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547" r:id="rId3"/>
    <p:sldId id="548" r:id="rId4"/>
    <p:sldId id="531" r:id="rId5"/>
    <p:sldId id="553" r:id="rId6"/>
    <p:sldId id="554" r:id="rId7"/>
    <p:sldId id="555" r:id="rId8"/>
    <p:sldId id="562" r:id="rId9"/>
    <p:sldId id="510" r:id="rId10"/>
    <p:sldId id="514" r:id="rId11"/>
    <p:sldId id="517" r:id="rId12"/>
    <p:sldId id="518" r:id="rId13"/>
    <p:sldId id="519" r:id="rId14"/>
    <p:sldId id="520" r:id="rId15"/>
    <p:sldId id="564" r:id="rId16"/>
    <p:sldId id="393" r:id="rId17"/>
    <p:sldId id="523" r:id="rId18"/>
    <p:sldId id="402" r:id="rId19"/>
    <p:sldId id="417" r:id="rId20"/>
    <p:sldId id="453" r:id="rId21"/>
    <p:sldId id="419" r:id="rId22"/>
    <p:sldId id="450" r:id="rId23"/>
    <p:sldId id="433" r:id="rId24"/>
    <p:sldId id="407" r:id="rId25"/>
    <p:sldId id="420" r:id="rId26"/>
    <p:sldId id="421" r:id="rId27"/>
    <p:sldId id="425" r:id="rId28"/>
    <p:sldId id="567" r:id="rId29"/>
    <p:sldId id="524" r:id="rId30"/>
    <p:sldId id="525" r:id="rId31"/>
    <p:sldId id="443" r:id="rId32"/>
    <p:sldId id="444" r:id="rId33"/>
    <p:sldId id="445" r:id="rId34"/>
    <p:sldId id="446" r:id="rId35"/>
    <p:sldId id="447" r:id="rId36"/>
    <p:sldId id="448" r:id="rId37"/>
    <p:sldId id="428" r:id="rId38"/>
    <p:sldId id="470" r:id="rId39"/>
    <p:sldId id="1240" r:id="rId40"/>
    <p:sldId id="1241" r:id="rId41"/>
    <p:sldId id="1242" r:id="rId42"/>
    <p:sldId id="572" r:id="rId43"/>
    <p:sldId id="475" r:id="rId44"/>
    <p:sldId id="476" r:id="rId45"/>
    <p:sldId id="539" r:id="rId46"/>
    <p:sldId id="357" r:id="rId47"/>
    <p:sldId id="358" r:id="rId48"/>
    <p:sldId id="359" r:id="rId49"/>
    <p:sldId id="360" r:id="rId50"/>
    <p:sldId id="361" r:id="rId51"/>
    <p:sldId id="362" r:id="rId52"/>
    <p:sldId id="365" r:id="rId53"/>
    <p:sldId id="366" r:id="rId54"/>
    <p:sldId id="540" r:id="rId55"/>
    <p:sldId id="477" r:id="rId56"/>
    <p:sldId id="478" r:id="rId57"/>
    <p:sldId id="479" r:id="rId58"/>
    <p:sldId id="480" r:id="rId59"/>
    <p:sldId id="481" r:id="rId60"/>
    <p:sldId id="482" r:id="rId61"/>
    <p:sldId id="483" r:id="rId62"/>
    <p:sldId id="484" r:id="rId63"/>
    <p:sldId id="485" r:id="rId64"/>
    <p:sldId id="486" r:id="rId65"/>
    <p:sldId id="487" r:id="rId66"/>
    <p:sldId id="488" r:id="rId67"/>
    <p:sldId id="489" r:id="rId68"/>
    <p:sldId id="490" r:id="rId69"/>
    <p:sldId id="491" r:id="rId70"/>
    <p:sldId id="492" r:id="rId71"/>
    <p:sldId id="493" r:id="rId72"/>
    <p:sldId id="454" r:id="rId73"/>
    <p:sldId id="456" r:id="rId74"/>
    <p:sldId id="458" r:id="rId75"/>
    <p:sldId id="459" r:id="rId76"/>
    <p:sldId id="464" r:id="rId77"/>
    <p:sldId id="573" r:id="rId78"/>
    <p:sldId id="385" r:id="rId79"/>
    <p:sldId id="565"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00"/>
    <a:srgbClr val="E9EDF4"/>
    <a:srgbClr val="D6E0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249" autoAdjust="0"/>
    <p:restoredTop sz="93592" autoAdjust="0"/>
  </p:normalViewPr>
  <p:slideViewPr>
    <p:cSldViewPr>
      <p:cViewPr varScale="1">
        <p:scale>
          <a:sx n="66" d="100"/>
          <a:sy n="66" d="100"/>
        </p:scale>
        <p:origin x="43" y="3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44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F8649B2-0CD9-49A6-B0D4-62BF955489EB}" type="datetimeFigureOut">
              <a:rPr lang="en-US" altLang="en-US"/>
              <a:pPr>
                <a:defRPr/>
              </a:pPr>
              <a:t>4/2/2020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DFB4407-B4DB-48F3-BCB3-70B2057A1935}" type="slidenum">
              <a:rPr lang="en-US" altLang="en-US"/>
              <a:pPr>
                <a:defRPr/>
              </a:pPr>
              <a:t>‹#›</a:t>
            </a:fld>
            <a:endParaRPr lang="en-US" altLang="en-US"/>
          </a:p>
        </p:txBody>
      </p:sp>
    </p:spTree>
    <p:extLst>
      <p:ext uri="{BB962C8B-B14F-4D97-AF65-F5344CB8AC3E}">
        <p14:creationId xmlns:p14="http://schemas.microsoft.com/office/powerpoint/2010/main" val="875038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F9CF82F-D3B1-4022-BACE-D5641932DEDA}" type="datetime1">
              <a:rPr lang="en-US" altLang="en-US" smtClean="0"/>
              <a:t>4/2/2020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16F26AE-3A03-44C2-ADF3-5C904C8CB187}" type="slidenum">
              <a:rPr lang="en-US" altLang="en-US"/>
              <a:pPr>
                <a:defRPr/>
              </a:pPr>
              <a:t>‹#›</a:t>
            </a:fld>
            <a:endParaRPr lang="en-US" altLang="en-US"/>
          </a:p>
        </p:txBody>
      </p:sp>
    </p:spTree>
    <p:extLst>
      <p:ext uri="{BB962C8B-B14F-4D97-AF65-F5344CB8AC3E}">
        <p14:creationId xmlns:p14="http://schemas.microsoft.com/office/powerpoint/2010/main" val="198563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2FF2FD-9FC1-4AB0-87E0-43A08E9D10CD}" type="datetime1">
              <a:rPr lang="en-US" altLang="en-US" smtClean="0"/>
              <a:t>4/2/2020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DF16B8C-657C-4696-ABF4-9D5204E46025}" type="slidenum">
              <a:rPr lang="en-US" altLang="en-US"/>
              <a:pPr>
                <a:defRPr/>
              </a:pPr>
              <a:t>‹#›</a:t>
            </a:fld>
            <a:endParaRPr lang="en-US" altLang="en-US"/>
          </a:p>
        </p:txBody>
      </p:sp>
    </p:spTree>
    <p:extLst>
      <p:ext uri="{BB962C8B-B14F-4D97-AF65-F5344CB8AC3E}">
        <p14:creationId xmlns:p14="http://schemas.microsoft.com/office/powerpoint/2010/main" val="33698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F47EA74-2B2A-4B5C-A810-C3BEEB8E4EB3}" type="datetime1">
              <a:rPr lang="en-US" altLang="en-US" smtClean="0"/>
              <a:t>4/2/2020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23E0D44-5885-482B-A951-FB04CB57D819}" type="slidenum">
              <a:rPr lang="en-US" altLang="en-US"/>
              <a:pPr>
                <a:defRPr/>
              </a:pPr>
              <a:t>‹#›</a:t>
            </a:fld>
            <a:endParaRPr lang="en-US" altLang="en-US"/>
          </a:p>
        </p:txBody>
      </p:sp>
    </p:spTree>
    <p:extLst>
      <p:ext uri="{BB962C8B-B14F-4D97-AF65-F5344CB8AC3E}">
        <p14:creationId xmlns:p14="http://schemas.microsoft.com/office/powerpoint/2010/main" val="11383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63562"/>
          </a:xfrm>
        </p:spPr>
        <p:txBody>
          <a:bodyPr/>
          <a:lstStyle>
            <a:lvl1pPr>
              <a:defRPr sz="2800"/>
            </a:lvl1pPr>
          </a:lstStyle>
          <a:p>
            <a:r>
              <a:rPr lang="en-US" dirty="0"/>
              <a:t>Click to edit Master title style</a:t>
            </a:r>
          </a:p>
        </p:txBody>
      </p:sp>
      <p:sp>
        <p:nvSpPr>
          <p:cNvPr id="3" name="Content Placeholder 2"/>
          <p:cNvSpPr>
            <a:spLocks noGrp="1"/>
          </p:cNvSpPr>
          <p:nvPr>
            <p:ph idx="1"/>
          </p:nvPr>
        </p:nvSpPr>
        <p:spPr>
          <a:xfrm>
            <a:off x="457200" y="1219200"/>
            <a:ext cx="8229600" cy="4906963"/>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6EDF7D5-86C1-445C-A03A-AF5E54D1FEF8}" type="datetime1">
              <a:rPr lang="en-US" altLang="en-US" smtClean="0"/>
              <a:t>4/2/2020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695C8B4-01A2-485F-8B64-4640E234E3BB}" type="slidenum">
              <a:rPr lang="en-US" altLang="en-US"/>
              <a:pPr>
                <a:defRPr/>
              </a:pPr>
              <a:t>‹#›</a:t>
            </a:fld>
            <a:endParaRPr lang="en-US" altLang="en-US"/>
          </a:p>
        </p:txBody>
      </p:sp>
    </p:spTree>
    <p:extLst>
      <p:ext uri="{BB962C8B-B14F-4D97-AF65-F5344CB8AC3E}">
        <p14:creationId xmlns:p14="http://schemas.microsoft.com/office/powerpoint/2010/main" val="30190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A1DFC04-25CF-4DA3-B32B-A4F18EFCE514}" type="datetime1">
              <a:rPr lang="en-US" altLang="en-US" smtClean="0"/>
              <a:t>4/2/2020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33CFAE1-7E2D-4B6D-8CD6-8D9E87847327}" type="slidenum">
              <a:rPr lang="en-US" altLang="en-US"/>
              <a:pPr>
                <a:defRPr/>
              </a:pPr>
              <a:t>‹#›</a:t>
            </a:fld>
            <a:endParaRPr lang="en-US" altLang="en-US"/>
          </a:p>
        </p:txBody>
      </p:sp>
    </p:spTree>
    <p:extLst>
      <p:ext uri="{BB962C8B-B14F-4D97-AF65-F5344CB8AC3E}">
        <p14:creationId xmlns:p14="http://schemas.microsoft.com/office/powerpoint/2010/main" val="24162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9BC77AC-8A40-4B91-8007-DF011A5809E6}" type="datetime1">
              <a:rPr lang="en-US" altLang="en-US" smtClean="0"/>
              <a:t>4/2/2020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E9C7810-D49F-43AD-A2F3-362A958DA5BE}" type="slidenum">
              <a:rPr lang="en-US" altLang="en-US"/>
              <a:pPr>
                <a:defRPr/>
              </a:pPr>
              <a:t>‹#›</a:t>
            </a:fld>
            <a:endParaRPr lang="en-US" altLang="en-US"/>
          </a:p>
        </p:txBody>
      </p:sp>
    </p:spTree>
    <p:extLst>
      <p:ext uri="{BB962C8B-B14F-4D97-AF65-F5344CB8AC3E}">
        <p14:creationId xmlns:p14="http://schemas.microsoft.com/office/powerpoint/2010/main" val="288884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F2F7782-D358-4D4D-9C0D-B6A1877FF79A}" type="datetime1">
              <a:rPr lang="en-US" altLang="en-US" smtClean="0"/>
              <a:t>4/2/2020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8AFD554-3BF6-40D5-9AF3-EEC856B204F7}" type="slidenum">
              <a:rPr lang="en-US" altLang="en-US"/>
              <a:pPr>
                <a:defRPr/>
              </a:pPr>
              <a:t>‹#›</a:t>
            </a:fld>
            <a:endParaRPr lang="en-US" altLang="en-US"/>
          </a:p>
        </p:txBody>
      </p:sp>
    </p:spTree>
    <p:extLst>
      <p:ext uri="{BB962C8B-B14F-4D97-AF65-F5344CB8AC3E}">
        <p14:creationId xmlns:p14="http://schemas.microsoft.com/office/powerpoint/2010/main" val="31178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4FF8640-2E1D-4141-AD3F-E5623F1D646D}" type="datetime1">
              <a:rPr lang="en-US" altLang="en-US" smtClean="0"/>
              <a:t>4/2/2020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F3015BD-3145-493A-885E-B2BF5637D895}" type="slidenum">
              <a:rPr lang="en-US" altLang="en-US"/>
              <a:pPr>
                <a:defRPr/>
              </a:pPr>
              <a:t>‹#›</a:t>
            </a:fld>
            <a:endParaRPr lang="en-US" altLang="en-US"/>
          </a:p>
        </p:txBody>
      </p:sp>
    </p:spTree>
    <p:extLst>
      <p:ext uri="{BB962C8B-B14F-4D97-AF65-F5344CB8AC3E}">
        <p14:creationId xmlns:p14="http://schemas.microsoft.com/office/powerpoint/2010/main" val="35131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549DDB1-7148-4B1A-B7EF-58D23E99B47A}" type="datetime1">
              <a:rPr lang="en-US" altLang="en-US" smtClean="0"/>
              <a:t>4/2/2020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FC93185D-6A19-4728-8B9E-9B3492F27ED7}" type="slidenum">
              <a:rPr lang="en-US" altLang="en-US"/>
              <a:pPr>
                <a:defRPr/>
              </a:pPr>
              <a:t>‹#›</a:t>
            </a:fld>
            <a:endParaRPr lang="en-US" altLang="en-US"/>
          </a:p>
        </p:txBody>
      </p:sp>
    </p:spTree>
    <p:extLst>
      <p:ext uri="{BB962C8B-B14F-4D97-AF65-F5344CB8AC3E}">
        <p14:creationId xmlns:p14="http://schemas.microsoft.com/office/powerpoint/2010/main" val="2672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ED47CD3-32BE-489B-B1BC-DD8A39A4D180}" type="datetime1">
              <a:rPr lang="en-US" altLang="en-US" smtClean="0"/>
              <a:t>4/2/2020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F4313CD-6C76-430F-8B0B-6AB881CFC0C7}" type="slidenum">
              <a:rPr lang="en-US" altLang="en-US"/>
              <a:pPr>
                <a:defRPr/>
              </a:pPr>
              <a:t>‹#›</a:t>
            </a:fld>
            <a:endParaRPr lang="en-US" altLang="en-US"/>
          </a:p>
        </p:txBody>
      </p:sp>
    </p:spTree>
    <p:extLst>
      <p:ext uri="{BB962C8B-B14F-4D97-AF65-F5344CB8AC3E}">
        <p14:creationId xmlns:p14="http://schemas.microsoft.com/office/powerpoint/2010/main" val="162413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57DD44-4575-42AD-9421-1609BFB22E62}" type="datetime1">
              <a:rPr lang="en-US" altLang="en-US" smtClean="0"/>
              <a:t>4/2/2020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D721BBE-FDE2-4DC5-B1CF-785468DBD9EC}" type="slidenum">
              <a:rPr lang="en-US" altLang="en-US"/>
              <a:pPr>
                <a:defRPr/>
              </a:pPr>
              <a:t>‹#›</a:t>
            </a:fld>
            <a:endParaRPr lang="en-US" altLang="en-US"/>
          </a:p>
        </p:txBody>
      </p:sp>
    </p:spTree>
    <p:extLst>
      <p:ext uri="{BB962C8B-B14F-4D97-AF65-F5344CB8AC3E}">
        <p14:creationId xmlns:p14="http://schemas.microsoft.com/office/powerpoint/2010/main" val="20688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4C20897B-B984-4DBA-BD7B-562784B7A09A}" type="datetime1">
              <a:rPr lang="en-US" altLang="en-US" smtClean="0"/>
              <a:t>4/2/2020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chemeClr val="tx1"/>
                </a:solidFill>
              </a:defRPr>
            </a:lvl1pPr>
          </a:lstStyle>
          <a:p>
            <a:pPr>
              <a:defRPr/>
            </a:pPr>
            <a:fld id="{44C393DF-8602-425E-B424-DAAF24801952}"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8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google.com/url?sa=i&amp;rct=j&amp;q=&amp;esrc=s&amp;source=images&amp;cd=&amp;cad=rja&amp;uact=8&amp;ved=0CAcQjRw&amp;url=http://captain-nitrogen.tumblr.com/post/7986585575/that-sort-of-sleep-where-you-wake-up-to-find&amp;ei=MX0eVcDfM8zDggS46IDYAg&amp;bvm=bv.89947451,d.eXY&amp;psig=AFQjCNED-CH7vqNSZB2LByjC50etPnrd7Q&amp;ust=142814785596099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png"/></Relationships>
</file>

<file path=ppt/slides/_rels/slide5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181.png"/></Relationships>
</file>

<file path=ppt/slides/_rels/slide6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00.png"/></Relationships>
</file>

<file path=ppt/slides/_rels/slide6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youtube.com/watch?v=0qVOUD76JOg&amp;ebc=ANyPxKrkhStZLZKuuDFgiBRB5QMs_uxV5qbwvEzsG-GlzOAlAy10mMjLJXcuzh6hyRbOSsfUNF_NwK1EykPR5XmoX87uwJqSlA&amp;nohtml5=False" TargetMode="External"/><Relationship Id="rId2" Type="http://schemas.openxmlformats.org/officeDocument/2006/relationships/hyperlink" Target="https://www.youtube.com/watch?v=jet4vwPUfh8"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419100" y="1584325"/>
            <a:ext cx="8458200" cy="2362200"/>
          </a:xfrm>
        </p:spPr>
        <p:txBody>
          <a:bodyPr/>
          <a:lstStyle/>
          <a:p>
            <a:pPr eaLnBrk="1" hangingPunct="1"/>
            <a:r>
              <a:rPr lang="en-US" altLang="en-US" sz="3600" b="1" dirty="0"/>
              <a:t>Math 642</a:t>
            </a:r>
            <a:br>
              <a:rPr lang="en-US" altLang="en-US" sz="3600" dirty="0"/>
            </a:br>
            <a:r>
              <a:rPr lang="en-US" altLang="en-US" sz="3600" dirty="0"/>
              <a:t>Introduction to Machine Learning</a:t>
            </a:r>
            <a:br>
              <a:rPr lang="en-US" altLang="en-US" sz="3600" dirty="0"/>
            </a:br>
            <a:r>
              <a:rPr lang="en-US" altLang="en-US" dirty="0"/>
              <a:t>Spring 2020</a:t>
            </a:r>
            <a:br>
              <a:rPr lang="en-US" altLang="en-US" sz="3600" dirty="0"/>
            </a:br>
            <a:br>
              <a:rPr lang="en-US" altLang="en-US" sz="4000" dirty="0"/>
            </a:br>
            <a:r>
              <a:rPr lang="en-US" altLang="en-US" sz="4000" dirty="0"/>
              <a:t>Lecture 9: Neural Networks</a:t>
            </a:r>
            <a:br>
              <a:rPr lang="en-US" altLang="en-US" sz="4000" dirty="0"/>
            </a:br>
            <a:r>
              <a:rPr lang="en-US" altLang="en-US" dirty="0"/>
              <a:t>(part 1 of 2)</a:t>
            </a:r>
            <a:endParaRPr lang="en-US" altLang="en-US" sz="4000" dirty="0"/>
          </a:p>
        </p:txBody>
      </p:sp>
      <p:sp>
        <p:nvSpPr>
          <p:cNvPr id="2" name="Slide Number Placeholder 1"/>
          <p:cNvSpPr>
            <a:spLocks noGrp="1"/>
          </p:cNvSpPr>
          <p:nvPr>
            <p:ph type="sldNum" sz="quarter" idx="12"/>
          </p:nvPr>
        </p:nvSpPr>
        <p:spPr/>
        <p:txBody>
          <a:bodyPr/>
          <a:lstStyle/>
          <a:p>
            <a:pPr>
              <a:defRPr/>
            </a:pPr>
            <a:fld id="{E16F26AE-3A03-44C2-ADF3-5C904C8CB187}" type="slidenum">
              <a:rPr lang="en-US" altLang="en-US" smtClean="0"/>
              <a:pPr>
                <a:defRPr/>
              </a:pPr>
              <a:t>1</a:t>
            </a:fld>
            <a:endParaRPr lang="en-US" altLang="en-US"/>
          </a:p>
        </p:txBody>
      </p:sp>
      <p:sp>
        <p:nvSpPr>
          <p:cNvPr id="3" name="TextBox 2"/>
          <p:cNvSpPr txBox="1"/>
          <p:nvPr/>
        </p:nvSpPr>
        <p:spPr>
          <a:xfrm>
            <a:off x="990600" y="5562600"/>
            <a:ext cx="7315200" cy="923330"/>
          </a:xfrm>
          <a:prstGeom prst="rect">
            <a:avLst/>
          </a:prstGeom>
          <a:noFill/>
        </p:spPr>
        <p:txBody>
          <a:bodyPr wrap="square" rtlCol="0">
            <a:spAutoFit/>
          </a:bodyPr>
          <a:lstStyle/>
          <a:p>
            <a:r>
              <a:rPr lang="en-US" dirty="0"/>
              <a:t>Some of the figures in this presentation are taken from "An Introduction to Statistical Learning, with applications in R"  (Springer, 2013) with permission from the authors: G. James, D. Witten,  T. Hastie and R. </a:t>
            </a:r>
            <a:r>
              <a:rPr lang="en-US" dirty="0" err="1"/>
              <a:t>Tibshirani</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Bagging</a:t>
            </a:r>
          </a:p>
        </p:txBody>
      </p:sp>
      <p:sp>
        <p:nvSpPr>
          <p:cNvPr id="3" name="Content Placeholder 2"/>
          <p:cNvSpPr>
            <a:spLocks noGrp="1"/>
          </p:cNvSpPr>
          <p:nvPr>
            <p:ph idx="1"/>
          </p:nvPr>
        </p:nvSpPr>
        <p:spPr>
          <a:xfrm>
            <a:off x="914400" y="1127760"/>
            <a:ext cx="7772400" cy="5334000"/>
          </a:xfrm>
        </p:spPr>
        <p:txBody>
          <a:bodyPr rtlCol="0">
            <a:noAutofit/>
          </a:bodyPr>
          <a:lstStyle/>
          <a:p>
            <a:pPr marL="0" indent="0" eaLnBrk="1" fontAlgn="auto" hangingPunct="1">
              <a:spcAft>
                <a:spcPts val="0"/>
              </a:spcAft>
              <a:buNone/>
              <a:defRPr/>
            </a:pPr>
            <a:r>
              <a:rPr lang="en-US" sz="2000" dirty="0"/>
              <a:t>Bagging </a:t>
            </a:r>
            <a:r>
              <a:rPr lang="en-US" dirty="0"/>
              <a:t>addresses </a:t>
            </a:r>
            <a:r>
              <a:rPr lang="en-US" sz="2000" dirty="0"/>
              <a:t>the variability between the tree models we referred to earlier.  It is based on </a:t>
            </a:r>
            <a:r>
              <a:rPr lang="en-US" dirty="0"/>
              <a:t>the general statistical property that each time you make an independent observation of a parameter you reduce the variability of the estimate.</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You generate multiple training sets using bootstrapping </a:t>
            </a:r>
            <a:r>
              <a:rPr lang="en-US" sz="2000" dirty="0"/>
              <a:t>(Chapter 4) </a:t>
            </a:r>
          </a:p>
          <a:p>
            <a:pPr marL="0" indent="0" eaLnBrk="1" fontAlgn="auto" hangingPunct="1">
              <a:spcAft>
                <a:spcPts val="0"/>
              </a:spcAft>
              <a:buNone/>
              <a:defRPr/>
            </a:pPr>
            <a:endParaRPr lang="en-US" sz="2000" dirty="0"/>
          </a:p>
          <a:p>
            <a:pPr eaLnBrk="1" fontAlgn="auto" hangingPunct="1">
              <a:spcAft>
                <a:spcPts val="0"/>
              </a:spcAft>
              <a:defRPr/>
            </a:pPr>
            <a:r>
              <a:rPr lang="en-US" sz="2000" dirty="0"/>
              <a:t>Create B training sets by bootstrapping</a:t>
            </a:r>
          </a:p>
          <a:p>
            <a:pPr eaLnBrk="1" fontAlgn="auto" hangingPunct="1">
              <a:spcAft>
                <a:spcPts val="0"/>
              </a:spcAft>
              <a:defRPr/>
            </a:pPr>
            <a:r>
              <a:rPr lang="en-US" sz="2000" dirty="0"/>
              <a:t>Create a large tree from each separate training set</a:t>
            </a:r>
          </a:p>
          <a:p>
            <a:pPr eaLnBrk="1" fontAlgn="auto" hangingPunct="1">
              <a:spcAft>
                <a:spcPts val="0"/>
              </a:spcAft>
              <a:defRPr/>
            </a:pPr>
            <a:r>
              <a:rPr lang="en-US" sz="2000" dirty="0"/>
              <a:t>No pruning – averaging will take care of any overfitting problem </a:t>
            </a:r>
          </a:p>
          <a:p>
            <a:pPr eaLnBrk="1" fontAlgn="auto" hangingPunct="1">
              <a:spcAft>
                <a:spcPts val="0"/>
              </a:spcAft>
              <a:defRPr/>
            </a:pPr>
            <a:r>
              <a:rPr lang="en-US" sz="2000" dirty="0"/>
              <a:t>Average the resulting f s  </a:t>
            </a:r>
          </a:p>
          <a:p>
            <a:pPr eaLnBrk="1" fontAlgn="auto" hangingPunct="1">
              <a:spcAft>
                <a:spcPts val="0"/>
              </a:spcAft>
              <a:defRPr/>
            </a:pPr>
            <a:endParaRPr lang="en-US" sz="2000" dirty="0"/>
          </a:p>
          <a:p>
            <a:pPr marL="0" indent="0" eaLnBrk="1" fontAlgn="auto" hangingPunct="1">
              <a:spcAft>
                <a:spcPts val="0"/>
              </a:spcAft>
              <a:buNone/>
              <a:defRPr/>
            </a:pPr>
            <a:r>
              <a:rPr lang="en-US" sz="2000" dirty="0"/>
              <a:t>	</a:t>
            </a:r>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eaLnBrk="1" fontAlgn="auto" hangingPunct="1">
              <a:spcAft>
                <a:spcPts val="0"/>
              </a:spcAft>
              <a:defRPr/>
            </a:pPr>
            <a:endParaRPr lang="en-US" sz="2000" dirty="0"/>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10</a:t>
            </a:fld>
            <a:endParaRPr lang="en-US" altLang="en-US"/>
          </a:p>
        </p:txBody>
      </p:sp>
      <p:sp>
        <p:nvSpPr>
          <p:cNvPr id="7" name="TextBox 6"/>
          <p:cNvSpPr txBox="1"/>
          <p:nvPr/>
        </p:nvSpPr>
        <p:spPr>
          <a:xfrm>
            <a:off x="3505200" y="4495800"/>
            <a:ext cx="300082" cy="369332"/>
          </a:xfrm>
          <a:prstGeom prst="rect">
            <a:avLst/>
          </a:prstGeom>
          <a:noFill/>
        </p:spPr>
        <p:txBody>
          <a:bodyPr wrap="none" rtlCol="0">
            <a:spAutoFit/>
          </a:bodyPr>
          <a:lstStyle/>
          <a:p>
            <a:r>
              <a:rPr lang="en-US" dirty="0"/>
              <a: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5289550"/>
            <a:ext cx="52101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69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Random Forest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To decorrelate bagging models: Rather than use all the features, randomly select </a:t>
                </a:r>
              </a:p>
              <a:p>
                <a:pPr marL="0" indent="0" algn="ctr" eaLnBrk="1" fontAlgn="auto" hangingPunct="1">
                  <a:spcAft>
                    <a:spcPts val="0"/>
                  </a:spcAft>
                  <a:buFont typeface="Arial" charset="0"/>
                  <a:buNone/>
                  <a:defRPr/>
                </a:pPr>
                <a:r>
                  <a:rPr lang="en-US" sz="2000" dirty="0"/>
                  <a:t>m = </a:t>
                </a:r>
                <a14:m>
                  <m:oMath xmlns:m="http://schemas.openxmlformats.org/officeDocument/2006/math">
                    <m:rad>
                      <m:radPr>
                        <m:degHide m:val="on"/>
                        <m:ctrlPr>
                          <a:rPr lang="en-US" sz="2000" i="1" smtClean="0">
                            <a:latin typeface="Cambria Math" panose="02040503050406030204" pitchFamily="18" charset="0"/>
                          </a:rPr>
                        </m:ctrlPr>
                      </m:radPr>
                      <m:deg/>
                      <m:e>
                        <m:r>
                          <a:rPr lang="en-US" sz="2000" b="0" i="1" smtClean="0">
                            <a:latin typeface="Cambria Math"/>
                          </a:rPr>
                          <m:t>𝑝</m:t>
                        </m:r>
                      </m:e>
                    </m:rad>
                  </m:oMath>
                </a14:m>
                <a:r>
                  <a:rPr lang="en-US" sz="2000" dirty="0"/>
                  <a:t> </a:t>
                </a:r>
              </a:p>
              <a:p>
                <a:pPr marL="0" indent="0" eaLnBrk="1" fontAlgn="auto" hangingPunct="1">
                  <a:spcAft>
                    <a:spcPts val="0"/>
                  </a:spcAft>
                  <a:buFont typeface="Arial" charset="0"/>
                  <a:buNone/>
                  <a:defRPr/>
                </a:pPr>
                <a:r>
                  <a:rPr lang="en-US" sz="2000" dirty="0"/>
                  <a:t>features before creating tree.  Then the B models will not be overly correlated.</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000" dirty="0"/>
                  <a:t>This creates a more diverse result.  The distributions for each average are more “spread out” but the resulting average considers more possibilities and thus reduces variability better.</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43000"/>
                <a:ext cx="7772400" cy="5334000"/>
              </a:xfrm>
              <a:blipFill>
                <a:blip r:embed="rId2"/>
                <a:stretch>
                  <a:fillRect l="-863" t="-686" r="-78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11</a:t>
            </a:fld>
            <a:endParaRPr lang="en-US" altLang="en-US"/>
          </a:p>
        </p:txBody>
      </p:sp>
    </p:spTree>
    <p:extLst>
      <p:ext uri="{BB962C8B-B14F-4D97-AF65-F5344CB8AC3E}">
        <p14:creationId xmlns:p14="http://schemas.microsoft.com/office/powerpoint/2010/main" val="110105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Your Features</a:t>
            </a:r>
          </a:p>
        </p:txBody>
      </p:sp>
      <p:sp>
        <p:nvSpPr>
          <p:cNvPr id="3" name="Content Placeholder 2"/>
          <p:cNvSpPr>
            <a:spLocks noGrp="1"/>
          </p:cNvSpPr>
          <p:nvPr>
            <p:ph idx="1"/>
          </p:nvPr>
        </p:nvSpPr>
        <p:spPr>
          <a:xfrm>
            <a:off x="457200" y="1029493"/>
            <a:ext cx="8229600" cy="6057107"/>
          </a:xfrm>
        </p:spPr>
        <p:txBody>
          <a:bodyPr/>
          <a:lstStyle/>
          <a:p>
            <a:pPr marL="0" indent="0">
              <a:buNone/>
            </a:pPr>
            <a:r>
              <a:rPr lang="en-US" dirty="0"/>
              <a:t>When you average your results over a large number of different training sets, how can you represent and interpret your results?</a:t>
            </a:r>
          </a:p>
          <a:p>
            <a:pPr marL="0" indent="0">
              <a:buNone/>
            </a:pPr>
            <a:endParaRPr lang="en-US" sz="1200" dirty="0"/>
          </a:p>
          <a:p>
            <a:r>
              <a:rPr lang="en-US" dirty="0"/>
              <a:t>For numerical estimation, keep track of the reduction in RSS at each step for each feature, and average the total change in RSS to judge impact. </a:t>
            </a:r>
          </a:p>
          <a:p>
            <a:endParaRPr lang="en-US" sz="11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12</a:t>
            </a:fld>
            <a:endParaRPr lang="en-US" altLang="en-US"/>
          </a:p>
        </p:txBody>
      </p:sp>
      <p:pic>
        <p:nvPicPr>
          <p:cNvPr id="8" name="Picture 7"/>
          <p:cNvPicPr>
            <a:picLocks noChangeAspect="1"/>
          </p:cNvPicPr>
          <p:nvPr/>
        </p:nvPicPr>
        <p:blipFill>
          <a:blip r:embed="rId2"/>
          <a:stretch>
            <a:fillRect/>
          </a:stretch>
        </p:blipFill>
        <p:spPr>
          <a:xfrm>
            <a:off x="1524000" y="2819399"/>
            <a:ext cx="4800600" cy="3759023"/>
          </a:xfrm>
          <a:prstGeom prst="rect">
            <a:avLst/>
          </a:prstGeom>
        </p:spPr>
      </p:pic>
    </p:spTree>
    <p:extLst>
      <p:ext uri="{BB962C8B-B14F-4D97-AF65-F5344CB8AC3E}">
        <p14:creationId xmlns:p14="http://schemas.microsoft.com/office/powerpoint/2010/main" val="398480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Boosting</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This method of growing a tree is very different from the previous “averaging” approaches.  In boosting, we don’t fit the outcomes, but rather fit the residuals.</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000" dirty="0"/>
              <a:t>Instead of growing several large trees and averaging, we grow a tree, measure the errors, and then adjust the tree to reduce the errors.  </a:t>
            </a:r>
          </a:p>
          <a:p>
            <a:pPr marL="0" indent="0" eaLnBrk="1" fontAlgn="auto" hangingPunct="1">
              <a:spcAft>
                <a:spcPts val="0"/>
              </a:spcAft>
              <a:buFont typeface="Arial" charset="0"/>
              <a:buNone/>
              <a:defRPr/>
            </a:pPr>
            <a:endParaRPr lang="en-US" sz="2000" dirty="0"/>
          </a:p>
          <a:p>
            <a:pPr marL="457200" indent="-457200" eaLnBrk="1" fontAlgn="auto" hangingPunct="1">
              <a:spcAft>
                <a:spcPts val="0"/>
              </a:spcAft>
              <a:buFont typeface="Arial" charset="0"/>
              <a:buAutoNum type="arabicPeriod"/>
              <a:defRPr/>
            </a:pPr>
            <a:r>
              <a:rPr lang="en-US" sz="2000" dirty="0"/>
              <a:t>Initialize your loop parameters</a:t>
            </a:r>
          </a:p>
          <a:p>
            <a:pPr marL="457200" indent="-457200" eaLnBrk="1" fontAlgn="auto" hangingPunct="1">
              <a:spcAft>
                <a:spcPts val="0"/>
              </a:spcAft>
              <a:buFont typeface="Arial" charset="0"/>
              <a:buAutoNum type="arabicPeriod"/>
              <a:defRPr/>
            </a:pPr>
            <a:r>
              <a:rPr lang="en-US" sz="2000" dirty="0"/>
              <a:t>Start with a bagged tree using d splits (keep d small)</a:t>
            </a:r>
          </a:p>
          <a:p>
            <a:pPr marL="457200" indent="-457200" eaLnBrk="1" fontAlgn="auto" hangingPunct="1">
              <a:spcAft>
                <a:spcPts val="0"/>
              </a:spcAft>
              <a:buFont typeface="Arial" charset="0"/>
              <a:buAutoNum type="arabicPeriod"/>
              <a:defRPr/>
            </a:pPr>
            <a:r>
              <a:rPr lang="en-US" sz="2000" dirty="0"/>
              <a:t>Keep track of errors (residuals) and adjust your model until residuals are small.</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000" dirty="0"/>
              <a:t>Similar to neural network weight calculations that we will see later.  </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13</a:t>
            </a:fld>
            <a:endParaRPr lang="en-US" altLang="en-US"/>
          </a:p>
        </p:txBody>
      </p:sp>
    </p:spTree>
    <p:extLst>
      <p:ext uri="{BB962C8B-B14F-4D97-AF65-F5344CB8AC3E}">
        <p14:creationId xmlns:p14="http://schemas.microsoft.com/office/powerpoint/2010/main" val="141718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Error</a:t>
            </a:r>
          </a:p>
        </p:txBody>
      </p:sp>
      <p:sp>
        <p:nvSpPr>
          <p:cNvPr id="3" name="Content Placeholder 2"/>
          <p:cNvSpPr>
            <a:spLocks noGrp="1"/>
          </p:cNvSpPr>
          <p:nvPr>
            <p:ph idx="1"/>
          </p:nvPr>
        </p:nvSpPr>
        <p:spPr/>
        <p:txBody>
          <a:bodyPr/>
          <a:lstStyle/>
          <a:p>
            <a:pPr marL="515938" indent="0">
              <a:buNone/>
            </a:pPr>
            <a:r>
              <a:rPr lang="en-US" dirty="0"/>
              <a:t>Which feature contributes to the greatest outcome variability (i.e., which feature split results in the smallest classification errors)? </a:t>
            </a:r>
          </a:p>
          <a:p>
            <a:pPr marL="515938" indent="0">
              <a:buNone/>
            </a:pPr>
            <a:endParaRPr lang="en-US" dirty="0"/>
          </a:p>
          <a:p>
            <a:pPr marL="515938" indent="0">
              <a:buNone/>
            </a:pPr>
            <a:endParaRPr lang="en-US" dirty="0"/>
          </a:p>
          <a:p>
            <a:pPr marL="515938" indent="0">
              <a:buNone/>
            </a:pPr>
            <a:endParaRPr lang="en-US" dirty="0"/>
          </a:p>
          <a:p>
            <a:pPr marL="515938" indent="0">
              <a:buNone/>
            </a:pPr>
            <a:endParaRPr lang="en-US" dirty="0"/>
          </a:p>
          <a:p>
            <a:pPr marL="515938" indent="0">
              <a:buNone/>
            </a:pPr>
            <a:r>
              <a:rPr lang="en-US" dirty="0"/>
              <a:t>Where </a:t>
            </a:r>
            <a:r>
              <a:rPr lang="en-US" dirty="0" err="1"/>
              <a:t>p</a:t>
            </a:r>
            <a:r>
              <a:rPr lang="en-US" baseline="-25000" dirty="0" err="1"/>
              <a:t>mk</a:t>
            </a:r>
            <a:r>
              <a:rPr lang="en-US" baseline="-25000" dirty="0"/>
              <a:t> </a:t>
            </a:r>
            <a:r>
              <a:rPr lang="en-US" dirty="0"/>
              <a:t>is the proportion of training errors from the </a:t>
            </a:r>
            <a:r>
              <a:rPr lang="en-US" dirty="0" err="1"/>
              <a:t>m</a:t>
            </a:r>
            <a:r>
              <a:rPr lang="en-US" baseline="30000" dirty="0" err="1"/>
              <a:t>th</a:t>
            </a:r>
            <a:r>
              <a:rPr lang="en-US" dirty="0"/>
              <a:t> region that are in the k</a:t>
            </a:r>
            <a:r>
              <a:rPr lang="en-US" baseline="30000" dirty="0"/>
              <a:t>th </a:t>
            </a:r>
            <a:r>
              <a:rPr lang="en-US" dirty="0"/>
              <a:t>class.</a:t>
            </a:r>
          </a:p>
          <a:p>
            <a:pPr marL="515938" indent="0">
              <a:buNone/>
            </a:pPr>
            <a:endParaRPr lang="en-US" dirty="0"/>
          </a:p>
          <a:p>
            <a:pPr marL="515938" indent="0">
              <a:buNone/>
            </a:pPr>
            <a:r>
              <a:rPr lang="en-US" dirty="0"/>
              <a:t>Classification error is best used to assess the model after it is made, but is not good for creating the model.</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14</a:t>
            </a:fld>
            <a:endParaRPr lang="en-US" altLang="en-US" dirty="0"/>
          </a:p>
        </p:txBody>
      </p:sp>
      <p:pic>
        <p:nvPicPr>
          <p:cNvPr id="5" name="Picture 4">
            <a:extLst>
              <a:ext uri="{FF2B5EF4-FFF2-40B4-BE49-F238E27FC236}">
                <a16:creationId xmlns:a16="http://schemas.microsoft.com/office/drawing/2014/main" id="{41ECA449-0784-4DFE-B9EA-493E772D10C5}"/>
              </a:ext>
            </a:extLst>
          </p:cNvPr>
          <p:cNvPicPr>
            <a:picLocks noChangeAspect="1"/>
          </p:cNvPicPr>
          <p:nvPr/>
        </p:nvPicPr>
        <p:blipFill>
          <a:blip r:embed="rId2"/>
          <a:stretch>
            <a:fillRect/>
          </a:stretch>
        </p:blipFill>
        <p:spPr>
          <a:xfrm>
            <a:off x="1447800" y="2133600"/>
            <a:ext cx="6534150" cy="762000"/>
          </a:xfrm>
          <a:prstGeom prst="rect">
            <a:avLst/>
          </a:prstGeom>
        </p:spPr>
      </p:pic>
      <p:sp>
        <p:nvSpPr>
          <p:cNvPr id="6" name="TextBox 5">
            <a:extLst>
              <a:ext uri="{FF2B5EF4-FFF2-40B4-BE49-F238E27FC236}">
                <a16:creationId xmlns:a16="http://schemas.microsoft.com/office/drawing/2014/main" id="{1B023D67-4246-474E-8296-E792133BAA9B}"/>
              </a:ext>
            </a:extLst>
          </p:cNvPr>
          <p:cNvSpPr txBox="1"/>
          <p:nvPr/>
        </p:nvSpPr>
        <p:spPr>
          <a:xfrm>
            <a:off x="1752600" y="3316177"/>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56583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Measures of Classification Error</a:t>
            </a:r>
          </a:p>
        </p:txBody>
      </p:sp>
      <p:sp>
        <p:nvSpPr>
          <p:cNvPr id="3" name="Content Placeholder 2"/>
          <p:cNvSpPr>
            <a:spLocks noGrp="1"/>
          </p:cNvSpPr>
          <p:nvPr>
            <p:ph idx="1"/>
          </p:nvPr>
        </p:nvSpPr>
        <p:spPr/>
        <p:txBody>
          <a:bodyPr/>
          <a:lstStyle/>
          <a:p>
            <a:pPr marL="0" indent="0">
              <a:buNone/>
            </a:pPr>
            <a:r>
              <a:rPr lang="en-US" dirty="0"/>
              <a:t>But the classification error given in 8.5 is not useful for growing Classification Trees. Two better measures are the Gini Index</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or the entropy</a:t>
            </a:r>
          </a:p>
          <a:p>
            <a:pPr marL="0" indent="0">
              <a:buNone/>
            </a:pPr>
            <a:endParaRPr lang="en-US" dirty="0"/>
          </a:p>
          <a:p>
            <a:pPr marL="0" indent="0">
              <a:buNone/>
            </a:pPr>
            <a:endParaRPr lang="en-US" dirty="0"/>
          </a:p>
          <a:p>
            <a:pPr marL="0" indent="0">
              <a:buNone/>
            </a:pPr>
            <a:endParaRPr lang="en-US" dirty="0"/>
          </a:p>
          <a:p>
            <a:pPr marL="0" indent="0">
              <a:buNone/>
            </a:pPr>
            <a:r>
              <a:rPr lang="en-US" dirty="0"/>
              <a:t>These will be near zero if all the classes in the regions are the same. Both are measures of region purity.</a:t>
            </a:r>
          </a:p>
          <a:p>
            <a:pPr marL="0" indent="0">
              <a:buNone/>
            </a:pPr>
            <a:endParaRPr lang="en-US" sz="2400" dirty="0"/>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15</a:t>
            </a:fld>
            <a:endParaRPr lang="en-US" altLang="en-US" dirty="0"/>
          </a:p>
        </p:txBody>
      </p:sp>
      <p:pic>
        <p:nvPicPr>
          <p:cNvPr id="6" name="Picture 5">
            <a:extLst>
              <a:ext uri="{FF2B5EF4-FFF2-40B4-BE49-F238E27FC236}">
                <a16:creationId xmlns:a16="http://schemas.microsoft.com/office/drawing/2014/main" id="{375DB848-15AD-462D-BE75-26A22640B95D}"/>
              </a:ext>
            </a:extLst>
          </p:cNvPr>
          <p:cNvPicPr>
            <a:picLocks noChangeAspect="1"/>
          </p:cNvPicPr>
          <p:nvPr/>
        </p:nvPicPr>
        <p:blipFill>
          <a:blip r:embed="rId2"/>
          <a:stretch>
            <a:fillRect/>
          </a:stretch>
        </p:blipFill>
        <p:spPr>
          <a:xfrm>
            <a:off x="1676400" y="2057400"/>
            <a:ext cx="5867400" cy="1066315"/>
          </a:xfrm>
          <a:prstGeom prst="rect">
            <a:avLst/>
          </a:prstGeom>
        </p:spPr>
      </p:pic>
      <p:pic>
        <p:nvPicPr>
          <p:cNvPr id="7" name="Picture 6">
            <a:extLst>
              <a:ext uri="{FF2B5EF4-FFF2-40B4-BE49-F238E27FC236}">
                <a16:creationId xmlns:a16="http://schemas.microsoft.com/office/drawing/2014/main" id="{CB628814-B68D-4A09-9166-361CD8B8D4A5}"/>
              </a:ext>
            </a:extLst>
          </p:cNvPr>
          <p:cNvPicPr>
            <a:picLocks noChangeAspect="1"/>
          </p:cNvPicPr>
          <p:nvPr/>
        </p:nvPicPr>
        <p:blipFill>
          <a:blip r:embed="rId3"/>
          <a:stretch>
            <a:fillRect/>
          </a:stretch>
        </p:blipFill>
        <p:spPr>
          <a:xfrm>
            <a:off x="2143556" y="3885715"/>
            <a:ext cx="5486400" cy="908785"/>
          </a:xfrm>
          <a:prstGeom prst="rect">
            <a:avLst/>
          </a:prstGeom>
        </p:spPr>
      </p:pic>
    </p:spTree>
    <p:extLst>
      <p:ext uri="{BB962C8B-B14F-4D97-AF65-F5344CB8AC3E}">
        <p14:creationId xmlns:p14="http://schemas.microsoft.com/office/powerpoint/2010/main" val="92392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Operating Curve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16</a:t>
            </a:fld>
            <a:endParaRPr lang="en-US"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6399055" cy="510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209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A863-551F-49FB-BD5E-4D40578EF79C}"/>
              </a:ext>
            </a:extLst>
          </p:cNvPr>
          <p:cNvSpPr>
            <a:spLocks noGrp="1"/>
          </p:cNvSpPr>
          <p:nvPr>
            <p:ph type="title"/>
          </p:nvPr>
        </p:nvSpPr>
        <p:spPr/>
        <p:txBody>
          <a:bodyPr/>
          <a:lstStyle/>
          <a:p>
            <a:r>
              <a:rPr lang="en-US" dirty="0"/>
              <a:t>Neural Network Resources</a:t>
            </a:r>
          </a:p>
        </p:txBody>
      </p:sp>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p:txBody>
          <a:bodyPr/>
          <a:lstStyle/>
          <a:p>
            <a:pPr marL="0" indent="0">
              <a:buNone/>
            </a:pPr>
            <a:r>
              <a:rPr lang="en-US" sz="2400" dirty="0"/>
              <a:t>The Neural Network material that you need to know will be in the lecture notes.</a:t>
            </a:r>
          </a:p>
          <a:p>
            <a:pPr marL="0" indent="0">
              <a:buNone/>
            </a:pPr>
            <a:endParaRPr lang="en-US" sz="2400" dirty="0"/>
          </a:p>
          <a:p>
            <a:pPr marL="0" indent="0">
              <a:buNone/>
            </a:pPr>
            <a:r>
              <a:rPr lang="en-US" sz="2400" dirty="0"/>
              <a:t>You can read about neural networks in </a:t>
            </a:r>
            <a:r>
              <a:rPr lang="en-US" sz="2400" u="sng" dirty="0"/>
              <a:t>Elements Of Statistical Learning</a:t>
            </a:r>
            <a:r>
              <a:rPr lang="en-US" sz="2400" dirty="0"/>
              <a:t> / Chapter 11</a:t>
            </a:r>
          </a:p>
          <a:p>
            <a:pPr marL="0" indent="0">
              <a:buNone/>
            </a:pPr>
            <a:endParaRPr lang="en-US" sz="2400" dirty="0"/>
          </a:p>
          <a:p>
            <a:pPr marL="0" indent="0">
              <a:buNone/>
            </a:pPr>
            <a:r>
              <a:rPr lang="en-US" sz="2400" dirty="0"/>
              <a:t>But you will not be responsible for any material in the ESL text.</a:t>
            </a:r>
          </a:p>
          <a:p>
            <a:pPr marL="0" indent="0">
              <a:buNone/>
            </a:pPr>
            <a:endParaRPr lang="en-US" sz="2400" dirty="0"/>
          </a:p>
          <a:p>
            <a:pPr marL="0" indent="0">
              <a:buNone/>
            </a:pPr>
            <a:endParaRPr lang="en-US" sz="2800" dirty="0"/>
          </a:p>
          <a:p>
            <a:pPr marL="0" indent="0">
              <a:buNone/>
            </a:pPr>
            <a:endParaRPr lang="en-US" sz="2800" dirty="0"/>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17</a:t>
            </a:fld>
            <a:endParaRPr lang="en-US" altLang="en-US" dirty="0"/>
          </a:p>
        </p:txBody>
      </p:sp>
    </p:spTree>
    <p:extLst>
      <p:ext uri="{BB962C8B-B14F-4D97-AF65-F5344CB8AC3E}">
        <p14:creationId xmlns:p14="http://schemas.microsoft.com/office/powerpoint/2010/main" val="797389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Neural Network of the Brain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18</a:t>
            </a:fld>
            <a:endParaRPr lang="en-US" altLang="en-US" dirty="0"/>
          </a:p>
        </p:txBody>
      </p:sp>
      <p:sp>
        <p:nvSpPr>
          <p:cNvPr id="34" name="Content Placeholder 2"/>
          <p:cNvSpPr>
            <a:spLocks noGrp="1"/>
          </p:cNvSpPr>
          <p:nvPr>
            <p:ph idx="1"/>
          </p:nvPr>
        </p:nvSpPr>
        <p:spPr>
          <a:xfrm>
            <a:off x="457200" y="1219200"/>
            <a:ext cx="4724400" cy="4906963"/>
          </a:xfrm>
        </p:spPr>
        <p:txBody>
          <a:bodyPr/>
          <a:lstStyle/>
          <a:p>
            <a:pPr marL="0" indent="0">
              <a:spcBef>
                <a:spcPts val="0"/>
              </a:spcBef>
              <a:buNone/>
            </a:pPr>
            <a:r>
              <a:rPr lang="en-US" dirty="0"/>
              <a:t>Why is the brain the best learning engine?</a:t>
            </a:r>
          </a:p>
          <a:p>
            <a:pPr marL="0" indent="0">
              <a:spcBef>
                <a:spcPts val="0"/>
              </a:spcBef>
              <a:buNone/>
            </a:pPr>
            <a:endParaRPr lang="en-US" dirty="0"/>
          </a:p>
          <a:p>
            <a:pPr marL="0" indent="0">
              <a:spcBef>
                <a:spcPts val="0"/>
              </a:spcBef>
              <a:buNone/>
            </a:pPr>
            <a:r>
              <a:rPr lang="en-US" dirty="0"/>
              <a:t>It can survive</a:t>
            </a:r>
          </a:p>
          <a:p>
            <a:pPr>
              <a:spcBef>
                <a:spcPts val="0"/>
              </a:spcBef>
            </a:pPr>
            <a:r>
              <a:rPr lang="en-US" dirty="0"/>
              <a:t>Ice ages / desert heat /drought</a:t>
            </a:r>
          </a:p>
          <a:p>
            <a:pPr>
              <a:spcBef>
                <a:spcPts val="0"/>
              </a:spcBef>
            </a:pPr>
            <a:r>
              <a:rPr lang="en-US" dirty="0"/>
              <a:t>Predation from physically superior species</a:t>
            </a:r>
          </a:p>
          <a:p>
            <a:pPr>
              <a:spcBef>
                <a:spcPts val="0"/>
              </a:spcBef>
            </a:pPr>
            <a:r>
              <a:rPr lang="en-US" dirty="0"/>
              <a:t>Attack by other humans</a:t>
            </a:r>
          </a:p>
          <a:p>
            <a:pPr>
              <a:spcBef>
                <a:spcPts val="0"/>
              </a:spcBef>
            </a:pPr>
            <a:r>
              <a:rPr lang="en-US" dirty="0"/>
              <a:t>Under the ocean and in outer space</a:t>
            </a:r>
          </a:p>
          <a:p>
            <a:pPr>
              <a:spcBef>
                <a:spcPts val="0"/>
              </a:spcBef>
            </a:pPr>
            <a:endParaRPr lang="en-US" dirty="0"/>
          </a:p>
          <a:p>
            <a:pPr marL="0" indent="0">
              <a:spcBef>
                <a:spcPts val="0"/>
              </a:spcBef>
              <a:buNone/>
            </a:pPr>
            <a:r>
              <a:rPr lang="en-US" dirty="0"/>
              <a:t>No species can be pre-programmed to thrive in all these environments.  Learning about and adapting to conditions is the key.</a:t>
            </a:r>
          </a:p>
          <a:p>
            <a:pPr>
              <a:spcBef>
                <a:spcPts val="0"/>
              </a:spcBef>
            </a:pPr>
            <a:endParaRPr lang="en-US" dirty="0"/>
          </a:p>
          <a:p>
            <a:pPr marL="457200" lvl="1" indent="0">
              <a:spcBef>
                <a:spcPts val="0"/>
              </a:spcBef>
              <a:buNone/>
            </a:pPr>
            <a:endParaRPr lang="en-US" dirty="0"/>
          </a:p>
          <a:p>
            <a:pPr>
              <a:spcBef>
                <a:spcPts val="0"/>
              </a:spcBef>
            </a:pP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944562"/>
            <a:ext cx="3850565" cy="3844641"/>
          </a:xfrm>
          <a:prstGeom prst="rect">
            <a:avLst/>
          </a:prstGeom>
        </p:spPr>
      </p:pic>
    </p:spTree>
    <p:extLst>
      <p:ext uri="{BB962C8B-B14F-4D97-AF65-F5344CB8AC3E}">
        <p14:creationId xmlns:p14="http://schemas.microsoft.com/office/powerpoint/2010/main" val="2470385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Neural Network</a:t>
            </a:r>
          </a:p>
        </p:txBody>
      </p:sp>
      <p:sp>
        <p:nvSpPr>
          <p:cNvPr id="3" name="Content Placeholder 2"/>
          <p:cNvSpPr>
            <a:spLocks noGrp="1"/>
          </p:cNvSpPr>
          <p:nvPr>
            <p:ph idx="1"/>
          </p:nvPr>
        </p:nvSpPr>
        <p:spPr>
          <a:xfrm>
            <a:off x="457200" y="1219200"/>
            <a:ext cx="5867400" cy="4906963"/>
          </a:xfrm>
        </p:spPr>
        <p:txBody>
          <a:bodyPr/>
          <a:lstStyle/>
          <a:p>
            <a:pPr marL="0" indent="0">
              <a:buNone/>
            </a:pPr>
            <a:r>
              <a:rPr lang="en-US" dirty="0"/>
              <a:t>.. a series of interconnected neurons whose activation defines a recognizable linear pathway</a:t>
            </a:r>
          </a:p>
          <a:p>
            <a:pPr marL="0" indent="0">
              <a:buNone/>
            </a:pPr>
            <a:endParaRPr lang="en-US" dirty="0"/>
          </a:p>
          <a:p>
            <a:pPr marL="0" indent="0">
              <a:buNone/>
            </a:pPr>
            <a:r>
              <a:rPr lang="en-US" dirty="0"/>
              <a:t>… potentials at the post synaptic membrane will sum up in the cell body. If the depolarization of the neuron at the axon goes above threshold an action potential will occur that travels down the axon to the terminal endings to transmit a signal to other neurons. </a:t>
            </a:r>
          </a:p>
          <a:p>
            <a:pPr marL="0" indent="0">
              <a:buNone/>
            </a:pPr>
            <a:endParaRPr lang="en-US" dirty="0"/>
          </a:p>
          <a:p>
            <a:pPr marL="0" indent="0">
              <a:buNone/>
            </a:pPr>
            <a:r>
              <a:rPr lang="en-US" dirty="0"/>
              <a:t>… On the electrophysiological level, there are various phenomena which alter the response characteristics of individual synapses … Usually the term neuroplasticity refers to changes in the brain that are caused by activity or experience.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19</a:t>
            </a:fld>
            <a:endParaRPr lang="en-US" altLang="en-US"/>
          </a:p>
        </p:txBody>
      </p:sp>
      <p:pic>
        <p:nvPicPr>
          <p:cNvPr id="2050" name="Picture 2" descr="http://upload.wikimedia.org/wikipedia/commons/thumb/0/0e/Brain_network.png/320px-Brain_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295400"/>
            <a:ext cx="19907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25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Class Schedule</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a:t>
            </a:fld>
            <a:endParaRPr lang="en-US" altLang="en-US"/>
          </a:p>
        </p:txBody>
      </p:sp>
      <p:graphicFrame>
        <p:nvGraphicFramePr>
          <p:cNvPr id="5" name="Table 4">
            <a:extLst>
              <a:ext uri="{FF2B5EF4-FFF2-40B4-BE49-F238E27FC236}">
                <a16:creationId xmlns:a16="http://schemas.microsoft.com/office/drawing/2014/main" id="{78203EF7-83EE-4F63-AFEA-E6021B09D912}"/>
              </a:ext>
            </a:extLst>
          </p:cNvPr>
          <p:cNvGraphicFramePr>
            <a:graphicFrameLocks noGrp="1"/>
          </p:cNvGraphicFramePr>
          <p:nvPr>
            <p:extLst>
              <p:ext uri="{D42A27DB-BD31-4B8C-83A1-F6EECF244321}">
                <p14:modId xmlns:p14="http://schemas.microsoft.com/office/powerpoint/2010/main" val="967001130"/>
              </p:ext>
            </p:extLst>
          </p:nvPr>
        </p:nvGraphicFramePr>
        <p:xfrm>
          <a:off x="571498" y="808571"/>
          <a:ext cx="8115301" cy="5547468"/>
        </p:xfrm>
        <a:graphic>
          <a:graphicData uri="http://schemas.openxmlformats.org/drawingml/2006/table">
            <a:tbl>
              <a:tblPr firstRow="1" bandRow="1">
                <a:tableStyleId>{5C22544A-7EE6-4342-B048-85BDC9FD1C3A}</a:tableStyleId>
              </a:tblPr>
              <a:tblGrid>
                <a:gridCol w="733831">
                  <a:extLst>
                    <a:ext uri="{9D8B030D-6E8A-4147-A177-3AD203B41FA5}">
                      <a16:colId xmlns:a16="http://schemas.microsoft.com/office/drawing/2014/main" val="20000"/>
                    </a:ext>
                  </a:extLst>
                </a:gridCol>
                <a:gridCol w="752071">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gridCol w="1752599">
                  <a:extLst>
                    <a:ext uri="{9D8B030D-6E8A-4147-A177-3AD203B41FA5}">
                      <a16:colId xmlns:a16="http://schemas.microsoft.com/office/drawing/2014/main" val="2236984056"/>
                    </a:ext>
                  </a:extLst>
                </a:gridCol>
              </a:tblGrid>
              <a:tr h="365766">
                <a:tc>
                  <a:txBody>
                    <a:bodyPr/>
                    <a:lstStyle/>
                    <a:p>
                      <a:pPr algn="ctr"/>
                      <a:r>
                        <a:rPr lang="en-US" sz="1800" dirty="0" err="1"/>
                        <a:t>Lec</a:t>
                      </a:r>
                      <a:r>
                        <a:rPr lang="en-US" sz="1800" dirty="0"/>
                        <a:t>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Lecture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3463">
                <a:tc>
                  <a:txBody>
                    <a:bodyPr/>
                    <a:lstStyle/>
                    <a:p>
                      <a:pPr algn="ctr"/>
                      <a:r>
                        <a:rPr lang="en-US" sz="1400" dirty="0"/>
                        <a:t>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Intro, Linear </a:t>
                      </a:r>
                      <a:r>
                        <a:rPr lang="en-US" sz="1400" baseline="0" dirty="0"/>
                        <a:t>Regression, Bias and Variability</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04806">
                <a:tc>
                  <a:txBody>
                    <a:bodyPr/>
                    <a:lstStyle/>
                    <a:p>
                      <a:pPr algn="ctr"/>
                      <a:r>
                        <a:rPr lang="en-US" sz="1400" dirty="0"/>
                        <a:t>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Jan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Unsupervised Learning: Clustering, Principle Comp.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04806">
                <a:tc>
                  <a:txBody>
                    <a:bodyPr/>
                    <a:lstStyle/>
                    <a:p>
                      <a:pPr algn="ctr"/>
                      <a:r>
                        <a:rPr lang="en-US" sz="1400" dirty="0"/>
                        <a:t>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KNN Regression, Cross Validation, Bootstrap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04806">
                <a:tc>
                  <a:txBody>
                    <a:bodyPr/>
                    <a:lstStyle/>
                    <a:p>
                      <a:pPr algn="ctr"/>
                      <a:r>
                        <a:rPr lang="en-US" sz="1400" dirty="0"/>
                        <a:t>4</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Ridge Regression, LASSO, Principle Components Regression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04806">
                <a:tc>
                  <a:txBody>
                    <a:bodyPr/>
                    <a:lstStyle/>
                    <a:p>
                      <a:pPr algn="ctr"/>
                      <a:r>
                        <a:rPr lang="en-US" sz="1400" dirty="0"/>
                        <a:t>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Extreme Nonlinear: </a:t>
                      </a:r>
                      <a:r>
                        <a:rPr lang="en-US" sz="1400" dirty="0">
                          <a:solidFill>
                            <a:schemeClr val="tx1"/>
                          </a:solidFill>
                        </a:rPr>
                        <a:t>Step Functions, Splines, Gradient Descent</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4, Project Plan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04806">
                <a:tc>
                  <a:txBody>
                    <a:bodyPr/>
                    <a:lstStyle/>
                    <a:p>
                      <a:pPr algn="ctr"/>
                      <a:r>
                        <a:rPr lang="en-US" sz="1400" dirty="0"/>
                        <a:t>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19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Classification, Logistic Regression, Discriminant Analysis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04806">
                <a:tc>
                  <a:txBody>
                    <a:bodyPr/>
                    <a:lstStyle/>
                    <a:p>
                      <a:pPr algn="ctr"/>
                      <a:r>
                        <a:rPr lang="en-US" sz="1400" dirty="0"/>
                        <a:t>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26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 Margin Classifiers, Support Vector Machines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6, Plan Revision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4</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Mid Term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951094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Mar</a:t>
                      </a:r>
                      <a:r>
                        <a:rPr lang="en-US" sz="1400" baseline="0" dirty="0"/>
                        <a:t> 11</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Spring Break</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3926980"/>
                  </a:ext>
                </a:extLst>
              </a:tr>
              <a:tr h="304806">
                <a:tc>
                  <a:txBody>
                    <a:bodyPr/>
                    <a:lstStyle/>
                    <a:p>
                      <a:pPr algn="ctr"/>
                      <a:r>
                        <a:rPr lang="en-US" sz="1400" dirty="0"/>
                        <a:t>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18</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Tree-Based Methods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304806">
                <a:tc>
                  <a:txBody>
                    <a:bodyPr/>
                    <a:lstStyle/>
                    <a:p>
                      <a:pPr algn="ctr"/>
                      <a:r>
                        <a:rPr lang="en-US" sz="1400" dirty="0"/>
                        <a:t>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980"/>
                      </a:srgbClr>
                    </a:solidFill>
                  </a:tcPr>
                </a:tc>
                <a:tc>
                  <a:txBody>
                    <a:bodyPr/>
                    <a:lstStyle/>
                    <a:p>
                      <a:r>
                        <a:rPr lang="en-US" sz="1400" dirty="0"/>
                        <a:t>Mar 25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980"/>
                      </a:srgbClr>
                    </a:solidFill>
                  </a:tcPr>
                </a:tc>
                <a:tc>
                  <a:txBody>
                    <a:bodyPr/>
                    <a:lstStyle/>
                    <a:p>
                      <a:r>
                        <a:rPr lang="en-US" sz="1400" dirty="0">
                          <a:solidFill>
                            <a:schemeClr val="tx1"/>
                          </a:solidFill>
                        </a:rPr>
                        <a:t>Neural</a:t>
                      </a:r>
                      <a:r>
                        <a:rPr lang="en-US" sz="1400" baseline="0" dirty="0">
                          <a:solidFill>
                            <a:schemeClr val="tx1"/>
                          </a:solidFill>
                        </a:rPr>
                        <a:t> Networks, Deep Learning </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980"/>
                      </a:srgbClr>
                    </a:solidFill>
                  </a:tcPr>
                </a:tc>
                <a:tc>
                  <a:txBody>
                    <a:bodyPr/>
                    <a:lstStyle/>
                    <a:p>
                      <a:r>
                        <a:rPr lang="en-US" sz="1400" dirty="0">
                          <a:solidFill>
                            <a:schemeClr val="tx1"/>
                          </a:solidFill>
                        </a:rPr>
                        <a:t>Hwk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980"/>
                      </a:srgbClr>
                    </a:solidFill>
                  </a:tcPr>
                </a:tc>
                <a:extLst>
                  <a:ext uri="{0D108BD9-81ED-4DB2-BD59-A6C34878D82A}">
                    <a16:rowId xmlns:a16="http://schemas.microsoft.com/office/drawing/2014/main" val="10010"/>
                  </a:ext>
                </a:extLst>
              </a:tr>
              <a:tr h="304806">
                <a:tc>
                  <a:txBody>
                    <a:bodyPr/>
                    <a:lstStyle/>
                    <a:p>
                      <a:pPr algn="ctr"/>
                      <a:r>
                        <a:rPr lang="en-US" sz="1400" dirty="0"/>
                        <a:t>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Convolutional 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304806">
                <a:tc>
                  <a:txBody>
                    <a:bodyPr/>
                    <a:lstStyle/>
                    <a:p>
                      <a:pPr algn="ctr"/>
                      <a:r>
                        <a:rPr lang="en-US" sz="1400" dirty="0"/>
                        <a:t>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Bayesian Analysis, Project Presentations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2"/>
                  </a:ext>
                </a:extLst>
              </a:tr>
              <a:tr h="304806">
                <a:tc>
                  <a:txBody>
                    <a:bodyPr/>
                    <a:lstStyle/>
                    <a:p>
                      <a:pPr algn="ctr"/>
                      <a:r>
                        <a:rPr lang="en-US" sz="1400" dirty="0"/>
                        <a:t>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Time Series,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Project 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73379">
                <a:tc>
                  <a:txBody>
                    <a:bodyPr/>
                    <a:lstStyle/>
                    <a:p>
                      <a:pPr algn="ctr"/>
                      <a:r>
                        <a:rPr lang="en-US" sz="1400" dirty="0"/>
                        <a:t>13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Ethics of Machine Learning,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Apr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Study</a:t>
                      </a:r>
                      <a:r>
                        <a:rPr lang="en-US" sz="1400" baseline="0" dirty="0">
                          <a:solidFill>
                            <a:schemeClr val="tx1"/>
                          </a:solidFill>
                        </a:rPr>
                        <a:t> Day</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May 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Final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8133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Neuron: The Best Learning Machine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20</a:t>
            </a:fld>
            <a:endParaRPr lang="en-US" altLang="en-US" dirty="0"/>
          </a:p>
        </p:txBody>
      </p:sp>
      <p:pic>
        <p:nvPicPr>
          <p:cNvPr id="1026" name="Picture 2" descr="https://encrypted-tbn1.gstatic.com/images?q=tbn:ANd9GcTPUmHElQAH80DMr6uZwXaSAAZPoXxeBsAkDV2J0aNNhZt0Kma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143000"/>
            <a:ext cx="3753964" cy="281940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2"/>
          <p:cNvSpPr>
            <a:spLocks noGrp="1"/>
          </p:cNvSpPr>
          <p:nvPr>
            <p:ph idx="1"/>
          </p:nvPr>
        </p:nvSpPr>
        <p:spPr>
          <a:xfrm>
            <a:off x="457200" y="1082040"/>
            <a:ext cx="4800600" cy="4906963"/>
          </a:xfrm>
        </p:spPr>
        <p:txBody>
          <a:bodyPr/>
          <a:lstStyle/>
          <a:p>
            <a:pPr marL="0" indent="0">
              <a:spcBef>
                <a:spcPts val="0"/>
              </a:spcBef>
              <a:buNone/>
            </a:pPr>
            <a:r>
              <a:rPr lang="en-US" dirty="0"/>
              <a:t>Components of the Neuron</a:t>
            </a:r>
          </a:p>
          <a:p>
            <a:pPr marL="0" indent="0">
              <a:spcBef>
                <a:spcPts val="0"/>
              </a:spcBef>
              <a:buNone/>
            </a:pPr>
            <a:endParaRPr lang="en-US" sz="1200" dirty="0"/>
          </a:p>
          <a:p>
            <a:pPr>
              <a:spcBef>
                <a:spcPts val="0"/>
              </a:spcBef>
            </a:pPr>
            <a:r>
              <a:rPr lang="en-US" dirty="0"/>
              <a:t>Dendrites</a:t>
            </a:r>
          </a:p>
          <a:p>
            <a:pPr lvl="1">
              <a:spcBef>
                <a:spcPts val="0"/>
              </a:spcBef>
            </a:pPr>
            <a:r>
              <a:rPr lang="en-US" dirty="0"/>
              <a:t>Receive signals from one or more neurons </a:t>
            </a:r>
          </a:p>
          <a:p>
            <a:pPr marL="457200" lvl="1" indent="0">
              <a:spcBef>
                <a:spcPts val="0"/>
              </a:spcBef>
              <a:buNone/>
            </a:pPr>
            <a:endParaRPr lang="en-US" sz="1100" dirty="0"/>
          </a:p>
          <a:p>
            <a:pPr>
              <a:spcBef>
                <a:spcPts val="0"/>
              </a:spcBef>
            </a:pPr>
            <a:r>
              <a:rPr lang="en-US" dirty="0"/>
              <a:t>Body</a:t>
            </a:r>
          </a:p>
          <a:p>
            <a:pPr lvl="1">
              <a:spcBef>
                <a:spcPts val="0"/>
              </a:spcBef>
            </a:pPr>
            <a:r>
              <a:rPr lang="en-US" dirty="0"/>
              <a:t>Integrates inputs</a:t>
            </a:r>
          </a:p>
          <a:p>
            <a:pPr lvl="1">
              <a:spcBef>
                <a:spcPts val="0"/>
              </a:spcBef>
            </a:pPr>
            <a:r>
              <a:rPr lang="en-US" dirty="0"/>
              <a:t>Determine output (1 or 0) based on activation </a:t>
            </a:r>
          </a:p>
          <a:p>
            <a:pPr lvl="1">
              <a:spcBef>
                <a:spcPts val="0"/>
              </a:spcBef>
            </a:pPr>
            <a:endParaRPr lang="en-US" sz="1050" dirty="0"/>
          </a:p>
          <a:p>
            <a:pPr>
              <a:spcBef>
                <a:spcPts val="0"/>
              </a:spcBef>
            </a:pPr>
            <a:r>
              <a:rPr lang="en-US" dirty="0"/>
              <a:t>Axons</a:t>
            </a:r>
          </a:p>
          <a:p>
            <a:pPr lvl="1">
              <a:spcBef>
                <a:spcPts val="0"/>
              </a:spcBef>
            </a:pPr>
            <a:r>
              <a:rPr lang="en-US" dirty="0"/>
              <a:t>Send signals to one or more neurons if activated </a:t>
            </a:r>
          </a:p>
          <a:p>
            <a:pPr lvl="1">
              <a:spcBef>
                <a:spcPts val="0"/>
              </a:spcBef>
            </a:pPr>
            <a:endParaRPr lang="en-US" sz="1100" dirty="0"/>
          </a:p>
          <a:p>
            <a:pPr>
              <a:spcBef>
                <a:spcPts val="0"/>
              </a:spcBef>
            </a:pPr>
            <a:r>
              <a:rPr lang="en-US" dirty="0"/>
              <a:t>Synapses</a:t>
            </a:r>
          </a:p>
          <a:p>
            <a:pPr lvl="1">
              <a:spcBef>
                <a:spcPts val="0"/>
              </a:spcBef>
            </a:pPr>
            <a:r>
              <a:rPr lang="en-US" dirty="0"/>
              <a:t>Determines how much of the signal gets to the other dendrites</a:t>
            </a:r>
          </a:p>
          <a:p>
            <a:pPr>
              <a:spcBef>
                <a:spcPts val="0"/>
              </a:spcBef>
            </a:pPr>
            <a:endParaRPr lang="en-US" dirty="0"/>
          </a:p>
          <a:p>
            <a:pPr lvl="1">
              <a:spcBef>
                <a:spcPts val="0"/>
              </a:spcBef>
            </a:pPr>
            <a:endParaRPr lang="en-US" dirty="0"/>
          </a:p>
        </p:txBody>
      </p:sp>
    </p:spTree>
    <p:extLst>
      <p:ext uri="{BB962C8B-B14F-4D97-AF65-F5344CB8AC3E}">
        <p14:creationId xmlns:p14="http://schemas.microsoft.com/office/powerpoint/2010/main" val="407726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versus Artificial NN</a:t>
            </a:r>
          </a:p>
        </p:txBody>
      </p:sp>
      <p:sp>
        <p:nvSpPr>
          <p:cNvPr id="3" name="Content Placeholder 2"/>
          <p:cNvSpPr>
            <a:spLocks noGrp="1"/>
          </p:cNvSpPr>
          <p:nvPr>
            <p:ph idx="1"/>
          </p:nvPr>
        </p:nvSpPr>
        <p:spPr>
          <a:xfrm>
            <a:off x="381000" y="1066800"/>
            <a:ext cx="4114800" cy="4906963"/>
          </a:xfrm>
          <a:ln>
            <a:solidFill>
              <a:schemeClr val="tx1"/>
            </a:solidFill>
          </a:ln>
        </p:spPr>
        <p:txBody>
          <a:bodyPr/>
          <a:lstStyle/>
          <a:p>
            <a:pPr marL="0" indent="0" algn="ctr">
              <a:spcBef>
                <a:spcPts val="600"/>
              </a:spcBef>
              <a:buNone/>
            </a:pPr>
            <a:r>
              <a:rPr lang="en-US" b="1" u="sng" dirty="0"/>
              <a:t>Biological</a:t>
            </a:r>
          </a:p>
          <a:p>
            <a:pPr marL="0" indent="0" algn="ctr">
              <a:spcBef>
                <a:spcPts val="600"/>
              </a:spcBef>
              <a:buNone/>
            </a:pPr>
            <a:endParaRPr lang="en-US" b="1" u="sng" dirty="0"/>
          </a:p>
          <a:p>
            <a:pPr>
              <a:spcBef>
                <a:spcPts val="600"/>
              </a:spcBef>
            </a:pPr>
            <a:r>
              <a:rPr lang="en-US" dirty="0"/>
              <a:t>Basic unit: neuron</a:t>
            </a:r>
          </a:p>
          <a:p>
            <a:pPr>
              <a:spcBef>
                <a:spcPts val="600"/>
              </a:spcBef>
            </a:pPr>
            <a:r>
              <a:rPr lang="en-US" dirty="0"/>
              <a:t>External Input: light, sound, heat</a:t>
            </a:r>
          </a:p>
          <a:p>
            <a:pPr>
              <a:spcBef>
                <a:spcPts val="600"/>
              </a:spcBef>
            </a:pPr>
            <a:r>
              <a:rPr lang="en-US" dirty="0"/>
              <a:t>Within network: neurons sum signals from multiple inputs to respond 1 or 0 </a:t>
            </a:r>
          </a:p>
          <a:p>
            <a:pPr>
              <a:spcBef>
                <a:spcPts val="600"/>
              </a:spcBef>
            </a:pPr>
            <a:r>
              <a:rPr lang="en-US" dirty="0"/>
              <a:t>Synapses between neurons can be permissive or inhibitory</a:t>
            </a:r>
          </a:p>
          <a:p>
            <a:pPr>
              <a:spcBef>
                <a:spcPts val="600"/>
              </a:spcBef>
            </a:pPr>
            <a:r>
              <a:rPr lang="en-US" dirty="0"/>
              <a:t>Network is neutral at birth and learns from experience</a:t>
            </a:r>
          </a:p>
          <a:p>
            <a:pPr lvl="1">
              <a:spcBef>
                <a:spcPts val="600"/>
              </a:spcBef>
            </a:pPr>
            <a:r>
              <a:rPr lang="en-US" dirty="0"/>
              <a:t>Positive and negative feedback reinforces or inhibits synapses</a:t>
            </a:r>
          </a:p>
          <a:p>
            <a:pPr lvl="1">
              <a:spcBef>
                <a:spcPts val="600"/>
              </a:spcBef>
            </a:pPr>
            <a:endParaRPr lang="en-US" dirty="0"/>
          </a:p>
          <a:p>
            <a:pPr lvl="1">
              <a:spcBef>
                <a:spcPts val="600"/>
              </a:spcBef>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21</a:t>
            </a:fld>
            <a:endParaRPr lang="en-US" altLang="en-US"/>
          </a:p>
        </p:txBody>
      </p:sp>
      <p:sp>
        <p:nvSpPr>
          <p:cNvPr id="6" name="Content Placeholder 2"/>
          <p:cNvSpPr txBox="1">
            <a:spLocks/>
          </p:cNvSpPr>
          <p:nvPr/>
        </p:nvSpPr>
        <p:spPr bwMode="auto">
          <a:xfrm>
            <a:off x="4800600" y="1066800"/>
            <a:ext cx="4114800" cy="49069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00"/>
              </a:spcBef>
              <a:buFont typeface="Arial" charset="0"/>
              <a:buNone/>
            </a:pPr>
            <a:r>
              <a:rPr lang="en-US" b="1" u="sng" dirty="0"/>
              <a:t>Artificial</a:t>
            </a:r>
          </a:p>
          <a:p>
            <a:pPr marL="0" indent="0" algn="ctr">
              <a:spcBef>
                <a:spcPts val="600"/>
              </a:spcBef>
              <a:buFont typeface="Arial" charset="0"/>
              <a:buNone/>
            </a:pPr>
            <a:endParaRPr lang="en-US" b="1" u="sng" dirty="0"/>
          </a:p>
          <a:p>
            <a:pPr>
              <a:spcBef>
                <a:spcPts val="600"/>
              </a:spcBef>
            </a:pPr>
            <a:r>
              <a:rPr lang="en-US" dirty="0"/>
              <a:t>Basic unit: node</a:t>
            </a:r>
          </a:p>
          <a:p>
            <a:pPr>
              <a:spcBef>
                <a:spcPts val="600"/>
              </a:spcBef>
            </a:pPr>
            <a:r>
              <a:rPr lang="en-US" dirty="0"/>
              <a:t>External Input: features, images</a:t>
            </a:r>
          </a:p>
          <a:p>
            <a:pPr>
              <a:spcBef>
                <a:spcPts val="600"/>
              </a:spcBef>
            </a:pPr>
            <a:r>
              <a:rPr lang="en-US" dirty="0"/>
              <a:t>Within network: nodes sum signals from multiple inputs to respond 1 or 0 </a:t>
            </a:r>
          </a:p>
          <a:p>
            <a:pPr>
              <a:spcBef>
                <a:spcPts val="600"/>
              </a:spcBef>
            </a:pPr>
            <a:r>
              <a:rPr lang="en-US" dirty="0"/>
              <a:t>Weights between nodes can be large or small</a:t>
            </a:r>
          </a:p>
          <a:p>
            <a:pPr>
              <a:spcBef>
                <a:spcPts val="600"/>
              </a:spcBef>
            </a:pPr>
            <a:r>
              <a:rPr lang="en-US" dirty="0"/>
              <a:t>Network is neutral at start (weights = random) and learns from prediction errors </a:t>
            </a:r>
          </a:p>
          <a:p>
            <a:pPr lvl="1">
              <a:spcBef>
                <a:spcPts val="600"/>
              </a:spcBef>
            </a:pPr>
            <a:r>
              <a:rPr lang="en-US" dirty="0"/>
              <a:t>Back propagation </a:t>
            </a:r>
          </a:p>
          <a:p>
            <a:pPr lvl="1">
              <a:spcBef>
                <a:spcPts val="600"/>
              </a:spcBef>
            </a:pPr>
            <a:endParaRPr lang="en-US" dirty="0"/>
          </a:p>
          <a:p>
            <a:pPr lvl="1">
              <a:spcBef>
                <a:spcPts val="600"/>
              </a:spcBef>
            </a:pPr>
            <a:endParaRPr lang="en-US" dirty="0"/>
          </a:p>
        </p:txBody>
      </p:sp>
      <p:sp>
        <p:nvSpPr>
          <p:cNvPr id="5" name="TextBox 4"/>
          <p:cNvSpPr txBox="1"/>
          <p:nvPr/>
        </p:nvSpPr>
        <p:spPr>
          <a:xfrm>
            <a:off x="2173939" y="6171684"/>
            <a:ext cx="4886787" cy="369332"/>
          </a:xfrm>
          <a:prstGeom prst="rect">
            <a:avLst/>
          </a:prstGeom>
          <a:noFill/>
        </p:spPr>
        <p:txBody>
          <a:bodyPr wrap="none" rtlCol="0">
            <a:spAutoFit/>
          </a:bodyPr>
          <a:lstStyle/>
          <a:p>
            <a:r>
              <a:rPr lang="en-US" dirty="0"/>
              <a:t>* Neural Net Computing Proposed by Turing 1948 </a:t>
            </a:r>
          </a:p>
        </p:txBody>
      </p:sp>
    </p:spTree>
    <p:extLst>
      <p:ext uri="{BB962C8B-B14F-4D97-AF65-F5344CB8AC3E}">
        <p14:creationId xmlns:p14="http://schemas.microsoft.com/office/powerpoint/2010/main" val="2561456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 Applications</a:t>
            </a:r>
          </a:p>
        </p:txBody>
      </p:sp>
      <p:sp>
        <p:nvSpPr>
          <p:cNvPr id="3" name="Content Placeholder 2"/>
          <p:cNvSpPr>
            <a:spLocks noGrp="1"/>
          </p:cNvSpPr>
          <p:nvPr>
            <p:ph idx="1"/>
          </p:nvPr>
        </p:nvSpPr>
        <p:spPr/>
        <p:txBody>
          <a:bodyPr/>
          <a:lstStyle/>
          <a:p>
            <a:pPr marL="0" indent="0">
              <a:buNone/>
            </a:pPr>
            <a:r>
              <a:rPr lang="en-US" dirty="0"/>
              <a:t>ANN are good for complex classification models with lots of features and lots of outcomes for training the Neural Network.</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22</a:t>
            </a:fld>
            <a:endParaRPr lang="en-US" altLang="en-US"/>
          </a:p>
        </p:txBody>
      </p:sp>
      <p:sp>
        <p:nvSpPr>
          <p:cNvPr id="6" name="TextBox 5"/>
          <p:cNvSpPr txBox="1"/>
          <p:nvPr/>
        </p:nvSpPr>
        <p:spPr>
          <a:xfrm>
            <a:off x="5542438" y="5294352"/>
            <a:ext cx="3220562" cy="369332"/>
          </a:xfrm>
          <a:prstGeom prst="rect">
            <a:avLst/>
          </a:prstGeom>
          <a:noFill/>
        </p:spPr>
        <p:txBody>
          <a:bodyPr wrap="none" rtlCol="0">
            <a:spAutoFit/>
          </a:bodyPr>
          <a:lstStyle/>
          <a:p>
            <a:r>
              <a:rPr lang="en-US" dirty="0"/>
              <a:t>Reference NVIDIA GPU Webinar</a:t>
            </a:r>
          </a:p>
        </p:txBody>
      </p:sp>
      <p:pic>
        <p:nvPicPr>
          <p:cNvPr id="7" name="Picture 6" descr="on-demand.gputechconf.com/gtc/2015/webinar/deep-learning-course/intro-to-deep-learning.mp4 - Google Chrome"/>
          <p:cNvPicPr>
            <a:picLocks noChangeAspect="1"/>
          </p:cNvPicPr>
          <p:nvPr/>
        </p:nvPicPr>
        <p:blipFill rotWithShape="1">
          <a:blip r:embed="rId2">
            <a:extLst>
              <a:ext uri="{28A0092B-C50C-407E-A947-70E740481C1C}">
                <a14:useLocalDpi xmlns:a14="http://schemas.microsoft.com/office/drawing/2010/main" val="0"/>
              </a:ext>
            </a:extLst>
          </a:blip>
          <a:srcRect t="24927" b="7690"/>
          <a:stretch/>
        </p:blipFill>
        <p:spPr>
          <a:xfrm>
            <a:off x="457200" y="2286000"/>
            <a:ext cx="8382000" cy="3003550"/>
          </a:xfrm>
          <a:prstGeom prst="rect">
            <a:avLst/>
          </a:prstGeom>
        </p:spPr>
      </p:pic>
    </p:spTree>
    <p:extLst>
      <p:ext uri="{BB962C8B-B14F-4D97-AF65-F5344CB8AC3E}">
        <p14:creationId xmlns:p14="http://schemas.microsoft.com/office/powerpoint/2010/main" val="34715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Classifier</a:t>
            </a:r>
          </a:p>
        </p:txBody>
      </p:sp>
      <p:sp>
        <p:nvSpPr>
          <p:cNvPr id="3" name="Content Placeholder 2"/>
          <p:cNvSpPr>
            <a:spLocks noGrp="1"/>
          </p:cNvSpPr>
          <p:nvPr>
            <p:ph idx="1"/>
          </p:nvPr>
        </p:nvSpPr>
        <p:spPr/>
        <p:txBody>
          <a:bodyPr/>
          <a:lstStyle/>
          <a:p>
            <a:pPr marL="0" indent="0">
              <a:spcBef>
                <a:spcPts val="0"/>
              </a:spcBef>
              <a:buNone/>
            </a:pPr>
            <a:r>
              <a:rPr lang="en-US" dirty="0"/>
              <a:t>The next 2 lectures will develop the theory behind the neural network classifier.  </a:t>
            </a:r>
          </a:p>
          <a:p>
            <a:pPr marL="0" indent="0">
              <a:spcBef>
                <a:spcPts val="0"/>
              </a:spcBef>
              <a:buNone/>
            </a:pPr>
            <a:endParaRPr lang="en-US" dirty="0"/>
          </a:p>
          <a:p>
            <a:pPr>
              <a:spcBef>
                <a:spcPts val="0"/>
              </a:spcBef>
            </a:pPr>
            <a:r>
              <a:rPr lang="en-US" dirty="0"/>
              <a:t>A neural network is a series of interconnected logistic regression classifiers with different weights.  </a:t>
            </a:r>
          </a:p>
          <a:p>
            <a:pPr>
              <a:spcBef>
                <a:spcPts val="0"/>
              </a:spcBef>
            </a:pPr>
            <a:endParaRPr lang="en-US" dirty="0"/>
          </a:p>
          <a:p>
            <a:pPr>
              <a:spcBef>
                <a:spcPts val="0"/>
              </a:spcBef>
            </a:pPr>
            <a:r>
              <a:rPr lang="en-US" dirty="0"/>
              <a:t>You randomly initialize the weights and use forward propagation to make an estimate</a:t>
            </a:r>
          </a:p>
          <a:p>
            <a:pPr>
              <a:spcBef>
                <a:spcPts val="0"/>
              </a:spcBef>
            </a:pPr>
            <a:endParaRPr lang="en-US" dirty="0"/>
          </a:p>
          <a:p>
            <a:pPr>
              <a:spcBef>
                <a:spcPts val="0"/>
              </a:spcBef>
            </a:pPr>
            <a:r>
              <a:rPr lang="en-US" dirty="0"/>
              <a:t>You compare the estimate to the actual answer</a:t>
            </a:r>
          </a:p>
          <a:p>
            <a:pPr>
              <a:spcBef>
                <a:spcPts val="0"/>
              </a:spcBef>
            </a:pPr>
            <a:endParaRPr lang="en-US" dirty="0"/>
          </a:p>
          <a:p>
            <a:pPr>
              <a:spcBef>
                <a:spcPts val="0"/>
              </a:spcBef>
            </a:pPr>
            <a:r>
              <a:rPr lang="en-US" dirty="0"/>
              <a:t>Then you use back propagation to adjust the weights to correct for any errors</a:t>
            </a:r>
          </a:p>
          <a:p>
            <a:pPr>
              <a:spcBef>
                <a:spcPts val="0"/>
              </a:spcBef>
            </a:pPr>
            <a:endParaRPr lang="en-US" dirty="0"/>
          </a:p>
          <a:p>
            <a:pPr>
              <a:spcBef>
                <a:spcPts val="0"/>
              </a:spcBef>
            </a:pPr>
            <a:r>
              <a:rPr lang="en-US" dirty="0"/>
              <a:t>Iterate many times and you have a neural network model</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23</a:t>
            </a:fld>
            <a:endParaRPr lang="en-US" altLang="en-US"/>
          </a:p>
        </p:txBody>
      </p:sp>
    </p:spTree>
    <p:extLst>
      <p:ext uri="{BB962C8B-B14F-4D97-AF65-F5344CB8AC3E}">
        <p14:creationId xmlns:p14="http://schemas.microsoft.com/office/powerpoint/2010/main" val="2513294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24</a:t>
            </a:fld>
            <a:endParaRPr lang="en-US" altLang="en-US"/>
          </a:p>
        </p:txBody>
      </p:sp>
      <p:grpSp>
        <p:nvGrpSpPr>
          <p:cNvPr id="21" name="Group 20"/>
          <p:cNvGrpSpPr/>
          <p:nvPr/>
        </p:nvGrpSpPr>
        <p:grpSpPr>
          <a:xfrm>
            <a:off x="1905000" y="1371600"/>
            <a:ext cx="762000" cy="762000"/>
            <a:chOff x="838200" y="1371600"/>
            <a:chExt cx="762000" cy="762000"/>
          </a:xfrm>
        </p:grpSpPr>
        <p:sp>
          <p:nvSpPr>
            <p:cNvPr id="22" name="Oval 21"/>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21939" y="1371600"/>
              <a:ext cx="393056" cy="584775"/>
            </a:xfrm>
            <a:prstGeom prst="rect">
              <a:avLst/>
            </a:prstGeom>
            <a:noFill/>
          </p:spPr>
          <p:txBody>
            <a:bodyPr wrap="none" rtlCol="0">
              <a:spAutoFit/>
            </a:bodyPr>
            <a:lstStyle/>
            <a:p>
              <a:r>
                <a:rPr lang="en-US" sz="3200" dirty="0"/>
                <a:t>1</a:t>
              </a:r>
              <a:endParaRPr lang="en-US" sz="3200" baseline="-25000" dirty="0"/>
            </a:p>
          </p:txBody>
        </p:sp>
      </p:grpSp>
      <p:grpSp>
        <p:nvGrpSpPr>
          <p:cNvPr id="24" name="Group 23"/>
          <p:cNvGrpSpPr/>
          <p:nvPr/>
        </p:nvGrpSpPr>
        <p:grpSpPr>
          <a:xfrm>
            <a:off x="1905000" y="2438400"/>
            <a:ext cx="762000" cy="762000"/>
            <a:chOff x="762000" y="2438400"/>
            <a:chExt cx="762000" cy="762000"/>
          </a:xfrm>
        </p:grpSpPr>
        <p:sp>
          <p:nvSpPr>
            <p:cNvPr id="25" name="Oval 24"/>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45739" y="2438400"/>
              <a:ext cx="502061" cy="584775"/>
            </a:xfrm>
            <a:prstGeom prst="rect">
              <a:avLst/>
            </a:prstGeom>
            <a:noFill/>
          </p:spPr>
          <p:txBody>
            <a:bodyPr wrap="none" rtlCol="0">
              <a:spAutoFit/>
            </a:bodyPr>
            <a:lstStyle/>
            <a:p>
              <a:r>
                <a:rPr lang="en-US" sz="3200" dirty="0"/>
                <a:t>x</a:t>
              </a:r>
              <a:r>
                <a:rPr lang="en-US" sz="3200" baseline="-25000" dirty="0"/>
                <a:t>1</a:t>
              </a:r>
            </a:p>
          </p:txBody>
        </p:sp>
      </p:grpSp>
      <p:grpSp>
        <p:nvGrpSpPr>
          <p:cNvPr id="27" name="Group 26"/>
          <p:cNvGrpSpPr/>
          <p:nvPr/>
        </p:nvGrpSpPr>
        <p:grpSpPr>
          <a:xfrm>
            <a:off x="1905000" y="3581400"/>
            <a:ext cx="762000" cy="762000"/>
            <a:chOff x="762000" y="3581400"/>
            <a:chExt cx="762000" cy="762000"/>
          </a:xfrm>
        </p:grpSpPr>
        <p:sp>
          <p:nvSpPr>
            <p:cNvPr id="28" name="Oval 27"/>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45739" y="3581400"/>
              <a:ext cx="502061" cy="584775"/>
            </a:xfrm>
            <a:prstGeom prst="rect">
              <a:avLst/>
            </a:prstGeom>
            <a:noFill/>
          </p:spPr>
          <p:txBody>
            <a:bodyPr wrap="none" rtlCol="0">
              <a:spAutoFit/>
            </a:bodyPr>
            <a:lstStyle/>
            <a:p>
              <a:r>
                <a:rPr lang="en-US" sz="3200" dirty="0"/>
                <a:t>x</a:t>
              </a:r>
              <a:r>
                <a:rPr lang="en-US" sz="3200" baseline="-25000" dirty="0"/>
                <a:t>2</a:t>
              </a:r>
            </a:p>
          </p:txBody>
        </p:sp>
      </p:grpSp>
      <p:grpSp>
        <p:nvGrpSpPr>
          <p:cNvPr id="30" name="Group 29"/>
          <p:cNvGrpSpPr/>
          <p:nvPr/>
        </p:nvGrpSpPr>
        <p:grpSpPr>
          <a:xfrm>
            <a:off x="1905000" y="5334000"/>
            <a:ext cx="762000" cy="762000"/>
            <a:chOff x="762000" y="5334000"/>
            <a:chExt cx="762000" cy="762000"/>
          </a:xfrm>
        </p:grpSpPr>
        <p:sp>
          <p:nvSpPr>
            <p:cNvPr id="31" name="Oval 30"/>
            <p:cNvSpPr/>
            <p:nvPr/>
          </p:nvSpPr>
          <p:spPr>
            <a:xfrm>
              <a:off x="762000" y="5334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45739" y="5334000"/>
              <a:ext cx="506870" cy="584775"/>
            </a:xfrm>
            <a:prstGeom prst="rect">
              <a:avLst/>
            </a:prstGeom>
            <a:noFill/>
          </p:spPr>
          <p:txBody>
            <a:bodyPr wrap="none" rtlCol="0">
              <a:spAutoFit/>
            </a:bodyPr>
            <a:lstStyle/>
            <a:p>
              <a:r>
                <a:rPr lang="en-US" sz="3200" dirty="0" err="1"/>
                <a:t>x</a:t>
              </a:r>
              <a:r>
                <a:rPr lang="en-US" sz="3200" baseline="-25000" dirty="0" err="1"/>
                <a:t>p</a:t>
              </a:r>
              <a:endParaRPr lang="en-US" sz="3200" baseline="-25000" dirty="0"/>
            </a:p>
          </p:txBody>
        </p:sp>
      </p:grpSp>
      <p:sp>
        <p:nvSpPr>
          <p:cNvPr id="33" name="TextBox 32"/>
          <p:cNvSpPr txBox="1"/>
          <p:nvPr/>
        </p:nvSpPr>
        <p:spPr>
          <a:xfrm>
            <a:off x="2133600" y="4373880"/>
            <a:ext cx="457200" cy="830997"/>
          </a:xfrm>
          <a:prstGeom prst="rect">
            <a:avLst/>
          </a:prstGeom>
          <a:noFill/>
        </p:spPr>
        <p:txBody>
          <a:bodyPr wrap="square" rtlCol="0">
            <a:spAutoFit/>
          </a:bodyPr>
          <a:lstStyle/>
          <a:p>
            <a:r>
              <a:rPr lang="en-US" sz="4800" dirty="0"/>
              <a:t>⁞</a:t>
            </a:r>
          </a:p>
        </p:txBody>
      </p:sp>
      <p:sp>
        <p:nvSpPr>
          <p:cNvPr id="34" name="TextBox 33"/>
          <p:cNvSpPr txBox="1"/>
          <p:nvPr/>
        </p:nvSpPr>
        <p:spPr>
          <a:xfrm>
            <a:off x="76200" y="3352800"/>
            <a:ext cx="1620187" cy="584775"/>
          </a:xfrm>
          <a:prstGeom prst="rect">
            <a:avLst/>
          </a:prstGeom>
          <a:noFill/>
        </p:spPr>
        <p:txBody>
          <a:bodyPr wrap="none" rtlCol="0">
            <a:spAutoFit/>
          </a:bodyPr>
          <a:lstStyle/>
          <a:p>
            <a:r>
              <a:rPr lang="en-US" sz="3200" dirty="0"/>
              <a:t>Features</a:t>
            </a:r>
          </a:p>
        </p:txBody>
      </p:sp>
    </p:spTree>
    <p:extLst>
      <p:ext uri="{BB962C8B-B14F-4D97-AF65-F5344CB8AC3E}">
        <p14:creationId xmlns:p14="http://schemas.microsoft.com/office/powerpoint/2010/main" val="2107902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p:sp>
        <p:nvSpPr>
          <p:cNvPr id="4" name="Slide Number Placeholder 3"/>
          <p:cNvSpPr>
            <a:spLocks noGrp="1"/>
          </p:cNvSpPr>
          <p:nvPr>
            <p:ph type="sldNum" sz="quarter" idx="12"/>
          </p:nvPr>
        </p:nvSpPr>
        <p:spPr>
          <a:xfrm>
            <a:off x="6568440" y="6419502"/>
            <a:ext cx="2133600" cy="365125"/>
          </a:xfrm>
        </p:spPr>
        <p:txBody>
          <a:bodyPr/>
          <a:lstStyle/>
          <a:p>
            <a:pPr>
              <a:defRPr/>
            </a:pPr>
            <a:fld id="{9695C8B4-01A2-485F-8B64-4640E234E3BB}" type="slidenum">
              <a:rPr lang="en-US" altLang="en-US" smtClean="0"/>
              <a:pPr>
                <a:defRPr/>
              </a:pPr>
              <a:t>25</a:t>
            </a:fld>
            <a:endParaRPr lang="en-US" altLang="en-US"/>
          </a:p>
        </p:txBody>
      </p:sp>
      <p:grpSp>
        <p:nvGrpSpPr>
          <p:cNvPr id="8" name="Group 7"/>
          <p:cNvGrpSpPr/>
          <p:nvPr/>
        </p:nvGrpSpPr>
        <p:grpSpPr>
          <a:xfrm>
            <a:off x="1905000" y="1371600"/>
            <a:ext cx="762000" cy="762000"/>
            <a:chOff x="838200" y="1371600"/>
            <a:chExt cx="762000" cy="762000"/>
          </a:xfrm>
        </p:grpSpPr>
        <p:sp>
          <p:nvSpPr>
            <p:cNvPr id="6" name="Oval 5"/>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21939" y="1371600"/>
              <a:ext cx="393056" cy="584775"/>
            </a:xfrm>
            <a:prstGeom prst="rect">
              <a:avLst/>
            </a:prstGeom>
            <a:noFill/>
          </p:spPr>
          <p:txBody>
            <a:bodyPr wrap="none" rtlCol="0">
              <a:spAutoFit/>
            </a:bodyPr>
            <a:lstStyle/>
            <a:p>
              <a:r>
                <a:rPr lang="en-US" sz="3200" dirty="0"/>
                <a:t>1</a:t>
              </a:r>
              <a:endParaRPr lang="en-US" sz="3200" baseline="-25000" dirty="0"/>
            </a:p>
          </p:txBody>
        </p:sp>
      </p:grpSp>
      <p:grpSp>
        <p:nvGrpSpPr>
          <p:cNvPr id="15" name="Group 14"/>
          <p:cNvGrpSpPr/>
          <p:nvPr/>
        </p:nvGrpSpPr>
        <p:grpSpPr>
          <a:xfrm>
            <a:off x="1905000" y="2438400"/>
            <a:ext cx="762000" cy="762000"/>
            <a:chOff x="762000" y="2438400"/>
            <a:chExt cx="762000" cy="762000"/>
          </a:xfrm>
        </p:grpSpPr>
        <p:sp>
          <p:nvSpPr>
            <p:cNvPr id="9" name="Oval 8"/>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5739" y="2438400"/>
              <a:ext cx="502061" cy="584775"/>
            </a:xfrm>
            <a:prstGeom prst="rect">
              <a:avLst/>
            </a:prstGeom>
            <a:noFill/>
          </p:spPr>
          <p:txBody>
            <a:bodyPr wrap="none" rtlCol="0">
              <a:spAutoFit/>
            </a:bodyPr>
            <a:lstStyle/>
            <a:p>
              <a:r>
                <a:rPr lang="en-US" sz="3200" dirty="0"/>
                <a:t>x</a:t>
              </a:r>
              <a:r>
                <a:rPr lang="en-US" sz="3200" baseline="-25000" dirty="0"/>
                <a:t>1</a:t>
              </a:r>
            </a:p>
          </p:txBody>
        </p:sp>
      </p:grpSp>
      <p:grpSp>
        <p:nvGrpSpPr>
          <p:cNvPr id="16" name="Group 15"/>
          <p:cNvGrpSpPr/>
          <p:nvPr/>
        </p:nvGrpSpPr>
        <p:grpSpPr>
          <a:xfrm>
            <a:off x="1905000" y="3581400"/>
            <a:ext cx="762000" cy="762000"/>
            <a:chOff x="762000" y="3581400"/>
            <a:chExt cx="762000" cy="762000"/>
          </a:xfrm>
        </p:grpSpPr>
        <p:sp>
          <p:nvSpPr>
            <p:cNvPr id="11" name="Oval 10"/>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45739" y="3581400"/>
              <a:ext cx="502061" cy="584775"/>
            </a:xfrm>
            <a:prstGeom prst="rect">
              <a:avLst/>
            </a:prstGeom>
            <a:noFill/>
          </p:spPr>
          <p:txBody>
            <a:bodyPr wrap="none" rtlCol="0">
              <a:spAutoFit/>
            </a:bodyPr>
            <a:lstStyle/>
            <a:p>
              <a:r>
                <a:rPr lang="en-US" sz="3200" dirty="0"/>
                <a:t>x</a:t>
              </a:r>
              <a:r>
                <a:rPr lang="en-US" sz="3200" baseline="-25000" dirty="0"/>
                <a:t>2</a:t>
              </a:r>
            </a:p>
          </p:txBody>
        </p:sp>
      </p:grpSp>
      <p:grpSp>
        <p:nvGrpSpPr>
          <p:cNvPr id="17" name="Group 16"/>
          <p:cNvGrpSpPr/>
          <p:nvPr/>
        </p:nvGrpSpPr>
        <p:grpSpPr>
          <a:xfrm>
            <a:off x="1905000" y="5334000"/>
            <a:ext cx="762000" cy="762000"/>
            <a:chOff x="762000" y="5334000"/>
            <a:chExt cx="762000" cy="762000"/>
          </a:xfrm>
        </p:grpSpPr>
        <p:sp>
          <p:nvSpPr>
            <p:cNvPr id="13" name="Oval 12"/>
            <p:cNvSpPr/>
            <p:nvPr/>
          </p:nvSpPr>
          <p:spPr>
            <a:xfrm>
              <a:off x="762000" y="5334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45739" y="5334000"/>
              <a:ext cx="506870" cy="584775"/>
            </a:xfrm>
            <a:prstGeom prst="rect">
              <a:avLst/>
            </a:prstGeom>
            <a:noFill/>
          </p:spPr>
          <p:txBody>
            <a:bodyPr wrap="none" rtlCol="0">
              <a:spAutoFit/>
            </a:bodyPr>
            <a:lstStyle/>
            <a:p>
              <a:r>
                <a:rPr lang="en-US" sz="3200" dirty="0" err="1"/>
                <a:t>x</a:t>
              </a:r>
              <a:r>
                <a:rPr lang="en-US" sz="3200" baseline="-25000" dirty="0" err="1"/>
                <a:t>p</a:t>
              </a:r>
              <a:endParaRPr lang="en-US" sz="3200" baseline="-25000" dirty="0"/>
            </a:p>
          </p:txBody>
        </p:sp>
      </p:grpSp>
      <p:sp>
        <p:nvSpPr>
          <p:cNvPr id="18" name="TextBox 17"/>
          <p:cNvSpPr txBox="1"/>
          <p:nvPr/>
        </p:nvSpPr>
        <p:spPr>
          <a:xfrm>
            <a:off x="2133600" y="4373880"/>
            <a:ext cx="457200" cy="830997"/>
          </a:xfrm>
          <a:prstGeom prst="rect">
            <a:avLst/>
          </a:prstGeom>
          <a:noFill/>
        </p:spPr>
        <p:txBody>
          <a:bodyPr wrap="square" rtlCol="0">
            <a:spAutoFit/>
          </a:bodyPr>
          <a:lstStyle/>
          <a:p>
            <a:r>
              <a:rPr lang="en-US" sz="4800" dirty="0"/>
              <a:t>⁞</a:t>
            </a:r>
          </a:p>
        </p:txBody>
      </p:sp>
      <p:sp>
        <p:nvSpPr>
          <p:cNvPr id="19" name="TextBox 18"/>
          <p:cNvSpPr txBox="1"/>
          <p:nvPr/>
        </p:nvSpPr>
        <p:spPr>
          <a:xfrm>
            <a:off x="76200" y="3352800"/>
            <a:ext cx="1620187" cy="584775"/>
          </a:xfrm>
          <a:prstGeom prst="rect">
            <a:avLst/>
          </a:prstGeom>
          <a:noFill/>
        </p:spPr>
        <p:txBody>
          <a:bodyPr wrap="none" rtlCol="0">
            <a:spAutoFit/>
          </a:bodyPr>
          <a:lstStyle/>
          <a:p>
            <a:r>
              <a:rPr lang="en-US" sz="3200" dirty="0"/>
              <a:t>Features</a:t>
            </a:r>
          </a:p>
        </p:txBody>
      </p:sp>
      <p:grpSp>
        <p:nvGrpSpPr>
          <p:cNvPr id="23" name="Group 22"/>
          <p:cNvGrpSpPr/>
          <p:nvPr/>
        </p:nvGrpSpPr>
        <p:grpSpPr>
          <a:xfrm>
            <a:off x="6324600" y="2362200"/>
            <a:ext cx="762000" cy="762000"/>
            <a:chOff x="762000" y="2438400"/>
            <a:chExt cx="762000" cy="762000"/>
          </a:xfrm>
        </p:grpSpPr>
        <p:sp>
          <p:nvSpPr>
            <p:cNvPr id="24" name="Oval 23"/>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45739" y="2438400"/>
              <a:ext cx="510076" cy="584775"/>
            </a:xfrm>
            <a:prstGeom prst="rect">
              <a:avLst/>
            </a:prstGeom>
            <a:noFill/>
          </p:spPr>
          <p:txBody>
            <a:bodyPr wrap="none" rtlCol="0">
              <a:spAutoFit/>
            </a:bodyPr>
            <a:lstStyle/>
            <a:p>
              <a:r>
                <a:rPr lang="en-US" sz="3200" dirty="0"/>
                <a:t>y</a:t>
              </a:r>
              <a:r>
                <a:rPr lang="en-US" sz="3200" baseline="-25000" dirty="0"/>
                <a:t>1</a:t>
              </a:r>
            </a:p>
          </p:txBody>
        </p:sp>
      </p:grpSp>
      <p:grpSp>
        <p:nvGrpSpPr>
          <p:cNvPr id="26" name="Group 25"/>
          <p:cNvGrpSpPr/>
          <p:nvPr/>
        </p:nvGrpSpPr>
        <p:grpSpPr>
          <a:xfrm>
            <a:off x="6324600" y="3505200"/>
            <a:ext cx="762000" cy="762000"/>
            <a:chOff x="762000" y="3581400"/>
            <a:chExt cx="762000" cy="762000"/>
          </a:xfrm>
        </p:grpSpPr>
        <p:sp>
          <p:nvSpPr>
            <p:cNvPr id="27" name="Oval 26"/>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5739" y="3581400"/>
              <a:ext cx="510076" cy="584775"/>
            </a:xfrm>
            <a:prstGeom prst="rect">
              <a:avLst/>
            </a:prstGeom>
            <a:noFill/>
          </p:spPr>
          <p:txBody>
            <a:bodyPr wrap="none" rtlCol="0">
              <a:spAutoFit/>
            </a:bodyPr>
            <a:lstStyle/>
            <a:p>
              <a:r>
                <a:rPr lang="en-US" sz="3200" dirty="0"/>
                <a:t>y</a:t>
              </a:r>
              <a:r>
                <a:rPr lang="en-US" sz="3200" baseline="-25000" dirty="0"/>
                <a:t>2</a:t>
              </a:r>
            </a:p>
          </p:txBody>
        </p:sp>
      </p:grpSp>
      <p:sp>
        <p:nvSpPr>
          <p:cNvPr id="33" name="TextBox 32"/>
          <p:cNvSpPr txBox="1"/>
          <p:nvPr/>
        </p:nvSpPr>
        <p:spPr>
          <a:xfrm>
            <a:off x="7086600" y="2281297"/>
            <a:ext cx="1905000" cy="1077218"/>
          </a:xfrm>
          <a:prstGeom prst="rect">
            <a:avLst/>
          </a:prstGeom>
          <a:noFill/>
        </p:spPr>
        <p:txBody>
          <a:bodyPr wrap="square" rtlCol="0">
            <a:spAutoFit/>
          </a:bodyPr>
          <a:lstStyle/>
          <a:p>
            <a:pPr algn="ctr"/>
            <a:r>
              <a:rPr lang="en-US" sz="3200" dirty="0"/>
              <a:t>Outcomes</a:t>
            </a:r>
          </a:p>
          <a:p>
            <a:pPr algn="ctr"/>
            <a:r>
              <a:rPr lang="en-US" sz="3200" dirty="0"/>
              <a:t>(k classes)</a:t>
            </a:r>
          </a:p>
        </p:txBody>
      </p:sp>
      <p:grpSp>
        <p:nvGrpSpPr>
          <p:cNvPr id="34" name="Group 33"/>
          <p:cNvGrpSpPr/>
          <p:nvPr/>
        </p:nvGrpSpPr>
        <p:grpSpPr>
          <a:xfrm>
            <a:off x="6324600" y="5321587"/>
            <a:ext cx="762000" cy="762000"/>
            <a:chOff x="762000" y="5334000"/>
            <a:chExt cx="762000" cy="762000"/>
          </a:xfrm>
        </p:grpSpPr>
        <p:sp>
          <p:nvSpPr>
            <p:cNvPr id="35" name="Oval 34"/>
            <p:cNvSpPr/>
            <p:nvPr/>
          </p:nvSpPr>
          <p:spPr>
            <a:xfrm>
              <a:off x="762000" y="5334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45739" y="5334000"/>
              <a:ext cx="495649" cy="584775"/>
            </a:xfrm>
            <a:prstGeom prst="rect">
              <a:avLst/>
            </a:prstGeom>
            <a:noFill/>
          </p:spPr>
          <p:txBody>
            <a:bodyPr wrap="none" rtlCol="0">
              <a:spAutoFit/>
            </a:bodyPr>
            <a:lstStyle/>
            <a:p>
              <a:r>
                <a:rPr lang="en-US" sz="3200" dirty="0" err="1"/>
                <a:t>y</a:t>
              </a:r>
              <a:r>
                <a:rPr lang="en-US" sz="3200" baseline="-25000" dirty="0" err="1"/>
                <a:t>k</a:t>
              </a:r>
              <a:endParaRPr lang="en-US" sz="3200" baseline="-25000" dirty="0"/>
            </a:p>
          </p:txBody>
        </p:sp>
      </p:grpSp>
      <p:sp>
        <p:nvSpPr>
          <p:cNvPr id="37" name="TextBox 36"/>
          <p:cNvSpPr txBox="1"/>
          <p:nvPr/>
        </p:nvSpPr>
        <p:spPr>
          <a:xfrm>
            <a:off x="6553200" y="4361467"/>
            <a:ext cx="457200" cy="830997"/>
          </a:xfrm>
          <a:prstGeom prst="rect">
            <a:avLst/>
          </a:prstGeom>
          <a:noFill/>
        </p:spPr>
        <p:txBody>
          <a:bodyPr wrap="square" rtlCol="0">
            <a:spAutoFit/>
          </a:bodyPr>
          <a:lstStyle/>
          <a:p>
            <a:r>
              <a:rPr lang="en-US" sz="4800" dirty="0"/>
              <a:t>⁞</a:t>
            </a:r>
          </a:p>
        </p:txBody>
      </p:sp>
    </p:spTree>
    <p:extLst>
      <p:ext uri="{BB962C8B-B14F-4D97-AF65-F5344CB8AC3E}">
        <p14:creationId xmlns:p14="http://schemas.microsoft.com/office/powerpoint/2010/main" val="97125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87" y="381000"/>
            <a:ext cx="8229600" cy="563562"/>
          </a:xfrm>
        </p:spPr>
        <p:txBody>
          <a:bodyPr/>
          <a:lstStyle/>
          <a:p>
            <a:r>
              <a:rPr lang="en-US" dirty="0"/>
              <a:t>Artificial Neural Network</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26</a:t>
            </a:fld>
            <a:endParaRPr lang="en-US" altLang="en-US"/>
          </a:p>
        </p:txBody>
      </p:sp>
      <p:grpSp>
        <p:nvGrpSpPr>
          <p:cNvPr id="8" name="Group 7"/>
          <p:cNvGrpSpPr/>
          <p:nvPr/>
        </p:nvGrpSpPr>
        <p:grpSpPr>
          <a:xfrm>
            <a:off x="1905000" y="1371600"/>
            <a:ext cx="762000" cy="762000"/>
            <a:chOff x="838200" y="1371600"/>
            <a:chExt cx="762000" cy="762000"/>
          </a:xfrm>
        </p:grpSpPr>
        <p:sp>
          <p:nvSpPr>
            <p:cNvPr id="6" name="Oval 5"/>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54744" y="1447800"/>
              <a:ext cx="393056" cy="584775"/>
            </a:xfrm>
            <a:prstGeom prst="rect">
              <a:avLst/>
            </a:prstGeom>
            <a:noFill/>
          </p:spPr>
          <p:txBody>
            <a:bodyPr wrap="none" rtlCol="0">
              <a:spAutoFit/>
            </a:bodyPr>
            <a:lstStyle/>
            <a:p>
              <a:r>
                <a:rPr lang="en-US" sz="3200" dirty="0"/>
                <a:t>1</a:t>
              </a:r>
              <a:endParaRPr lang="en-US" sz="3200" baseline="30000" dirty="0"/>
            </a:p>
          </p:txBody>
        </p:sp>
      </p:grpSp>
      <p:grpSp>
        <p:nvGrpSpPr>
          <p:cNvPr id="15" name="Group 14"/>
          <p:cNvGrpSpPr/>
          <p:nvPr/>
        </p:nvGrpSpPr>
        <p:grpSpPr>
          <a:xfrm>
            <a:off x="1905000" y="2438400"/>
            <a:ext cx="808235" cy="762000"/>
            <a:chOff x="762000" y="2438400"/>
            <a:chExt cx="808235" cy="762000"/>
          </a:xfrm>
        </p:grpSpPr>
        <p:sp>
          <p:nvSpPr>
            <p:cNvPr id="9" name="Oval 8"/>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2539425"/>
              <a:ext cx="808235" cy="584775"/>
            </a:xfrm>
            <a:prstGeom prst="rect">
              <a:avLst/>
            </a:prstGeom>
            <a:noFill/>
          </p:spPr>
          <p:txBody>
            <a:bodyPr wrap="none" rtlCol="0">
              <a:spAutoFit/>
            </a:bodyPr>
            <a:lstStyle/>
            <a:p>
              <a:r>
                <a:rPr lang="en-US" sz="3200" dirty="0"/>
                <a:t>x</a:t>
              </a:r>
              <a:r>
                <a:rPr lang="en-US" sz="3200" baseline="-25000" dirty="0"/>
                <a:t>1</a:t>
              </a:r>
              <a:r>
                <a:rPr lang="en-US" sz="3200" baseline="30000" dirty="0"/>
                <a:t>(1)</a:t>
              </a:r>
            </a:p>
          </p:txBody>
        </p:sp>
      </p:grpSp>
      <p:grpSp>
        <p:nvGrpSpPr>
          <p:cNvPr id="16" name="Group 15"/>
          <p:cNvGrpSpPr/>
          <p:nvPr/>
        </p:nvGrpSpPr>
        <p:grpSpPr>
          <a:xfrm>
            <a:off x="1905000" y="3581400"/>
            <a:ext cx="808235" cy="762000"/>
            <a:chOff x="762000" y="3581400"/>
            <a:chExt cx="808235" cy="762000"/>
          </a:xfrm>
        </p:grpSpPr>
        <p:sp>
          <p:nvSpPr>
            <p:cNvPr id="11" name="Oval 10"/>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62000" y="3682425"/>
              <a:ext cx="808235" cy="584775"/>
            </a:xfrm>
            <a:prstGeom prst="rect">
              <a:avLst/>
            </a:prstGeom>
            <a:noFill/>
          </p:spPr>
          <p:txBody>
            <a:bodyPr wrap="none" rtlCol="0">
              <a:spAutoFit/>
            </a:bodyPr>
            <a:lstStyle/>
            <a:p>
              <a:r>
                <a:rPr lang="en-US" sz="3200" dirty="0"/>
                <a:t>x</a:t>
              </a:r>
              <a:r>
                <a:rPr lang="en-US" sz="3200" baseline="-25000" dirty="0"/>
                <a:t>2</a:t>
              </a:r>
              <a:r>
                <a:rPr lang="en-US" sz="3200" baseline="30000" dirty="0"/>
                <a:t>(1)</a:t>
              </a:r>
            </a:p>
          </p:txBody>
        </p:sp>
      </p:grpSp>
      <p:grpSp>
        <p:nvGrpSpPr>
          <p:cNvPr id="17" name="Group 16"/>
          <p:cNvGrpSpPr/>
          <p:nvPr/>
        </p:nvGrpSpPr>
        <p:grpSpPr>
          <a:xfrm>
            <a:off x="1905000" y="5334000"/>
            <a:ext cx="813043" cy="762000"/>
            <a:chOff x="762000" y="5334000"/>
            <a:chExt cx="813043" cy="762000"/>
          </a:xfrm>
        </p:grpSpPr>
        <p:sp>
          <p:nvSpPr>
            <p:cNvPr id="13" name="Oval 12"/>
            <p:cNvSpPr/>
            <p:nvPr/>
          </p:nvSpPr>
          <p:spPr>
            <a:xfrm>
              <a:off x="762000" y="5334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2000" y="5435025"/>
              <a:ext cx="813043" cy="584775"/>
            </a:xfrm>
            <a:prstGeom prst="rect">
              <a:avLst/>
            </a:prstGeom>
            <a:noFill/>
          </p:spPr>
          <p:txBody>
            <a:bodyPr wrap="none" rtlCol="0">
              <a:spAutoFit/>
            </a:bodyPr>
            <a:lstStyle/>
            <a:p>
              <a:r>
                <a:rPr lang="en-US" sz="3200" dirty="0" err="1"/>
                <a:t>x</a:t>
              </a:r>
              <a:r>
                <a:rPr lang="en-US" sz="3200" baseline="-25000" dirty="0" err="1"/>
                <a:t>p</a:t>
              </a:r>
              <a:r>
                <a:rPr lang="en-US" sz="3200" baseline="30000" dirty="0"/>
                <a:t>(1)</a:t>
              </a:r>
            </a:p>
          </p:txBody>
        </p:sp>
      </p:grpSp>
      <p:sp>
        <p:nvSpPr>
          <p:cNvPr id="18" name="TextBox 17"/>
          <p:cNvSpPr txBox="1"/>
          <p:nvPr/>
        </p:nvSpPr>
        <p:spPr>
          <a:xfrm>
            <a:off x="2133600" y="4373880"/>
            <a:ext cx="457200" cy="830997"/>
          </a:xfrm>
          <a:prstGeom prst="rect">
            <a:avLst/>
          </a:prstGeom>
          <a:noFill/>
        </p:spPr>
        <p:txBody>
          <a:bodyPr wrap="square" rtlCol="0">
            <a:spAutoFit/>
          </a:bodyPr>
          <a:lstStyle/>
          <a:p>
            <a:r>
              <a:rPr lang="en-US" sz="4800" dirty="0"/>
              <a:t>⁞</a:t>
            </a:r>
          </a:p>
        </p:txBody>
      </p:sp>
      <p:sp>
        <p:nvSpPr>
          <p:cNvPr id="19" name="TextBox 18"/>
          <p:cNvSpPr txBox="1"/>
          <p:nvPr/>
        </p:nvSpPr>
        <p:spPr>
          <a:xfrm>
            <a:off x="76200" y="3352800"/>
            <a:ext cx="1620187" cy="584775"/>
          </a:xfrm>
          <a:prstGeom prst="rect">
            <a:avLst/>
          </a:prstGeom>
          <a:noFill/>
        </p:spPr>
        <p:txBody>
          <a:bodyPr wrap="none" rtlCol="0">
            <a:spAutoFit/>
          </a:bodyPr>
          <a:lstStyle/>
          <a:p>
            <a:r>
              <a:rPr lang="en-US" sz="3200" dirty="0"/>
              <a:t>Features</a:t>
            </a:r>
          </a:p>
        </p:txBody>
      </p:sp>
      <p:sp>
        <p:nvSpPr>
          <p:cNvPr id="33" name="TextBox 32"/>
          <p:cNvSpPr txBox="1"/>
          <p:nvPr/>
        </p:nvSpPr>
        <p:spPr>
          <a:xfrm>
            <a:off x="7086600" y="2281297"/>
            <a:ext cx="1905000" cy="1077218"/>
          </a:xfrm>
          <a:prstGeom prst="rect">
            <a:avLst/>
          </a:prstGeom>
          <a:noFill/>
        </p:spPr>
        <p:txBody>
          <a:bodyPr wrap="square" rtlCol="0">
            <a:spAutoFit/>
          </a:bodyPr>
          <a:lstStyle/>
          <a:p>
            <a:pPr algn="ctr"/>
            <a:r>
              <a:rPr lang="en-US" sz="3200" dirty="0"/>
              <a:t>Outcomes</a:t>
            </a:r>
          </a:p>
          <a:p>
            <a:pPr algn="ctr"/>
            <a:r>
              <a:rPr lang="en-US" sz="3200" dirty="0"/>
              <a:t>(k Classes)</a:t>
            </a:r>
          </a:p>
        </p:txBody>
      </p:sp>
      <p:grpSp>
        <p:nvGrpSpPr>
          <p:cNvPr id="29" name="Group 28"/>
          <p:cNvGrpSpPr/>
          <p:nvPr/>
        </p:nvGrpSpPr>
        <p:grpSpPr>
          <a:xfrm>
            <a:off x="4114800" y="1371600"/>
            <a:ext cx="762000" cy="762000"/>
            <a:chOff x="838200" y="1371600"/>
            <a:chExt cx="762000" cy="762000"/>
          </a:xfrm>
        </p:grpSpPr>
        <p:sp>
          <p:nvSpPr>
            <p:cNvPr id="30" name="Oval 29"/>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20136" y="1472625"/>
              <a:ext cx="393056" cy="584775"/>
            </a:xfrm>
            <a:prstGeom prst="rect">
              <a:avLst/>
            </a:prstGeom>
            <a:noFill/>
          </p:spPr>
          <p:txBody>
            <a:bodyPr wrap="none" rtlCol="0">
              <a:spAutoFit/>
            </a:bodyPr>
            <a:lstStyle/>
            <a:p>
              <a:r>
                <a:rPr lang="en-US" sz="3200" dirty="0"/>
                <a:t>1</a:t>
              </a:r>
              <a:endParaRPr lang="en-US" sz="3200" baseline="30000" dirty="0"/>
            </a:p>
          </p:txBody>
        </p:sp>
      </p:grpSp>
      <p:grpSp>
        <p:nvGrpSpPr>
          <p:cNvPr id="32" name="Group 31"/>
          <p:cNvGrpSpPr/>
          <p:nvPr/>
        </p:nvGrpSpPr>
        <p:grpSpPr>
          <a:xfrm>
            <a:off x="4114800" y="2438400"/>
            <a:ext cx="827471" cy="762000"/>
            <a:chOff x="762000" y="2438400"/>
            <a:chExt cx="827471" cy="762000"/>
          </a:xfrm>
        </p:grpSpPr>
        <p:sp>
          <p:nvSpPr>
            <p:cNvPr id="34" name="Oval 33"/>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2000" y="2539425"/>
              <a:ext cx="827471" cy="584775"/>
            </a:xfrm>
            <a:prstGeom prst="rect">
              <a:avLst/>
            </a:prstGeom>
            <a:noFill/>
          </p:spPr>
          <p:txBody>
            <a:bodyPr wrap="none" rtlCol="0">
              <a:spAutoFit/>
            </a:bodyPr>
            <a:lstStyle/>
            <a:p>
              <a:r>
                <a:rPr lang="en-US" sz="3200" dirty="0"/>
                <a:t>a</a:t>
              </a:r>
              <a:r>
                <a:rPr lang="en-US" sz="3200" baseline="-25000" dirty="0"/>
                <a:t>1</a:t>
              </a:r>
              <a:r>
                <a:rPr lang="en-US" sz="3200" baseline="30000" dirty="0"/>
                <a:t>(2)</a:t>
              </a:r>
            </a:p>
          </p:txBody>
        </p:sp>
      </p:grpSp>
      <p:grpSp>
        <p:nvGrpSpPr>
          <p:cNvPr id="36" name="Group 35"/>
          <p:cNvGrpSpPr/>
          <p:nvPr/>
        </p:nvGrpSpPr>
        <p:grpSpPr>
          <a:xfrm>
            <a:off x="4114800" y="3581400"/>
            <a:ext cx="827471" cy="762000"/>
            <a:chOff x="762000" y="3581400"/>
            <a:chExt cx="827471" cy="762000"/>
          </a:xfrm>
        </p:grpSpPr>
        <p:sp>
          <p:nvSpPr>
            <p:cNvPr id="37" name="Oval 36"/>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62000" y="3682425"/>
              <a:ext cx="827471" cy="584775"/>
            </a:xfrm>
            <a:prstGeom prst="rect">
              <a:avLst/>
            </a:prstGeom>
            <a:noFill/>
          </p:spPr>
          <p:txBody>
            <a:bodyPr wrap="none" rtlCol="0">
              <a:spAutoFit/>
            </a:bodyPr>
            <a:lstStyle/>
            <a:p>
              <a:r>
                <a:rPr lang="en-US" sz="3200" dirty="0"/>
                <a:t>a</a:t>
              </a:r>
              <a:r>
                <a:rPr lang="en-US" sz="3200" baseline="-25000" dirty="0"/>
                <a:t>2</a:t>
              </a:r>
              <a:r>
                <a:rPr lang="en-US" sz="3200" baseline="30000" dirty="0"/>
                <a:t>(2)</a:t>
              </a:r>
            </a:p>
          </p:txBody>
        </p:sp>
      </p:grpSp>
      <p:grpSp>
        <p:nvGrpSpPr>
          <p:cNvPr id="39" name="Group 38"/>
          <p:cNvGrpSpPr/>
          <p:nvPr/>
        </p:nvGrpSpPr>
        <p:grpSpPr>
          <a:xfrm>
            <a:off x="4114800" y="5334000"/>
            <a:ext cx="832279" cy="762000"/>
            <a:chOff x="762000" y="5334000"/>
            <a:chExt cx="832279" cy="762000"/>
          </a:xfrm>
        </p:grpSpPr>
        <p:sp>
          <p:nvSpPr>
            <p:cNvPr id="40" name="Oval 39"/>
            <p:cNvSpPr/>
            <p:nvPr/>
          </p:nvSpPr>
          <p:spPr>
            <a:xfrm>
              <a:off x="762000" y="5334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2000" y="5435025"/>
              <a:ext cx="832279" cy="584775"/>
            </a:xfrm>
            <a:prstGeom prst="rect">
              <a:avLst/>
            </a:prstGeom>
            <a:noFill/>
          </p:spPr>
          <p:txBody>
            <a:bodyPr wrap="none" rtlCol="0">
              <a:spAutoFit/>
            </a:bodyPr>
            <a:lstStyle/>
            <a:p>
              <a:r>
                <a:rPr lang="en-US" sz="3200" dirty="0" err="1"/>
                <a:t>a</a:t>
              </a:r>
              <a:r>
                <a:rPr lang="en-US" sz="3200" baseline="-25000" dirty="0" err="1"/>
                <a:t>q</a:t>
              </a:r>
              <a:r>
                <a:rPr lang="en-US" sz="3200" baseline="30000" dirty="0"/>
                <a:t>(2)</a:t>
              </a:r>
            </a:p>
          </p:txBody>
        </p:sp>
      </p:grpSp>
      <p:sp>
        <p:nvSpPr>
          <p:cNvPr id="42" name="TextBox 41"/>
          <p:cNvSpPr txBox="1"/>
          <p:nvPr/>
        </p:nvSpPr>
        <p:spPr>
          <a:xfrm>
            <a:off x="4343400" y="4373880"/>
            <a:ext cx="457200" cy="830997"/>
          </a:xfrm>
          <a:prstGeom prst="rect">
            <a:avLst/>
          </a:prstGeom>
          <a:noFill/>
        </p:spPr>
        <p:txBody>
          <a:bodyPr wrap="square" rtlCol="0">
            <a:spAutoFit/>
          </a:bodyPr>
          <a:lstStyle/>
          <a:p>
            <a:r>
              <a:rPr lang="en-US" sz="4800" dirty="0"/>
              <a:t>⁞</a:t>
            </a:r>
          </a:p>
        </p:txBody>
      </p:sp>
      <p:sp>
        <p:nvSpPr>
          <p:cNvPr id="3" name="TextBox 2"/>
          <p:cNvSpPr txBox="1"/>
          <p:nvPr/>
        </p:nvSpPr>
        <p:spPr>
          <a:xfrm>
            <a:off x="1747166" y="6251970"/>
            <a:ext cx="1077667" cy="461665"/>
          </a:xfrm>
          <a:prstGeom prst="rect">
            <a:avLst/>
          </a:prstGeom>
          <a:noFill/>
        </p:spPr>
        <p:txBody>
          <a:bodyPr wrap="none" rtlCol="0">
            <a:spAutoFit/>
          </a:bodyPr>
          <a:lstStyle/>
          <a:p>
            <a:r>
              <a:rPr lang="en-US" sz="2400" dirty="0"/>
              <a:t>Layer 1</a:t>
            </a:r>
          </a:p>
        </p:txBody>
      </p:sp>
      <p:sp>
        <p:nvSpPr>
          <p:cNvPr id="44" name="TextBox 43"/>
          <p:cNvSpPr txBox="1"/>
          <p:nvPr/>
        </p:nvSpPr>
        <p:spPr>
          <a:xfrm>
            <a:off x="3124200" y="6251970"/>
            <a:ext cx="2972545" cy="461665"/>
          </a:xfrm>
          <a:prstGeom prst="rect">
            <a:avLst/>
          </a:prstGeom>
          <a:noFill/>
        </p:spPr>
        <p:txBody>
          <a:bodyPr wrap="none" rtlCol="0">
            <a:spAutoFit/>
          </a:bodyPr>
          <a:lstStyle/>
          <a:p>
            <a:r>
              <a:rPr lang="en-US" sz="2400" dirty="0"/>
              <a:t>Layer 2 (Hidden Layer)</a:t>
            </a:r>
          </a:p>
        </p:txBody>
      </p:sp>
      <p:sp>
        <p:nvSpPr>
          <p:cNvPr id="45" name="TextBox 44"/>
          <p:cNvSpPr txBox="1"/>
          <p:nvPr/>
        </p:nvSpPr>
        <p:spPr>
          <a:xfrm>
            <a:off x="6466133" y="6251970"/>
            <a:ext cx="1077667" cy="461665"/>
          </a:xfrm>
          <a:prstGeom prst="rect">
            <a:avLst/>
          </a:prstGeom>
          <a:noFill/>
        </p:spPr>
        <p:txBody>
          <a:bodyPr wrap="none" rtlCol="0">
            <a:spAutoFit/>
          </a:bodyPr>
          <a:lstStyle/>
          <a:p>
            <a:r>
              <a:rPr lang="en-US" sz="2400" dirty="0"/>
              <a:t>Layer 3</a:t>
            </a:r>
          </a:p>
        </p:txBody>
      </p:sp>
      <p:sp>
        <p:nvSpPr>
          <p:cNvPr id="5" name="TextBox 4"/>
          <p:cNvSpPr txBox="1"/>
          <p:nvPr/>
        </p:nvSpPr>
        <p:spPr>
          <a:xfrm>
            <a:off x="5496934" y="1125527"/>
            <a:ext cx="3249929" cy="954107"/>
          </a:xfrm>
          <a:prstGeom prst="rect">
            <a:avLst/>
          </a:prstGeom>
          <a:noFill/>
        </p:spPr>
        <p:txBody>
          <a:bodyPr wrap="none" rtlCol="0">
            <a:spAutoFit/>
          </a:bodyPr>
          <a:lstStyle/>
          <a:p>
            <a:r>
              <a:rPr lang="en-US" sz="2800" dirty="0"/>
              <a:t>“a” means activation</a:t>
            </a:r>
          </a:p>
          <a:p>
            <a:r>
              <a:rPr lang="en-US" sz="2800" dirty="0"/>
              <a:t>(1 or 0) for that node</a:t>
            </a:r>
          </a:p>
        </p:txBody>
      </p:sp>
      <p:cxnSp>
        <p:nvCxnSpPr>
          <p:cNvPr id="21" name="Straight Arrow Connector 20"/>
          <p:cNvCxnSpPr/>
          <p:nvPr/>
        </p:nvCxnSpPr>
        <p:spPr>
          <a:xfrm>
            <a:off x="1609041" y="5204877"/>
            <a:ext cx="676958" cy="405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8192" y="4943267"/>
            <a:ext cx="1460849" cy="954107"/>
          </a:xfrm>
          <a:prstGeom prst="rect">
            <a:avLst/>
          </a:prstGeom>
          <a:noFill/>
        </p:spPr>
        <p:txBody>
          <a:bodyPr wrap="none" rtlCol="0">
            <a:spAutoFit/>
          </a:bodyPr>
          <a:lstStyle/>
          <a:p>
            <a:r>
              <a:rPr lang="en-US" sz="2800" dirty="0"/>
              <a:t>“(1)” is </a:t>
            </a:r>
          </a:p>
          <a:p>
            <a:r>
              <a:rPr lang="en-US" sz="2800" dirty="0"/>
              <a:t>the layer</a:t>
            </a:r>
          </a:p>
        </p:txBody>
      </p:sp>
      <p:cxnSp>
        <p:nvCxnSpPr>
          <p:cNvPr id="48" name="Straight Arrow Connector 47"/>
          <p:cNvCxnSpPr>
            <a:cxnSpLocks/>
          </p:cNvCxnSpPr>
          <p:nvPr/>
        </p:nvCxnSpPr>
        <p:spPr>
          <a:xfrm flipH="1">
            <a:off x="4876800" y="1472625"/>
            <a:ext cx="620134" cy="965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324600" y="2362200"/>
            <a:ext cx="838200" cy="762000"/>
            <a:chOff x="762000" y="2438400"/>
            <a:chExt cx="838200" cy="762000"/>
          </a:xfrm>
        </p:grpSpPr>
        <p:sp>
          <p:nvSpPr>
            <p:cNvPr id="52" name="Oval 51"/>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83951" y="2539425"/>
              <a:ext cx="816249" cy="584775"/>
            </a:xfrm>
            <a:prstGeom prst="rect">
              <a:avLst/>
            </a:prstGeom>
            <a:noFill/>
          </p:spPr>
          <p:txBody>
            <a:bodyPr wrap="none" rtlCol="0">
              <a:spAutoFit/>
            </a:bodyPr>
            <a:lstStyle/>
            <a:p>
              <a:r>
                <a:rPr lang="en-US" sz="3200" dirty="0"/>
                <a:t>y</a:t>
              </a:r>
              <a:r>
                <a:rPr lang="en-US" sz="3200" baseline="-25000" dirty="0"/>
                <a:t>1</a:t>
              </a:r>
              <a:r>
                <a:rPr lang="en-US" sz="3200" baseline="30000" dirty="0"/>
                <a:t>(3)</a:t>
              </a:r>
            </a:p>
          </p:txBody>
        </p:sp>
      </p:grpSp>
      <p:grpSp>
        <p:nvGrpSpPr>
          <p:cNvPr id="54" name="Group 53"/>
          <p:cNvGrpSpPr/>
          <p:nvPr/>
        </p:nvGrpSpPr>
        <p:grpSpPr>
          <a:xfrm>
            <a:off x="6324600" y="3505200"/>
            <a:ext cx="838200" cy="762000"/>
            <a:chOff x="762000" y="3581400"/>
            <a:chExt cx="838200" cy="762000"/>
          </a:xfrm>
        </p:grpSpPr>
        <p:sp>
          <p:nvSpPr>
            <p:cNvPr id="55" name="Oval 54"/>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83951" y="3682425"/>
              <a:ext cx="816249" cy="584775"/>
            </a:xfrm>
            <a:prstGeom prst="rect">
              <a:avLst/>
            </a:prstGeom>
            <a:noFill/>
          </p:spPr>
          <p:txBody>
            <a:bodyPr wrap="none" rtlCol="0">
              <a:spAutoFit/>
            </a:bodyPr>
            <a:lstStyle/>
            <a:p>
              <a:r>
                <a:rPr lang="en-US" sz="3200" dirty="0"/>
                <a:t>y</a:t>
              </a:r>
              <a:r>
                <a:rPr lang="en-US" sz="3200" baseline="-25000" dirty="0"/>
                <a:t>2</a:t>
              </a:r>
              <a:r>
                <a:rPr lang="en-US" sz="3200" baseline="30000" dirty="0"/>
                <a:t>(3)</a:t>
              </a:r>
            </a:p>
          </p:txBody>
        </p:sp>
      </p:grpSp>
      <p:grpSp>
        <p:nvGrpSpPr>
          <p:cNvPr id="57" name="Group 56"/>
          <p:cNvGrpSpPr/>
          <p:nvPr/>
        </p:nvGrpSpPr>
        <p:grpSpPr>
          <a:xfrm>
            <a:off x="6324600" y="5321587"/>
            <a:ext cx="838200" cy="762000"/>
            <a:chOff x="762000" y="5334000"/>
            <a:chExt cx="838200" cy="762000"/>
          </a:xfrm>
        </p:grpSpPr>
        <p:sp>
          <p:nvSpPr>
            <p:cNvPr id="58" name="Oval 57"/>
            <p:cNvSpPr/>
            <p:nvPr/>
          </p:nvSpPr>
          <p:spPr>
            <a:xfrm>
              <a:off x="762000" y="5334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83951" y="5447438"/>
              <a:ext cx="816249" cy="584775"/>
            </a:xfrm>
            <a:prstGeom prst="rect">
              <a:avLst/>
            </a:prstGeom>
            <a:noFill/>
          </p:spPr>
          <p:txBody>
            <a:bodyPr wrap="none" rtlCol="0">
              <a:spAutoFit/>
            </a:bodyPr>
            <a:lstStyle/>
            <a:p>
              <a:r>
                <a:rPr lang="en-US" sz="3200" dirty="0"/>
                <a:t>y</a:t>
              </a:r>
              <a:r>
                <a:rPr lang="en-US" sz="3200" baseline="-25000" dirty="0"/>
                <a:t>3</a:t>
              </a:r>
              <a:r>
                <a:rPr lang="en-US" sz="3200" baseline="30000" dirty="0"/>
                <a:t>(3)</a:t>
              </a:r>
            </a:p>
          </p:txBody>
        </p:sp>
      </p:grpSp>
      <p:sp>
        <p:nvSpPr>
          <p:cNvPr id="60" name="TextBox 59"/>
          <p:cNvSpPr txBox="1"/>
          <p:nvPr/>
        </p:nvSpPr>
        <p:spPr>
          <a:xfrm>
            <a:off x="6553200" y="4361467"/>
            <a:ext cx="457200" cy="830997"/>
          </a:xfrm>
          <a:prstGeom prst="rect">
            <a:avLst/>
          </a:prstGeom>
          <a:noFill/>
        </p:spPr>
        <p:txBody>
          <a:bodyPr wrap="square" rtlCol="0">
            <a:spAutoFit/>
          </a:bodyPr>
          <a:lstStyle/>
          <a:p>
            <a:r>
              <a:rPr lang="en-US" sz="4800" dirty="0"/>
              <a:t>⁞</a:t>
            </a:r>
          </a:p>
        </p:txBody>
      </p:sp>
    </p:spTree>
    <p:extLst>
      <p:ext uri="{BB962C8B-B14F-4D97-AF65-F5344CB8AC3E}">
        <p14:creationId xmlns:p14="http://schemas.microsoft.com/office/powerpoint/2010/main" val="56140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63562"/>
          </a:xfrm>
        </p:spPr>
        <p:txBody>
          <a:bodyPr/>
          <a:lstStyle/>
          <a:p>
            <a:r>
              <a:rPr lang="en-US" dirty="0"/>
              <a:t>Artificial Neural Network</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27</a:t>
            </a:fld>
            <a:endParaRPr lang="en-US" altLang="en-US"/>
          </a:p>
        </p:txBody>
      </p:sp>
      <p:sp>
        <p:nvSpPr>
          <p:cNvPr id="19" name="TextBox 18"/>
          <p:cNvSpPr txBox="1"/>
          <p:nvPr/>
        </p:nvSpPr>
        <p:spPr>
          <a:xfrm>
            <a:off x="76200" y="3352800"/>
            <a:ext cx="1620187" cy="584775"/>
          </a:xfrm>
          <a:prstGeom prst="rect">
            <a:avLst/>
          </a:prstGeom>
          <a:noFill/>
        </p:spPr>
        <p:txBody>
          <a:bodyPr wrap="none" rtlCol="0">
            <a:spAutoFit/>
          </a:bodyPr>
          <a:lstStyle/>
          <a:p>
            <a:r>
              <a:rPr lang="en-US" sz="3200" dirty="0"/>
              <a:t>Features</a:t>
            </a:r>
          </a:p>
        </p:txBody>
      </p:sp>
      <p:sp>
        <p:nvSpPr>
          <p:cNvPr id="33" name="TextBox 32"/>
          <p:cNvSpPr txBox="1"/>
          <p:nvPr/>
        </p:nvSpPr>
        <p:spPr>
          <a:xfrm>
            <a:off x="7086600" y="2281297"/>
            <a:ext cx="1905000" cy="2062103"/>
          </a:xfrm>
          <a:prstGeom prst="rect">
            <a:avLst/>
          </a:prstGeom>
          <a:noFill/>
        </p:spPr>
        <p:txBody>
          <a:bodyPr wrap="square" rtlCol="0">
            <a:spAutoFit/>
          </a:bodyPr>
          <a:lstStyle/>
          <a:p>
            <a:pPr algn="ctr"/>
            <a:r>
              <a:rPr lang="en-US" sz="3200" dirty="0"/>
              <a:t>Outcomes</a:t>
            </a:r>
          </a:p>
          <a:p>
            <a:pPr algn="ctr"/>
            <a:r>
              <a:rPr lang="en-US" sz="3200" dirty="0"/>
              <a:t>(estimates or</a:t>
            </a:r>
          </a:p>
          <a:p>
            <a:pPr algn="ctr"/>
            <a:r>
              <a:rPr lang="en-US" sz="3200" dirty="0"/>
              <a:t>Classes)</a:t>
            </a:r>
          </a:p>
        </p:txBody>
      </p:sp>
      <p:sp>
        <p:nvSpPr>
          <p:cNvPr id="117" name="TextBox 116"/>
          <p:cNvSpPr txBox="1"/>
          <p:nvPr/>
        </p:nvSpPr>
        <p:spPr>
          <a:xfrm>
            <a:off x="2886490" y="1062335"/>
            <a:ext cx="1152110" cy="461665"/>
          </a:xfrm>
          <a:prstGeom prst="rect">
            <a:avLst/>
          </a:prstGeom>
          <a:noFill/>
        </p:spPr>
        <p:txBody>
          <a:bodyPr wrap="none" rtlCol="0">
            <a:spAutoFit/>
          </a:bodyPr>
          <a:lstStyle/>
          <a:p>
            <a:r>
              <a:rPr lang="en-US" sz="2400" dirty="0"/>
              <a:t>weights</a:t>
            </a:r>
          </a:p>
        </p:txBody>
      </p:sp>
      <p:sp>
        <p:nvSpPr>
          <p:cNvPr id="118" name="TextBox 117"/>
          <p:cNvSpPr txBox="1"/>
          <p:nvPr/>
        </p:nvSpPr>
        <p:spPr>
          <a:xfrm>
            <a:off x="5334000" y="1595735"/>
            <a:ext cx="1152110" cy="461665"/>
          </a:xfrm>
          <a:prstGeom prst="rect">
            <a:avLst/>
          </a:prstGeom>
          <a:noFill/>
        </p:spPr>
        <p:txBody>
          <a:bodyPr wrap="none" rtlCol="0">
            <a:spAutoFit/>
          </a:bodyPr>
          <a:lstStyle/>
          <a:p>
            <a:r>
              <a:rPr lang="en-US" sz="2400" dirty="0"/>
              <a:t>weights</a:t>
            </a:r>
          </a:p>
        </p:txBody>
      </p:sp>
      <p:sp>
        <p:nvSpPr>
          <p:cNvPr id="123" name="TextBox 122"/>
          <p:cNvSpPr txBox="1"/>
          <p:nvPr/>
        </p:nvSpPr>
        <p:spPr>
          <a:xfrm>
            <a:off x="1747166" y="6251970"/>
            <a:ext cx="1077667" cy="461665"/>
          </a:xfrm>
          <a:prstGeom prst="rect">
            <a:avLst/>
          </a:prstGeom>
          <a:noFill/>
        </p:spPr>
        <p:txBody>
          <a:bodyPr wrap="none" rtlCol="0">
            <a:spAutoFit/>
          </a:bodyPr>
          <a:lstStyle/>
          <a:p>
            <a:r>
              <a:rPr lang="en-US" sz="2400" dirty="0"/>
              <a:t>Layer 1</a:t>
            </a:r>
          </a:p>
        </p:txBody>
      </p:sp>
      <p:sp>
        <p:nvSpPr>
          <p:cNvPr id="124" name="TextBox 123"/>
          <p:cNvSpPr txBox="1"/>
          <p:nvPr/>
        </p:nvSpPr>
        <p:spPr>
          <a:xfrm>
            <a:off x="3124200" y="6251970"/>
            <a:ext cx="2972545" cy="461665"/>
          </a:xfrm>
          <a:prstGeom prst="rect">
            <a:avLst/>
          </a:prstGeom>
          <a:noFill/>
        </p:spPr>
        <p:txBody>
          <a:bodyPr wrap="none" rtlCol="0">
            <a:spAutoFit/>
          </a:bodyPr>
          <a:lstStyle/>
          <a:p>
            <a:r>
              <a:rPr lang="en-US" sz="2400" dirty="0"/>
              <a:t>Layer 2 (Hidden Layer)</a:t>
            </a:r>
          </a:p>
        </p:txBody>
      </p:sp>
      <p:sp>
        <p:nvSpPr>
          <p:cNvPr id="125" name="TextBox 124"/>
          <p:cNvSpPr txBox="1"/>
          <p:nvPr/>
        </p:nvSpPr>
        <p:spPr>
          <a:xfrm>
            <a:off x="6466133" y="6251970"/>
            <a:ext cx="1077667" cy="461665"/>
          </a:xfrm>
          <a:prstGeom prst="rect">
            <a:avLst/>
          </a:prstGeom>
          <a:noFill/>
        </p:spPr>
        <p:txBody>
          <a:bodyPr wrap="none" rtlCol="0">
            <a:spAutoFit/>
          </a:bodyPr>
          <a:lstStyle/>
          <a:p>
            <a:r>
              <a:rPr lang="en-US" sz="2400" dirty="0"/>
              <a:t>Layer 1</a:t>
            </a:r>
          </a:p>
        </p:txBody>
      </p:sp>
      <p:grpSp>
        <p:nvGrpSpPr>
          <p:cNvPr id="129" name="Group 128"/>
          <p:cNvGrpSpPr/>
          <p:nvPr/>
        </p:nvGrpSpPr>
        <p:grpSpPr>
          <a:xfrm>
            <a:off x="1905000" y="1371600"/>
            <a:ext cx="762000" cy="762000"/>
            <a:chOff x="838200" y="1371600"/>
            <a:chExt cx="762000" cy="762000"/>
          </a:xfrm>
        </p:grpSpPr>
        <p:sp>
          <p:nvSpPr>
            <p:cNvPr id="130" name="Oval 129"/>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1054744" y="1447800"/>
              <a:ext cx="393056" cy="584775"/>
            </a:xfrm>
            <a:prstGeom prst="rect">
              <a:avLst/>
            </a:prstGeom>
            <a:noFill/>
          </p:spPr>
          <p:txBody>
            <a:bodyPr wrap="none" rtlCol="0">
              <a:spAutoFit/>
            </a:bodyPr>
            <a:lstStyle/>
            <a:p>
              <a:r>
                <a:rPr lang="en-US" sz="3200" dirty="0"/>
                <a:t>1</a:t>
              </a:r>
              <a:endParaRPr lang="en-US" sz="3200" baseline="30000" dirty="0"/>
            </a:p>
          </p:txBody>
        </p:sp>
      </p:grpSp>
      <p:grpSp>
        <p:nvGrpSpPr>
          <p:cNvPr id="132" name="Group 131"/>
          <p:cNvGrpSpPr/>
          <p:nvPr/>
        </p:nvGrpSpPr>
        <p:grpSpPr>
          <a:xfrm>
            <a:off x="1905000" y="2438400"/>
            <a:ext cx="808235" cy="762000"/>
            <a:chOff x="762000" y="2438400"/>
            <a:chExt cx="808235" cy="762000"/>
          </a:xfrm>
        </p:grpSpPr>
        <p:sp>
          <p:nvSpPr>
            <p:cNvPr id="133" name="Oval 132"/>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762000" y="2539425"/>
              <a:ext cx="808235" cy="584775"/>
            </a:xfrm>
            <a:prstGeom prst="rect">
              <a:avLst/>
            </a:prstGeom>
            <a:noFill/>
          </p:spPr>
          <p:txBody>
            <a:bodyPr wrap="none" rtlCol="0">
              <a:spAutoFit/>
            </a:bodyPr>
            <a:lstStyle/>
            <a:p>
              <a:r>
                <a:rPr lang="en-US" sz="3200" dirty="0"/>
                <a:t>x</a:t>
              </a:r>
              <a:r>
                <a:rPr lang="en-US" sz="3200" baseline="-25000" dirty="0"/>
                <a:t>1</a:t>
              </a:r>
              <a:r>
                <a:rPr lang="en-US" sz="3200" baseline="30000" dirty="0"/>
                <a:t>(1)</a:t>
              </a:r>
            </a:p>
          </p:txBody>
        </p:sp>
      </p:grpSp>
      <p:grpSp>
        <p:nvGrpSpPr>
          <p:cNvPr id="135" name="Group 134"/>
          <p:cNvGrpSpPr/>
          <p:nvPr/>
        </p:nvGrpSpPr>
        <p:grpSpPr>
          <a:xfrm>
            <a:off x="1905000" y="3581400"/>
            <a:ext cx="808235" cy="762000"/>
            <a:chOff x="762000" y="3581400"/>
            <a:chExt cx="808235" cy="762000"/>
          </a:xfrm>
        </p:grpSpPr>
        <p:sp>
          <p:nvSpPr>
            <p:cNvPr id="136" name="Oval 135"/>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762000" y="3682425"/>
              <a:ext cx="808235" cy="584775"/>
            </a:xfrm>
            <a:prstGeom prst="rect">
              <a:avLst/>
            </a:prstGeom>
            <a:noFill/>
          </p:spPr>
          <p:txBody>
            <a:bodyPr wrap="none" rtlCol="0">
              <a:spAutoFit/>
            </a:bodyPr>
            <a:lstStyle/>
            <a:p>
              <a:r>
                <a:rPr lang="en-US" sz="3200" dirty="0"/>
                <a:t>x</a:t>
              </a:r>
              <a:r>
                <a:rPr lang="en-US" sz="3200" baseline="-25000" dirty="0"/>
                <a:t>2</a:t>
              </a:r>
              <a:r>
                <a:rPr lang="en-US" sz="3200" baseline="30000" dirty="0"/>
                <a:t>(1)</a:t>
              </a:r>
            </a:p>
          </p:txBody>
        </p:sp>
      </p:grpSp>
      <p:grpSp>
        <p:nvGrpSpPr>
          <p:cNvPr id="138" name="Group 137"/>
          <p:cNvGrpSpPr/>
          <p:nvPr/>
        </p:nvGrpSpPr>
        <p:grpSpPr>
          <a:xfrm>
            <a:off x="1905000" y="5334000"/>
            <a:ext cx="813043" cy="762000"/>
            <a:chOff x="762000" y="5334000"/>
            <a:chExt cx="813043" cy="762000"/>
          </a:xfrm>
        </p:grpSpPr>
        <p:sp>
          <p:nvSpPr>
            <p:cNvPr id="139" name="Oval 138"/>
            <p:cNvSpPr/>
            <p:nvPr/>
          </p:nvSpPr>
          <p:spPr>
            <a:xfrm>
              <a:off x="762000" y="5334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62000" y="5435025"/>
              <a:ext cx="813043" cy="584775"/>
            </a:xfrm>
            <a:prstGeom prst="rect">
              <a:avLst/>
            </a:prstGeom>
            <a:noFill/>
          </p:spPr>
          <p:txBody>
            <a:bodyPr wrap="none" rtlCol="0">
              <a:spAutoFit/>
            </a:bodyPr>
            <a:lstStyle/>
            <a:p>
              <a:r>
                <a:rPr lang="en-US" sz="3200" dirty="0" err="1"/>
                <a:t>x</a:t>
              </a:r>
              <a:r>
                <a:rPr lang="en-US" sz="3200" baseline="-25000" dirty="0" err="1"/>
                <a:t>p</a:t>
              </a:r>
              <a:r>
                <a:rPr lang="en-US" sz="3200" baseline="30000" dirty="0"/>
                <a:t>(1)</a:t>
              </a:r>
            </a:p>
          </p:txBody>
        </p:sp>
      </p:grpSp>
      <p:sp>
        <p:nvSpPr>
          <p:cNvPr id="141" name="TextBox 140"/>
          <p:cNvSpPr txBox="1"/>
          <p:nvPr/>
        </p:nvSpPr>
        <p:spPr>
          <a:xfrm>
            <a:off x="2133600" y="4373880"/>
            <a:ext cx="457200" cy="830997"/>
          </a:xfrm>
          <a:prstGeom prst="rect">
            <a:avLst/>
          </a:prstGeom>
          <a:noFill/>
        </p:spPr>
        <p:txBody>
          <a:bodyPr wrap="square" rtlCol="0">
            <a:spAutoFit/>
          </a:bodyPr>
          <a:lstStyle/>
          <a:p>
            <a:r>
              <a:rPr lang="en-US" sz="4800" dirty="0"/>
              <a:t>⁞</a:t>
            </a:r>
          </a:p>
        </p:txBody>
      </p:sp>
      <p:grpSp>
        <p:nvGrpSpPr>
          <p:cNvPr id="148" name="Group 147"/>
          <p:cNvGrpSpPr/>
          <p:nvPr/>
        </p:nvGrpSpPr>
        <p:grpSpPr>
          <a:xfrm>
            <a:off x="4114800" y="1371600"/>
            <a:ext cx="762000" cy="762000"/>
            <a:chOff x="838200" y="1371600"/>
            <a:chExt cx="762000" cy="762000"/>
          </a:xfrm>
        </p:grpSpPr>
        <p:sp>
          <p:nvSpPr>
            <p:cNvPr id="149" name="Oval 148"/>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978544" y="1472625"/>
              <a:ext cx="393056" cy="584775"/>
            </a:xfrm>
            <a:prstGeom prst="rect">
              <a:avLst/>
            </a:prstGeom>
            <a:noFill/>
          </p:spPr>
          <p:txBody>
            <a:bodyPr wrap="none" rtlCol="0">
              <a:spAutoFit/>
            </a:bodyPr>
            <a:lstStyle/>
            <a:p>
              <a:r>
                <a:rPr lang="en-US" sz="3200" dirty="0"/>
                <a:t>1</a:t>
              </a:r>
              <a:endParaRPr lang="en-US" sz="3200" baseline="30000" dirty="0"/>
            </a:p>
          </p:txBody>
        </p:sp>
      </p:grpSp>
      <p:grpSp>
        <p:nvGrpSpPr>
          <p:cNvPr id="151" name="Group 150"/>
          <p:cNvGrpSpPr/>
          <p:nvPr/>
        </p:nvGrpSpPr>
        <p:grpSpPr>
          <a:xfrm>
            <a:off x="4114800" y="2438400"/>
            <a:ext cx="827471" cy="762000"/>
            <a:chOff x="762000" y="2438400"/>
            <a:chExt cx="827471" cy="762000"/>
          </a:xfrm>
        </p:grpSpPr>
        <p:sp>
          <p:nvSpPr>
            <p:cNvPr id="152" name="Oval 151"/>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762000" y="2539425"/>
              <a:ext cx="827471" cy="584775"/>
            </a:xfrm>
            <a:prstGeom prst="rect">
              <a:avLst/>
            </a:prstGeom>
            <a:noFill/>
          </p:spPr>
          <p:txBody>
            <a:bodyPr wrap="none" rtlCol="0">
              <a:spAutoFit/>
            </a:bodyPr>
            <a:lstStyle/>
            <a:p>
              <a:r>
                <a:rPr lang="en-US" sz="3200" dirty="0"/>
                <a:t>a</a:t>
              </a:r>
              <a:r>
                <a:rPr lang="en-US" sz="3200" baseline="-25000" dirty="0"/>
                <a:t>1</a:t>
              </a:r>
              <a:r>
                <a:rPr lang="en-US" sz="3200" baseline="30000" dirty="0"/>
                <a:t>(2)</a:t>
              </a:r>
            </a:p>
          </p:txBody>
        </p:sp>
      </p:grpSp>
      <p:grpSp>
        <p:nvGrpSpPr>
          <p:cNvPr id="154" name="Group 153"/>
          <p:cNvGrpSpPr/>
          <p:nvPr/>
        </p:nvGrpSpPr>
        <p:grpSpPr>
          <a:xfrm>
            <a:off x="4114800" y="3581400"/>
            <a:ext cx="827471" cy="762000"/>
            <a:chOff x="762000" y="3581400"/>
            <a:chExt cx="827471" cy="762000"/>
          </a:xfrm>
        </p:grpSpPr>
        <p:sp>
          <p:nvSpPr>
            <p:cNvPr id="155" name="Oval 154"/>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762000" y="3682425"/>
              <a:ext cx="827471" cy="584775"/>
            </a:xfrm>
            <a:prstGeom prst="rect">
              <a:avLst/>
            </a:prstGeom>
            <a:noFill/>
          </p:spPr>
          <p:txBody>
            <a:bodyPr wrap="none" rtlCol="0">
              <a:spAutoFit/>
            </a:bodyPr>
            <a:lstStyle/>
            <a:p>
              <a:r>
                <a:rPr lang="en-US" sz="3200" dirty="0"/>
                <a:t>a</a:t>
              </a:r>
              <a:r>
                <a:rPr lang="en-US" sz="3200" baseline="-25000" dirty="0"/>
                <a:t>2</a:t>
              </a:r>
              <a:r>
                <a:rPr lang="en-US" sz="3200" baseline="30000" dirty="0"/>
                <a:t>(2)</a:t>
              </a:r>
            </a:p>
          </p:txBody>
        </p:sp>
      </p:grpSp>
      <p:grpSp>
        <p:nvGrpSpPr>
          <p:cNvPr id="157" name="Group 156"/>
          <p:cNvGrpSpPr/>
          <p:nvPr/>
        </p:nvGrpSpPr>
        <p:grpSpPr>
          <a:xfrm>
            <a:off x="4114800" y="5334000"/>
            <a:ext cx="832279" cy="762000"/>
            <a:chOff x="762000" y="5334000"/>
            <a:chExt cx="832279" cy="762000"/>
          </a:xfrm>
        </p:grpSpPr>
        <p:sp>
          <p:nvSpPr>
            <p:cNvPr id="158" name="Oval 157"/>
            <p:cNvSpPr/>
            <p:nvPr/>
          </p:nvSpPr>
          <p:spPr>
            <a:xfrm>
              <a:off x="762000" y="5334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p:cNvSpPr txBox="1"/>
            <p:nvPr/>
          </p:nvSpPr>
          <p:spPr>
            <a:xfrm>
              <a:off x="762000" y="5435025"/>
              <a:ext cx="832279" cy="584775"/>
            </a:xfrm>
            <a:prstGeom prst="rect">
              <a:avLst/>
            </a:prstGeom>
            <a:noFill/>
          </p:spPr>
          <p:txBody>
            <a:bodyPr wrap="none" rtlCol="0">
              <a:spAutoFit/>
            </a:bodyPr>
            <a:lstStyle/>
            <a:p>
              <a:r>
                <a:rPr lang="en-US" sz="3200" dirty="0" err="1"/>
                <a:t>a</a:t>
              </a:r>
              <a:r>
                <a:rPr lang="en-US" sz="3200" baseline="-25000" dirty="0" err="1"/>
                <a:t>q</a:t>
              </a:r>
              <a:r>
                <a:rPr lang="en-US" sz="3200" baseline="30000" dirty="0"/>
                <a:t>(2)</a:t>
              </a:r>
            </a:p>
          </p:txBody>
        </p:sp>
      </p:grpSp>
      <p:sp>
        <p:nvSpPr>
          <p:cNvPr id="160" name="TextBox 159"/>
          <p:cNvSpPr txBox="1"/>
          <p:nvPr/>
        </p:nvSpPr>
        <p:spPr>
          <a:xfrm>
            <a:off x="4343400" y="4373880"/>
            <a:ext cx="457200" cy="830997"/>
          </a:xfrm>
          <a:prstGeom prst="rect">
            <a:avLst/>
          </a:prstGeom>
          <a:noFill/>
        </p:spPr>
        <p:txBody>
          <a:bodyPr wrap="square" rtlCol="0">
            <a:spAutoFit/>
          </a:bodyPr>
          <a:lstStyle/>
          <a:p>
            <a:r>
              <a:rPr lang="en-US" sz="4800" dirty="0"/>
              <a:t>⁞</a:t>
            </a:r>
          </a:p>
        </p:txBody>
      </p:sp>
      <p:grpSp>
        <p:nvGrpSpPr>
          <p:cNvPr id="216" name="Group 215"/>
          <p:cNvGrpSpPr/>
          <p:nvPr/>
        </p:nvGrpSpPr>
        <p:grpSpPr>
          <a:xfrm>
            <a:off x="6324600" y="2362200"/>
            <a:ext cx="838200" cy="762000"/>
            <a:chOff x="762000" y="2438400"/>
            <a:chExt cx="838200" cy="762000"/>
          </a:xfrm>
        </p:grpSpPr>
        <p:sp>
          <p:nvSpPr>
            <p:cNvPr id="217" name="Oval 216"/>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TextBox 217"/>
            <p:cNvSpPr txBox="1"/>
            <p:nvPr/>
          </p:nvSpPr>
          <p:spPr>
            <a:xfrm>
              <a:off x="783951" y="2539425"/>
              <a:ext cx="816249" cy="584775"/>
            </a:xfrm>
            <a:prstGeom prst="rect">
              <a:avLst/>
            </a:prstGeom>
            <a:noFill/>
          </p:spPr>
          <p:txBody>
            <a:bodyPr wrap="none" rtlCol="0">
              <a:spAutoFit/>
            </a:bodyPr>
            <a:lstStyle/>
            <a:p>
              <a:r>
                <a:rPr lang="en-US" sz="3200" dirty="0"/>
                <a:t>y</a:t>
              </a:r>
              <a:r>
                <a:rPr lang="en-US" sz="3200" baseline="-25000" dirty="0"/>
                <a:t>1</a:t>
              </a:r>
              <a:r>
                <a:rPr lang="en-US" sz="3200" baseline="30000" dirty="0"/>
                <a:t>(3)</a:t>
              </a:r>
            </a:p>
          </p:txBody>
        </p:sp>
      </p:grpSp>
      <p:grpSp>
        <p:nvGrpSpPr>
          <p:cNvPr id="219" name="Group 218"/>
          <p:cNvGrpSpPr/>
          <p:nvPr/>
        </p:nvGrpSpPr>
        <p:grpSpPr>
          <a:xfrm>
            <a:off x="6324600" y="3505200"/>
            <a:ext cx="838200" cy="762000"/>
            <a:chOff x="762000" y="3581400"/>
            <a:chExt cx="838200" cy="762000"/>
          </a:xfrm>
        </p:grpSpPr>
        <p:sp>
          <p:nvSpPr>
            <p:cNvPr id="220" name="Oval 219"/>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783951" y="3682425"/>
              <a:ext cx="816249" cy="584775"/>
            </a:xfrm>
            <a:prstGeom prst="rect">
              <a:avLst/>
            </a:prstGeom>
            <a:noFill/>
          </p:spPr>
          <p:txBody>
            <a:bodyPr wrap="none" rtlCol="0">
              <a:spAutoFit/>
            </a:bodyPr>
            <a:lstStyle/>
            <a:p>
              <a:r>
                <a:rPr lang="en-US" sz="3200" dirty="0"/>
                <a:t>y</a:t>
              </a:r>
              <a:r>
                <a:rPr lang="en-US" sz="3200" baseline="-25000" dirty="0"/>
                <a:t>2</a:t>
              </a:r>
              <a:r>
                <a:rPr lang="en-US" sz="3200" baseline="30000" dirty="0"/>
                <a:t>(3)</a:t>
              </a:r>
            </a:p>
          </p:txBody>
        </p:sp>
      </p:grpSp>
      <p:grpSp>
        <p:nvGrpSpPr>
          <p:cNvPr id="222" name="Group 221"/>
          <p:cNvGrpSpPr/>
          <p:nvPr/>
        </p:nvGrpSpPr>
        <p:grpSpPr>
          <a:xfrm>
            <a:off x="6324600" y="5321587"/>
            <a:ext cx="823774" cy="762000"/>
            <a:chOff x="762000" y="5334000"/>
            <a:chExt cx="823774" cy="762000"/>
          </a:xfrm>
        </p:grpSpPr>
        <p:sp>
          <p:nvSpPr>
            <p:cNvPr id="223" name="Oval 222"/>
            <p:cNvSpPr/>
            <p:nvPr/>
          </p:nvSpPr>
          <p:spPr>
            <a:xfrm>
              <a:off x="762000" y="5334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p:cNvSpPr txBox="1"/>
            <p:nvPr/>
          </p:nvSpPr>
          <p:spPr>
            <a:xfrm>
              <a:off x="783951" y="5447438"/>
              <a:ext cx="801823" cy="584775"/>
            </a:xfrm>
            <a:prstGeom prst="rect">
              <a:avLst/>
            </a:prstGeom>
            <a:noFill/>
          </p:spPr>
          <p:txBody>
            <a:bodyPr wrap="none" rtlCol="0">
              <a:spAutoFit/>
            </a:bodyPr>
            <a:lstStyle/>
            <a:p>
              <a:r>
                <a:rPr lang="en-US" sz="3200" dirty="0" err="1"/>
                <a:t>y</a:t>
              </a:r>
              <a:r>
                <a:rPr lang="en-US" sz="3200" baseline="-25000" dirty="0" err="1"/>
                <a:t>k</a:t>
              </a:r>
              <a:r>
                <a:rPr lang="en-US" sz="3200" baseline="30000" dirty="0"/>
                <a:t>(3)</a:t>
              </a:r>
            </a:p>
          </p:txBody>
        </p:sp>
      </p:grpSp>
      <p:sp>
        <p:nvSpPr>
          <p:cNvPr id="225" name="TextBox 224"/>
          <p:cNvSpPr txBox="1"/>
          <p:nvPr/>
        </p:nvSpPr>
        <p:spPr>
          <a:xfrm>
            <a:off x="6553200" y="4361467"/>
            <a:ext cx="457200" cy="830997"/>
          </a:xfrm>
          <a:prstGeom prst="rect">
            <a:avLst/>
          </a:prstGeom>
          <a:noFill/>
        </p:spPr>
        <p:txBody>
          <a:bodyPr wrap="square" rtlCol="0">
            <a:spAutoFit/>
          </a:bodyPr>
          <a:lstStyle/>
          <a:p>
            <a:r>
              <a:rPr lang="en-US" sz="4800" dirty="0"/>
              <a:t>⁞</a:t>
            </a:r>
          </a:p>
        </p:txBody>
      </p:sp>
      <p:cxnSp>
        <p:nvCxnSpPr>
          <p:cNvPr id="83" name="Straight Connector 82"/>
          <p:cNvCxnSpPr>
            <a:cxnSpLocks/>
          </p:cNvCxnSpPr>
          <p:nvPr/>
        </p:nvCxnSpPr>
        <p:spPr>
          <a:xfrm flipV="1">
            <a:off x="4842764" y="2917718"/>
            <a:ext cx="1539179"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cxnSpLocks/>
            <a:endCxn id="220" idx="2"/>
          </p:cNvCxnSpPr>
          <p:nvPr/>
        </p:nvCxnSpPr>
        <p:spPr>
          <a:xfrm>
            <a:off x="4800600" y="3053222"/>
            <a:ext cx="1524000" cy="832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cxnSpLocks/>
          </p:cNvCxnSpPr>
          <p:nvPr/>
        </p:nvCxnSpPr>
        <p:spPr>
          <a:xfrm>
            <a:off x="4648200" y="3167696"/>
            <a:ext cx="1763822" cy="2277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flipV="1">
            <a:off x="4842309" y="3018913"/>
            <a:ext cx="1614574" cy="78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cxnSpLocks/>
          </p:cNvCxnSpPr>
          <p:nvPr/>
        </p:nvCxnSpPr>
        <p:spPr>
          <a:xfrm flipV="1">
            <a:off x="4821004" y="4083715"/>
            <a:ext cx="1591018" cy="75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cxnSpLocks/>
            <a:endCxn id="223" idx="2"/>
          </p:cNvCxnSpPr>
          <p:nvPr/>
        </p:nvCxnSpPr>
        <p:spPr>
          <a:xfrm>
            <a:off x="4749973" y="4242584"/>
            <a:ext cx="1574627" cy="146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cxnSpLocks/>
            <a:stCxn id="158" idx="7"/>
          </p:cNvCxnSpPr>
          <p:nvPr/>
        </p:nvCxnSpPr>
        <p:spPr>
          <a:xfrm flipV="1">
            <a:off x="4765208" y="3116112"/>
            <a:ext cx="1756498" cy="232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cxnSpLocks/>
          </p:cNvCxnSpPr>
          <p:nvPr/>
        </p:nvCxnSpPr>
        <p:spPr>
          <a:xfrm flipV="1">
            <a:off x="4845461" y="4177621"/>
            <a:ext cx="1620672" cy="1495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cxnSpLocks/>
          </p:cNvCxnSpPr>
          <p:nvPr/>
        </p:nvCxnSpPr>
        <p:spPr>
          <a:xfrm>
            <a:off x="4842309" y="5839004"/>
            <a:ext cx="14822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cxnSpLocks/>
            <a:endCxn id="153" idx="1"/>
          </p:cNvCxnSpPr>
          <p:nvPr/>
        </p:nvCxnSpPr>
        <p:spPr>
          <a:xfrm>
            <a:off x="2673786" y="2753856"/>
            <a:ext cx="1441014" cy="77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cxnSpLocks/>
          </p:cNvCxnSpPr>
          <p:nvPr/>
        </p:nvCxnSpPr>
        <p:spPr>
          <a:xfrm>
            <a:off x="2622377" y="2915473"/>
            <a:ext cx="1524000" cy="832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cxnSpLocks/>
          </p:cNvCxnSpPr>
          <p:nvPr/>
        </p:nvCxnSpPr>
        <p:spPr>
          <a:xfrm>
            <a:off x="2578278" y="3030685"/>
            <a:ext cx="1698351" cy="2369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flipV="1">
            <a:off x="2616349" y="3001072"/>
            <a:ext cx="1543738" cy="798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a:endCxn id="156" idx="1"/>
          </p:cNvCxnSpPr>
          <p:nvPr/>
        </p:nvCxnSpPr>
        <p:spPr>
          <a:xfrm flipV="1">
            <a:off x="2621689" y="3974813"/>
            <a:ext cx="1493111" cy="47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cxnSpLocks/>
          </p:cNvCxnSpPr>
          <p:nvPr/>
        </p:nvCxnSpPr>
        <p:spPr>
          <a:xfrm>
            <a:off x="2598124" y="4177621"/>
            <a:ext cx="1545090" cy="1360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a:cxnSpLocks/>
            <a:stCxn id="139" idx="7"/>
            <a:endCxn id="152" idx="3"/>
          </p:cNvCxnSpPr>
          <p:nvPr/>
        </p:nvCxnSpPr>
        <p:spPr>
          <a:xfrm flipV="1">
            <a:off x="2555408" y="3088808"/>
            <a:ext cx="1670984" cy="2356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cxnSpLocks/>
          </p:cNvCxnSpPr>
          <p:nvPr/>
        </p:nvCxnSpPr>
        <p:spPr>
          <a:xfrm flipV="1">
            <a:off x="2626799" y="4249949"/>
            <a:ext cx="1592953" cy="1324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a:cxnSpLocks/>
            <a:stCxn id="140" idx="3"/>
            <a:endCxn id="159" idx="1"/>
          </p:cNvCxnSpPr>
          <p:nvPr/>
        </p:nvCxnSpPr>
        <p:spPr>
          <a:xfrm>
            <a:off x="2718043" y="5727413"/>
            <a:ext cx="1396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a:cxnSpLocks/>
            <a:stCxn id="130" idx="5"/>
          </p:cNvCxnSpPr>
          <p:nvPr/>
        </p:nvCxnSpPr>
        <p:spPr>
          <a:xfrm>
            <a:off x="2555408" y="2022008"/>
            <a:ext cx="1604679" cy="517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a:cxnSpLocks/>
            <a:stCxn id="149" idx="5"/>
            <a:endCxn id="217" idx="2"/>
          </p:cNvCxnSpPr>
          <p:nvPr/>
        </p:nvCxnSpPr>
        <p:spPr>
          <a:xfrm>
            <a:off x="4765208" y="2022008"/>
            <a:ext cx="1559392" cy="7211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46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B3BF-978C-41AF-97B1-55108CE4F692}"/>
              </a:ext>
            </a:extLst>
          </p:cNvPr>
          <p:cNvSpPr>
            <a:spLocks noGrp="1"/>
          </p:cNvSpPr>
          <p:nvPr>
            <p:ph type="title"/>
          </p:nvPr>
        </p:nvSpPr>
        <p:spPr/>
        <p:txBody>
          <a:bodyPr/>
          <a:lstStyle/>
          <a:p>
            <a:r>
              <a:rPr lang="en-US" dirty="0"/>
              <a:t>Estimation or Classification</a:t>
            </a:r>
          </a:p>
        </p:txBody>
      </p:sp>
      <p:sp>
        <p:nvSpPr>
          <p:cNvPr id="3" name="Content Placeholder 2">
            <a:extLst>
              <a:ext uri="{FF2B5EF4-FFF2-40B4-BE49-F238E27FC236}">
                <a16:creationId xmlns:a16="http://schemas.microsoft.com/office/drawing/2014/main" id="{C7AB2161-2CCB-4E30-B3CA-2AE9BFFA5B8F}"/>
              </a:ext>
            </a:extLst>
          </p:cNvPr>
          <p:cNvSpPr>
            <a:spLocks noGrp="1"/>
          </p:cNvSpPr>
          <p:nvPr>
            <p:ph idx="1"/>
          </p:nvPr>
        </p:nvSpPr>
        <p:spPr/>
        <p:txBody>
          <a:bodyPr/>
          <a:lstStyle/>
          <a:p>
            <a:pPr marL="0" indent="0">
              <a:buNone/>
            </a:pPr>
            <a:r>
              <a:rPr lang="en-US" dirty="0"/>
              <a:t>A Neural Net can perform classification or numerical estimation. Typically the output layer is a class probability, but can also be a numerical value. We’ll look at examples of both.</a:t>
            </a:r>
          </a:p>
          <a:p>
            <a:pPr marL="0" indent="0">
              <a:buNone/>
            </a:pPr>
            <a:endParaRPr lang="en-US" dirty="0"/>
          </a:p>
          <a:p>
            <a:pPr marL="0" indent="0">
              <a:buNone/>
            </a:pPr>
            <a:r>
              <a:rPr lang="en-US" dirty="0"/>
              <a:t>Either way, the nodes in the hidden layers are activation nodes. They are either on or off. Examples of some activation functions are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5A9D9EE-D88E-4287-88C8-39F91D6B971E}"/>
              </a:ext>
            </a:extLst>
          </p:cNvPr>
          <p:cNvSpPr>
            <a:spLocks noGrp="1"/>
          </p:cNvSpPr>
          <p:nvPr>
            <p:ph type="sldNum" sz="quarter" idx="12"/>
          </p:nvPr>
        </p:nvSpPr>
        <p:spPr/>
        <p:txBody>
          <a:bodyPr/>
          <a:lstStyle/>
          <a:p>
            <a:pPr>
              <a:defRPr/>
            </a:pPr>
            <a:fld id="{9695C8B4-01A2-485F-8B64-4640E234E3BB}" type="slidenum">
              <a:rPr lang="en-US" altLang="en-US" smtClean="0"/>
              <a:pPr>
                <a:defRPr/>
              </a:pPr>
              <a:t>28</a:t>
            </a:fld>
            <a:endParaRPr lang="en-US" altLang="en-US"/>
          </a:p>
        </p:txBody>
      </p:sp>
      <p:pic>
        <p:nvPicPr>
          <p:cNvPr id="6" name="Picture 5">
            <a:extLst>
              <a:ext uri="{FF2B5EF4-FFF2-40B4-BE49-F238E27FC236}">
                <a16:creationId xmlns:a16="http://schemas.microsoft.com/office/drawing/2014/main" id="{CF147FC8-0D08-4347-9651-78725D422633}"/>
              </a:ext>
            </a:extLst>
          </p:cNvPr>
          <p:cNvPicPr>
            <a:picLocks noChangeAspect="1"/>
          </p:cNvPicPr>
          <p:nvPr/>
        </p:nvPicPr>
        <p:blipFill rotWithShape="1">
          <a:blip r:embed="rId2"/>
          <a:srcRect l="20000" t="24815" r="22500" b="11481"/>
          <a:stretch/>
        </p:blipFill>
        <p:spPr>
          <a:xfrm>
            <a:off x="1905000" y="3398520"/>
            <a:ext cx="4879537" cy="3040871"/>
          </a:xfrm>
          <a:prstGeom prst="rect">
            <a:avLst/>
          </a:prstGeom>
        </p:spPr>
      </p:pic>
    </p:spTree>
    <p:extLst>
      <p:ext uri="{BB962C8B-B14F-4D97-AF65-F5344CB8AC3E}">
        <p14:creationId xmlns:p14="http://schemas.microsoft.com/office/powerpoint/2010/main" val="348053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Activation</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29</a:t>
            </a:fld>
            <a:endParaRPr lang="en-US" altLang="en-US" dirty="0"/>
          </a:p>
        </p:txBody>
      </p:sp>
      <p:grpSp>
        <p:nvGrpSpPr>
          <p:cNvPr id="5" name="Group 4"/>
          <p:cNvGrpSpPr/>
          <p:nvPr/>
        </p:nvGrpSpPr>
        <p:grpSpPr>
          <a:xfrm>
            <a:off x="3354982" y="2745556"/>
            <a:ext cx="4495070" cy="3581628"/>
            <a:chOff x="2438400" y="2971800"/>
            <a:chExt cx="3200400" cy="2657852"/>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9354" t="14943" r="3076" b="2298"/>
            <a:stretch/>
          </p:blipFill>
          <p:spPr>
            <a:xfrm>
              <a:off x="2438400" y="3114040"/>
              <a:ext cx="3017520" cy="2194560"/>
            </a:xfrm>
            <a:prstGeom prst="rect">
              <a:avLst/>
            </a:prstGeom>
          </p:spPr>
        </p:pic>
        <p:cxnSp>
          <p:nvCxnSpPr>
            <p:cNvPr id="7" name="Straight Connector 6"/>
            <p:cNvCxnSpPr/>
            <p:nvPr/>
          </p:nvCxnSpPr>
          <p:spPr>
            <a:xfrm>
              <a:off x="3124200" y="3949700"/>
              <a:ext cx="2514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455920" y="32004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55920" y="4211320"/>
              <a:ext cx="0" cy="5892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09204" y="5260320"/>
              <a:ext cx="1018420" cy="369332"/>
            </a:xfrm>
            <a:prstGeom prst="rect">
              <a:avLst/>
            </a:prstGeom>
            <a:noFill/>
          </p:spPr>
          <p:txBody>
            <a:bodyPr wrap="none" rtlCol="0">
              <a:spAutoFit/>
            </a:bodyPr>
            <a:lstStyle/>
            <a:p>
              <a:r>
                <a:rPr lang="en-US" dirty="0"/>
                <a:t>Predict 0</a:t>
              </a:r>
            </a:p>
          </p:txBody>
        </p:sp>
        <p:sp>
          <p:nvSpPr>
            <p:cNvPr id="11" name="TextBox 10"/>
            <p:cNvSpPr txBox="1"/>
            <p:nvPr/>
          </p:nvSpPr>
          <p:spPr>
            <a:xfrm>
              <a:off x="4132342" y="4953000"/>
              <a:ext cx="287258" cy="338554"/>
            </a:xfrm>
            <a:prstGeom prst="rect">
              <a:avLst/>
            </a:prstGeom>
            <a:noFill/>
          </p:spPr>
          <p:txBody>
            <a:bodyPr wrap="none" rtlCol="0">
              <a:spAutoFit/>
            </a:bodyPr>
            <a:lstStyle/>
            <a:p>
              <a:r>
                <a:rPr lang="en-US" sz="1600" dirty="0"/>
                <a:t>^</a:t>
              </a:r>
            </a:p>
          </p:txBody>
        </p:sp>
        <p:cxnSp>
          <p:nvCxnSpPr>
            <p:cNvPr id="12" name="Straight Connector 11"/>
            <p:cNvCxnSpPr/>
            <p:nvPr/>
          </p:nvCxnSpPr>
          <p:spPr>
            <a:xfrm flipV="1">
              <a:off x="4275971" y="2971800"/>
              <a:ext cx="0" cy="2438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1"/>
            </p:cNvCxnSpPr>
            <p:nvPr/>
          </p:nvCxnSpPr>
          <p:spPr>
            <a:xfrm flipH="1">
              <a:off x="3429000" y="5122277"/>
              <a:ext cx="70334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19600" y="5122277"/>
              <a:ext cx="6881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48508" y="5225534"/>
              <a:ext cx="1018420" cy="369332"/>
            </a:xfrm>
            <a:prstGeom prst="rect">
              <a:avLst/>
            </a:prstGeom>
            <a:noFill/>
          </p:spPr>
          <p:txBody>
            <a:bodyPr wrap="none" rtlCol="0">
              <a:spAutoFit/>
            </a:bodyPr>
            <a:lstStyle/>
            <a:p>
              <a:r>
                <a:rPr lang="en-US" dirty="0"/>
                <a:t>Predict 1</a:t>
              </a:r>
            </a:p>
          </p:txBody>
        </p:sp>
      </p:grpSp>
      <p:sp>
        <p:nvSpPr>
          <p:cNvPr id="16" name="Content Placeholder 2"/>
          <p:cNvSpPr>
            <a:spLocks noGrp="1"/>
          </p:cNvSpPr>
          <p:nvPr>
            <p:ph idx="1"/>
          </p:nvPr>
        </p:nvSpPr>
        <p:spPr>
          <a:xfrm>
            <a:off x="422572" y="960437"/>
            <a:ext cx="8325964" cy="4906963"/>
          </a:xfrm>
        </p:spPr>
        <p:txBody>
          <a:bodyPr/>
          <a:lstStyle/>
          <a:p>
            <a:pPr marL="0" indent="0">
              <a:spcBef>
                <a:spcPts val="0"/>
              </a:spcBef>
              <a:buNone/>
            </a:pPr>
            <a:r>
              <a:rPr lang="en-US" dirty="0"/>
              <a:t>In general, there are only 2 outputs for a neuron</a:t>
            </a:r>
          </a:p>
          <a:p>
            <a:pPr>
              <a:spcBef>
                <a:spcPts val="0"/>
              </a:spcBef>
            </a:pPr>
            <a:r>
              <a:rPr lang="en-US" dirty="0"/>
              <a:t>The output is either a “1” (electric pulse) or a “0” (no electric pulse)</a:t>
            </a:r>
          </a:p>
          <a:p>
            <a:pPr>
              <a:spcBef>
                <a:spcPts val="0"/>
              </a:spcBef>
            </a:pPr>
            <a:r>
              <a:rPr lang="en-US" dirty="0"/>
              <a:t>The response is a sigmoid function</a:t>
            </a:r>
          </a:p>
          <a:p>
            <a:pPr>
              <a:spcBef>
                <a:spcPts val="0"/>
              </a:spcBef>
            </a:pPr>
            <a:endParaRPr lang="en-US" dirty="0"/>
          </a:p>
          <a:p>
            <a:pPr marL="0" indent="0">
              <a:spcBef>
                <a:spcPts val="0"/>
              </a:spcBef>
              <a:buNone/>
            </a:pPr>
            <a:r>
              <a:rPr lang="en-US" dirty="0"/>
              <a:t>Sigmoid Function</a:t>
            </a:r>
          </a:p>
          <a:p>
            <a:pPr marL="0" indent="0">
              <a:spcBef>
                <a:spcPts val="0"/>
              </a:spcBef>
              <a:buNone/>
            </a:pPr>
            <a:endParaRPr lang="en-US" dirty="0"/>
          </a:p>
          <a:p>
            <a:pPr marL="0" indent="0">
              <a:spcBef>
                <a:spcPts val="0"/>
              </a:spcBef>
              <a:buNone/>
            </a:pPr>
            <a:endParaRPr lang="en-US" dirty="0"/>
          </a:p>
          <a:p>
            <a:pPr marL="0" indent="0">
              <a:spcBef>
                <a:spcPts val="0"/>
              </a:spcBef>
              <a:buNone/>
            </a:pPr>
            <a:r>
              <a:rPr lang="en-US" dirty="0"/>
              <a:t>a =     </a:t>
            </a:r>
            <a:r>
              <a:rPr lang="en-US" dirty="0" err="1"/>
              <a:t>e</a:t>
            </a:r>
            <a:r>
              <a:rPr lang="en-US" baseline="30000" dirty="0" err="1"/>
              <a:t>z</a:t>
            </a:r>
            <a:r>
              <a:rPr lang="en-US" dirty="0"/>
              <a:t> </a:t>
            </a:r>
          </a:p>
          <a:p>
            <a:pPr marL="0" indent="0">
              <a:spcBef>
                <a:spcPts val="0"/>
              </a:spcBef>
              <a:buNone/>
            </a:pPr>
            <a:r>
              <a:rPr lang="en-US" dirty="0"/>
              <a:t>      1 + </a:t>
            </a:r>
            <a:r>
              <a:rPr lang="en-US" dirty="0" err="1"/>
              <a:t>e</a:t>
            </a:r>
            <a:r>
              <a:rPr lang="en-US" baseline="30000" dirty="0" err="1"/>
              <a:t>z</a:t>
            </a:r>
            <a:endParaRPr lang="en-US" baseline="30000" dirty="0"/>
          </a:p>
          <a:p>
            <a:pPr marL="0" indent="0">
              <a:spcBef>
                <a:spcPts val="0"/>
              </a:spcBef>
              <a:buNone/>
            </a:pPr>
            <a:endParaRPr lang="en-US" dirty="0"/>
          </a:p>
          <a:p>
            <a:pPr marL="0" indent="0">
              <a:spcBef>
                <a:spcPts val="0"/>
              </a:spcBef>
              <a:buNone/>
            </a:pPr>
            <a:endParaRPr lang="en-US" dirty="0"/>
          </a:p>
          <a:p>
            <a:pPr marL="0" indent="0">
              <a:spcBef>
                <a:spcPts val="0"/>
              </a:spcBef>
              <a:buNone/>
            </a:pPr>
            <a:r>
              <a:rPr lang="en-US" dirty="0"/>
              <a:t>Where z =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x</a:t>
            </a:r>
            <a:r>
              <a:rPr lang="en-US" baseline="-25000" dirty="0"/>
              <a:t>1 </a:t>
            </a:r>
            <a:r>
              <a:rPr lang="en-US" dirty="0"/>
              <a:t>+ …</a:t>
            </a:r>
          </a:p>
          <a:p>
            <a:pPr marL="0" indent="0">
              <a:spcBef>
                <a:spcPts val="0"/>
              </a:spcBef>
              <a:buNone/>
            </a:pPr>
            <a:endParaRPr lang="en-US" dirty="0"/>
          </a:p>
          <a:p>
            <a:pPr lvl="1">
              <a:spcBef>
                <a:spcPts val="0"/>
              </a:spcBef>
            </a:pPr>
            <a:endParaRPr lang="en-US" dirty="0"/>
          </a:p>
          <a:p>
            <a:pPr lvl="1">
              <a:spcBef>
                <a:spcPts val="0"/>
              </a:spcBef>
            </a:pPr>
            <a:endParaRPr lang="en-US" dirty="0"/>
          </a:p>
          <a:p>
            <a:pPr lvl="1">
              <a:spcBef>
                <a:spcPts val="0"/>
              </a:spcBef>
            </a:pPr>
            <a:endParaRPr lang="en-US" dirty="0"/>
          </a:p>
        </p:txBody>
      </p:sp>
      <p:cxnSp>
        <p:nvCxnSpPr>
          <p:cNvPr id="4" name="Straight Connector 3"/>
          <p:cNvCxnSpPr/>
          <p:nvPr/>
        </p:nvCxnSpPr>
        <p:spPr>
          <a:xfrm>
            <a:off x="838200" y="34290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50052" y="3581400"/>
            <a:ext cx="521297" cy="369332"/>
          </a:xfrm>
          <a:prstGeom prst="rect">
            <a:avLst/>
          </a:prstGeom>
          <a:noFill/>
        </p:spPr>
        <p:txBody>
          <a:bodyPr wrap="none" rtlCol="0">
            <a:spAutoFit/>
          </a:bodyPr>
          <a:lstStyle/>
          <a:p>
            <a:r>
              <a:rPr lang="cy-GB" dirty="0"/>
              <a:t>ŷ=1</a:t>
            </a:r>
            <a:endParaRPr lang="en-US" dirty="0"/>
          </a:p>
        </p:txBody>
      </p:sp>
      <p:sp>
        <p:nvSpPr>
          <p:cNvPr id="20" name="TextBox 19"/>
          <p:cNvSpPr txBox="1"/>
          <p:nvPr/>
        </p:nvSpPr>
        <p:spPr>
          <a:xfrm>
            <a:off x="7848600" y="4583668"/>
            <a:ext cx="521297" cy="369332"/>
          </a:xfrm>
          <a:prstGeom prst="rect">
            <a:avLst/>
          </a:prstGeom>
          <a:noFill/>
        </p:spPr>
        <p:txBody>
          <a:bodyPr wrap="none" rtlCol="0">
            <a:spAutoFit/>
          </a:bodyPr>
          <a:lstStyle/>
          <a:p>
            <a:r>
              <a:rPr lang="cy-GB" dirty="0"/>
              <a:t>ŷ=0</a:t>
            </a:r>
            <a:endParaRPr lang="en-US" dirty="0"/>
          </a:p>
        </p:txBody>
      </p:sp>
      <p:sp>
        <p:nvSpPr>
          <p:cNvPr id="19" name="TextBox 18"/>
          <p:cNvSpPr txBox="1"/>
          <p:nvPr/>
        </p:nvSpPr>
        <p:spPr>
          <a:xfrm>
            <a:off x="3505200" y="3886200"/>
            <a:ext cx="295274" cy="369332"/>
          </a:xfrm>
          <a:prstGeom prst="rect">
            <a:avLst/>
          </a:prstGeom>
          <a:solidFill>
            <a:schemeClr val="bg1"/>
          </a:solidFill>
        </p:spPr>
        <p:txBody>
          <a:bodyPr wrap="none" rtlCol="0">
            <a:spAutoFit/>
          </a:bodyPr>
          <a:lstStyle/>
          <a:p>
            <a:r>
              <a:rPr lang="en-US" dirty="0"/>
              <a:t>a</a:t>
            </a:r>
          </a:p>
        </p:txBody>
      </p:sp>
    </p:spTree>
    <p:extLst>
      <p:ext uri="{BB962C8B-B14F-4D97-AF65-F5344CB8AC3E}">
        <p14:creationId xmlns:p14="http://schemas.microsoft.com/office/powerpoint/2010/main" val="2749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2514600" y="4114800"/>
            <a:ext cx="31376" cy="174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2"/>
                </a:solidFill>
              </a:rPr>
              <a:t>Machine Learning Taxonomy</a:t>
            </a:r>
          </a:p>
        </p:txBody>
      </p:sp>
      <p:sp>
        <p:nvSpPr>
          <p:cNvPr id="4" name="Slide Number Placeholder 3"/>
          <p:cNvSpPr>
            <a:spLocks noGrp="1"/>
          </p:cNvSpPr>
          <p:nvPr>
            <p:ph type="sldNum" sz="quarter" idx="12"/>
          </p:nvPr>
        </p:nvSpPr>
        <p:spPr>
          <a:xfrm>
            <a:off x="6553200" y="6492875"/>
            <a:ext cx="2133600" cy="365125"/>
          </a:xfrm>
        </p:spPr>
        <p:txBody>
          <a:bodyPr/>
          <a:lstStyle/>
          <a:p>
            <a:pPr>
              <a:defRPr/>
            </a:pPr>
            <a:fld id="{CC8EFFDF-A50A-44BE-9F7E-90B33EF365A2}" type="slidenum">
              <a:rPr lang="en-US" altLang="en-US" smtClean="0"/>
              <a:pPr>
                <a:defRPr/>
              </a:pPr>
              <a:t>3</a:t>
            </a:fld>
            <a:endParaRPr lang="en-US" altLang="en-US" dirty="0"/>
          </a:p>
        </p:txBody>
      </p:sp>
      <p:sp>
        <p:nvSpPr>
          <p:cNvPr id="5" name="TextBox 4"/>
          <p:cNvSpPr txBox="1"/>
          <p:nvPr/>
        </p:nvSpPr>
        <p:spPr>
          <a:xfrm>
            <a:off x="3200400" y="990600"/>
            <a:ext cx="1941750" cy="369332"/>
          </a:xfrm>
          <a:prstGeom prst="rect">
            <a:avLst/>
          </a:prstGeom>
          <a:solidFill>
            <a:schemeClr val="accent1">
              <a:lumMod val="20000"/>
              <a:lumOff val="80000"/>
            </a:schemeClr>
          </a:solidFill>
          <a:ln w="38100">
            <a:solidFill>
              <a:schemeClr val="accent1"/>
            </a:solidFill>
          </a:ln>
        </p:spPr>
        <p:txBody>
          <a:bodyPr wrap="none" rtlCol="0">
            <a:spAutoFit/>
          </a:bodyPr>
          <a:lstStyle/>
          <a:p>
            <a:r>
              <a:rPr lang="en-US" dirty="0"/>
              <a:t>Statistical Learning</a:t>
            </a:r>
          </a:p>
        </p:txBody>
      </p:sp>
      <p:cxnSp>
        <p:nvCxnSpPr>
          <p:cNvPr id="7" name="Straight Connector 6"/>
          <p:cNvCxnSpPr/>
          <p:nvPr/>
        </p:nvCxnSpPr>
        <p:spPr>
          <a:xfrm>
            <a:off x="4191000" y="1359932"/>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17556" y="1588532"/>
            <a:ext cx="6478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969532"/>
            <a:ext cx="1215910"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Supervised</a:t>
            </a:r>
          </a:p>
        </p:txBody>
      </p:sp>
      <p:cxnSp>
        <p:nvCxnSpPr>
          <p:cNvPr id="13" name="Straight Connector 12"/>
          <p:cNvCxnSpPr/>
          <p:nvPr/>
        </p:nvCxnSpPr>
        <p:spPr>
          <a:xfrm>
            <a:off x="1219200" y="1588532"/>
            <a:ext cx="0" cy="3693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588532"/>
            <a:ext cx="1140120" cy="369332"/>
          </a:xfrm>
          <a:prstGeom prst="rect">
            <a:avLst/>
          </a:prstGeom>
          <a:noFill/>
        </p:spPr>
        <p:txBody>
          <a:bodyPr wrap="none" rtlCol="0">
            <a:spAutoFit/>
          </a:bodyPr>
          <a:lstStyle/>
          <a:p>
            <a:r>
              <a:rPr lang="en-US" dirty="0"/>
              <a:t>Outcomes</a:t>
            </a:r>
          </a:p>
        </p:txBody>
      </p:sp>
      <p:sp>
        <p:nvSpPr>
          <p:cNvPr id="17" name="TextBox 16"/>
          <p:cNvSpPr txBox="1"/>
          <p:nvPr/>
        </p:nvSpPr>
        <p:spPr>
          <a:xfrm>
            <a:off x="5867400" y="1588532"/>
            <a:ext cx="1463927" cy="369332"/>
          </a:xfrm>
          <a:prstGeom prst="rect">
            <a:avLst/>
          </a:prstGeom>
          <a:noFill/>
        </p:spPr>
        <p:txBody>
          <a:bodyPr wrap="none" rtlCol="0">
            <a:spAutoFit/>
          </a:bodyPr>
          <a:lstStyle/>
          <a:p>
            <a:r>
              <a:rPr lang="en-US" dirty="0"/>
              <a:t>No Outcomes</a:t>
            </a:r>
          </a:p>
        </p:txBody>
      </p:sp>
      <p:sp>
        <p:nvSpPr>
          <p:cNvPr id="19" name="TextBox 18"/>
          <p:cNvSpPr txBox="1"/>
          <p:nvPr/>
        </p:nvSpPr>
        <p:spPr>
          <a:xfrm>
            <a:off x="6934200" y="1981200"/>
            <a:ext cx="1469185"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Unsupervised</a:t>
            </a:r>
          </a:p>
        </p:txBody>
      </p:sp>
      <p:cxnSp>
        <p:nvCxnSpPr>
          <p:cNvPr id="20" name="Straight Connector 19"/>
          <p:cNvCxnSpPr/>
          <p:nvPr/>
        </p:nvCxnSpPr>
        <p:spPr>
          <a:xfrm flipH="1">
            <a:off x="7696200" y="1600200"/>
            <a:ext cx="1645" cy="3576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 y="2350532"/>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3505200"/>
            <a:ext cx="1201291"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Parametric</a:t>
            </a:r>
          </a:p>
          <a:p>
            <a:r>
              <a:rPr lang="en-US" dirty="0"/>
              <a:t>Estimation</a:t>
            </a:r>
          </a:p>
        </p:txBody>
      </p:sp>
      <p:sp>
        <p:nvSpPr>
          <p:cNvPr id="23" name="TextBox 22"/>
          <p:cNvSpPr txBox="1"/>
          <p:nvPr/>
        </p:nvSpPr>
        <p:spPr>
          <a:xfrm>
            <a:off x="2424453" y="3505200"/>
            <a:ext cx="1664558"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Non-Parametric</a:t>
            </a:r>
          </a:p>
          <a:p>
            <a:r>
              <a:rPr lang="en-US" dirty="0"/>
              <a:t>Estimation</a:t>
            </a:r>
          </a:p>
        </p:txBody>
      </p:sp>
      <p:sp>
        <p:nvSpPr>
          <p:cNvPr id="24" name="TextBox 23"/>
          <p:cNvSpPr txBox="1"/>
          <p:nvPr/>
        </p:nvSpPr>
        <p:spPr>
          <a:xfrm>
            <a:off x="4410310" y="2677636"/>
            <a:ext cx="1405321"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Classification</a:t>
            </a:r>
          </a:p>
        </p:txBody>
      </p:sp>
      <p:cxnSp>
        <p:nvCxnSpPr>
          <p:cNvPr id="25" name="Straight Connector 24"/>
          <p:cNvCxnSpPr/>
          <p:nvPr/>
        </p:nvCxnSpPr>
        <p:spPr>
          <a:xfrm>
            <a:off x="7162800" y="2350532"/>
            <a:ext cx="0" cy="14425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749300" y="4151531"/>
            <a:ext cx="12700" cy="26029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200" y="4103132"/>
            <a:ext cx="821059" cy="369332"/>
          </a:xfrm>
          <a:prstGeom prst="rect">
            <a:avLst/>
          </a:prstGeom>
          <a:noFill/>
        </p:spPr>
        <p:txBody>
          <a:bodyPr wrap="none" rtlCol="0">
            <a:spAutoFit/>
          </a:bodyPr>
          <a:lstStyle/>
          <a:p>
            <a:r>
              <a:rPr lang="en-US" dirty="0"/>
              <a:t>y = f(x)</a:t>
            </a:r>
          </a:p>
        </p:txBody>
      </p:sp>
      <p:sp>
        <p:nvSpPr>
          <p:cNvPr id="31" name="TextBox 30"/>
          <p:cNvSpPr txBox="1"/>
          <p:nvPr/>
        </p:nvSpPr>
        <p:spPr>
          <a:xfrm>
            <a:off x="2653053" y="4103132"/>
            <a:ext cx="1461747" cy="646331"/>
          </a:xfrm>
          <a:prstGeom prst="rect">
            <a:avLst/>
          </a:prstGeom>
          <a:noFill/>
        </p:spPr>
        <p:txBody>
          <a:bodyPr wrap="none" rtlCol="0">
            <a:spAutoFit/>
          </a:bodyPr>
          <a:lstStyle/>
          <a:p>
            <a:r>
              <a:rPr lang="en-US" dirty="0"/>
              <a:t>non-equation</a:t>
            </a:r>
          </a:p>
          <a:p>
            <a:r>
              <a:rPr lang="en-US" dirty="0"/>
              <a:t>based</a:t>
            </a:r>
          </a:p>
        </p:txBody>
      </p:sp>
      <p:cxnSp>
        <p:nvCxnSpPr>
          <p:cNvPr id="26" name="Straight Connector 25"/>
          <p:cNvCxnSpPr/>
          <p:nvPr/>
        </p:nvCxnSpPr>
        <p:spPr>
          <a:xfrm>
            <a:off x="4648200" y="30480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227" y="2618601"/>
            <a:ext cx="1351973"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Quantitative</a:t>
            </a:r>
          </a:p>
          <a:p>
            <a:r>
              <a:rPr lang="en-US" dirty="0"/>
              <a:t>Estimation</a:t>
            </a:r>
          </a:p>
        </p:txBody>
      </p:sp>
      <p:cxnSp>
        <p:nvCxnSpPr>
          <p:cNvPr id="33" name="Straight Connector 32"/>
          <p:cNvCxnSpPr/>
          <p:nvPr/>
        </p:nvCxnSpPr>
        <p:spPr>
          <a:xfrm flipH="1">
            <a:off x="1981200" y="2655332"/>
            <a:ext cx="2403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 y="3232666"/>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4495800"/>
            <a:ext cx="1191352" cy="261610"/>
          </a:xfrm>
          <a:prstGeom prst="rect">
            <a:avLst/>
          </a:prstGeom>
          <a:solidFill>
            <a:srgbClr val="00B050">
              <a:alpha val="38039"/>
            </a:srgbClr>
          </a:solidFill>
          <a:ln>
            <a:solidFill>
              <a:schemeClr val="accent1"/>
            </a:solidFill>
          </a:ln>
        </p:spPr>
        <p:txBody>
          <a:bodyPr wrap="none" rtlCol="0">
            <a:spAutoFit/>
          </a:bodyPr>
          <a:lstStyle/>
          <a:p>
            <a:r>
              <a:rPr lang="en-US" sz="1100" dirty="0"/>
              <a:t>Linear Regression</a:t>
            </a:r>
          </a:p>
        </p:txBody>
      </p:sp>
      <p:sp>
        <p:nvSpPr>
          <p:cNvPr id="42" name="TextBox 41"/>
          <p:cNvSpPr txBox="1"/>
          <p:nvPr/>
        </p:nvSpPr>
        <p:spPr>
          <a:xfrm>
            <a:off x="838200" y="4876800"/>
            <a:ext cx="1157689" cy="261610"/>
          </a:xfrm>
          <a:prstGeom prst="rect">
            <a:avLst/>
          </a:prstGeom>
          <a:solidFill>
            <a:srgbClr val="00B050">
              <a:alpha val="38039"/>
            </a:srgbClr>
          </a:solidFill>
          <a:ln>
            <a:solidFill>
              <a:schemeClr val="accent1"/>
            </a:solidFill>
          </a:ln>
        </p:spPr>
        <p:txBody>
          <a:bodyPr wrap="none" rtlCol="0">
            <a:spAutoFit/>
          </a:bodyPr>
          <a:lstStyle/>
          <a:p>
            <a:r>
              <a:rPr lang="en-US" sz="1100" dirty="0"/>
              <a:t>Ridge Regression</a:t>
            </a:r>
          </a:p>
        </p:txBody>
      </p:sp>
      <p:sp>
        <p:nvSpPr>
          <p:cNvPr id="44" name="TextBox 43"/>
          <p:cNvSpPr txBox="1"/>
          <p:nvPr/>
        </p:nvSpPr>
        <p:spPr>
          <a:xfrm>
            <a:off x="838200" y="5289322"/>
            <a:ext cx="546945" cy="261610"/>
          </a:xfrm>
          <a:prstGeom prst="rect">
            <a:avLst/>
          </a:prstGeom>
          <a:solidFill>
            <a:srgbClr val="00B050">
              <a:alpha val="38039"/>
            </a:srgbClr>
          </a:solidFill>
          <a:ln>
            <a:solidFill>
              <a:schemeClr val="accent1"/>
            </a:solidFill>
          </a:ln>
        </p:spPr>
        <p:txBody>
          <a:bodyPr wrap="none" rtlCol="0">
            <a:spAutoFit/>
          </a:bodyPr>
          <a:lstStyle/>
          <a:p>
            <a:r>
              <a:rPr lang="en-US" sz="1100" dirty="0"/>
              <a:t>LASSO</a:t>
            </a:r>
          </a:p>
        </p:txBody>
      </p:sp>
      <p:sp>
        <p:nvSpPr>
          <p:cNvPr id="45" name="TextBox 44"/>
          <p:cNvSpPr txBox="1"/>
          <p:nvPr/>
        </p:nvSpPr>
        <p:spPr>
          <a:xfrm>
            <a:off x="838200" y="5670322"/>
            <a:ext cx="585417" cy="261610"/>
          </a:xfrm>
          <a:prstGeom prst="rect">
            <a:avLst/>
          </a:prstGeom>
          <a:solidFill>
            <a:srgbClr val="00B050">
              <a:alpha val="38039"/>
            </a:srgbClr>
          </a:solidFill>
          <a:ln>
            <a:solidFill>
              <a:schemeClr val="accent1"/>
            </a:solidFill>
          </a:ln>
        </p:spPr>
        <p:txBody>
          <a:bodyPr wrap="none" rtlCol="0">
            <a:spAutoFit/>
          </a:bodyPr>
          <a:lstStyle/>
          <a:p>
            <a:r>
              <a:rPr lang="en-US" sz="1100" dirty="0"/>
              <a:t>Splines</a:t>
            </a:r>
          </a:p>
        </p:txBody>
      </p:sp>
      <p:sp>
        <p:nvSpPr>
          <p:cNvPr id="48" name="TextBox 47"/>
          <p:cNvSpPr txBox="1"/>
          <p:nvPr/>
        </p:nvSpPr>
        <p:spPr>
          <a:xfrm>
            <a:off x="2705175" y="4773424"/>
            <a:ext cx="1095172" cy="261610"/>
          </a:xfrm>
          <a:prstGeom prst="rect">
            <a:avLst/>
          </a:prstGeom>
          <a:solidFill>
            <a:srgbClr val="00B050">
              <a:alpha val="38039"/>
            </a:srgbClr>
          </a:solidFill>
          <a:ln>
            <a:solidFill>
              <a:schemeClr val="accent1"/>
            </a:solidFill>
          </a:ln>
        </p:spPr>
        <p:txBody>
          <a:bodyPr wrap="none" rtlCol="0">
            <a:spAutoFit/>
          </a:bodyPr>
          <a:lstStyle/>
          <a:p>
            <a:r>
              <a:rPr lang="en-US" sz="1100" dirty="0"/>
              <a:t>KNN Regression</a:t>
            </a:r>
          </a:p>
        </p:txBody>
      </p:sp>
      <p:sp>
        <p:nvSpPr>
          <p:cNvPr id="49" name="TextBox 48"/>
          <p:cNvSpPr txBox="1"/>
          <p:nvPr/>
        </p:nvSpPr>
        <p:spPr>
          <a:xfrm>
            <a:off x="2705175" y="5176391"/>
            <a:ext cx="758541" cy="261610"/>
          </a:xfrm>
          <a:prstGeom prst="rect">
            <a:avLst/>
          </a:prstGeom>
          <a:solidFill>
            <a:srgbClr val="00B050">
              <a:alpha val="38039"/>
            </a:srgbClr>
          </a:solidFill>
          <a:ln>
            <a:solidFill>
              <a:schemeClr val="accent1"/>
            </a:solidFill>
          </a:ln>
        </p:spPr>
        <p:txBody>
          <a:bodyPr wrap="none" rtlCol="0">
            <a:spAutoFit/>
          </a:bodyPr>
          <a:lstStyle/>
          <a:p>
            <a:r>
              <a:rPr lang="en-US" sz="1100" dirty="0"/>
              <a:t>Clustering</a:t>
            </a:r>
          </a:p>
        </p:txBody>
      </p:sp>
      <p:sp>
        <p:nvSpPr>
          <p:cNvPr id="50" name="TextBox 49"/>
          <p:cNvSpPr txBox="1"/>
          <p:nvPr/>
        </p:nvSpPr>
        <p:spPr>
          <a:xfrm>
            <a:off x="2705175" y="5529590"/>
            <a:ext cx="1013419" cy="261610"/>
          </a:xfrm>
          <a:prstGeom prst="rect">
            <a:avLst/>
          </a:prstGeom>
          <a:solidFill>
            <a:srgbClr val="00B050">
              <a:alpha val="38039"/>
            </a:srgbClr>
          </a:solidFill>
          <a:ln>
            <a:solidFill>
              <a:schemeClr val="accent1"/>
            </a:solidFill>
          </a:ln>
        </p:spPr>
        <p:txBody>
          <a:bodyPr wrap="none" rtlCol="0">
            <a:spAutoFit/>
          </a:bodyPr>
          <a:lstStyle/>
          <a:p>
            <a:r>
              <a:rPr lang="en-US" sz="1100" dirty="0"/>
              <a:t>Decision Trees</a:t>
            </a:r>
          </a:p>
        </p:txBody>
      </p:sp>
      <p:sp>
        <p:nvSpPr>
          <p:cNvPr id="53" name="TextBox 52"/>
          <p:cNvSpPr txBox="1"/>
          <p:nvPr/>
        </p:nvSpPr>
        <p:spPr>
          <a:xfrm>
            <a:off x="4800600" y="3188732"/>
            <a:ext cx="1261884" cy="261610"/>
          </a:xfrm>
          <a:prstGeom prst="rect">
            <a:avLst/>
          </a:prstGeom>
          <a:solidFill>
            <a:srgbClr val="00B050">
              <a:alpha val="38039"/>
            </a:srgbClr>
          </a:solidFill>
          <a:ln>
            <a:solidFill>
              <a:schemeClr val="accent1"/>
            </a:solidFill>
          </a:ln>
        </p:spPr>
        <p:txBody>
          <a:bodyPr wrap="none" rtlCol="0">
            <a:spAutoFit/>
          </a:bodyPr>
          <a:lstStyle/>
          <a:p>
            <a:r>
              <a:rPr lang="en-US" sz="1100" dirty="0"/>
              <a:t>Logistic Regression</a:t>
            </a:r>
          </a:p>
        </p:txBody>
      </p:sp>
      <p:sp>
        <p:nvSpPr>
          <p:cNvPr id="54" name="TextBox 53"/>
          <p:cNvSpPr txBox="1"/>
          <p:nvPr/>
        </p:nvSpPr>
        <p:spPr>
          <a:xfrm>
            <a:off x="4800600" y="3657600"/>
            <a:ext cx="729687" cy="261610"/>
          </a:xfrm>
          <a:prstGeom prst="rect">
            <a:avLst/>
          </a:prstGeom>
          <a:solidFill>
            <a:srgbClr val="00B050">
              <a:alpha val="38039"/>
            </a:srgbClr>
          </a:solidFill>
          <a:ln>
            <a:solidFill>
              <a:schemeClr val="accent1"/>
            </a:solidFill>
          </a:ln>
        </p:spPr>
        <p:txBody>
          <a:bodyPr wrap="none" rtlCol="0">
            <a:spAutoFit/>
          </a:bodyPr>
          <a:lstStyle/>
          <a:p>
            <a:r>
              <a:rPr lang="en-US" sz="1100" dirty="0"/>
              <a:t>LDA/QDA</a:t>
            </a:r>
          </a:p>
        </p:txBody>
      </p:sp>
      <p:sp>
        <p:nvSpPr>
          <p:cNvPr id="59" name="TextBox 58"/>
          <p:cNvSpPr txBox="1"/>
          <p:nvPr/>
        </p:nvSpPr>
        <p:spPr>
          <a:xfrm>
            <a:off x="7272516" y="2579132"/>
            <a:ext cx="758541" cy="261610"/>
          </a:xfrm>
          <a:prstGeom prst="rect">
            <a:avLst/>
          </a:prstGeom>
          <a:solidFill>
            <a:srgbClr val="00B050">
              <a:alpha val="38039"/>
            </a:srgbClr>
          </a:solidFill>
          <a:ln>
            <a:solidFill>
              <a:schemeClr val="accent1"/>
            </a:solidFill>
          </a:ln>
        </p:spPr>
        <p:txBody>
          <a:bodyPr wrap="none" rtlCol="0">
            <a:spAutoFit/>
          </a:bodyPr>
          <a:lstStyle/>
          <a:p>
            <a:r>
              <a:rPr lang="en-US" sz="1100" dirty="0"/>
              <a:t>Clustering</a:t>
            </a:r>
          </a:p>
        </p:txBody>
      </p:sp>
      <p:sp>
        <p:nvSpPr>
          <p:cNvPr id="60" name="TextBox 59"/>
          <p:cNvSpPr txBox="1"/>
          <p:nvPr/>
        </p:nvSpPr>
        <p:spPr>
          <a:xfrm>
            <a:off x="7272516" y="2982099"/>
            <a:ext cx="912429" cy="430887"/>
          </a:xfrm>
          <a:prstGeom prst="rect">
            <a:avLst/>
          </a:prstGeom>
          <a:solidFill>
            <a:srgbClr val="00B050">
              <a:alpha val="38039"/>
            </a:srgbClr>
          </a:solidFill>
          <a:ln>
            <a:solidFill>
              <a:schemeClr val="accent1"/>
            </a:solidFill>
          </a:ln>
        </p:spPr>
        <p:txBody>
          <a:bodyPr wrap="none" rtlCol="0">
            <a:spAutoFit/>
          </a:bodyPr>
          <a:lstStyle/>
          <a:p>
            <a:r>
              <a:rPr lang="en-US" sz="1100" dirty="0"/>
              <a:t>Principal </a:t>
            </a:r>
          </a:p>
          <a:p>
            <a:r>
              <a:rPr lang="en-US" sz="1100" dirty="0"/>
              <a:t>Components</a:t>
            </a:r>
          </a:p>
        </p:txBody>
      </p:sp>
      <p:cxnSp>
        <p:nvCxnSpPr>
          <p:cNvPr id="51" name="Straight Connector 50"/>
          <p:cNvCxnSpPr>
            <a:stCxn id="23" idx="1"/>
            <a:endCxn id="22" idx="3"/>
          </p:cNvCxnSpPr>
          <p:nvPr/>
        </p:nvCxnSpPr>
        <p:spPr>
          <a:xfrm flipH="1">
            <a:off x="1810891" y="3828366"/>
            <a:ext cx="613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06921" y="4379552"/>
            <a:ext cx="1961884" cy="1600438"/>
          </a:xfrm>
          <a:prstGeom prst="rect">
            <a:avLst/>
          </a:prstGeom>
          <a:solidFill>
            <a:schemeClr val="accent1">
              <a:lumMod val="20000"/>
              <a:lumOff val="80000"/>
            </a:schemeClr>
          </a:solidFill>
          <a:ln w="38100">
            <a:solidFill>
              <a:srgbClr val="0070C0"/>
            </a:solidFill>
          </a:ln>
        </p:spPr>
        <p:txBody>
          <a:bodyPr wrap="none" rtlCol="0">
            <a:spAutoFit/>
          </a:bodyPr>
          <a:lstStyle/>
          <a:p>
            <a:r>
              <a:rPr lang="en-US" u="sng" dirty="0"/>
              <a:t>Common Elements</a:t>
            </a:r>
          </a:p>
          <a:p>
            <a:pPr marL="285750" indent="-285750">
              <a:buFont typeface="Arial" panose="020B0604020202020204" pitchFamily="34" charset="0"/>
              <a:buChar char="•"/>
            </a:pPr>
            <a:r>
              <a:rPr lang="en-US" sz="1600" dirty="0"/>
              <a:t>Cross Validation</a:t>
            </a:r>
          </a:p>
          <a:p>
            <a:pPr marL="285750" indent="-285750">
              <a:buFont typeface="Arial" panose="020B0604020202020204" pitchFamily="34" charset="0"/>
              <a:buChar char="•"/>
            </a:pPr>
            <a:r>
              <a:rPr lang="en-US" sz="1600" dirty="0"/>
              <a:t>Feature Selection</a:t>
            </a:r>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r>
              <a:rPr lang="en-US" sz="1600" dirty="0"/>
              <a:t>Bootstrap</a:t>
            </a:r>
          </a:p>
          <a:p>
            <a:pPr marL="285750" indent="-285750">
              <a:buFont typeface="Arial" panose="020B0604020202020204" pitchFamily="34" charset="0"/>
              <a:buChar char="•"/>
            </a:pPr>
            <a:r>
              <a:rPr lang="en-US" sz="1600" dirty="0"/>
              <a:t>Boosting</a:t>
            </a:r>
          </a:p>
        </p:txBody>
      </p:sp>
      <p:sp>
        <p:nvSpPr>
          <p:cNvPr id="61" name="TextBox 60"/>
          <p:cNvSpPr txBox="1"/>
          <p:nvPr/>
        </p:nvSpPr>
        <p:spPr>
          <a:xfrm>
            <a:off x="1905000" y="2579132"/>
            <a:ext cx="1316386" cy="646331"/>
          </a:xfrm>
          <a:prstGeom prst="rect">
            <a:avLst/>
          </a:prstGeom>
          <a:noFill/>
        </p:spPr>
        <p:txBody>
          <a:bodyPr wrap="none" rtlCol="0">
            <a:spAutoFit/>
          </a:bodyPr>
          <a:lstStyle/>
          <a:p>
            <a:r>
              <a:rPr lang="en-US" dirty="0"/>
              <a:t>Outcome</a:t>
            </a:r>
          </a:p>
          <a:p>
            <a:r>
              <a:rPr lang="en-US" dirty="0"/>
              <a:t>is a Number</a:t>
            </a:r>
          </a:p>
        </p:txBody>
      </p:sp>
      <p:sp>
        <p:nvSpPr>
          <p:cNvPr id="65" name="TextBox 64"/>
          <p:cNvSpPr txBox="1"/>
          <p:nvPr/>
        </p:nvSpPr>
        <p:spPr>
          <a:xfrm>
            <a:off x="3403204" y="2579132"/>
            <a:ext cx="1050352" cy="646331"/>
          </a:xfrm>
          <a:prstGeom prst="rect">
            <a:avLst/>
          </a:prstGeom>
          <a:noFill/>
        </p:spPr>
        <p:txBody>
          <a:bodyPr wrap="none" rtlCol="0">
            <a:spAutoFit/>
          </a:bodyPr>
          <a:lstStyle/>
          <a:p>
            <a:r>
              <a:rPr lang="en-US" dirty="0"/>
              <a:t>Outcome</a:t>
            </a:r>
          </a:p>
          <a:p>
            <a:r>
              <a:rPr lang="en-US" dirty="0"/>
              <a:t>is a Class</a:t>
            </a:r>
          </a:p>
        </p:txBody>
      </p:sp>
      <p:sp>
        <p:nvSpPr>
          <p:cNvPr id="62" name="TextBox 61"/>
          <p:cNvSpPr txBox="1"/>
          <p:nvPr/>
        </p:nvSpPr>
        <p:spPr>
          <a:xfrm>
            <a:off x="838200" y="6062990"/>
            <a:ext cx="84189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Time Series</a:t>
            </a:r>
          </a:p>
        </p:txBody>
      </p:sp>
      <p:sp>
        <p:nvSpPr>
          <p:cNvPr id="69" name="TextBox 68"/>
          <p:cNvSpPr txBox="1"/>
          <p:nvPr/>
        </p:nvSpPr>
        <p:spPr>
          <a:xfrm>
            <a:off x="4800600" y="5148590"/>
            <a:ext cx="1013419" cy="261610"/>
          </a:xfrm>
          <a:prstGeom prst="rect">
            <a:avLst/>
          </a:prstGeom>
          <a:solidFill>
            <a:srgbClr val="00B050">
              <a:alpha val="38039"/>
            </a:srgbClr>
          </a:solidFill>
          <a:ln>
            <a:solidFill>
              <a:schemeClr val="accent1"/>
            </a:solidFill>
          </a:ln>
        </p:spPr>
        <p:txBody>
          <a:bodyPr wrap="none" rtlCol="0">
            <a:spAutoFit/>
          </a:bodyPr>
          <a:lstStyle/>
          <a:p>
            <a:r>
              <a:rPr lang="en-US" sz="1100" dirty="0"/>
              <a:t>Decision Trees</a:t>
            </a:r>
          </a:p>
        </p:txBody>
      </p:sp>
      <p:sp>
        <p:nvSpPr>
          <p:cNvPr id="70" name="TextBox 69"/>
          <p:cNvSpPr txBox="1"/>
          <p:nvPr/>
        </p:nvSpPr>
        <p:spPr>
          <a:xfrm>
            <a:off x="4799746" y="5627132"/>
            <a:ext cx="864339" cy="261610"/>
          </a:xfrm>
          <a:prstGeom prst="rect">
            <a:avLst/>
          </a:prstGeom>
          <a:solidFill>
            <a:srgbClr val="FFFF00"/>
          </a:solidFill>
          <a:ln>
            <a:solidFill>
              <a:schemeClr val="accent1"/>
            </a:solidFill>
          </a:ln>
        </p:spPr>
        <p:txBody>
          <a:bodyPr wrap="none" rtlCol="0">
            <a:spAutoFit/>
          </a:bodyPr>
          <a:lstStyle/>
          <a:p>
            <a:r>
              <a:rPr lang="en-US" sz="1100" dirty="0"/>
              <a:t>Neural Nets</a:t>
            </a:r>
          </a:p>
        </p:txBody>
      </p:sp>
      <p:sp>
        <p:nvSpPr>
          <p:cNvPr id="71" name="TextBox 70"/>
          <p:cNvSpPr txBox="1"/>
          <p:nvPr/>
        </p:nvSpPr>
        <p:spPr>
          <a:xfrm>
            <a:off x="4797394" y="6062990"/>
            <a:ext cx="1265090"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Modeling</a:t>
            </a:r>
          </a:p>
        </p:txBody>
      </p:sp>
      <p:sp>
        <p:nvSpPr>
          <p:cNvPr id="72" name="TextBox 71"/>
          <p:cNvSpPr txBox="1"/>
          <p:nvPr/>
        </p:nvSpPr>
        <p:spPr>
          <a:xfrm>
            <a:off x="4800600" y="4114800"/>
            <a:ext cx="1217000" cy="261610"/>
          </a:xfrm>
          <a:prstGeom prst="rect">
            <a:avLst/>
          </a:prstGeom>
          <a:solidFill>
            <a:srgbClr val="00B050">
              <a:alpha val="38039"/>
            </a:srgbClr>
          </a:solidFill>
          <a:ln>
            <a:solidFill>
              <a:schemeClr val="accent1"/>
            </a:solidFill>
          </a:ln>
        </p:spPr>
        <p:txBody>
          <a:bodyPr wrap="none" rtlCol="0">
            <a:spAutoFit/>
          </a:bodyPr>
          <a:lstStyle/>
          <a:p>
            <a:r>
              <a:rPr lang="en-US" sz="1100" dirty="0"/>
              <a:t>KNN Classification</a:t>
            </a:r>
          </a:p>
        </p:txBody>
      </p:sp>
      <p:sp>
        <p:nvSpPr>
          <p:cNvPr id="73" name="TextBox 72"/>
          <p:cNvSpPr txBox="1"/>
          <p:nvPr/>
        </p:nvSpPr>
        <p:spPr>
          <a:xfrm>
            <a:off x="4800600" y="4648200"/>
            <a:ext cx="449162" cy="261610"/>
          </a:xfrm>
          <a:prstGeom prst="rect">
            <a:avLst/>
          </a:prstGeom>
          <a:solidFill>
            <a:srgbClr val="00B050">
              <a:alpha val="38039"/>
            </a:srgbClr>
          </a:solidFill>
          <a:ln>
            <a:solidFill>
              <a:schemeClr val="accent1"/>
            </a:solidFill>
          </a:ln>
        </p:spPr>
        <p:txBody>
          <a:bodyPr wrap="none" rtlCol="0">
            <a:spAutoFit/>
          </a:bodyPr>
          <a:lstStyle/>
          <a:p>
            <a:r>
              <a:rPr lang="en-US" sz="1100" dirty="0"/>
              <a:t>SVM</a:t>
            </a:r>
          </a:p>
        </p:txBody>
      </p:sp>
      <p:sp>
        <p:nvSpPr>
          <p:cNvPr id="47" name="TextBox 46"/>
          <p:cNvSpPr txBox="1"/>
          <p:nvPr/>
        </p:nvSpPr>
        <p:spPr>
          <a:xfrm>
            <a:off x="7284481" y="3531513"/>
            <a:ext cx="157767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Belief Network</a:t>
            </a:r>
          </a:p>
        </p:txBody>
      </p:sp>
      <p:sp>
        <p:nvSpPr>
          <p:cNvPr id="52" name="Rectangle 51">
            <a:extLst>
              <a:ext uri="{FF2B5EF4-FFF2-40B4-BE49-F238E27FC236}">
                <a16:creationId xmlns:a16="http://schemas.microsoft.com/office/drawing/2014/main" id="{055ED8F2-DAF8-4BEB-8ADA-26C6274FC5E2}"/>
              </a:ext>
            </a:extLst>
          </p:cNvPr>
          <p:cNvSpPr/>
          <p:nvPr/>
        </p:nvSpPr>
        <p:spPr>
          <a:xfrm>
            <a:off x="6583121" y="4657616"/>
            <a:ext cx="1798879" cy="1274316"/>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051A455-9EC4-4753-8FD9-BE26A25CA68B}"/>
              </a:ext>
            </a:extLst>
          </p:cNvPr>
          <p:cNvSpPr txBox="1"/>
          <p:nvPr/>
        </p:nvSpPr>
        <p:spPr>
          <a:xfrm>
            <a:off x="838200" y="6416675"/>
            <a:ext cx="1265090"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Modeling</a:t>
            </a:r>
          </a:p>
        </p:txBody>
      </p:sp>
    </p:spTree>
    <p:extLst>
      <p:ext uri="{BB962C8B-B14F-4D97-AF65-F5344CB8AC3E}">
        <p14:creationId xmlns:p14="http://schemas.microsoft.com/office/powerpoint/2010/main" val="606347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Sigmoid (Logistic) Function</a:t>
            </a:r>
          </a:p>
        </p:txBody>
      </p:sp>
      <p:sp>
        <p:nvSpPr>
          <p:cNvPr id="3" name="Content Placeholder 2"/>
          <p:cNvSpPr>
            <a:spLocks noGrp="1"/>
          </p:cNvSpPr>
          <p:nvPr>
            <p:ph idx="1"/>
          </p:nvPr>
        </p:nvSpPr>
        <p:spPr>
          <a:xfrm>
            <a:off x="381000" y="1066800"/>
            <a:ext cx="8610600" cy="5334000"/>
          </a:xfrm>
        </p:spPr>
        <p:txBody>
          <a:bodyPr rtlCol="0">
            <a:noAutofit/>
          </a:bodyPr>
          <a:lstStyle/>
          <a:p>
            <a:pPr marL="0" indent="0" eaLnBrk="1" fontAlgn="auto" hangingPunct="1">
              <a:spcBef>
                <a:spcPts val="0"/>
              </a:spcBef>
              <a:spcAft>
                <a:spcPts val="0"/>
              </a:spcAft>
              <a:buNone/>
              <a:defRPr/>
            </a:pPr>
            <a:r>
              <a:rPr lang="en-US" sz="2400" dirty="0"/>
              <a:t>Use the sigmoid function to predict activation.  For this section we’ll call the output of the Sigmoid Function the activation, “a”</a:t>
            </a:r>
          </a:p>
          <a:p>
            <a:pPr marL="0" indent="0" eaLnBrk="1" fontAlgn="auto" hangingPunct="1">
              <a:spcBef>
                <a:spcPts val="0"/>
              </a:spcBef>
              <a:spcAft>
                <a:spcPts val="0"/>
              </a:spcAft>
              <a:buNone/>
              <a:defRPr/>
            </a:pPr>
            <a:endParaRPr lang="en-US" sz="2400" dirty="0"/>
          </a:p>
          <a:p>
            <a:pPr marL="0" indent="0" eaLnBrk="1" fontAlgn="auto" hangingPunct="1">
              <a:spcBef>
                <a:spcPts val="0"/>
              </a:spcBef>
              <a:spcAft>
                <a:spcPts val="0"/>
              </a:spcAft>
              <a:buNone/>
              <a:defRPr/>
            </a:pPr>
            <a:endParaRPr lang="en-US" sz="2400" dirty="0"/>
          </a:p>
          <a:p>
            <a:pPr marL="0" indent="0" eaLnBrk="1" fontAlgn="auto" hangingPunct="1">
              <a:spcBef>
                <a:spcPts val="0"/>
              </a:spcBef>
              <a:spcAft>
                <a:spcPts val="0"/>
              </a:spcAft>
              <a:buNone/>
              <a:defRPr/>
            </a:pPr>
            <a:r>
              <a:rPr lang="en-US" sz="2400" dirty="0"/>
              <a:t>So… our logistic model becomes</a:t>
            </a:r>
            <a:endParaRPr lang="en-US" sz="2800" dirty="0"/>
          </a:p>
          <a:p>
            <a:pPr marL="0" indent="0" eaLnBrk="1" fontAlgn="auto" hangingPunct="1">
              <a:spcBef>
                <a:spcPts val="0"/>
              </a:spcBef>
              <a:spcAft>
                <a:spcPts val="0"/>
              </a:spcAft>
              <a:buNone/>
              <a:defRPr/>
            </a:pPr>
            <a:r>
              <a:rPr lang="en-US" sz="2800" dirty="0"/>
              <a:t>	      a    =         </a:t>
            </a:r>
            <a:r>
              <a:rPr lang="en-US" sz="2800" dirty="0" err="1"/>
              <a:t>e</a:t>
            </a:r>
            <a:r>
              <a:rPr lang="en-US" sz="2800" baseline="30000" dirty="0" err="1"/>
              <a:t>z</a:t>
            </a:r>
            <a:r>
              <a:rPr lang="en-US" sz="2800" dirty="0"/>
              <a:t>  </a:t>
            </a:r>
          </a:p>
          <a:p>
            <a:pPr marL="0" indent="0" eaLnBrk="1" fontAlgn="auto" hangingPunct="1">
              <a:spcBef>
                <a:spcPts val="0"/>
              </a:spcBef>
              <a:spcAft>
                <a:spcPts val="0"/>
              </a:spcAft>
              <a:buNone/>
              <a:defRPr/>
            </a:pPr>
            <a:r>
              <a:rPr lang="en-US" sz="2800" dirty="0"/>
              <a:t>                               1 + </a:t>
            </a:r>
            <a:r>
              <a:rPr lang="en-US" sz="2800" dirty="0" err="1"/>
              <a:t>e</a:t>
            </a:r>
            <a:r>
              <a:rPr lang="en-US" sz="2800" baseline="30000" dirty="0" err="1"/>
              <a:t>z</a:t>
            </a:r>
            <a:endParaRPr lang="en-US" sz="2800" baseline="30000" dirty="0"/>
          </a:p>
          <a:p>
            <a:pPr marL="0" indent="0" eaLnBrk="1" fontAlgn="auto" hangingPunct="1">
              <a:spcBef>
                <a:spcPts val="0"/>
              </a:spcBef>
              <a:spcAft>
                <a:spcPts val="0"/>
              </a:spcAft>
              <a:buNone/>
              <a:defRPr/>
            </a:pPr>
            <a:endParaRPr lang="en-US" sz="2800" baseline="30000" dirty="0"/>
          </a:p>
          <a:p>
            <a:pPr marL="0" indent="0" eaLnBrk="1" fontAlgn="auto" hangingPunct="1">
              <a:spcBef>
                <a:spcPts val="0"/>
              </a:spcBef>
              <a:spcAft>
                <a:spcPts val="0"/>
              </a:spcAft>
              <a:buNone/>
              <a:defRPr/>
            </a:pPr>
            <a:r>
              <a:rPr lang="en-US" sz="2800" dirty="0"/>
              <a:t>                        =     e</a:t>
            </a:r>
            <a:r>
              <a:rPr lang="en-US" sz="2800" baseline="30000" dirty="0"/>
              <a:t>(</a:t>
            </a:r>
            <a:r>
              <a:rPr lang="en-US" sz="2800" baseline="30000" dirty="0">
                <a:latin typeface="Symbol" panose="05050102010706020507" pitchFamily="18" charset="2"/>
              </a:rPr>
              <a:t>b</a:t>
            </a:r>
            <a:r>
              <a:rPr lang="en-US" sz="1600" dirty="0"/>
              <a:t>0</a:t>
            </a:r>
            <a:r>
              <a:rPr lang="en-US" sz="2800" baseline="30000" dirty="0"/>
              <a:t> + </a:t>
            </a:r>
            <a:r>
              <a:rPr lang="en-US" sz="2800" baseline="30000" dirty="0">
                <a:latin typeface="Symbol" panose="05050102010706020507" pitchFamily="18" charset="2"/>
              </a:rPr>
              <a:t>b</a:t>
            </a:r>
            <a:r>
              <a:rPr lang="en-US" sz="1600" dirty="0"/>
              <a:t>1</a:t>
            </a:r>
            <a:r>
              <a:rPr lang="en-US" sz="2800" baseline="30000" dirty="0"/>
              <a:t>x</a:t>
            </a:r>
            <a:r>
              <a:rPr lang="en-US" sz="2800" baseline="-25000" dirty="0"/>
              <a:t>1</a:t>
            </a:r>
            <a:r>
              <a:rPr lang="en-US" sz="2800" baseline="30000" dirty="0"/>
              <a:t>  + </a:t>
            </a:r>
            <a:r>
              <a:rPr lang="en-US" sz="2800" baseline="30000" dirty="0">
                <a:latin typeface="Symbol" panose="05050102010706020507" pitchFamily="18" charset="2"/>
              </a:rPr>
              <a:t>b</a:t>
            </a:r>
            <a:r>
              <a:rPr lang="en-US" sz="1600" dirty="0"/>
              <a:t>2</a:t>
            </a:r>
            <a:r>
              <a:rPr lang="en-US" sz="2800" baseline="30000" dirty="0"/>
              <a:t>x</a:t>
            </a:r>
            <a:r>
              <a:rPr lang="en-US" sz="1600" dirty="0"/>
              <a:t>2</a:t>
            </a:r>
            <a:r>
              <a:rPr lang="en-US" sz="2800" baseline="30000" dirty="0"/>
              <a:t> ) </a:t>
            </a:r>
            <a:endParaRPr lang="en-US" sz="2800" dirty="0"/>
          </a:p>
          <a:p>
            <a:pPr marL="0" indent="0" eaLnBrk="1" fontAlgn="auto" hangingPunct="1">
              <a:spcBef>
                <a:spcPts val="0"/>
              </a:spcBef>
              <a:spcAft>
                <a:spcPts val="0"/>
              </a:spcAft>
              <a:buNone/>
              <a:defRPr/>
            </a:pPr>
            <a:r>
              <a:rPr lang="en-US" sz="2800" dirty="0"/>
              <a:t>		        1 + e</a:t>
            </a:r>
            <a:r>
              <a:rPr lang="en-US" sz="2800" baseline="30000" dirty="0"/>
              <a:t>(</a:t>
            </a:r>
            <a:r>
              <a:rPr lang="en-US" sz="2800" baseline="30000" dirty="0">
                <a:latin typeface="Symbol" panose="05050102010706020507" pitchFamily="18" charset="2"/>
              </a:rPr>
              <a:t>b</a:t>
            </a:r>
            <a:r>
              <a:rPr lang="en-US" sz="1600" dirty="0"/>
              <a:t>0</a:t>
            </a:r>
            <a:r>
              <a:rPr lang="en-US" sz="2800" baseline="30000" dirty="0"/>
              <a:t> + </a:t>
            </a:r>
            <a:r>
              <a:rPr lang="en-US" sz="2800" baseline="30000" dirty="0">
                <a:latin typeface="Symbol" panose="05050102010706020507" pitchFamily="18" charset="2"/>
              </a:rPr>
              <a:t>b</a:t>
            </a:r>
            <a:r>
              <a:rPr lang="en-US" sz="1600" dirty="0"/>
              <a:t>1</a:t>
            </a:r>
            <a:r>
              <a:rPr lang="en-US" sz="2800" baseline="30000" dirty="0"/>
              <a:t>x</a:t>
            </a:r>
            <a:r>
              <a:rPr lang="en-US" sz="2800" baseline="-25000" dirty="0"/>
              <a:t>1</a:t>
            </a:r>
            <a:r>
              <a:rPr lang="en-US" sz="2800" baseline="30000" dirty="0"/>
              <a:t>  + </a:t>
            </a:r>
            <a:r>
              <a:rPr lang="en-US" sz="2800" baseline="30000" dirty="0">
                <a:latin typeface="Symbol" panose="05050102010706020507" pitchFamily="18" charset="2"/>
              </a:rPr>
              <a:t>b</a:t>
            </a:r>
            <a:r>
              <a:rPr lang="en-US" sz="1600" dirty="0"/>
              <a:t>2</a:t>
            </a:r>
            <a:r>
              <a:rPr lang="en-US" sz="2800" baseline="30000" dirty="0"/>
              <a:t>x</a:t>
            </a:r>
            <a:r>
              <a:rPr lang="en-US" sz="1600" dirty="0"/>
              <a:t>2</a:t>
            </a:r>
            <a:r>
              <a:rPr lang="en-US" sz="2800" baseline="30000" dirty="0"/>
              <a:t> ) </a:t>
            </a:r>
            <a:endParaRPr lang="en-US" sz="2800" dirty="0"/>
          </a:p>
          <a:p>
            <a:pPr marL="0" indent="0" eaLnBrk="1" fontAlgn="auto" hangingPunct="1">
              <a:spcBef>
                <a:spcPts val="0"/>
              </a:spcBef>
              <a:spcAft>
                <a:spcPts val="0"/>
              </a:spcAft>
              <a:buNone/>
              <a:defRPr/>
            </a:pPr>
            <a:endParaRPr lang="en-US" sz="2800" dirty="0"/>
          </a:p>
          <a:p>
            <a:pPr marL="0" indent="0" eaLnBrk="1" fontAlgn="auto" hangingPunct="1">
              <a:spcBef>
                <a:spcPts val="0"/>
              </a:spcBef>
              <a:spcAft>
                <a:spcPts val="0"/>
              </a:spcAft>
              <a:buNone/>
              <a:defRPr/>
            </a:pPr>
            <a:r>
              <a:rPr lang="en-US" sz="2400" dirty="0"/>
              <a:t>And the activation “a” is our prediction of 1 or 0 for that node </a:t>
            </a:r>
          </a:p>
          <a:p>
            <a:pPr marL="0" indent="0" eaLnBrk="1" fontAlgn="auto" hangingPunct="1">
              <a:spcBef>
                <a:spcPts val="0"/>
              </a:spcBef>
              <a:spcAft>
                <a:spcPts val="0"/>
              </a:spcAft>
              <a:buNone/>
              <a:defRPr/>
            </a:pPr>
            <a:endParaRPr lang="en-US" sz="2800" dirty="0"/>
          </a:p>
          <a:p>
            <a:pPr marL="0" indent="0" eaLnBrk="1" fontAlgn="auto" hangingPunct="1">
              <a:spcBef>
                <a:spcPts val="0"/>
              </a:spcBef>
              <a:spcAft>
                <a:spcPts val="0"/>
              </a:spcAft>
              <a:buNone/>
              <a:defRPr/>
            </a:pPr>
            <a:endParaRPr lang="en-US" sz="2400" dirty="0"/>
          </a:p>
          <a:p>
            <a:pPr marL="0" indent="0" eaLnBrk="1" fontAlgn="auto" hangingPunct="1">
              <a:spcBef>
                <a:spcPts val="0"/>
              </a:spcBef>
              <a:spcAft>
                <a:spcPts val="0"/>
              </a:spcAft>
              <a:buNone/>
              <a:defRPr/>
            </a:pPr>
            <a:endParaRPr lang="en-US" sz="2400" dirty="0"/>
          </a:p>
          <a:p>
            <a:pPr marL="0" indent="0" eaLnBrk="1" fontAlgn="auto" hangingPunct="1">
              <a:spcBef>
                <a:spcPts val="0"/>
              </a:spcBef>
              <a:spcAft>
                <a:spcPts val="0"/>
              </a:spcAft>
              <a:buNone/>
              <a:defRPr/>
            </a:pPr>
            <a:endParaRPr lang="en-US" sz="2400" dirty="0"/>
          </a:p>
          <a:p>
            <a:pPr marL="0" indent="0" eaLnBrk="1" fontAlgn="auto" hangingPunct="1">
              <a:spcBef>
                <a:spcPts val="0"/>
              </a:spcBef>
              <a:spcAft>
                <a:spcPts val="0"/>
              </a:spcAft>
              <a:buNone/>
              <a:defRPr/>
            </a:pPr>
            <a:endParaRPr lang="en-US" sz="2400" b="1" dirty="0"/>
          </a:p>
          <a:p>
            <a:pPr marL="0" indent="0" eaLnBrk="1" fontAlgn="auto" hangingPunct="1">
              <a:spcBef>
                <a:spcPts val="0"/>
              </a:spcBef>
              <a:spcAft>
                <a:spcPts val="0"/>
              </a:spcAft>
              <a:buNone/>
              <a:defRPr/>
            </a:pPr>
            <a:r>
              <a:rPr lang="en-US" sz="2400" b="1" dirty="0"/>
              <a:t>	</a:t>
            </a:r>
          </a:p>
          <a:p>
            <a:pPr marL="0" indent="0" eaLnBrk="1" fontAlgn="auto" hangingPunct="1">
              <a:spcBef>
                <a:spcPts val="0"/>
              </a:spcBef>
              <a:spcAft>
                <a:spcPts val="0"/>
              </a:spcAft>
              <a:buNone/>
              <a:defRPr/>
            </a:pPr>
            <a:endParaRPr lang="en-US" sz="2400" b="1" dirty="0"/>
          </a:p>
          <a:p>
            <a:pPr marL="0" indent="0" eaLnBrk="1" fontAlgn="auto" hangingPunct="1">
              <a:spcBef>
                <a:spcPts val="0"/>
              </a:spcBef>
              <a:spcAft>
                <a:spcPts val="0"/>
              </a:spcAft>
              <a:buNone/>
              <a:defRPr/>
            </a:pPr>
            <a:endParaRPr lang="en-US" sz="2400" b="1"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30</a:t>
            </a:fld>
            <a:endParaRPr lang="en-US" altLang="en-US" dirty="0"/>
          </a:p>
        </p:txBody>
      </p:sp>
      <p:cxnSp>
        <p:nvCxnSpPr>
          <p:cNvPr id="5" name="Straight Connector 4"/>
          <p:cNvCxnSpPr/>
          <p:nvPr/>
        </p:nvCxnSpPr>
        <p:spPr>
          <a:xfrm>
            <a:off x="3048000" y="33528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71800" y="4495800"/>
            <a:ext cx="2590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047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Weights</a:t>
            </a:r>
          </a:p>
        </p:txBody>
      </p:sp>
      <p:sp>
        <p:nvSpPr>
          <p:cNvPr id="3" name="Content Placeholder 2"/>
          <p:cNvSpPr>
            <a:spLocks noGrp="1"/>
          </p:cNvSpPr>
          <p:nvPr>
            <p:ph idx="1"/>
          </p:nvPr>
        </p:nvSpPr>
        <p:spPr>
          <a:xfrm>
            <a:off x="381000" y="1066800"/>
            <a:ext cx="8610600" cy="5334000"/>
          </a:xfrm>
        </p:spPr>
        <p:txBody>
          <a:bodyPr rtlCol="0">
            <a:noAutofit/>
          </a:bodyPr>
          <a:lstStyle/>
          <a:p>
            <a:pPr marL="0" indent="0" eaLnBrk="1" fontAlgn="auto" hangingPunct="1">
              <a:spcBef>
                <a:spcPts val="0"/>
              </a:spcBef>
              <a:spcAft>
                <a:spcPts val="0"/>
              </a:spcAft>
              <a:buNone/>
              <a:defRPr/>
            </a:pPr>
            <a:r>
              <a:rPr lang="en-US" dirty="0"/>
              <a:t>The magic for neural networks is in the weights. The weights in an ANN are analogous to the resistance in the connections between neurons.</a:t>
            </a:r>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r>
              <a:rPr lang="en-US" dirty="0"/>
              <a:t>When you are born, you have billions of brain cells but few connections between them.  By the time you are an adult you have countless paths burned into your brain that are repeated ever and over. </a:t>
            </a:r>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r>
              <a:rPr lang="en-US" dirty="0"/>
              <a:t>These paths are “paths of least resistance” in synapses (the space between  the axon and dendrite) where chemicals are exchanged. </a:t>
            </a:r>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r>
              <a:rPr lang="en-US" dirty="0"/>
              <a:t>The lack of resistance is learned from repeated use of a particular pathway that is successful.</a:t>
            </a:r>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endParaRPr lang="en-US" sz="2400" dirty="0"/>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endParaRPr lang="en-US" dirty="0"/>
          </a:p>
          <a:p>
            <a:pPr marL="0" indent="0" eaLnBrk="1" fontAlgn="auto" hangingPunct="1">
              <a:spcBef>
                <a:spcPts val="0"/>
              </a:spcBef>
              <a:spcAft>
                <a:spcPts val="0"/>
              </a:spcAft>
              <a:buNone/>
              <a:defRPr/>
            </a:pPr>
            <a:endParaRPr lang="en-US" b="1" dirty="0"/>
          </a:p>
          <a:p>
            <a:pPr marL="0" indent="0" eaLnBrk="1" fontAlgn="auto" hangingPunct="1">
              <a:spcBef>
                <a:spcPts val="0"/>
              </a:spcBef>
              <a:spcAft>
                <a:spcPts val="0"/>
              </a:spcAft>
              <a:buNone/>
              <a:defRPr/>
            </a:pPr>
            <a:r>
              <a:rPr lang="en-US" b="1" dirty="0"/>
              <a:t>	</a:t>
            </a:r>
          </a:p>
          <a:p>
            <a:pPr marL="0" indent="0" eaLnBrk="1" fontAlgn="auto" hangingPunct="1">
              <a:spcBef>
                <a:spcPts val="0"/>
              </a:spcBef>
              <a:spcAft>
                <a:spcPts val="0"/>
              </a:spcAft>
              <a:buNone/>
              <a:defRPr/>
            </a:pPr>
            <a:endParaRPr lang="en-US" sz="2000" b="1" dirty="0"/>
          </a:p>
          <a:p>
            <a:pPr marL="0" indent="0" eaLnBrk="1" fontAlgn="auto" hangingPunct="1">
              <a:spcBef>
                <a:spcPts val="0"/>
              </a:spcBef>
              <a:spcAft>
                <a:spcPts val="0"/>
              </a:spcAft>
              <a:buNone/>
              <a:defRPr/>
            </a:pPr>
            <a:endParaRPr lang="en-US" sz="2000" b="1"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31</a:t>
            </a:fld>
            <a:endParaRPr lang="en-US" altLang="en-US" dirty="0"/>
          </a:p>
        </p:txBody>
      </p:sp>
    </p:spTree>
    <p:extLst>
      <p:ext uri="{BB962C8B-B14F-4D97-AF65-F5344CB8AC3E}">
        <p14:creationId xmlns:p14="http://schemas.microsoft.com/office/powerpoint/2010/main" val="3331941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Gate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32</a:t>
            </a:fld>
            <a:endParaRPr lang="en-US" altLang="en-US"/>
          </a:p>
        </p:txBody>
      </p:sp>
      <p:grpSp>
        <p:nvGrpSpPr>
          <p:cNvPr id="16" name="Group 15"/>
          <p:cNvGrpSpPr/>
          <p:nvPr/>
        </p:nvGrpSpPr>
        <p:grpSpPr>
          <a:xfrm>
            <a:off x="1905000" y="1905000"/>
            <a:ext cx="762000" cy="762000"/>
            <a:chOff x="1905000" y="1905000"/>
            <a:chExt cx="762000" cy="762000"/>
          </a:xfrm>
        </p:grpSpPr>
        <p:sp>
          <p:nvSpPr>
            <p:cNvPr id="7" name="Oval 6"/>
            <p:cNvSpPr/>
            <p:nvPr/>
          </p:nvSpPr>
          <p:spPr>
            <a:xfrm>
              <a:off x="1905000" y="19050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88739" y="1905000"/>
              <a:ext cx="502061" cy="584775"/>
            </a:xfrm>
            <a:prstGeom prst="rect">
              <a:avLst/>
            </a:prstGeom>
            <a:noFill/>
          </p:spPr>
          <p:txBody>
            <a:bodyPr wrap="none" rtlCol="0">
              <a:spAutoFit/>
            </a:bodyPr>
            <a:lstStyle/>
            <a:p>
              <a:r>
                <a:rPr lang="en-US" sz="3200" dirty="0"/>
                <a:t>x</a:t>
              </a:r>
              <a:r>
                <a:rPr lang="en-US" sz="3200" baseline="-25000" dirty="0"/>
                <a:t>1</a:t>
              </a:r>
            </a:p>
          </p:txBody>
        </p:sp>
      </p:grpSp>
      <p:grpSp>
        <p:nvGrpSpPr>
          <p:cNvPr id="15" name="Group 14"/>
          <p:cNvGrpSpPr/>
          <p:nvPr/>
        </p:nvGrpSpPr>
        <p:grpSpPr>
          <a:xfrm>
            <a:off x="1905000" y="2819400"/>
            <a:ext cx="762000" cy="762000"/>
            <a:chOff x="1905000" y="2819400"/>
            <a:chExt cx="762000" cy="762000"/>
          </a:xfrm>
        </p:grpSpPr>
        <p:sp>
          <p:nvSpPr>
            <p:cNvPr id="10" name="Oval 9"/>
            <p:cNvSpPr/>
            <p:nvPr/>
          </p:nvSpPr>
          <p:spPr>
            <a:xfrm>
              <a:off x="1905000" y="2819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88739" y="2819400"/>
              <a:ext cx="502061" cy="584775"/>
            </a:xfrm>
            <a:prstGeom prst="rect">
              <a:avLst/>
            </a:prstGeom>
            <a:noFill/>
          </p:spPr>
          <p:txBody>
            <a:bodyPr wrap="none" rtlCol="0">
              <a:spAutoFit/>
            </a:bodyPr>
            <a:lstStyle/>
            <a:p>
              <a:r>
                <a:rPr lang="en-US" sz="3200" dirty="0"/>
                <a:t>x</a:t>
              </a:r>
              <a:r>
                <a:rPr lang="en-US" sz="3200" baseline="-25000" dirty="0"/>
                <a:t>2</a:t>
              </a:r>
            </a:p>
          </p:txBody>
        </p:sp>
      </p:grpSp>
      <p:grpSp>
        <p:nvGrpSpPr>
          <p:cNvPr id="5" name="Group 4"/>
          <p:cNvGrpSpPr/>
          <p:nvPr/>
        </p:nvGrpSpPr>
        <p:grpSpPr>
          <a:xfrm>
            <a:off x="3886200" y="2209800"/>
            <a:ext cx="762000" cy="807720"/>
            <a:chOff x="3886200" y="2209800"/>
            <a:chExt cx="762000" cy="807720"/>
          </a:xfrm>
        </p:grpSpPr>
        <p:sp>
          <p:nvSpPr>
            <p:cNvPr id="13" name="Oval 12"/>
            <p:cNvSpPr/>
            <p:nvPr/>
          </p:nvSpPr>
          <p:spPr>
            <a:xfrm>
              <a:off x="3886200" y="225552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69939" y="2209800"/>
              <a:ext cx="385042" cy="584775"/>
            </a:xfrm>
            <a:prstGeom prst="rect">
              <a:avLst/>
            </a:prstGeom>
            <a:noFill/>
          </p:spPr>
          <p:txBody>
            <a:bodyPr wrap="none" rtlCol="0">
              <a:spAutoFit/>
            </a:bodyPr>
            <a:lstStyle/>
            <a:p>
              <a:r>
                <a:rPr lang="en-US" sz="4800" baseline="-25000" dirty="0"/>
                <a:t>Ŷ</a:t>
              </a:r>
            </a:p>
          </p:txBody>
        </p:sp>
      </p:grpSp>
      <p:sp>
        <p:nvSpPr>
          <p:cNvPr id="23" name="TextBox 22"/>
          <p:cNvSpPr txBox="1"/>
          <p:nvPr/>
        </p:nvSpPr>
        <p:spPr>
          <a:xfrm>
            <a:off x="4983480" y="2369403"/>
            <a:ext cx="3326552" cy="830997"/>
          </a:xfrm>
          <a:prstGeom prst="rect">
            <a:avLst/>
          </a:prstGeom>
          <a:noFill/>
        </p:spPr>
        <p:txBody>
          <a:bodyPr wrap="none" rtlCol="0">
            <a:spAutoFit/>
          </a:bodyPr>
          <a:lstStyle/>
          <a:p>
            <a:r>
              <a:rPr lang="en-US" sz="2400" dirty="0"/>
              <a:t>Ŷ = g(</a:t>
            </a:r>
            <a:r>
              <a:rPr lang="en-US" sz="2400" dirty="0">
                <a:latin typeface="Symbol" panose="05050102010706020507" pitchFamily="18" charset="2"/>
              </a:rPr>
              <a:t>b</a:t>
            </a:r>
            <a:r>
              <a:rPr lang="en-US" sz="2400" baseline="-25000" dirty="0"/>
              <a:t>0</a:t>
            </a:r>
            <a:r>
              <a:rPr lang="en-US" sz="2400" dirty="0"/>
              <a:t> + </a:t>
            </a:r>
            <a:r>
              <a:rPr lang="en-US" sz="2400" dirty="0">
                <a:latin typeface="Symbol" panose="05050102010706020507" pitchFamily="18" charset="2"/>
              </a:rPr>
              <a:t>b</a:t>
            </a:r>
            <a:r>
              <a:rPr lang="en-US" sz="2400" baseline="-25000" dirty="0"/>
              <a:t>1 </a:t>
            </a:r>
            <a:r>
              <a:rPr lang="en-US" sz="2400" dirty="0"/>
              <a:t>* X</a:t>
            </a:r>
            <a:r>
              <a:rPr lang="en-US" sz="2400" baseline="-25000" dirty="0"/>
              <a:t>1</a:t>
            </a:r>
            <a:r>
              <a:rPr lang="en-US" sz="2400" dirty="0"/>
              <a:t>+ </a:t>
            </a:r>
            <a:r>
              <a:rPr lang="en-US" sz="2400" dirty="0">
                <a:latin typeface="Symbol" panose="05050102010706020507" pitchFamily="18" charset="2"/>
              </a:rPr>
              <a:t>b</a:t>
            </a:r>
            <a:r>
              <a:rPr lang="en-US" sz="2400" baseline="-25000" dirty="0"/>
              <a:t>2 </a:t>
            </a:r>
            <a:r>
              <a:rPr lang="en-US" sz="2400" dirty="0"/>
              <a:t>* X</a:t>
            </a:r>
            <a:r>
              <a:rPr lang="en-US" sz="2400" baseline="-25000" dirty="0"/>
              <a:t>2</a:t>
            </a:r>
            <a:r>
              <a:rPr lang="en-US" sz="2400" dirty="0"/>
              <a:t>)</a:t>
            </a:r>
          </a:p>
          <a:p>
            <a:r>
              <a:rPr lang="en-US" sz="2400" dirty="0"/>
              <a:t>   </a:t>
            </a:r>
          </a:p>
        </p:txBody>
      </p:sp>
      <p:sp>
        <p:nvSpPr>
          <p:cNvPr id="26" name="TextBox 25"/>
          <p:cNvSpPr txBox="1"/>
          <p:nvPr/>
        </p:nvSpPr>
        <p:spPr>
          <a:xfrm>
            <a:off x="3080735" y="1411228"/>
            <a:ext cx="611065" cy="369332"/>
          </a:xfrm>
          <a:prstGeom prst="rect">
            <a:avLst/>
          </a:prstGeom>
          <a:noFill/>
        </p:spPr>
        <p:txBody>
          <a:bodyPr wrap="none" rtlCol="0">
            <a:spAutoFit/>
          </a:bodyPr>
          <a:lstStyle/>
          <a:p>
            <a:r>
              <a:rPr lang="en-US" dirty="0">
                <a:latin typeface="Symbol" panose="05050102010706020507" pitchFamily="18" charset="2"/>
              </a:rPr>
              <a:t>b</a:t>
            </a:r>
            <a:r>
              <a:rPr lang="en-US" baseline="-25000" dirty="0"/>
              <a:t>0</a:t>
            </a:r>
            <a:r>
              <a:rPr lang="en-US" dirty="0"/>
              <a:t>  =</a:t>
            </a:r>
          </a:p>
        </p:txBody>
      </p:sp>
      <p:sp>
        <p:nvSpPr>
          <p:cNvPr id="27" name="TextBox 26"/>
          <p:cNvSpPr txBox="1"/>
          <p:nvPr/>
        </p:nvSpPr>
        <p:spPr>
          <a:xfrm>
            <a:off x="2667000" y="2373868"/>
            <a:ext cx="593432" cy="369332"/>
          </a:xfrm>
          <a:prstGeom prst="rect">
            <a:avLst/>
          </a:prstGeom>
          <a:noFill/>
        </p:spPr>
        <p:txBody>
          <a:bodyPr wrap="none" rtlCol="0">
            <a:spAutoFit/>
          </a:bodyPr>
          <a:lstStyle/>
          <a:p>
            <a:r>
              <a:rPr lang="en-US" dirty="0">
                <a:latin typeface="Symbol" panose="05050102010706020507" pitchFamily="18" charset="2"/>
              </a:rPr>
              <a:t>b</a:t>
            </a:r>
            <a:r>
              <a:rPr lang="en-US" baseline="-25000" dirty="0"/>
              <a:t>1 </a:t>
            </a:r>
            <a:r>
              <a:rPr lang="en-US" dirty="0"/>
              <a:t>= </a:t>
            </a:r>
          </a:p>
        </p:txBody>
      </p:sp>
      <p:sp>
        <p:nvSpPr>
          <p:cNvPr id="28" name="TextBox 27"/>
          <p:cNvSpPr txBox="1"/>
          <p:nvPr/>
        </p:nvSpPr>
        <p:spPr>
          <a:xfrm>
            <a:off x="2819400" y="2983468"/>
            <a:ext cx="593432" cy="369332"/>
          </a:xfrm>
          <a:prstGeom prst="rect">
            <a:avLst/>
          </a:prstGeom>
          <a:noFill/>
        </p:spPr>
        <p:txBody>
          <a:bodyPr wrap="none" rtlCol="0">
            <a:spAutoFit/>
          </a:bodyPr>
          <a:lstStyle/>
          <a:p>
            <a:r>
              <a:rPr lang="en-US" dirty="0">
                <a:latin typeface="Symbol" panose="05050102010706020507" pitchFamily="18" charset="2"/>
              </a:rPr>
              <a:t>b</a:t>
            </a:r>
            <a:r>
              <a:rPr lang="en-US" baseline="-25000" dirty="0"/>
              <a:t>2 </a:t>
            </a:r>
            <a:r>
              <a:rPr lang="en-US" dirty="0"/>
              <a:t>= </a:t>
            </a:r>
          </a:p>
        </p:txBody>
      </p:sp>
      <p:graphicFrame>
        <p:nvGraphicFramePr>
          <p:cNvPr id="29" name="Table 28"/>
          <p:cNvGraphicFramePr>
            <a:graphicFrameLocks noGrp="1"/>
          </p:cNvGraphicFramePr>
          <p:nvPr>
            <p:extLst>
              <p:ext uri="{D42A27DB-BD31-4B8C-83A1-F6EECF244321}">
                <p14:modId xmlns:p14="http://schemas.microsoft.com/office/powerpoint/2010/main" val="1872364207"/>
              </p:ext>
            </p:extLst>
          </p:nvPr>
        </p:nvGraphicFramePr>
        <p:xfrm>
          <a:off x="5486400" y="3966071"/>
          <a:ext cx="2778582" cy="2430194"/>
        </p:xfrm>
        <a:graphic>
          <a:graphicData uri="http://schemas.openxmlformats.org/drawingml/2006/table">
            <a:tbl>
              <a:tblPr firstRow="1" bandRow="1">
                <a:tableStyleId>{5C22544A-7EE6-4342-B048-85BDC9FD1C3A}</a:tableStyleId>
              </a:tblPr>
              <a:tblGrid>
                <a:gridCol w="926194">
                  <a:extLst>
                    <a:ext uri="{9D8B030D-6E8A-4147-A177-3AD203B41FA5}">
                      <a16:colId xmlns:a16="http://schemas.microsoft.com/office/drawing/2014/main" val="20000"/>
                    </a:ext>
                  </a:extLst>
                </a:gridCol>
                <a:gridCol w="926194">
                  <a:extLst>
                    <a:ext uri="{9D8B030D-6E8A-4147-A177-3AD203B41FA5}">
                      <a16:colId xmlns:a16="http://schemas.microsoft.com/office/drawing/2014/main" val="20001"/>
                    </a:ext>
                  </a:extLst>
                </a:gridCol>
                <a:gridCol w="926194">
                  <a:extLst>
                    <a:ext uri="{9D8B030D-6E8A-4147-A177-3AD203B41FA5}">
                      <a16:colId xmlns:a16="http://schemas.microsoft.com/office/drawing/2014/main" val="20002"/>
                    </a:ext>
                  </a:extLst>
                </a:gridCol>
              </a:tblGrid>
              <a:tr h="601394">
                <a:tc>
                  <a:txBody>
                    <a:bodyPr/>
                    <a:lstStyle/>
                    <a:p>
                      <a:pPr algn="ctr"/>
                      <a:r>
                        <a:rPr lang="en-US" sz="2400" dirty="0"/>
                        <a:t>X</a:t>
                      </a:r>
                      <a:r>
                        <a:rPr lang="en-US" sz="2400"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X</a:t>
                      </a:r>
                      <a:r>
                        <a:rPr lang="en-US" sz="24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5103">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5103">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5103">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5103">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40" name="Group 39"/>
          <p:cNvGrpSpPr/>
          <p:nvPr/>
        </p:nvGrpSpPr>
        <p:grpSpPr>
          <a:xfrm>
            <a:off x="685800" y="3837662"/>
            <a:ext cx="3200400" cy="2657852"/>
            <a:chOff x="2438400" y="2971800"/>
            <a:chExt cx="3200400" cy="2657852"/>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l="49354" t="14943" r="3076" b="2298"/>
            <a:stretch/>
          </p:blipFill>
          <p:spPr>
            <a:xfrm>
              <a:off x="2438400" y="3114040"/>
              <a:ext cx="3017520" cy="2194560"/>
            </a:xfrm>
            <a:prstGeom prst="rect">
              <a:avLst/>
            </a:prstGeom>
          </p:spPr>
        </p:pic>
        <p:cxnSp>
          <p:nvCxnSpPr>
            <p:cNvPr id="31" name="Straight Connector 30"/>
            <p:cNvCxnSpPr/>
            <p:nvPr/>
          </p:nvCxnSpPr>
          <p:spPr>
            <a:xfrm>
              <a:off x="3124200" y="3949700"/>
              <a:ext cx="2514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455920" y="32004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455920" y="4211320"/>
              <a:ext cx="0" cy="5892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09204" y="5260320"/>
              <a:ext cx="1018420" cy="369332"/>
            </a:xfrm>
            <a:prstGeom prst="rect">
              <a:avLst/>
            </a:prstGeom>
            <a:noFill/>
          </p:spPr>
          <p:txBody>
            <a:bodyPr wrap="none" rtlCol="0">
              <a:spAutoFit/>
            </a:bodyPr>
            <a:lstStyle/>
            <a:p>
              <a:r>
                <a:rPr lang="en-US" dirty="0"/>
                <a:t>Predict 0</a:t>
              </a:r>
            </a:p>
          </p:txBody>
        </p:sp>
        <p:sp>
          <p:nvSpPr>
            <p:cNvPr id="35" name="TextBox 34"/>
            <p:cNvSpPr txBox="1"/>
            <p:nvPr/>
          </p:nvSpPr>
          <p:spPr>
            <a:xfrm>
              <a:off x="4132342" y="4953000"/>
              <a:ext cx="287258" cy="338554"/>
            </a:xfrm>
            <a:prstGeom prst="rect">
              <a:avLst/>
            </a:prstGeom>
            <a:noFill/>
          </p:spPr>
          <p:txBody>
            <a:bodyPr wrap="none" rtlCol="0">
              <a:spAutoFit/>
            </a:bodyPr>
            <a:lstStyle/>
            <a:p>
              <a:r>
                <a:rPr lang="en-US" sz="1600" dirty="0"/>
                <a:t>^</a:t>
              </a:r>
            </a:p>
          </p:txBody>
        </p:sp>
        <p:cxnSp>
          <p:nvCxnSpPr>
            <p:cNvPr id="36" name="Straight Connector 35"/>
            <p:cNvCxnSpPr/>
            <p:nvPr/>
          </p:nvCxnSpPr>
          <p:spPr>
            <a:xfrm flipV="1">
              <a:off x="4275971" y="2971800"/>
              <a:ext cx="0" cy="2438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5" idx="1"/>
            </p:cNvCxnSpPr>
            <p:nvPr/>
          </p:nvCxnSpPr>
          <p:spPr>
            <a:xfrm flipH="1">
              <a:off x="3429000" y="5122277"/>
              <a:ext cx="70334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19600" y="5122277"/>
              <a:ext cx="6881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48508" y="5225534"/>
              <a:ext cx="1018420" cy="369332"/>
            </a:xfrm>
            <a:prstGeom prst="rect">
              <a:avLst/>
            </a:prstGeom>
            <a:noFill/>
          </p:spPr>
          <p:txBody>
            <a:bodyPr wrap="none" rtlCol="0">
              <a:spAutoFit/>
            </a:bodyPr>
            <a:lstStyle/>
            <a:p>
              <a:r>
                <a:rPr lang="en-US" dirty="0"/>
                <a:t>Predict 1</a:t>
              </a:r>
            </a:p>
          </p:txBody>
        </p:sp>
      </p:grpSp>
      <p:grpSp>
        <p:nvGrpSpPr>
          <p:cNvPr id="3" name="Group 2"/>
          <p:cNvGrpSpPr/>
          <p:nvPr/>
        </p:nvGrpSpPr>
        <p:grpSpPr>
          <a:xfrm>
            <a:off x="1905000" y="990600"/>
            <a:ext cx="762000" cy="762000"/>
            <a:chOff x="1905000" y="990600"/>
            <a:chExt cx="762000" cy="762000"/>
          </a:xfrm>
        </p:grpSpPr>
        <p:sp>
          <p:nvSpPr>
            <p:cNvPr id="42" name="Oval 41"/>
            <p:cNvSpPr/>
            <p:nvPr/>
          </p:nvSpPr>
          <p:spPr>
            <a:xfrm>
              <a:off x="1905000" y="990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986147" y="1003161"/>
              <a:ext cx="598241" cy="666849"/>
            </a:xfrm>
            <a:prstGeom prst="rect">
              <a:avLst/>
            </a:prstGeom>
            <a:noFill/>
          </p:spPr>
          <p:txBody>
            <a:bodyPr wrap="none" rtlCol="0">
              <a:spAutoFit/>
            </a:bodyPr>
            <a:lstStyle/>
            <a:p>
              <a:pPr algn="ctr"/>
              <a:r>
                <a:rPr lang="en-US" sz="2800" baseline="-25000" dirty="0"/>
                <a:t>Bias</a:t>
              </a:r>
            </a:p>
            <a:p>
              <a:pPr algn="ctr"/>
              <a:r>
                <a:rPr lang="en-US" sz="2800" baseline="-25000" dirty="0"/>
                <a:t>= +1</a:t>
              </a:r>
            </a:p>
          </p:txBody>
        </p:sp>
      </p:grpSp>
      <p:sp>
        <p:nvSpPr>
          <p:cNvPr id="44" name="TextBox 43"/>
          <p:cNvSpPr txBox="1"/>
          <p:nvPr/>
        </p:nvSpPr>
        <p:spPr>
          <a:xfrm>
            <a:off x="3846521" y="4186396"/>
            <a:ext cx="521297" cy="369332"/>
          </a:xfrm>
          <a:prstGeom prst="rect">
            <a:avLst/>
          </a:prstGeom>
          <a:noFill/>
        </p:spPr>
        <p:txBody>
          <a:bodyPr wrap="none" rtlCol="0">
            <a:spAutoFit/>
          </a:bodyPr>
          <a:lstStyle/>
          <a:p>
            <a:r>
              <a:rPr lang="cy-GB" dirty="0"/>
              <a:t>ŷ=1</a:t>
            </a:r>
            <a:endParaRPr lang="en-US" dirty="0"/>
          </a:p>
        </p:txBody>
      </p:sp>
      <p:sp>
        <p:nvSpPr>
          <p:cNvPr id="45" name="TextBox 44"/>
          <p:cNvSpPr txBox="1"/>
          <p:nvPr/>
        </p:nvSpPr>
        <p:spPr>
          <a:xfrm>
            <a:off x="3845069" y="5188664"/>
            <a:ext cx="521297" cy="369332"/>
          </a:xfrm>
          <a:prstGeom prst="rect">
            <a:avLst/>
          </a:prstGeom>
          <a:noFill/>
        </p:spPr>
        <p:txBody>
          <a:bodyPr wrap="none" rtlCol="0">
            <a:spAutoFit/>
          </a:bodyPr>
          <a:lstStyle/>
          <a:p>
            <a:r>
              <a:rPr lang="cy-GB" dirty="0"/>
              <a:t>ŷ=0</a:t>
            </a:r>
            <a:endParaRPr lang="en-US" dirty="0"/>
          </a:p>
        </p:txBody>
      </p:sp>
      <p:sp>
        <p:nvSpPr>
          <p:cNvPr id="46" name="TextBox 45"/>
          <p:cNvSpPr txBox="1"/>
          <p:nvPr/>
        </p:nvSpPr>
        <p:spPr>
          <a:xfrm>
            <a:off x="685800" y="4815562"/>
            <a:ext cx="295274" cy="369332"/>
          </a:xfrm>
          <a:prstGeom prst="rect">
            <a:avLst/>
          </a:prstGeom>
          <a:solidFill>
            <a:schemeClr val="bg1"/>
          </a:solidFill>
        </p:spPr>
        <p:txBody>
          <a:bodyPr wrap="none" rtlCol="0">
            <a:spAutoFit/>
          </a:bodyPr>
          <a:lstStyle/>
          <a:p>
            <a:r>
              <a:rPr lang="en-US" dirty="0"/>
              <a:t>a</a:t>
            </a:r>
          </a:p>
        </p:txBody>
      </p:sp>
      <p:cxnSp>
        <p:nvCxnSpPr>
          <p:cNvPr id="21" name="Straight Connector 20"/>
          <p:cNvCxnSpPr>
            <a:stCxn id="42" idx="6"/>
            <a:endCxn id="13" idx="1"/>
          </p:cNvCxnSpPr>
          <p:nvPr/>
        </p:nvCxnSpPr>
        <p:spPr>
          <a:xfrm>
            <a:off x="2667000" y="1371600"/>
            <a:ext cx="1330792" cy="995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a:stCxn id="7" idx="6"/>
          </p:cNvCxnSpPr>
          <p:nvPr/>
        </p:nvCxnSpPr>
        <p:spPr>
          <a:xfrm>
            <a:off x="2667000" y="2286000"/>
            <a:ext cx="1219200" cy="203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flipV="1">
            <a:off x="2667000" y="2819400"/>
            <a:ext cx="1219200" cy="198121"/>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B620207-0C61-4181-8363-158161E04B7F}"/>
              </a:ext>
            </a:extLst>
          </p:cNvPr>
          <p:cNvSpPr txBox="1"/>
          <p:nvPr/>
        </p:nvSpPr>
        <p:spPr>
          <a:xfrm>
            <a:off x="4191000" y="1097688"/>
            <a:ext cx="4548040" cy="646331"/>
          </a:xfrm>
          <a:prstGeom prst="rect">
            <a:avLst/>
          </a:prstGeom>
          <a:noFill/>
        </p:spPr>
        <p:txBody>
          <a:bodyPr wrap="none" rtlCol="0">
            <a:spAutoFit/>
          </a:bodyPr>
          <a:lstStyle/>
          <a:p>
            <a:r>
              <a:rPr lang="en-US" dirty="0">
                <a:solidFill>
                  <a:srgbClr val="FF0000"/>
                </a:solidFill>
              </a:rPr>
              <a:t>Q: What are the coefficients for the AND gate?</a:t>
            </a:r>
          </a:p>
          <a:p>
            <a:r>
              <a:rPr lang="en-US" dirty="0">
                <a:solidFill>
                  <a:srgbClr val="FF0000"/>
                </a:solidFill>
              </a:rPr>
              <a:t>A: How about </a:t>
            </a: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-15, </a:t>
            </a:r>
            <a:r>
              <a:rPr lang="en-US" dirty="0">
                <a:solidFill>
                  <a:srgbClr val="FF0000"/>
                </a:solidFill>
                <a:latin typeface="Symbol" panose="05050102010706020507" pitchFamily="18" charset="2"/>
              </a:rPr>
              <a:t>b</a:t>
            </a:r>
            <a:r>
              <a:rPr lang="en-US" baseline="-25000" dirty="0">
                <a:solidFill>
                  <a:srgbClr val="FF0000"/>
                </a:solidFill>
                <a:latin typeface="Symbol" panose="05050102010706020507" pitchFamily="18" charset="2"/>
              </a:rPr>
              <a:t>1</a:t>
            </a:r>
            <a:r>
              <a:rPr lang="en-US" dirty="0">
                <a:solidFill>
                  <a:srgbClr val="FF0000"/>
                </a:solidFill>
              </a:rPr>
              <a:t>  = +10, </a:t>
            </a: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+10. </a:t>
            </a:r>
          </a:p>
        </p:txBody>
      </p:sp>
    </p:spTree>
    <p:extLst>
      <p:ext uri="{BB962C8B-B14F-4D97-AF65-F5344CB8AC3E}">
        <p14:creationId xmlns:p14="http://schemas.microsoft.com/office/powerpoint/2010/main" val="1551682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Gate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33</a:t>
            </a:fld>
            <a:endParaRPr lang="en-US" altLang="en-US"/>
          </a:p>
        </p:txBody>
      </p:sp>
      <p:grpSp>
        <p:nvGrpSpPr>
          <p:cNvPr id="6" name="Group 5"/>
          <p:cNvGrpSpPr/>
          <p:nvPr/>
        </p:nvGrpSpPr>
        <p:grpSpPr>
          <a:xfrm>
            <a:off x="1905000" y="1905000"/>
            <a:ext cx="762000" cy="762000"/>
            <a:chOff x="838200" y="1371600"/>
            <a:chExt cx="762000" cy="762000"/>
          </a:xfrm>
        </p:grpSpPr>
        <p:sp>
          <p:nvSpPr>
            <p:cNvPr id="7" name="Oval 6"/>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21939" y="1371600"/>
              <a:ext cx="502061" cy="584775"/>
            </a:xfrm>
            <a:prstGeom prst="rect">
              <a:avLst/>
            </a:prstGeom>
            <a:noFill/>
          </p:spPr>
          <p:txBody>
            <a:bodyPr wrap="none" rtlCol="0">
              <a:spAutoFit/>
            </a:bodyPr>
            <a:lstStyle/>
            <a:p>
              <a:r>
                <a:rPr lang="en-US" sz="3200" dirty="0"/>
                <a:t>x</a:t>
              </a:r>
              <a:r>
                <a:rPr lang="en-US" sz="3200" baseline="-25000" dirty="0"/>
                <a:t>1</a:t>
              </a:r>
            </a:p>
          </p:txBody>
        </p:sp>
      </p:grpSp>
      <p:grpSp>
        <p:nvGrpSpPr>
          <p:cNvPr id="9" name="Group 8"/>
          <p:cNvGrpSpPr/>
          <p:nvPr/>
        </p:nvGrpSpPr>
        <p:grpSpPr>
          <a:xfrm>
            <a:off x="1905000" y="2819400"/>
            <a:ext cx="762000" cy="762000"/>
            <a:chOff x="762000" y="2438400"/>
            <a:chExt cx="762000" cy="762000"/>
          </a:xfrm>
        </p:grpSpPr>
        <p:sp>
          <p:nvSpPr>
            <p:cNvPr id="10" name="Oval 9"/>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45739" y="2438400"/>
              <a:ext cx="502061" cy="584775"/>
            </a:xfrm>
            <a:prstGeom prst="rect">
              <a:avLst/>
            </a:prstGeom>
            <a:noFill/>
          </p:spPr>
          <p:txBody>
            <a:bodyPr wrap="none" rtlCol="0">
              <a:spAutoFit/>
            </a:bodyPr>
            <a:lstStyle/>
            <a:p>
              <a:r>
                <a:rPr lang="en-US" sz="3200" dirty="0"/>
                <a:t>x</a:t>
              </a:r>
              <a:r>
                <a:rPr lang="en-US" sz="3200" baseline="-25000" dirty="0"/>
                <a:t>2</a:t>
              </a:r>
            </a:p>
          </p:txBody>
        </p:sp>
      </p:grpSp>
      <p:grpSp>
        <p:nvGrpSpPr>
          <p:cNvPr id="12" name="Group 11"/>
          <p:cNvGrpSpPr/>
          <p:nvPr/>
        </p:nvGrpSpPr>
        <p:grpSpPr>
          <a:xfrm>
            <a:off x="3886200" y="2209800"/>
            <a:ext cx="762000" cy="807720"/>
            <a:chOff x="762000" y="2392680"/>
            <a:chExt cx="762000" cy="807720"/>
          </a:xfrm>
        </p:grpSpPr>
        <p:sp>
          <p:nvSpPr>
            <p:cNvPr id="13" name="Oval 12"/>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45739" y="2392680"/>
              <a:ext cx="385042" cy="584775"/>
            </a:xfrm>
            <a:prstGeom prst="rect">
              <a:avLst/>
            </a:prstGeom>
            <a:noFill/>
          </p:spPr>
          <p:txBody>
            <a:bodyPr wrap="none" rtlCol="0">
              <a:spAutoFit/>
            </a:bodyPr>
            <a:lstStyle/>
            <a:p>
              <a:r>
                <a:rPr lang="en-US" sz="4800" baseline="-25000" dirty="0"/>
                <a:t>Ŷ</a:t>
              </a:r>
            </a:p>
          </p:txBody>
        </p:sp>
      </p:grpSp>
      <p:sp>
        <p:nvSpPr>
          <p:cNvPr id="23" name="TextBox 22"/>
          <p:cNvSpPr txBox="1"/>
          <p:nvPr/>
        </p:nvSpPr>
        <p:spPr>
          <a:xfrm>
            <a:off x="4953000" y="2433935"/>
            <a:ext cx="3326552" cy="830997"/>
          </a:xfrm>
          <a:prstGeom prst="rect">
            <a:avLst/>
          </a:prstGeom>
          <a:noFill/>
        </p:spPr>
        <p:txBody>
          <a:bodyPr wrap="none" rtlCol="0">
            <a:spAutoFit/>
          </a:bodyPr>
          <a:lstStyle/>
          <a:p>
            <a:r>
              <a:rPr lang="en-US" sz="2400" dirty="0"/>
              <a:t>Ŷ = g(</a:t>
            </a:r>
            <a:r>
              <a:rPr lang="en-US" sz="2400" dirty="0">
                <a:latin typeface="Symbol" panose="05050102010706020507" pitchFamily="18" charset="2"/>
              </a:rPr>
              <a:t>b</a:t>
            </a:r>
            <a:r>
              <a:rPr lang="en-US" sz="2400" baseline="-25000" dirty="0"/>
              <a:t>0</a:t>
            </a:r>
            <a:r>
              <a:rPr lang="en-US" sz="2400" dirty="0"/>
              <a:t> + </a:t>
            </a:r>
            <a:r>
              <a:rPr lang="en-US" sz="2400" dirty="0">
                <a:latin typeface="Symbol" panose="05050102010706020507" pitchFamily="18" charset="2"/>
              </a:rPr>
              <a:t>b</a:t>
            </a:r>
            <a:r>
              <a:rPr lang="en-US" sz="2400" baseline="-25000" dirty="0"/>
              <a:t>1 </a:t>
            </a:r>
            <a:r>
              <a:rPr lang="en-US" sz="2400" dirty="0"/>
              <a:t>* X</a:t>
            </a:r>
            <a:r>
              <a:rPr lang="en-US" sz="2400" baseline="-25000" dirty="0"/>
              <a:t>1</a:t>
            </a:r>
            <a:r>
              <a:rPr lang="en-US" sz="2400" dirty="0"/>
              <a:t>+ </a:t>
            </a:r>
            <a:r>
              <a:rPr lang="en-US" sz="2400" dirty="0">
                <a:latin typeface="Symbol" panose="05050102010706020507" pitchFamily="18" charset="2"/>
              </a:rPr>
              <a:t>b</a:t>
            </a:r>
            <a:r>
              <a:rPr lang="en-US" sz="2400" baseline="-25000" dirty="0"/>
              <a:t>2 </a:t>
            </a:r>
            <a:r>
              <a:rPr lang="en-US" sz="2400" dirty="0"/>
              <a:t>* X</a:t>
            </a:r>
            <a:r>
              <a:rPr lang="en-US" sz="2400" baseline="-25000" dirty="0"/>
              <a:t>2</a:t>
            </a:r>
            <a:r>
              <a:rPr lang="en-US" sz="2400" dirty="0"/>
              <a:t>)</a:t>
            </a:r>
          </a:p>
          <a:p>
            <a:r>
              <a:rPr lang="en-US" sz="2400" dirty="0"/>
              <a:t>   </a:t>
            </a:r>
          </a:p>
        </p:txBody>
      </p:sp>
      <p:sp>
        <p:nvSpPr>
          <p:cNvPr id="26" name="TextBox 25"/>
          <p:cNvSpPr txBox="1"/>
          <p:nvPr/>
        </p:nvSpPr>
        <p:spPr>
          <a:xfrm>
            <a:off x="3080735" y="1411228"/>
            <a:ext cx="1021433" cy="369332"/>
          </a:xfrm>
          <a:prstGeom prst="rect">
            <a:avLst/>
          </a:prstGeom>
          <a:noFill/>
        </p:spPr>
        <p:txBody>
          <a:bodyPr wrap="none" rtlCol="0">
            <a:spAutoFit/>
          </a:bodyPr>
          <a:lstStyle/>
          <a:p>
            <a:r>
              <a:rPr lang="en-US" dirty="0">
                <a:latin typeface="Symbol" panose="05050102010706020507" pitchFamily="18" charset="2"/>
              </a:rPr>
              <a:t>b</a:t>
            </a:r>
            <a:r>
              <a:rPr lang="en-US" baseline="-25000" dirty="0"/>
              <a:t>0</a:t>
            </a:r>
            <a:r>
              <a:rPr lang="en-US" dirty="0"/>
              <a:t>  = - 20</a:t>
            </a:r>
          </a:p>
        </p:txBody>
      </p:sp>
      <p:sp>
        <p:nvSpPr>
          <p:cNvPr id="27" name="TextBox 26"/>
          <p:cNvSpPr txBox="1"/>
          <p:nvPr/>
        </p:nvSpPr>
        <p:spPr>
          <a:xfrm>
            <a:off x="2753929" y="2373868"/>
            <a:ext cx="827471" cy="369332"/>
          </a:xfrm>
          <a:prstGeom prst="rect">
            <a:avLst/>
          </a:prstGeom>
          <a:noFill/>
        </p:spPr>
        <p:txBody>
          <a:bodyPr wrap="none" rtlCol="0">
            <a:spAutoFit/>
          </a:bodyPr>
          <a:lstStyle/>
          <a:p>
            <a:r>
              <a:rPr lang="en-US" dirty="0">
                <a:latin typeface="Symbol" panose="05050102010706020507" pitchFamily="18" charset="2"/>
              </a:rPr>
              <a:t>b</a:t>
            </a:r>
            <a:r>
              <a:rPr lang="en-US" baseline="-25000" dirty="0"/>
              <a:t>1 </a:t>
            </a:r>
            <a:r>
              <a:rPr lang="en-US" dirty="0"/>
              <a:t>= 25</a:t>
            </a:r>
          </a:p>
        </p:txBody>
      </p:sp>
      <p:sp>
        <p:nvSpPr>
          <p:cNvPr id="28" name="TextBox 27"/>
          <p:cNvSpPr txBox="1"/>
          <p:nvPr/>
        </p:nvSpPr>
        <p:spPr>
          <a:xfrm>
            <a:off x="2819400" y="2983468"/>
            <a:ext cx="827471" cy="369332"/>
          </a:xfrm>
          <a:prstGeom prst="rect">
            <a:avLst/>
          </a:prstGeom>
          <a:noFill/>
        </p:spPr>
        <p:txBody>
          <a:bodyPr wrap="none" rtlCol="0">
            <a:spAutoFit/>
          </a:bodyPr>
          <a:lstStyle/>
          <a:p>
            <a:r>
              <a:rPr lang="en-US" dirty="0">
                <a:latin typeface="Symbol" panose="05050102010706020507" pitchFamily="18" charset="2"/>
              </a:rPr>
              <a:t>b</a:t>
            </a:r>
            <a:r>
              <a:rPr lang="en-US" baseline="-25000" dirty="0"/>
              <a:t>2 </a:t>
            </a:r>
            <a:r>
              <a:rPr lang="en-US" dirty="0"/>
              <a:t>= 25</a:t>
            </a:r>
          </a:p>
        </p:txBody>
      </p:sp>
      <p:graphicFrame>
        <p:nvGraphicFramePr>
          <p:cNvPr id="29" name="Table 28"/>
          <p:cNvGraphicFramePr>
            <a:graphicFrameLocks noGrp="1"/>
          </p:cNvGraphicFramePr>
          <p:nvPr/>
        </p:nvGraphicFramePr>
        <p:xfrm>
          <a:off x="5486400" y="3966071"/>
          <a:ext cx="2778582" cy="2430194"/>
        </p:xfrm>
        <a:graphic>
          <a:graphicData uri="http://schemas.openxmlformats.org/drawingml/2006/table">
            <a:tbl>
              <a:tblPr firstRow="1" bandRow="1">
                <a:tableStyleId>{5C22544A-7EE6-4342-B048-85BDC9FD1C3A}</a:tableStyleId>
              </a:tblPr>
              <a:tblGrid>
                <a:gridCol w="926194">
                  <a:extLst>
                    <a:ext uri="{9D8B030D-6E8A-4147-A177-3AD203B41FA5}">
                      <a16:colId xmlns:a16="http://schemas.microsoft.com/office/drawing/2014/main" val="20000"/>
                    </a:ext>
                  </a:extLst>
                </a:gridCol>
                <a:gridCol w="926194">
                  <a:extLst>
                    <a:ext uri="{9D8B030D-6E8A-4147-A177-3AD203B41FA5}">
                      <a16:colId xmlns:a16="http://schemas.microsoft.com/office/drawing/2014/main" val="20001"/>
                    </a:ext>
                  </a:extLst>
                </a:gridCol>
                <a:gridCol w="926194">
                  <a:extLst>
                    <a:ext uri="{9D8B030D-6E8A-4147-A177-3AD203B41FA5}">
                      <a16:colId xmlns:a16="http://schemas.microsoft.com/office/drawing/2014/main" val="20002"/>
                    </a:ext>
                  </a:extLst>
                </a:gridCol>
              </a:tblGrid>
              <a:tr h="601394">
                <a:tc>
                  <a:txBody>
                    <a:bodyPr/>
                    <a:lstStyle/>
                    <a:p>
                      <a:pPr algn="ctr"/>
                      <a:r>
                        <a:rPr lang="en-US" sz="2400" dirty="0"/>
                        <a:t>X</a:t>
                      </a:r>
                      <a:r>
                        <a:rPr lang="en-US" sz="2400"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X</a:t>
                      </a:r>
                      <a:r>
                        <a:rPr lang="en-US" sz="24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5103">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5103">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5103">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5103">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40" name="Group 39"/>
          <p:cNvGrpSpPr/>
          <p:nvPr/>
        </p:nvGrpSpPr>
        <p:grpSpPr>
          <a:xfrm>
            <a:off x="762000" y="3837662"/>
            <a:ext cx="3200400" cy="2657852"/>
            <a:chOff x="2438400" y="2971800"/>
            <a:chExt cx="3200400" cy="2657852"/>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l="49354" t="14943" r="3076" b="2298"/>
            <a:stretch/>
          </p:blipFill>
          <p:spPr>
            <a:xfrm>
              <a:off x="2438400" y="3114040"/>
              <a:ext cx="3017520" cy="2194560"/>
            </a:xfrm>
            <a:prstGeom prst="rect">
              <a:avLst/>
            </a:prstGeom>
          </p:spPr>
        </p:pic>
        <p:cxnSp>
          <p:nvCxnSpPr>
            <p:cNvPr id="31" name="Straight Connector 30"/>
            <p:cNvCxnSpPr/>
            <p:nvPr/>
          </p:nvCxnSpPr>
          <p:spPr>
            <a:xfrm>
              <a:off x="3124200" y="3949700"/>
              <a:ext cx="2514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455920" y="32004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455920" y="4211320"/>
              <a:ext cx="0" cy="5892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09204" y="5260320"/>
              <a:ext cx="1018420" cy="369332"/>
            </a:xfrm>
            <a:prstGeom prst="rect">
              <a:avLst/>
            </a:prstGeom>
            <a:noFill/>
          </p:spPr>
          <p:txBody>
            <a:bodyPr wrap="none" rtlCol="0">
              <a:spAutoFit/>
            </a:bodyPr>
            <a:lstStyle/>
            <a:p>
              <a:r>
                <a:rPr lang="en-US" dirty="0"/>
                <a:t>Predict 0</a:t>
              </a:r>
            </a:p>
          </p:txBody>
        </p:sp>
        <p:sp>
          <p:nvSpPr>
            <p:cNvPr id="35" name="TextBox 34"/>
            <p:cNvSpPr txBox="1"/>
            <p:nvPr/>
          </p:nvSpPr>
          <p:spPr>
            <a:xfrm>
              <a:off x="4132342" y="4953000"/>
              <a:ext cx="287258" cy="338554"/>
            </a:xfrm>
            <a:prstGeom prst="rect">
              <a:avLst/>
            </a:prstGeom>
            <a:noFill/>
          </p:spPr>
          <p:txBody>
            <a:bodyPr wrap="none" rtlCol="0">
              <a:spAutoFit/>
            </a:bodyPr>
            <a:lstStyle/>
            <a:p>
              <a:r>
                <a:rPr lang="en-US" sz="1600" dirty="0"/>
                <a:t>^</a:t>
              </a:r>
            </a:p>
          </p:txBody>
        </p:sp>
        <p:cxnSp>
          <p:nvCxnSpPr>
            <p:cNvPr id="36" name="Straight Connector 35"/>
            <p:cNvCxnSpPr/>
            <p:nvPr/>
          </p:nvCxnSpPr>
          <p:spPr>
            <a:xfrm flipV="1">
              <a:off x="4275971" y="2971800"/>
              <a:ext cx="0" cy="2438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5" idx="1"/>
            </p:cNvCxnSpPr>
            <p:nvPr/>
          </p:nvCxnSpPr>
          <p:spPr>
            <a:xfrm flipH="1">
              <a:off x="3429000" y="5122277"/>
              <a:ext cx="70334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19600" y="5122277"/>
              <a:ext cx="6881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48508" y="5225534"/>
              <a:ext cx="1018420" cy="369332"/>
            </a:xfrm>
            <a:prstGeom prst="rect">
              <a:avLst/>
            </a:prstGeom>
            <a:noFill/>
          </p:spPr>
          <p:txBody>
            <a:bodyPr wrap="none" rtlCol="0">
              <a:spAutoFit/>
            </a:bodyPr>
            <a:lstStyle/>
            <a:p>
              <a:r>
                <a:rPr lang="en-US" dirty="0"/>
                <a:t>Predict 1</a:t>
              </a:r>
            </a:p>
          </p:txBody>
        </p:sp>
      </p:grpSp>
      <p:grpSp>
        <p:nvGrpSpPr>
          <p:cNvPr id="41" name="Group 40"/>
          <p:cNvGrpSpPr/>
          <p:nvPr/>
        </p:nvGrpSpPr>
        <p:grpSpPr>
          <a:xfrm>
            <a:off x="1905000" y="990600"/>
            <a:ext cx="762000" cy="762000"/>
            <a:chOff x="838200" y="1371600"/>
            <a:chExt cx="762000" cy="762000"/>
          </a:xfrm>
        </p:grpSpPr>
        <p:sp>
          <p:nvSpPr>
            <p:cNvPr id="42" name="Oval 41"/>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14400" y="1371600"/>
              <a:ext cx="527709" cy="502702"/>
            </a:xfrm>
            <a:prstGeom prst="rect">
              <a:avLst/>
            </a:prstGeom>
            <a:noFill/>
          </p:spPr>
          <p:txBody>
            <a:bodyPr wrap="none" rtlCol="0">
              <a:spAutoFit/>
            </a:bodyPr>
            <a:lstStyle/>
            <a:p>
              <a:r>
                <a:rPr lang="en-US" sz="4000" baseline="-25000" dirty="0"/>
                <a:t>+1</a:t>
              </a:r>
            </a:p>
          </p:txBody>
        </p:sp>
      </p:grpSp>
      <p:sp>
        <p:nvSpPr>
          <p:cNvPr id="44" name="TextBox 43"/>
          <p:cNvSpPr txBox="1"/>
          <p:nvPr/>
        </p:nvSpPr>
        <p:spPr>
          <a:xfrm>
            <a:off x="3846521" y="4186396"/>
            <a:ext cx="521297" cy="369332"/>
          </a:xfrm>
          <a:prstGeom prst="rect">
            <a:avLst/>
          </a:prstGeom>
          <a:noFill/>
        </p:spPr>
        <p:txBody>
          <a:bodyPr wrap="none" rtlCol="0">
            <a:spAutoFit/>
          </a:bodyPr>
          <a:lstStyle/>
          <a:p>
            <a:r>
              <a:rPr lang="cy-GB" dirty="0"/>
              <a:t>ŷ=1</a:t>
            </a:r>
            <a:endParaRPr lang="en-US" dirty="0"/>
          </a:p>
        </p:txBody>
      </p:sp>
      <p:sp>
        <p:nvSpPr>
          <p:cNvPr id="45" name="TextBox 44"/>
          <p:cNvSpPr txBox="1"/>
          <p:nvPr/>
        </p:nvSpPr>
        <p:spPr>
          <a:xfrm>
            <a:off x="3845069" y="5188664"/>
            <a:ext cx="521297" cy="369332"/>
          </a:xfrm>
          <a:prstGeom prst="rect">
            <a:avLst/>
          </a:prstGeom>
          <a:noFill/>
        </p:spPr>
        <p:txBody>
          <a:bodyPr wrap="none" rtlCol="0">
            <a:spAutoFit/>
          </a:bodyPr>
          <a:lstStyle/>
          <a:p>
            <a:r>
              <a:rPr lang="cy-GB" dirty="0"/>
              <a:t>ŷ=0</a:t>
            </a:r>
            <a:endParaRPr lang="en-US" dirty="0"/>
          </a:p>
        </p:txBody>
      </p:sp>
      <p:sp>
        <p:nvSpPr>
          <p:cNvPr id="46" name="TextBox 45"/>
          <p:cNvSpPr txBox="1"/>
          <p:nvPr/>
        </p:nvSpPr>
        <p:spPr>
          <a:xfrm>
            <a:off x="762000" y="4659868"/>
            <a:ext cx="295274" cy="369332"/>
          </a:xfrm>
          <a:prstGeom prst="rect">
            <a:avLst/>
          </a:prstGeom>
          <a:solidFill>
            <a:schemeClr val="bg1"/>
          </a:solidFill>
        </p:spPr>
        <p:txBody>
          <a:bodyPr wrap="none" rtlCol="0">
            <a:spAutoFit/>
          </a:bodyPr>
          <a:lstStyle/>
          <a:p>
            <a:r>
              <a:rPr lang="en-US" dirty="0"/>
              <a:t>a</a:t>
            </a:r>
          </a:p>
        </p:txBody>
      </p:sp>
      <p:cxnSp>
        <p:nvCxnSpPr>
          <p:cNvPr id="47" name="Straight Connector 46"/>
          <p:cNvCxnSpPr/>
          <p:nvPr/>
        </p:nvCxnSpPr>
        <p:spPr>
          <a:xfrm>
            <a:off x="2667000" y="1371600"/>
            <a:ext cx="1330792" cy="995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2667000" y="2286000"/>
            <a:ext cx="1219200" cy="203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V="1">
            <a:off x="2667000" y="2819400"/>
            <a:ext cx="1219200" cy="1981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28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 Gate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34</a:t>
            </a:fld>
            <a:endParaRPr lang="en-US" altLang="en-US"/>
          </a:p>
        </p:txBody>
      </p:sp>
      <p:grpSp>
        <p:nvGrpSpPr>
          <p:cNvPr id="6" name="Group 5"/>
          <p:cNvGrpSpPr/>
          <p:nvPr/>
        </p:nvGrpSpPr>
        <p:grpSpPr>
          <a:xfrm>
            <a:off x="1905000" y="1905000"/>
            <a:ext cx="762000" cy="762000"/>
            <a:chOff x="838200" y="1371600"/>
            <a:chExt cx="762000" cy="762000"/>
          </a:xfrm>
        </p:grpSpPr>
        <p:sp>
          <p:nvSpPr>
            <p:cNvPr id="7" name="Oval 6"/>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21939" y="1371600"/>
              <a:ext cx="502061" cy="584775"/>
            </a:xfrm>
            <a:prstGeom prst="rect">
              <a:avLst/>
            </a:prstGeom>
            <a:noFill/>
          </p:spPr>
          <p:txBody>
            <a:bodyPr wrap="none" rtlCol="0">
              <a:spAutoFit/>
            </a:bodyPr>
            <a:lstStyle/>
            <a:p>
              <a:r>
                <a:rPr lang="en-US" sz="3200" dirty="0"/>
                <a:t>x</a:t>
              </a:r>
              <a:r>
                <a:rPr lang="en-US" sz="3200" baseline="-25000" dirty="0"/>
                <a:t>1</a:t>
              </a:r>
            </a:p>
          </p:txBody>
        </p:sp>
      </p:grpSp>
      <p:grpSp>
        <p:nvGrpSpPr>
          <p:cNvPr id="9" name="Group 8"/>
          <p:cNvGrpSpPr/>
          <p:nvPr/>
        </p:nvGrpSpPr>
        <p:grpSpPr>
          <a:xfrm>
            <a:off x="1905000" y="2819400"/>
            <a:ext cx="762000" cy="762000"/>
            <a:chOff x="762000" y="2438400"/>
            <a:chExt cx="762000" cy="762000"/>
          </a:xfrm>
        </p:grpSpPr>
        <p:sp>
          <p:nvSpPr>
            <p:cNvPr id="10" name="Oval 9"/>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45739" y="2438400"/>
              <a:ext cx="502061" cy="584775"/>
            </a:xfrm>
            <a:prstGeom prst="rect">
              <a:avLst/>
            </a:prstGeom>
            <a:noFill/>
          </p:spPr>
          <p:txBody>
            <a:bodyPr wrap="none" rtlCol="0">
              <a:spAutoFit/>
            </a:bodyPr>
            <a:lstStyle/>
            <a:p>
              <a:r>
                <a:rPr lang="en-US" sz="3200" dirty="0"/>
                <a:t>x</a:t>
              </a:r>
              <a:r>
                <a:rPr lang="en-US" sz="3200" baseline="-25000" dirty="0"/>
                <a:t>2</a:t>
              </a:r>
            </a:p>
          </p:txBody>
        </p:sp>
      </p:grpSp>
      <p:grpSp>
        <p:nvGrpSpPr>
          <p:cNvPr id="12" name="Group 11"/>
          <p:cNvGrpSpPr/>
          <p:nvPr/>
        </p:nvGrpSpPr>
        <p:grpSpPr>
          <a:xfrm>
            <a:off x="3886200" y="2209800"/>
            <a:ext cx="762000" cy="807720"/>
            <a:chOff x="762000" y="2392680"/>
            <a:chExt cx="762000" cy="807720"/>
          </a:xfrm>
        </p:grpSpPr>
        <p:sp>
          <p:nvSpPr>
            <p:cNvPr id="13" name="Oval 12"/>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45739" y="2392680"/>
              <a:ext cx="385042" cy="584775"/>
            </a:xfrm>
            <a:prstGeom prst="rect">
              <a:avLst/>
            </a:prstGeom>
            <a:noFill/>
          </p:spPr>
          <p:txBody>
            <a:bodyPr wrap="none" rtlCol="0">
              <a:spAutoFit/>
            </a:bodyPr>
            <a:lstStyle/>
            <a:p>
              <a:r>
                <a:rPr lang="en-US" sz="4800" baseline="-25000" dirty="0"/>
                <a:t>Ŷ</a:t>
              </a:r>
            </a:p>
          </p:txBody>
        </p:sp>
      </p:grpSp>
      <p:sp>
        <p:nvSpPr>
          <p:cNvPr id="23" name="TextBox 22"/>
          <p:cNvSpPr txBox="1"/>
          <p:nvPr/>
        </p:nvSpPr>
        <p:spPr>
          <a:xfrm>
            <a:off x="4953000" y="2433935"/>
            <a:ext cx="3326552" cy="830997"/>
          </a:xfrm>
          <a:prstGeom prst="rect">
            <a:avLst/>
          </a:prstGeom>
          <a:noFill/>
        </p:spPr>
        <p:txBody>
          <a:bodyPr wrap="none" rtlCol="0">
            <a:spAutoFit/>
          </a:bodyPr>
          <a:lstStyle/>
          <a:p>
            <a:r>
              <a:rPr lang="en-US" sz="2400" dirty="0"/>
              <a:t>Ŷ = g(</a:t>
            </a:r>
            <a:r>
              <a:rPr lang="en-US" sz="2400" dirty="0">
                <a:latin typeface="Symbol" panose="05050102010706020507" pitchFamily="18" charset="2"/>
              </a:rPr>
              <a:t>b</a:t>
            </a:r>
            <a:r>
              <a:rPr lang="en-US" sz="2400" baseline="-25000" dirty="0"/>
              <a:t>0</a:t>
            </a:r>
            <a:r>
              <a:rPr lang="en-US" sz="2400" dirty="0"/>
              <a:t> + </a:t>
            </a:r>
            <a:r>
              <a:rPr lang="en-US" sz="2400" dirty="0">
                <a:latin typeface="Symbol" panose="05050102010706020507" pitchFamily="18" charset="2"/>
              </a:rPr>
              <a:t>b</a:t>
            </a:r>
            <a:r>
              <a:rPr lang="en-US" sz="2400" baseline="-25000" dirty="0"/>
              <a:t>1 </a:t>
            </a:r>
            <a:r>
              <a:rPr lang="en-US" sz="2400" dirty="0"/>
              <a:t>* X</a:t>
            </a:r>
            <a:r>
              <a:rPr lang="en-US" sz="2400" baseline="-25000" dirty="0"/>
              <a:t>1</a:t>
            </a:r>
            <a:r>
              <a:rPr lang="en-US" sz="2400" dirty="0"/>
              <a:t>+ </a:t>
            </a:r>
            <a:r>
              <a:rPr lang="en-US" sz="2400" dirty="0">
                <a:latin typeface="Symbol" panose="05050102010706020507" pitchFamily="18" charset="2"/>
              </a:rPr>
              <a:t>b</a:t>
            </a:r>
            <a:r>
              <a:rPr lang="en-US" sz="2400" baseline="-25000" dirty="0"/>
              <a:t>2 </a:t>
            </a:r>
            <a:r>
              <a:rPr lang="en-US" sz="2400" dirty="0"/>
              <a:t>* X</a:t>
            </a:r>
            <a:r>
              <a:rPr lang="en-US" sz="2400" baseline="-25000" dirty="0"/>
              <a:t>2</a:t>
            </a:r>
            <a:r>
              <a:rPr lang="en-US" sz="2400" dirty="0"/>
              <a:t>)</a:t>
            </a:r>
          </a:p>
          <a:p>
            <a:r>
              <a:rPr lang="en-US" sz="2400" dirty="0"/>
              <a:t>   </a:t>
            </a:r>
          </a:p>
        </p:txBody>
      </p:sp>
      <p:sp>
        <p:nvSpPr>
          <p:cNvPr id="26" name="TextBox 25"/>
          <p:cNvSpPr txBox="1"/>
          <p:nvPr/>
        </p:nvSpPr>
        <p:spPr>
          <a:xfrm>
            <a:off x="3080735" y="1411228"/>
            <a:ext cx="898003" cy="369332"/>
          </a:xfrm>
          <a:prstGeom prst="rect">
            <a:avLst/>
          </a:prstGeom>
          <a:noFill/>
        </p:spPr>
        <p:txBody>
          <a:bodyPr wrap="none" rtlCol="0">
            <a:spAutoFit/>
          </a:bodyPr>
          <a:lstStyle/>
          <a:p>
            <a:r>
              <a:rPr lang="en-US" dirty="0">
                <a:latin typeface="Symbol" panose="05050102010706020507" pitchFamily="18" charset="2"/>
              </a:rPr>
              <a:t>b</a:t>
            </a:r>
            <a:r>
              <a:rPr lang="en-US" baseline="-25000" dirty="0"/>
              <a:t>0</a:t>
            </a:r>
            <a:r>
              <a:rPr lang="en-US" dirty="0"/>
              <a:t>  = 20</a:t>
            </a:r>
          </a:p>
        </p:txBody>
      </p:sp>
      <p:sp>
        <p:nvSpPr>
          <p:cNvPr id="27" name="TextBox 26"/>
          <p:cNvSpPr txBox="1"/>
          <p:nvPr/>
        </p:nvSpPr>
        <p:spPr>
          <a:xfrm>
            <a:off x="2667000" y="2373868"/>
            <a:ext cx="898003" cy="369332"/>
          </a:xfrm>
          <a:prstGeom prst="rect">
            <a:avLst/>
          </a:prstGeom>
          <a:noFill/>
        </p:spPr>
        <p:txBody>
          <a:bodyPr wrap="none" rtlCol="0">
            <a:spAutoFit/>
          </a:bodyPr>
          <a:lstStyle/>
          <a:p>
            <a:r>
              <a:rPr lang="en-US" dirty="0">
                <a:latin typeface="Symbol" panose="05050102010706020507" pitchFamily="18" charset="2"/>
              </a:rPr>
              <a:t>b</a:t>
            </a:r>
            <a:r>
              <a:rPr lang="en-US" baseline="-25000" dirty="0"/>
              <a:t>1 </a:t>
            </a:r>
            <a:r>
              <a:rPr lang="en-US" dirty="0"/>
              <a:t>= -25</a:t>
            </a:r>
          </a:p>
        </p:txBody>
      </p:sp>
      <p:sp>
        <p:nvSpPr>
          <p:cNvPr id="28" name="TextBox 27"/>
          <p:cNvSpPr txBox="1"/>
          <p:nvPr/>
        </p:nvSpPr>
        <p:spPr>
          <a:xfrm>
            <a:off x="2819400" y="2983468"/>
            <a:ext cx="898003" cy="369332"/>
          </a:xfrm>
          <a:prstGeom prst="rect">
            <a:avLst/>
          </a:prstGeom>
          <a:noFill/>
        </p:spPr>
        <p:txBody>
          <a:bodyPr wrap="none" rtlCol="0">
            <a:spAutoFit/>
          </a:bodyPr>
          <a:lstStyle/>
          <a:p>
            <a:r>
              <a:rPr lang="en-US" dirty="0">
                <a:latin typeface="Symbol" panose="05050102010706020507" pitchFamily="18" charset="2"/>
              </a:rPr>
              <a:t>b</a:t>
            </a:r>
            <a:r>
              <a:rPr lang="en-US" baseline="-25000" dirty="0"/>
              <a:t>2 </a:t>
            </a:r>
            <a:r>
              <a:rPr lang="en-US" dirty="0"/>
              <a:t>= -25</a:t>
            </a:r>
          </a:p>
        </p:txBody>
      </p:sp>
      <p:graphicFrame>
        <p:nvGraphicFramePr>
          <p:cNvPr id="29" name="Table 28"/>
          <p:cNvGraphicFramePr>
            <a:graphicFrameLocks noGrp="1"/>
          </p:cNvGraphicFramePr>
          <p:nvPr/>
        </p:nvGraphicFramePr>
        <p:xfrm>
          <a:off x="5486400" y="3966071"/>
          <a:ext cx="2778582" cy="2430194"/>
        </p:xfrm>
        <a:graphic>
          <a:graphicData uri="http://schemas.openxmlformats.org/drawingml/2006/table">
            <a:tbl>
              <a:tblPr firstRow="1" bandRow="1">
                <a:tableStyleId>{5C22544A-7EE6-4342-B048-85BDC9FD1C3A}</a:tableStyleId>
              </a:tblPr>
              <a:tblGrid>
                <a:gridCol w="926194">
                  <a:extLst>
                    <a:ext uri="{9D8B030D-6E8A-4147-A177-3AD203B41FA5}">
                      <a16:colId xmlns:a16="http://schemas.microsoft.com/office/drawing/2014/main" val="20000"/>
                    </a:ext>
                  </a:extLst>
                </a:gridCol>
                <a:gridCol w="926194">
                  <a:extLst>
                    <a:ext uri="{9D8B030D-6E8A-4147-A177-3AD203B41FA5}">
                      <a16:colId xmlns:a16="http://schemas.microsoft.com/office/drawing/2014/main" val="20001"/>
                    </a:ext>
                  </a:extLst>
                </a:gridCol>
                <a:gridCol w="926194">
                  <a:extLst>
                    <a:ext uri="{9D8B030D-6E8A-4147-A177-3AD203B41FA5}">
                      <a16:colId xmlns:a16="http://schemas.microsoft.com/office/drawing/2014/main" val="20002"/>
                    </a:ext>
                  </a:extLst>
                </a:gridCol>
              </a:tblGrid>
              <a:tr h="601394">
                <a:tc>
                  <a:txBody>
                    <a:bodyPr/>
                    <a:lstStyle/>
                    <a:p>
                      <a:pPr algn="ctr"/>
                      <a:r>
                        <a:rPr lang="en-US" sz="2400" dirty="0"/>
                        <a:t>X</a:t>
                      </a:r>
                      <a:r>
                        <a:rPr lang="en-US" sz="2400" baseline="-25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X</a:t>
                      </a:r>
                      <a:r>
                        <a:rPr lang="en-US" sz="24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5103">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5103">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5103">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5103">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40" name="Group 39"/>
          <p:cNvGrpSpPr/>
          <p:nvPr/>
        </p:nvGrpSpPr>
        <p:grpSpPr>
          <a:xfrm>
            <a:off x="762000" y="3837662"/>
            <a:ext cx="3200400" cy="2657852"/>
            <a:chOff x="2438400" y="2971800"/>
            <a:chExt cx="3200400" cy="2657852"/>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l="49354" t="14943" r="3076" b="2298"/>
            <a:stretch/>
          </p:blipFill>
          <p:spPr>
            <a:xfrm>
              <a:off x="2438400" y="3114040"/>
              <a:ext cx="3017520" cy="2194560"/>
            </a:xfrm>
            <a:prstGeom prst="rect">
              <a:avLst/>
            </a:prstGeom>
          </p:spPr>
        </p:pic>
        <p:cxnSp>
          <p:nvCxnSpPr>
            <p:cNvPr id="31" name="Straight Connector 30"/>
            <p:cNvCxnSpPr/>
            <p:nvPr/>
          </p:nvCxnSpPr>
          <p:spPr>
            <a:xfrm>
              <a:off x="3124200" y="3949700"/>
              <a:ext cx="2514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455920" y="32004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455920" y="4211320"/>
              <a:ext cx="0" cy="5892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09204" y="5260320"/>
              <a:ext cx="1018420" cy="369332"/>
            </a:xfrm>
            <a:prstGeom prst="rect">
              <a:avLst/>
            </a:prstGeom>
            <a:noFill/>
          </p:spPr>
          <p:txBody>
            <a:bodyPr wrap="none" rtlCol="0">
              <a:spAutoFit/>
            </a:bodyPr>
            <a:lstStyle/>
            <a:p>
              <a:r>
                <a:rPr lang="en-US" dirty="0"/>
                <a:t>Predict 0</a:t>
              </a:r>
            </a:p>
          </p:txBody>
        </p:sp>
        <p:sp>
          <p:nvSpPr>
            <p:cNvPr id="35" name="TextBox 34"/>
            <p:cNvSpPr txBox="1"/>
            <p:nvPr/>
          </p:nvSpPr>
          <p:spPr>
            <a:xfrm>
              <a:off x="4132342" y="4953000"/>
              <a:ext cx="287258" cy="338554"/>
            </a:xfrm>
            <a:prstGeom prst="rect">
              <a:avLst/>
            </a:prstGeom>
            <a:noFill/>
          </p:spPr>
          <p:txBody>
            <a:bodyPr wrap="none" rtlCol="0">
              <a:spAutoFit/>
            </a:bodyPr>
            <a:lstStyle/>
            <a:p>
              <a:r>
                <a:rPr lang="en-US" sz="1600" dirty="0"/>
                <a:t>^</a:t>
              </a:r>
            </a:p>
          </p:txBody>
        </p:sp>
        <p:cxnSp>
          <p:nvCxnSpPr>
            <p:cNvPr id="36" name="Straight Connector 35"/>
            <p:cNvCxnSpPr/>
            <p:nvPr/>
          </p:nvCxnSpPr>
          <p:spPr>
            <a:xfrm flipV="1">
              <a:off x="4275971" y="2971800"/>
              <a:ext cx="0" cy="2438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5" idx="1"/>
            </p:cNvCxnSpPr>
            <p:nvPr/>
          </p:nvCxnSpPr>
          <p:spPr>
            <a:xfrm flipH="1">
              <a:off x="3429000" y="5122277"/>
              <a:ext cx="70334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19600" y="5122277"/>
              <a:ext cx="6881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48508" y="5225534"/>
              <a:ext cx="1018420" cy="369332"/>
            </a:xfrm>
            <a:prstGeom prst="rect">
              <a:avLst/>
            </a:prstGeom>
            <a:noFill/>
          </p:spPr>
          <p:txBody>
            <a:bodyPr wrap="none" rtlCol="0">
              <a:spAutoFit/>
            </a:bodyPr>
            <a:lstStyle/>
            <a:p>
              <a:r>
                <a:rPr lang="en-US" dirty="0"/>
                <a:t>Predict 1</a:t>
              </a:r>
            </a:p>
          </p:txBody>
        </p:sp>
      </p:grpSp>
      <p:sp>
        <p:nvSpPr>
          <p:cNvPr id="42" name="Oval 41"/>
          <p:cNvSpPr/>
          <p:nvPr/>
        </p:nvSpPr>
        <p:spPr>
          <a:xfrm>
            <a:off x="1905000" y="990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981200" y="990600"/>
            <a:ext cx="527709" cy="502702"/>
          </a:xfrm>
          <a:prstGeom prst="rect">
            <a:avLst/>
          </a:prstGeom>
          <a:noFill/>
        </p:spPr>
        <p:txBody>
          <a:bodyPr wrap="none" rtlCol="0">
            <a:spAutoFit/>
          </a:bodyPr>
          <a:lstStyle/>
          <a:p>
            <a:r>
              <a:rPr lang="en-US" sz="4000" baseline="-25000" dirty="0"/>
              <a:t>+1</a:t>
            </a:r>
          </a:p>
        </p:txBody>
      </p:sp>
      <p:sp>
        <p:nvSpPr>
          <p:cNvPr id="41" name="TextBox 40"/>
          <p:cNvSpPr txBox="1"/>
          <p:nvPr/>
        </p:nvSpPr>
        <p:spPr>
          <a:xfrm>
            <a:off x="3846521" y="4186396"/>
            <a:ext cx="521297" cy="369332"/>
          </a:xfrm>
          <a:prstGeom prst="rect">
            <a:avLst/>
          </a:prstGeom>
          <a:noFill/>
        </p:spPr>
        <p:txBody>
          <a:bodyPr wrap="none" rtlCol="0">
            <a:spAutoFit/>
          </a:bodyPr>
          <a:lstStyle/>
          <a:p>
            <a:r>
              <a:rPr lang="cy-GB" dirty="0"/>
              <a:t>ŷ=1</a:t>
            </a:r>
            <a:endParaRPr lang="en-US" dirty="0"/>
          </a:p>
        </p:txBody>
      </p:sp>
      <p:sp>
        <p:nvSpPr>
          <p:cNvPr id="43" name="TextBox 42"/>
          <p:cNvSpPr txBox="1"/>
          <p:nvPr/>
        </p:nvSpPr>
        <p:spPr>
          <a:xfrm>
            <a:off x="3845069" y="5188664"/>
            <a:ext cx="521297" cy="369332"/>
          </a:xfrm>
          <a:prstGeom prst="rect">
            <a:avLst/>
          </a:prstGeom>
          <a:noFill/>
        </p:spPr>
        <p:txBody>
          <a:bodyPr wrap="none" rtlCol="0">
            <a:spAutoFit/>
          </a:bodyPr>
          <a:lstStyle/>
          <a:p>
            <a:r>
              <a:rPr lang="cy-GB" dirty="0"/>
              <a:t>ŷ=0</a:t>
            </a:r>
            <a:endParaRPr lang="en-US" dirty="0"/>
          </a:p>
        </p:txBody>
      </p:sp>
      <p:sp>
        <p:nvSpPr>
          <p:cNvPr id="45" name="TextBox 44"/>
          <p:cNvSpPr txBox="1"/>
          <p:nvPr/>
        </p:nvSpPr>
        <p:spPr>
          <a:xfrm>
            <a:off x="791323" y="4555728"/>
            <a:ext cx="295274" cy="369332"/>
          </a:xfrm>
          <a:prstGeom prst="rect">
            <a:avLst/>
          </a:prstGeom>
          <a:solidFill>
            <a:schemeClr val="bg1"/>
          </a:solidFill>
        </p:spPr>
        <p:txBody>
          <a:bodyPr wrap="none" rtlCol="0">
            <a:spAutoFit/>
          </a:bodyPr>
          <a:lstStyle/>
          <a:p>
            <a:r>
              <a:rPr lang="en-US" dirty="0"/>
              <a:t>a</a:t>
            </a:r>
          </a:p>
        </p:txBody>
      </p:sp>
      <p:cxnSp>
        <p:nvCxnSpPr>
          <p:cNvPr id="46" name="Straight Connector 45"/>
          <p:cNvCxnSpPr/>
          <p:nvPr/>
        </p:nvCxnSpPr>
        <p:spPr>
          <a:xfrm>
            <a:off x="2667000" y="1371600"/>
            <a:ext cx="1330792" cy="995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2667000" y="2286000"/>
            <a:ext cx="1219200" cy="203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flipV="1">
            <a:off x="2667000" y="2819400"/>
            <a:ext cx="1219200" cy="1981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611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Weights</a:t>
            </a:r>
          </a:p>
        </p:txBody>
      </p:sp>
      <p:sp>
        <p:nvSpPr>
          <p:cNvPr id="3" name="Content Placeholder 2"/>
          <p:cNvSpPr>
            <a:spLocks noGrp="1"/>
          </p:cNvSpPr>
          <p:nvPr>
            <p:ph idx="1"/>
          </p:nvPr>
        </p:nvSpPr>
        <p:spPr>
          <a:xfrm>
            <a:off x="304800" y="1219200"/>
            <a:ext cx="8610600" cy="5181600"/>
          </a:xfrm>
        </p:spPr>
        <p:txBody>
          <a:bodyPr/>
          <a:lstStyle/>
          <a:p>
            <a:pPr marL="0" indent="0" eaLnBrk="1" fontAlgn="auto" hangingPunct="1">
              <a:spcBef>
                <a:spcPts val="0"/>
              </a:spcBef>
              <a:spcAft>
                <a:spcPts val="0"/>
              </a:spcAft>
              <a:buNone/>
              <a:defRPr/>
            </a:pPr>
            <a:r>
              <a:rPr lang="en-US" dirty="0"/>
              <a:t>The hidden layers no longer use the features themselves (the x’s).  They use linear combinations of the node outputs from the previous layer.  So we call these linear combinations of outputs to be z’s.</a:t>
            </a:r>
          </a:p>
          <a:p>
            <a:pPr marL="0" indent="0">
              <a:buNone/>
            </a:pPr>
            <a:endParaRPr lang="en-US" dirty="0"/>
          </a:p>
          <a:p>
            <a:pPr marL="0" indent="0">
              <a:buNone/>
            </a:pPr>
            <a:r>
              <a:rPr lang="en-US" dirty="0"/>
              <a:t>a</a:t>
            </a:r>
            <a:r>
              <a:rPr lang="en-US" baseline="-25000" dirty="0"/>
              <a:t>1</a:t>
            </a:r>
            <a:r>
              <a:rPr lang="en-US" baseline="30000" dirty="0"/>
              <a:t>(2) </a:t>
            </a:r>
            <a:r>
              <a:rPr lang="en-US" dirty="0"/>
              <a:t>= g( </a:t>
            </a:r>
            <a:r>
              <a:rPr lang="en-US" dirty="0">
                <a:latin typeface="Symbol" panose="05050102010706020507" pitchFamily="18" charset="2"/>
              </a:rPr>
              <a:t>b</a:t>
            </a:r>
            <a:r>
              <a:rPr lang="en-US" baseline="-25000" dirty="0"/>
              <a:t>10</a:t>
            </a:r>
            <a:r>
              <a:rPr lang="en-US" baseline="30000" dirty="0"/>
              <a:t>(1) </a:t>
            </a:r>
            <a:r>
              <a:rPr lang="en-US" dirty="0"/>
              <a:t> + </a:t>
            </a:r>
            <a:r>
              <a:rPr lang="en-US" dirty="0">
                <a:latin typeface="Symbol" panose="05050102010706020507" pitchFamily="18" charset="2"/>
              </a:rPr>
              <a:t>b</a:t>
            </a:r>
            <a:r>
              <a:rPr lang="en-US" baseline="-25000" dirty="0"/>
              <a:t>11</a:t>
            </a:r>
            <a:r>
              <a:rPr lang="en-US" baseline="30000" dirty="0"/>
              <a:t>(1) </a:t>
            </a:r>
            <a:r>
              <a:rPr lang="en-US" dirty="0"/>
              <a:t>* x</a:t>
            </a:r>
            <a:r>
              <a:rPr lang="en-US" baseline="-25000" dirty="0"/>
              <a:t>1</a:t>
            </a:r>
            <a:r>
              <a:rPr lang="en-US" baseline="30000" dirty="0"/>
              <a:t>(1)</a:t>
            </a:r>
            <a:r>
              <a:rPr lang="en-US" dirty="0"/>
              <a:t> + </a:t>
            </a:r>
            <a:r>
              <a:rPr lang="en-US" dirty="0">
                <a:latin typeface="Symbol" panose="05050102010706020507" pitchFamily="18" charset="2"/>
              </a:rPr>
              <a:t>b</a:t>
            </a:r>
            <a:r>
              <a:rPr lang="en-US" baseline="-25000" dirty="0"/>
              <a:t>12</a:t>
            </a:r>
            <a:r>
              <a:rPr lang="en-US" baseline="30000" dirty="0"/>
              <a:t>(1) </a:t>
            </a:r>
            <a:r>
              <a:rPr lang="en-US" dirty="0"/>
              <a:t>* x</a:t>
            </a:r>
            <a:r>
              <a:rPr lang="en-US" baseline="-25000" dirty="0"/>
              <a:t>2</a:t>
            </a:r>
            <a:r>
              <a:rPr lang="en-US" baseline="30000" dirty="0"/>
              <a:t>(1)</a:t>
            </a:r>
            <a:r>
              <a:rPr lang="en-US" dirty="0"/>
              <a:t> + </a:t>
            </a:r>
            <a:r>
              <a:rPr lang="en-US" dirty="0">
                <a:latin typeface="Symbol" panose="05050102010706020507" pitchFamily="18" charset="2"/>
              </a:rPr>
              <a:t>b</a:t>
            </a:r>
            <a:r>
              <a:rPr lang="en-US" baseline="-25000" dirty="0"/>
              <a:t>13</a:t>
            </a:r>
            <a:r>
              <a:rPr lang="en-US" baseline="30000" dirty="0"/>
              <a:t>(1) </a:t>
            </a:r>
            <a:r>
              <a:rPr lang="en-US" dirty="0"/>
              <a:t>* x</a:t>
            </a:r>
            <a:r>
              <a:rPr lang="en-US" baseline="-25000" dirty="0"/>
              <a:t>3</a:t>
            </a:r>
            <a:r>
              <a:rPr lang="en-US" baseline="30000" dirty="0"/>
              <a:t>(1)</a:t>
            </a:r>
            <a:r>
              <a:rPr lang="en-US" dirty="0"/>
              <a:t> + … + </a:t>
            </a:r>
            <a:r>
              <a:rPr lang="en-US" dirty="0">
                <a:latin typeface="Symbol" panose="05050102010706020507" pitchFamily="18" charset="2"/>
              </a:rPr>
              <a:t>b</a:t>
            </a:r>
            <a:r>
              <a:rPr lang="en-US" baseline="-25000" dirty="0"/>
              <a:t>1p</a:t>
            </a:r>
            <a:r>
              <a:rPr lang="en-US" baseline="30000" dirty="0"/>
              <a:t>(1) </a:t>
            </a:r>
            <a:r>
              <a:rPr lang="en-US" dirty="0"/>
              <a:t>* </a:t>
            </a:r>
            <a:r>
              <a:rPr lang="en-US" dirty="0" err="1"/>
              <a:t>x</a:t>
            </a:r>
            <a:r>
              <a:rPr lang="en-US" baseline="-25000" dirty="0" err="1"/>
              <a:t>p</a:t>
            </a:r>
            <a:r>
              <a:rPr lang="en-US" baseline="30000" dirty="0"/>
              <a:t>(1)</a:t>
            </a:r>
            <a:r>
              <a:rPr lang="en-US" dirty="0"/>
              <a:t>)  </a:t>
            </a:r>
          </a:p>
          <a:p>
            <a:pPr marL="0" indent="0">
              <a:buNone/>
            </a:pPr>
            <a:endParaRPr lang="en-US" dirty="0"/>
          </a:p>
          <a:p>
            <a:pPr marL="0" indent="0">
              <a:buNone/>
            </a:pPr>
            <a:r>
              <a:rPr lang="en-US" dirty="0"/>
              <a:t>“the activation of node 1 in layer 2  is a function of the linear combination of the outputs from the previous layer”</a:t>
            </a:r>
          </a:p>
          <a:p>
            <a:pPr marL="0" indent="0">
              <a:buNone/>
            </a:pPr>
            <a:endParaRPr lang="en-US" dirty="0"/>
          </a:p>
          <a:p>
            <a:pPr marL="0" indent="0">
              <a:buNone/>
            </a:pPr>
            <a:r>
              <a:rPr lang="en-US" dirty="0"/>
              <a:t>a</a:t>
            </a:r>
            <a:r>
              <a:rPr lang="en-US" baseline="-25000" dirty="0"/>
              <a:t>1</a:t>
            </a:r>
            <a:r>
              <a:rPr lang="en-US" baseline="30000" dirty="0"/>
              <a:t>(3) </a:t>
            </a:r>
            <a:r>
              <a:rPr lang="en-US" dirty="0"/>
              <a:t>= g(Z</a:t>
            </a:r>
            <a:r>
              <a:rPr lang="en-US" baseline="-25000" dirty="0"/>
              <a:t>1</a:t>
            </a:r>
            <a:r>
              <a:rPr lang="en-US" dirty="0"/>
              <a:t> </a:t>
            </a:r>
            <a:r>
              <a:rPr lang="en-US" baseline="30000" dirty="0"/>
              <a:t>(1) </a:t>
            </a:r>
            <a:r>
              <a:rPr lang="en-US" dirty="0"/>
              <a:t>) = g( </a:t>
            </a:r>
            <a:r>
              <a:rPr lang="en-US" dirty="0">
                <a:latin typeface="Symbol" panose="05050102010706020507" pitchFamily="18" charset="2"/>
              </a:rPr>
              <a:t>b</a:t>
            </a:r>
            <a:r>
              <a:rPr lang="en-US" baseline="-25000" dirty="0"/>
              <a:t>10</a:t>
            </a:r>
            <a:r>
              <a:rPr lang="en-US" baseline="30000" dirty="0"/>
              <a:t>(2) </a:t>
            </a:r>
            <a:r>
              <a:rPr lang="en-US" dirty="0"/>
              <a:t> + </a:t>
            </a:r>
            <a:r>
              <a:rPr lang="en-US" dirty="0">
                <a:latin typeface="Symbol" panose="05050102010706020507" pitchFamily="18" charset="2"/>
              </a:rPr>
              <a:t>b</a:t>
            </a:r>
            <a:r>
              <a:rPr lang="en-US" baseline="-25000" dirty="0"/>
              <a:t>11</a:t>
            </a:r>
            <a:r>
              <a:rPr lang="en-US" baseline="30000" dirty="0"/>
              <a:t>(2) </a:t>
            </a:r>
            <a:r>
              <a:rPr lang="en-US" dirty="0"/>
              <a:t>* a</a:t>
            </a:r>
            <a:r>
              <a:rPr lang="en-US" baseline="-25000" dirty="0"/>
              <a:t>1</a:t>
            </a:r>
            <a:r>
              <a:rPr lang="en-US" baseline="30000" dirty="0"/>
              <a:t>(2)</a:t>
            </a:r>
            <a:r>
              <a:rPr lang="en-US" dirty="0"/>
              <a:t> + </a:t>
            </a:r>
            <a:r>
              <a:rPr lang="en-US" dirty="0">
                <a:latin typeface="Symbol" panose="05050102010706020507" pitchFamily="18" charset="2"/>
              </a:rPr>
              <a:t>b</a:t>
            </a:r>
            <a:r>
              <a:rPr lang="en-US" baseline="-25000" dirty="0"/>
              <a:t>12</a:t>
            </a:r>
            <a:r>
              <a:rPr lang="en-US" baseline="30000" dirty="0"/>
              <a:t>(2) </a:t>
            </a:r>
            <a:r>
              <a:rPr lang="en-US" dirty="0"/>
              <a:t>* a</a:t>
            </a:r>
            <a:r>
              <a:rPr lang="en-US" baseline="-25000" dirty="0"/>
              <a:t>2</a:t>
            </a:r>
            <a:r>
              <a:rPr lang="en-US" baseline="30000" dirty="0"/>
              <a:t>(2)</a:t>
            </a:r>
            <a:r>
              <a:rPr lang="en-US" dirty="0"/>
              <a:t> + </a:t>
            </a:r>
            <a:r>
              <a:rPr lang="en-US" dirty="0">
                <a:latin typeface="Symbol" panose="05050102010706020507" pitchFamily="18" charset="2"/>
              </a:rPr>
              <a:t>b</a:t>
            </a:r>
            <a:r>
              <a:rPr lang="en-US" baseline="-25000" dirty="0"/>
              <a:t>13</a:t>
            </a:r>
            <a:r>
              <a:rPr lang="en-US" baseline="30000" dirty="0"/>
              <a:t>(2) </a:t>
            </a:r>
            <a:r>
              <a:rPr lang="en-US" dirty="0"/>
              <a:t>* a</a:t>
            </a:r>
            <a:r>
              <a:rPr lang="en-US" baseline="-25000" dirty="0"/>
              <a:t>3</a:t>
            </a:r>
            <a:r>
              <a:rPr lang="en-US" baseline="30000" dirty="0"/>
              <a:t>(2)</a:t>
            </a:r>
            <a:r>
              <a:rPr lang="en-US" dirty="0"/>
              <a:t> + … + </a:t>
            </a:r>
            <a:r>
              <a:rPr lang="en-US" dirty="0">
                <a:latin typeface="Symbol" panose="05050102010706020507" pitchFamily="18" charset="2"/>
              </a:rPr>
              <a:t>b</a:t>
            </a:r>
            <a:r>
              <a:rPr lang="en-US" baseline="-25000" dirty="0"/>
              <a:t>1q</a:t>
            </a:r>
            <a:r>
              <a:rPr lang="en-US" baseline="30000" dirty="0"/>
              <a:t>(2) </a:t>
            </a:r>
            <a:r>
              <a:rPr lang="en-US" dirty="0"/>
              <a:t>* </a:t>
            </a:r>
            <a:r>
              <a:rPr lang="en-US" dirty="0" err="1"/>
              <a:t>a</a:t>
            </a:r>
            <a:r>
              <a:rPr lang="en-US" baseline="-25000" dirty="0" err="1"/>
              <a:t>q</a:t>
            </a:r>
            <a:r>
              <a:rPr lang="en-US" baseline="30000" dirty="0"/>
              <a:t>(2)</a:t>
            </a:r>
            <a:r>
              <a:rPr lang="en-US" dirty="0"/>
              <a:t>)  </a:t>
            </a:r>
          </a:p>
          <a:p>
            <a:pPr marL="0" indent="0">
              <a:buNone/>
            </a:pPr>
            <a:endParaRPr lang="en-US" dirty="0"/>
          </a:p>
          <a:p>
            <a:pPr marL="0" indent="0">
              <a:buNone/>
            </a:pPr>
            <a:r>
              <a:rPr lang="en-US" dirty="0"/>
              <a:t>a</a:t>
            </a:r>
            <a:r>
              <a:rPr lang="en-US" baseline="-25000" dirty="0"/>
              <a:t>1</a:t>
            </a:r>
            <a:r>
              <a:rPr lang="en-US" baseline="30000" dirty="0"/>
              <a:t>(4) </a:t>
            </a:r>
            <a:r>
              <a:rPr lang="en-US" dirty="0"/>
              <a:t>= g(Z</a:t>
            </a:r>
            <a:r>
              <a:rPr lang="en-US" baseline="-25000" dirty="0"/>
              <a:t>1</a:t>
            </a:r>
            <a:r>
              <a:rPr lang="en-US" dirty="0"/>
              <a:t> </a:t>
            </a:r>
            <a:r>
              <a:rPr lang="en-US" baseline="30000" dirty="0"/>
              <a:t>(3) </a:t>
            </a:r>
            <a:r>
              <a:rPr lang="en-US" dirty="0"/>
              <a:t>) = g( </a:t>
            </a:r>
            <a:r>
              <a:rPr lang="en-US" dirty="0">
                <a:latin typeface="Symbol" panose="05050102010706020507" pitchFamily="18" charset="2"/>
              </a:rPr>
              <a:t>b</a:t>
            </a:r>
            <a:r>
              <a:rPr lang="en-US" baseline="-25000" dirty="0"/>
              <a:t>10</a:t>
            </a:r>
            <a:r>
              <a:rPr lang="en-US" baseline="30000" dirty="0"/>
              <a:t>(3) </a:t>
            </a:r>
            <a:r>
              <a:rPr lang="en-US" dirty="0"/>
              <a:t> + </a:t>
            </a:r>
            <a:r>
              <a:rPr lang="en-US" dirty="0">
                <a:latin typeface="Symbol" panose="05050102010706020507" pitchFamily="18" charset="2"/>
              </a:rPr>
              <a:t>b</a:t>
            </a:r>
            <a:r>
              <a:rPr lang="en-US" baseline="-25000" dirty="0"/>
              <a:t>11</a:t>
            </a:r>
            <a:r>
              <a:rPr lang="en-US" baseline="30000" dirty="0"/>
              <a:t>(3) </a:t>
            </a:r>
            <a:r>
              <a:rPr lang="en-US" dirty="0"/>
              <a:t>* a</a:t>
            </a:r>
            <a:r>
              <a:rPr lang="en-US" baseline="-25000" dirty="0"/>
              <a:t>1</a:t>
            </a:r>
            <a:r>
              <a:rPr lang="en-US" baseline="30000" dirty="0"/>
              <a:t>(3)</a:t>
            </a:r>
            <a:r>
              <a:rPr lang="en-US" dirty="0"/>
              <a:t> + </a:t>
            </a:r>
            <a:r>
              <a:rPr lang="en-US" dirty="0">
                <a:latin typeface="Symbol" panose="05050102010706020507" pitchFamily="18" charset="2"/>
              </a:rPr>
              <a:t>b</a:t>
            </a:r>
            <a:r>
              <a:rPr lang="en-US" baseline="-25000" dirty="0"/>
              <a:t>12</a:t>
            </a:r>
            <a:r>
              <a:rPr lang="en-US" baseline="30000" dirty="0"/>
              <a:t>(3) </a:t>
            </a:r>
            <a:r>
              <a:rPr lang="en-US" dirty="0"/>
              <a:t>* a</a:t>
            </a:r>
            <a:r>
              <a:rPr lang="en-US" baseline="-25000" dirty="0"/>
              <a:t>2</a:t>
            </a:r>
            <a:r>
              <a:rPr lang="en-US" baseline="30000" dirty="0"/>
              <a:t>(3)</a:t>
            </a:r>
            <a:r>
              <a:rPr lang="en-US" dirty="0"/>
              <a:t> + </a:t>
            </a:r>
            <a:r>
              <a:rPr lang="en-US" dirty="0">
                <a:latin typeface="Symbol" panose="05050102010706020507" pitchFamily="18" charset="2"/>
              </a:rPr>
              <a:t>b</a:t>
            </a:r>
            <a:r>
              <a:rPr lang="en-US" baseline="-25000" dirty="0"/>
              <a:t>13</a:t>
            </a:r>
            <a:r>
              <a:rPr lang="en-US" baseline="30000" dirty="0"/>
              <a:t>(3) </a:t>
            </a:r>
            <a:r>
              <a:rPr lang="en-US" dirty="0"/>
              <a:t>* a</a:t>
            </a:r>
            <a:r>
              <a:rPr lang="en-US" baseline="-25000" dirty="0"/>
              <a:t>3</a:t>
            </a:r>
            <a:r>
              <a:rPr lang="en-US" baseline="30000" dirty="0"/>
              <a:t>(3)</a:t>
            </a:r>
            <a:r>
              <a:rPr lang="en-US" dirty="0"/>
              <a:t> + … + </a:t>
            </a:r>
            <a:r>
              <a:rPr lang="en-US" dirty="0">
                <a:latin typeface="Symbol" panose="05050102010706020507" pitchFamily="18" charset="2"/>
              </a:rPr>
              <a:t>b</a:t>
            </a:r>
            <a:r>
              <a:rPr lang="en-US" baseline="-25000" dirty="0"/>
              <a:t>1p</a:t>
            </a:r>
            <a:r>
              <a:rPr lang="en-US" baseline="30000" dirty="0"/>
              <a:t>(3) </a:t>
            </a:r>
            <a:r>
              <a:rPr lang="en-US" dirty="0"/>
              <a:t>* </a:t>
            </a:r>
            <a:r>
              <a:rPr lang="en-US" dirty="0" err="1"/>
              <a:t>a</a:t>
            </a:r>
            <a:r>
              <a:rPr lang="en-US" baseline="-25000" dirty="0" err="1"/>
              <a:t>p</a:t>
            </a:r>
            <a:r>
              <a:rPr lang="en-US" baseline="30000" dirty="0"/>
              <a:t>(3)</a:t>
            </a:r>
            <a:r>
              <a:rPr lang="en-US" dirty="0"/>
              <a:t>)  </a:t>
            </a:r>
          </a:p>
          <a:p>
            <a:pPr marL="0" indent="0">
              <a:buNone/>
            </a:pPr>
            <a:endParaRPr lang="en-US" dirty="0"/>
          </a:p>
          <a:p>
            <a:pPr marL="0" indent="0">
              <a:buNone/>
            </a:pPr>
            <a:endParaRPr lang="en-US" dirty="0"/>
          </a:p>
          <a:p>
            <a:pPr marL="0" indent="0">
              <a:buNone/>
            </a:pPr>
            <a:r>
              <a:rPr lang="en-US" dirty="0"/>
              <a:t>a</a:t>
            </a:r>
            <a:r>
              <a:rPr lang="en-US" baseline="-25000" dirty="0"/>
              <a:t>1</a:t>
            </a:r>
            <a:r>
              <a:rPr lang="en-US" baseline="30000" dirty="0"/>
              <a:t>(l-1) </a:t>
            </a:r>
            <a:r>
              <a:rPr lang="en-US" dirty="0"/>
              <a:t>= g(Z</a:t>
            </a:r>
            <a:r>
              <a:rPr lang="en-US" baseline="-25000" dirty="0"/>
              <a:t>1</a:t>
            </a:r>
            <a:r>
              <a:rPr lang="en-US" dirty="0"/>
              <a:t> </a:t>
            </a:r>
            <a:r>
              <a:rPr lang="en-US" baseline="30000" dirty="0"/>
              <a:t>(l-2) </a:t>
            </a:r>
            <a:r>
              <a:rPr lang="en-US" dirty="0"/>
              <a:t>)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35</a:t>
            </a:fld>
            <a:endParaRPr lang="en-US" altLang="en-US"/>
          </a:p>
        </p:txBody>
      </p:sp>
      <p:sp>
        <p:nvSpPr>
          <p:cNvPr id="5" name="TextBox 4"/>
          <p:cNvSpPr txBox="1"/>
          <p:nvPr/>
        </p:nvSpPr>
        <p:spPr>
          <a:xfrm>
            <a:off x="381000" y="5341203"/>
            <a:ext cx="457200" cy="830997"/>
          </a:xfrm>
          <a:prstGeom prst="rect">
            <a:avLst/>
          </a:prstGeom>
          <a:noFill/>
        </p:spPr>
        <p:txBody>
          <a:bodyPr wrap="square" rtlCol="0">
            <a:spAutoFit/>
          </a:bodyPr>
          <a:lstStyle/>
          <a:p>
            <a:r>
              <a:rPr lang="en-US" sz="4800" dirty="0"/>
              <a:t>⁞</a:t>
            </a:r>
          </a:p>
        </p:txBody>
      </p:sp>
    </p:spTree>
    <p:extLst>
      <p:ext uri="{BB962C8B-B14F-4D97-AF65-F5344CB8AC3E}">
        <p14:creationId xmlns:p14="http://schemas.microsoft.com/office/powerpoint/2010/main" val="624848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Weights</a:t>
            </a:r>
          </a:p>
        </p:txBody>
      </p:sp>
      <p:sp>
        <p:nvSpPr>
          <p:cNvPr id="3" name="Content Placeholder 2"/>
          <p:cNvSpPr>
            <a:spLocks noGrp="1"/>
          </p:cNvSpPr>
          <p:nvPr>
            <p:ph idx="1"/>
          </p:nvPr>
        </p:nvSpPr>
        <p:spPr>
          <a:xfrm>
            <a:off x="457200" y="1219200"/>
            <a:ext cx="8458200" cy="4906963"/>
          </a:xfrm>
        </p:spPr>
        <p:txBody>
          <a:bodyPr/>
          <a:lstStyle/>
          <a:p>
            <a:pPr marL="0" indent="0">
              <a:buNone/>
            </a:pPr>
            <a:r>
              <a:rPr lang="en-US" dirty="0"/>
              <a:t>The outcomes (Y’s) are a function of the node activations (Z’s) in the last hidden layer.  </a:t>
            </a:r>
          </a:p>
          <a:p>
            <a:pPr marL="0" indent="0">
              <a:buNone/>
            </a:pPr>
            <a:endParaRPr lang="en-US" dirty="0"/>
          </a:p>
          <a:p>
            <a:pPr marL="0" indent="0">
              <a:buNone/>
            </a:pPr>
            <a:r>
              <a:rPr lang="en-US" dirty="0"/>
              <a:t>       Y</a:t>
            </a:r>
            <a:r>
              <a:rPr lang="en-US" baseline="-25000" dirty="0"/>
              <a:t>1</a:t>
            </a:r>
            <a:r>
              <a:rPr lang="en-US" baseline="30000" dirty="0"/>
              <a:t>(l)  </a:t>
            </a:r>
            <a:r>
              <a:rPr lang="en-US" dirty="0"/>
              <a:t>= g(</a:t>
            </a:r>
            <a:r>
              <a:rPr lang="en-US" dirty="0">
                <a:latin typeface="Symbol" panose="05050102010706020507" pitchFamily="18" charset="2"/>
              </a:rPr>
              <a:t>b</a:t>
            </a:r>
            <a:r>
              <a:rPr lang="en-US" baseline="-25000" dirty="0"/>
              <a:t>10</a:t>
            </a:r>
            <a:r>
              <a:rPr lang="en-US" baseline="30000" dirty="0"/>
              <a:t>(l-1) </a:t>
            </a:r>
            <a:r>
              <a:rPr lang="en-US" dirty="0"/>
              <a:t> + </a:t>
            </a:r>
            <a:r>
              <a:rPr lang="en-US" dirty="0">
                <a:latin typeface="Symbol" panose="05050102010706020507" pitchFamily="18" charset="2"/>
              </a:rPr>
              <a:t>b</a:t>
            </a:r>
            <a:r>
              <a:rPr lang="en-US" baseline="-25000" dirty="0"/>
              <a:t>11</a:t>
            </a:r>
            <a:r>
              <a:rPr lang="en-US" baseline="30000" dirty="0"/>
              <a:t>(l-1) </a:t>
            </a:r>
            <a:r>
              <a:rPr lang="en-US" dirty="0"/>
              <a:t>* Z</a:t>
            </a:r>
            <a:r>
              <a:rPr lang="en-US" baseline="-25000" dirty="0"/>
              <a:t>1</a:t>
            </a:r>
            <a:r>
              <a:rPr lang="en-US" dirty="0"/>
              <a:t> </a:t>
            </a:r>
            <a:r>
              <a:rPr lang="en-US" baseline="30000" dirty="0"/>
              <a:t>(l-1) </a:t>
            </a:r>
            <a:r>
              <a:rPr lang="en-US" dirty="0"/>
              <a:t> + </a:t>
            </a:r>
            <a:r>
              <a:rPr lang="en-US" dirty="0">
                <a:latin typeface="Symbol" panose="05050102010706020507" pitchFamily="18" charset="2"/>
              </a:rPr>
              <a:t>b</a:t>
            </a:r>
            <a:r>
              <a:rPr lang="en-US" baseline="-25000" dirty="0"/>
              <a:t>12</a:t>
            </a:r>
            <a:r>
              <a:rPr lang="en-US" baseline="30000" dirty="0"/>
              <a:t>(l-1) </a:t>
            </a:r>
            <a:r>
              <a:rPr lang="en-US" dirty="0"/>
              <a:t>* Z</a:t>
            </a:r>
            <a:r>
              <a:rPr lang="en-US" baseline="-25000" dirty="0"/>
              <a:t>1</a:t>
            </a:r>
            <a:r>
              <a:rPr lang="en-US" dirty="0"/>
              <a:t> </a:t>
            </a:r>
            <a:r>
              <a:rPr lang="en-US" baseline="30000" dirty="0"/>
              <a:t>(l-1)) </a:t>
            </a:r>
            <a:r>
              <a:rPr lang="en-US" dirty="0"/>
              <a:t> + … + </a:t>
            </a:r>
            <a:r>
              <a:rPr lang="en-US" dirty="0">
                <a:latin typeface="Symbol" panose="05050102010706020507" pitchFamily="18" charset="2"/>
              </a:rPr>
              <a:t>b</a:t>
            </a:r>
            <a:r>
              <a:rPr lang="en-US" baseline="-25000" dirty="0"/>
              <a:t>1q</a:t>
            </a:r>
            <a:r>
              <a:rPr lang="en-US" baseline="30000" dirty="0"/>
              <a:t>(l-1) </a:t>
            </a:r>
            <a:r>
              <a:rPr lang="en-US" dirty="0"/>
              <a:t>* </a:t>
            </a:r>
            <a:r>
              <a:rPr lang="en-US" dirty="0" err="1"/>
              <a:t>Z</a:t>
            </a:r>
            <a:r>
              <a:rPr lang="en-US" baseline="-25000" dirty="0" err="1"/>
              <a:t>q</a:t>
            </a:r>
            <a:r>
              <a:rPr lang="en-US" dirty="0"/>
              <a:t> </a:t>
            </a:r>
            <a:r>
              <a:rPr lang="en-US" baseline="30000" dirty="0"/>
              <a:t>(l=1)</a:t>
            </a:r>
            <a:r>
              <a:rPr lang="en-US" dirty="0"/>
              <a:t>)  </a:t>
            </a:r>
          </a:p>
          <a:p>
            <a:pPr marL="0" indent="0">
              <a:buNone/>
            </a:pPr>
            <a:endParaRPr lang="en-US" dirty="0"/>
          </a:p>
          <a:p>
            <a:pPr marL="0" indent="0">
              <a:buNone/>
            </a:pPr>
            <a:r>
              <a:rPr lang="en-US" dirty="0"/>
              <a:t>       Y</a:t>
            </a:r>
            <a:r>
              <a:rPr lang="en-US" baseline="-25000" dirty="0"/>
              <a:t>2</a:t>
            </a:r>
            <a:r>
              <a:rPr lang="en-US" baseline="30000" dirty="0"/>
              <a:t>(l)  </a:t>
            </a:r>
            <a:r>
              <a:rPr lang="en-US" dirty="0"/>
              <a:t>= g(</a:t>
            </a:r>
            <a:r>
              <a:rPr lang="en-US" dirty="0">
                <a:latin typeface="Symbol" panose="05050102010706020507" pitchFamily="18" charset="2"/>
              </a:rPr>
              <a:t>b</a:t>
            </a:r>
            <a:r>
              <a:rPr lang="en-US" baseline="-25000" dirty="0"/>
              <a:t>20</a:t>
            </a:r>
            <a:r>
              <a:rPr lang="en-US" baseline="30000" dirty="0"/>
              <a:t>(l-1) </a:t>
            </a:r>
            <a:r>
              <a:rPr lang="en-US" dirty="0"/>
              <a:t> + </a:t>
            </a:r>
            <a:r>
              <a:rPr lang="en-US" dirty="0">
                <a:latin typeface="Symbol" panose="05050102010706020507" pitchFamily="18" charset="2"/>
              </a:rPr>
              <a:t>b</a:t>
            </a:r>
            <a:r>
              <a:rPr lang="en-US" baseline="-25000" dirty="0"/>
              <a:t>21</a:t>
            </a:r>
            <a:r>
              <a:rPr lang="en-US" baseline="30000" dirty="0"/>
              <a:t>(l-1) </a:t>
            </a:r>
            <a:r>
              <a:rPr lang="en-US" dirty="0"/>
              <a:t>* Z</a:t>
            </a:r>
            <a:r>
              <a:rPr lang="en-US" baseline="-25000" dirty="0"/>
              <a:t>1</a:t>
            </a:r>
            <a:r>
              <a:rPr lang="en-US" dirty="0"/>
              <a:t> </a:t>
            </a:r>
            <a:r>
              <a:rPr lang="en-US" baseline="30000" dirty="0"/>
              <a:t>(l-1) </a:t>
            </a:r>
            <a:r>
              <a:rPr lang="en-US" dirty="0"/>
              <a:t> + </a:t>
            </a:r>
            <a:r>
              <a:rPr lang="en-US" dirty="0">
                <a:latin typeface="Symbol" panose="05050102010706020507" pitchFamily="18" charset="2"/>
              </a:rPr>
              <a:t>b</a:t>
            </a:r>
            <a:r>
              <a:rPr lang="en-US" baseline="-25000" dirty="0"/>
              <a:t>22</a:t>
            </a:r>
            <a:r>
              <a:rPr lang="en-US" baseline="30000" dirty="0"/>
              <a:t>(l-1) </a:t>
            </a:r>
            <a:r>
              <a:rPr lang="en-US" dirty="0"/>
              <a:t>* Z</a:t>
            </a:r>
            <a:r>
              <a:rPr lang="en-US" baseline="-25000" dirty="0"/>
              <a:t>1</a:t>
            </a:r>
            <a:r>
              <a:rPr lang="en-US" dirty="0"/>
              <a:t> </a:t>
            </a:r>
            <a:r>
              <a:rPr lang="en-US" baseline="30000" dirty="0"/>
              <a:t>(l-1)) </a:t>
            </a:r>
            <a:r>
              <a:rPr lang="en-US" dirty="0"/>
              <a:t> + … + </a:t>
            </a:r>
            <a:r>
              <a:rPr lang="en-US" dirty="0">
                <a:latin typeface="Symbol" panose="05050102010706020507" pitchFamily="18" charset="2"/>
              </a:rPr>
              <a:t>b</a:t>
            </a:r>
            <a:r>
              <a:rPr lang="en-US" baseline="-25000" dirty="0"/>
              <a:t>2q</a:t>
            </a:r>
            <a:r>
              <a:rPr lang="en-US" baseline="30000" dirty="0"/>
              <a:t>(l-1) </a:t>
            </a:r>
            <a:r>
              <a:rPr lang="en-US" dirty="0"/>
              <a:t>* </a:t>
            </a:r>
            <a:r>
              <a:rPr lang="en-US" dirty="0" err="1"/>
              <a:t>Z</a:t>
            </a:r>
            <a:r>
              <a:rPr lang="en-US" baseline="-25000" dirty="0" err="1"/>
              <a:t>q</a:t>
            </a:r>
            <a:r>
              <a:rPr lang="en-US" dirty="0"/>
              <a:t> </a:t>
            </a:r>
            <a:r>
              <a:rPr lang="en-US" baseline="30000" dirty="0"/>
              <a:t>(l=1)</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err="1"/>
              <a:t>Y</a:t>
            </a:r>
            <a:r>
              <a:rPr lang="en-US" baseline="-25000" dirty="0" err="1"/>
              <a:t>k</a:t>
            </a:r>
            <a:r>
              <a:rPr lang="en-US" baseline="30000" dirty="0"/>
              <a:t>(l)  </a:t>
            </a:r>
            <a:r>
              <a:rPr lang="en-US" dirty="0"/>
              <a:t>= g(</a:t>
            </a:r>
            <a:r>
              <a:rPr lang="en-US" dirty="0">
                <a:latin typeface="Symbol" panose="05050102010706020507" pitchFamily="18" charset="2"/>
              </a:rPr>
              <a:t>b</a:t>
            </a:r>
            <a:r>
              <a:rPr lang="en-US" baseline="-25000" dirty="0"/>
              <a:t>k0</a:t>
            </a:r>
            <a:r>
              <a:rPr lang="en-US" baseline="30000" dirty="0"/>
              <a:t>(l-1) </a:t>
            </a:r>
            <a:r>
              <a:rPr lang="en-US" dirty="0"/>
              <a:t> + </a:t>
            </a:r>
            <a:r>
              <a:rPr lang="en-US" dirty="0">
                <a:latin typeface="Symbol" panose="05050102010706020507" pitchFamily="18" charset="2"/>
              </a:rPr>
              <a:t>b</a:t>
            </a:r>
            <a:r>
              <a:rPr lang="en-US" baseline="-25000" dirty="0"/>
              <a:t>k1</a:t>
            </a:r>
            <a:r>
              <a:rPr lang="en-US" baseline="30000" dirty="0"/>
              <a:t>(l-1) </a:t>
            </a:r>
            <a:r>
              <a:rPr lang="en-US" dirty="0"/>
              <a:t>* Z</a:t>
            </a:r>
            <a:r>
              <a:rPr lang="en-US" baseline="-25000" dirty="0"/>
              <a:t>1</a:t>
            </a:r>
            <a:r>
              <a:rPr lang="en-US" dirty="0"/>
              <a:t> </a:t>
            </a:r>
            <a:r>
              <a:rPr lang="en-US" baseline="30000" dirty="0"/>
              <a:t>(l-1) </a:t>
            </a:r>
            <a:r>
              <a:rPr lang="en-US" dirty="0"/>
              <a:t> + </a:t>
            </a:r>
            <a:r>
              <a:rPr lang="en-US" dirty="0">
                <a:latin typeface="Symbol" panose="05050102010706020507" pitchFamily="18" charset="2"/>
              </a:rPr>
              <a:t>b</a:t>
            </a:r>
            <a:r>
              <a:rPr lang="en-US" baseline="-25000" dirty="0"/>
              <a:t>k2</a:t>
            </a:r>
            <a:r>
              <a:rPr lang="en-US" baseline="30000" dirty="0"/>
              <a:t>(l-1) </a:t>
            </a:r>
            <a:r>
              <a:rPr lang="en-US" dirty="0"/>
              <a:t>* Z</a:t>
            </a:r>
            <a:r>
              <a:rPr lang="en-US" baseline="-25000" dirty="0"/>
              <a:t>1</a:t>
            </a:r>
            <a:r>
              <a:rPr lang="en-US" dirty="0"/>
              <a:t> </a:t>
            </a:r>
            <a:r>
              <a:rPr lang="en-US" baseline="30000" dirty="0"/>
              <a:t>(l-1)) </a:t>
            </a:r>
            <a:r>
              <a:rPr lang="en-US" dirty="0"/>
              <a:t> + … + </a:t>
            </a:r>
            <a:r>
              <a:rPr lang="en-US" dirty="0" err="1">
                <a:latin typeface="Symbol" panose="05050102010706020507" pitchFamily="18" charset="2"/>
              </a:rPr>
              <a:t>b</a:t>
            </a:r>
            <a:r>
              <a:rPr lang="en-US" baseline="-25000" dirty="0" err="1"/>
              <a:t>kq</a:t>
            </a:r>
            <a:r>
              <a:rPr lang="en-US" baseline="30000" dirty="0"/>
              <a:t>(l-1) </a:t>
            </a:r>
            <a:r>
              <a:rPr lang="en-US" dirty="0"/>
              <a:t>* </a:t>
            </a:r>
            <a:r>
              <a:rPr lang="en-US" dirty="0" err="1"/>
              <a:t>Z</a:t>
            </a:r>
            <a:r>
              <a:rPr lang="en-US" baseline="-25000" dirty="0" err="1"/>
              <a:t>q</a:t>
            </a:r>
            <a:r>
              <a:rPr lang="en-US" dirty="0"/>
              <a:t> </a:t>
            </a:r>
            <a:r>
              <a:rPr lang="en-US" baseline="30000" dirty="0"/>
              <a:t>(l=1)</a:t>
            </a:r>
            <a:r>
              <a:rPr lang="en-US" dirty="0"/>
              <a:t>)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36</a:t>
            </a:fld>
            <a:endParaRPr lang="en-US" altLang="en-US"/>
          </a:p>
        </p:txBody>
      </p:sp>
      <p:sp>
        <p:nvSpPr>
          <p:cNvPr id="5" name="TextBox 4"/>
          <p:cNvSpPr txBox="1"/>
          <p:nvPr/>
        </p:nvSpPr>
        <p:spPr>
          <a:xfrm>
            <a:off x="914400" y="3588603"/>
            <a:ext cx="457200" cy="830997"/>
          </a:xfrm>
          <a:prstGeom prst="rect">
            <a:avLst/>
          </a:prstGeom>
          <a:noFill/>
        </p:spPr>
        <p:txBody>
          <a:bodyPr wrap="square" rtlCol="0">
            <a:spAutoFit/>
          </a:bodyPr>
          <a:lstStyle/>
          <a:p>
            <a:r>
              <a:rPr lang="en-US" sz="4800" dirty="0"/>
              <a:t>⁞</a:t>
            </a:r>
          </a:p>
        </p:txBody>
      </p:sp>
    </p:spTree>
    <p:extLst>
      <p:ext uri="{BB962C8B-B14F-4D97-AF65-F5344CB8AC3E}">
        <p14:creationId xmlns:p14="http://schemas.microsoft.com/office/powerpoint/2010/main" val="1073883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Determining the Weights: Backpropagation</a:t>
            </a:r>
          </a:p>
        </p:txBody>
      </p:sp>
      <p:sp>
        <p:nvSpPr>
          <p:cNvPr id="3" name="Content Placeholder 2"/>
          <p:cNvSpPr>
            <a:spLocks noGrp="1"/>
          </p:cNvSpPr>
          <p:nvPr>
            <p:ph idx="1"/>
          </p:nvPr>
        </p:nvSpPr>
        <p:spPr/>
        <p:txBody>
          <a:bodyPr/>
          <a:lstStyle/>
          <a:p>
            <a:pPr marL="0" indent="0">
              <a:buNone/>
            </a:pPr>
            <a:r>
              <a:rPr lang="en-US" dirty="0"/>
              <a:t>1. Set all weights to initial values that are random between 1 and 0</a:t>
            </a:r>
          </a:p>
          <a:p>
            <a:pPr marL="457200" indent="-457200">
              <a:buAutoNum type="arabicPeriod"/>
            </a:pPr>
            <a:endParaRPr lang="en-US" dirty="0"/>
          </a:p>
          <a:p>
            <a:pPr marL="0" indent="0">
              <a:buNone/>
            </a:pPr>
            <a:r>
              <a:rPr lang="en-US" dirty="0"/>
              <a:t>2. Calculate Y (class) for sample 1 using forward propagation</a:t>
            </a:r>
          </a:p>
          <a:p>
            <a:pPr marL="0" indent="0">
              <a:buNone/>
            </a:pPr>
            <a:endParaRPr lang="en-US" dirty="0"/>
          </a:p>
          <a:p>
            <a:pPr marL="0" indent="0">
              <a:buNone/>
            </a:pPr>
            <a:r>
              <a:rPr lang="en-US" dirty="0"/>
              <a:t>3. Calculate error (if any)</a:t>
            </a:r>
          </a:p>
          <a:p>
            <a:pPr marL="0" indent="0">
              <a:buNone/>
            </a:pPr>
            <a:endParaRPr lang="en-US" dirty="0"/>
          </a:p>
          <a:p>
            <a:pPr marL="0" indent="0">
              <a:buNone/>
            </a:pPr>
            <a:r>
              <a:rPr lang="en-US" dirty="0"/>
              <a:t>4. Adjust weights to minimize the error function using backward propagation</a:t>
            </a:r>
          </a:p>
          <a:p>
            <a:pPr marL="0" indent="0">
              <a:buNone/>
            </a:pPr>
            <a:endParaRPr lang="en-US" dirty="0"/>
          </a:p>
          <a:p>
            <a:pPr marL="0" indent="0">
              <a:buNone/>
            </a:pPr>
            <a:r>
              <a:rPr lang="en-US" dirty="0"/>
              <a:t>5. Repeat for next sample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37</a:t>
            </a:fld>
            <a:endParaRPr lang="en-US" altLang="en-US" dirty="0"/>
          </a:p>
        </p:txBody>
      </p:sp>
    </p:spTree>
    <p:extLst>
      <p:ext uri="{BB962C8B-B14F-4D97-AF65-F5344CB8AC3E}">
        <p14:creationId xmlns:p14="http://schemas.microsoft.com/office/powerpoint/2010/main" val="3702610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Weights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key to developing the Artificial Neural Networks is finding the weights. Let’s take the Error Function J as</a:t>
                </a:r>
              </a:p>
              <a:p>
                <a:pPr marL="0" indent="0">
                  <a:buNone/>
                </a:pPr>
                <a:endParaRPr lang="en-US" dirty="0"/>
              </a:p>
              <a:p>
                <a:pPr marL="0" indent="0">
                  <a:buNone/>
                </a:pPr>
                <a:r>
                  <a:rPr lang="en-US" dirty="0"/>
                  <a:t>		</a:t>
                </a:r>
                <a:r>
                  <a:rPr lang="en-US" sz="2800" dirty="0"/>
                  <a:t>  J   =  RSS =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panose="02040503050406030204" pitchFamily="18" charset="0"/>
                          </a:rPr>
                          <m:t>𝑖</m:t>
                        </m:r>
                        <m:r>
                          <a:rPr lang="en-US" sz="2800" i="1">
                            <a:latin typeface="Cambria Math" panose="02040503050406030204" pitchFamily="18" charset="0"/>
                          </a:rPr>
                          <m:t>=1</m:t>
                        </m:r>
                        <m:r>
                          <a:rPr lang="en-US" sz="2800" b="0" i="1" smtClean="0">
                            <a:latin typeface="Cambria Math" panose="02040503050406030204" pitchFamily="18" charset="0"/>
                          </a:rPr>
                          <m:t> </m:t>
                        </m:r>
                      </m:sub>
                      <m:sup>
                        <m:r>
                          <a:rPr lang="en-US" sz="2800" i="1">
                            <a:latin typeface="Cambria Math" panose="02040503050406030204" pitchFamily="18" charset="0"/>
                          </a:rPr>
                          <m:t>𝑛</m:t>
                        </m:r>
                      </m:sup>
                      <m:e>
                        <m:r>
                          <a:rPr lang="en-US" sz="2800" i="1">
                            <a:latin typeface="Cambria Math" panose="02040503050406030204" pitchFamily="18" charset="0"/>
                          </a:rPr>
                          <m:t>(</m:t>
                        </m:r>
                        <m:r>
                          <a:rPr lang="en-US" sz="2800" i="1">
                            <a:latin typeface="Cambria Math" panose="02040503050406030204" pitchFamily="18" charset="0"/>
                          </a:rPr>
                          <m:t>𝑦𝑖</m:t>
                        </m:r>
                        <m:r>
                          <a:rPr lang="en-US" sz="2800" i="1">
                            <a:latin typeface="Cambria Math" panose="02040503050406030204" pitchFamily="18" charset="0"/>
                          </a:rPr>
                          <m:t> − </m:t>
                        </m:r>
                      </m:e>
                    </m:nary>
                    <m:r>
                      <a:rPr lang="en-US" sz="2800" b="0" i="1" smtClean="0">
                        <a:latin typeface="Cambria Math" panose="02040503050406030204" pitchFamily="18" charset="0"/>
                      </a:rPr>
                      <m:t> </m:t>
                    </m:r>
                    <m:r>
                      <a:rPr lang="cy-GB" sz="2800" b="0" i="1" smtClean="0">
                        <a:latin typeface="Cambria Math" panose="02040503050406030204" pitchFamily="18" charset="0"/>
                      </a:rPr>
                      <m:t>ŷ</m:t>
                    </m:r>
                  </m:oMath>
                </a14:m>
                <a:r>
                  <a:rPr lang="en-US" sz="2800" dirty="0"/>
                  <a:t>)</a:t>
                </a:r>
                <a:r>
                  <a:rPr lang="en-US" sz="2800" baseline="30000" dirty="0"/>
                  <a:t>2</a:t>
                </a:r>
              </a:p>
              <a:p>
                <a:pPr marL="0" indent="0">
                  <a:buNone/>
                </a:pPr>
                <a:endParaRPr lang="en-US" dirty="0"/>
              </a:p>
              <a:p>
                <a:pPr marL="0" indent="0">
                  <a:buNone/>
                </a:pPr>
                <a:r>
                  <a:rPr lang="en-US" dirty="0"/>
                  <a:t>=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r>
                          <a:rPr lang="en-US" b="0" i="1" smtClean="0">
                            <a:latin typeface="Cambria Math" panose="02040503050406030204" pitchFamily="18" charset="0"/>
                          </a:rPr>
                          <m:t>𝑦𝑖</m:t>
                        </m:r>
                        <m:r>
                          <a:rPr lang="en-US" b="0" i="1" smtClean="0">
                            <a:latin typeface="Cambria Math" panose="02040503050406030204" pitchFamily="18" charset="0"/>
                          </a:rPr>
                          <m:t> − </m:t>
                        </m:r>
                      </m:e>
                    </m:nary>
                  </m:oMath>
                </a14:m>
                <a:r>
                  <a:rPr lang="en-US" dirty="0"/>
                  <a:t>{ g(</a:t>
                </a:r>
                <a:r>
                  <a:rPr lang="en-US" dirty="0">
                    <a:latin typeface="Symbol" panose="05050102010706020507" pitchFamily="18" charset="2"/>
                  </a:rPr>
                  <a:t>b</a:t>
                </a:r>
                <a:r>
                  <a:rPr lang="en-US" baseline="-25000" dirty="0"/>
                  <a:t>10</a:t>
                </a:r>
                <a:r>
                  <a:rPr lang="en-US" baseline="30000" dirty="0"/>
                  <a:t>(1) </a:t>
                </a:r>
                <a:r>
                  <a:rPr lang="en-US" dirty="0"/>
                  <a:t> + </a:t>
                </a:r>
                <a:r>
                  <a:rPr lang="en-US" dirty="0">
                    <a:latin typeface="Symbol" panose="05050102010706020507" pitchFamily="18" charset="2"/>
                  </a:rPr>
                  <a:t>b</a:t>
                </a:r>
                <a:r>
                  <a:rPr lang="en-US" baseline="-25000" dirty="0"/>
                  <a:t>11</a:t>
                </a:r>
                <a:r>
                  <a:rPr lang="en-US" baseline="30000" dirty="0"/>
                  <a:t>(2) </a:t>
                </a:r>
                <a:r>
                  <a:rPr lang="en-US" dirty="0"/>
                  <a:t>* a</a:t>
                </a:r>
                <a:r>
                  <a:rPr lang="en-US" baseline="-25000" dirty="0"/>
                  <a:t>1</a:t>
                </a:r>
                <a:r>
                  <a:rPr lang="en-US" baseline="30000" dirty="0"/>
                  <a:t>(2)</a:t>
                </a:r>
                <a:r>
                  <a:rPr lang="en-US" dirty="0"/>
                  <a:t> + </a:t>
                </a:r>
                <a:r>
                  <a:rPr lang="en-US" dirty="0">
                    <a:latin typeface="Symbol" panose="05050102010706020507" pitchFamily="18" charset="2"/>
                  </a:rPr>
                  <a:t>b</a:t>
                </a:r>
                <a:r>
                  <a:rPr lang="en-US" baseline="-25000" dirty="0"/>
                  <a:t>12</a:t>
                </a:r>
                <a:r>
                  <a:rPr lang="en-US" baseline="30000" dirty="0"/>
                  <a:t>(2) </a:t>
                </a:r>
                <a:r>
                  <a:rPr lang="en-US" dirty="0"/>
                  <a:t>* a</a:t>
                </a:r>
                <a:r>
                  <a:rPr lang="en-US" baseline="-25000" dirty="0"/>
                  <a:t>2</a:t>
                </a:r>
                <a:r>
                  <a:rPr lang="en-US" baseline="30000" dirty="0"/>
                  <a:t>(2)</a:t>
                </a:r>
                <a:r>
                  <a:rPr lang="en-US" dirty="0"/>
                  <a:t> + </a:t>
                </a:r>
                <a:r>
                  <a:rPr lang="en-US" dirty="0">
                    <a:latin typeface="Symbol" panose="05050102010706020507" pitchFamily="18" charset="2"/>
                  </a:rPr>
                  <a:t>b</a:t>
                </a:r>
                <a:r>
                  <a:rPr lang="en-US" baseline="-25000" dirty="0"/>
                  <a:t>13</a:t>
                </a:r>
                <a:r>
                  <a:rPr lang="en-US" baseline="30000" dirty="0"/>
                  <a:t>(2) </a:t>
                </a:r>
                <a:r>
                  <a:rPr lang="en-US" dirty="0"/>
                  <a:t>* a</a:t>
                </a:r>
                <a:r>
                  <a:rPr lang="en-US" baseline="-25000" dirty="0"/>
                  <a:t>3</a:t>
                </a:r>
                <a:r>
                  <a:rPr lang="en-US" baseline="30000" dirty="0"/>
                  <a:t>(2</a:t>
                </a:r>
                <a:r>
                  <a:rPr lang="en-US" dirty="0"/>
                  <a:t>) + … )</a:t>
                </a:r>
                <a:r>
                  <a:rPr lang="en-US" baseline="30000" dirty="0"/>
                  <a:t>2</a:t>
                </a:r>
                <a:r>
                  <a:rPr lang="en-US" dirty="0"/>
                  <a:t> }</a:t>
                </a:r>
              </a:p>
              <a:p>
                <a:pPr marL="0" indent="0">
                  <a:buNone/>
                </a:pPr>
                <a:endParaRPr lang="en-US" dirty="0"/>
              </a:p>
              <a:p>
                <a:pPr marL="0" indent="0">
                  <a:buNone/>
                </a:pPr>
                <a:r>
                  <a:rPr lang="en-US" dirty="0"/>
                  <a:t>and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To find the </a:t>
                </a:r>
                <a:r>
                  <a:rPr lang="en-US" dirty="0">
                    <a:latin typeface="Symbol" panose="05050102010706020507" pitchFamily="18" charset="2"/>
                  </a:rPr>
                  <a:t>b</a:t>
                </a:r>
                <a:r>
                  <a:rPr lang="en-US" dirty="0"/>
                  <a:t>’s you need to find the unique combination of the W’s that will minimize the error function J over all the samples.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621" b="-770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38</a:t>
            </a:fld>
            <a:endParaRPr lang="en-US" altLang="en-US"/>
          </a:p>
        </p:txBody>
      </p:sp>
      <p:pic>
        <p:nvPicPr>
          <p:cNvPr id="5" name="Picture 4">
            <a:extLst>
              <a:ext uri="{FF2B5EF4-FFF2-40B4-BE49-F238E27FC236}">
                <a16:creationId xmlns:a16="http://schemas.microsoft.com/office/drawing/2014/main" id="{D602DF37-9725-4F71-B1C1-37E76E14F764}"/>
              </a:ext>
            </a:extLst>
          </p:cNvPr>
          <p:cNvPicPr>
            <a:picLocks noChangeAspect="1"/>
          </p:cNvPicPr>
          <p:nvPr/>
        </p:nvPicPr>
        <p:blipFill rotWithShape="1">
          <a:blip r:embed="rId3"/>
          <a:srcRect l="16336" t="35110" r="36189" b="25023"/>
          <a:stretch/>
        </p:blipFill>
        <p:spPr>
          <a:xfrm>
            <a:off x="1828800" y="3885513"/>
            <a:ext cx="3423831" cy="1753287"/>
          </a:xfrm>
          <a:prstGeom prst="rect">
            <a:avLst/>
          </a:prstGeom>
        </p:spPr>
      </p:pic>
      <p:cxnSp>
        <p:nvCxnSpPr>
          <p:cNvPr id="7" name="Straight Connector 6">
            <a:extLst>
              <a:ext uri="{FF2B5EF4-FFF2-40B4-BE49-F238E27FC236}">
                <a16:creationId xmlns:a16="http://schemas.microsoft.com/office/drawing/2014/main" id="{1D78E523-BF76-4D24-A7C6-BE68154421A2}"/>
              </a:ext>
            </a:extLst>
          </p:cNvPr>
          <p:cNvCxnSpPr/>
          <p:nvPr/>
        </p:nvCxnSpPr>
        <p:spPr>
          <a:xfrm>
            <a:off x="2819400" y="4267200"/>
            <a:ext cx="7213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780C51-E647-499A-8E34-B08B6A5E08F4}"/>
              </a:ext>
            </a:extLst>
          </p:cNvPr>
          <p:cNvCxnSpPr>
            <a:cxnSpLocks/>
          </p:cNvCxnSpPr>
          <p:nvPr/>
        </p:nvCxnSpPr>
        <p:spPr>
          <a:xfrm>
            <a:off x="2819400" y="5181600"/>
            <a:ext cx="2057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28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E5AB-4F26-4BA5-A1A5-335D8792C8A7}"/>
              </a:ext>
            </a:extLst>
          </p:cNvPr>
          <p:cNvSpPr>
            <a:spLocks noGrp="1"/>
          </p:cNvSpPr>
          <p:nvPr>
            <p:ph type="title"/>
          </p:nvPr>
        </p:nvSpPr>
        <p:spPr/>
        <p:txBody>
          <a:bodyPr/>
          <a:lstStyle/>
          <a:p>
            <a:r>
              <a:rPr lang="en-US" dirty="0"/>
              <a:t>Simple Example</a:t>
            </a:r>
          </a:p>
        </p:txBody>
      </p:sp>
      <p:sp>
        <p:nvSpPr>
          <p:cNvPr id="4" name="Slide Number Placeholder 3">
            <a:extLst>
              <a:ext uri="{FF2B5EF4-FFF2-40B4-BE49-F238E27FC236}">
                <a16:creationId xmlns:a16="http://schemas.microsoft.com/office/drawing/2014/main" id="{6C1EF14E-7990-4E8A-B1D2-EA1BADF2366D}"/>
              </a:ext>
            </a:extLst>
          </p:cNvPr>
          <p:cNvSpPr>
            <a:spLocks noGrp="1"/>
          </p:cNvSpPr>
          <p:nvPr>
            <p:ph type="sldNum" sz="quarter" idx="12"/>
          </p:nvPr>
        </p:nvSpPr>
        <p:spPr/>
        <p:txBody>
          <a:bodyPr/>
          <a:lstStyle/>
          <a:p>
            <a:pPr>
              <a:defRPr/>
            </a:pPr>
            <a:fld id="{9695C8B4-01A2-485F-8B64-4640E234E3BB}" type="slidenum">
              <a:rPr lang="en-US" altLang="en-US" smtClean="0"/>
              <a:pPr>
                <a:defRPr/>
              </a:pPr>
              <a:t>39</a:t>
            </a:fld>
            <a:endParaRPr lang="en-US" altLang="en-US" dirty="0"/>
          </a:p>
        </p:txBody>
      </p:sp>
      <p:sp>
        <p:nvSpPr>
          <p:cNvPr id="5" name="TextBox 4">
            <a:extLst>
              <a:ext uri="{FF2B5EF4-FFF2-40B4-BE49-F238E27FC236}">
                <a16:creationId xmlns:a16="http://schemas.microsoft.com/office/drawing/2014/main" id="{1CB17825-C682-41AB-B984-D2FEB71625FF}"/>
              </a:ext>
            </a:extLst>
          </p:cNvPr>
          <p:cNvSpPr txBox="1"/>
          <p:nvPr/>
        </p:nvSpPr>
        <p:spPr>
          <a:xfrm>
            <a:off x="5487785" y="2578707"/>
            <a:ext cx="3628505" cy="400110"/>
          </a:xfrm>
          <a:prstGeom prst="rect">
            <a:avLst/>
          </a:prstGeom>
          <a:noFill/>
        </p:spPr>
        <p:txBody>
          <a:bodyPr wrap="square" rtlCol="0">
            <a:spAutoFit/>
          </a:bodyPr>
          <a:lstStyle/>
          <a:p>
            <a:pPr algn="ctr"/>
            <a:r>
              <a:rPr lang="en-US" sz="2000" dirty="0"/>
              <a:t>y</a:t>
            </a:r>
            <a:r>
              <a:rPr lang="en-US" sz="2000" baseline="30000" dirty="0"/>
              <a:t>(L+1) </a:t>
            </a:r>
            <a:r>
              <a:rPr lang="en-US" sz="2000" dirty="0"/>
              <a:t>= Probability of Class</a:t>
            </a:r>
          </a:p>
        </p:txBody>
      </p:sp>
      <p:grpSp>
        <p:nvGrpSpPr>
          <p:cNvPr id="12" name="Group 11">
            <a:extLst>
              <a:ext uri="{FF2B5EF4-FFF2-40B4-BE49-F238E27FC236}">
                <a16:creationId xmlns:a16="http://schemas.microsoft.com/office/drawing/2014/main" id="{20DC869C-9F6E-4970-9C85-225F807A5015}"/>
              </a:ext>
            </a:extLst>
          </p:cNvPr>
          <p:cNvGrpSpPr/>
          <p:nvPr/>
        </p:nvGrpSpPr>
        <p:grpSpPr>
          <a:xfrm>
            <a:off x="3276600" y="1770461"/>
            <a:ext cx="762000" cy="762000"/>
            <a:chOff x="762000" y="2438400"/>
            <a:chExt cx="762000" cy="762000"/>
          </a:xfrm>
        </p:grpSpPr>
        <p:sp>
          <p:nvSpPr>
            <p:cNvPr id="13" name="Oval 12">
              <a:extLst>
                <a:ext uri="{FF2B5EF4-FFF2-40B4-BE49-F238E27FC236}">
                  <a16:creationId xmlns:a16="http://schemas.microsoft.com/office/drawing/2014/main" id="{7B373425-1F76-4622-B1A7-F35311A3445F}"/>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D96E3F6-F8EE-48F5-9EA4-67B5D015CAB7}"/>
                </a:ext>
              </a:extLst>
            </p:cNvPr>
            <p:cNvSpPr txBox="1"/>
            <p:nvPr/>
          </p:nvSpPr>
          <p:spPr>
            <a:xfrm>
              <a:off x="762000" y="2539425"/>
              <a:ext cx="663964" cy="584775"/>
            </a:xfrm>
            <a:prstGeom prst="rect">
              <a:avLst/>
            </a:prstGeom>
            <a:noFill/>
          </p:spPr>
          <p:txBody>
            <a:bodyPr wrap="none" rtlCol="0">
              <a:spAutoFit/>
            </a:bodyPr>
            <a:lstStyle/>
            <a:p>
              <a:r>
                <a:rPr lang="en-US" sz="3200" dirty="0"/>
                <a:t>a</a:t>
              </a:r>
              <a:r>
                <a:rPr lang="en-US" sz="3200" baseline="30000" dirty="0"/>
                <a:t>(L)</a:t>
              </a:r>
            </a:p>
          </p:txBody>
        </p:sp>
      </p:grpSp>
      <p:sp>
        <p:nvSpPr>
          <p:cNvPr id="19" name="Oval 18">
            <a:extLst>
              <a:ext uri="{FF2B5EF4-FFF2-40B4-BE49-F238E27FC236}">
                <a16:creationId xmlns:a16="http://schemas.microsoft.com/office/drawing/2014/main" id="{BCC3EF12-6FAA-4452-B21C-FFA90B18197E}"/>
              </a:ext>
            </a:extLst>
          </p:cNvPr>
          <p:cNvSpPr/>
          <p:nvPr/>
        </p:nvSpPr>
        <p:spPr>
          <a:xfrm>
            <a:off x="5486400" y="1770461"/>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38A008D-E346-4026-9CD2-8BFF91633F55}"/>
              </a:ext>
            </a:extLst>
          </p:cNvPr>
          <p:cNvCxnSpPr>
            <a:cxnSpLocks/>
          </p:cNvCxnSpPr>
          <p:nvPr/>
        </p:nvCxnSpPr>
        <p:spPr>
          <a:xfrm>
            <a:off x="4038600" y="2162482"/>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48AA17-D833-44ED-A785-A6431A174483}"/>
              </a:ext>
            </a:extLst>
          </p:cNvPr>
          <p:cNvCxnSpPr>
            <a:cxnSpLocks/>
            <a:endCxn id="14" idx="1"/>
          </p:cNvCxnSpPr>
          <p:nvPr/>
        </p:nvCxnSpPr>
        <p:spPr>
          <a:xfrm>
            <a:off x="1863813" y="2151461"/>
            <a:ext cx="1412787" cy="12413"/>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E880E20-88D9-4F08-9E5A-343AF1000D5A}"/>
              </a:ext>
            </a:extLst>
          </p:cNvPr>
          <p:cNvSpPr/>
          <p:nvPr/>
        </p:nvSpPr>
        <p:spPr>
          <a:xfrm>
            <a:off x="2091104" y="1736302"/>
            <a:ext cx="837089" cy="461665"/>
          </a:xfrm>
          <a:prstGeom prst="rect">
            <a:avLst/>
          </a:prstGeom>
        </p:spPr>
        <p:txBody>
          <a:bodyPr wrap="none">
            <a:spAutoFit/>
          </a:bodyPr>
          <a:lstStyle/>
          <a:p>
            <a:r>
              <a:rPr lang="en-US" sz="2400" dirty="0">
                <a:latin typeface="+mn-lt"/>
              </a:rPr>
              <a:t>W</a:t>
            </a:r>
            <a:r>
              <a:rPr lang="en-US" sz="2400" baseline="30000" dirty="0"/>
              <a:t>(L-1)</a:t>
            </a:r>
            <a:endParaRPr lang="en-US" sz="2400" dirty="0"/>
          </a:p>
        </p:txBody>
      </p:sp>
      <p:sp>
        <p:nvSpPr>
          <p:cNvPr id="42" name="Rectangle 41">
            <a:extLst>
              <a:ext uri="{FF2B5EF4-FFF2-40B4-BE49-F238E27FC236}">
                <a16:creationId xmlns:a16="http://schemas.microsoft.com/office/drawing/2014/main" id="{CE94AC80-1525-4B08-8A7B-C34E2AD4AA5D}"/>
              </a:ext>
            </a:extLst>
          </p:cNvPr>
          <p:cNvSpPr/>
          <p:nvPr/>
        </p:nvSpPr>
        <p:spPr>
          <a:xfrm>
            <a:off x="4495800" y="1700817"/>
            <a:ext cx="670376" cy="461665"/>
          </a:xfrm>
          <a:prstGeom prst="rect">
            <a:avLst/>
          </a:prstGeom>
        </p:spPr>
        <p:txBody>
          <a:bodyPr wrap="none">
            <a:spAutoFit/>
          </a:bodyPr>
          <a:lstStyle/>
          <a:p>
            <a:r>
              <a:rPr lang="en-US" sz="2400" dirty="0">
                <a:latin typeface="+mn-lt"/>
              </a:rPr>
              <a:t>W</a:t>
            </a:r>
            <a:r>
              <a:rPr lang="en-US" sz="2400" baseline="30000" dirty="0"/>
              <a:t>(L)</a:t>
            </a:r>
            <a:endParaRPr lang="en-US" sz="2400" dirty="0"/>
          </a:p>
        </p:txBody>
      </p:sp>
      <p:sp>
        <p:nvSpPr>
          <p:cNvPr id="43" name="TextBox 42">
            <a:extLst>
              <a:ext uri="{FF2B5EF4-FFF2-40B4-BE49-F238E27FC236}">
                <a16:creationId xmlns:a16="http://schemas.microsoft.com/office/drawing/2014/main" id="{7F4E725A-D129-40A8-AE8C-36DF68BDCB8A}"/>
              </a:ext>
            </a:extLst>
          </p:cNvPr>
          <p:cNvSpPr txBox="1"/>
          <p:nvPr/>
        </p:nvSpPr>
        <p:spPr>
          <a:xfrm>
            <a:off x="723900" y="2828764"/>
            <a:ext cx="8077200" cy="3580467"/>
          </a:xfrm>
          <a:prstGeom prst="rect">
            <a:avLst/>
          </a:prstGeom>
          <a:noFill/>
        </p:spPr>
        <p:txBody>
          <a:bodyPr wrap="square" rtlCol="0">
            <a:spAutoFit/>
          </a:bodyPr>
          <a:lstStyle/>
          <a:p>
            <a:r>
              <a:rPr lang="en-US" sz="2000" dirty="0"/>
              <a:t>In this simple case, the outcome is</a:t>
            </a:r>
          </a:p>
          <a:p>
            <a:endParaRPr lang="en-US" sz="2000" dirty="0"/>
          </a:p>
          <a:p>
            <a:r>
              <a:rPr lang="en-US" sz="2000" dirty="0"/>
              <a:t>	 y</a:t>
            </a:r>
            <a:r>
              <a:rPr lang="en-US" sz="2000" baseline="30000" dirty="0"/>
              <a:t>(L+1)  </a:t>
            </a:r>
            <a:r>
              <a:rPr lang="en-US" sz="2000" dirty="0"/>
              <a:t>= sigmoid(a</a:t>
            </a:r>
            <a:r>
              <a:rPr lang="en-US" sz="2000" baseline="30000" dirty="0"/>
              <a:t>(L) </a:t>
            </a:r>
            <a:r>
              <a:rPr lang="en-US" sz="2000" dirty="0"/>
              <a:t>* W</a:t>
            </a:r>
            <a:r>
              <a:rPr lang="en-US" sz="2000" baseline="30000" dirty="0"/>
              <a:t>(L)</a:t>
            </a:r>
            <a:r>
              <a:rPr lang="en-US" sz="2000" dirty="0"/>
              <a:t>) = </a:t>
            </a:r>
            <a:r>
              <a:rPr lang="en-US" sz="2000" dirty="0">
                <a:latin typeface="Symbol" panose="05050102010706020507" pitchFamily="18" charset="2"/>
              </a:rPr>
              <a:t>s</a:t>
            </a:r>
            <a:r>
              <a:rPr lang="en-US" sz="2000" dirty="0"/>
              <a:t>(a</a:t>
            </a:r>
            <a:r>
              <a:rPr lang="en-US" sz="2000" baseline="30000" dirty="0"/>
              <a:t>(L) </a:t>
            </a:r>
            <a:r>
              <a:rPr lang="en-US" sz="2000" dirty="0"/>
              <a:t>* W</a:t>
            </a:r>
            <a:r>
              <a:rPr lang="en-US" sz="2000" baseline="30000" dirty="0"/>
              <a:t>(L)</a:t>
            </a:r>
            <a:r>
              <a:rPr lang="en-US" sz="2000" dirty="0"/>
              <a:t>)  = </a:t>
            </a:r>
            <a:r>
              <a:rPr lang="en-US" sz="2000" dirty="0">
                <a:latin typeface="Symbol" panose="05050102010706020507" pitchFamily="18" charset="2"/>
              </a:rPr>
              <a:t>s</a:t>
            </a:r>
            <a:r>
              <a:rPr lang="en-US" sz="2000" dirty="0"/>
              <a:t>(z</a:t>
            </a:r>
            <a:r>
              <a:rPr lang="en-US" sz="2000" baseline="30000" dirty="0"/>
              <a:t>(L)</a:t>
            </a:r>
            <a:r>
              <a:rPr lang="en-US" sz="2000" dirty="0"/>
              <a:t>) </a:t>
            </a:r>
          </a:p>
          <a:p>
            <a:r>
              <a:rPr lang="en-US" sz="2000" dirty="0"/>
              <a:t>				</a:t>
            </a:r>
            <a:r>
              <a:rPr lang="en-US" sz="1600" dirty="0"/>
              <a:t>(note: because there is no bias in this example)</a:t>
            </a:r>
            <a:endParaRPr lang="en-US" sz="2000" dirty="0"/>
          </a:p>
          <a:p>
            <a:endParaRPr lang="en-US" sz="2000" dirty="0"/>
          </a:p>
          <a:p>
            <a:r>
              <a:rPr lang="en-US" sz="2000" dirty="0"/>
              <a:t>And the error is</a:t>
            </a:r>
          </a:p>
          <a:p>
            <a:endParaRPr lang="en-US" sz="2000" dirty="0"/>
          </a:p>
          <a:p>
            <a:r>
              <a:rPr lang="en-US" sz="2000" dirty="0"/>
              <a:t>	J = [y - y</a:t>
            </a:r>
            <a:r>
              <a:rPr lang="en-US" sz="2000" baseline="30000" dirty="0"/>
              <a:t>(L+1) </a:t>
            </a:r>
            <a:r>
              <a:rPr lang="en-US" sz="2000" dirty="0"/>
              <a:t>]</a:t>
            </a:r>
            <a:r>
              <a:rPr lang="en-US" sz="2000" baseline="30000" dirty="0"/>
              <a:t>2  </a:t>
            </a:r>
            <a:r>
              <a:rPr lang="en-US" sz="2000" dirty="0"/>
              <a:t>= [y - </a:t>
            </a:r>
            <a:r>
              <a:rPr lang="en-US" sz="2000" dirty="0">
                <a:latin typeface="Symbol" panose="05050102010706020507" pitchFamily="18" charset="2"/>
              </a:rPr>
              <a:t>s</a:t>
            </a:r>
            <a:r>
              <a:rPr lang="en-US" sz="2000" dirty="0"/>
              <a:t>(z</a:t>
            </a:r>
            <a:r>
              <a:rPr lang="en-US" sz="2000" baseline="30000" dirty="0"/>
              <a:t>(L)</a:t>
            </a:r>
            <a:r>
              <a:rPr lang="en-US" sz="2000" dirty="0"/>
              <a:t>)]</a:t>
            </a:r>
            <a:r>
              <a:rPr lang="en-US" sz="2000" baseline="30000" dirty="0"/>
              <a:t>2</a:t>
            </a:r>
          </a:p>
          <a:p>
            <a:endParaRPr lang="en-US" sz="2000" baseline="30000" dirty="0"/>
          </a:p>
          <a:p>
            <a:endParaRPr lang="en-US" sz="2000" baseline="30000" dirty="0"/>
          </a:p>
          <a:p>
            <a:r>
              <a:rPr lang="en-US" sz="2000" dirty="0"/>
              <a:t>In order to figure out how to modify W</a:t>
            </a:r>
            <a:r>
              <a:rPr lang="en-US" sz="2000" baseline="30000" dirty="0"/>
              <a:t>(L)</a:t>
            </a:r>
            <a:r>
              <a:rPr lang="en-US" sz="2000" dirty="0"/>
              <a:t>, we need to find     </a:t>
            </a:r>
            <a:r>
              <a:rPr lang="en-US" sz="2000" u="sng" dirty="0">
                <a:latin typeface="Symbol" panose="05050102010706020507" pitchFamily="18" charset="2"/>
              </a:rPr>
              <a:t>d</a:t>
            </a:r>
            <a:r>
              <a:rPr lang="en-US" sz="2000" u="sng" dirty="0"/>
              <a:t> J</a:t>
            </a:r>
            <a:endParaRPr lang="en-US" sz="2000" dirty="0"/>
          </a:p>
          <a:p>
            <a:r>
              <a:rPr lang="en-US" sz="2000" dirty="0">
                <a:latin typeface="Symbol" panose="05050102010706020507" pitchFamily="18" charset="2"/>
              </a:rPr>
              <a:t>						           d</a:t>
            </a:r>
            <a:r>
              <a:rPr lang="en-US" sz="2000" dirty="0"/>
              <a:t> W</a:t>
            </a:r>
            <a:r>
              <a:rPr lang="en-US" sz="2000" baseline="30000" dirty="0"/>
              <a:t>(L)</a:t>
            </a:r>
            <a:endParaRPr lang="en-US" sz="2000" dirty="0"/>
          </a:p>
        </p:txBody>
      </p:sp>
      <p:grpSp>
        <p:nvGrpSpPr>
          <p:cNvPr id="21" name="Group 20">
            <a:extLst>
              <a:ext uri="{FF2B5EF4-FFF2-40B4-BE49-F238E27FC236}">
                <a16:creationId xmlns:a16="http://schemas.microsoft.com/office/drawing/2014/main" id="{3ABBCE5B-54A0-4F63-9D21-F5BA57AD03DF}"/>
              </a:ext>
            </a:extLst>
          </p:cNvPr>
          <p:cNvGrpSpPr/>
          <p:nvPr/>
        </p:nvGrpSpPr>
        <p:grpSpPr>
          <a:xfrm>
            <a:off x="1066800" y="1770461"/>
            <a:ext cx="886781" cy="762000"/>
            <a:chOff x="762000" y="2438400"/>
            <a:chExt cx="886781" cy="762000"/>
          </a:xfrm>
        </p:grpSpPr>
        <p:sp>
          <p:nvSpPr>
            <p:cNvPr id="22" name="Oval 21">
              <a:extLst>
                <a:ext uri="{FF2B5EF4-FFF2-40B4-BE49-F238E27FC236}">
                  <a16:creationId xmlns:a16="http://schemas.microsoft.com/office/drawing/2014/main" id="{495322DF-F06A-4997-ACB1-D2042C682173}"/>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CC7DEC7-92C4-49D6-AD1F-3AE07D3249F6}"/>
                </a:ext>
              </a:extLst>
            </p:cNvPr>
            <p:cNvSpPr txBox="1"/>
            <p:nvPr/>
          </p:nvSpPr>
          <p:spPr>
            <a:xfrm>
              <a:off x="762000" y="2539425"/>
              <a:ext cx="886781" cy="584775"/>
            </a:xfrm>
            <a:prstGeom prst="rect">
              <a:avLst/>
            </a:prstGeom>
            <a:noFill/>
          </p:spPr>
          <p:txBody>
            <a:bodyPr wrap="none" rtlCol="0">
              <a:spAutoFit/>
            </a:bodyPr>
            <a:lstStyle/>
            <a:p>
              <a:r>
                <a:rPr lang="en-US" sz="3200" dirty="0"/>
                <a:t>a</a:t>
              </a:r>
              <a:r>
                <a:rPr lang="en-US" sz="3200" baseline="30000" dirty="0"/>
                <a:t>(L-1)</a:t>
              </a:r>
            </a:p>
          </p:txBody>
        </p:sp>
      </p:grpSp>
      <p:sp>
        <p:nvSpPr>
          <p:cNvPr id="10" name="TextBox 9">
            <a:extLst>
              <a:ext uri="{FF2B5EF4-FFF2-40B4-BE49-F238E27FC236}">
                <a16:creationId xmlns:a16="http://schemas.microsoft.com/office/drawing/2014/main" id="{C36B563E-C210-42C1-9B0D-8C96BB8D46A6}"/>
              </a:ext>
            </a:extLst>
          </p:cNvPr>
          <p:cNvSpPr txBox="1"/>
          <p:nvPr/>
        </p:nvSpPr>
        <p:spPr>
          <a:xfrm>
            <a:off x="5486400" y="1809930"/>
            <a:ext cx="971550" cy="523220"/>
          </a:xfrm>
          <a:prstGeom prst="rect">
            <a:avLst/>
          </a:prstGeom>
          <a:noFill/>
        </p:spPr>
        <p:txBody>
          <a:bodyPr wrap="square" rtlCol="0">
            <a:spAutoFit/>
          </a:bodyPr>
          <a:lstStyle/>
          <a:p>
            <a:r>
              <a:rPr lang="en-US" sz="2800" dirty="0"/>
              <a:t>y</a:t>
            </a:r>
            <a:r>
              <a:rPr lang="en-US" sz="2800" baseline="30000" dirty="0"/>
              <a:t>(L+1)</a:t>
            </a:r>
          </a:p>
        </p:txBody>
      </p:sp>
    </p:spTree>
    <p:extLst>
      <p:ext uri="{BB962C8B-B14F-4D97-AF65-F5344CB8AC3E}">
        <p14:creationId xmlns:p14="http://schemas.microsoft.com/office/powerpoint/2010/main" val="203651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65438"/>
            <a:ext cx="8229600" cy="563562"/>
          </a:xfrm>
        </p:spPr>
        <p:txBody>
          <a:bodyPr/>
          <a:lstStyle/>
          <a:p>
            <a:r>
              <a:rPr lang="en-US" dirty="0"/>
              <a:t>REVIEW</a:t>
            </a:r>
            <a:br>
              <a:rPr lang="en-US" dirty="0"/>
            </a:br>
            <a:br>
              <a:rPr lang="en-US" dirty="0"/>
            </a:br>
            <a:r>
              <a:rPr lang="en-US" dirty="0"/>
              <a:t>Decision Trees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a:t>
            </a:fld>
            <a:endParaRPr lang="en-US" altLang="en-US"/>
          </a:p>
        </p:txBody>
      </p:sp>
    </p:spTree>
    <p:extLst>
      <p:ext uri="{BB962C8B-B14F-4D97-AF65-F5344CB8AC3E}">
        <p14:creationId xmlns:p14="http://schemas.microsoft.com/office/powerpoint/2010/main" val="3426960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E5AB-4F26-4BA5-A1A5-335D8792C8A7}"/>
              </a:ext>
            </a:extLst>
          </p:cNvPr>
          <p:cNvSpPr>
            <a:spLocks noGrp="1"/>
          </p:cNvSpPr>
          <p:nvPr>
            <p:ph type="title"/>
          </p:nvPr>
        </p:nvSpPr>
        <p:spPr/>
        <p:txBody>
          <a:bodyPr/>
          <a:lstStyle/>
          <a:p>
            <a:r>
              <a:rPr lang="en-US" dirty="0"/>
              <a:t>Simple Example</a:t>
            </a:r>
          </a:p>
        </p:txBody>
      </p:sp>
      <p:sp>
        <p:nvSpPr>
          <p:cNvPr id="4" name="Slide Number Placeholder 3">
            <a:extLst>
              <a:ext uri="{FF2B5EF4-FFF2-40B4-BE49-F238E27FC236}">
                <a16:creationId xmlns:a16="http://schemas.microsoft.com/office/drawing/2014/main" id="{6C1EF14E-7990-4E8A-B1D2-EA1BADF2366D}"/>
              </a:ext>
            </a:extLst>
          </p:cNvPr>
          <p:cNvSpPr>
            <a:spLocks noGrp="1"/>
          </p:cNvSpPr>
          <p:nvPr>
            <p:ph type="sldNum" sz="quarter" idx="12"/>
          </p:nvPr>
        </p:nvSpPr>
        <p:spPr/>
        <p:txBody>
          <a:bodyPr/>
          <a:lstStyle/>
          <a:p>
            <a:pPr>
              <a:defRPr/>
            </a:pPr>
            <a:fld id="{9695C8B4-01A2-485F-8B64-4640E234E3BB}" type="slidenum">
              <a:rPr lang="en-US" altLang="en-US" smtClean="0"/>
              <a:pPr>
                <a:defRPr/>
              </a:pPr>
              <a:t>40</a:t>
            </a:fld>
            <a:endParaRPr lang="en-US" altLang="en-US"/>
          </a:p>
        </p:txBody>
      </p:sp>
      <p:grpSp>
        <p:nvGrpSpPr>
          <p:cNvPr id="6" name="Group 5">
            <a:extLst>
              <a:ext uri="{FF2B5EF4-FFF2-40B4-BE49-F238E27FC236}">
                <a16:creationId xmlns:a16="http://schemas.microsoft.com/office/drawing/2014/main" id="{833968A9-DDDA-45FE-9731-9393DB64A619}"/>
              </a:ext>
            </a:extLst>
          </p:cNvPr>
          <p:cNvGrpSpPr/>
          <p:nvPr/>
        </p:nvGrpSpPr>
        <p:grpSpPr>
          <a:xfrm>
            <a:off x="1066800" y="1844717"/>
            <a:ext cx="797013" cy="762000"/>
            <a:chOff x="762000" y="2438400"/>
            <a:chExt cx="797013" cy="762000"/>
          </a:xfrm>
        </p:grpSpPr>
        <p:sp>
          <p:nvSpPr>
            <p:cNvPr id="7" name="Oval 6">
              <a:extLst>
                <a:ext uri="{FF2B5EF4-FFF2-40B4-BE49-F238E27FC236}">
                  <a16:creationId xmlns:a16="http://schemas.microsoft.com/office/drawing/2014/main" id="{E568CEEA-E1F3-4DD0-ABBA-1CCD28149BFC}"/>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82D1542-3735-4881-A433-286F69CA6ADD}"/>
                </a:ext>
              </a:extLst>
            </p:cNvPr>
            <p:cNvSpPr txBox="1"/>
            <p:nvPr/>
          </p:nvSpPr>
          <p:spPr>
            <a:xfrm>
              <a:off x="762000" y="2539425"/>
              <a:ext cx="797013" cy="523220"/>
            </a:xfrm>
            <a:prstGeom prst="rect">
              <a:avLst/>
            </a:prstGeom>
            <a:noFill/>
          </p:spPr>
          <p:txBody>
            <a:bodyPr wrap="none" rtlCol="0">
              <a:spAutoFit/>
            </a:bodyPr>
            <a:lstStyle/>
            <a:p>
              <a:r>
                <a:rPr lang="en-US" sz="2800" dirty="0"/>
                <a:t>a</a:t>
              </a:r>
              <a:r>
                <a:rPr lang="en-US" sz="2800" baseline="30000" dirty="0"/>
                <a:t>(L-1)</a:t>
              </a:r>
            </a:p>
          </p:txBody>
        </p:sp>
      </p:grpSp>
      <p:grpSp>
        <p:nvGrpSpPr>
          <p:cNvPr id="12" name="Group 11">
            <a:extLst>
              <a:ext uri="{FF2B5EF4-FFF2-40B4-BE49-F238E27FC236}">
                <a16:creationId xmlns:a16="http://schemas.microsoft.com/office/drawing/2014/main" id="{20DC869C-9F6E-4970-9C85-225F807A5015}"/>
              </a:ext>
            </a:extLst>
          </p:cNvPr>
          <p:cNvGrpSpPr/>
          <p:nvPr/>
        </p:nvGrpSpPr>
        <p:grpSpPr>
          <a:xfrm>
            <a:off x="3276600" y="1790700"/>
            <a:ext cx="762000" cy="762000"/>
            <a:chOff x="762000" y="2438400"/>
            <a:chExt cx="762000" cy="762000"/>
          </a:xfrm>
        </p:grpSpPr>
        <p:sp>
          <p:nvSpPr>
            <p:cNvPr id="13" name="Oval 12">
              <a:extLst>
                <a:ext uri="{FF2B5EF4-FFF2-40B4-BE49-F238E27FC236}">
                  <a16:creationId xmlns:a16="http://schemas.microsoft.com/office/drawing/2014/main" id="{7B373425-1F76-4622-B1A7-F35311A3445F}"/>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D96E3F6-F8EE-48F5-9EA4-67B5D015CAB7}"/>
                </a:ext>
              </a:extLst>
            </p:cNvPr>
            <p:cNvSpPr txBox="1"/>
            <p:nvPr/>
          </p:nvSpPr>
          <p:spPr>
            <a:xfrm>
              <a:off x="762000" y="2539425"/>
              <a:ext cx="663964" cy="584775"/>
            </a:xfrm>
            <a:prstGeom prst="rect">
              <a:avLst/>
            </a:prstGeom>
            <a:noFill/>
          </p:spPr>
          <p:txBody>
            <a:bodyPr wrap="none" rtlCol="0">
              <a:spAutoFit/>
            </a:bodyPr>
            <a:lstStyle/>
            <a:p>
              <a:r>
                <a:rPr lang="en-US" sz="3200" dirty="0"/>
                <a:t>a</a:t>
              </a:r>
              <a:r>
                <a:rPr lang="en-US" sz="3200" baseline="30000" dirty="0"/>
                <a:t>(L)</a:t>
              </a:r>
            </a:p>
          </p:txBody>
        </p:sp>
      </p:grpSp>
      <p:grpSp>
        <p:nvGrpSpPr>
          <p:cNvPr id="18" name="Group 17">
            <a:extLst>
              <a:ext uri="{FF2B5EF4-FFF2-40B4-BE49-F238E27FC236}">
                <a16:creationId xmlns:a16="http://schemas.microsoft.com/office/drawing/2014/main" id="{A5A4D0B7-64D4-4DB2-91AE-1B60FC4C55DC}"/>
              </a:ext>
            </a:extLst>
          </p:cNvPr>
          <p:cNvGrpSpPr/>
          <p:nvPr/>
        </p:nvGrpSpPr>
        <p:grpSpPr>
          <a:xfrm>
            <a:off x="5417785" y="1790700"/>
            <a:ext cx="841897" cy="762000"/>
            <a:chOff x="693385" y="2438400"/>
            <a:chExt cx="841897" cy="762000"/>
          </a:xfrm>
        </p:grpSpPr>
        <p:sp>
          <p:nvSpPr>
            <p:cNvPr id="19" name="Oval 18">
              <a:extLst>
                <a:ext uri="{FF2B5EF4-FFF2-40B4-BE49-F238E27FC236}">
                  <a16:creationId xmlns:a16="http://schemas.microsoft.com/office/drawing/2014/main" id="{BCC3EF12-6FAA-4452-B21C-FFA90B18197E}"/>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182A07-8E4D-4CA8-9D53-124554C3502A}"/>
                </a:ext>
              </a:extLst>
            </p:cNvPr>
            <p:cNvSpPr txBox="1"/>
            <p:nvPr/>
          </p:nvSpPr>
          <p:spPr>
            <a:xfrm>
              <a:off x="693385" y="2519317"/>
              <a:ext cx="841897" cy="523220"/>
            </a:xfrm>
            <a:prstGeom prst="rect">
              <a:avLst/>
            </a:prstGeom>
            <a:noFill/>
          </p:spPr>
          <p:txBody>
            <a:bodyPr wrap="none" rtlCol="0">
              <a:spAutoFit/>
            </a:bodyPr>
            <a:lstStyle/>
            <a:p>
              <a:r>
                <a:rPr lang="en-US" sz="2800" dirty="0"/>
                <a:t>y</a:t>
              </a:r>
              <a:r>
                <a:rPr lang="en-US" sz="2800" baseline="30000" dirty="0"/>
                <a:t>(L+1)</a:t>
              </a:r>
            </a:p>
          </p:txBody>
        </p:sp>
      </p:grpSp>
      <p:cxnSp>
        <p:nvCxnSpPr>
          <p:cNvPr id="24" name="Straight Connector 23">
            <a:extLst>
              <a:ext uri="{FF2B5EF4-FFF2-40B4-BE49-F238E27FC236}">
                <a16:creationId xmlns:a16="http://schemas.microsoft.com/office/drawing/2014/main" id="{638A008D-E346-4026-9CD2-8BFF91633F55}"/>
              </a:ext>
            </a:extLst>
          </p:cNvPr>
          <p:cNvCxnSpPr>
            <a:cxnSpLocks/>
          </p:cNvCxnSpPr>
          <p:nvPr/>
        </p:nvCxnSpPr>
        <p:spPr>
          <a:xfrm>
            <a:off x="4038600" y="2162482"/>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48AA17-D833-44ED-A785-A6431A174483}"/>
              </a:ext>
            </a:extLst>
          </p:cNvPr>
          <p:cNvCxnSpPr>
            <a:cxnSpLocks/>
            <a:endCxn id="14" idx="1"/>
          </p:cNvCxnSpPr>
          <p:nvPr/>
        </p:nvCxnSpPr>
        <p:spPr>
          <a:xfrm flipV="1">
            <a:off x="1828800" y="2184113"/>
            <a:ext cx="1447800" cy="2324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E880E20-88D9-4F08-9E5A-343AF1000D5A}"/>
              </a:ext>
            </a:extLst>
          </p:cNvPr>
          <p:cNvSpPr/>
          <p:nvPr/>
        </p:nvSpPr>
        <p:spPr>
          <a:xfrm>
            <a:off x="2189950" y="1756574"/>
            <a:ext cx="837089" cy="461665"/>
          </a:xfrm>
          <a:prstGeom prst="rect">
            <a:avLst/>
          </a:prstGeom>
        </p:spPr>
        <p:txBody>
          <a:bodyPr wrap="none">
            <a:spAutoFit/>
          </a:bodyPr>
          <a:lstStyle/>
          <a:p>
            <a:r>
              <a:rPr lang="en-US" sz="2400" dirty="0">
                <a:latin typeface="+mn-lt"/>
              </a:rPr>
              <a:t>W</a:t>
            </a:r>
            <a:r>
              <a:rPr lang="en-US" sz="2400" baseline="30000" dirty="0"/>
              <a:t>(L-1)</a:t>
            </a:r>
            <a:endParaRPr lang="en-US" sz="2400" dirty="0"/>
          </a:p>
        </p:txBody>
      </p:sp>
      <p:sp>
        <p:nvSpPr>
          <p:cNvPr id="42" name="Rectangle 41">
            <a:extLst>
              <a:ext uri="{FF2B5EF4-FFF2-40B4-BE49-F238E27FC236}">
                <a16:creationId xmlns:a16="http://schemas.microsoft.com/office/drawing/2014/main" id="{CE94AC80-1525-4B08-8A7B-C34E2AD4AA5D}"/>
              </a:ext>
            </a:extLst>
          </p:cNvPr>
          <p:cNvSpPr/>
          <p:nvPr/>
        </p:nvSpPr>
        <p:spPr>
          <a:xfrm>
            <a:off x="4439826" y="1700817"/>
            <a:ext cx="670376" cy="461665"/>
          </a:xfrm>
          <a:prstGeom prst="rect">
            <a:avLst/>
          </a:prstGeom>
        </p:spPr>
        <p:txBody>
          <a:bodyPr wrap="none">
            <a:spAutoFit/>
          </a:bodyPr>
          <a:lstStyle/>
          <a:p>
            <a:r>
              <a:rPr lang="en-US" sz="2400" dirty="0">
                <a:latin typeface="+mn-lt"/>
              </a:rPr>
              <a:t>W</a:t>
            </a:r>
            <a:r>
              <a:rPr lang="en-US" sz="2400" baseline="30000" dirty="0"/>
              <a:t>(L)</a:t>
            </a:r>
            <a:endParaRPr lang="en-US" sz="2400" dirty="0"/>
          </a:p>
        </p:txBody>
      </p:sp>
      <p:sp>
        <p:nvSpPr>
          <p:cNvPr id="43" name="TextBox 42">
            <a:extLst>
              <a:ext uri="{FF2B5EF4-FFF2-40B4-BE49-F238E27FC236}">
                <a16:creationId xmlns:a16="http://schemas.microsoft.com/office/drawing/2014/main" id="{7F4E725A-D129-40A8-AE8C-36DF68BDCB8A}"/>
              </a:ext>
            </a:extLst>
          </p:cNvPr>
          <p:cNvSpPr txBox="1"/>
          <p:nvPr/>
        </p:nvSpPr>
        <p:spPr>
          <a:xfrm>
            <a:off x="762000" y="3116199"/>
            <a:ext cx="8077200" cy="3785652"/>
          </a:xfrm>
          <a:prstGeom prst="rect">
            <a:avLst/>
          </a:prstGeom>
          <a:noFill/>
        </p:spPr>
        <p:txBody>
          <a:bodyPr wrap="square" rtlCol="0">
            <a:spAutoFit/>
          </a:bodyPr>
          <a:lstStyle/>
          <a:p>
            <a:endParaRPr lang="en-US" sz="2000" dirty="0"/>
          </a:p>
          <a:p>
            <a:endParaRPr lang="en-US" sz="2000" dirty="0"/>
          </a:p>
          <a:p>
            <a:r>
              <a:rPr lang="en-US" sz="2000" dirty="0"/>
              <a:t>Remember the chain rule: for some function f(z), where z is a function of some other parameters x:</a:t>
            </a:r>
          </a:p>
          <a:p>
            <a:endParaRPr lang="en-US" sz="2000" dirty="0"/>
          </a:p>
          <a:p>
            <a:r>
              <a:rPr lang="en-US" sz="2000" dirty="0"/>
              <a:t>		  </a:t>
            </a:r>
            <a:r>
              <a:rPr lang="en-US" sz="2000" u="sng" dirty="0">
                <a:latin typeface="Symbol" panose="05050102010706020507" pitchFamily="18" charset="2"/>
              </a:rPr>
              <a:t>d</a:t>
            </a:r>
            <a:r>
              <a:rPr lang="en-US" sz="2000" u="sng" dirty="0"/>
              <a:t> f </a:t>
            </a:r>
            <a:r>
              <a:rPr lang="en-US" sz="2000" dirty="0"/>
              <a:t>   = </a:t>
            </a:r>
            <a:r>
              <a:rPr lang="en-US" sz="2000" u="sng" dirty="0">
                <a:latin typeface="Symbol" panose="05050102010706020507" pitchFamily="18" charset="2"/>
              </a:rPr>
              <a:t>d</a:t>
            </a:r>
            <a:r>
              <a:rPr lang="en-US" sz="2000" u="sng" dirty="0"/>
              <a:t> f</a:t>
            </a:r>
            <a:r>
              <a:rPr lang="en-US" sz="2000" dirty="0"/>
              <a:t>      </a:t>
            </a:r>
            <a:r>
              <a:rPr lang="en-US" sz="2000" u="sng" dirty="0">
                <a:latin typeface="Symbol" panose="05050102010706020507" pitchFamily="18" charset="2"/>
              </a:rPr>
              <a:t>d </a:t>
            </a:r>
            <a:r>
              <a:rPr lang="en-US" sz="2000" u="sng" dirty="0">
                <a:latin typeface="+mn-lt"/>
              </a:rPr>
              <a:t>z</a:t>
            </a:r>
            <a:endParaRPr lang="en-US" sz="2000" dirty="0">
              <a:latin typeface="+mn-lt"/>
            </a:endParaRPr>
          </a:p>
          <a:p>
            <a:r>
              <a:rPr lang="en-US" sz="2000" dirty="0"/>
              <a:t>		</a:t>
            </a:r>
            <a:r>
              <a:rPr lang="en-US" sz="2000" dirty="0">
                <a:latin typeface="Symbol" panose="05050102010706020507" pitchFamily="18" charset="2"/>
              </a:rPr>
              <a:t>  d</a:t>
            </a:r>
            <a:r>
              <a:rPr lang="en-US" sz="2000" dirty="0"/>
              <a:t> x      </a:t>
            </a:r>
            <a:r>
              <a:rPr lang="en-US" sz="2000" dirty="0">
                <a:latin typeface="Symbol" panose="05050102010706020507" pitchFamily="18" charset="2"/>
              </a:rPr>
              <a:t>d </a:t>
            </a:r>
            <a:r>
              <a:rPr lang="en-US" sz="2000" dirty="0">
                <a:latin typeface="+mn-lt"/>
              </a:rPr>
              <a:t>z</a:t>
            </a:r>
            <a:r>
              <a:rPr lang="en-US" sz="2000" dirty="0"/>
              <a:t>      </a:t>
            </a:r>
            <a:r>
              <a:rPr lang="en-US" sz="2000" dirty="0">
                <a:latin typeface="Symbol" panose="05050102010706020507" pitchFamily="18" charset="2"/>
              </a:rPr>
              <a:t>d </a:t>
            </a:r>
            <a:r>
              <a:rPr lang="en-US" sz="2000" dirty="0">
                <a:latin typeface="+mn-lt"/>
              </a:rPr>
              <a:t>x</a:t>
            </a:r>
            <a:r>
              <a:rPr lang="en-US" sz="2000" dirty="0"/>
              <a:t> </a:t>
            </a:r>
          </a:p>
          <a:p>
            <a:endParaRPr lang="en-US" sz="2000" dirty="0"/>
          </a:p>
          <a:p>
            <a:endParaRPr lang="en-US" sz="2000" dirty="0"/>
          </a:p>
          <a:p>
            <a:endParaRPr lang="en-US" sz="2000" dirty="0"/>
          </a:p>
          <a:p>
            <a:endParaRPr lang="en-US" sz="2000" dirty="0"/>
          </a:p>
          <a:p>
            <a:endParaRPr lang="en-US" sz="2000" dirty="0"/>
          </a:p>
        </p:txBody>
      </p:sp>
      <p:sp>
        <p:nvSpPr>
          <p:cNvPr id="44" name="TextBox 43">
            <a:extLst>
              <a:ext uri="{FF2B5EF4-FFF2-40B4-BE49-F238E27FC236}">
                <a16:creationId xmlns:a16="http://schemas.microsoft.com/office/drawing/2014/main" id="{943D83BD-6D38-4CF3-9692-B92B37272FC8}"/>
              </a:ext>
            </a:extLst>
          </p:cNvPr>
          <p:cNvSpPr txBox="1"/>
          <p:nvPr/>
        </p:nvSpPr>
        <p:spPr>
          <a:xfrm>
            <a:off x="3734362" y="4824359"/>
            <a:ext cx="300082" cy="369332"/>
          </a:xfrm>
          <a:prstGeom prst="rect">
            <a:avLst/>
          </a:prstGeom>
          <a:noFill/>
        </p:spPr>
        <p:txBody>
          <a:bodyPr wrap="none" rtlCol="0">
            <a:spAutoFit/>
          </a:bodyPr>
          <a:lstStyle/>
          <a:p>
            <a:r>
              <a:rPr lang="en-US" dirty="0"/>
              <a:t>*</a:t>
            </a:r>
          </a:p>
        </p:txBody>
      </p:sp>
      <p:sp>
        <p:nvSpPr>
          <p:cNvPr id="21" name="TextBox 20">
            <a:extLst>
              <a:ext uri="{FF2B5EF4-FFF2-40B4-BE49-F238E27FC236}">
                <a16:creationId xmlns:a16="http://schemas.microsoft.com/office/drawing/2014/main" id="{F47ABDAA-16DC-47A2-BB14-B5A98A20EEB8}"/>
              </a:ext>
            </a:extLst>
          </p:cNvPr>
          <p:cNvSpPr txBox="1"/>
          <p:nvPr/>
        </p:nvSpPr>
        <p:spPr>
          <a:xfrm>
            <a:off x="5221779" y="2766619"/>
            <a:ext cx="3628505" cy="400110"/>
          </a:xfrm>
          <a:prstGeom prst="rect">
            <a:avLst/>
          </a:prstGeom>
          <a:noFill/>
        </p:spPr>
        <p:txBody>
          <a:bodyPr wrap="square" rtlCol="0">
            <a:spAutoFit/>
          </a:bodyPr>
          <a:lstStyle/>
          <a:p>
            <a:pPr algn="ctr"/>
            <a:r>
              <a:rPr lang="en-US" sz="2000" dirty="0"/>
              <a:t>y</a:t>
            </a:r>
            <a:r>
              <a:rPr lang="en-US" sz="2000" baseline="30000" dirty="0"/>
              <a:t>(L+1) </a:t>
            </a:r>
            <a:r>
              <a:rPr lang="en-US" sz="2000" dirty="0"/>
              <a:t>= Probability of Class</a:t>
            </a:r>
          </a:p>
        </p:txBody>
      </p:sp>
    </p:spTree>
    <p:extLst>
      <p:ext uri="{BB962C8B-B14F-4D97-AF65-F5344CB8AC3E}">
        <p14:creationId xmlns:p14="http://schemas.microsoft.com/office/powerpoint/2010/main" val="642971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E5AB-4F26-4BA5-A1A5-335D8792C8A7}"/>
              </a:ext>
            </a:extLst>
          </p:cNvPr>
          <p:cNvSpPr>
            <a:spLocks noGrp="1"/>
          </p:cNvSpPr>
          <p:nvPr>
            <p:ph type="title"/>
          </p:nvPr>
        </p:nvSpPr>
        <p:spPr/>
        <p:txBody>
          <a:bodyPr/>
          <a:lstStyle/>
          <a:p>
            <a:r>
              <a:rPr lang="en-US" dirty="0"/>
              <a:t>Simple Example – Activation Node </a:t>
            </a:r>
          </a:p>
        </p:txBody>
      </p:sp>
      <p:sp>
        <p:nvSpPr>
          <p:cNvPr id="4" name="Slide Number Placeholder 3">
            <a:extLst>
              <a:ext uri="{FF2B5EF4-FFF2-40B4-BE49-F238E27FC236}">
                <a16:creationId xmlns:a16="http://schemas.microsoft.com/office/drawing/2014/main" id="{6C1EF14E-7990-4E8A-B1D2-EA1BADF2366D}"/>
              </a:ext>
            </a:extLst>
          </p:cNvPr>
          <p:cNvSpPr>
            <a:spLocks noGrp="1"/>
          </p:cNvSpPr>
          <p:nvPr>
            <p:ph type="sldNum" sz="quarter" idx="12"/>
          </p:nvPr>
        </p:nvSpPr>
        <p:spPr>
          <a:xfrm>
            <a:off x="6553200" y="6328270"/>
            <a:ext cx="2133600" cy="365125"/>
          </a:xfrm>
        </p:spPr>
        <p:txBody>
          <a:bodyPr/>
          <a:lstStyle/>
          <a:p>
            <a:pPr>
              <a:defRPr/>
            </a:pPr>
            <a:fld id="{9695C8B4-01A2-485F-8B64-4640E234E3BB}" type="slidenum">
              <a:rPr lang="en-US" altLang="en-US" smtClean="0"/>
              <a:pPr>
                <a:defRPr/>
              </a:pPr>
              <a:t>41</a:t>
            </a:fld>
            <a:endParaRPr lang="en-US" altLang="en-US" dirty="0"/>
          </a:p>
        </p:txBody>
      </p:sp>
      <p:grpSp>
        <p:nvGrpSpPr>
          <p:cNvPr id="6" name="Group 5">
            <a:extLst>
              <a:ext uri="{FF2B5EF4-FFF2-40B4-BE49-F238E27FC236}">
                <a16:creationId xmlns:a16="http://schemas.microsoft.com/office/drawing/2014/main" id="{833968A9-DDDA-45FE-9731-9393DB64A619}"/>
              </a:ext>
            </a:extLst>
          </p:cNvPr>
          <p:cNvGrpSpPr/>
          <p:nvPr/>
        </p:nvGrpSpPr>
        <p:grpSpPr>
          <a:xfrm>
            <a:off x="1066800" y="1844717"/>
            <a:ext cx="797013" cy="762000"/>
            <a:chOff x="762000" y="2438400"/>
            <a:chExt cx="797013" cy="762000"/>
          </a:xfrm>
        </p:grpSpPr>
        <p:sp>
          <p:nvSpPr>
            <p:cNvPr id="7" name="Oval 6">
              <a:extLst>
                <a:ext uri="{FF2B5EF4-FFF2-40B4-BE49-F238E27FC236}">
                  <a16:creationId xmlns:a16="http://schemas.microsoft.com/office/drawing/2014/main" id="{E568CEEA-E1F3-4DD0-ABBA-1CCD28149BFC}"/>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82D1542-3735-4881-A433-286F69CA6ADD}"/>
                </a:ext>
              </a:extLst>
            </p:cNvPr>
            <p:cNvSpPr txBox="1"/>
            <p:nvPr/>
          </p:nvSpPr>
          <p:spPr>
            <a:xfrm>
              <a:off x="762000" y="2539425"/>
              <a:ext cx="797013" cy="523220"/>
            </a:xfrm>
            <a:prstGeom prst="rect">
              <a:avLst/>
            </a:prstGeom>
            <a:noFill/>
          </p:spPr>
          <p:txBody>
            <a:bodyPr wrap="none" rtlCol="0">
              <a:spAutoFit/>
            </a:bodyPr>
            <a:lstStyle/>
            <a:p>
              <a:r>
                <a:rPr lang="en-US" sz="2800" dirty="0"/>
                <a:t>a</a:t>
              </a:r>
              <a:r>
                <a:rPr lang="en-US" sz="2800" baseline="30000" dirty="0"/>
                <a:t>(L-1)</a:t>
              </a:r>
            </a:p>
          </p:txBody>
        </p:sp>
      </p:grpSp>
      <p:grpSp>
        <p:nvGrpSpPr>
          <p:cNvPr id="12" name="Group 11">
            <a:extLst>
              <a:ext uri="{FF2B5EF4-FFF2-40B4-BE49-F238E27FC236}">
                <a16:creationId xmlns:a16="http://schemas.microsoft.com/office/drawing/2014/main" id="{20DC869C-9F6E-4970-9C85-225F807A5015}"/>
              </a:ext>
            </a:extLst>
          </p:cNvPr>
          <p:cNvGrpSpPr/>
          <p:nvPr/>
        </p:nvGrpSpPr>
        <p:grpSpPr>
          <a:xfrm>
            <a:off x="3276600" y="1790700"/>
            <a:ext cx="762000" cy="762000"/>
            <a:chOff x="762000" y="2438400"/>
            <a:chExt cx="762000" cy="762000"/>
          </a:xfrm>
        </p:grpSpPr>
        <p:sp>
          <p:nvSpPr>
            <p:cNvPr id="13" name="Oval 12">
              <a:extLst>
                <a:ext uri="{FF2B5EF4-FFF2-40B4-BE49-F238E27FC236}">
                  <a16:creationId xmlns:a16="http://schemas.microsoft.com/office/drawing/2014/main" id="{7B373425-1F76-4622-B1A7-F35311A3445F}"/>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D96E3F6-F8EE-48F5-9EA4-67B5D015CAB7}"/>
                </a:ext>
              </a:extLst>
            </p:cNvPr>
            <p:cNvSpPr txBox="1"/>
            <p:nvPr/>
          </p:nvSpPr>
          <p:spPr>
            <a:xfrm>
              <a:off x="762000" y="2539425"/>
              <a:ext cx="663964" cy="584775"/>
            </a:xfrm>
            <a:prstGeom prst="rect">
              <a:avLst/>
            </a:prstGeom>
            <a:noFill/>
          </p:spPr>
          <p:txBody>
            <a:bodyPr wrap="none" rtlCol="0">
              <a:spAutoFit/>
            </a:bodyPr>
            <a:lstStyle/>
            <a:p>
              <a:r>
                <a:rPr lang="en-US" sz="3200" dirty="0"/>
                <a:t>a</a:t>
              </a:r>
              <a:r>
                <a:rPr lang="en-US" sz="3200" baseline="30000" dirty="0"/>
                <a:t>(L)</a:t>
              </a:r>
            </a:p>
          </p:txBody>
        </p:sp>
      </p:grpSp>
      <p:grpSp>
        <p:nvGrpSpPr>
          <p:cNvPr id="18" name="Group 17">
            <a:extLst>
              <a:ext uri="{FF2B5EF4-FFF2-40B4-BE49-F238E27FC236}">
                <a16:creationId xmlns:a16="http://schemas.microsoft.com/office/drawing/2014/main" id="{A5A4D0B7-64D4-4DB2-91AE-1B60FC4C55DC}"/>
              </a:ext>
            </a:extLst>
          </p:cNvPr>
          <p:cNvGrpSpPr/>
          <p:nvPr/>
        </p:nvGrpSpPr>
        <p:grpSpPr>
          <a:xfrm>
            <a:off x="5451387" y="1814733"/>
            <a:ext cx="841897" cy="762000"/>
            <a:chOff x="704855" y="2438400"/>
            <a:chExt cx="841897" cy="762000"/>
          </a:xfrm>
        </p:grpSpPr>
        <p:sp>
          <p:nvSpPr>
            <p:cNvPr id="19" name="Oval 18">
              <a:extLst>
                <a:ext uri="{FF2B5EF4-FFF2-40B4-BE49-F238E27FC236}">
                  <a16:creationId xmlns:a16="http://schemas.microsoft.com/office/drawing/2014/main" id="{BCC3EF12-6FAA-4452-B21C-FFA90B18197E}"/>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182A07-8E4D-4CA8-9D53-124554C3502A}"/>
                </a:ext>
              </a:extLst>
            </p:cNvPr>
            <p:cNvSpPr txBox="1"/>
            <p:nvPr/>
          </p:nvSpPr>
          <p:spPr>
            <a:xfrm>
              <a:off x="704855" y="2542854"/>
              <a:ext cx="841897" cy="523220"/>
            </a:xfrm>
            <a:prstGeom prst="rect">
              <a:avLst/>
            </a:prstGeom>
            <a:noFill/>
          </p:spPr>
          <p:txBody>
            <a:bodyPr wrap="none" rtlCol="0">
              <a:spAutoFit/>
            </a:bodyPr>
            <a:lstStyle/>
            <a:p>
              <a:r>
                <a:rPr lang="en-US" sz="2800" dirty="0"/>
                <a:t>y</a:t>
              </a:r>
              <a:r>
                <a:rPr lang="en-US" sz="2800" baseline="30000" dirty="0"/>
                <a:t>(L+1)</a:t>
              </a:r>
            </a:p>
          </p:txBody>
        </p:sp>
      </p:grpSp>
      <p:cxnSp>
        <p:nvCxnSpPr>
          <p:cNvPr id="24" name="Straight Connector 23">
            <a:extLst>
              <a:ext uri="{FF2B5EF4-FFF2-40B4-BE49-F238E27FC236}">
                <a16:creationId xmlns:a16="http://schemas.microsoft.com/office/drawing/2014/main" id="{638A008D-E346-4026-9CD2-8BFF91633F55}"/>
              </a:ext>
            </a:extLst>
          </p:cNvPr>
          <p:cNvCxnSpPr>
            <a:cxnSpLocks/>
          </p:cNvCxnSpPr>
          <p:nvPr/>
        </p:nvCxnSpPr>
        <p:spPr>
          <a:xfrm>
            <a:off x="4038600" y="2162482"/>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48AA17-D833-44ED-A785-A6431A174483}"/>
              </a:ext>
            </a:extLst>
          </p:cNvPr>
          <p:cNvCxnSpPr>
            <a:cxnSpLocks/>
            <a:endCxn id="14" idx="1"/>
          </p:cNvCxnSpPr>
          <p:nvPr/>
        </p:nvCxnSpPr>
        <p:spPr>
          <a:xfrm flipV="1">
            <a:off x="1828800" y="2184113"/>
            <a:ext cx="1447800" cy="2324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E880E20-88D9-4F08-9E5A-343AF1000D5A}"/>
              </a:ext>
            </a:extLst>
          </p:cNvPr>
          <p:cNvSpPr/>
          <p:nvPr/>
        </p:nvSpPr>
        <p:spPr>
          <a:xfrm>
            <a:off x="2143836" y="1745687"/>
            <a:ext cx="837089" cy="461665"/>
          </a:xfrm>
          <a:prstGeom prst="rect">
            <a:avLst/>
          </a:prstGeom>
        </p:spPr>
        <p:txBody>
          <a:bodyPr wrap="none">
            <a:spAutoFit/>
          </a:bodyPr>
          <a:lstStyle/>
          <a:p>
            <a:r>
              <a:rPr lang="en-US" sz="2400" dirty="0"/>
              <a:t>W</a:t>
            </a:r>
            <a:r>
              <a:rPr lang="en-US" sz="2400" baseline="30000" dirty="0"/>
              <a:t>(L-1)</a:t>
            </a:r>
            <a:endParaRPr lang="en-US" sz="2400" dirty="0"/>
          </a:p>
        </p:txBody>
      </p:sp>
      <p:sp>
        <p:nvSpPr>
          <p:cNvPr id="42" name="Rectangle 41">
            <a:extLst>
              <a:ext uri="{FF2B5EF4-FFF2-40B4-BE49-F238E27FC236}">
                <a16:creationId xmlns:a16="http://schemas.microsoft.com/office/drawing/2014/main" id="{CE94AC80-1525-4B08-8A7B-C34E2AD4AA5D}"/>
              </a:ext>
            </a:extLst>
          </p:cNvPr>
          <p:cNvSpPr/>
          <p:nvPr/>
        </p:nvSpPr>
        <p:spPr>
          <a:xfrm>
            <a:off x="4427312" y="1679906"/>
            <a:ext cx="670376" cy="461665"/>
          </a:xfrm>
          <a:prstGeom prst="rect">
            <a:avLst/>
          </a:prstGeom>
        </p:spPr>
        <p:txBody>
          <a:bodyPr wrap="none">
            <a:spAutoFit/>
          </a:bodyPr>
          <a:lstStyle/>
          <a:p>
            <a:r>
              <a:rPr lang="en-US" sz="2400" dirty="0"/>
              <a:t>W</a:t>
            </a:r>
            <a:r>
              <a:rPr lang="en-US" sz="2400" baseline="30000" dirty="0"/>
              <a:t>(L)</a:t>
            </a:r>
            <a:endParaRPr lang="en-US" sz="2400" dirty="0"/>
          </a:p>
        </p:txBody>
      </p:sp>
      <p:sp>
        <p:nvSpPr>
          <p:cNvPr id="43" name="TextBox 42">
            <a:extLst>
              <a:ext uri="{FF2B5EF4-FFF2-40B4-BE49-F238E27FC236}">
                <a16:creationId xmlns:a16="http://schemas.microsoft.com/office/drawing/2014/main" id="{7F4E725A-D129-40A8-AE8C-36DF68BDCB8A}"/>
              </a:ext>
            </a:extLst>
          </p:cNvPr>
          <p:cNvSpPr txBox="1"/>
          <p:nvPr/>
        </p:nvSpPr>
        <p:spPr>
          <a:xfrm>
            <a:off x="723900" y="3116408"/>
            <a:ext cx="8077200" cy="1938992"/>
          </a:xfrm>
          <a:prstGeom prst="rect">
            <a:avLst/>
          </a:prstGeom>
          <a:noFill/>
        </p:spPr>
        <p:txBody>
          <a:bodyPr wrap="square" rtlCol="0">
            <a:spAutoFit/>
          </a:bodyPr>
          <a:lstStyle/>
          <a:p>
            <a:r>
              <a:rPr lang="en-US" sz="2000" dirty="0"/>
              <a:t>Using the chain rule:</a:t>
            </a:r>
          </a:p>
          <a:p>
            <a:endParaRPr lang="en-US" sz="2000" dirty="0"/>
          </a:p>
          <a:p>
            <a:pPr lvl="3"/>
            <a:r>
              <a:rPr lang="en-US" sz="2000" dirty="0">
                <a:latin typeface="Symbol" panose="05050102010706020507" pitchFamily="18" charset="2"/>
              </a:rPr>
              <a:t>	 </a:t>
            </a:r>
            <a:r>
              <a:rPr lang="en-US" sz="2000" u="sng" dirty="0">
                <a:latin typeface="Symbol" panose="05050102010706020507" pitchFamily="18" charset="2"/>
              </a:rPr>
              <a:t>d</a:t>
            </a:r>
            <a:r>
              <a:rPr lang="en-US" sz="2000" u="sng" dirty="0"/>
              <a:t> J   </a:t>
            </a:r>
            <a:r>
              <a:rPr lang="en-US" sz="2000" dirty="0"/>
              <a:t>        </a:t>
            </a:r>
            <a:r>
              <a:rPr lang="en-US" sz="2000" u="sng" dirty="0">
                <a:latin typeface="Symbol" panose="05050102010706020507" pitchFamily="18" charset="2"/>
              </a:rPr>
              <a:t>d</a:t>
            </a:r>
            <a:r>
              <a:rPr lang="en-US" sz="2000" u="sng" dirty="0"/>
              <a:t> J</a:t>
            </a:r>
            <a:r>
              <a:rPr lang="en-US" sz="2000" u="sng" baseline="30000" dirty="0"/>
              <a:t>(L)     </a:t>
            </a:r>
            <a:r>
              <a:rPr lang="en-US" sz="2000" baseline="30000" dirty="0"/>
              <a:t>           </a:t>
            </a:r>
            <a:r>
              <a:rPr lang="en-US" sz="2000" u="sng" dirty="0">
                <a:latin typeface="Symbol" panose="05050102010706020507" pitchFamily="18" charset="2"/>
              </a:rPr>
              <a:t>d </a:t>
            </a:r>
            <a:r>
              <a:rPr lang="en-US" sz="2000" u="sng" dirty="0"/>
              <a:t>y</a:t>
            </a:r>
            <a:r>
              <a:rPr lang="en-US" sz="2000" u="sng" baseline="30000" dirty="0"/>
              <a:t>(L+1)</a:t>
            </a:r>
            <a:r>
              <a:rPr lang="en-US" sz="2000" baseline="30000" dirty="0"/>
              <a:t>          </a:t>
            </a:r>
            <a:r>
              <a:rPr lang="en-US" sz="2000" u="sng" dirty="0">
                <a:latin typeface="Symbol" panose="05050102010706020507" pitchFamily="18" charset="2"/>
              </a:rPr>
              <a:t>d</a:t>
            </a:r>
            <a:r>
              <a:rPr lang="en-US" sz="2000" u="sng" dirty="0"/>
              <a:t> z</a:t>
            </a:r>
            <a:r>
              <a:rPr lang="en-US" sz="2000" u="sng" baseline="30000" dirty="0"/>
              <a:t>(L+1)</a:t>
            </a:r>
            <a:r>
              <a:rPr lang="en-US" sz="2000" baseline="30000" dirty="0"/>
              <a:t> </a:t>
            </a:r>
          </a:p>
          <a:p>
            <a:pPr lvl="3"/>
            <a:r>
              <a:rPr lang="en-US" sz="2000" dirty="0">
                <a:latin typeface="Symbol" panose="05050102010706020507" pitchFamily="18" charset="2"/>
              </a:rPr>
              <a:t>	d</a:t>
            </a:r>
            <a:r>
              <a:rPr lang="en-US" sz="2000" dirty="0"/>
              <a:t> W</a:t>
            </a:r>
            <a:r>
              <a:rPr lang="en-US" sz="2000" baseline="30000" dirty="0"/>
              <a:t>(L)          </a:t>
            </a:r>
            <a:r>
              <a:rPr lang="en-US" sz="2000" dirty="0">
                <a:latin typeface="Symbol" panose="05050102010706020507" pitchFamily="18" charset="2"/>
              </a:rPr>
              <a:t>d </a:t>
            </a:r>
            <a:r>
              <a:rPr lang="en-US" sz="2000" dirty="0"/>
              <a:t>y</a:t>
            </a:r>
            <a:r>
              <a:rPr lang="en-US" sz="2000" baseline="30000" dirty="0"/>
              <a:t>(L+1)          </a:t>
            </a:r>
            <a:r>
              <a:rPr lang="en-US" sz="2000" dirty="0">
                <a:latin typeface="Symbol" panose="05050102010706020507" pitchFamily="18" charset="2"/>
              </a:rPr>
              <a:t>d</a:t>
            </a:r>
            <a:r>
              <a:rPr lang="en-US" sz="2000" dirty="0"/>
              <a:t> z</a:t>
            </a:r>
            <a:r>
              <a:rPr lang="en-US" sz="2000" baseline="30000" dirty="0"/>
              <a:t>(L)                </a:t>
            </a:r>
            <a:r>
              <a:rPr lang="en-US" sz="2000" dirty="0">
                <a:latin typeface="Symbol" panose="05050102010706020507" pitchFamily="18" charset="2"/>
              </a:rPr>
              <a:t>d</a:t>
            </a:r>
            <a:r>
              <a:rPr lang="en-US" sz="2000" dirty="0"/>
              <a:t> W</a:t>
            </a:r>
            <a:r>
              <a:rPr lang="en-US" sz="2000" baseline="30000" dirty="0"/>
              <a:t>(L)</a:t>
            </a:r>
          </a:p>
          <a:p>
            <a:endParaRPr lang="en-US" sz="2000" dirty="0"/>
          </a:p>
          <a:p>
            <a:endParaRPr lang="en-US" sz="2000" dirty="0"/>
          </a:p>
        </p:txBody>
      </p:sp>
      <p:sp>
        <p:nvSpPr>
          <p:cNvPr id="21" name="TextBox 20">
            <a:extLst>
              <a:ext uri="{FF2B5EF4-FFF2-40B4-BE49-F238E27FC236}">
                <a16:creationId xmlns:a16="http://schemas.microsoft.com/office/drawing/2014/main" id="{BF9D5B45-2091-4591-9D52-67CD95D942B0}"/>
              </a:ext>
            </a:extLst>
          </p:cNvPr>
          <p:cNvSpPr txBox="1"/>
          <p:nvPr/>
        </p:nvSpPr>
        <p:spPr>
          <a:xfrm>
            <a:off x="3276600" y="3895785"/>
            <a:ext cx="457200" cy="369332"/>
          </a:xfrm>
          <a:prstGeom prst="rect">
            <a:avLst/>
          </a:prstGeom>
          <a:noFill/>
        </p:spPr>
        <p:txBody>
          <a:bodyPr wrap="square" rtlCol="0">
            <a:spAutoFit/>
          </a:bodyPr>
          <a:lstStyle/>
          <a:p>
            <a:r>
              <a:rPr lang="en-US" dirty="0"/>
              <a:t>=</a:t>
            </a:r>
            <a:endParaRPr lang="en-US" dirty="0">
              <a:latin typeface="+mn-lt"/>
            </a:endParaRPr>
          </a:p>
        </p:txBody>
      </p:sp>
      <p:cxnSp>
        <p:nvCxnSpPr>
          <p:cNvPr id="15" name="Straight Arrow Connector 14">
            <a:extLst>
              <a:ext uri="{FF2B5EF4-FFF2-40B4-BE49-F238E27FC236}">
                <a16:creationId xmlns:a16="http://schemas.microsoft.com/office/drawing/2014/main" id="{52005024-3460-4264-B415-3434A9F40DBF}"/>
              </a:ext>
            </a:extLst>
          </p:cNvPr>
          <p:cNvCxnSpPr>
            <a:cxnSpLocks/>
          </p:cNvCxnSpPr>
          <p:nvPr/>
        </p:nvCxnSpPr>
        <p:spPr>
          <a:xfrm>
            <a:off x="5904807" y="4457344"/>
            <a:ext cx="80233" cy="291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62C3DA3-3570-4399-B1BE-551C7A0D9995}"/>
              </a:ext>
            </a:extLst>
          </p:cNvPr>
          <p:cNvCxnSpPr>
            <a:cxnSpLocks/>
          </p:cNvCxnSpPr>
          <p:nvPr/>
        </p:nvCxnSpPr>
        <p:spPr>
          <a:xfrm flipH="1">
            <a:off x="2590800" y="4286424"/>
            <a:ext cx="921644" cy="608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03730D11-EF10-4336-8FAD-1A8255E4A7F3}"/>
              </a:ext>
            </a:extLst>
          </p:cNvPr>
          <p:cNvGrpSpPr/>
          <p:nvPr/>
        </p:nvGrpSpPr>
        <p:grpSpPr>
          <a:xfrm>
            <a:off x="218599" y="4757540"/>
            <a:ext cx="3062193" cy="1323439"/>
            <a:chOff x="1643493" y="5183683"/>
            <a:chExt cx="3062193" cy="1323439"/>
          </a:xfrm>
        </p:grpSpPr>
        <p:sp>
          <p:nvSpPr>
            <p:cNvPr id="29" name="TextBox 28">
              <a:extLst>
                <a:ext uri="{FF2B5EF4-FFF2-40B4-BE49-F238E27FC236}">
                  <a16:creationId xmlns:a16="http://schemas.microsoft.com/office/drawing/2014/main" id="{E4601352-AB22-420D-9E60-0189BE5AAFEB}"/>
                </a:ext>
              </a:extLst>
            </p:cNvPr>
            <p:cNvSpPr txBox="1"/>
            <p:nvPr/>
          </p:nvSpPr>
          <p:spPr>
            <a:xfrm>
              <a:off x="1643493" y="5183683"/>
              <a:ext cx="2297071" cy="1323439"/>
            </a:xfrm>
            <a:prstGeom prst="rect">
              <a:avLst/>
            </a:prstGeom>
            <a:noFill/>
          </p:spPr>
          <p:txBody>
            <a:bodyPr wrap="square" rtlCol="0">
              <a:spAutoFit/>
            </a:bodyPr>
            <a:lstStyle/>
            <a:p>
              <a:r>
                <a:rPr lang="en-US" sz="2000" u="sng" dirty="0">
                  <a:latin typeface="Symbol" panose="05050102010706020507" pitchFamily="18" charset="2"/>
                </a:rPr>
                <a:t>d</a:t>
              </a:r>
              <a:r>
                <a:rPr lang="en-US" sz="2000" u="sng" dirty="0"/>
                <a:t> J</a:t>
              </a:r>
              <a:r>
                <a:rPr lang="en-US" sz="2000" u="sng" baseline="30000" dirty="0"/>
                <a:t>(L)</a:t>
              </a:r>
              <a:r>
                <a:rPr lang="en-US" sz="2000" baseline="30000" dirty="0"/>
                <a:t>          </a:t>
              </a:r>
              <a:endParaRPr lang="en-US" sz="2000" dirty="0"/>
            </a:p>
            <a:p>
              <a:r>
                <a:rPr lang="en-US" sz="2000" dirty="0">
                  <a:latin typeface="Symbol" panose="05050102010706020507" pitchFamily="18" charset="2"/>
                </a:rPr>
                <a:t>d </a:t>
              </a:r>
              <a:r>
                <a:rPr lang="en-US" sz="2000" dirty="0"/>
                <a:t>y</a:t>
              </a:r>
              <a:r>
                <a:rPr lang="en-US" sz="2000" baseline="30000" dirty="0"/>
                <a:t>(L+1)</a:t>
              </a:r>
            </a:p>
            <a:p>
              <a:endParaRPr lang="en-US" sz="2000" dirty="0"/>
            </a:p>
            <a:p>
              <a:endParaRPr lang="en-US" sz="2000" dirty="0"/>
            </a:p>
          </p:txBody>
        </p:sp>
        <p:sp>
          <p:nvSpPr>
            <p:cNvPr id="30" name="TextBox 29">
              <a:extLst>
                <a:ext uri="{FF2B5EF4-FFF2-40B4-BE49-F238E27FC236}">
                  <a16:creationId xmlns:a16="http://schemas.microsoft.com/office/drawing/2014/main" id="{0EF18ECB-9D73-481F-8614-021FC5631876}"/>
                </a:ext>
              </a:extLst>
            </p:cNvPr>
            <p:cNvSpPr txBox="1"/>
            <p:nvPr/>
          </p:nvSpPr>
          <p:spPr>
            <a:xfrm>
              <a:off x="2209799" y="5315861"/>
              <a:ext cx="2495887" cy="646331"/>
            </a:xfrm>
            <a:prstGeom prst="rect">
              <a:avLst/>
            </a:prstGeom>
            <a:noFill/>
          </p:spPr>
          <p:txBody>
            <a:bodyPr wrap="square" rtlCol="0">
              <a:spAutoFit/>
            </a:bodyPr>
            <a:lstStyle/>
            <a:p>
              <a:r>
                <a:rPr lang="en-US" dirty="0"/>
                <a:t>= 2(y</a:t>
              </a:r>
              <a:r>
                <a:rPr lang="en-US" baseline="30000" dirty="0"/>
                <a:t>(L+1)</a:t>
              </a:r>
              <a:r>
                <a:rPr lang="en-US" dirty="0"/>
                <a:t>-y) = scalar</a:t>
              </a:r>
            </a:p>
            <a:p>
              <a:endParaRPr lang="en-US" dirty="0">
                <a:latin typeface="+mn-lt"/>
              </a:endParaRPr>
            </a:p>
          </p:txBody>
        </p:sp>
      </p:grpSp>
      <p:cxnSp>
        <p:nvCxnSpPr>
          <p:cNvPr id="34" name="Straight Arrow Connector 33">
            <a:extLst>
              <a:ext uri="{FF2B5EF4-FFF2-40B4-BE49-F238E27FC236}">
                <a16:creationId xmlns:a16="http://schemas.microsoft.com/office/drawing/2014/main" id="{F627D198-FF4D-44DB-88C3-4AC0FC8AD86D}"/>
              </a:ext>
            </a:extLst>
          </p:cNvPr>
          <p:cNvCxnSpPr>
            <a:cxnSpLocks/>
          </p:cNvCxnSpPr>
          <p:nvPr/>
        </p:nvCxnSpPr>
        <p:spPr>
          <a:xfrm flipH="1">
            <a:off x="4633324" y="4457344"/>
            <a:ext cx="86825" cy="720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96E7940-E668-4D65-BCA6-528F8582983B}"/>
              </a:ext>
            </a:extLst>
          </p:cNvPr>
          <p:cNvSpPr txBox="1"/>
          <p:nvPr/>
        </p:nvSpPr>
        <p:spPr>
          <a:xfrm>
            <a:off x="3450111" y="5199401"/>
            <a:ext cx="1939974" cy="646331"/>
          </a:xfrm>
          <a:prstGeom prst="rect">
            <a:avLst/>
          </a:prstGeom>
          <a:noFill/>
        </p:spPr>
        <p:txBody>
          <a:bodyPr wrap="square" rtlCol="0">
            <a:spAutoFit/>
          </a:bodyPr>
          <a:lstStyle/>
          <a:p>
            <a:r>
              <a:rPr lang="en-US" dirty="0"/>
              <a:t>Derivative of Sigmoid Function </a:t>
            </a:r>
            <a:endParaRPr lang="en-US" dirty="0">
              <a:latin typeface="+mn-lt"/>
            </a:endParaRPr>
          </a:p>
        </p:txBody>
      </p:sp>
      <p:sp>
        <p:nvSpPr>
          <p:cNvPr id="38" name="TextBox 37">
            <a:extLst>
              <a:ext uri="{FF2B5EF4-FFF2-40B4-BE49-F238E27FC236}">
                <a16:creationId xmlns:a16="http://schemas.microsoft.com/office/drawing/2014/main" id="{2949C1A9-716B-4BD3-960E-7769A6B8E697}"/>
              </a:ext>
            </a:extLst>
          </p:cNvPr>
          <p:cNvSpPr txBox="1"/>
          <p:nvPr/>
        </p:nvSpPr>
        <p:spPr>
          <a:xfrm>
            <a:off x="254621" y="5415218"/>
            <a:ext cx="3026171" cy="923330"/>
          </a:xfrm>
          <a:prstGeom prst="rect">
            <a:avLst/>
          </a:prstGeom>
          <a:noFill/>
        </p:spPr>
        <p:txBody>
          <a:bodyPr wrap="square" rtlCol="0">
            <a:spAutoFit/>
          </a:bodyPr>
          <a:lstStyle/>
          <a:p>
            <a:r>
              <a:rPr lang="en-US" dirty="0"/>
              <a:t>So the size of the change in the error is proportional to the size of the error</a:t>
            </a:r>
            <a:endParaRPr lang="en-US" dirty="0">
              <a:latin typeface="+mn-lt"/>
            </a:endParaRPr>
          </a:p>
        </p:txBody>
      </p:sp>
      <p:sp>
        <p:nvSpPr>
          <p:cNvPr id="39" name="TextBox 38">
            <a:extLst>
              <a:ext uri="{FF2B5EF4-FFF2-40B4-BE49-F238E27FC236}">
                <a16:creationId xmlns:a16="http://schemas.microsoft.com/office/drawing/2014/main" id="{906A26B6-F8B0-487F-8D4E-C58B5277695C}"/>
              </a:ext>
            </a:extLst>
          </p:cNvPr>
          <p:cNvSpPr txBox="1"/>
          <p:nvPr/>
        </p:nvSpPr>
        <p:spPr>
          <a:xfrm>
            <a:off x="5508532" y="5508225"/>
            <a:ext cx="3416869" cy="923330"/>
          </a:xfrm>
          <a:prstGeom prst="rect">
            <a:avLst/>
          </a:prstGeom>
          <a:noFill/>
        </p:spPr>
        <p:txBody>
          <a:bodyPr wrap="square" rtlCol="0">
            <a:spAutoFit/>
          </a:bodyPr>
          <a:lstStyle/>
          <a:p>
            <a:r>
              <a:rPr lang="en-US" dirty="0"/>
              <a:t>This is the connection between the layers. </a:t>
            </a:r>
            <a:r>
              <a:rPr lang="en-US" dirty="0">
                <a:solidFill>
                  <a:srgbClr val="FF0000"/>
                </a:solidFill>
              </a:rPr>
              <a:t>Note each layer is dependent only the previous layer</a:t>
            </a:r>
            <a:endParaRPr lang="en-US" dirty="0">
              <a:solidFill>
                <a:srgbClr val="FF0000"/>
              </a:solidFill>
              <a:latin typeface="+mn-lt"/>
            </a:endParaRPr>
          </a:p>
        </p:txBody>
      </p:sp>
      <p:grpSp>
        <p:nvGrpSpPr>
          <p:cNvPr id="5" name="Group 4">
            <a:extLst>
              <a:ext uri="{FF2B5EF4-FFF2-40B4-BE49-F238E27FC236}">
                <a16:creationId xmlns:a16="http://schemas.microsoft.com/office/drawing/2014/main" id="{95378E8A-BE6C-407E-97EA-A0D76EFB6506}"/>
              </a:ext>
            </a:extLst>
          </p:cNvPr>
          <p:cNvGrpSpPr/>
          <p:nvPr/>
        </p:nvGrpSpPr>
        <p:grpSpPr>
          <a:xfrm>
            <a:off x="4267200" y="4781372"/>
            <a:ext cx="4807316" cy="1015663"/>
            <a:chOff x="-686490" y="4914974"/>
            <a:chExt cx="4807316" cy="1015663"/>
          </a:xfrm>
        </p:grpSpPr>
        <p:sp>
          <p:nvSpPr>
            <p:cNvPr id="32" name="TextBox 31">
              <a:extLst>
                <a:ext uri="{FF2B5EF4-FFF2-40B4-BE49-F238E27FC236}">
                  <a16:creationId xmlns:a16="http://schemas.microsoft.com/office/drawing/2014/main" id="{59252539-EE66-4CC0-8ECA-2A7BFB45FAA5}"/>
                </a:ext>
              </a:extLst>
            </p:cNvPr>
            <p:cNvSpPr txBox="1"/>
            <p:nvPr/>
          </p:nvSpPr>
          <p:spPr>
            <a:xfrm>
              <a:off x="-686490" y="4914974"/>
              <a:ext cx="2895597" cy="1015663"/>
            </a:xfrm>
            <a:prstGeom prst="rect">
              <a:avLst/>
            </a:prstGeom>
            <a:noFill/>
          </p:spPr>
          <p:txBody>
            <a:bodyPr wrap="square" rtlCol="0">
              <a:spAutoFit/>
            </a:bodyPr>
            <a:lstStyle/>
            <a:p>
              <a:pPr lvl="3"/>
              <a:r>
                <a:rPr lang="en-US" sz="2000" u="sng" dirty="0">
                  <a:latin typeface="Symbol" panose="05050102010706020507" pitchFamily="18" charset="2"/>
                </a:rPr>
                <a:t>d</a:t>
              </a:r>
              <a:r>
                <a:rPr lang="en-US" sz="2000" u="sng" dirty="0"/>
                <a:t> z</a:t>
              </a:r>
              <a:r>
                <a:rPr lang="en-US" sz="2000" u="sng" baseline="30000" dirty="0"/>
                <a:t>(L+1)</a:t>
              </a:r>
              <a:r>
                <a:rPr lang="en-US" sz="2000" baseline="30000" dirty="0"/>
                <a:t>  </a:t>
              </a:r>
            </a:p>
            <a:p>
              <a:r>
                <a:rPr lang="en-US" sz="2000" dirty="0">
                  <a:latin typeface="Symbol" panose="05050102010706020507" pitchFamily="18" charset="2"/>
                </a:rPr>
                <a:t>	       d</a:t>
              </a:r>
              <a:r>
                <a:rPr lang="en-US" sz="2000" dirty="0"/>
                <a:t> W</a:t>
              </a:r>
              <a:r>
                <a:rPr lang="en-US" sz="2000" baseline="30000" dirty="0"/>
                <a:t>(L)</a:t>
              </a:r>
              <a:endParaRPr lang="en-US" sz="2000" dirty="0"/>
            </a:p>
            <a:p>
              <a:endParaRPr lang="en-US" sz="2000" dirty="0"/>
            </a:p>
          </p:txBody>
        </p:sp>
        <p:sp>
          <p:nvSpPr>
            <p:cNvPr id="33" name="TextBox 32">
              <a:extLst>
                <a:ext uri="{FF2B5EF4-FFF2-40B4-BE49-F238E27FC236}">
                  <a16:creationId xmlns:a16="http://schemas.microsoft.com/office/drawing/2014/main" id="{993D369B-3100-40A7-A066-AF9D11626CB2}"/>
                </a:ext>
              </a:extLst>
            </p:cNvPr>
            <p:cNvSpPr txBox="1"/>
            <p:nvPr/>
          </p:nvSpPr>
          <p:spPr>
            <a:xfrm>
              <a:off x="298932" y="4933941"/>
              <a:ext cx="3129762" cy="707886"/>
            </a:xfrm>
            <a:prstGeom prst="rect">
              <a:avLst/>
            </a:prstGeom>
            <a:noFill/>
          </p:spPr>
          <p:txBody>
            <a:bodyPr wrap="square" rtlCol="0">
              <a:spAutoFit/>
            </a:bodyPr>
            <a:lstStyle/>
            <a:p>
              <a:pPr lvl="3"/>
              <a:r>
                <a:rPr lang="en-US" dirty="0"/>
                <a:t> </a:t>
              </a:r>
              <a:r>
                <a:rPr lang="en-US" sz="2000" u="sng" dirty="0">
                  <a:latin typeface="Symbol" panose="05050102010706020507" pitchFamily="18" charset="2"/>
                </a:rPr>
                <a:t>d</a:t>
              </a:r>
              <a:r>
                <a:rPr lang="en-US" sz="2000" u="sng" dirty="0"/>
                <a:t> [a</a:t>
              </a:r>
              <a:r>
                <a:rPr lang="en-US" sz="2000" u="sng" baseline="30000" dirty="0"/>
                <a:t>(L) </a:t>
              </a:r>
              <a:r>
                <a:rPr lang="en-US" sz="2000" u="sng" dirty="0"/>
                <a:t>* W</a:t>
              </a:r>
              <a:r>
                <a:rPr lang="en-US" sz="2000" u="sng" baseline="30000" dirty="0"/>
                <a:t>(L)</a:t>
              </a:r>
              <a:r>
                <a:rPr lang="en-US" sz="2000" u="sng" dirty="0"/>
                <a:t>] </a:t>
              </a:r>
              <a:r>
                <a:rPr lang="en-US" sz="2000" u="sng" baseline="30000" dirty="0"/>
                <a:t>    </a:t>
              </a:r>
            </a:p>
            <a:p>
              <a:r>
                <a:rPr lang="en-US" sz="2000" dirty="0">
                  <a:latin typeface="Symbol" panose="05050102010706020507" pitchFamily="18" charset="2"/>
                </a:rPr>
                <a:t>	             d</a:t>
              </a:r>
              <a:r>
                <a:rPr lang="en-US" sz="2000" dirty="0"/>
                <a:t> W</a:t>
              </a:r>
              <a:r>
                <a:rPr lang="en-US" sz="2000" baseline="30000" dirty="0"/>
                <a:t>(L)</a:t>
              </a:r>
              <a:endParaRPr lang="en-US" baseline="30000" dirty="0">
                <a:latin typeface="+mn-lt"/>
              </a:endParaRPr>
            </a:p>
          </p:txBody>
        </p:sp>
        <p:sp>
          <p:nvSpPr>
            <p:cNvPr id="3" name="TextBox 2">
              <a:extLst>
                <a:ext uri="{FF2B5EF4-FFF2-40B4-BE49-F238E27FC236}">
                  <a16:creationId xmlns:a16="http://schemas.microsoft.com/office/drawing/2014/main" id="{1978D05B-3015-4EBE-AE90-C1AD8602DDF3}"/>
                </a:ext>
              </a:extLst>
            </p:cNvPr>
            <p:cNvSpPr txBox="1"/>
            <p:nvPr/>
          </p:nvSpPr>
          <p:spPr>
            <a:xfrm>
              <a:off x="1450066" y="5047717"/>
              <a:ext cx="300082"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8C3CCA95-591C-4669-91FC-C8E4EC48C8A7}"/>
                </a:ext>
              </a:extLst>
            </p:cNvPr>
            <p:cNvSpPr txBox="1"/>
            <p:nvPr/>
          </p:nvSpPr>
          <p:spPr>
            <a:xfrm>
              <a:off x="3066746" y="5023775"/>
              <a:ext cx="1054080" cy="400110"/>
            </a:xfrm>
            <a:prstGeom prst="rect">
              <a:avLst/>
            </a:prstGeom>
            <a:noFill/>
          </p:spPr>
          <p:txBody>
            <a:bodyPr wrap="square" rtlCol="0">
              <a:spAutoFit/>
            </a:bodyPr>
            <a:lstStyle/>
            <a:p>
              <a:r>
                <a:rPr lang="en-US" dirty="0"/>
                <a:t>= </a:t>
              </a:r>
              <a:r>
                <a:rPr lang="en-US" sz="2000" dirty="0"/>
                <a:t>a</a:t>
              </a:r>
              <a:r>
                <a:rPr lang="en-US" sz="2000" baseline="30000" dirty="0"/>
                <a:t>(L) </a:t>
              </a:r>
              <a:endParaRPr lang="en-US" dirty="0"/>
            </a:p>
          </p:txBody>
        </p:sp>
      </p:grpSp>
      <p:sp>
        <p:nvSpPr>
          <p:cNvPr id="37" name="TextBox 36">
            <a:extLst>
              <a:ext uri="{FF2B5EF4-FFF2-40B4-BE49-F238E27FC236}">
                <a16:creationId xmlns:a16="http://schemas.microsoft.com/office/drawing/2014/main" id="{FC0BDBF7-B88E-4B08-8F65-9606E335FEFB}"/>
              </a:ext>
            </a:extLst>
          </p:cNvPr>
          <p:cNvSpPr txBox="1"/>
          <p:nvPr/>
        </p:nvSpPr>
        <p:spPr>
          <a:xfrm>
            <a:off x="5266451" y="3888310"/>
            <a:ext cx="300082" cy="369332"/>
          </a:xfrm>
          <a:prstGeom prst="rect">
            <a:avLst/>
          </a:prstGeom>
          <a:noFill/>
        </p:spPr>
        <p:txBody>
          <a:bodyPr wrap="none" rtlCol="0">
            <a:spAutoFit/>
          </a:bodyPr>
          <a:lstStyle/>
          <a:p>
            <a:r>
              <a:rPr lang="en-US" dirty="0"/>
              <a:t>*</a:t>
            </a:r>
          </a:p>
        </p:txBody>
      </p:sp>
      <p:sp>
        <p:nvSpPr>
          <p:cNvPr id="40" name="TextBox 39">
            <a:extLst>
              <a:ext uri="{FF2B5EF4-FFF2-40B4-BE49-F238E27FC236}">
                <a16:creationId xmlns:a16="http://schemas.microsoft.com/office/drawing/2014/main" id="{EF7EA99E-BD9B-4693-AF70-A63386186954}"/>
              </a:ext>
            </a:extLst>
          </p:cNvPr>
          <p:cNvSpPr txBox="1"/>
          <p:nvPr/>
        </p:nvSpPr>
        <p:spPr>
          <a:xfrm>
            <a:off x="4267200" y="3880805"/>
            <a:ext cx="300082"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10F412B2-7A32-4C66-8666-CC49E6CFC3E7}"/>
              </a:ext>
            </a:extLst>
          </p:cNvPr>
          <p:cNvSpPr txBox="1"/>
          <p:nvPr/>
        </p:nvSpPr>
        <p:spPr>
          <a:xfrm>
            <a:off x="5266451" y="2800647"/>
            <a:ext cx="3628505" cy="400110"/>
          </a:xfrm>
          <a:prstGeom prst="rect">
            <a:avLst/>
          </a:prstGeom>
          <a:noFill/>
        </p:spPr>
        <p:txBody>
          <a:bodyPr wrap="square" rtlCol="0">
            <a:spAutoFit/>
          </a:bodyPr>
          <a:lstStyle/>
          <a:p>
            <a:pPr algn="ctr"/>
            <a:r>
              <a:rPr lang="en-US" sz="2000" dirty="0"/>
              <a:t>y</a:t>
            </a:r>
            <a:r>
              <a:rPr lang="en-US" sz="2000" baseline="30000" dirty="0"/>
              <a:t>(L+1) </a:t>
            </a:r>
            <a:r>
              <a:rPr lang="en-US" sz="2000" dirty="0"/>
              <a:t>= Probability of Class</a:t>
            </a:r>
          </a:p>
        </p:txBody>
      </p:sp>
    </p:spTree>
    <p:extLst>
      <p:ext uri="{BB962C8B-B14F-4D97-AF65-F5344CB8AC3E}">
        <p14:creationId xmlns:p14="http://schemas.microsoft.com/office/powerpoint/2010/main" val="2695832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E5AB-4F26-4BA5-A1A5-335D8792C8A7}"/>
              </a:ext>
            </a:extLst>
          </p:cNvPr>
          <p:cNvSpPr>
            <a:spLocks noGrp="1"/>
          </p:cNvSpPr>
          <p:nvPr>
            <p:ph type="title"/>
          </p:nvPr>
        </p:nvSpPr>
        <p:spPr/>
        <p:txBody>
          <a:bodyPr/>
          <a:lstStyle/>
          <a:p>
            <a:r>
              <a:rPr lang="en-US" dirty="0"/>
              <a:t>Simple Example – Bias Node</a:t>
            </a:r>
          </a:p>
        </p:txBody>
      </p:sp>
      <p:sp>
        <p:nvSpPr>
          <p:cNvPr id="4" name="Slide Number Placeholder 3">
            <a:extLst>
              <a:ext uri="{FF2B5EF4-FFF2-40B4-BE49-F238E27FC236}">
                <a16:creationId xmlns:a16="http://schemas.microsoft.com/office/drawing/2014/main" id="{6C1EF14E-7990-4E8A-B1D2-EA1BADF2366D}"/>
              </a:ext>
            </a:extLst>
          </p:cNvPr>
          <p:cNvSpPr>
            <a:spLocks noGrp="1"/>
          </p:cNvSpPr>
          <p:nvPr>
            <p:ph type="sldNum" sz="quarter" idx="12"/>
          </p:nvPr>
        </p:nvSpPr>
        <p:spPr/>
        <p:txBody>
          <a:bodyPr/>
          <a:lstStyle/>
          <a:p>
            <a:pPr>
              <a:defRPr/>
            </a:pPr>
            <a:fld id="{9695C8B4-01A2-485F-8B64-4640E234E3BB}" type="slidenum">
              <a:rPr lang="en-US" altLang="en-US" smtClean="0"/>
              <a:pPr>
                <a:defRPr/>
              </a:pPr>
              <a:t>42</a:t>
            </a:fld>
            <a:endParaRPr lang="en-US" altLang="en-US"/>
          </a:p>
        </p:txBody>
      </p:sp>
      <p:grpSp>
        <p:nvGrpSpPr>
          <p:cNvPr id="12" name="Group 11">
            <a:extLst>
              <a:ext uri="{FF2B5EF4-FFF2-40B4-BE49-F238E27FC236}">
                <a16:creationId xmlns:a16="http://schemas.microsoft.com/office/drawing/2014/main" id="{20DC869C-9F6E-4970-9C85-225F807A5015}"/>
              </a:ext>
            </a:extLst>
          </p:cNvPr>
          <p:cNvGrpSpPr/>
          <p:nvPr/>
        </p:nvGrpSpPr>
        <p:grpSpPr>
          <a:xfrm>
            <a:off x="3796808" y="976134"/>
            <a:ext cx="762000" cy="762000"/>
            <a:chOff x="762000" y="2438400"/>
            <a:chExt cx="762000" cy="762000"/>
          </a:xfrm>
        </p:grpSpPr>
        <p:sp>
          <p:nvSpPr>
            <p:cNvPr id="13" name="Oval 12">
              <a:extLst>
                <a:ext uri="{FF2B5EF4-FFF2-40B4-BE49-F238E27FC236}">
                  <a16:creationId xmlns:a16="http://schemas.microsoft.com/office/drawing/2014/main" id="{7B373425-1F76-4622-B1A7-F35311A3445F}"/>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D96E3F6-F8EE-48F5-9EA4-67B5D015CAB7}"/>
                </a:ext>
              </a:extLst>
            </p:cNvPr>
            <p:cNvSpPr txBox="1"/>
            <p:nvPr/>
          </p:nvSpPr>
          <p:spPr>
            <a:xfrm>
              <a:off x="916628" y="2527012"/>
              <a:ext cx="393056" cy="584775"/>
            </a:xfrm>
            <a:prstGeom prst="rect">
              <a:avLst/>
            </a:prstGeom>
            <a:noFill/>
          </p:spPr>
          <p:txBody>
            <a:bodyPr wrap="none" rtlCol="0">
              <a:spAutoFit/>
            </a:bodyPr>
            <a:lstStyle/>
            <a:p>
              <a:r>
                <a:rPr lang="en-US" sz="3200" dirty="0"/>
                <a:t>1</a:t>
              </a:r>
              <a:endParaRPr lang="en-US" sz="3200" baseline="30000" dirty="0"/>
            </a:p>
          </p:txBody>
        </p:sp>
      </p:grpSp>
      <p:grpSp>
        <p:nvGrpSpPr>
          <p:cNvPr id="18" name="Group 17">
            <a:extLst>
              <a:ext uri="{FF2B5EF4-FFF2-40B4-BE49-F238E27FC236}">
                <a16:creationId xmlns:a16="http://schemas.microsoft.com/office/drawing/2014/main" id="{A5A4D0B7-64D4-4DB2-91AE-1B60FC4C55DC}"/>
              </a:ext>
            </a:extLst>
          </p:cNvPr>
          <p:cNvGrpSpPr/>
          <p:nvPr/>
        </p:nvGrpSpPr>
        <p:grpSpPr>
          <a:xfrm>
            <a:off x="5451387" y="1814733"/>
            <a:ext cx="841897" cy="762000"/>
            <a:chOff x="704855" y="2438400"/>
            <a:chExt cx="841897" cy="762000"/>
          </a:xfrm>
        </p:grpSpPr>
        <p:sp>
          <p:nvSpPr>
            <p:cNvPr id="19" name="Oval 18">
              <a:extLst>
                <a:ext uri="{FF2B5EF4-FFF2-40B4-BE49-F238E27FC236}">
                  <a16:creationId xmlns:a16="http://schemas.microsoft.com/office/drawing/2014/main" id="{BCC3EF12-6FAA-4452-B21C-FFA90B18197E}"/>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182A07-8E4D-4CA8-9D53-124554C3502A}"/>
                </a:ext>
              </a:extLst>
            </p:cNvPr>
            <p:cNvSpPr txBox="1"/>
            <p:nvPr/>
          </p:nvSpPr>
          <p:spPr>
            <a:xfrm>
              <a:off x="704855" y="2542854"/>
              <a:ext cx="841897" cy="523220"/>
            </a:xfrm>
            <a:prstGeom prst="rect">
              <a:avLst/>
            </a:prstGeom>
            <a:noFill/>
          </p:spPr>
          <p:txBody>
            <a:bodyPr wrap="none" rtlCol="0">
              <a:spAutoFit/>
            </a:bodyPr>
            <a:lstStyle/>
            <a:p>
              <a:r>
                <a:rPr lang="en-US" sz="2800" dirty="0"/>
                <a:t>y</a:t>
              </a:r>
              <a:r>
                <a:rPr lang="en-US" sz="2800" baseline="30000" dirty="0"/>
                <a:t>(L+1)</a:t>
              </a:r>
            </a:p>
          </p:txBody>
        </p:sp>
      </p:grpSp>
      <p:cxnSp>
        <p:nvCxnSpPr>
          <p:cNvPr id="24" name="Straight Connector 23">
            <a:extLst>
              <a:ext uri="{FF2B5EF4-FFF2-40B4-BE49-F238E27FC236}">
                <a16:creationId xmlns:a16="http://schemas.microsoft.com/office/drawing/2014/main" id="{638A008D-E346-4026-9CD2-8BFF91633F55}"/>
              </a:ext>
            </a:extLst>
          </p:cNvPr>
          <p:cNvCxnSpPr>
            <a:cxnSpLocks/>
          </p:cNvCxnSpPr>
          <p:nvPr/>
        </p:nvCxnSpPr>
        <p:spPr>
          <a:xfrm>
            <a:off x="4518978" y="1524000"/>
            <a:ext cx="967422" cy="638482"/>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E94AC80-1525-4B08-8A7B-C34E2AD4AA5D}"/>
              </a:ext>
            </a:extLst>
          </p:cNvPr>
          <p:cNvSpPr/>
          <p:nvPr/>
        </p:nvSpPr>
        <p:spPr>
          <a:xfrm>
            <a:off x="4813305" y="1427968"/>
            <a:ext cx="774571" cy="461665"/>
          </a:xfrm>
          <a:prstGeom prst="rect">
            <a:avLst/>
          </a:prstGeom>
        </p:spPr>
        <p:txBody>
          <a:bodyPr wrap="none">
            <a:spAutoFit/>
          </a:bodyPr>
          <a:lstStyle/>
          <a:p>
            <a:r>
              <a:rPr lang="en-US" sz="2400" dirty="0"/>
              <a:t>W</a:t>
            </a:r>
            <a:r>
              <a:rPr lang="en-US" sz="2400" baseline="-25000" dirty="0"/>
              <a:t>0</a:t>
            </a:r>
            <a:r>
              <a:rPr lang="en-US" sz="2400" baseline="30000" dirty="0"/>
              <a:t>(L)</a:t>
            </a:r>
            <a:endParaRPr lang="en-US" sz="2400" dirty="0"/>
          </a:p>
        </p:txBody>
      </p:sp>
      <p:sp>
        <p:nvSpPr>
          <p:cNvPr id="44" name="TextBox 43">
            <a:extLst>
              <a:ext uri="{FF2B5EF4-FFF2-40B4-BE49-F238E27FC236}">
                <a16:creationId xmlns:a16="http://schemas.microsoft.com/office/drawing/2014/main" id="{10F412B2-7A32-4C66-8666-CC49E6CFC3E7}"/>
              </a:ext>
            </a:extLst>
          </p:cNvPr>
          <p:cNvSpPr txBox="1"/>
          <p:nvPr/>
        </p:nvSpPr>
        <p:spPr>
          <a:xfrm>
            <a:off x="5266451" y="2800647"/>
            <a:ext cx="3628505" cy="400110"/>
          </a:xfrm>
          <a:prstGeom prst="rect">
            <a:avLst/>
          </a:prstGeom>
          <a:noFill/>
        </p:spPr>
        <p:txBody>
          <a:bodyPr wrap="square" rtlCol="0">
            <a:spAutoFit/>
          </a:bodyPr>
          <a:lstStyle/>
          <a:p>
            <a:pPr algn="ctr"/>
            <a:r>
              <a:rPr lang="en-US" sz="2000" dirty="0"/>
              <a:t>y</a:t>
            </a:r>
            <a:r>
              <a:rPr lang="en-US" sz="2000" baseline="30000" dirty="0"/>
              <a:t>(L+1) </a:t>
            </a:r>
            <a:r>
              <a:rPr lang="en-US" sz="2000" dirty="0"/>
              <a:t>= Probability of Class</a:t>
            </a:r>
          </a:p>
        </p:txBody>
      </p:sp>
      <p:grpSp>
        <p:nvGrpSpPr>
          <p:cNvPr id="45" name="Group 44">
            <a:extLst>
              <a:ext uri="{FF2B5EF4-FFF2-40B4-BE49-F238E27FC236}">
                <a16:creationId xmlns:a16="http://schemas.microsoft.com/office/drawing/2014/main" id="{3278B2E7-2632-4DF1-9E7C-B5EAE1671962}"/>
              </a:ext>
            </a:extLst>
          </p:cNvPr>
          <p:cNvGrpSpPr/>
          <p:nvPr/>
        </p:nvGrpSpPr>
        <p:grpSpPr>
          <a:xfrm>
            <a:off x="1051559" y="1796115"/>
            <a:ext cx="797013" cy="762000"/>
            <a:chOff x="762000" y="2438400"/>
            <a:chExt cx="797013" cy="762000"/>
          </a:xfrm>
        </p:grpSpPr>
        <p:sp>
          <p:nvSpPr>
            <p:cNvPr id="46" name="Oval 45">
              <a:extLst>
                <a:ext uri="{FF2B5EF4-FFF2-40B4-BE49-F238E27FC236}">
                  <a16:creationId xmlns:a16="http://schemas.microsoft.com/office/drawing/2014/main" id="{FD92FEBD-329D-485E-B646-CB2A0EE9A0C2}"/>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6F88BC9-897E-49D6-8819-C95C4E2C05C2}"/>
                </a:ext>
              </a:extLst>
            </p:cNvPr>
            <p:cNvSpPr txBox="1"/>
            <p:nvPr/>
          </p:nvSpPr>
          <p:spPr>
            <a:xfrm>
              <a:off x="762000" y="2539425"/>
              <a:ext cx="797013" cy="523220"/>
            </a:xfrm>
            <a:prstGeom prst="rect">
              <a:avLst/>
            </a:prstGeom>
            <a:noFill/>
          </p:spPr>
          <p:txBody>
            <a:bodyPr wrap="none" rtlCol="0">
              <a:spAutoFit/>
            </a:bodyPr>
            <a:lstStyle/>
            <a:p>
              <a:r>
                <a:rPr lang="en-US" sz="2800" dirty="0"/>
                <a:t>a</a:t>
              </a:r>
              <a:r>
                <a:rPr lang="en-US" sz="2800" baseline="30000" dirty="0"/>
                <a:t>(L-1)</a:t>
              </a:r>
            </a:p>
          </p:txBody>
        </p:sp>
      </p:grpSp>
      <p:grpSp>
        <p:nvGrpSpPr>
          <p:cNvPr id="48" name="Group 47">
            <a:extLst>
              <a:ext uri="{FF2B5EF4-FFF2-40B4-BE49-F238E27FC236}">
                <a16:creationId xmlns:a16="http://schemas.microsoft.com/office/drawing/2014/main" id="{12A31687-344D-49BB-ADFD-C22B01EE238B}"/>
              </a:ext>
            </a:extLst>
          </p:cNvPr>
          <p:cNvGrpSpPr/>
          <p:nvPr/>
        </p:nvGrpSpPr>
        <p:grpSpPr>
          <a:xfrm>
            <a:off x="3276600" y="1790700"/>
            <a:ext cx="762000" cy="762000"/>
            <a:chOff x="762000" y="2438400"/>
            <a:chExt cx="762000" cy="762000"/>
          </a:xfrm>
        </p:grpSpPr>
        <p:sp>
          <p:nvSpPr>
            <p:cNvPr id="49" name="Oval 48">
              <a:extLst>
                <a:ext uri="{FF2B5EF4-FFF2-40B4-BE49-F238E27FC236}">
                  <a16:creationId xmlns:a16="http://schemas.microsoft.com/office/drawing/2014/main" id="{E85BC462-6F20-4E7C-91AF-90B0C31B2F7A}"/>
                </a:ext>
              </a:extLst>
            </p:cNvPr>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C7EA2BBF-BD03-4E45-A10D-64B5FCF083C9}"/>
                </a:ext>
              </a:extLst>
            </p:cNvPr>
            <p:cNvSpPr txBox="1"/>
            <p:nvPr/>
          </p:nvSpPr>
          <p:spPr>
            <a:xfrm>
              <a:off x="762000" y="2539425"/>
              <a:ext cx="663964" cy="584775"/>
            </a:xfrm>
            <a:prstGeom prst="rect">
              <a:avLst/>
            </a:prstGeom>
            <a:noFill/>
          </p:spPr>
          <p:txBody>
            <a:bodyPr wrap="none" rtlCol="0">
              <a:spAutoFit/>
            </a:bodyPr>
            <a:lstStyle/>
            <a:p>
              <a:r>
                <a:rPr lang="en-US" sz="3200" dirty="0"/>
                <a:t>a</a:t>
              </a:r>
              <a:r>
                <a:rPr lang="en-US" sz="3200" baseline="30000" dirty="0"/>
                <a:t>(L)</a:t>
              </a:r>
            </a:p>
          </p:txBody>
        </p:sp>
      </p:grpSp>
      <p:cxnSp>
        <p:nvCxnSpPr>
          <p:cNvPr id="51" name="Straight Connector 50">
            <a:extLst>
              <a:ext uri="{FF2B5EF4-FFF2-40B4-BE49-F238E27FC236}">
                <a16:creationId xmlns:a16="http://schemas.microsoft.com/office/drawing/2014/main" id="{A6D14279-C624-424C-A0AB-720D53A2A2F5}"/>
              </a:ext>
            </a:extLst>
          </p:cNvPr>
          <p:cNvCxnSpPr>
            <a:cxnSpLocks/>
          </p:cNvCxnSpPr>
          <p:nvPr/>
        </p:nvCxnSpPr>
        <p:spPr>
          <a:xfrm>
            <a:off x="4038600" y="2162482"/>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8D15CD7-088A-4C79-BE0F-E515567F990F}"/>
              </a:ext>
            </a:extLst>
          </p:cNvPr>
          <p:cNvCxnSpPr>
            <a:cxnSpLocks/>
            <a:stCxn id="47" idx="3"/>
            <a:endCxn id="50" idx="1"/>
          </p:cNvCxnSpPr>
          <p:nvPr/>
        </p:nvCxnSpPr>
        <p:spPr>
          <a:xfrm>
            <a:off x="1848572" y="2158750"/>
            <a:ext cx="1428028" cy="25363"/>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0F6B66B8-A699-4B2C-877E-3035C5DBE5F9}"/>
              </a:ext>
            </a:extLst>
          </p:cNvPr>
          <p:cNvSpPr/>
          <p:nvPr/>
        </p:nvSpPr>
        <p:spPr>
          <a:xfrm>
            <a:off x="2101408" y="2245667"/>
            <a:ext cx="837089" cy="461665"/>
          </a:xfrm>
          <a:prstGeom prst="rect">
            <a:avLst/>
          </a:prstGeom>
        </p:spPr>
        <p:txBody>
          <a:bodyPr wrap="none">
            <a:spAutoFit/>
          </a:bodyPr>
          <a:lstStyle/>
          <a:p>
            <a:r>
              <a:rPr lang="en-US" sz="2400" dirty="0"/>
              <a:t>W</a:t>
            </a:r>
            <a:r>
              <a:rPr lang="en-US" sz="2400" baseline="30000" dirty="0"/>
              <a:t>(L-1)</a:t>
            </a:r>
            <a:endParaRPr lang="en-US" sz="2400" dirty="0"/>
          </a:p>
        </p:txBody>
      </p:sp>
      <p:sp>
        <p:nvSpPr>
          <p:cNvPr id="54" name="Rectangle 53">
            <a:extLst>
              <a:ext uri="{FF2B5EF4-FFF2-40B4-BE49-F238E27FC236}">
                <a16:creationId xmlns:a16="http://schemas.microsoft.com/office/drawing/2014/main" id="{0C910F75-D477-40B0-99EA-379DA68B9677}"/>
              </a:ext>
            </a:extLst>
          </p:cNvPr>
          <p:cNvSpPr/>
          <p:nvPr/>
        </p:nvSpPr>
        <p:spPr>
          <a:xfrm>
            <a:off x="4204132" y="2220038"/>
            <a:ext cx="670376" cy="461665"/>
          </a:xfrm>
          <a:prstGeom prst="rect">
            <a:avLst/>
          </a:prstGeom>
        </p:spPr>
        <p:txBody>
          <a:bodyPr wrap="none">
            <a:spAutoFit/>
          </a:bodyPr>
          <a:lstStyle/>
          <a:p>
            <a:r>
              <a:rPr lang="en-US" sz="2400" dirty="0"/>
              <a:t>W</a:t>
            </a:r>
            <a:r>
              <a:rPr lang="en-US" sz="2400" baseline="30000" dirty="0"/>
              <a:t>(L)</a:t>
            </a:r>
            <a:endParaRPr lang="en-US" sz="2400" dirty="0"/>
          </a:p>
        </p:txBody>
      </p:sp>
      <p:sp>
        <p:nvSpPr>
          <p:cNvPr id="41" name="TextBox 40">
            <a:extLst>
              <a:ext uri="{FF2B5EF4-FFF2-40B4-BE49-F238E27FC236}">
                <a16:creationId xmlns:a16="http://schemas.microsoft.com/office/drawing/2014/main" id="{A0BBB817-798F-4A4B-8B68-38685AD49B6A}"/>
              </a:ext>
            </a:extLst>
          </p:cNvPr>
          <p:cNvSpPr txBox="1"/>
          <p:nvPr/>
        </p:nvSpPr>
        <p:spPr>
          <a:xfrm>
            <a:off x="723900" y="3116408"/>
            <a:ext cx="8077200" cy="1938992"/>
          </a:xfrm>
          <a:prstGeom prst="rect">
            <a:avLst/>
          </a:prstGeom>
          <a:noFill/>
        </p:spPr>
        <p:txBody>
          <a:bodyPr wrap="square" rtlCol="0">
            <a:spAutoFit/>
          </a:bodyPr>
          <a:lstStyle/>
          <a:p>
            <a:r>
              <a:rPr lang="en-US" sz="2000" dirty="0"/>
              <a:t>Using the chain rule:</a:t>
            </a:r>
          </a:p>
          <a:p>
            <a:endParaRPr lang="en-US" sz="2000" dirty="0"/>
          </a:p>
          <a:p>
            <a:pPr lvl="3"/>
            <a:r>
              <a:rPr lang="en-US" sz="2000" dirty="0">
                <a:latin typeface="Symbol" panose="05050102010706020507" pitchFamily="18" charset="2"/>
              </a:rPr>
              <a:t>	 </a:t>
            </a:r>
            <a:r>
              <a:rPr lang="en-US" sz="2000" u="sng" dirty="0">
                <a:latin typeface="Symbol" panose="05050102010706020507" pitchFamily="18" charset="2"/>
              </a:rPr>
              <a:t>d</a:t>
            </a:r>
            <a:r>
              <a:rPr lang="en-US" sz="2000" u="sng" dirty="0"/>
              <a:t> J   </a:t>
            </a:r>
            <a:r>
              <a:rPr lang="en-US" sz="2000" dirty="0"/>
              <a:t>        </a:t>
            </a:r>
            <a:r>
              <a:rPr lang="en-US" sz="2000" u="sng" dirty="0">
                <a:latin typeface="Symbol" panose="05050102010706020507" pitchFamily="18" charset="2"/>
              </a:rPr>
              <a:t>d</a:t>
            </a:r>
            <a:r>
              <a:rPr lang="en-US" sz="2000" u="sng" dirty="0"/>
              <a:t> J</a:t>
            </a:r>
            <a:r>
              <a:rPr lang="en-US" sz="2000" u="sng" baseline="30000" dirty="0"/>
              <a:t>(L)     </a:t>
            </a:r>
            <a:r>
              <a:rPr lang="en-US" sz="2000" baseline="30000" dirty="0"/>
              <a:t>           </a:t>
            </a:r>
            <a:r>
              <a:rPr lang="en-US" sz="2000" u="sng" dirty="0">
                <a:latin typeface="Symbol" panose="05050102010706020507" pitchFamily="18" charset="2"/>
              </a:rPr>
              <a:t>d </a:t>
            </a:r>
            <a:r>
              <a:rPr lang="en-US" sz="2000" u="sng" dirty="0"/>
              <a:t>y</a:t>
            </a:r>
            <a:r>
              <a:rPr lang="en-US" sz="2000" u="sng" baseline="30000" dirty="0"/>
              <a:t>(L+1)</a:t>
            </a:r>
            <a:r>
              <a:rPr lang="en-US" sz="2000" baseline="30000" dirty="0"/>
              <a:t>          </a:t>
            </a:r>
            <a:r>
              <a:rPr lang="en-US" sz="2000" u="sng" dirty="0">
                <a:latin typeface="Symbol" panose="05050102010706020507" pitchFamily="18" charset="2"/>
              </a:rPr>
              <a:t>d</a:t>
            </a:r>
            <a:r>
              <a:rPr lang="en-US" sz="2000" u="sng" dirty="0"/>
              <a:t> z</a:t>
            </a:r>
            <a:r>
              <a:rPr lang="en-US" sz="2000" u="sng" baseline="30000" dirty="0"/>
              <a:t>(L+1)</a:t>
            </a:r>
            <a:r>
              <a:rPr lang="en-US" sz="2000" baseline="30000" dirty="0"/>
              <a:t> </a:t>
            </a:r>
          </a:p>
          <a:p>
            <a:pPr lvl="3"/>
            <a:r>
              <a:rPr lang="en-US" sz="2000" dirty="0">
                <a:latin typeface="Symbol" panose="05050102010706020507" pitchFamily="18" charset="2"/>
              </a:rPr>
              <a:t>	d</a:t>
            </a:r>
            <a:r>
              <a:rPr lang="en-US" sz="2000" dirty="0"/>
              <a:t> W</a:t>
            </a:r>
            <a:r>
              <a:rPr lang="en-US" sz="2000" baseline="30000" dirty="0"/>
              <a:t>(L)          </a:t>
            </a:r>
            <a:r>
              <a:rPr lang="en-US" sz="2000" dirty="0">
                <a:latin typeface="Symbol" panose="05050102010706020507" pitchFamily="18" charset="2"/>
              </a:rPr>
              <a:t>d </a:t>
            </a:r>
            <a:r>
              <a:rPr lang="en-US" sz="2000" dirty="0"/>
              <a:t>y</a:t>
            </a:r>
            <a:r>
              <a:rPr lang="en-US" sz="2000" baseline="30000" dirty="0"/>
              <a:t>(L+1)          </a:t>
            </a:r>
            <a:r>
              <a:rPr lang="en-US" sz="2000" dirty="0">
                <a:latin typeface="Symbol" panose="05050102010706020507" pitchFamily="18" charset="2"/>
              </a:rPr>
              <a:t>d</a:t>
            </a:r>
            <a:r>
              <a:rPr lang="en-US" sz="2000" dirty="0"/>
              <a:t> z</a:t>
            </a:r>
            <a:r>
              <a:rPr lang="en-US" sz="2000" baseline="30000" dirty="0"/>
              <a:t>(L)                </a:t>
            </a:r>
            <a:r>
              <a:rPr lang="en-US" sz="2000" dirty="0">
                <a:latin typeface="Symbol" panose="05050102010706020507" pitchFamily="18" charset="2"/>
              </a:rPr>
              <a:t>d</a:t>
            </a:r>
            <a:r>
              <a:rPr lang="en-US" sz="2000" dirty="0"/>
              <a:t> W</a:t>
            </a:r>
            <a:r>
              <a:rPr lang="en-US" sz="2000" baseline="-25000" dirty="0"/>
              <a:t>0</a:t>
            </a:r>
            <a:r>
              <a:rPr lang="en-US" sz="2000" baseline="30000" dirty="0"/>
              <a:t>(L)</a:t>
            </a:r>
          </a:p>
          <a:p>
            <a:endParaRPr lang="en-US" sz="2000" dirty="0"/>
          </a:p>
          <a:p>
            <a:endParaRPr lang="en-US" sz="2000" dirty="0"/>
          </a:p>
        </p:txBody>
      </p:sp>
      <p:sp>
        <p:nvSpPr>
          <p:cNvPr id="55" name="TextBox 54">
            <a:extLst>
              <a:ext uri="{FF2B5EF4-FFF2-40B4-BE49-F238E27FC236}">
                <a16:creationId xmlns:a16="http://schemas.microsoft.com/office/drawing/2014/main" id="{D741260C-31B7-4011-8DBA-3959CAC1A437}"/>
              </a:ext>
            </a:extLst>
          </p:cNvPr>
          <p:cNvSpPr txBox="1"/>
          <p:nvPr/>
        </p:nvSpPr>
        <p:spPr>
          <a:xfrm>
            <a:off x="3276600" y="3895785"/>
            <a:ext cx="457200" cy="369332"/>
          </a:xfrm>
          <a:prstGeom prst="rect">
            <a:avLst/>
          </a:prstGeom>
          <a:noFill/>
        </p:spPr>
        <p:txBody>
          <a:bodyPr wrap="square" rtlCol="0">
            <a:spAutoFit/>
          </a:bodyPr>
          <a:lstStyle/>
          <a:p>
            <a:r>
              <a:rPr lang="en-US" dirty="0"/>
              <a:t>=</a:t>
            </a:r>
            <a:endParaRPr lang="en-US" dirty="0">
              <a:latin typeface="+mn-lt"/>
            </a:endParaRPr>
          </a:p>
        </p:txBody>
      </p:sp>
      <p:cxnSp>
        <p:nvCxnSpPr>
          <p:cNvPr id="56" name="Straight Arrow Connector 55">
            <a:extLst>
              <a:ext uri="{FF2B5EF4-FFF2-40B4-BE49-F238E27FC236}">
                <a16:creationId xmlns:a16="http://schemas.microsoft.com/office/drawing/2014/main" id="{CE0D6957-D541-4877-9467-CF993AF6B0C6}"/>
              </a:ext>
            </a:extLst>
          </p:cNvPr>
          <p:cNvCxnSpPr>
            <a:cxnSpLocks/>
          </p:cNvCxnSpPr>
          <p:nvPr/>
        </p:nvCxnSpPr>
        <p:spPr>
          <a:xfrm>
            <a:off x="5904807" y="4457344"/>
            <a:ext cx="80233" cy="291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47FD685-237B-4D35-8DB7-FCC52823EA90}"/>
              </a:ext>
            </a:extLst>
          </p:cNvPr>
          <p:cNvCxnSpPr>
            <a:cxnSpLocks/>
          </p:cNvCxnSpPr>
          <p:nvPr/>
        </p:nvCxnSpPr>
        <p:spPr>
          <a:xfrm flipH="1">
            <a:off x="2590800" y="4286424"/>
            <a:ext cx="921644" cy="608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9EB34965-E3CC-4ED6-A60C-06A6FA9E9EC5}"/>
              </a:ext>
            </a:extLst>
          </p:cNvPr>
          <p:cNvGrpSpPr/>
          <p:nvPr/>
        </p:nvGrpSpPr>
        <p:grpSpPr>
          <a:xfrm>
            <a:off x="218599" y="4757540"/>
            <a:ext cx="3062193" cy="1323439"/>
            <a:chOff x="1643493" y="5183683"/>
            <a:chExt cx="3062193" cy="1323439"/>
          </a:xfrm>
        </p:grpSpPr>
        <p:sp>
          <p:nvSpPr>
            <p:cNvPr id="59" name="TextBox 58">
              <a:extLst>
                <a:ext uri="{FF2B5EF4-FFF2-40B4-BE49-F238E27FC236}">
                  <a16:creationId xmlns:a16="http://schemas.microsoft.com/office/drawing/2014/main" id="{B6AED60C-49D4-4D03-A043-8D8D334BFF2A}"/>
                </a:ext>
              </a:extLst>
            </p:cNvPr>
            <p:cNvSpPr txBox="1"/>
            <p:nvPr/>
          </p:nvSpPr>
          <p:spPr>
            <a:xfrm>
              <a:off x="1643493" y="5183683"/>
              <a:ext cx="2297071" cy="1323439"/>
            </a:xfrm>
            <a:prstGeom prst="rect">
              <a:avLst/>
            </a:prstGeom>
            <a:noFill/>
          </p:spPr>
          <p:txBody>
            <a:bodyPr wrap="square" rtlCol="0">
              <a:spAutoFit/>
            </a:bodyPr>
            <a:lstStyle/>
            <a:p>
              <a:r>
                <a:rPr lang="en-US" sz="2000" u="sng" dirty="0">
                  <a:latin typeface="Symbol" panose="05050102010706020507" pitchFamily="18" charset="2"/>
                </a:rPr>
                <a:t>d</a:t>
              </a:r>
              <a:r>
                <a:rPr lang="en-US" sz="2000" u="sng" dirty="0"/>
                <a:t> J</a:t>
              </a:r>
              <a:r>
                <a:rPr lang="en-US" sz="2000" u="sng" baseline="30000" dirty="0"/>
                <a:t>(L)</a:t>
              </a:r>
              <a:r>
                <a:rPr lang="en-US" sz="2000" baseline="30000" dirty="0"/>
                <a:t>          </a:t>
              </a:r>
              <a:endParaRPr lang="en-US" sz="2000" dirty="0"/>
            </a:p>
            <a:p>
              <a:r>
                <a:rPr lang="en-US" sz="2000" dirty="0">
                  <a:latin typeface="Symbol" panose="05050102010706020507" pitchFamily="18" charset="2"/>
                </a:rPr>
                <a:t>d </a:t>
              </a:r>
              <a:r>
                <a:rPr lang="en-US" sz="2000" dirty="0"/>
                <a:t>y</a:t>
              </a:r>
              <a:r>
                <a:rPr lang="en-US" sz="2000" baseline="30000" dirty="0"/>
                <a:t>(L+1)</a:t>
              </a:r>
            </a:p>
            <a:p>
              <a:endParaRPr lang="en-US" sz="2000" dirty="0"/>
            </a:p>
            <a:p>
              <a:endParaRPr lang="en-US" sz="2000" dirty="0"/>
            </a:p>
          </p:txBody>
        </p:sp>
        <p:sp>
          <p:nvSpPr>
            <p:cNvPr id="60" name="TextBox 59">
              <a:extLst>
                <a:ext uri="{FF2B5EF4-FFF2-40B4-BE49-F238E27FC236}">
                  <a16:creationId xmlns:a16="http://schemas.microsoft.com/office/drawing/2014/main" id="{5C978C42-8DC2-4D72-B069-2F0C855D224E}"/>
                </a:ext>
              </a:extLst>
            </p:cNvPr>
            <p:cNvSpPr txBox="1"/>
            <p:nvPr/>
          </p:nvSpPr>
          <p:spPr>
            <a:xfrm>
              <a:off x="2209799" y="5315861"/>
              <a:ext cx="2495887" cy="646331"/>
            </a:xfrm>
            <a:prstGeom prst="rect">
              <a:avLst/>
            </a:prstGeom>
            <a:noFill/>
          </p:spPr>
          <p:txBody>
            <a:bodyPr wrap="square" rtlCol="0">
              <a:spAutoFit/>
            </a:bodyPr>
            <a:lstStyle/>
            <a:p>
              <a:r>
                <a:rPr lang="en-US" dirty="0"/>
                <a:t>= 2(y</a:t>
              </a:r>
              <a:r>
                <a:rPr lang="en-US" baseline="30000" dirty="0"/>
                <a:t>(L+1)</a:t>
              </a:r>
              <a:r>
                <a:rPr lang="en-US" dirty="0"/>
                <a:t>-y) = scalar</a:t>
              </a:r>
            </a:p>
            <a:p>
              <a:endParaRPr lang="en-US" dirty="0">
                <a:latin typeface="+mn-lt"/>
              </a:endParaRPr>
            </a:p>
          </p:txBody>
        </p:sp>
      </p:grpSp>
      <p:cxnSp>
        <p:nvCxnSpPr>
          <p:cNvPr id="61" name="Straight Arrow Connector 60">
            <a:extLst>
              <a:ext uri="{FF2B5EF4-FFF2-40B4-BE49-F238E27FC236}">
                <a16:creationId xmlns:a16="http://schemas.microsoft.com/office/drawing/2014/main" id="{6BB2BBC8-9857-423F-9C65-F8BC823B3609}"/>
              </a:ext>
            </a:extLst>
          </p:cNvPr>
          <p:cNvCxnSpPr>
            <a:cxnSpLocks/>
          </p:cNvCxnSpPr>
          <p:nvPr/>
        </p:nvCxnSpPr>
        <p:spPr>
          <a:xfrm flipH="1">
            <a:off x="4633324" y="4457344"/>
            <a:ext cx="86825" cy="720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D91D12E-4299-4179-AA82-6DBAECA988C9}"/>
              </a:ext>
            </a:extLst>
          </p:cNvPr>
          <p:cNvSpPr txBox="1"/>
          <p:nvPr/>
        </p:nvSpPr>
        <p:spPr>
          <a:xfrm>
            <a:off x="3450111" y="5199401"/>
            <a:ext cx="1939974" cy="646331"/>
          </a:xfrm>
          <a:prstGeom prst="rect">
            <a:avLst/>
          </a:prstGeom>
          <a:noFill/>
        </p:spPr>
        <p:txBody>
          <a:bodyPr wrap="square" rtlCol="0">
            <a:spAutoFit/>
          </a:bodyPr>
          <a:lstStyle/>
          <a:p>
            <a:r>
              <a:rPr lang="en-US" dirty="0"/>
              <a:t>Derivative of Sigmoid Function </a:t>
            </a:r>
            <a:endParaRPr lang="en-US" dirty="0">
              <a:latin typeface="+mn-lt"/>
            </a:endParaRPr>
          </a:p>
        </p:txBody>
      </p:sp>
      <p:sp>
        <p:nvSpPr>
          <p:cNvPr id="63" name="TextBox 62">
            <a:extLst>
              <a:ext uri="{FF2B5EF4-FFF2-40B4-BE49-F238E27FC236}">
                <a16:creationId xmlns:a16="http://schemas.microsoft.com/office/drawing/2014/main" id="{3303F4A6-9144-4C43-8C80-D6DD88037653}"/>
              </a:ext>
            </a:extLst>
          </p:cNvPr>
          <p:cNvSpPr txBox="1"/>
          <p:nvPr/>
        </p:nvSpPr>
        <p:spPr>
          <a:xfrm>
            <a:off x="254621" y="5415218"/>
            <a:ext cx="3026171" cy="923330"/>
          </a:xfrm>
          <a:prstGeom prst="rect">
            <a:avLst/>
          </a:prstGeom>
          <a:noFill/>
        </p:spPr>
        <p:txBody>
          <a:bodyPr wrap="square" rtlCol="0">
            <a:spAutoFit/>
          </a:bodyPr>
          <a:lstStyle/>
          <a:p>
            <a:r>
              <a:rPr lang="en-US" dirty="0"/>
              <a:t>So the size of the change in the error is proportional to the size of the error</a:t>
            </a:r>
            <a:endParaRPr lang="en-US" dirty="0">
              <a:latin typeface="+mn-lt"/>
            </a:endParaRPr>
          </a:p>
        </p:txBody>
      </p:sp>
      <p:sp>
        <p:nvSpPr>
          <p:cNvPr id="64" name="TextBox 63">
            <a:extLst>
              <a:ext uri="{FF2B5EF4-FFF2-40B4-BE49-F238E27FC236}">
                <a16:creationId xmlns:a16="http://schemas.microsoft.com/office/drawing/2014/main" id="{620BFEBC-9183-4927-91C4-BE53F2F7FFE4}"/>
              </a:ext>
            </a:extLst>
          </p:cNvPr>
          <p:cNvSpPr txBox="1"/>
          <p:nvPr/>
        </p:nvSpPr>
        <p:spPr>
          <a:xfrm>
            <a:off x="6019800" y="5508225"/>
            <a:ext cx="2905601" cy="646331"/>
          </a:xfrm>
          <a:prstGeom prst="rect">
            <a:avLst/>
          </a:prstGeom>
          <a:noFill/>
        </p:spPr>
        <p:txBody>
          <a:bodyPr wrap="square" rtlCol="0">
            <a:spAutoFit/>
          </a:bodyPr>
          <a:lstStyle/>
          <a:p>
            <a:r>
              <a:rPr lang="en-US" dirty="0"/>
              <a:t>For the bias, the derivative is just 1. </a:t>
            </a:r>
            <a:endParaRPr lang="en-US" dirty="0">
              <a:solidFill>
                <a:srgbClr val="FF0000"/>
              </a:solidFill>
              <a:latin typeface="+mn-lt"/>
            </a:endParaRPr>
          </a:p>
        </p:txBody>
      </p:sp>
      <p:grpSp>
        <p:nvGrpSpPr>
          <p:cNvPr id="65" name="Group 64">
            <a:extLst>
              <a:ext uri="{FF2B5EF4-FFF2-40B4-BE49-F238E27FC236}">
                <a16:creationId xmlns:a16="http://schemas.microsoft.com/office/drawing/2014/main" id="{510D164B-4D15-4D2D-AF91-8349C5AC50C9}"/>
              </a:ext>
            </a:extLst>
          </p:cNvPr>
          <p:cNvGrpSpPr/>
          <p:nvPr/>
        </p:nvGrpSpPr>
        <p:grpSpPr>
          <a:xfrm>
            <a:off x="4267200" y="4781372"/>
            <a:ext cx="4807316" cy="1015663"/>
            <a:chOff x="-686490" y="4914974"/>
            <a:chExt cx="4807316" cy="1015663"/>
          </a:xfrm>
        </p:grpSpPr>
        <p:sp>
          <p:nvSpPr>
            <p:cNvPr id="67" name="TextBox 66">
              <a:extLst>
                <a:ext uri="{FF2B5EF4-FFF2-40B4-BE49-F238E27FC236}">
                  <a16:creationId xmlns:a16="http://schemas.microsoft.com/office/drawing/2014/main" id="{9DCDB3FE-9CF2-4BDC-8149-D49985D0480F}"/>
                </a:ext>
              </a:extLst>
            </p:cNvPr>
            <p:cNvSpPr txBox="1"/>
            <p:nvPr/>
          </p:nvSpPr>
          <p:spPr>
            <a:xfrm>
              <a:off x="298932" y="4933941"/>
              <a:ext cx="3129762" cy="707886"/>
            </a:xfrm>
            <a:prstGeom prst="rect">
              <a:avLst/>
            </a:prstGeom>
            <a:noFill/>
          </p:spPr>
          <p:txBody>
            <a:bodyPr wrap="square" rtlCol="0">
              <a:spAutoFit/>
            </a:bodyPr>
            <a:lstStyle/>
            <a:p>
              <a:pPr lvl="3"/>
              <a:r>
                <a:rPr lang="en-US" dirty="0"/>
                <a:t> </a:t>
              </a:r>
              <a:r>
                <a:rPr lang="en-US" sz="2000" u="sng" dirty="0">
                  <a:latin typeface="Symbol" panose="05050102010706020507" pitchFamily="18" charset="2"/>
                </a:rPr>
                <a:t>d</a:t>
              </a:r>
              <a:r>
                <a:rPr lang="en-US" sz="2000" u="sng" dirty="0"/>
                <a:t> [1</a:t>
              </a:r>
              <a:r>
                <a:rPr lang="en-US" sz="2000" u="sng" baseline="30000" dirty="0"/>
                <a:t> </a:t>
              </a:r>
              <a:r>
                <a:rPr lang="en-US" sz="2000" u="sng" dirty="0"/>
                <a:t>* W</a:t>
              </a:r>
              <a:r>
                <a:rPr lang="en-US" sz="2000" baseline="-25000" dirty="0"/>
                <a:t>0</a:t>
              </a:r>
              <a:r>
                <a:rPr lang="en-US" sz="2000" u="sng" baseline="30000" dirty="0"/>
                <a:t>(L)</a:t>
              </a:r>
              <a:r>
                <a:rPr lang="en-US" sz="2000" u="sng" dirty="0"/>
                <a:t>] </a:t>
              </a:r>
              <a:r>
                <a:rPr lang="en-US" sz="2000" u="sng" baseline="30000" dirty="0"/>
                <a:t>    </a:t>
              </a:r>
            </a:p>
            <a:p>
              <a:r>
                <a:rPr lang="en-US" sz="2000" dirty="0">
                  <a:latin typeface="Symbol" panose="05050102010706020507" pitchFamily="18" charset="2"/>
                </a:rPr>
                <a:t>	             d</a:t>
              </a:r>
              <a:r>
                <a:rPr lang="en-US" sz="2000" dirty="0"/>
                <a:t> W</a:t>
              </a:r>
              <a:r>
                <a:rPr lang="en-US" sz="2000" baseline="-25000" dirty="0"/>
                <a:t>0</a:t>
              </a:r>
              <a:r>
                <a:rPr lang="en-US" sz="2000" baseline="30000" dirty="0"/>
                <a:t>(L)</a:t>
              </a:r>
              <a:endParaRPr lang="en-US" baseline="30000" dirty="0">
                <a:latin typeface="+mn-lt"/>
              </a:endParaRPr>
            </a:p>
          </p:txBody>
        </p:sp>
        <p:sp>
          <p:nvSpPr>
            <p:cNvPr id="66" name="TextBox 65">
              <a:extLst>
                <a:ext uri="{FF2B5EF4-FFF2-40B4-BE49-F238E27FC236}">
                  <a16:creationId xmlns:a16="http://schemas.microsoft.com/office/drawing/2014/main" id="{91FC7AB0-AA30-467A-B11C-FEF12AA78318}"/>
                </a:ext>
              </a:extLst>
            </p:cNvPr>
            <p:cNvSpPr txBox="1"/>
            <p:nvPr/>
          </p:nvSpPr>
          <p:spPr>
            <a:xfrm>
              <a:off x="-686490" y="4914974"/>
              <a:ext cx="2895597" cy="1015663"/>
            </a:xfrm>
            <a:prstGeom prst="rect">
              <a:avLst/>
            </a:prstGeom>
            <a:noFill/>
          </p:spPr>
          <p:txBody>
            <a:bodyPr wrap="square" rtlCol="0">
              <a:spAutoFit/>
            </a:bodyPr>
            <a:lstStyle/>
            <a:p>
              <a:pPr lvl="3"/>
              <a:r>
                <a:rPr lang="en-US" sz="2000" u="sng" dirty="0">
                  <a:latin typeface="Symbol" panose="05050102010706020507" pitchFamily="18" charset="2"/>
                </a:rPr>
                <a:t>d</a:t>
              </a:r>
              <a:r>
                <a:rPr lang="en-US" sz="2000" u="sng" dirty="0"/>
                <a:t> z</a:t>
              </a:r>
              <a:r>
                <a:rPr lang="en-US" sz="2000" u="sng" baseline="30000" dirty="0"/>
                <a:t>(L+1)</a:t>
              </a:r>
              <a:r>
                <a:rPr lang="en-US" sz="2000" baseline="30000" dirty="0"/>
                <a:t>  </a:t>
              </a:r>
            </a:p>
            <a:p>
              <a:r>
                <a:rPr lang="en-US" sz="2000" dirty="0">
                  <a:latin typeface="Symbol" panose="05050102010706020507" pitchFamily="18" charset="2"/>
                </a:rPr>
                <a:t>	       d</a:t>
              </a:r>
              <a:r>
                <a:rPr lang="en-US" sz="2000" dirty="0"/>
                <a:t> W</a:t>
              </a:r>
              <a:r>
                <a:rPr lang="en-US" sz="2000" baseline="-25000" dirty="0"/>
                <a:t>0</a:t>
              </a:r>
              <a:r>
                <a:rPr lang="en-US" sz="2000" baseline="30000" dirty="0"/>
                <a:t>(L)</a:t>
              </a:r>
              <a:endParaRPr lang="en-US" sz="2000" dirty="0"/>
            </a:p>
            <a:p>
              <a:endParaRPr lang="en-US" sz="2000" dirty="0"/>
            </a:p>
          </p:txBody>
        </p:sp>
        <p:sp>
          <p:nvSpPr>
            <p:cNvPr id="68" name="TextBox 67">
              <a:extLst>
                <a:ext uri="{FF2B5EF4-FFF2-40B4-BE49-F238E27FC236}">
                  <a16:creationId xmlns:a16="http://schemas.microsoft.com/office/drawing/2014/main" id="{DDBD0B98-A890-4681-BFC7-38B2587F9A1D}"/>
                </a:ext>
              </a:extLst>
            </p:cNvPr>
            <p:cNvSpPr txBox="1"/>
            <p:nvPr/>
          </p:nvSpPr>
          <p:spPr>
            <a:xfrm>
              <a:off x="1450066" y="5047717"/>
              <a:ext cx="300082" cy="369332"/>
            </a:xfrm>
            <a:prstGeom prst="rect">
              <a:avLst/>
            </a:prstGeom>
            <a:noFill/>
          </p:spPr>
          <p:txBody>
            <a:bodyPr wrap="none" rtlCol="0">
              <a:spAutoFit/>
            </a:bodyPr>
            <a:lstStyle/>
            <a:p>
              <a:r>
                <a:rPr lang="en-US" dirty="0"/>
                <a:t>=</a:t>
              </a:r>
            </a:p>
          </p:txBody>
        </p:sp>
        <p:sp>
          <p:nvSpPr>
            <p:cNvPr id="69" name="TextBox 68">
              <a:extLst>
                <a:ext uri="{FF2B5EF4-FFF2-40B4-BE49-F238E27FC236}">
                  <a16:creationId xmlns:a16="http://schemas.microsoft.com/office/drawing/2014/main" id="{0885A26E-A2F6-4C0B-89A2-3E19A8B66327}"/>
                </a:ext>
              </a:extLst>
            </p:cNvPr>
            <p:cNvSpPr txBox="1"/>
            <p:nvPr/>
          </p:nvSpPr>
          <p:spPr>
            <a:xfrm>
              <a:off x="3066746" y="5023775"/>
              <a:ext cx="1054080" cy="400110"/>
            </a:xfrm>
            <a:prstGeom prst="rect">
              <a:avLst/>
            </a:prstGeom>
            <a:noFill/>
          </p:spPr>
          <p:txBody>
            <a:bodyPr wrap="square" rtlCol="0">
              <a:spAutoFit/>
            </a:bodyPr>
            <a:lstStyle/>
            <a:p>
              <a:r>
                <a:rPr lang="en-US" dirty="0"/>
                <a:t>= </a:t>
              </a:r>
              <a:r>
                <a:rPr lang="en-US" sz="2000" dirty="0"/>
                <a:t>1</a:t>
              </a:r>
              <a:endParaRPr lang="en-US" dirty="0"/>
            </a:p>
          </p:txBody>
        </p:sp>
      </p:grpSp>
      <p:sp>
        <p:nvSpPr>
          <p:cNvPr id="70" name="TextBox 69">
            <a:extLst>
              <a:ext uri="{FF2B5EF4-FFF2-40B4-BE49-F238E27FC236}">
                <a16:creationId xmlns:a16="http://schemas.microsoft.com/office/drawing/2014/main" id="{20CB98C9-946C-406F-A3E1-E6B72FCD78FD}"/>
              </a:ext>
            </a:extLst>
          </p:cNvPr>
          <p:cNvSpPr txBox="1"/>
          <p:nvPr/>
        </p:nvSpPr>
        <p:spPr>
          <a:xfrm>
            <a:off x="5266451" y="3888310"/>
            <a:ext cx="300082" cy="369332"/>
          </a:xfrm>
          <a:prstGeom prst="rect">
            <a:avLst/>
          </a:prstGeom>
          <a:noFill/>
        </p:spPr>
        <p:txBody>
          <a:bodyPr wrap="none" rtlCol="0">
            <a:spAutoFit/>
          </a:bodyPr>
          <a:lstStyle/>
          <a:p>
            <a:r>
              <a:rPr lang="en-US" dirty="0"/>
              <a:t>*</a:t>
            </a:r>
          </a:p>
        </p:txBody>
      </p:sp>
      <p:sp>
        <p:nvSpPr>
          <p:cNvPr id="71" name="TextBox 70">
            <a:extLst>
              <a:ext uri="{FF2B5EF4-FFF2-40B4-BE49-F238E27FC236}">
                <a16:creationId xmlns:a16="http://schemas.microsoft.com/office/drawing/2014/main" id="{BB9A8BCF-796C-4FF9-B208-5C7C475372A4}"/>
              </a:ext>
            </a:extLst>
          </p:cNvPr>
          <p:cNvSpPr txBox="1"/>
          <p:nvPr/>
        </p:nvSpPr>
        <p:spPr>
          <a:xfrm>
            <a:off x="4267200" y="3880805"/>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172365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Setup</a:t>
            </a:r>
          </a:p>
        </p:txBody>
      </p:sp>
      <p:sp>
        <p:nvSpPr>
          <p:cNvPr id="3" name="Content Placeholder 2"/>
          <p:cNvSpPr>
            <a:spLocks noGrp="1"/>
          </p:cNvSpPr>
          <p:nvPr>
            <p:ph idx="1"/>
          </p:nvPr>
        </p:nvSpPr>
        <p:spPr/>
        <p:txBody>
          <a:bodyPr/>
          <a:lstStyle/>
          <a:p>
            <a:r>
              <a:rPr lang="en-US" dirty="0"/>
              <a:t>Let’s take and example:</a:t>
            </a:r>
          </a:p>
          <a:p>
            <a:pPr lvl="1"/>
            <a:r>
              <a:rPr lang="en-US" dirty="0"/>
              <a:t>2 Features</a:t>
            </a:r>
          </a:p>
          <a:p>
            <a:pPr lvl="1"/>
            <a:r>
              <a:rPr lang="en-US" dirty="0"/>
              <a:t>1 Hidden Layer</a:t>
            </a:r>
          </a:p>
          <a:p>
            <a:pPr lvl="1"/>
            <a:r>
              <a:rPr lang="en-US" dirty="0"/>
              <a:t>1 Outcome (in this case a class)</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43</a:t>
            </a:fld>
            <a:endParaRPr lang="en-US" altLang="en-US"/>
          </a:p>
        </p:txBody>
      </p:sp>
      <p:cxnSp>
        <p:nvCxnSpPr>
          <p:cNvPr id="5" name="Straight Arrow Connector 4"/>
          <p:cNvCxnSpPr>
            <a:stCxn id="30" idx="5"/>
          </p:cNvCxnSpPr>
          <p:nvPr/>
        </p:nvCxnSpPr>
        <p:spPr>
          <a:xfrm>
            <a:off x="3899416" y="3320442"/>
            <a:ext cx="1289368" cy="57933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49" idx="1"/>
          </p:cNvCxnSpPr>
          <p:nvPr/>
        </p:nvCxnSpPr>
        <p:spPr>
          <a:xfrm>
            <a:off x="3548664" y="4677064"/>
            <a:ext cx="1711792" cy="111817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7" idx="1"/>
          </p:cNvCxnSpPr>
          <p:nvPr/>
        </p:nvCxnSpPr>
        <p:spPr>
          <a:xfrm flipV="1">
            <a:off x="3596888" y="4086405"/>
            <a:ext cx="1496123" cy="22976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92129" y="4573921"/>
            <a:ext cx="1461082" cy="37907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6" idx="7"/>
            <a:endCxn id="46" idx="3"/>
          </p:cNvCxnSpPr>
          <p:nvPr/>
        </p:nvCxnSpPr>
        <p:spPr>
          <a:xfrm flipV="1">
            <a:off x="3573545" y="4368225"/>
            <a:ext cx="1631058" cy="87647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0" idx="1"/>
          </p:cNvCxnSpPr>
          <p:nvPr/>
        </p:nvCxnSpPr>
        <p:spPr>
          <a:xfrm>
            <a:off x="3685137" y="5650210"/>
            <a:ext cx="1463727" cy="42685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3" idx="5"/>
            <a:endCxn id="61" idx="1"/>
          </p:cNvCxnSpPr>
          <p:nvPr/>
        </p:nvCxnSpPr>
        <p:spPr>
          <a:xfrm>
            <a:off x="5785283" y="3247492"/>
            <a:ext cx="1641509" cy="9027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7" idx="3"/>
          </p:cNvCxnSpPr>
          <p:nvPr/>
        </p:nvCxnSpPr>
        <p:spPr>
          <a:xfrm>
            <a:off x="5920482" y="4086405"/>
            <a:ext cx="1401565" cy="18785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855011" y="4556017"/>
            <a:ext cx="1482140" cy="37782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13601" y="3424535"/>
            <a:ext cx="896399" cy="461665"/>
          </a:xfrm>
          <a:prstGeom prst="rect">
            <a:avLst/>
          </a:prstGeom>
          <a:noFill/>
        </p:spPr>
        <p:txBody>
          <a:bodyPr wrap="none" rtlCol="0">
            <a:spAutoFit/>
          </a:bodyPr>
          <a:lstStyle/>
          <a:p>
            <a:r>
              <a:rPr lang="en-US" sz="2400" dirty="0"/>
              <a:t>W</a:t>
            </a:r>
            <a:r>
              <a:rPr lang="en-US" sz="2400" baseline="-25000" dirty="0"/>
              <a:t>03</a:t>
            </a:r>
            <a:r>
              <a:rPr lang="en-US" sz="2400" baseline="30000" dirty="0"/>
              <a:t>(1)</a:t>
            </a:r>
          </a:p>
        </p:txBody>
      </p:sp>
      <p:grpSp>
        <p:nvGrpSpPr>
          <p:cNvPr id="29" name="Group 28"/>
          <p:cNvGrpSpPr/>
          <p:nvPr/>
        </p:nvGrpSpPr>
        <p:grpSpPr>
          <a:xfrm>
            <a:off x="3396304" y="2813641"/>
            <a:ext cx="589432" cy="593754"/>
            <a:chOff x="838200" y="1371600"/>
            <a:chExt cx="762000" cy="762000"/>
          </a:xfrm>
        </p:grpSpPr>
        <p:sp>
          <p:nvSpPr>
            <p:cNvPr id="30" name="Oval 29"/>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54744" y="1447800"/>
              <a:ext cx="393056" cy="584775"/>
            </a:xfrm>
            <a:prstGeom prst="rect">
              <a:avLst/>
            </a:prstGeom>
            <a:noFill/>
          </p:spPr>
          <p:txBody>
            <a:bodyPr wrap="none" rtlCol="0">
              <a:spAutoFit/>
            </a:bodyPr>
            <a:lstStyle/>
            <a:p>
              <a:r>
                <a:rPr lang="en-US" sz="3200" dirty="0"/>
                <a:t>1</a:t>
              </a:r>
              <a:endParaRPr lang="en-US" sz="3200" baseline="30000" dirty="0"/>
            </a:p>
          </p:txBody>
        </p:sp>
      </p:grpSp>
      <p:grpSp>
        <p:nvGrpSpPr>
          <p:cNvPr id="32" name="Group 31"/>
          <p:cNvGrpSpPr/>
          <p:nvPr/>
        </p:nvGrpSpPr>
        <p:grpSpPr>
          <a:xfrm>
            <a:off x="2863976" y="4053960"/>
            <a:ext cx="808235" cy="762000"/>
            <a:chOff x="762000" y="2438400"/>
            <a:chExt cx="808235" cy="762000"/>
          </a:xfrm>
        </p:grpSpPr>
        <p:sp>
          <p:nvSpPr>
            <p:cNvPr id="33" name="Oval 32"/>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62000" y="2539425"/>
              <a:ext cx="808235" cy="584775"/>
            </a:xfrm>
            <a:prstGeom prst="rect">
              <a:avLst/>
            </a:prstGeom>
            <a:noFill/>
          </p:spPr>
          <p:txBody>
            <a:bodyPr wrap="none" rtlCol="0">
              <a:spAutoFit/>
            </a:bodyPr>
            <a:lstStyle/>
            <a:p>
              <a:r>
                <a:rPr lang="en-US" sz="3200" dirty="0"/>
                <a:t>x</a:t>
              </a:r>
              <a:r>
                <a:rPr lang="en-US" sz="3200" baseline="-25000" dirty="0"/>
                <a:t>1</a:t>
              </a:r>
              <a:r>
                <a:rPr lang="en-US" sz="3200" baseline="30000" dirty="0"/>
                <a:t>(1)</a:t>
              </a:r>
            </a:p>
          </p:txBody>
        </p:sp>
      </p:grpSp>
      <p:grpSp>
        <p:nvGrpSpPr>
          <p:cNvPr id="35" name="Group 34"/>
          <p:cNvGrpSpPr/>
          <p:nvPr/>
        </p:nvGrpSpPr>
        <p:grpSpPr>
          <a:xfrm>
            <a:off x="2923137" y="5133107"/>
            <a:ext cx="808235" cy="762000"/>
            <a:chOff x="762000" y="3581400"/>
            <a:chExt cx="808235" cy="762000"/>
          </a:xfrm>
        </p:grpSpPr>
        <p:sp>
          <p:nvSpPr>
            <p:cNvPr id="36" name="Oval 35"/>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0" y="3682425"/>
              <a:ext cx="808235" cy="584775"/>
            </a:xfrm>
            <a:prstGeom prst="rect">
              <a:avLst/>
            </a:prstGeom>
            <a:noFill/>
          </p:spPr>
          <p:txBody>
            <a:bodyPr wrap="none" rtlCol="0">
              <a:spAutoFit/>
            </a:bodyPr>
            <a:lstStyle/>
            <a:p>
              <a:r>
                <a:rPr lang="en-US" sz="3200" dirty="0"/>
                <a:t>x</a:t>
              </a:r>
              <a:r>
                <a:rPr lang="en-US" sz="3200" baseline="-25000" dirty="0"/>
                <a:t>2</a:t>
              </a:r>
              <a:r>
                <a:rPr lang="en-US" sz="3200" baseline="30000" dirty="0"/>
                <a:t>(1)</a:t>
              </a:r>
            </a:p>
          </p:txBody>
        </p:sp>
      </p:grpSp>
      <p:grpSp>
        <p:nvGrpSpPr>
          <p:cNvPr id="42" name="Group 41"/>
          <p:cNvGrpSpPr/>
          <p:nvPr/>
        </p:nvGrpSpPr>
        <p:grpSpPr>
          <a:xfrm>
            <a:off x="5306670" y="2774491"/>
            <a:ext cx="560730" cy="554155"/>
            <a:chOff x="838200" y="1371600"/>
            <a:chExt cx="762000" cy="762000"/>
          </a:xfrm>
        </p:grpSpPr>
        <p:sp>
          <p:nvSpPr>
            <p:cNvPr id="43" name="Oval 42"/>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978544" y="1472625"/>
              <a:ext cx="393056" cy="584775"/>
            </a:xfrm>
            <a:prstGeom prst="rect">
              <a:avLst/>
            </a:prstGeom>
            <a:noFill/>
          </p:spPr>
          <p:txBody>
            <a:bodyPr wrap="none" rtlCol="0">
              <a:spAutoFit/>
            </a:bodyPr>
            <a:lstStyle/>
            <a:p>
              <a:r>
                <a:rPr lang="en-US" sz="3200" dirty="0"/>
                <a:t>1</a:t>
              </a:r>
              <a:endParaRPr lang="en-US" sz="3200" baseline="30000" dirty="0"/>
            </a:p>
          </p:txBody>
        </p:sp>
      </p:grpSp>
      <p:grpSp>
        <p:nvGrpSpPr>
          <p:cNvPr id="45" name="Group 44"/>
          <p:cNvGrpSpPr/>
          <p:nvPr/>
        </p:nvGrpSpPr>
        <p:grpSpPr>
          <a:xfrm>
            <a:off x="5093011" y="3717817"/>
            <a:ext cx="827471" cy="762000"/>
            <a:chOff x="762000" y="1981200"/>
            <a:chExt cx="827471" cy="762000"/>
          </a:xfrm>
        </p:grpSpPr>
        <p:sp>
          <p:nvSpPr>
            <p:cNvPr id="46" name="Oval 45"/>
            <p:cNvSpPr/>
            <p:nvPr/>
          </p:nvSpPr>
          <p:spPr>
            <a:xfrm>
              <a:off x="762000" y="19812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62000" y="2057400"/>
              <a:ext cx="827471" cy="584775"/>
            </a:xfrm>
            <a:prstGeom prst="rect">
              <a:avLst/>
            </a:prstGeom>
            <a:noFill/>
          </p:spPr>
          <p:txBody>
            <a:bodyPr wrap="none" rtlCol="0">
              <a:spAutoFit/>
            </a:bodyPr>
            <a:lstStyle/>
            <a:p>
              <a:r>
                <a:rPr lang="en-US" sz="3200" dirty="0"/>
                <a:t>a</a:t>
              </a:r>
              <a:r>
                <a:rPr lang="en-US" sz="3200" baseline="-25000" dirty="0"/>
                <a:t>1</a:t>
              </a:r>
              <a:r>
                <a:rPr lang="en-US" sz="3200" baseline="30000" dirty="0"/>
                <a:t>(2)</a:t>
              </a:r>
            </a:p>
          </p:txBody>
        </p:sp>
      </p:grpSp>
      <p:grpSp>
        <p:nvGrpSpPr>
          <p:cNvPr id="48" name="Group 47"/>
          <p:cNvGrpSpPr/>
          <p:nvPr/>
        </p:nvGrpSpPr>
        <p:grpSpPr>
          <a:xfrm>
            <a:off x="5148864" y="5683647"/>
            <a:ext cx="827471" cy="762000"/>
            <a:chOff x="762000" y="3581400"/>
            <a:chExt cx="827471" cy="762000"/>
          </a:xfrm>
        </p:grpSpPr>
        <p:sp>
          <p:nvSpPr>
            <p:cNvPr id="49" name="Oval 48"/>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62000" y="3682425"/>
              <a:ext cx="827471" cy="584775"/>
            </a:xfrm>
            <a:prstGeom prst="rect">
              <a:avLst/>
            </a:prstGeom>
            <a:noFill/>
          </p:spPr>
          <p:txBody>
            <a:bodyPr wrap="none" rtlCol="0">
              <a:spAutoFit/>
            </a:bodyPr>
            <a:lstStyle/>
            <a:p>
              <a:r>
                <a:rPr lang="en-US" sz="3200" dirty="0"/>
                <a:t>a</a:t>
              </a:r>
              <a:r>
                <a:rPr lang="en-US" sz="3200" baseline="-25000" dirty="0"/>
                <a:t>3</a:t>
              </a:r>
              <a:r>
                <a:rPr lang="en-US" sz="3200" baseline="30000" dirty="0"/>
                <a:t>(2)</a:t>
              </a:r>
            </a:p>
          </p:txBody>
        </p:sp>
      </p:grpSp>
      <p:grpSp>
        <p:nvGrpSpPr>
          <p:cNvPr id="60" name="Group 59"/>
          <p:cNvGrpSpPr/>
          <p:nvPr/>
        </p:nvGrpSpPr>
        <p:grpSpPr>
          <a:xfrm>
            <a:off x="7315200" y="4038600"/>
            <a:ext cx="838200" cy="762000"/>
            <a:chOff x="762000" y="2438400"/>
            <a:chExt cx="838200" cy="762000"/>
          </a:xfrm>
        </p:grpSpPr>
        <p:sp>
          <p:nvSpPr>
            <p:cNvPr id="61" name="Oval 60"/>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83951" y="2539425"/>
              <a:ext cx="816249" cy="584775"/>
            </a:xfrm>
            <a:prstGeom prst="rect">
              <a:avLst/>
            </a:prstGeom>
            <a:noFill/>
          </p:spPr>
          <p:txBody>
            <a:bodyPr wrap="none" rtlCol="0">
              <a:spAutoFit/>
            </a:bodyPr>
            <a:lstStyle/>
            <a:p>
              <a:r>
                <a:rPr lang="en-US" sz="3200" dirty="0"/>
                <a:t>y</a:t>
              </a:r>
              <a:r>
                <a:rPr lang="en-US" sz="3200" baseline="-25000" dirty="0"/>
                <a:t>1</a:t>
              </a:r>
              <a:r>
                <a:rPr lang="en-US" sz="3200" baseline="30000" dirty="0"/>
                <a:t>(3)</a:t>
              </a:r>
            </a:p>
          </p:txBody>
        </p:sp>
      </p:grpSp>
      <p:grpSp>
        <p:nvGrpSpPr>
          <p:cNvPr id="74" name="Group 73"/>
          <p:cNvGrpSpPr/>
          <p:nvPr/>
        </p:nvGrpSpPr>
        <p:grpSpPr>
          <a:xfrm>
            <a:off x="5084835" y="4709701"/>
            <a:ext cx="827471" cy="762000"/>
            <a:chOff x="762000" y="3581400"/>
            <a:chExt cx="827471" cy="762000"/>
          </a:xfrm>
        </p:grpSpPr>
        <p:sp>
          <p:nvSpPr>
            <p:cNvPr id="75" name="Oval 74"/>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62000" y="3682425"/>
              <a:ext cx="827471" cy="584775"/>
            </a:xfrm>
            <a:prstGeom prst="rect">
              <a:avLst/>
            </a:prstGeom>
            <a:noFill/>
          </p:spPr>
          <p:txBody>
            <a:bodyPr wrap="none" rtlCol="0">
              <a:spAutoFit/>
            </a:bodyPr>
            <a:lstStyle/>
            <a:p>
              <a:r>
                <a:rPr lang="en-US" sz="3200" dirty="0"/>
                <a:t>a</a:t>
              </a:r>
              <a:r>
                <a:rPr lang="en-US" sz="3200" baseline="-25000" dirty="0"/>
                <a:t>2</a:t>
              </a:r>
              <a:r>
                <a:rPr lang="en-US" sz="3200" baseline="30000" dirty="0"/>
                <a:t>(2)</a:t>
              </a:r>
            </a:p>
          </p:txBody>
        </p:sp>
      </p:grpSp>
      <p:cxnSp>
        <p:nvCxnSpPr>
          <p:cNvPr id="89" name="Straight Arrow Connector 88"/>
          <p:cNvCxnSpPr/>
          <p:nvPr/>
        </p:nvCxnSpPr>
        <p:spPr>
          <a:xfrm flipV="1">
            <a:off x="5885983" y="4708418"/>
            <a:ext cx="1603568" cy="118668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76" idx="1"/>
          </p:cNvCxnSpPr>
          <p:nvPr/>
        </p:nvCxnSpPr>
        <p:spPr>
          <a:xfrm flipV="1">
            <a:off x="3625976" y="5103114"/>
            <a:ext cx="1458859" cy="32502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343230" y="5029200"/>
            <a:ext cx="792205" cy="461665"/>
          </a:xfrm>
          <a:prstGeom prst="rect">
            <a:avLst/>
          </a:prstGeom>
          <a:noFill/>
        </p:spPr>
        <p:txBody>
          <a:bodyPr wrap="none" rtlCol="0">
            <a:spAutoFit/>
          </a:bodyPr>
          <a:lstStyle/>
          <a:p>
            <a:r>
              <a:rPr lang="en-US" sz="2400" dirty="0"/>
              <a:t>W</a:t>
            </a:r>
            <a:r>
              <a:rPr lang="en-US" sz="2400" baseline="-25000" dirty="0"/>
              <a:t>3</a:t>
            </a:r>
            <a:r>
              <a:rPr lang="en-US" sz="2400" baseline="30000" dirty="0"/>
              <a:t>(2)</a:t>
            </a:r>
          </a:p>
        </p:txBody>
      </p:sp>
      <p:sp>
        <p:nvSpPr>
          <p:cNvPr id="112" name="TextBox 111"/>
          <p:cNvSpPr txBox="1"/>
          <p:nvPr/>
        </p:nvSpPr>
        <p:spPr>
          <a:xfrm>
            <a:off x="6172200" y="4495800"/>
            <a:ext cx="792205" cy="461665"/>
          </a:xfrm>
          <a:prstGeom prst="rect">
            <a:avLst/>
          </a:prstGeom>
          <a:noFill/>
        </p:spPr>
        <p:txBody>
          <a:bodyPr wrap="none" rtlCol="0">
            <a:spAutoFit/>
          </a:bodyPr>
          <a:lstStyle/>
          <a:p>
            <a:r>
              <a:rPr lang="en-US" sz="2400" dirty="0"/>
              <a:t>W</a:t>
            </a:r>
            <a:r>
              <a:rPr lang="en-US" sz="2400" baseline="-25000" dirty="0"/>
              <a:t>2</a:t>
            </a:r>
            <a:r>
              <a:rPr lang="en-US" sz="2400" baseline="30000" dirty="0"/>
              <a:t>(2)</a:t>
            </a:r>
          </a:p>
        </p:txBody>
      </p:sp>
      <p:sp>
        <p:nvSpPr>
          <p:cNvPr id="113" name="TextBox 112"/>
          <p:cNvSpPr txBox="1"/>
          <p:nvPr/>
        </p:nvSpPr>
        <p:spPr>
          <a:xfrm>
            <a:off x="6172200" y="3881735"/>
            <a:ext cx="792205" cy="461665"/>
          </a:xfrm>
          <a:prstGeom prst="rect">
            <a:avLst/>
          </a:prstGeom>
          <a:noFill/>
        </p:spPr>
        <p:txBody>
          <a:bodyPr wrap="none" rtlCol="0">
            <a:spAutoFit/>
          </a:bodyPr>
          <a:lstStyle/>
          <a:p>
            <a:r>
              <a:rPr lang="en-US" sz="2400" dirty="0"/>
              <a:t>W</a:t>
            </a:r>
            <a:r>
              <a:rPr lang="en-US" sz="2400" baseline="-25000" dirty="0"/>
              <a:t>1</a:t>
            </a:r>
            <a:r>
              <a:rPr lang="en-US" sz="2400" baseline="30000" dirty="0"/>
              <a:t>(2)</a:t>
            </a:r>
          </a:p>
        </p:txBody>
      </p:sp>
      <p:sp>
        <p:nvSpPr>
          <p:cNvPr id="114" name="TextBox 113"/>
          <p:cNvSpPr txBox="1"/>
          <p:nvPr/>
        </p:nvSpPr>
        <p:spPr>
          <a:xfrm>
            <a:off x="6141995" y="3276600"/>
            <a:ext cx="792205" cy="461665"/>
          </a:xfrm>
          <a:prstGeom prst="rect">
            <a:avLst/>
          </a:prstGeom>
          <a:noFill/>
        </p:spPr>
        <p:txBody>
          <a:bodyPr wrap="none" rtlCol="0">
            <a:spAutoFit/>
          </a:bodyPr>
          <a:lstStyle/>
          <a:p>
            <a:r>
              <a:rPr lang="en-US" sz="2400" dirty="0"/>
              <a:t>W</a:t>
            </a:r>
            <a:r>
              <a:rPr lang="en-US" sz="2400" baseline="-25000" dirty="0"/>
              <a:t>0</a:t>
            </a:r>
            <a:r>
              <a:rPr lang="en-US" sz="2400" baseline="30000" dirty="0"/>
              <a:t>(2)</a:t>
            </a:r>
          </a:p>
        </p:txBody>
      </p:sp>
      <p:sp>
        <p:nvSpPr>
          <p:cNvPr id="115" name="TextBox 114"/>
          <p:cNvSpPr txBox="1"/>
          <p:nvPr/>
        </p:nvSpPr>
        <p:spPr>
          <a:xfrm>
            <a:off x="3886200" y="3957935"/>
            <a:ext cx="896399" cy="461665"/>
          </a:xfrm>
          <a:prstGeom prst="rect">
            <a:avLst/>
          </a:prstGeom>
          <a:noFill/>
        </p:spPr>
        <p:txBody>
          <a:bodyPr wrap="none" rtlCol="0">
            <a:spAutoFit/>
          </a:bodyPr>
          <a:lstStyle/>
          <a:p>
            <a:r>
              <a:rPr lang="en-US" sz="2400" dirty="0"/>
              <a:t>W</a:t>
            </a:r>
            <a:r>
              <a:rPr lang="en-US" sz="2400" baseline="-25000" dirty="0"/>
              <a:t>11</a:t>
            </a:r>
            <a:r>
              <a:rPr lang="en-US" sz="2400" baseline="30000" dirty="0"/>
              <a:t>(1)</a:t>
            </a:r>
          </a:p>
        </p:txBody>
      </p:sp>
      <p:sp>
        <p:nvSpPr>
          <p:cNvPr id="116" name="TextBox 115"/>
          <p:cNvSpPr txBox="1"/>
          <p:nvPr/>
        </p:nvSpPr>
        <p:spPr>
          <a:xfrm>
            <a:off x="3962400" y="5634335"/>
            <a:ext cx="896399" cy="461665"/>
          </a:xfrm>
          <a:prstGeom prst="rect">
            <a:avLst/>
          </a:prstGeom>
          <a:noFill/>
        </p:spPr>
        <p:txBody>
          <a:bodyPr wrap="none" rtlCol="0">
            <a:spAutoFit/>
          </a:bodyPr>
          <a:lstStyle/>
          <a:p>
            <a:r>
              <a:rPr lang="en-US" sz="2400" dirty="0"/>
              <a:t>W</a:t>
            </a:r>
            <a:r>
              <a:rPr lang="en-US" sz="2400" baseline="-25000" dirty="0"/>
              <a:t>23</a:t>
            </a:r>
            <a:r>
              <a:rPr lang="en-US" sz="2400" baseline="30000" dirty="0"/>
              <a:t>(1)</a:t>
            </a:r>
          </a:p>
        </p:txBody>
      </p:sp>
      <p:sp>
        <p:nvSpPr>
          <p:cNvPr id="117" name="TextBox 116"/>
          <p:cNvSpPr txBox="1"/>
          <p:nvPr/>
        </p:nvSpPr>
        <p:spPr>
          <a:xfrm>
            <a:off x="3657600" y="5177135"/>
            <a:ext cx="896399" cy="461665"/>
          </a:xfrm>
          <a:prstGeom prst="rect">
            <a:avLst/>
          </a:prstGeom>
          <a:noFill/>
        </p:spPr>
        <p:txBody>
          <a:bodyPr wrap="none" rtlCol="0">
            <a:spAutoFit/>
          </a:bodyPr>
          <a:lstStyle/>
          <a:p>
            <a:r>
              <a:rPr lang="en-US" sz="2400" dirty="0"/>
              <a:t>W</a:t>
            </a:r>
            <a:r>
              <a:rPr lang="en-US" sz="2400" baseline="-25000" dirty="0"/>
              <a:t>22</a:t>
            </a:r>
            <a:r>
              <a:rPr lang="en-US" sz="2400" baseline="30000" dirty="0"/>
              <a:t>(1)</a:t>
            </a:r>
          </a:p>
        </p:txBody>
      </p:sp>
      <p:sp>
        <p:nvSpPr>
          <p:cNvPr id="119" name="TextBox 118"/>
          <p:cNvSpPr txBox="1"/>
          <p:nvPr/>
        </p:nvSpPr>
        <p:spPr>
          <a:xfrm>
            <a:off x="3733800" y="4419600"/>
            <a:ext cx="896399" cy="461665"/>
          </a:xfrm>
          <a:prstGeom prst="rect">
            <a:avLst/>
          </a:prstGeom>
          <a:noFill/>
        </p:spPr>
        <p:txBody>
          <a:bodyPr wrap="none" rtlCol="0">
            <a:spAutoFit/>
          </a:bodyPr>
          <a:lstStyle/>
          <a:p>
            <a:r>
              <a:rPr lang="en-US" sz="2400" dirty="0"/>
              <a:t>W</a:t>
            </a:r>
            <a:r>
              <a:rPr lang="en-US" sz="2400" baseline="-25000" dirty="0"/>
              <a:t>12</a:t>
            </a:r>
            <a:r>
              <a:rPr lang="en-US" sz="2400" baseline="30000" dirty="0"/>
              <a:t>(1)</a:t>
            </a:r>
          </a:p>
        </p:txBody>
      </p:sp>
      <p:sp>
        <p:nvSpPr>
          <p:cNvPr id="120" name="TextBox 119"/>
          <p:cNvSpPr txBox="1"/>
          <p:nvPr/>
        </p:nvSpPr>
        <p:spPr>
          <a:xfrm>
            <a:off x="414070" y="3752671"/>
            <a:ext cx="1979433" cy="1200329"/>
          </a:xfrm>
          <a:prstGeom prst="rect">
            <a:avLst/>
          </a:prstGeom>
          <a:noFill/>
        </p:spPr>
        <p:txBody>
          <a:bodyPr wrap="square" rtlCol="0">
            <a:spAutoFit/>
          </a:bodyPr>
          <a:lstStyle/>
          <a:p>
            <a:r>
              <a:rPr lang="en-US" dirty="0"/>
              <a:t>I skipped a few of the weights in the diagram to keep things readable</a:t>
            </a:r>
          </a:p>
        </p:txBody>
      </p:sp>
      <p:cxnSp>
        <p:nvCxnSpPr>
          <p:cNvPr id="10" name="Straight Connector 9"/>
          <p:cNvCxnSpPr>
            <a:stCxn id="31" idx="2"/>
          </p:cNvCxnSpPr>
          <p:nvPr/>
        </p:nvCxnSpPr>
        <p:spPr>
          <a:xfrm>
            <a:off x="3715829" y="3328675"/>
            <a:ext cx="475171" cy="55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a:stCxn id="30" idx="4"/>
          </p:cNvCxnSpPr>
          <p:nvPr/>
        </p:nvCxnSpPr>
        <p:spPr>
          <a:xfrm>
            <a:off x="3691020" y="3407395"/>
            <a:ext cx="315772" cy="55054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134035" y="2917735"/>
            <a:ext cx="896399" cy="461665"/>
          </a:xfrm>
          <a:prstGeom prst="rect">
            <a:avLst/>
          </a:prstGeom>
          <a:noFill/>
        </p:spPr>
        <p:txBody>
          <a:bodyPr wrap="none" rtlCol="0">
            <a:spAutoFit/>
          </a:bodyPr>
          <a:lstStyle/>
          <a:p>
            <a:r>
              <a:rPr lang="en-US" sz="2400" dirty="0"/>
              <a:t>W</a:t>
            </a:r>
            <a:r>
              <a:rPr lang="en-US" sz="2400" baseline="-25000" dirty="0"/>
              <a:t>01</a:t>
            </a:r>
            <a:r>
              <a:rPr lang="en-US" sz="2400" baseline="30000" dirty="0"/>
              <a:t>(1)</a:t>
            </a:r>
          </a:p>
        </p:txBody>
      </p:sp>
    </p:spTree>
    <p:extLst>
      <p:ext uri="{BB962C8B-B14F-4D97-AF65-F5344CB8AC3E}">
        <p14:creationId xmlns:p14="http://schemas.microsoft.com/office/powerpoint/2010/main" val="2940546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Finding the Weights</a:t>
            </a:r>
          </a:p>
        </p:txBody>
      </p:sp>
      <p:sp>
        <p:nvSpPr>
          <p:cNvPr id="3" name="Content Placeholder 2"/>
          <p:cNvSpPr>
            <a:spLocks noGrp="1"/>
          </p:cNvSpPr>
          <p:nvPr>
            <p:ph idx="1"/>
          </p:nvPr>
        </p:nvSpPr>
        <p:spPr/>
        <p:txBody>
          <a:bodyPr/>
          <a:lstStyle/>
          <a:p>
            <a:pPr marL="0" indent="0">
              <a:buNone/>
            </a:pPr>
            <a:r>
              <a:rPr lang="en-US" dirty="0"/>
              <a:t>The key to developing the Artificial Neural Networks is finding the weights.</a:t>
            </a:r>
          </a:p>
          <a:p>
            <a:pPr marL="0" indent="0">
              <a:buNone/>
            </a:pPr>
            <a:endParaRPr lang="en-US" dirty="0"/>
          </a:p>
          <a:p>
            <a:pPr marL="0" indent="0">
              <a:buNone/>
            </a:pPr>
            <a:r>
              <a:rPr lang="en-US" dirty="0"/>
              <a:t>Let’s take the Error Function J as</a:t>
            </a:r>
          </a:p>
          <a:p>
            <a:pPr marL="0" indent="0">
              <a:buNone/>
            </a:pPr>
            <a:endParaRPr lang="en-US" dirty="0"/>
          </a:p>
          <a:p>
            <a:pPr marL="0" indent="0">
              <a:buNone/>
            </a:pPr>
            <a:r>
              <a:rPr lang="en-US" dirty="0"/>
              <a:t>		</a:t>
            </a:r>
            <a:r>
              <a:rPr lang="en-US" sz="2800" dirty="0"/>
              <a:t>  J   =</a:t>
            </a:r>
          </a:p>
          <a:p>
            <a:pPr marL="0" indent="0">
              <a:buNone/>
            </a:pPr>
            <a:endParaRPr lang="en-US" dirty="0"/>
          </a:p>
          <a:p>
            <a:pPr marL="0" indent="0">
              <a:buNone/>
            </a:pPr>
            <a:r>
              <a:rPr lang="en-US" dirty="0"/>
              <a:t> 			          </a:t>
            </a:r>
          </a:p>
          <a:p>
            <a:pPr marL="0" indent="0">
              <a:buNone/>
            </a:pPr>
            <a:endParaRPr lang="en-US" dirty="0"/>
          </a:p>
          <a:p>
            <a:pPr marL="0" indent="0">
              <a:buNone/>
            </a:pPr>
            <a:r>
              <a:rPr lang="en-US" dirty="0"/>
              <a:t>To find the W’s you need to find the unique combination of the W’s that will minimize the error function J over all the samples.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44</a:t>
            </a:fld>
            <a:endParaRPr lang="en-US" altLang="en-US"/>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481" r="58352" b="62761"/>
          <a:stretch/>
        </p:blipFill>
        <p:spPr bwMode="auto">
          <a:xfrm>
            <a:off x="3276600" y="2514600"/>
            <a:ext cx="3543225" cy="1049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12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A6B1-518C-4001-9AB2-849993747B87}"/>
              </a:ext>
            </a:extLst>
          </p:cNvPr>
          <p:cNvSpPr>
            <a:spLocks noGrp="1"/>
          </p:cNvSpPr>
          <p:nvPr>
            <p:ph type="title"/>
          </p:nvPr>
        </p:nvSpPr>
        <p:spPr>
          <a:xfrm>
            <a:off x="457200" y="3147219"/>
            <a:ext cx="8229600" cy="563562"/>
          </a:xfrm>
        </p:spPr>
        <p:txBody>
          <a:bodyPr/>
          <a:lstStyle/>
          <a:p>
            <a:r>
              <a:rPr lang="en-US" dirty="0"/>
              <a:t>Brief Review of Matrix Manipulation</a:t>
            </a:r>
          </a:p>
        </p:txBody>
      </p:sp>
      <p:sp>
        <p:nvSpPr>
          <p:cNvPr id="4" name="Slide Number Placeholder 3">
            <a:extLst>
              <a:ext uri="{FF2B5EF4-FFF2-40B4-BE49-F238E27FC236}">
                <a16:creationId xmlns:a16="http://schemas.microsoft.com/office/drawing/2014/main" id="{CEB1573B-FD7E-4AFF-B7FF-A202DD94692F}"/>
              </a:ext>
            </a:extLst>
          </p:cNvPr>
          <p:cNvSpPr>
            <a:spLocks noGrp="1"/>
          </p:cNvSpPr>
          <p:nvPr>
            <p:ph type="sldNum" sz="quarter" idx="12"/>
          </p:nvPr>
        </p:nvSpPr>
        <p:spPr/>
        <p:txBody>
          <a:bodyPr/>
          <a:lstStyle/>
          <a:p>
            <a:pPr>
              <a:defRPr/>
            </a:pPr>
            <a:fld id="{9695C8B4-01A2-485F-8B64-4640E234E3BB}" type="slidenum">
              <a:rPr lang="en-US" altLang="en-US" smtClean="0"/>
              <a:pPr>
                <a:defRPr/>
              </a:pPr>
              <a:t>45</a:t>
            </a:fld>
            <a:endParaRPr lang="en-US" altLang="en-US"/>
          </a:p>
        </p:txBody>
      </p:sp>
    </p:spTree>
    <p:extLst>
      <p:ext uri="{BB962C8B-B14F-4D97-AF65-F5344CB8AC3E}">
        <p14:creationId xmlns:p14="http://schemas.microsoft.com/office/powerpoint/2010/main" val="1779237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lstStyle/>
          <a:p>
            <a:pPr eaLnBrk="1" hangingPunct="1"/>
            <a:r>
              <a:rPr lang="en-US" altLang="en-US" sz="2800" dirty="0"/>
              <a:t>Matrix Review</a:t>
            </a:r>
          </a:p>
        </p:txBody>
      </p:sp>
      <p:sp>
        <p:nvSpPr>
          <p:cNvPr id="3" name="Content Placeholder 2"/>
          <p:cNvSpPr>
            <a:spLocks noGrp="1"/>
          </p:cNvSpPr>
          <p:nvPr>
            <p:ph idx="1"/>
          </p:nvPr>
        </p:nvSpPr>
        <p:spPr>
          <a:xfrm>
            <a:off x="381000" y="1066800"/>
            <a:ext cx="8534400" cy="5334000"/>
          </a:xfrm>
        </p:spPr>
        <p:txBody>
          <a:bodyPr rtlCol="0">
            <a:normAutofit/>
          </a:bodyPr>
          <a:lstStyle/>
          <a:p>
            <a:pPr marL="0" indent="0" eaLnBrk="1" fontAlgn="auto" hangingPunct="1">
              <a:spcAft>
                <a:spcPts val="0"/>
              </a:spcAft>
              <a:buFont typeface="Arial" charset="0"/>
              <a:buNone/>
              <a:defRPr/>
            </a:pPr>
            <a:r>
              <a:rPr lang="en-US" sz="2400" dirty="0"/>
              <a:t>Question: Why are </a:t>
            </a:r>
            <a:r>
              <a:rPr lang="en-US" dirty="0"/>
              <a:t>m</a:t>
            </a:r>
            <a:r>
              <a:rPr lang="en-US" sz="2400" dirty="0"/>
              <a:t>atrices important?</a:t>
            </a:r>
          </a:p>
          <a:p>
            <a:pPr marL="0" indent="0" eaLnBrk="1" fontAlgn="auto" hangingPunct="1">
              <a:spcAft>
                <a:spcPts val="0"/>
              </a:spcAft>
              <a:buFont typeface="Arial" charset="0"/>
              <a:buNone/>
              <a:defRPr/>
            </a:pPr>
            <a:endParaRPr lang="en-US" sz="2400" dirty="0"/>
          </a:p>
          <a:p>
            <a:pPr marL="0" indent="0" eaLnBrk="1" fontAlgn="auto" hangingPunct="1">
              <a:spcAft>
                <a:spcPts val="0"/>
              </a:spcAft>
              <a:buNone/>
              <a:defRPr/>
            </a:pPr>
            <a:r>
              <a:rPr lang="en-US" sz="2400" dirty="0"/>
              <a:t>Answer: The matrix notation is a shorthand that is essential for many complex modeling problems that you will encounter in this course.  However, the computer will do the hard work for you.</a:t>
            </a:r>
          </a:p>
          <a:p>
            <a:pPr marL="0" indent="0" eaLnBrk="1" fontAlgn="auto" hangingPunct="1">
              <a:spcAft>
                <a:spcPts val="0"/>
              </a:spcAft>
              <a:buFont typeface="Arial" charset="0"/>
              <a:buNone/>
              <a:defRPr/>
            </a:pPr>
            <a:endParaRPr lang="en-US" sz="2400" dirty="0"/>
          </a:p>
          <a:p>
            <a:pPr marL="0" indent="0" eaLnBrk="1" fontAlgn="auto" hangingPunct="1">
              <a:spcAft>
                <a:spcPts val="0"/>
              </a:spcAft>
              <a:buFont typeface="Arial" charset="0"/>
              <a:buNone/>
              <a:defRPr/>
            </a:pPr>
            <a:r>
              <a:rPr lang="en-US" sz="2400" dirty="0"/>
              <a:t>Most of what we do in this course will not require a mastery of matrix mathematics (linear algebra and linear calculus), but you need to understand what is happening when you invoke various programs to solve modeling problems.</a:t>
            </a:r>
          </a:p>
          <a:p>
            <a:pPr marL="0" indent="0" eaLnBrk="1" fontAlgn="auto" hangingPunct="1">
              <a:spcAft>
                <a:spcPts val="0"/>
              </a:spcAft>
              <a:buFont typeface="Arial" charset="0"/>
              <a:buNone/>
              <a:defRPr/>
            </a:pPr>
            <a:endParaRPr lang="en-US" sz="24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46</a:t>
            </a:fld>
            <a:endParaRPr lang="en-US" altLang="en-US"/>
          </a:p>
        </p:txBody>
      </p:sp>
    </p:spTree>
    <p:extLst>
      <p:ext uri="{BB962C8B-B14F-4D97-AF65-F5344CB8AC3E}">
        <p14:creationId xmlns:p14="http://schemas.microsoft.com/office/powerpoint/2010/main" val="4197253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lstStyle/>
          <a:p>
            <a:pPr eaLnBrk="1" hangingPunct="1"/>
            <a:r>
              <a:rPr lang="en-US" altLang="en-US" sz="2800" dirty="0"/>
              <a:t>Vector Notation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534400" cy="5334000"/>
              </a:xfrm>
            </p:spPr>
            <p:txBody>
              <a:bodyPr rtlCol="0">
                <a:normAutofit/>
              </a:bodyPr>
              <a:lstStyle/>
              <a:p>
                <a:pPr marL="0" indent="0" eaLnBrk="1" fontAlgn="auto" hangingPunct="1">
                  <a:spcAft>
                    <a:spcPts val="0"/>
                  </a:spcAft>
                  <a:buFont typeface="Arial" charset="0"/>
                  <a:buNone/>
                  <a:defRPr/>
                </a:pPr>
                <a:r>
                  <a:rPr lang="en-US" sz="2400" dirty="0"/>
                  <a:t>All vectors are assumed to be column vectors, upper-case bold</a:t>
                </a:r>
              </a:p>
              <a:p>
                <a:pPr marL="0" indent="0" eaLnBrk="1" fontAlgn="auto" hangingPunct="1">
                  <a:spcAft>
                    <a:spcPts val="0"/>
                  </a:spcAft>
                  <a:buNone/>
                  <a:defRPr/>
                </a:pPr>
                <a:r>
                  <a:rPr lang="en-US" sz="2400" b="1" dirty="0"/>
                  <a:t>	Y = </a:t>
                </a:r>
                <a14:m>
                  <m:oMath xmlns:m="http://schemas.openxmlformats.org/officeDocument/2006/math">
                    <m:d>
                      <m:dPr>
                        <m:ctrlPr>
                          <a:rPr lang="en-US" sz="2400" b="1" i="1" smtClean="0">
                            <a:latin typeface="Cambria Math" panose="02040503050406030204" pitchFamily="18" charset="0"/>
                          </a:rPr>
                        </m:ctrlPr>
                      </m:dPr>
                      <m:e>
                        <m:f>
                          <m:fPr>
                            <m:type m:val="noBar"/>
                            <m:ctrlPr>
                              <a:rPr lang="en-US" sz="2400" i="1" smtClean="0">
                                <a:latin typeface="Cambria Math" panose="02040503050406030204" pitchFamily="18" charset="0"/>
                              </a:rPr>
                            </m:ctrlPr>
                          </m:fPr>
                          <m:num>
                            <m:r>
                              <m:rPr>
                                <m:sty m:val="p"/>
                              </m:rPr>
                              <a:rPr lang="en-US" sz="2400" b="0" i="0" smtClean="0">
                                <a:latin typeface="Cambria Math"/>
                              </a:rPr>
                              <m:t>y</m:t>
                            </m:r>
                            <m:r>
                              <a:rPr lang="en-US" sz="2400" b="0" i="0" baseline="-25000" smtClean="0">
                                <a:latin typeface="Cambria Math"/>
                              </a:rPr>
                              <m:t>1</m:t>
                            </m:r>
                          </m:num>
                          <m:den>
                            <m:eqArr>
                              <m:eqArrPr>
                                <m:ctrlPr>
                                  <a:rPr lang="en-US" sz="2400" i="1" smtClean="0">
                                    <a:latin typeface="Cambria Math" panose="02040503050406030204" pitchFamily="18" charset="0"/>
                                  </a:rPr>
                                </m:ctrlPr>
                              </m:eqArrPr>
                              <m:e>
                                <m:r>
                                  <m:rPr>
                                    <m:sty m:val="p"/>
                                  </m:rPr>
                                  <a:rPr lang="en-US" sz="2400" b="0" i="0" smtClean="0">
                                    <a:latin typeface="Cambria Math"/>
                                  </a:rPr>
                                  <m:t>y</m:t>
                                </m:r>
                                <m:r>
                                  <a:rPr lang="en-US" sz="2400" b="0" i="0" baseline="-25000" smtClean="0">
                                    <a:latin typeface="Cambria Math"/>
                                  </a:rPr>
                                  <m:t>2</m:t>
                                </m:r>
                              </m:e>
                              <m:e/>
                              <m:e>
                                <m:r>
                                  <m:rPr>
                                    <m:sty m:val="p"/>
                                  </m:rPr>
                                  <a:rPr lang="en-US" sz="2400" b="0" i="0" smtClean="0">
                                    <a:latin typeface="Cambria Math"/>
                                  </a:rPr>
                                  <m:t>y</m:t>
                                </m:r>
                                <m:r>
                                  <m:rPr>
                                    <m:sty m:val="p"/>
                                  </m:rPr>
                                  <a:rPr lang="en-US" sz="2400" b="0" i="0" baseline="-25000" smtClean="0">
                                    <a:latin typeface="Cambria Math"/>
                                  </a:rPr>
                                  <m:t>n</m:t>
                                </m:r>
                              </m:e>
                            </m:eqArr>
                          </m:den>
                        </m:f>
                      </m:e>
                    </m:d>
                  </m:oMath>
                </a14:m>
                <a:r>
                  <a:rPr lang="en-US" sz="2400" b="1" dirty="0"/>
                  <a:t>	 X = </a:t>
                </a:r>
                <a14:m>
                  <m:oMath xmlns:m="http://schemas.openxmlformats.org/officeDocument/2006/math">
                    <m:d>
                      <m:dPr>
                        <m:ctrlPr>
                          <a:rPr lang="en-US" sz="2400" b="1" i="1">
                            <a:latin typeface="Cambria Math" panose="02040503050406030204" pitchFamily="18" charset="0"/>
                          </a:rPr>
                        </m:ctrlPr>
                      </m:dPr>
                      <m:e>
                        <m:f>
                          <m:fPr>
                            <m:type m:val="noBar"/>
                            <m:ctrlPr>
                              <a:rPr lang="en-US" sz="2400" i="1">
                                <a:latin typeface="Cambria Math" panose="02040503050406030204" pitchFamily="18" charset="0"/>
                              </a:rPr>
                            </m:ctrlPr>
                          </m:fPr>
                          <m:num>
                            <m:r>
                              <m:rPr>
                                <m:sty m:val="p"/>
                              </m:rPr>
                              <a:rPr lang="en-US" sz="2400" b="0" i="0" smtClean="0">
                                <a:latin typeface="Cambria Math"/>
                              </a:rPr>
                              <m:t>x</m:t>
                            </m:r>
                            <m:r>
                              <a:rPr lang="en-US" sz="2400" b="0" i="0" baseline="-25000">
                                <a:latin typeface="Cambria Math"/>
                              </a:rPr>
                              <m:t>1</m:t>
                            </m:r>
                          </m:num>
                          <m:den>
                            <m:eqArr>
                              <m:eqArrPr>
                                <m:ctrlPr>
                                  <a:rPr lang="en-US" sz="2400" i="1">
                                    <a:latin typeface="Cambria Math" panose="02040503050406030204" pitchFamily="18" charset="0"/>
                                  </a:rPr>
                                </m:ctrlPr>
                              </m:eqArrPr>
                              <m:e>
                                <m:r>
                                  <m:rPr>
                                    <m:sty m:val="p"/>
                                  </m:rPr>
                                  <a:rPr lang="en-US" sz="2400" b="0" i="0" smtClean="0">
                                    <a:latin typeface="Cambria Math"/>
                                  </a:rPr>
                                  <m:t>x</m:t>
                                </m:r>
                                <m:r>
                                  <a:rPr lang="en-US" sz="2400" b="0" i="0" baseline="-25000">
                                    <a:latin typeface="Cambria Math"/>
                                  </a:rPr>
                                  <m:t>2</m:t>
                                </m:r>
                              </m:e>
                              <m:e/>
                              <m:e>
                                <m:r>
                                  <m:rPr>
                                    <m:sty m:val="p"/>
                                  </m:rPr>
                                  <a:rPr lang="en-US" sz="2400" b="0" i="0" smtClean="0">
                                    <a:latin typeface="Cambria Math"/>
                                  </a:rPr>
                                  <m:t>x</m:t>
                                </m:r>
                                <m:r>
                                  <m:rPr>
                                    <m:sty m:val="p"/>
                                  </m:rPr>
                                  <a:rPr lang="en-US" sz="2400" b="0" i="0" baseline="-25000">
                                    <a:latin typeface="Cambria Math"/>
                                  </a:rPr>
                                  <m:t>n</m:t>
                                </m:r>
                              </m:e>
                            </m:eqArr>
                          </m:den>
                        </m:f>
                      </m:e>
                    </m:d>
                    <m:r>
                      <a:rPr lang="en-US" sz="2400" b="1" i="0" baseline="-25000" smtClean="0">
                        <a:latin typeface="Cambria Math"/>
                      </a:rPr>
                      <m:t>        </m:t>
                    </m:r>
                  </m:oMath>
                </a14:m>
                <a:r>
                  <a:rPr lang="en-US" sz="2400" dirty="0"/>
                  <a:t>(for 1 feature)	</a:t>
                </a:r>
                <a:r>
                  <a:rPr lang="en-US" sz="2400" b="1" dirty="0"/>
                  <a:t> </a:t>
                </a:r>
                <a:r>
                  <a:rPr lang="en-US" sz="2400" b="1" dirty="0">
                    <a:latin typeface="Symbol" panose="05050102010706020507" pitchFamily="18" charset="2"/>
                  </a:rPr>
                  <a:t>b</a:t>
                </a:r>
                <a:r>
                  <a:rPr lang="en-US" sz="2400" b="1" dirty="0"/>
                  <a:t> = </a:t>
                </a:r>
                <a14:m>
                  <m:oMath xmlns:m="http://schemas.openxmlformats.org/officeDocument/2006/math">
                    <m:d>
                      <m:dPr>
                        <m:ctrlPr>
                          <a:rPr lang="en-US" sz="2400" b="1" i="1">
                            <a:latin typeface="Cambria Math" panose="02040503050406030204" pitchFamily="18" charset="0"/>
                          </a:rPr>
                        </m:ctrlPr>
                      </m:dPr>
                      <m:e>
                        <m:f>
                          <m:fPr>
                            <m:type m:val="noBar"/>
                            <m:ctrlPr>
                              <a:rPr lang="en-US" sz="2400" i="1">
                                <a:latin typeface="Cambria Math" panose="02040503050406030204" pitchFamily="18" charset="0"/>
                              </a:rPr>
                            </m:ctrlPr>
                          </m:fPr>
                          <m:num>
                            <m:r>
                              <m:rPr>
                                <m:nor/>
                              </m:rPr>
                              <a:rPr lang="en-US" sz="2400" dirty="0">
                                <a:latin typeface="Symbol" panose="05050102010706020507" pitchFamily="18" charset="2"/>
                              </a:rPr>
                              <m:t>b</m:t>
                            </m:r>
                            <m:r>
                              <a:rPr lang="en-US" sz="2400" b="0" i="1" baseline="-25000">
                                <a:latin typeface="Cambria Math"/>
                              </a:rPr>
                              <m:t>1</m:t>
                            </m:r>
                          </m:num>
                          <m:den>
                            <m:eqArr>
                              <m:eqArrPr>
                                <m:ctrlPr>
                                  <a:rPr lang="en-US" sz="2400" i="1">
                                    <a:latin typeface="Cambria Math" panose="02040503050406030204" pitchFamily="18" charset="0"/>
                                  </a:rPr>
                                </m:ctrlPr>
                              </m:eqArrPr>
                              <m:e>
                                <m:r>
                                  <m:rPr>
                                    <m:nor/>
                                  </m:rPr>
                                  <a:rPr lang="en-US" sz="2400" dirty="0">
                                    <a:latin typeface="Symbol" panose="05050102010706020507" pitchFamily="18" charset="2"/>
                                  </a:rPr>
                                  <m:t>b</m:t>
                                </m:r>
                                <m:r>
                                  <a:rPr lang="en-US" sz="2400" b="0" i="1" baseline="-25000">
                                    <a:latin typeface="Cambria Math"/>
                                  </a:rPr>
                                  <m:t>2</m:t>
                                </m:r>
                              </m:e>
                              <m:e/>
                              <m:e>
                                <m:r>
                                  <m:rPr>
                                    <m:nor/>
                                  </m:rPr>
                                  <a:rPr lang="en-US" sz="2400" dirty="0">
                                    <a:latin typeface="Symbol" panose="05050102010706020507" pitchFamily="18" charset="2"/>
                                  </a:rPr>
                                  <m:t>b</m:t>
                                </m:r>
                                <m:r>
                                  <a:rPr lang="en-US" sz="2400" b="0" i="1" baseline="-25000">
                                    <a:latin typeface="Cambria Math"/>
                                  </a:rPr>
                                  <m:t>𝑛</m:t>
                                </m:r>
                              </m:e>
                            </m:eqArr>
                          </m:den>
                        </m:f>
                      </m:e>
                    </m:d>
                    <m:r>
                      <a:rPr lang="en-US" sz="2400" b="1" baseline="-25000">
                        <a:latin typeface="Cambria Math"/>
                      </a:rPr>
                      <m:t> </m:t>
                    </m:r>
                  </m:oMath>
                </a14:m>
                <a:endParaRPr lang="en-US" sz="2400" dirty="0"/>
              </a:p>
              <a:p>
                <a:pPr marL="0" indent="0" eaLnBrk="1" fontAlgn="auto" hangingPunct="1">
                  <a:spcAft>
                    <a:spcPts val="0"/>
                  </a:spcAft>
                  <a:buFont typeface="Arial" charset="0"/>
                  <a:buNone/>
                  <a:defRPr/>
                </a:pPr>
                <a:r>
                  <a:rPr lang="en-US" sz="2400" dirty="0"/>
                  <a:t>Vector </a:t>
                </a:r>
                <a:r>
                  <a:rPr lang="en-US" sz="2400" u="sng" dirty="0"/>
                  <a:t>elements</a:t>
                </a:r>
                <a:r>
                  <a:rPr lang="en-US" sz="2400" dirty="0"/>
                  <a:t> are lower case not bold, with subscript</a:t>
                </a:r>
              </a:p>
              <a:p>
                <a:pPr marL="0" indent="0" eaLnBrk="1" fontAlgn="auto" hangingPunct="1">
                  <a:spcAft>
                    <a:spcPts val="0"/>
                  </a:spcAft>
                  <a:buFont typeface="Arial" charset="0"/>
                  <a:buNone/>
                  <a:defRPr/>
                </a:pPr>
                <a:endParaRPr lang="en-US" sz="2400" dirty="0"/>
              </a:p>
              <a:p>
                <a:pPr marL="0" indent="0" eaLnBrk="1" fontAlgn="auto" hangingPunct="1">
                  <a:spcAft>
                    <a:spcPts val="0"/>
                  </a:spcAft>
                  <a:buFont typeface="Arial" charset="0"/>
                  <a:buNone/>
                  <a:defRPr/>
                </a:pPr>
                <a:r>
                  <a:rPr lang="en-US" sz="2400" dirty="0"/>
                  <a:t>			y</a:t>
                </a:r>
                <a:r>
                  <a:rPr lang="en-US" sz="2400" baseline="-25000" dirty="0"/>
                  <a:t>i</a:t>
                </a:r>
                <a:r>
                  <a:rPr lang="en-US" sz="2400" dirty="0"/>
                  <a:t> and x</a:t>
                </a:r>
                <a:r>
                  <a:rPr lang="en-US" sz="2400" baseline="-25000" dirty="0"/>
                  <a:t>i</a:t>
                </a:r>
              </a:p>
              <a:p>
                <a:pPr marL="0" indent="0" eaLnBrk="1" fontAlgn="auto" hangingPunct="1">
                  <a:spcAft>
                    <a:spcPts val="0"/>
                  </a:spcAft>
                  <a:buFont typeface="Arial" charset="0"/>
                  <a:buNone/>
                  <a:defRPr/>
                </a:pPr>
                <a:endParaRPr lang="en-US" sz="2400" dirty="0"/>
              </a:p>
              <a:p>
                <a:pPr eaLnBrk="1" fontAlgn="auto" hangingPunct="1">
                  <a:spcAft>
                    <a:spcPts val="0"/>
                  </a:spcAft>
                  <a:defRPr/>
                </a:pPr>
                <a:endParaRPr lang="en-US" sz="2400" baseline="-25000" dirty="0"/>
              </a:p>
              <a:p>
                <a:pPr marL="0" indent="0" eaLnBrk="1" fontAlgn="auto" hangingPunct="1">
                  <a:spcAft>
                    <a:spcPts val="0"/>
                  </a:spcAft>
                  <a:buFont typeface="Arial" charset="0"/>
                  <a:buNone/>
                  <a:defRPr/>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534400" cy="5334000"/>
              </a:xfrm>
              <a:blipFill rotWithShape="1">
                <a:blip r:embed="rId2"/>
                <a:stretch>
                  <a:fillRect l="-1143" t="-91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47</a:t>
            </a:fld>
            <a:endParaRPr lang="en-US" altLang="en-US"/>
          </a:p>
        </p:txBody>
      </p:sp>
    </p:spTree>
    <p:extLst>
      <p:ext uri="{BB962C8B-B14F-4D97-AF65-F5344CB8AC3E}">
        <p14:creationId xmlns:p14="http://schemas.microsoft.com/office/powerpoint/2010/main" val="1770996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lstStyle/>
          <a:p>
            <a:pPr eaLnBrk="1" hangingPunct="1"/>
            <a:r>
              <a:rPr lang="en-US" altLang="en-US" sz="2800" dirty="0"/>
              <a:t>Matrix Notation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534400" cy="5334000"/>
              </a:xfrm>
            </p:spPr>
            <p:txBody>
              <a:bodyPr rtlCol="0">
                <a:normAutofit/>
              </a:bodyPr>
              <a:lstStyle/>
              <a:p>
                <a:pPr marL="0" indent="0" eaLnBrk="1" fontAlgn="auto" hangingPunct="1">
                  <a:spcAft>
                    <a:spcPts val="0"/>
                  </a:spcAft>
                  <a:buFont typeface="Arial" charset="0"/>
                  <a:buNone/>
                  <a:defRPr/>
                </a:pPr>
                <a:r>
                  <a:rPr lang="en-US" sz="2400" dirty="0"/>
                  <a:t>Matrices are tables of vectors, upper-case bold (same notation as vectors) : </a:t>
                </a:r>
                <a:r>
                  <a:rPr lang="en-US" sz="2400" b="1" dirty="0"/>
                  <a:t>X</a:t>
                </a:r>
                <a:endParaRPr lang="en-US" sz="2400" b="1" dirty="0">
                  <a:latin typeface="Symbol" panose="05050102010706020507" pitchFamily="18" charset="2"/>
                </a:endParaRPr>
              </a:p>
              <a:p>
                <a:pPr marL="0" indent="0" eaLnBrk="1" fontAlgn="auto" hangingPunct="1">
                  <a:spcAft>
                    <a:spcPts val="0"/>
                  </a:spcAft>
                  <a:buFont typeface="Arial" charset="0"/>
                  <a:buNone/>
                  <a:defRPr/>
                </a:pPr>
                <a:endParaRPr lang="en-US" sz="2400" dirty="0"/>
              </a:p>
              <a:p>
                <a:pPr marL="0" indent="0" eaLnBrk="1" fontAlgn="auto" hangingPunct="1">
                  <a:spcAft>
                    <a:spcPts val="0"/>
                  </a:spcAft>
                  <a:buNone/>
                  <a:defRPr/>
                </a:pPr>
                <a:r>
                  <a:rPr lang="en-US" sz="2800" b="1" dirty="0"/>
                  <a:t>	 X = </a:t>
                </a:r>
                <a14:m>
                  <m:oMath xmlns:m="http://schemas.openxmlformats.org/officeDocument/2006/math">
                    <m:d>
                      <m:dPr>
                        <m:ctrlPr>
                          <a:rPr lang="en-US" sz="2800" b="1" i="1">
                            <a:latin typeface="Cambria Math" panose="02040503050406030204" pitchFamily="18" charset="0"/>
                          </a:rPr>
                        </m:ctrlPr>
                      </m:dPr>
                      <m:e>
                        <m:f>
                          <m:fPr>
                            <m:type m:val="noBar"/>
                            <m:ctrlPr>
                              <a:rPr lang="en-US" sz="2800" i="1">
                                <a:latin typeface="Cambria Math" panose="02040503050406030204" pitchFamily="18" charset="0"/>
                              </a:rPr>
                            </m:ctrlPr>
                          </m:fPr>
                          <m:num>
                            <m:r>
                              <m:rPr>
                                <m:sty m:val="p"/>
                              </m:rPr>
                              <a:rPr lang="en-US" sz="2800">
                                <a:latin typeface="Cambria Math"/>
                              </a:rPr>
                              <m:t>x</m:t>
                            </m:r>
                            <m:r>
                              <a:rPr lang="en-US" sz="2800" baseline="-25000">
                                <a:latin typeface="Cambria Math"/>
                              </a:rPr>
                              <m:t>1</m:t>
                            </m:r>
                            <m:r>
                              <a:rPr lang="en-US" sz="2800" b="0" i="0" baseline="-25000" smtClean="0">
                                <a:latin typeface="Cambria Math"/>
                              </a:rPr>
                              <m:t>1</m:t>
                            </m:r>
                          </m:num>
                          <m:den>
                            <m:eqArr>
                              <m:eqArrPr>
                                <m:ctrlPr>
                                  <a:rPr lang="en-US" sz="2800" i="1">
                                    <a:latin typeface="Cambria Math" panose="02040503050406030204" pitchFamily="18" charset="0"/>
                                  </a:rPr>
                                </m:ctrlPr>
                              </m:eqArrPr>
                              <m:e>
                                <m:r>
                                  <m:rPr>
                                    <m:sty m:val="p"/>
                                  </m:rPr>
                                  <a:rPr lang="en-US" sz="2800">
                                    <a:latin typeface="Cambria Math"/>
                                  </a:rPr>
                                  <m:t>x</m:t>
                                </m:r>
                                <m:r>
                                  <a:rPr lang="en-US" sz="2800" baseline="-25000">
                                    <a:latin typeface="Cambria Math"/>
                                  </a:rPr>
                                  <m:t>2</m:t>
                                </m:r>
                                <m:r>
                                  <a:rPr lang="en-US" sz="2800" b="0" i="0" baseline="-25000" smtClean="0">
                                    <a:latin typeface="Cambria Math"/>
                                  </a:rPr>
                                  <m:t>1</m:t>
                                </m:r>
                              </m:e>
                              <m:e/>
                              <m:e>
                                <m:r>
                                  <m:rPr>
                                    <m:sty m:val="p"/>
                                  </m:rPr>
                                  <a:rPr lang="en-US" sz="2800">
                                    <a:latin typeface="Cambria Math"/>
                                  </a:rPr>
                                  <m:t>x</m:t>
                                </m:r>
                                <m:r>
                                  <m:rPr>
                                    <m:sty m:val="p"/>
                                  </m:rPr>
                                  <a:rPr lang="en-US" sz="2800" baseline="-25000">
                                    <a:latin typeface="Cambria Math"/>
                                  </a:rPr>
                                  <m:t>n</m:t>
                                </m:r>
                                <m:r>
                                  <a:rPr lang="en-US" sz="2800" b="0" i="0" baseline="-25000" smtClean="0">
                                    <a:latin typeface="Cambria Math"/>
                                  </a:rPr>
                                  <m:t>1</m:t>
                                </m:r>
                              </m:e>
                            </m:eqArr>
                          </m:den>
                        </m:f>
                        <m:f>
                          <m:fPr>
                            <m:type m:val="noBar"/>
                            <m:ctrlPr>
                              <a:rPr lang="en-US" sz="2800" i="1">
                                <a:latin typeface="Cambria Math" panose="02040503050406030204" pitchFamily="18" charset="0"/>
                              </a:rPr>
                            </m:ctrlPr>
                          </m:fPr>
                          <m:num>
                            <m:r>
                              <m:rPr>
                                <m:sty m:val="p"/>
                              </m:rPr>
                              <a:rPr lang="en-US" sz="2800">
                                <a:latin typeface="Cambria Math"/>
                              </a:rPr>
                              <m:t>x</m:t>
                            </m:r>
                            <m:r>
                              <a:rPr lang="en-US" sz="2800" baseline="-25000">
                                <a:latin typeface="Cambria Math"/>
                              </a:rPr>
                              <m:t>1</m:t>
                            </m:r>
                            <m:r>
                              <a:rPr lang="en-US" sz="2800" b="0" i="0" baseline="-25000" smtClean="0">
                                <a:latin typeface="Cambria Math"/>
                              </a:rPr>
                              <m:t>2</m:t>
                            </m:r>
                          </m:num>
                          <m:den>
                            <m:eqArr>
                              <m:eqArrPr>
                                <m:ctrlPr>
                                  <a:rPr lang="en-US" sz="2800" i="1">
                                    <a:latin typeface="Cambria Math" panose="02040503050406030204" pitchFamily="18" charset="0"/>
                                  </a:rPr>
                                </m:ctrlPr>
                              </m:eqArrPr>
                              <m:e>
                                <m:r>
                                  <m:rPr>
                                    <m:sty m:val="p"/>
                                  </m:rPr>
                                  <a:rPr lang="en-US" sz="2800">
                                    <a:latin typeface="Cambria Math"/>
                                  </a:rPr>
                                  <m:t>x</m:t>
                                </m:r>
                                <m:r>
                                  <a:rPr lang="en-US" sz="2800" baseline="-25000">
                                    <a:latin typeface="Cambria Math"/>
                                  </a:rPr>
                                  <m:t>2</m:t>
                                </m:r>
                                <m:r>
                                  <a:rPr lang="en-US" sz="2800" b="0" i="0" baseline="-25000" smtClean="0">
                                    <a:latin typeface="Cambria Math"/>
                                  </a:rPr>
                                  <m:t>2</m:t>
                                </m:r>
                              </m:e>
                              <m:e/>
                              <m:e>
                                <m:r>
                                  <m:rPr>
                                    <m:sty m:val="p"/>
                                  </m:rPr>
                                  <a:rPr lang="en-US" sz="2800">
                                    <a:latin typeface="Cambria Math"/>
                                  </a:rPr>
                                  <m:t>x</m:t>
                                </m:r>
                                <m:r>
                                  <m:rPr>
                                    <m:sty m:val="p"/>
                                  </m:rPr>
                                  <a:rPr lang="en-US" sz="2800" baseline="-25000">
                                    <a:latin typeface="Cambria Math"/>
                                  </a:rPr>
                                  <m:t>n</m:t>
                                </m:r>
                                <m:r>
                                  <a:rPr lang="en-US" sz="2800" b="0" i="0" baseline="-25000" smtClean="0">
                                    <a:latin typeface="Cambria Math"/>
                                  </a:rPr>
                                  <m:t>2</m:t>
                                </m:r>
                              </m:e>
                            </m:eqArr>
                          </m:den>
                        </m:f>
                        <m:f>
                          <m:fPr>
                            <m:type m:val="noBar"/>
                            <m:ctrlPr>
                              <a:rPr lang="en-US" sz="2800" i="1">
                                <a:latin typeface="Cambria Math" panose="02040503050406030204" pitchFamily="18" charset="0"/>
                              </a:rPr>
                            </m:ctrlPr>
                          </m:fPr>
                          <m:num/>
                          <m:den>
                            <m:eqArr>
                              <m:eqArrPr>
                                <m:ctrlPr>
                                  <a:rPr lang="en-US" sz="2800" i="1">
                                    <a:latin typeface="Cambria Math" panose="02040503050406030204" pitchFamily="18" charset="0"/>
                                  </a:rPr>
                                </m:ctrlPr>
                              </m:eqArrPr>
                              <m:e/>
                              <m:e/>
                              <m:e/>
                            </m:eqArr>
                          </m:den>
                        </m:f>
                        <m:f>
                          <m:fPr>
                            <m:type m:val="noBar"/>
                            <m:ctrlPr>
                              <a:rPr lang="en-US" sz="2800" i="1">
                                <a:latin typeface="Cambria Math" panose="02040503050406030204" pitchFamily="18" charset="0"/>
                              </a:rPr>
                            </m:ctrlPr>
                          </m:fPr>
                          <m:num>
                            <m:r>
                              <m:rPr>
                                <m:sty m:val="p"/>
                              </m:rPr>
                              <a:rPr lang="en-US" sz="2800">
                                <a:latin typeface="Cambria Math"/>
                              </a:rPr>
                              <m:t>x</m:t>
                            </m:r>
                            <m:r>
                              <a:rPr lang="en-US" sz="2800" baseline="-25000">
                                <a:latin typeface="Cambria Math"/>
                              </a:rPr>
                              <m:t>1</m:t>
                            </m:r>
                            <m:r>
                              <m:rPr>
                                <m:sty m:val="p"/>
                              </m:rPr>
                              <a:rPr lang="en-US" sz="2800" b="0" i="0" baseline="-25000" smtClean="0">
                                <a:latin typeface="Cambria Math"/>
                              </a:rPr>
                              <m:t>p</m:t>
                            </m:r>
                          </m:num>
                          <m:den>
                            <m:eqArr>
                              <m:eqArrPr>
                                <m:ctrlPr>
                                  <a:rPr lang="en-US" sz="2800" i="1">
                                    <a:latin typeface="Cambria Math" panose="02040503050406030204" pitchFamily="18" charset="0"/>
                                  </a:rPr>
                                </m:ctrlPr>
                              </m:eqArrPr>
                              <m:e>
                                <m:r>
                                  <m:rPr>
                                    <m:sty m:val="p"/>
                                  </m:rPr>
                                  <a:rPr lang="en-US" sz="2800">
                                    <a:latin typeface="Cambria Math"/>
                                  </a:rPr>
                                  <m:t>x</m:t>
                                </m:r>
                                <m:r>
                                  <a:rPr lang="en-US" sz="2800" baseline="-25000">
                                    <a:latin typeface="Cambria Math"/>
                                  </a:rPr>
                                  <m:t>2</m:t>
                                </m:r>
                                <m:r>
                                  <m:rPr>
                                    <m:sty m:val="p"/>
                                  </m:rPr>
                                  <a:rPr lang="en-US" sz="2800" b="0" i="0" baseline="-25000" smtClean="0">
                                    <a:latin typeface="Cambria Math"/>
                                  </a:rPr>
                                  <m:t>p</m:t>
                                </m:r>
                              </m:e>
                              <m:e/>
                              <m:e>
                                <m:r>
                                  <m:rPr>
                                    <m:sty m:val="p"/>
                                  </m:rPr>
                                  <a:rPr lang="en-US" sz="2800">
                                    <a:latin typeface="Cambria Math"/>
                                  </a:rPr>
                                  <m:t>x</m:t>
                                </m:r>
                                <m:r>
                                  <m:rPr>
                                    <m:sty m:val="p"/>
                                  </m:rPr>
                                  <a:rPr lang="en-US" sz="2800" baseline="-25000">
                                    <a:latin typeface="Cambria Math"/>
                                  </a:rPr>
                                  <m:t>n</m:t>
                                </m:r>
                                <m:r>
                                  <m:rPr>
                                    <m:sty m:val="p"/>
                                  </m:rPr>
                                  <a:rPr lang="en-US" sz="2800" b="0" i="0" baseline="-25000" smtClean="0">
                                    <a:latin typeface="Cambria Math"/>
                                  </a:rPr>
                                  <m:t>p</m:t>
                                </m:r>
                              </m:e>
                            </m:eqArr>
                          </m:den>
                        </m:f>
                      </m:e>
                    </m:d>
                    <m:r>
                      <a:rPr lang="en-US" sz="2800" b="1" baseline="-25000">
                        <a:latin typeface="Cambria Math"/>
                      </a:rPr>
                      <m:t>        </m:t>
                    </m:r>
                  </m:oMath>
                </a14:m>
                <a:r>
                  <a:rPr lang="en-US" sz="2800" dirty="0"/>
                  <a:t>(for p features)	</a:t>
                </a:r>
              </a:p>
              <a:p>
                <a:pPr marL="0" indent="0" eaLnBrk="1" fontAlgn="auto" hangingPunct="1">
                  <a:spcAft>
                    <a:spcPts val="0"/>
                  </a:spcAft>
                  <a:buFont typeface="Arial" charset="0"/>
                  <a:buNone/>
                  <a:defRPr/>
                </a:pPr>
                <a:endParaRPr lang="en-US" sz="2400" dirty="0"/>
              </a:p>
              <a:p>
                <a:pPr marL="0" indent="0" eaLnBrk="1" fontAlgn="auto" hangingPunct="1">
                  <a:spcAft>
                    <a:spcPts val="0"/>
                  </a:spcAft>
                  <a:buNone/>
                  <a:defRPr/>
                </a:pPr>
                <a:r>
                  <a:rPr lang="en-US" sz="2400" dirty="0"/>
                  <a:t>Samples with multiple features have matrices for  </a:t>
                </a:r>
                <a:r>
                  <a:rPr lang="en-US" sz="2400" b="1" dirty="0"/>
                  <a:t>X</a:t>
                </a:r>
                <a:r>
                  <a:rPr lang="en-US" sz="2400" dirty="0"/>
                  <a:t> made up of elements </a:t>
                </a:r>
                <a:r>
                  <a:rPr lang="en-US" sz="2400" dirty="0" err="1"/>
                  <a:t>x</a:t>
                </a:r>
                <a:r>
                  <a:rPr lang="en-US" sz="2400" baseline="-25000" dirty="0" err="1"/>
                  <a:t>ij</a:t>
                </a:r>
                <a:endParaRPr lang="en-US" sz="2400" dirty="0"/>
              </a:p>
              <a:p>
                <a:pPr marL="0" indent="0" eaLnBrk="1" fontAlgn="auto" hangingPunct="1">
                  <a:spcAft>
                    <a:spcPts val="0"/>
                  </a:spcAft>
                  <a:buNone/>
                  <a:defRPr/>
                </a:pPr>
                <a:r>
                  <a:rPr lang="en-US" sz="2400" dirty="0"/>
                  <a:t>	</a:t>
                </a:r>
              </a:p>
              <a:p>
                <a:pPr marL="0" indent="0" eaLnBrk="1" fontAlgn="auto" hangingPunct="1">
                  <a:spcAft>
                    <a:spcPts val="0"/>
                  </a:spcAft>
                  <a:buNone/>
                  <a:defRPr/>
                </a:pPr>
                <a:r>
                  <a:rPr lang="en-US" sz="2400" dirty="0"/>
                  <a:t>	</a:t>
                </a:r>
                <a:r>
                  <a:rPr lang="en-US" sz="2400" dirty="0" err="1"/>
                  <a:t>i</a:t>
                </a:r>
                <a:r>
                  <a:rPr lang="en-US" sz="2400" dirty="0"/>
                  <a:t> = sample number from1 to n</a:t>
                </a:r>
              </a:p>
              <a:p>
                <a:pPr marL="0" indent="0" eaLnBrk="1" fontAlgn="auto" hangingPunct="1">
                  <a:spcAft>
                    <a:spcPts val="0"/>
                  </a:spcAft>
                  <a:buNone/>
                  <a:defRPr/>
                </a:pPr>
                <a:r>
                  <a:rPr lang="en-US" sz="2400" dirty="0"/>
                  <a:t>	j = feature number from 1 to p</a:t>
                </a:r>
              </a:p>
              <a:p>
                <a:pPr marL="0" indent="0" eaLnBrk="1" fontAlgn="auto" hangingPunct="1">
                  <a:spcAft>
                    <a:spcPts val="0"/>
                  </a:spcAft>
                  <a:buNone/>
                  <a:defRPr/>
                </a:pPr>
                <a:endParaRPr lang="en-US" sz="2400" dirty="0"/>
              </a:p>
              <a:p>
                <a:pPr eaLnBrk="1" fontAlgn="auto" hangingPunct="1">
                  <a:spcAft>
                    <a:spcPts val="0"/>
                  </a:spcAft>
                  <a:defRPr/>
                </a:pPr>
                <a:endParaRPr lang="en-US" sz="2400" baseline="-25000" dirty="0"/>
              </a:p>
              <a:p>
                <a:pPr marL="0" indent="0" eaLnBrk="1" fontAlgn="auto" hangingPunct="1">
                  <a:spcAft>
                    <a:spcPts val="0"/>
                  </a:spcAft>
                  <a:buFont typeface="Arial" charset="0"/>
                  <a:buNone/>
                  <a:defRPr/>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534400" cy="5334000"/>
              </a:xfrm>
              <a:blipFill rotWithShape="1">
                <a:blip r:embed="rId2"/>
                <a:stretch>
                  <a:fillRect l="-1143" t="-91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48</a:t>
            </a:fld>
            <a:endParaRPr lang="en-US" altLang="en-US"/>
          </a:p>
        </p:txBody>
      </p:sp>
    </p:spTree>
    <p:extLst>
      <p:ext uri="{BB962C8B-B14F-4D97-AF65-F5344CB8AC3E}">
        <p14:creationId xmlns:p14="http://schemas.microsoft.com/office/powerpoint/2010/main" val="3350847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lstStyle/>
          <a:p>
            <a:pPr eaLnBrk="1" hangingPunct="1"/>
            <a:r>
              <a:rPr lang="en-US" altLang="en-US" sz="2800" dirty="0"/>
              <a:t>Matrix Multiplication</a:t>
            </a:r>
          </a:p>
        </p:txBody>
      </p:sp>
      <p:sp>
        <p:nvSpPr>
          <p:cNvPr id="3" name="Content Placeholder 2"/>
          <p:cNvSpPr>
            <a:spLocks noGrp="1"/>
          </p:cNvSpPr>
          <p:nvPr>
            <p:ph idx="1"/>
          </p:nvPr>
        </p:nvSpPr>
        <p:spPr>
          <a:xfrm>
            <a:off x="381000" y="1066800"/>
            <a:ext cx="8534400" cy="5334000"/>
          </a:xfrm>
        </p:spPr>
        <p:txBody>
          <a:bodyPr rtlCol="0">
            <a:normAutofit/>
          </a:bodyPr>
          <a:lstStyle/>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49</a:t>
            </a:fld>
            <a:endParaRPr lang="en-US"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1676400"/>
            <a:ext cx="654367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013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Splitting</a:t>
            </a:r>
          </a:p>
        </p:txBody>
      </p:sp>
      <p:sp>
        <p:nvSpPr>
          <p:cNvPr id="3" name="Content Placeholder 2"/>
          <p:cNvSpPr>
            <a:spLocks noGrp="1"/>
          </p:cNvSpPr>
          <p:nvPr>
            <p:ph idx="1"/>
          </p:nvPr>
        </p:nvSpPr>
        <p:spPr/>
        <p:txBody>
          <a:bodyPr/>
          <a:lstStyle/>
          <a:p>
            <a:pPr marL="0" indent="0">
              <a:buNone/>
            </a:pPr>
            <a:r>
              <a:rPr lang="en-US" sz="2400" dirty="0"/>
              <a:t>Let’s look at baseball salaries </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a:t>
            </a:fld>
            <a:endParaRPr lang="en-US" altLang="en-US"/>
          </a:p>
        </p:txBody>
      </p:sp>
      <p:pic>
        <p:nvPicPr>
          <p:cNvPr id="5" name="Picture 4"/>
          <p:cNvPicPr>
            <a:picLocks noChangeAspect="1"/>
          </p:cNvPicPr>
          <p:nvPr/>
        </p:nvPicPr>
        <p:blipFill>
          <a:blip r:embed="rId2"/>
          <a:stretch>
            <a:fillRect/>
          </a:stretch>
        </p:blipFill>
        <p:spPr>
          <a:xfrm>
            <a:off x="1371601" y="1854016"/>
            <a:ext cx="6896584" cy="4502334"/>
          </a:xfrm>
          <a:prstGeom prst="rect">
            <a:avLst/>
          </a:prstGeom>
        </p:spPr>
      </p:pic>
    </p:spTree>
    <p:extLst>
      <p:ext uri="{BB962C8B-B14F-4D97-AF65-F5344CB8AC3E}">
        <p14:creationId xmlns:p14="http://schemas.microsoft.com/office/powerpoint/2010/main" val="2548755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lstStyle/>
          <a:p>
            <a:pPr eaLnBrk="1" hangingPunct="1"/>
            <a:r>
              <a:rPr lang="en-US" altLang="en-US" sz="2800" dirty="0"/>
              <a:t>Transpose of a Matrix</a:t>
            </a:r>
          </a:p>
        </p:txBody>
      </p:sp>
      <p:sp>
        <p:nvSpPr>
          <p:cNvPr id="3" name="Content Placeholder 2"/>
          <p:cNvSpPr>
            <a:spLocks noGrp="1"/>
          </p:cNvSpPr>
          <p:nvPr>
            <p:ph idx="1"/>
          </p:nvPr>
        </p:nvSpPr>
        <p:spPr>
          <a:xfrm>
            <a:off x="381000" y="1066800"/>
            <a:ext cx="8534400" cy="5334000"/>
          </a:xfrm>
        </p:spPr>
        <p:txBody>
          <a:bodyPr rtlCol="0">
            <a:normAutofit/>
          </a:bodyPr>
          <a:lstStyle/>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r>
              <a:rPr lang="en-US" sz="2200" dirty="0"/>
              <a:t>	</a:t>
            </a:r>
            <a:r>
              <a:rPr lang="en-US" sz="2200" b="1" dirty="0"/>
              <a:t>				</a:t>
            </a:r>
            <a:endParaRPr lang="en-US" sz="2800" b="1"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50</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6426080" cy="2567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252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lstStyle/>
          <a:p>
            <a:pPr eaLnBrk="1" hangingPunct="1"/>
            <a:r>
              <a:rPr lang="en-US" altLang="en-US" sz="2800" dirty="0"/>
              <a:t>Identity Matrix and Inverse of 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534400" cy="5334000"/>
              </a:xfrm>
            </p:spPr>
            <p:txBody>
              <a:bodyPr rtlCol="0">
                <a:normAutofit/>
              </a:bodyPr>
              <a:lstStyle/>
              <a:p>
                <a:pPr marL="0" indent="0" eaLnBrk="1" fontAlgn="auto" hangingPunct="1">
                  <a:spcAft>
                    <a:spcPts val="0"/>
                  </a:spcAft>
                  <a:buFont typeface="Arial" charset="0"/>
                  <a:buNone/>
                  <a:defRPr/>
                </a:pPr>
                <a:endParaRPr lang="en-US" sz="2200" dirty="0"/>
              </a:p>
              <a:p>
                <a:pPr marL="0" indent="0" eaLnBrk="1" fontAlgn="auto" hangingPunct="1">
                  <a:spcAft>
                    <a:spcPts val="0"/>
                  </a:spcAft>
                  <a:buNone/>
                  <a:defRPr/>
                </a:pPr>
                <a:r>
                  <a:rPr lang="en-US" sz="2400" b="1" dirty="0"/>
                  <a:t> 	1 = </a:t>
                </a:r>
                <a14:m>
                  <m:oMath xmlns:m="http://schemas.openxmlformats.org/officeDocument/2006/math">
                    <m:d>
                      <m:dPr>
                        <m:ctrlPr>
                          <a:rPr lang="en-US" sz="2400" b="1"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0" smtClean="0">
                                <a:latin typeface="Cambria Math"/>
                              </a:rPr>
                              <m:t>1</m:t>
                            </m:r>
                          </m:num>
                          <m:den>
                            <m:eqArr>
                              <m:eqArrPr>
                                <m:ctrlPr>
                                  <a:rPr lang="en-US" sz="2400" i="1">
                                    <a:latin typeface="Cambria Math" panose="02040503050406030204" pitchFamily="18" charset="0"/>
                                  </a:rPr>
                                </m:ctrlPr>
                              </m:eqArrPr>
                              <m:e>
                                <m:r>
                                  <a:rPr lang="en-US" sz="2400" b="0" i="0" smtClean="0">
                                    <a:latin typeface="Cambria Math"/>
                                  </a:rPr>
                                  <m:t>0</m:t>
                                </m:r>
                              </m:e>
                              <m:e/>
                              <m:e>
                                <m:r>
                                  <a:rPr lang="en-US" sz="2400" b="0" i="0" smtClean="0">
                                    <a:latin typeface="Cambria Math"/>
                                  </a:rPr>
                                  <m:t>0</m:t>
                                </m:r>
                              </m:e>
                            </m:eqArr>
                          </m:den>
                        </m:f>
                        <m:f>
                          <m:fPr>
                            <m:type m:val="noBar"/>
                            <m:ctrlPr>
                              <a:rPr lang="en-US" sz="2400" i="1">
                                <a:latin typeface="Cambria Math" panose="02040503050406030204" pitchFamily="18" charset="0"/>
                              </a:rPr>
                            </m:ctrlPr>
                          </m:fPr>
                          <m:num>
                            <m:r>
                              <a:rPr lang="en-US" sz="2400" b="0" i="0" smtClean="0">
                                <a:latin typeface="Cambria Math"/>
                              </a:rPr>
                              <m:t>0</m:t>
                            </m:r>
                          </m:num>
                          <m:den>
                            <m:eqArr>
                              <m:eqArrPr>
                                <m:ctrlPr>
                                  <a:rPr lang="en-US" sz="2400" i="1">
                                    <a:latin typeface="Cambria Math" panose="02040503050406030204" pitchFamily="18" charset="0"/>
                                  </a:rPr>
                                </m:ctrlPr>
                              </m:eqArrPr>
                              <m:e>
                                <m:r>
                                  <a:rPr lang="en-US" sz="2400" b="0" i="0" smtClean="0">
                                    <a:latin typeface="Cambria Math"/>
                                  </a:rPr>
                                  <m:t>1</m:t>
                                </m:r>
                              </m:e>
                              <m:e/>
                              <m:e>
                                <m:r>
                                  <a:rPr lang="en-US" sz="2400" b="0" i="0" smtClean="0">
                                    <a:latin typeface="Cambria Math"/>
                                  </a:rPr>
                                  <m:t>0</m:t>
                                </m:r>
                              </m:e>
                            </m:eqArr>
                          </m:den>
                        </m:f>
                        <m:f>
                          <m:fPr>
                            <m:type m:val="noBar"/>
                            <m:ctrlPr>
                              <a:rPr lang="en-US" sz="2400" i="1">
                                <a:latin typeface="Cambria Math" panose="02040503050406030204" pitchFamily="18" charset="0"/>
                              </a:rPr>
                            </m:ctrlPr>
                          </m:fPr>
                          <m:num/>
                          <m:den>
                            <m:eqArr>
                              <m:eqArrPr>
                                <m:ctrlPr>
                                  <a:rPr lang="en-US" sz="2400" i="1">
                                    <a:latin typeface="Cambria Math" panose="02040503050406030204" pitchFamily="18" charset="0"/>
                                  </a:rPr>
                                </m:ctrlPr>
                              </m:eqArrPr>
                              <m:e/>
                              <m:e/>
                              <m:e/>
                            </m:eqArr>
                          </m:den>
                        </m:f>
                        <m:f>
                          <m:fPr>
                            <m:type m:val="noBar"/>
                            <m:ctrlPr>
                              <a:rPr lang="en-US" sz="2400" i="1">
                                <a:latin typeface="Cambria Math" panose="02040503050406030204" pitchFamily="18" charset="0"/>
                              </a:rPr>
                            </m:ctrlPr>
                          </m:fPr>
                          <m:num>
                            <m:r>
                              <a:rPr lang="en-US" sz="2400" b="0" i="0" smtClean="0">
                                <a:latin typeface="Cambria Math"/>
                              </a:rPr>
                              <m:t>0</m:t>
                            </m:r>
                          </m:num>
                          <m:den>
                            <m:eqArr>
                              <m:eqArrPr>
                                <m:ctrlPr>
                                  <a:rPr lang="en-US" sz="2400" i="1">
                                    <a:latin typeface="Cambria Math" panose="02040503050406030204" pitchFamily="18" charset="0"/>
                                  </a:rPr>
                                </m:ctrlPr>
                              </m:eqArrPr>
                              <m:e>
                                <m:r>
                                  <a:rPr lang="en-US" sz="2400" b="0" i="0" smtClean="0">
                                    <a:latin typeface="Cambria Math"/>
                                  </a:rPr>
                                  <m:t>0</m:t>
                                </m:r>
                              </m:e>
                              <m:e/>
                              <m:e>
                                <m:r>
                                  <a:rPr lang="en-US" sz="2400" b="0" i="0" smtClean="0">
                                    <a:latin typeface="Cambria Math"/>
                                  </a:rPr>
                                  <m:t>1</m:t>
                                </m:r>
                              </m:e>
                            </m:eqArr>
                          </m:den>
                        </m:f>
                      </m:e>
                    </m:d>
                    <m:r>
                      <a:rPr lang="en-US" sz="2400" b="1" baseline="-25000">
                        <a:latin typeface="Cambria Math"/>
                      </a:rPr>
                      <m:t>        </m:t>
                    </m:r>
                  </m:oMath>
                </a14:m>
                <a:r>
                  <a:rPr lang="en-US" sz="2200" dirty="0"/>
                  <a:t>	The Identity Matrix</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r>
                  <a:rPr lang="en-US" sz="2200" dirty="0"/>
                  <a:t>	</a:t>
                </a:r>
                <a:r>
                  <a:rPr lang="en-US" sz="2200" b="1" dirty="0"/>
                  <a:t>A * 1 </a:t>
                </a:r>
                <a:r>
                  <a:rPr lang="en-US" sz="2200" baseline="-25000" dirty="0"/>
                  <a:t> </a:t>
                </a:r>
                <a:r>
                  <a:rPr lang="en-US" sz="2200" dirty="0"/>
                  <a:t>= </a:t>
                </a:r>
                <a:r>
                  <a:rPr lang="en-US" sz="2200" b="1" dirty="0"/>
                  <a:t>A</a:t>
                </a:r>
                <a:r>
                  <a:rPr lang="en-US" sz="2200" dirty="0"/>
                  <a:t> 		Any matrix times the identity matrix </a:t>
                </a:r>
              </a:p>
              <a:p>
                <a:pPr marL="0" indent="0" eaLnBrk="1" fontAlgn="auto" hangingPunct="1">
                  <a:spcAft>
                    <a:spcPts val="0"/>
                  </a:spcAft>
                  <a:buFont typeface="Arial" charset="0"/>
                  <a:buNone/>
                  <a:defRPr/>
                </a:pPr>
                <a:r>
                  <a:rPr lang="en-US" sz="2200" dirty="0"/>
                  <a:t>				equals that same matrix</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r>
                  <a:rPr lang="en-US" sz="2200" dirty="0"/>
                  <a:t>	</a:t>
                </a:r>
                <a:r>
                  <a:rPr lang="en-US" sz="2200" b="1" dirty="0"/>
                  <a:t>A</a:t>
                </a:r>
                <a:r>
                  <a:rPr lang="en-US" sz="2200" dirty="0"/>
                  <a:t> * </a:t>
                </a:r>
                <a:r>
                  <a:rPr lang="en-US" sz="2200" b="1" dirty="0"/>
                  <a:t>A</a:t>
                </a:r>
                <a:r>
                  <a:rPr lang="en-US" sz="2200" baseline="30000" dirty="0"/>
                  <a:t>-1</a:t>
                </a:r>
                <a:r>
                  <a:rPr lang="en-US" sz="2200" dirty="0"/>
                  <a:t> = </a:t>
                </a:r>
                <a:r>
                  <a:rPr lang="en-US" sz="2200" b="1" dirty="0"/>
                  <a:t>1		</a:t>
                </a:r>
                <a:r>
                  <a:rPr lang="en-US" sz="2200" dirty="0"/>
                  <a:t>A matrix times it’s inverse </a:t>
                </a:r>
              </a:p>
              <a:p>
                <a:pPr marL="0" indent="0" eaLnBrk="1" fontAlgn="auto" hangingPunct="1">
                  <a:spcAft>
                    <a:spcPts val="0"/>
                  </a:spcAft>
                  <a:buFont typeface="Arial" charset="0"/>
                  <a:buNone/>
                  <a:defRPr/>
                </a:pPr>
                <a:r>
                  <a:rPr lang="en-US" sz="2200" dirty="0"/>
                  <a:t>				equals the identity matrix</a:t>
                </a:r>
              </a:p>
              <a:p>
                <a:pPr marL="0" indent="0" eaLnBrk="1" fontAlgn="auto" hangingPunct="1">
                  <a:spcAft>
                    <a:spcPts val="0"/>
                  </a:spcAft>
                  <a:buFont typeface="Arial" charset="0"/>
                  <a:buNone/>
                  <a:defRPr/>
                </a:pPr>
                <a:r>
                  <a:rPr lang="en-US" sz="2200" dirty="0"/>
                  <a:t>				Note: not all matrices have inverses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534400" cy="5334000"/>
              </a:xfrm>
              <a:blipFill rotWithShape="1">
                <a:blip r:embed="rId2"/>
                <a:stretch>
                  <a:fillRect/>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51</a:t>
            </a:fld>
            <a:endParaRPr lang="en-US" altLang="en-US"/>
          </a:p>
        </p:txBody>
      </p:sp>
    </p:spTree>
    <p:extLst>
      <p:ext uri="{BB962C8B-B14F-4D97-AF65-F5344CB8AC3E}">
        <p14:creationId xmlns:p14="http://schemas.microsoft.com/office/powerpoint/2010/main" val="665921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1143000"/>
          </a:xfrm>
        </p:spPr>
        <p:txBody>
          <a:bodyPr/>
          <a:lstStyle/>
          <a:p>
            <a:pPr eaLnBrk="1" hangingPunct="1"/>
            <a:r>
              <a:rPr lang="en-US" altLang="en-US" sz="2800" dirty="0"/>
              <a:t>Matrix Representation for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5259" y="1143000"/>
                <a:ext cx="8305800" cy="5334000"/>
              </a:xfrm>
            </p:spPr>
            <p:txBody>
              <a:bodyPr rtlCol="0">
                <a:normAutofit fontScale="92500" lnSpcReduction="10000"/>
              </a:bodyPr>
              <a:lstStyle/>
              <a:p>
                <a:pPr marL="0" indent="0" eaLnBrk="1" fontAlgn="auto" hangingPunct="1">
                  <a:spcAft>
                    <a:spcPts val="0"/>
                  </a:spcAft>
                  <a:buFont typeface="Arial" charset="0"/>
                  <a:buNone/>
                  <a:defRPr/>
                </a:pPr>
                <a:r>
                  <a:rPr lang="en-US" sz="2000" dirty="0"/>
                  <a:t>I’m just going to review this one more time in case you did not get it the first time.  Need this for the first homework problem.</a:t>
                </a:r>
              </a:p>
              <a:p>
                <a:pPr marL="0" indent="0" eaLnBrk="1" fontAlgn="auto" hangingPunct="1">
                  <a:spcAft>
                    <a:spcPts val="0"/>
                  </a:spcAft>
                  <a:buNone/>
                  <a:defRPr/>
                </a:pPr>
                <a:r>
                  <a:rPr lang="en-US" sz="2000" b="1" dirty="0"/>
                  <a:t>Y</a:t>
                </a:r>
                <a:r>
                  <a:rPr lang="en-US" sz="2000" dirty="0"/>
                  <a:t> = </a:t>
                </a: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a:rPr>
                                <m:t>𝑦</m:t>
                              </m:r>
                              <m:r>
                                <a:rPr lang="en-US" sz="2000" b="0" i="1" baseline="-25000" smtClean="0">
                                  <a:latin typeface="Cambria Math"/>
                                </a:rPr>
                                <m:t>1</m:t>
                              </m:r>
                            </m:e>
                          </m:mr>
                          <m:mr>
                            <m:e>
                              <m:eqArr>
                                <m:eqArrPr>
                                  <m:ctrlPr>
                                    <a:rPr lang="en-US" sz="2000" b="0" i="1" smtClean="0">
                                      <a:latin typeface="Cambria Math" panose="02040503050406030204" pitchFamily="18" charset="0"/>
                                    </a:rPr>
                                  </m:ctrlPr>
                                </m:eqArrPr>
                                <m:e>
                                  <m:r>
                                    <a:rPr lang="en-US" sz="2000" b="0" i="1" smtClean="0">
                                      <a:latin typeface="Cambria Math"/>
                                    </a:rPr>
                                    <m:t>𝑦</m:t>
                                  </m:r>
                                  <m:r>
                                    <a:rPr lang="en-US" sz="2000" b="0" i="1" baseline="-25000" smtClean="0">
                                      <a:latin typeface="Cambria Math"/>
                                    </a:rPr>
                                    <m:t>2</m:t>
                                  </m:r>
                                </m:e>
                                <m:e>
                                  <m:r>
                                    <a:rPr lang="en-US" sz="2000" b="0" i="1" smtClean="0">
                                      <a:latin typeface="Cambria Math"/>
                                    </a:rPr>
                                    <m:t>…</m:t>
                                  </m:r>
                                </m:e>
                                <m:e>
                                  <m:r>
                                    <a:rPr lang="en-US" sz="2000" b="0" i="1" smtClean="0">
                                      <a:latin typeface="Cambria Math"/>
                                    </a:rPr>
                                    <m:t>𝑦</m:t>
                                  </m:r>
                                  <m:r>
                                    <a:rPr lang="en-US" sz="2000" b="0" i="1" baseline="-25000" smtClean="0">
                                      <a:latin typeface="Cambria Math"/>
                                    </a:rPr>
                                    <m:t>𝑖</m:t>
                                  </m:r>
                                </m:e>
                                <m:e>
                                  <m:r>
                                    <a:rPr lang="en-US" sz="2000" b="0" i="1" smtClean="0">
                                      <a:latin typeface="Cambria Math"/>
                                    </a:rPr>
                                    <m:t>…</m:t>
                                  </m:r>
                                </m:e>
                                <m:e>
                                  <m:r>
                                    <a:rPr lang="en-US" sz="2000" b="0" i="1" smtClean="0">
                                      <a:latin typeface="Cambria Math"/>
                                    </a:rPr>
                                    <m:t>𝑦</m:t>
                                  </m:r>
                                  <m:r>
                                    <a:rPr lang="en-US" sz="2000" b="0" i="1" baseline="-25000" smtClean="0">
                                      <a:latin typeface="Cambria Math"/>
                                    </a:rPr>
                                    <m:t>𝑛</m:t>
                                  </m:r>
                                </m:e>
                              </m:eqArr>
                            </m:e>
                          </m:mr>
                        </m:m>
                      </m:e>
                    </m:d>
                  </m:oMath>
                </a14:m>
                <a:r>
                  <a:rPr lang="en-US" sz="2000" dirty="0"/>
                  <a:t>		</a:t>
                </a:r>
                <a:r>
                  <a:rPr lang="en-US" sz="2000" b="1" dirty="0"/>
                  <a:t>X</a:t>
                </a:r>
                <a:r>
                  <a:rPr lang="en-US" sz="2000" dirty="0"/>
                  <a:t> = </a:t>
                </a:r>
                <a14:m>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a:rPr>
                                <m:t>𝑥</m:t>
                              </m:r>
                              <m:r>
                                <a:rPr lang="en-US" sz="2000" i="1" baseline="-25000">
                                  <a:latin typeface="Cambria Math"/>
                                </a:rPr>
                                <m:t>1</m:t>
                              </m:r>
                            </m:e>
                          </m:mr>
                          <m:mr>
                            <m:e>
                              <m:eqArr>
                                <m:eqArrPr>
                                  <m:ctrlPr>
                                    <a:rPr lang="en-US" sz="2000" i="1">
                                      <a:latin typeface="Cambria Math" panose="02040503050406030204" pitchFamily="18" charset="0"/>
                                    </a:rPr>
                                  </m:ctrlPr>
                                </m:eqArrPr>
                                <m:e>
                                  <m:r>
                                    <a:rPr lang="en-US" sz="2000" b="0" i="1" smtClean="0">
                                      <a:latin typeface="Cambria Math"/>
                                    </a:rPr>
                                    <m:t>𝑥</m:t>
                                  </m:r>
                                  <m:r>
                                    <a:rPr lang="en-US" sz="2000" i="1" baseline="-25000">
                                      <a:latin typeface="Cambria Math"/>
                                    </a:rPr>
                                    <m:t>2</m:t>
                                  </m:r>
                                </m:e>
                                <m:e>
                                  <m:r>
                                    <a:rPr lang="en-US" sz="2000" i="1">
                                      <a:latin typeface="Cambria Math"/>
                                    </a:rPr>
                                    <m:t>…</m:t>
                                  </m:r>
                                </m:e>
                                <m:e>
                                  <m:r>
                                    <a:rPr lang="en-US" sz="2000" b="0" i="1" smtClean="0">
                                      <a:latin typeface="Cambria Math"/>
                                    </a:rPr>
                                    <m:t>𝑥</m:t>
                                  </m:r>
                                  <m:r>
                                    <a:rPr lang="en-US" sz="2000" i="1" baseline="-25000">
                                      <a:latin typeface="Cambria Math"/>
                                    </a:rPr>
                                    <m:t>𝑖</m:t>
                                  </m:r>
                                </m:e>
                                <m:e>
                                  <m:r>
                                    <a:rPr lang="en-US" sz="2000" i="1">
                                      <a:latin typeface="Cambria Math"/>
                                    </a:rPr>
                                    <m:t>…</m:t>
                                  </m:r>
                                </m:e>
                                <m:e>
                                  <m:r>
                                    <a:rPr lang="en-US" sz="2000" b="0" i="1" smtClean="0">
                                      <a:latin typeface="Cambria Math"/>
                                    </a:rPr>
                                    <m:t>𝑥</m:t>
                                  </m:r>
                                  <m:r>
                                    <a:rPr lang="en-US" sz="2000" i="1" baseline="-25000">
                                      <a:latin typeface="Cambria Math"/>
                                    </a:rPr>
                                    <m:t>𝑛</m:t>
                                  </m:r>
                                </m:e>
                              </m:eqArr>
                            </m:e>
                          </m:mr>
                        </m:m>
                      </m:e>
                    </m:d>
                  </m:oMath>
                </a14:m>
                <a:r>
                  <a:rPr lang="en-US" sz="2000" dirty="0"/>
                  <a:t>		</a:t>
                </a:r>
                <a:r>
                  <a:rPr lang="en-US" sz="2000" b="1" dirty="0">
                    <a:latin typeface="Symbol" panose="05050102010706020507" pitchFamily="18" charset="2"/>
                  </a:rPr>
                  <a:t>b</a:t>
                </a:r>
                <a:r>
                  <a:rPr lang="en-US" sz="2000" dirty="0"/>
                  <a:t> = </a:t>
                </a:r>
                <a14:m>
                  <m:oMath xmlns:m="http://schemas.openxmlformats.org/officeDocument/2006/math">
                    <m:d>
                      <m:dPr>
                        <m:begChr m:val="["/>
                        <m:endChr m:val="]"/>
                        <m:ctrlPr>
                          <a:rPr lang="en-US" sz="2000" i="1" smtClean="0">
                            <a:latin typeface="Cambria Math" panose="02040503050406030204" pitchFamily="18" charset="0"/>
                          </a:rPr>
                        </m:ctrlPr>
                      </m:dPr>
                      <m:e>
                        <m:r>
                          <m:rPr>
                            <m:nor/>
                          </m:rPr>
                          <a:rPr lang="en-US" sz="2000" dirty="0">
                            <a:latin typeface="Symbol" panose="05050102010706020507" pitchFamily="18" charset="2"/>
                          </a:rPr>
                          <m:t>b</m:t>
                        </m:r>
                        <m:r>
                          <a:rPr lang="en-US" sz="2000" i="1" baseline="-25000" dirty="0">
                            <a:latin typeface="Cambria Math"/>
                          </a:rPr>
                          <m:t>1</m:t>
                        </m:r>
                      </m:e>
                    </m:d>
                  </m:oMath>
                </a14:m>
                <a:r>
                  <a:rPr lang="en-US" sz="2000" dirty="0"/>
                  <a:t>		 </a:t>
                </a:r>
                <a:r>
                  <a:rPr lang="en-US" sz="2000" b="1" dirty="0"/>
                  <a:t>Ŷ</a:t>
                </a:r>
                <a:r>
                  <a:rPr lang="en-US" sz="2000" dirty="0"/>
                  <a:t> = </a:t>
                </a:r>
                <a:r>
                  <a:rPr lang="en-US" sz="2000" dirty="0">
                    <a:latin typeface="Symbol" panose="05050102010706020507" pitchFamily="18" charset="2"/>
                  </a:rPr>
                  <a:t>b</a:t>
                </a:r>
                <a:r>
                  <a:rPr lang="en-US" sz="2000" baseline="-25000" dirty="0"/>
                  <a:t>0</a:t>
                </a:r>
                <a:r>
                  <a:rPr lang="en-US" sz="2000" dirty="0"/>
                  <a:t> + </a:t>
                </a:r>
                <a:r>
                  <a:rPr lang="en-US" sz="2000" b="1" dirty="0" err="1">
                    <a:latin typeface="Symbol" panose="05050102010706020507" pitchFamily="18" charset="2"/>
                  </a:rPr>
                  <a:t>b</a:t>
                </a:r>
                <a:r>
                  <a:rPr lang="en-US" sz="2000" b="1" dirty="0" err="1"/>
                  <a:t>X</a:t>
                </a:r>
                <a:endParaRPr lang="en-US" sz="2000" dirty="0"/>
              </a:p>
              <a:p>
                <a:pPr marL="0" indent="0" eaLnBrk="1" fontAlgn="auto" hangingPunct="1">
                  <a:spcAft>
                    <a:spcPts val="0"/>
                  </a:spcAft>
                  <a:buNone/>
                  <a:defRPr/>
                </a:pPr>
                <a:endParaRPr lang="en-US" sz="2000" b="1" dirty="0"/>
              </a:p>
              <a:p>
                <a:pPr marL="0" indent="0" eaLnBrk="1" fontAlgn="auto" hangingPunct="1">
                  <a:spcAft>
                    <a:spcPts val="0"/>
                  </a:spcAft>
                  <a:buNone/>
                  <a:defRPr/>
                </a:pPr>
                <a:r>
                  <a:rPr lang="en-US" sz="2000" dirty="0"/>
                  <a:t>Is shorthand for writing</a:t>
                </a:r>
              </a:p>
              <a:p>
                <a:pPr marL="0" indent="0" eaLnBrk="1" fontAlgn="auto" hangingPunct="1">
                  <a:spcAft>
                    <a:spcPts val="0"/>
                  </a:spcAft>
                  <a:buNone/>
                  <a:defRPr/>
                </a:pPr>
                <a:endParaRPr lang="en-US" sz="2000" b="1" dirty="0"/>
              </a:p>
              <a:p>
                <a:pPr marL="0" indent="0" eaLnBrk="1" fontAlgn="auto" hangingPunct="1">
                  <a:spcAft>
                    <a:spcPts val="0"/>
                  </a:spcAft>
                  <a:buNone/>
                  <a:defRPr/>
                </a:pPr>
                <a:r>
                  <a:rPr lang="en-US" sz="2000" dirty="0"/>
                  <a:t>y</a:t>
                </a:r>
                <a:r>
                  <a:rPr lang="en-US" sz="2000" baseline="-25000" dirty="0"/>
                  <a:t>1</a:t>
                </a:r>
                <a:r>
                  <a:rPr lang="en-US" sz="2000" dirty="0"/>
                  <a:t> = </a:t>
                </a:r>
                <a:r>
                  <a:rPr lang="en-US" sz="2000" dirty="0">
                    <a:latin typeface="Symbol" panose="05050102010706020507" pitchFamily="18" charset="2"/>
                  </a:rPr>
                  <a:t>b</a:t>
                </a:r>
                <a:r>
                  <a:rPr lang="en-US" sz="2000" dirty="0"/>
                  <a:t>0 + </a:t>
                </a:r>
                <a:r>
                  <a:rPr lang="en-US" sz="2000" dirty="0">
                    <a:latin typeface="Symbol" panose="05050102010706020507" pitchFamily="18" charset="2"/>
                  </a:rPr>
                  <a:t>b</a:t>
                </a:r>
                <a:r>
                  <a:rPr lang="en-US" sz="2000" baseline="-25000" dirty="0"/>
                  <a:t>1</a:t>
                </a:r>
                <a:r>
                  <a:rPr lang="en-US" sz="2000" dirty="0"/>
                  <a:t>*x</a:t>
                </a:r>
                <a:r>
                  <a:rPr lang="en-US" sz="2000" baseline="-25000" dirty="0"/>
                  <a:t>1</a:t>
                </a:r>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y</a:t>
                </a:r>
                <a:r>
                  <a:rPr lang="en-US" sz="2000" baseline="-25000" dirty="0"/>
                  <a:t>2</a:t>
                </a:r>
                <a:r>
                  <a:rPr lang="en-US" sz="2000" dirty="0"/>
                  <a:t> = </a:t>
                </a:r>
                <a:r>
                  <a:rPr lang="en-US" sz="2000" dirty="0">
                    <a:latin typeface="Symbol" panose="05050102010706020507" pitchFamily="18" charset="2"/>
                  </a:rPr>
                  <a:t>b</a:t>
                </a:r>
                <a:r>
                  <a:rPr lang="en-US" sz="2000" dirty="0"/>
                  <a:t>0 + </a:t>
                </a:r>
                <a:r>
                  <a:rPr lang="en-US" sz="2000" dirty="0">
                    <a:latin typeface="Symbol" panose="05050102010706020507" pitchFamily="18" charset="2"/>
                  </a:rPr>
                  <a:t>b</a:t>
                </a:r>
                <a:r>
                  <a:rPr lang="en-US" sz="2000" baseline="-25000" dirty="0"/>
                  <a:t>1</a:t>
                </a:r>
                <a:r>
                  <a:rPr lang="en-US" sz="2000" dirty="0"/>
                  <a:t>*x</a:t>
                </a:r>
                <a:r>
                  <a:rPr lang="en-US" sz="2000" baseline="-25000" dirty="0"/>
                  <a:t>2</a:t>
                </a:r>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y</a:t>
                </a:r>
                <a:r>
                  <a:rPr lang="en-US" sz="2000" baseline="-25000" dirty="0"/>
                  <a:t>3</a:t>
                </a:r>
                <a:r>
                  <a:rPr lang="en-US" sz="2000" dirty="0"/>
                  <a:t> = </a:t>
                </a:r>
                <a:r>
                  <a:rPr lang="en-US" sz="2000" dirty="0">
                    <a:latin typeface="Symbol" panose="05050102010706020507" pitchFamily="18" charset="2"/>
                  </a:rPr>
                  <a:t>b</a:t>
                </a:r>
                <a:r>
                  <a:rPr lang="en-US" sz="2000" dirty="0"/>
                  <a:t>0 + </a:t>
                </a:r>
                <a:r>
                  <a:rPr lang="en-US" sz="2000" dirty="0">
                    <a:latin typeface="Symbol" panose="05050102010706020507" pitchFamily="18" charset="2"/>
                  </a:rPr>
                  <a:t>b</a:t>
                </a:r>
                <a:r>
                  <a:rPr lang="en-US" sz="2000" baseline="-25000" dirty="0"/>
                  <a:t>1</a:t>
                </a:r>
                <a:r>
                  <a:rPr lang="en-US" sz="2000" dirty="0"/>
                  <a:t>*x</a:t>
                </a:r>
                <a:r>
                  <a:rPr lang="en-US" sz="2000" baseline="-25000" dirty="0"/>
                  <a:t>3</a:t>
                </a:r>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         </a:t>
                </a:r>
                <a:r>
                  <a:rPr lang="en-US" sz="2000" dirty="0" err="1"/>
                  <a:t>etc</a:t>
                </a:r>
                <a:r>
                  <a:rPr lang="en-US" sz="2000" dirty="0"/>
                  <a:t> from </a:t>
                </a:r>
                <a:r>
                  <a:rPr lang="en-US" sz="2000" dirty="0" err="1"/>
                  <a:t>i</a:t>
                </a:r>
                <a:r>
                  <a:rPr lang="en-US" sz="2000" dirty="0"/>
                  <a:t> = 1 to n, n = number of samples in the dataset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5259" y="1143000"/>
                <a:ext cx="8305800" cy="5334000"/>
              </a:xfrm>
              <a:blipFill rotWithShape="1">
                <a:blip r:embed="rId2"/>
                <a:stretch>
                  <a:fillRect l="-734" t="-1143" r="-80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52</a:t>
            </a:fld>
            <a:endParaRPr lang="en-US" altLang="en-US"/>
          </a:p>
        </p:txBody>
      </p:sp>
      <p:sp>
        <p:nvSpPr>
          <p:cNvPr id="4" name="TextBox 3"/>
          <p:cNvSpPr txBox="1"/>
          <p:nvPr/>
        </p:nvSpPr>
        <p:spPr>
          <a:xfrm>
            <a:off x="1219200" y="4267200"/>
            <a:ext cx="300082" cy="369332"/>
          </a:xfrm>
          <a:prstGeom prst="rect">
            <a:avLst/>
          </a:prstGeom>
          <a:noFill/>
        </p:spPr>
        <p:txBody>
          <a:bodyPr wrap="none" rtlCol="0">
            <a:spAutoFit/>
          </a:bodyPr>
          <a:lstStyle/>
          <a:p>
            <a:r>
              <a:rPr lang="en-US" dirty="0"/>
              <a:t>^</a:t>
            </a:r>
          </a:p>
        </p:txBody>
      </p:sp>
      <p:sp>
        <p:nvSpPr>
          <p:cNvPr id="6" name="TextBox 5"/>
          <p:cNvSpPr txBox="1"/>
          <p:nvPr/>
        </p:nvSpPr>
        <p:spPr>
          <a:xfrm>
            <a:off x="762000" y="4267200"/>
            <a:ext cx="300082" cy="369332"/>
          </a:xfrm>
          <a:prstGeom prst="rect">
            <a:avLst/>
          </a:prstGeom>
          <a:noFill/>
        </p:spPr>
        <p:txBody>
          <a:bodyPr wrap="none" rtlCol="0">
            <a:spAutoFit/>
          </a:bodyPr>
          <a:lstStyle/>
          <a:p>
            <a:r>
              <a:rPr lang="en-US" dirty="0"/>
              <a:t>^</a:t>
            </a:r>
          </a:p>
        </p:txBody>
      </p:sp>
      <p:sp>
        <p:nvSpPr>
          <p:cNvPr id="7" name="TextBox 6"/>
          <p:cNvSpPr txBox="1"/>
          <p:nvPr/>
        </p:nvSpPr>
        <p:spPr>
          <a:xfrm>
            <a:off x="4038600" y="2362200"/>
            <a:ext cx="300082" cy="369332"/>
          </a:xfrm>
          <a:prstGeom prst="rect">
            <a:avLst/>
          </a:prstGeom>
          <a:noFill/>
        </p:spPr>
        <p:txBody>
          <a:bodyPr wrap="none" rtlCol="0">
            <a:spAutoFit/>
          </a:bodyPr>
          <a:lstStyle/>
          <a:p>
            <a:r>
              <a:rPr lang="en-US" dirty="0"/>
              <a:t>^</a:t>
            </a:r>
          </a:p>
        </p:txBody>
      </p:sp>
      <p:sp>
        <p:nvSpPr>
          <p:cNvPr id="8" name="TextBox 7"/>
          <p:cNvSpPr txBox="1"/>
          <p:nvPr/>
        </p:nvSpPr>
        <p:spPr>
          <a:xfrm>
            <a:off x="6248400" y="2362200"/>
            <a:ext cx="300082" cy="369332"/>
          </a:xfrm>
          <a:prstGeom prst="rect">
            <a:avLst/>
          </a:prstGeom>
          <a:noFill/>
        </p:spPr>
        <p:txBody>
          <a:bodyPr wrap="none" rtlCol="0">
            <a:spAutoFit/>
          </a:bodyPr>
          <a:lstStyle/>
          <a:p>
            <a:r>
              <a:rPr lang="en-US" dirty="0"/>
              <a:t>^</a:t>
            </a:r>
          </a:p>
        </p:txBody>
      </p:sp>
      <p:sp>
        <p:nvSpPr>
          <p:cNvPr id="11" name="TextBox 10"/>
          <p:cNvSpPr txBox="1"/>
          <p:nvPr/>
        </p:nvSpPr>
        <p:spPr>
          <a:xfrm>
            <a:off x="6705600" y="2370098"/>
            <a:ext cx="300082" cy="369332"/>
          </a:xfrm>
          <a:prstGeom prst="rect">
            <a:avLst/>
          </a:prstGeom>
          <a:noFill/>
        </p:spPr>
        <p:txBody>
          <a:bodyPr wrap="none" rtlCol="0">
            <a:spAutoFit/>
          </a:bodyPr>
          <a:lstStyle/>
          <a:p>
            <a:r>
              <a:rPr lang="en-US" dirty="0"/>
              <a:t>^</a:t>
            </a:r>
          </a:p>
        </p:txBody>
      </p:sp>
      <p:sp>
        <p:nvSpPr>
          <p:cNvPr id="12" name="TextBox 11"/>
          <p:cNvSpPr txBox="1"/>
          <p:nvPr/>
        </p:nvSpPr>
        <p:spPr>
          <a:xfrm>
            <a:off x="4498159" y="2362200"/>
            <a:ext cx="300082" cy="369332"/>
          </a:xfrm>
          <a:prstGeom prst="rect">
            <a:avLst/>
          </a:prstGeom>
          <a:noFill/>
        </p:spPr>
        <p:txBody>
          <a:bodyPr wrap="none" rtlCol="0">
            <a:spAutoFit/>
          </a:bodyPr>
          <a:lstStyle/>
          <a:p>
            <a:r>
              <a:rPr lang="en-US" dirty="0"/>
              <a:t>^</a:t>
            </a:r>
          </a:p>
        </p:txBody>
      </p:sp>
      <p:sp>
        <p:nvSpPr>
          <p:cNvPr id="17" name="TextBox 16"/>
          <p:cNvSpPr txBox="1"/>
          <p:nvPr/>
        </p:nvSpPr>
        <p:spPr>
          <a:xfrm>
            <a:off x="1219200" y="4800600"/>
            <a:ext cx="300082" cy="369332"/>
          </a:xfrm>
          <a:prstGeom prst="rect">
            <a:avLst/>
          </a:prstGeom>
          <a:noFill/>
        </p:spPr>
        <p:txBody>
          <a:bodyPr wrap="none" rtlCol="0">
            <a:spAutoFit/>
          </a:bodyPr>
          <a:lstStyle/>
          <a:p>
            <a:r>
              <a:rPr lang="en-US" dirty="0"/>
              <a:t>^</a:t>
            </a:r>
          </a:p>
        </p:txBody>
      </p:sp>
      <p:sp>
        <p:nvSpPr>
          <p:cNvPr id="18" name="TextBox 17"/>
          <p:cNvSpPr txBox="1"/>
          <p:nvPr/>
        </p:nvSpPr>
        <p:spPr>
          <a:xfrm>
            <a:off x="766718" y="4800600"/>
            <a:ext cx="300082" cy="369332"/>
          </a:xfrm>
          <a:prstGeom prst="rect">
            <a:avLst/>
          </a:prstGeom>
          <a:noFill/>
        </p:spPr>
        <p:txBody>
          <a:bodyPr wrap="none" rtlCol="0">
            <a:spAutoFit/>
          </a:bodyPr>
          <a:lstStyle/>
          <a:p>
            <a:r>
              <a:rPr lang="en-US" dirty="0"/>
              <a:t>^</a:t>
            </a:r>
          </a:p>
        </p:txBody>
      </p:sp>
      <p:sp>
        <p:nvSpPr>
          <p:cNvPr id="19" name="TextBox 18"/>
          <p:cNvSpPr txBox="1"/>
          <p:nvPr/>
        </p:nvSpPr>
        <p:spPr>
          <a:xfrm>
            <a:off x="1219200" y="5322332"/>
            <a:ext cx="300082" cy="369332"/>
          </a:xfrm>
          <a:prstGeom prst="rect">
            <a:avLst/>
          </a:prstGeom>
          <a:noFill/>
        </p:spPr>
        <p:txBody>
          <a:bodyPr wrap="none" rtlCol="0">
            <a:spAutoFit/>
          </a:bodyPr>
          <a:lstStyle/>
          <a:p>
            <a:r>
              <a:rPr lang="en-US" dirty="0"/>
              <a:t>^</a:t>
            </a:r>
          </a:p>
        </p:txBody>
      </p:sp>
      <p:sp>
        <p:nvSpPr>
          <p:cNvPr id="20" name="TextBox 19"/>
          <p:cNvSpPr txBox="1"/>
          <p:nvPr/>
        </p:nvSpPr>
        <p:spPr>
          <a:xfrm>
            <a:off x="762000" y="5322332"/>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990461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1143000"/>
          </a:xfrm>
        </p:spPr>
        <p:txBody>
          <a:bodyPr/>
          <a:lstStyle/>
          <a:p>
            <a:pPr eaLnBrk="1" hangingPunct="1"/>
            <a:r>
              <a:rPr lang="en-US" altLang="en-US" sz="2800" dirty="0"/>
              <a:t>Matrix Representation for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5258" y="1131332"/>
                <a:ext cx="8798742" cy="5334000"/>
              </a:xfrm>
            </p:spPr>
            <p:txBody>
              <a:bodyPr rtlCol="0">
                <a:normAutofit fontScale="77500" lnSpcReduction="20000"/>
              </a:bodyPr>
              <a:lstStyle/>
              <a:p>
                <a:pPr marL="0" indent="0" eaLnBrk="1" fontAlgn="auto" hangingPunct="1">
                  <a:spcAft>
                    <a:spcPts val="0"/>
                  </a:spcAft>
                  <a:buFont typeface="Arial" charset="0"/>
                  <a:buNone/>
                  <a:defRPr/>
                </a:pPr>
                <a:r>
                  <a:rPr lang="en-US" sz="2200" dirty="0"/>
                  <a:t>I’m just going to review this one more time in case you did not get it the first time.  Need this for the first homework problem.</a:t>
                </a:r>
              </a:p>
              <a:p>
                <a:pPr marL="0" indent="0" eaLnBrk="1" fontAlgn="auto" hangingPunct="1">
                  <a:spcAft>
                    <a:spcPts val="0"/>
                  </a:spcAft>
                  <a:buNone/>
                  <a:defRPr/>
                </a:pPr>
                <a:r>
                  <a:rPr lang="en-US" sz="2200" b="1" dirty="0"/>
                  <a:t>Y</a:t>
                </a:r>
                <a:r>
                  <a:rPr lang="en-US" sz="2200" dirty="0"/>
                  <a:t> =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a:rPr>
                                <m:t>𝑦</m:t>
                              </m:r>
                              <m:r>
                                <a:rPr lang="en-US" sz="2200" i="1" baseline="-25000">
                                  <a:latin typeface="Cambria Math"/>
                                </a:rPr>
                                <m:t>1</m:t>
                              </m:r>
                            </m:e>
                          </m:mr>
                          <m:mr>
                            <m:e>
                              <m:eqArr>
                                <m:eqArrPr>
                                  <m:ctrlPr>
                                    <a:rPr lang="en-US" sz="2200" i="1">
                                      <a:latin typeface="Cambria Math" panose="02040503050406030204" pitchFamily="18" charset="0"/>
                                    </a:rPr>
                                  </m:ctrlPr>
                                </m:eqArrPr>
                                <m:e>
                                  <m:r>
                                    <a:rPr lang="en-US" sz="2200" i="1">
                                      <a:latin typeface="Cambria Math"/>
                                    </a:rPr>
                                    <m:t>𝑦</m:t>
                                  </m:r>
                                  <m:r>
                                    <a:rPr lang="en-US" sz="2200" i="1" baseline="-25000">
                                      <a:latin typeface="Cambria Math"/>
                                    </a:rPr>
                                    <m:t>2</m:t>
                                  </m:r>
                                </m:e>
                                <m:e>
                                  <m:r>
                                    <a:rPr lang="en-US" sz="2200" i="1">
                                      <a:latin typeface="Cambria Math"/>
                                    </a:rPr>
                                    <m:t>…</m:t>
                                  </m:r>
                                </m:e>
                                <m:e>
                                  <m:r>
                                    <a:rPr lang="en-US" sz="2200" i="1">
                                      <a:latin typeface="Cambria Math"/>
                                    </a:rPr>
                                    <m:t>𝑦</m:t>
                                  </m:r>
                                  <m:r>
                                    <a:rPr lang="en-US" sz="2200" i="1" baseline="-25000">
                                      <a:latin typeface="Cambria Math"/>
                                    </a:rPr>
                                    <m:t>𝑖</m:t>
                                  </m:r>
                                </m:e>
                                <m:e>
                                  <m:r>
                                    <a:rPr lang="en-US" sz="2200" i="1">
                                      <a:latin typeface="Cambria Math"/>
                                    </a:rPr>
                                    <m:t>…</m:t>
                                  </m:r>
                                </m:e>
                                <m:e>
                                  <m:r>
                                    <a:rPr lang="en-US" sz="2200" i="1">
                                      <a:latin typeface="Cambria Math"/>
                                    </a:rPr>
                                    <m:t>𝑦</m:t>
                                  </m:r>
                                  <m:r>
                                    <a:rPr lang="en-US" sz="2200" i="1" baseline="-25000">
                                      <a:latin typeface="Cambria Math"/>
                                    </a:rPr>
                                    <m:t>𝑛</m:t>
                                  </m:r>
                                </m:e>
                              </m:eqArr>
                            </m:e>
                          </m:mr>
                        </m:m>
                      </m:e>
                    </m:d>
                  </m:oMath>
                </a14:m>
                <a:r>
                  <a:rPr lang="en-US" sz="2200" dirty="0"/>
                  <a:t>		</a:t>
                </a:r>
                <a:r>
                  <a:rPr lang="en-US" sz="2200" b="1" dirty="0"/>
                  <a:t>X</a:t>
                </a:r>
                <a:r>
                  <a:rPr lang="en-US" sz="2200" dirty="0"/>
                  <a:t> = </a:t>
                </a:r>
                <a14:m>
                  <m:oMath xmlns:m="http://schemas.openxmlformats.org/officeDocument/2006/math">
                    <m:d>
                      <m:dPr>
                        <m:begChr m:val="["/>
                        <m:endChr m:val="]"/>
                        <m:ctrlPr>
                          <a:rPr lang="en-US" sz="2200" i="1" smtClean="0">
                            <a:latin typeface="Cambria Math" panose="02040503050406030204" pitchFamily="18" charset="0"/>
                          </a:rPr>
                        </m:ctrlPr>
                      </m:dPr>
                      <m:e>
                        <m:m>
                          <m:mPr>
                            <m:mcs>
                              <m:mc>
                                <m:mcPr>
                                  <m:count m:val="3"/>
                                  <m:mcJc m:val="center"/>
                                </m:mcPr>
                              </m:mc>
                            </m:mcs>
                            <m:ctrlPr>
                              <a:rPr lang="en-US" sz="2200" i="1" smtClean="0">
                                <a:latin typeface="Cambria Math" panose="02040503050406030204" pitchFamily="18" charset="0"/>
                              </a:rPr>
                            </m:ctrlPr>
                          </m:mPr>
                          <m:mr>
                            <m:e>
                              <m:r>
                                <a:rPr lang="en-US" sz="2200" i="1">
                                  <a:latin typeface="Cambria Math"/>
                                </a:rPr>
                                <m:t>𝑥</m:t>
                              </m:r>
                              <m:r>
                                <a:rPr lang="en-US" sz="2200" i="1" baseline="-25000">
                                  <a:latin typeface="Cambria Math"/>
                                </a:rPr>
                                <m:t>1</m:t>
                              </m:r>
                              <m:r>
                                <a:rPr lang="en-US" sz="2200" b="0" i="1" baseline="-25000" smtClean="0">
                                  <a:latin typeface="Cambria Math"/>
                                </a:rPr>
                                <m:t>1</m:t>
                              </m:r>
                            </m:e>
                            <m:e>
                              <m:r>
                                <a:rPr lang="en-US" sz="2200" i="1">
                                  <a:latin typeface="Cambria Math"/>
                                </a:rPr>
                                <m:t>𝑥</m:t>
                              </m:r>
                              <m:r>
                                <a:rPr lang="en-US" sz="2200" i="1" baseline="-25000">
                                  <a:latin typeface="Cambria Math"/>
                                </a:rPr>
                                <m:t>1</m:t>
                              </m:r>
                              <m:r>
                                <a:rPr lang="en-US" sz="2200" b="0" i="1" baseline="-25000" smtClean="0">
                                  <a:latin typeface="Cambria Math"/>
                                </a:rPr>
                                <m:t>𝑗</m:t>
                              </m:r>
                            </m:e>
                            <m:e>
                              <m:r>
                                <a:rPr lang="en-US" sz="2200" i="1">
                                  <a:latin typeface="Cambria Math"/>
                                </a:rPr>
                                <m:t>𝑥</m:t>
                              </m:r>
                              <m:r>
                                <a:rPr lang="en-US" sz="2200" i="1" baseline="-25000">
                                  <a:latin typeface="Cambria Math"/>
                                </a:rPr>
                                <m:t>1</m:t>
                              </m:r>
                              <m:r>
                                <a:rPr lang="en-US" sz="2200" b="0" i="1" baseline="-25000" smtClean="0">
                                  <a:latin typeface="Cambria Math"/>
                                </a:rPr>
                                <m:t>𝑝</m:t>
                              </m:r>
                            </m:e>
                          </m:mr>
                          <m:mr>
                            <m:e>
                              <m:r>
                                <a:rPr lang="en-US" sz="2200" i="1">
                                  <a:latin typeface="Cambria Math"/>
                                </a:rPr>
                                <m:t>𝑥</m:t>
                              </m:r>
                              <m:r>
                                <a:rPr lang="en-US" sz="2200" i="1" baseline="-25000">
                                  <a:latin typeface="Cambria Math"/>
                                </a:rPr>
                                <m:t>2</m:t>
                              </m:r>
                              <m:r>
                                <a:rPr lang="en-US" sz="2200" b="0" i="1" baseline="-25000" smtClean="0">
                                  <a:latin typeface="Cambria Math"/>
                                </a:rPr>
                                <m:t>1</m:t>
                              </m:r>
                            </m:e>
                            <m:e>
                              <m:r>
                                <a:rPr lang="en-US" sz="2200" i="1">
                                  <a:latin typeface="Cambria Math"/>
                                </a:rPr>
                                <m:t>𝑥</m:t>
                              </m:r>
                              <m:r>
                                <a:rPr lang="en-US" sz="2200" b="0" i="1" baseline="-25000" smtClean="0">
                                  <a:latin typeface="Cambria Math"/>
                                </a:rPr>
                                <m:t>2</m:t>
                              </m:r>
                              <m:r>
                                <a:rPr lang="en-US" sz="2200" b="0" i="1" baseline="-25000" smtClean="0">
                                  <a:latin typeface="Cambria Math"/>
                                </a:rPr>
                                <m:t>𝑗</m:t>
                              </m:r>
                            </m:e>
                            <m:e>
                              <m:r>
                                <a:rPr lang="en-US" sz="2200" i="1">
                                  <a:latin typeface="Cambria Math"/>
                                </a:rPr>
                                <m:t>𝑥</m:t>
                              </m:r>
                              <m:r>
                                <a:rPr lang="en-US" sz="2200" b="0" i="1" baseline="-25000" smtClean="0">
                                  <a:latin typeface="Cambria Math"/>
                                </a:rPr>
                                <m:t>2</m:t>
                              </m:r>
                              <m:r>
                                <a:rPr lang="en-US" sz="2200" b="0" i="1" baseline="-25000" smtClean="0">
                                  <a:latin typeface="Cambria Math"/>
                                </a:rPr>
                                <m:t>𝑝</m:t>
                              </m:r>
                            </m:e>
                          </m:mr>
                          <m:mr>
                            <m:e>
                              <m:r>
                                <a:rPr lang="en-US" sz="2200" i="1">
                                  <a:latin typeface="Cambria Math"/>
                                </a:rPr>
                                <m:t>𝑥</m:t>
                              </m:r>
                              <m:r>
                                <a:rPr lang="en-US" sz="2200" i="1" baseline="-25000">
                                  <a:latin typeface="Cambria Math"/>
                                </a:rPr>
                                <m:t>𝑛</m:t>
                              </m:r>
                              <m:r>
                                <a:rPr lang="en-US" sz="2200" b="0" i="1" baseline="-25000" smtClean="0">
                                  <a:latin typeface="Cambria Math"/>
                                </a:rPr>
                                <m:t>1</m:t>
                              </m:r>
                            </m:e>
                            <m:e>
                              <m:r>
                                <a:rPr lang="en-US" sz="2200" i="1">
                                  <a:latin typeface="Cambria Math"/>
                                </a:rPr>
                                <m:t>𝑥</m:t>
                              </m:r>
                              <m:r>
                                <a:rPr lang="en-US" sz="2200" b="0" i="1" baseline="-25000" smtClean="0">
                                  <a:latin typeface="Cambria Math"/>
                                </a:rPr>
                                <m:t>𝑛𝑗</m:t>
                              </m:r>
                            </m:e>
                            <m:e>
                              <m:r>
                                <a:rPr lang="en-US" sz="2200" i="1">
                                  <a:latin typeface="Cambria Math"/>
                                </a:rPr>
                                <m:t>𝑥</m:t>
                              </m:r>
                              <m:r>
                                <a:rPr lang="en-US" sz="2200" i="1" baseline="-25000">
                                  <a:latin typeface="Cambria Math"/>
                                </a:rPr>
                                <m:t>𝑛</m:t>
                              </m:r>
                              <m:r>
                                <a:rPr lang="en-US" sz="2200" b="0" i="1" baseline="-25000" smtClean="0">
                                  <a:latin typeface="Cambria Math"/>
                                </a:rPr>
                                <m:t>𝑝</m:t>
                              </m:r>
                            </m:e>
                          </m:mr>
                        </m:m>
                      </m:e>
                    </m:d>
                  </m:oMath>
                </a14:m>
                <a:r>
                  <a:rPr lang="en-US" sz="2200" dirty="0"/>
                  <a:t>	 	</a:t>
                </a:r>
                <a:r>
                  <a:rPr lang="en-US" sz="2200" b="1" dirty="0">
                    <a:latin typeface="Symbol" panose="05050102010706020507" pitchFamily="18" charset="2"/>
                  </a:rPr>
                  <a:t>b</a:t>
                </a:r>
                <a:r>
                  <a:rPr lang="en-US" sz="2200" dirty="0"/>
                  <a:t> =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nor/>
                                </m:rPr>
                                <a:rPr lang="en-US" sz="2200" dirty="0">
                                  <a:latin typeface="Symbol" panose="05050102010706020507" pitchFamily="18" charset="2"/>
                                </a:rPr>
                                <m:t>b</m:t>
                              </m:r>
                              <m:r>
                                <a:rPr lang="en-US" sz="2200" b="0" i="1" baseline="-25000" dirty="0" smtClean="0">
                                  <a:latin typeface="Cambria Math"/>
                                </a:rPr>
                                <m:t>1</m:t>
                              </m:r>
                            </m:e>
                          </m:mr>
                          <m:mr>
                            <m:e>
                              <m:eqArr>
                                <m:eqArrPr>
                                  <m:ctrlPr>
                                    <a:rPr lang="en-US" sz="2200" i="1">
                                      <a:latin typeface="Cambria Math" panose="02040503050406030204" pitchFamily="18" charset="0"/>
                                    </a:rPr>
                                  </m:ctrlPr>
                                </m:eqArrPr>
                                <m:e>
                                  <m:r>
                                    <m:rPr>
                                      <m:nor/>
                                    </m:rPr>
                                    <a:rPr lang="en-US" sz="2200" dirty="0" smtClean="0">
                                      <a:latin typeface="Symbol" panose="05050102010706020507" pitchFamily="18" charset="2"/>
                                    </a:rPr>
                                    <m:t>b</m:t>
                                  </m:r>
                                  <m:r>
                                    <a:rPr lang="en-US" sz="2200" b="0" i="1" baseline="-25000" dirty="0" smtClean="0">
                                      <a:latin typeface="Cambria Math"/>
                                    </a:rPr>
                                    <m:t>2</m:t>
                                  </m:r>
                                </m:e>
                                <m:e>
                                  <m:r>
                                    <a:rPr lang="en-US" sz="2200" i="1">
                                      <a:latin typeface="Cambria Math"/>
                                    </a:rPr>
                                    <m:t>…</m:t>
                                  </m:r>
                                </m:e>
                                <m:e>
                                  <m:r>
                                    <m:rPr>
                                      <m:nor/>
                                    </m:rPr>
                                    <a:rPr lang="en-US" sz="2200" dirty="0">
                                      <a:latin typeface="Symbol" panose="05050102010706020507" pitchFamily="18" charset="2"/>
                                    </a:rPr>
                                    <m:t>b</m:t>
                                  </m:r>
                                  <m:r>
                                    <a:rPr lang="en-US" sz="2200" b="0" i="1" baseline="-25000" dirty="0" smtClean="0">
                                      <a:latin typeface="Cambria Math"/>
                                    </a:rPr>
                                    <m:t>𝑗</m:t>
                                  </m:r>
                                </m:e>
                                <m:e>
                                  <m:r>
                                    <a:rPr lang="en-US" sz="2200" i="1">
                                      <a:latin typeface="Cambria Math"/>
                                    </a:rPr>
                                    <m:t>…</m:t>
                                  </m:r>
                                </m:e>
                                <m:e>
                                  <m:r>
                                    <m:rPr>
                                      <m:nor/>
                                    </m:rPr>
                                    <a:rPr lang="en-US" sz="2200" dirty="0">
                                      <a:latin typeface="Symbol" panose="05050102010706020507" pitchFamily="18" charset="2"/>
                                    </a:rPr>
                                    <m:t>b</m:t>
                                  </m:r>
                                  <m:r>
                                    <a:rPr lang="en-US" sz="2200" b="0" i="1" baseline="-25000" dirty="0" smtClean="0">
                                      <a:latin typeface="Cambria Math"/>
                                    </a:rPr>
                                    <m:t>𝑝</m:t>
                                  </m:r>
                                </m:e>
                              </m:eqArr>
                            </m:e>
                          </m:mr>
                        </m:m>
                      </m:e>
                    </m:d>
                  </m:oMath>
                </a14:m>
                <a:r>
                  <a:rPr lang="en-US" sz="2200" dirty="0"/>
                  <a:t>		</a:t>
                </a:r>
                <a:r>
                  <a:rPr lang="en-US" sz="2200" b="1" dirty="0"/>
                  <a:t>Ŷ = </a:t>
                </a:r>
                <a:r>
                  <a:rPr lang="en-US" sz="2200" dirty="0">
                    <a:latin typeface="Symbol" panose="05050102010706020507" pitchFamily="18" charset="2"/>
                  </a:rPr>
                  <a:t>b</a:t>
                </a:r>
                <a:r>
                  <a:rPr lang="en-US" sz="2200" baseline="-25000" dirty="0"/>
                  <a:t>0</a:t>
                </a:r>
                <a:r>
                  <a:rPr lang="en-US" sz="2200" dirty="0"/>
                  <a:t> + </a:t>
                </a:r>
                <a:r>
                  <a:rPr lang="en-US" sz="2200" b="1" dirty="0" err="1">
                    <a:latin typeface="Symbol" panose="05050102010706020507" pitchFamily="18" charset="2"/>
                  </a:rPr>
                  <a:t>b</a:t>
                </a:r>
                <a:r>
                  <a:rPr lang="en-US" sz="2200" b="1" dirty="0" err="1"/>
                  <a:t>X</a:t>
                </a:r>
                <a:endParaRPr lang="en-US" sz="2200" b="1" dirty="0"/>
              </a:p>
              <a:p>
                <a:pPr marL="0" indent="0" eaLnBrk="1" fontAlgn="auto" hangingPunct="1">
                  <a:spcAft>
                    <a:spcPts val="0"/>
                  </a:spcAft>
                  <a:buNone/>
                  <a:defRPr/>
                </a:pPr>
                <a:endParaRPr lang="en-US" sz="2200" b="1" dirty="0"/>
              </a:p>
              <a:p>
                <a:pPr marL="0" indent="0" eaLnBrk="1" fontAlgn="auto" hangingPunct="1">
                  <a:spcAft>
                    <a:spcPts val="0"/>
                  </a:spcAft>
                  <a:buNone/>
                  <a:defRPr/>
                </a:pPr>
                <a:r>
                  <a:rPr lang="en-US" sz="2000" dirty="0"/>
                  <a:t>Is shorthand for writing</a:t>
                </a:r>
              </a:p>
              <a:p>
                <a:pPr marL="0" indent="0" eaLnBrk="1" fontAlgn="auto" hangingPunct="1">
                  <a:spcAft>
                    <a:spcPts val="0"/>
                  </a:spcAft>
                  <a:buNone/>
                  <a:defRPr/>
                </a:pPr>
                <a:endParaRPr lang="en-US" sz="2000" b="1" dirty="0"/>
              </a:p>
              <a:p>
                <a:pPr marL="0" indent="0" eaLnBrk="1" fontAlgn="auto" hangingPunct="1">
                  <a:spcAft>
                    <a:spcPts val="0"/>
                  </a:spcAft>
                  <a:buNone/>
                  <a:defRPr/>
                </a:pPr>
                <a:r>
                  <a:rPr lang="en-US" sz="2000" dirty="0"/>
                  <a:t>y</a:t>
                </a:r>
                <a:r>
                  <a:rPr lang="en-US" sz="2000" baseline="-25000" dirty="0"/>
                  <a:t>1</a:t>
                </a:r>
                <a:r>
                  <a:rPr lang="en-US" sz="2000" dirty="0"/>
                  <a:t> = </a:t>
                </a:r>
                <a:r>
                  <a:rPr lang="en-US" sz="2000" dirty="0">
                    <a:latin typeface="Symbol" panose="05050102010706020507" pitchFamily="18" charset="2"/>
                  </a:rPr>
                  <a:t>b</a:t>
                </a:r>
                <a:r>
                  <a:rPr lang="en-US" sz="2000" dirty="0"/>
                  <a:t>0 + </a:t>
                </a:r>
                <a:r>
                  <a:rPr lang="en-US" sz="2000" dirty="0">
                    <a:latin typeface="Symbol" panose="05050102010706020507" pitchFamily="18" charset="2"/>
                  </a:rPr>
                  <a:t>b</a:t>
                </a:r>
                <a:r>
                  <a:rPr lang="en-US" sz="2000" baseline="-25000" dirty="0"/>
                  <a:t>1</a:t>
                </a:r>
                <a:r>
                  <a:rPr lang="en-US" sz="2000" dirty="0"/>
                  <a:t>*x</a:t>
                </a:r>
                <a:r>
                  <a:rPr lang="en-US" sz="2000" baseline="-25000" dirty="0"/>
                  <a:t>1 </a:t>
                </a:r>
                <a:r>
                  <a:rPr lang="en-US" sz="2000" dirty="0"/>
                  <a:t>+ </a:t>
                </a:r>
                <a:r>
                  <a:rPr lang="en-US" sz="2000" dirty="0">
                    <a:latin typeface="Symbol" panose="05050102010706020507" pitchFamily="18" charset="2"/>
                  </a:rPr>
                  <a:t>b</a:t>
                </a:r>
                <a:r>
                  <a:rPr lang="en-US" sz="2000" baseline="-25000" dirty="0"/>
                  <a:t>2 </a:t>
                </a:r>
                <a:r>
                  <a:rPr lang="en-US" sz="2000" dirty="0"/>
                  <a:t>* x</a:t>
                </a:r>
                <a:r>
                  <a:rPr lang="en-US" sz="2000" baseline="-25000" dirty="0"/>
                  <a:t>2</a:t>
                </a:r>
                <a:r>
                  <a:rPr lang="en-US" sz="2000" dirty="0"/>
                  <a:t> + … </a:t>
                </a:r>
                <a:r>
                  <a:rPr lang="en-US" sz="2000" dirty="0" err="1">
                    <a:latin typeface="Symbol" panose="05050102010706020507" pitchFamily="18" charset="2"/>
                  </a:rPr>
                  <a:t>b</a:t>
                </a:r>
                <a:r>
                  <a:rPr lang="en-US" sz="2000" baseline="-25000" dirty="0" err="1"/>
                  <a:t>p</a:t>
                </a:r>
                <a:r>
                  <a:rPr lang="en-US" sz="2000" baseline="-25000" dirty="0"/>
                  <a:t> </a:t>
                </a:r>
                <a:r>
                  <a:rPr lang="en-US" sz="2000" dirty="0"/>
                  <a:t>* </a:t>
                </a:r>
                <a:r>
                  <a:rPr lang="en-US" sz="2000" dirty="0" err="1"/>
                  <a:t>x</a:t>
                </a:r>
                <a:r>
                  <a:rPr lang="en-US" sz="2000" baseline="-25000" dirty="0" err="1"/>
                  <a:t>p</a:t>
                </a:r>
                <a:endParaRPr lang="en-US" sz="2000" baseline="-25000" dirty="0"/>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y</a:t>
                </a:r>
                <a:r>
                  <a:rPr lang="en-US" sz="2000" baseline="-25000" dirty="0"/>
                  <a:t>2</a:t>
                </a:r>
                <a:r>
                  <a:rPr lang="en-US" sz="2000" dirty="0"/>
                  <a:t> = </a:t>
                </a:r>
                <a:r>
                  <a:rPr lang="en-US" sz="2000" dirty="0">
                    <a:latin typeface="Symbol" panose="05050102010706020507" pitchFamily="18" charset="2"/>
                  </a:rPr>
                  <a:t>b</a:t>
                </a:r>
                <a:r>
                  <a:rPr lang="en-US" sz="2000" dirty="0"/>
                  <a:t>0 + </a:t>
                </a:r>
                <a:r>
                  <a:rPr lang="en-US" sz="2000" dirty="0">
                    <a:latin typeface="Symbol" panose="05050102010706020507" pitchFamily="18" charset="2"/>
                  </a:rPr>
                  <a:t>b</a:t>
                </a:r>
                <a:r>
                  <a:rPr lang="en-US" sz="2000" baseline="-25000" dirty="0"/>
                  <a:t>1</a:t>
                </a:r>
                <a:r>
                  <a:rPr lang="en-US" sz="2000" dirty="0"/>
                  <a:t>*x</a:t>
                </a:r>
                <a:r>
                  <a:rPr lang="en-US" sz="2000" baseline="-25000" dirty="0"/>
                  <a:t>2</a:t>
                </a:r>
                <a:r>
                  <a:rPr lang="en-US" sz="2000" dirty="0"/>
                  <a:t>+ </a:t>
                </a:r>
                <a:r>
                  <a:rPr lang="en-US" sz="2000" dirty="0">
                    <a:latin typeface="Symbol" panose="05050102010706020507" pitchFamily="18" charset="2"/>
                  </a:rPr>
                  <a:t>b</a:t>
                </a:r>
                <a:r>
                  <a:rPr lang="en-US" sz="2000" baseline="-25000" dirty="0"/>
                  <a:t>2 </a:t>
                </a:r>
                <a:r>
                  <a:rPr lang="en-US" sz="2000" dirty="0"/>
                  <a:t>* x</a:t>
                </a:r>
                <a:r>
                  <a:rPr lang="en-US" sz="2000" baseline="-25000" dirty="0"/>
                  <a:t>2</a:t>
                </a:r>
                <a:r>
                  <a:rPr lang="en-US" sz="2000" dirty="0"/>
                  <a:t> + … </a:t>
                </a:r>
                <a:r>
                  <a:rPr lang="en-US" sz="2000" dirty="0" err="1">
                    <a:latin typeface="Symbol" panose="05050102010706020507" pitchFamily="18" charset="2"/>
                  </a:rPr>
                  <a:t>b</a:t>
                </a:r>
                <a:r>
                  <a:rPr lang="en-US" sz="2000" baseline="-25000" dirty="0" err="1"/>
                  <a:t>p</a:t>
                </a:r>
                <a:r>
                  <a:rPr lang="en-US" sz="2000" baseline="-25000" dirty="0"/>
                  <a:t> </a:t>
                </a:r>
                <a:r>
                  <a:rPr lang="en-US" sz="2000" dirty="0"/>
                  <a:t>* </a:t>
                </a:r>
                <a:r>
                  <a:rPr lang="en-US" sz="2000" dirty="0" err="1"/>
                  <a:t>x</a:t>
                </a:r>
                <a:r>
                  <a:rPr lang="en-US" sz="2000" baseline="-25000" dirty="0" err="1"/>
                  <a:t>p</a:t>
                </a: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y</a:t>
                </a:r>
                <a:r>
                  <a:rPr lang="en-US" sz="2000" baseline="-25000" dirty="0"/>
                  <a:t>3</a:t>
                </a:r>
                <a:r>
                  <a:rPr lang="en-US" sz="2000" dirty="0"/>
                  <a:t> = </a:t>
                </a:r>
                <a:r>
                  <a:rPr lang="en-US" sz="2000" dirty="0">
                    <a:latin typeface="Symbol" panose="05050102010706020507" pitchFamily="18" charset="2"/>
                  </a:rPr>
                  <a:t>b</a:t>
                </a:r>
                <a:r>
                  <a:rPr lang="en-US" sz="2000" dirty="0"/>
                  <a:t>0 + </a:t>
                </a:r>
                <a:r>
                  <a:rPr lang="en-US" sz="2000" dirty="0">
                    <a:latin typeface="Symbol" panose="05050102010706020507" pitchFamily="18" charset="2"/>
                  </a:rPr>
                  <a:t>b</a:t>
                </a:r>
                <a:r>
                  <a:rPr lang="en-US" sz="2000" baseline="-25000" dirty="0"/>
                  <a:t>1</a:t>
                </a:r>
                <a:r>
                  <a:rPr lang="en-US" sz="2000" dirty="0"/>
                  <a:t>*x</a:t>
                </a:r>
                <a:r>
                  <a:rPr lang="en-US" sz="2000" baseline="-25000" dirty="0"/>
                  <a:t>3</a:t>
                </a:r>
                <a:r>
                  <a:rPr lang="en-US" sz="2000" dirty="0"/>
                  <a:t>+ </a:t>
                </a:r>
                <a:r>
                  <a:rPr lang="en-US" sz="2000" dirty="0">
                    <a:latin typeface="Symbol" panose="05050102010706020507" pitchFamily="18" charset="2"/>
                  </a:rPr>
                  <a:t>b</a:t>
                </a:r>
                <a:r>
                  <a:rPr lang="en-US" sz="2000" baseline="-25000" dirty="0"/>
                  <a:t>2 </a:t>
                </a:r>
                <a:r>
                  <a:rPr lang="en-US" sz="2000" dirty="0"/>
                  <a:t>* x</a:t>
                </a:r>
                <a:r>
                  <a:rPr lang="en-US" sz="2000" baseline="-25000" dirty="0"/>
                  <a:t>2</a:t>
                </a:r>
                <a:r>
                  <a:rPr lang="en-US" sz="2000" dirty="0"/>
                  <a:t> + … </a:t>
                </a:r>
                <a:r>
                  <a:rPr lang="en-US" sz="2000" dirty="0" err="1">
                    <a:latin typeface="Symbol" panose="05050102010706020507" pitchFamily="18" charset="2"/>
                  </a:rPr>
                  <a:t>b</a:t>
                </a:r>
                <a:r>
                  <a:rPr lang="en-US" sz="2000" baseline="-25000" dirty="0" err="1"/>
                  <a:t>p</a:t>
                </a:r>
                <a:r>
                  <a:rPr lang="en-US" sz="2000" baseline="-25000" dirty="0"/>
                  <a:t> </a:t>
                </a:r>
                <a:r>
                  <a:rPr lang="en-US" sz="2000" dirty="0"/>
                  <a:t>* </a:t>
                </a:r>
                <a:r>
                  <a:rPr lang="en-US" sz="2000" dirty="0" err="1"/>
                  <a:t>x</a:t>
                </a:r>
                <a:r>
                  <a:rPr lang="en-US" sz="2000" baseline="-25000" dirty="0" err="1"/>
                  <a:t>p</a:t>
                </a: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         </a:t>
                </a:r>
                <a:r>
                  <a:rPr lang="en-US" sz="2000" dirty="0" err="1"/>
                  <a:t>etc</a:t>
                </a:r>
                <a:r>
                  <a:rPr lang="en-US" sz="2000" dirty="0"/>
                  <a:t> from </a:t>
                </a:r>
                <a:r>
                  <a:rPr lang="en-US" sz="2000" dirty="0" err="1"/>
                  <a:t>i</a:t>
                </a:r>
                <a:r>
                  <a:rPr lang="en-US" sz="2000" dirty="0"/>
                  <a:t> = 1 to n, n = number of samples in the dataset</a:t>
                </a:r>
              </a:p>
              <a:p>
                <a:pPr marL="0" indent="0" eaLnBrk="1" fontAlgn="auto" hangingPunct="1">
                  <a:spcAft>
                    <a:spcPts val="0"/>
                  </a:spcAft>
                  <a:buNone/>
                  <a:defRPr/>
                </a:pPr>
                <a:endParaRPr lang="en-US" sz="2200" dirty="0"/>
              </a:p>
              <a:p>
                <a:pPr marL="0" indent="0" eaLnBrk="1" fontAlgn="auto" hangingPunct="1">
                  <a:spcAft>
                    <a:spcPts val="0"/>
                  </a:spcAft>
                  <a:buNone/>
                  <a:defRPr/>
                </a:pPr>
                <a:r>
                  <a:rPr lang="en-US" sz="2200" dirty="0"/>
                  <a:t>n rows by 1 column = n rows by p columns * p rows by 1 column</a:t>
                </a:r>
              </a:p>
              <a:p>
                <a:pPr marL="0" indent="0" eaLnBrk="1" fontAlgn="auto" hangingPunct="1">
                  <a:spcAft>
                    <a:spcPts val="0"/>
                  </a:spcAft>
                  <a:buNone/>
                  <a:defRPr/>
                </a:pPr>
                <a:r>
                  <a:rPr lang="en-US" sz="2200" dirty="0"/>
                  <a:t>(for matrix multiply, factor 1 columns must equal factor 2 rows)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5258" y="1131332"/>
                <a:ext cx="8798742" cy="5334000"/>
              </a:xfrm>
              <a:blipFill rotWithShape="1">
                <a:blip r:embed="rId2"/>
                <a:stretch>
                  <a:fillRect l="-485" t="-114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53</a:t>
            </a:fld>
            <a:endParaRPr lang="en-US" altLang="en-US"/>
          </a:p>
        </p:txBody>
      </p:sp>
      <p:sp>
        <p:nvSpPr>
          <p:cNvPr id="7" name="TextBox 6"/>
          <p:cNvSpPr txBox="1"/>
          <p:nvPr/>
        </p:nvSpPr>
        <p:spPr>
          <a:xfrm>
            <a:off x="4876800" y="2057400"/>
            <a:ext cx="300082" cy="369332"/>
          </a:xfrm>
          <a:prstGeom prst="rect">
            <a:avLst/>
          </a:prstGeom>
          <a:noFill/>
        </p:spPr>
        <p:txBody>
          <a:bodyPr wrap="none" rtlCol="0">
            <a:spAutoFit/>
          </a:bodyPr>
          <a:lstStyle/>
          <a:p>
            <a:r>
              <a:rPr lang="en-US" dirty="0"/>
              <a:t>^</a:t>
            </a:r>
          </a:p>
        </p:txBody>
      </p:sp>
      <p:sp>
        <p:nvSpPr>
          <p:cNvPr id="8" name="TextBox 7"/>
          <p:cNvSpPr txBox="1"/>
          <p:nvPr/>
        </p:nvSpPr>
        <p:spPr>
          <a:xfrm>
            <a:off x="7010400" y="2057400"/>
            <a:ext cx="300082" cy="369332"/>
          </a:xfrm>
          <a:prstGeom prst="rect">
            <a:avLst/>
          </a:prstGeom>
          <a:noFill/>
        </p:spPr>
        <p:txBody>
          <a:bodyPr wrap="none" rtlCol="0">
            <a:spAutoFit/>
          </a:bodyPr>
          <a:lstStyle/>
          <a:p>
            <a:r>
              <a:rPr lang="en-US" dirty="0"/>
              <a:t>^</a:t>
            </a:r>
          </a:p>
        </p:txBody>
      </p:sp>
      <p:sp>
        <p:nvSpPr>
          <p:cNvPr id="11" name="TextBox 10"/>
          <p:cNvSpPr txBox="1"/>
          <p:nvPr/>
        </p:nvSpPr>
        <p:spPr>
          <a:xfrm>
            <a:off x="7472318" y="2065298"/>
            <a:ext cx="300082" cy="369332"/>
          </a:xfrm>
          <a:prstGeom prst="rect">
            <a:avLst/>
          </a:prstGeom>
          <a:noFill/>
        </p:spPr>
        <p:txBody>
          <a:bodyPr wrap="none" rtlCol="0">
            <a:spAutoFit/>
          </a:bodyPr>
          <a:lstStyle/>
          <a:p>
            <a:r>
              <a:rPr lang="en-US" dirty="0"/>
              <a:t>^</a:t>
            </a:r>
          </a:p>
        </p:txBody>
      </p:sp>
      <p:sp>
        <p:nvSpPr>
          <p:cNvPr id="17" name="TextBox 16"/>
          <p:cNvSpPr txBox="1"/>
          <p:nvPr/>
        </p:nvSpPr>
        <p:spPr>
          <a:xfrm>
            <a:off x="5338718" y="1447800"/>
            <a:ext cx="300082" cy="369332"/>
          </a:xfrm>
          <a:prstGeom prst="rect">
            <a:avLst/>
          </a:prstGeom>
          <a:noFill/>
        </p:spPr>
        <p:txBody>
          <a:bodyPr wrap="none" rtlCol="0">
            <a:spAutoFit/>
          </a:bodyPr>
          <a:lstStyle/>
          <a:p>
            <a:r>
              <a:rPr lang="en-US" dirty="0"/>
              <a:t>^</a:t>
            </a:r>
          </a:p>
        </p:txBody>
      </p:sp>
      <p:sp>
        <p:nvSpPr>
          <p:cNvPr id="18" name="TextBox 17"/>
          <p:cNvSpPr txBox="1"/>
          <p:nvPr/>
        </p:nvSpPr>
        <p:spPr>
          <a:xfrm>
            <a:off x="685800" y="3657600"/>
            <a:ext cx="300082" cy="369332"/>
          </a:xfrm>
          <a:prstGeom prst="rect">
            <a:avLst/>
          </a:prstGeom>
          <a:noFill/>
        </p:spPr>
        <p:txBody>
          <a:bodyPr wrap="none" rtlCol="0">
            <a:spAutoFit/>
          </a:bodyPr>
          <a:lstStyle/>
          <a:p>
            <a:r>
              <a:rPr lang="en-US" dirty="0"/>
              <a:t>^</a:t>
            </a:r>
          </a:p>
        </p:txBody>
      </p:sp>
      <p:sp>
        <p:nvSpPr>
          <p:cNvPr id="19" name="TextBox 18"/>
          <p:cNvSpPr txBox="1"/>
          <p:nvPr/>
        </p:nvSpPr>
        <p:spPr>
          <a:xfrm>
            <a:off x="1143000" y="3665498"/>
            <a:ext cx="300082" cy="369332"/>
          </a:xfrm>
          <a:prstGeom prst="rect">
            <a:avLst/>
          </a:prstGeom>
          <a:noFill/>
        </p:spPr>
        <p:txBody>
          <a:bodyPr wrap="none" rtlCol="0">
            <a:spAutoFit/>
          </a:bodyPr>
          <a:lstStyle/>
          <a:p>
            <a:r>
              <a:rPr lang="en-US" dirty="0"/>
              <a:t>^</a:t>
            </a:r>
          </a:p>
        </p:txBody>
      </p:sp>
      <p:sp>
        <p:nvSpPr>
          <p:cNvPr id="20" name="TextBox 19"/>
          <p:cNvSpPr txBox="1"/>
          <p:nvPr/>
        </p:nvSpPr>
        <p:spPr>
          <a:xfrm>
            <a:off x="1757318" y="3657600"/>
            <a:ext cx="300082" cy="369332"/>
          </a:xfrm>
          <a:prstGeom prst="rect">
            <a:avLst/>
          </a:prstGeom>
          <a:noFill/>
        </p:spPr>
        <p:txBody>
          <a:bodyPr wrap="none" rtlCol="0">
            <a:spAutoFit/>
          </a:bodyPr>
          <a:lstStyle/>
          <a:p>
            <a:r>
              <a:rPr lang="en-US" dirty="0"/>
              <a:t>^</a:t>
            </a:r>
          </a:p>
        </p:txBody>
      </p:sp>
      <p:sp>
        <p:nvSpPr>
          <p:cNvPr id="21" name="TextBox 20"/>
          <p:cNvSpPr txBox="1"/>
          <p:nvPr/>
        </p:nvSpPr>
        <p:spPr>
          <a:xfrm>
            <a:off x="2595518" y="3665498"/>
            <a:ext cx="300082" cy="369332"/>
          </a:xfrm>
          <a:prstGeom prst="rect">
            <a:avLst/>
          </a:prstGeom>
          <a:noFill/>
        </p:spPr>
        <p:txBody>
          <a:bodyPr wrap="none" rtlCol="0">
            <a:spAutoFit/>
          </a:bodyPr>
          <a:lstStyle/>
          <a:p>
            <a:r>
              <a:rPr lang="en-US" dirty="0"/>
              <a:t>^</a:t>
            </a:r>
          </a:p>
        </p:txBody>
      </p:sp>
      <p:sp>
        <p:nvSpPr>
          <p:cNvPr id="22" name="TextBox 21"/>
          <p:cNvSpPr txBox="1"/>
          <p:nvPr/>
        </p:nvSpPr>
        <p:spPr>
          <a:xfrm>
            <a:off x="685800" y="4118570"/>
            <a:ext cx="300082" cy="369332"/>
          </a:xfrm>
          <a:prstGeom prst="rect">
            <a:avLst/>
          </a:prstGeom>
          <a:noFill/>
        </p:spPr>
        <p:txBody>
          <a:bodyPr wrap="none" rtlCol="0">
            <a:spAutoFit/>
          </a:bodyPr>
          <a:lstStyle/>
          <a:p>
            <a:r>
              <a:rPr lang="en-US" dirty="0"/>
              <a:t>^</a:t>
            </a:r>
          </a:p>
        </p:txBody>
      </p:sp>
      <p:sp>
        <p:nvSpPr>
          <p:cNvPr id="23" name="TextBox 22"/>
          <p:cNvSpPr txBox="1"/>
          <p:nvPr/>
        </p:nvSpPr>
        <p:spPr>
          <a:xfrm>
            <a:off x="1143000" y="4126468"/>
            <a:ext cx="300082" cy="369332"/>
          </a:xfrm>
          <a:prstGeom prst="rect">
            <a:avLst/>
          </a:prstGeom>
          <a:noFill/>
        </p:spPr>
        <p:txBody>
          <a:bodyPr wrap="none" rtlCol="0">
            <a:spAutoFit/>
          </a:bodyPr>
          <a:lstStyle/>
          <a:p>
            <a:r>
              <a:rPr lang="en-US" dirty="0"/>
              <a:t>^</a:t>
            </a:r>
          </a:p>
        </p:txBody>
      </p:sp>
      <p:sp>
        <p:nvSpPr>
          <p:cNvPr id="24" name="TextBox 23"/>
          <p:cNvSpPr txBox="1"/>
          <p:nvPr/>
        </p:nvSpPr>
        <p:spPr>
          <a:xfrm>
            <a:off x="1757318" y="4118570"/>
            <a:ext cx="300082" cy="369332"/>
          </a:xfrm>
          <a:prstGeom prst="rect">
            <a:avLst/>
          </a:prstGeom>
          <a:noFill/>
        </p:spPr>
        <p:txBody>
          <a:bodyPr wrap="none" rtlCol="0">
            <a:spAutoFit/>
          </a:bodyPr>
          <a:lstStyle/>
          <a:p>
            <a:r>
              <a:rPr lang="en-US" dirty="0"/>
              <a:t>^</a:t>
            </a:r>
          </a:p>
        </p:txBody>
      </p:sp>
      <p:sp>
        <p:nvSpPr>
          <p:cNvPr id="25" name="TextBox 24"/>
          <p:cNvSpPr txBox="1"/>
          <p:nvPr/>
        </p:nvSpPr>
        <p:spPr>
          <a:xfrm>
            <a:off x="2595518" y="4126468"/>
            <a:ext cx="300082" cy="369332"/>
          </a:xfrm>
          <a:prstGeom prst="rect">
            <a:avLst/>
          </a:prstGeom>
          <a:noFill/>
        </p:spPr>
        <p:txBody>
          <a:bodyPr wrap="none" rtlCol="0">
            <a:spAutoFit/>
          </a:bodyPr>
          <a:lstStyle/>
          <a:p>
            <a:r>
              <a:rPr lang="en-US" dirty="0"/>
              <a:t>^</a:t>
            </a:r>
          </a:p>
        </p:txBody>
      </p:sp>
      <p:sp>
        <p:nvSpPr>
          <p:cNvPr id="26" name="TextBox 25"/>
          <p:cNvSpPr txBox="1"/>
          <p:nvPr/>
        </p:nvSpPr>
        <p:spPr>
          <a:xfrm>
            <a:off x="685800" y="4495800"/>
            <a:ext cx="300082" cy="369332"/>
          </a:xfrm>
          <a:prstGeom prst="rect">
            <a:avLst/>
          </a:prstGeom>
          <a:noFill/>
        </p:spPr>
        <p:txBody>
          <a:bodyPr wrap="none" rtlCol="0">
            <a:spAutoFit/>
          </a:bodyPr>
          <a:lstStyle/>
          <a:p>
            <a:r>
              <a:rPr lang="en-US" dirty="0"/>
              <a:t>^</a:t>
            </a:r>
          </a:p>
        </p:txBody>
      </p:sp>
      <p:sp>
        <p:nvSpPr>
          <p:cNvPr id="27" name="TextBox 26"/>
          <p:cNvSpPr txBox="1"/>
          <p:nvPr/>
        </p:nvSpPr>
        <p:spPr>
          <a:xfrm>
            <a:off x="1143000" y="4503698"/>
            <a:ext cx="300082" cy="369332"/>
          </a:xfrm>
          <a:prstGeom prst="rect">
            <a:avLst/>
          </a:prstGeom>
          <a:noFill/>
        </p:spPr>
        <p:txBody>
          <a:bodyPr wrap="none" rtlCol="0">
            <a:spAutoFit/>
          </a:bodyPr>
          <a:lstStyle/>
          <a:p>
            <a:r>
              <a:rPr lang="en-US" dirty="0"/>
              <a:t>^</a:t>
            </a:r>
          </a:p>
        </p:txBody>
      </p:sp>
      <p:sp>
        <p:nvSpPr>
          <p:cNvPr id="28" name="TextBox 27"/>
          <p:cNvSpPr txBox="1"/>
          <p:nvPr/>
        </p:nvSpPr>
        <p:spPr>
          <a:xfrm>
            <a:off x="1757318" y="4495800"/>
            <a:ext cx="300082" cy="369332"/>
          </a:xfrm>
          <a:prstGeom prst="rect">
            <a:avLst/>
          </a:prstGeom>
          <a:noFill/>
        </p:spPr>
        <p:txBody>
          <a:bodyPr wrap="none" rtlCol="0">
            <a:spAutoFit/>
          </a:bodyPr>
          <a:lstStyle/>
          <a:p>
            <a:r>
              <a:rPr lang="en-US" dirty="0"/>
              <a:t>^</a:t>
            </a:r>
          </a:p>
        </p:txBody>
      </p:sp>
      <p:sp>
        <p:nvSpPr>
          <p:cNvPr id="29" name="TextBox 28"/>
          <p:cNvSpPr txBox="1"/>
          <p:nvPr/>
        </p:nvSpPr>
        <p:spPr>
          <a:xfrm>
            <a:off x="2595518" y="4503698"/>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16738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Setup</a:t>
            </a:r>
          </a:p>
        </p:txBody>
      </p:sp>
      <p:sp>
        <p:nvSpPr>
          <p:cNvPr id="3" name="Content Placeholder 2"/>
          <p:cNvSpPr>
            <a:spLocks noGrp="1"/>
          </p:cNvSpPr>
          <p:nvPr>
            <p:ph idx="1"/>
          </p:nvPr>
        </p:nvSpPr>
        <p:spPr/>
        <p:txBody>
          <a:bodyPr/>
          <a:lstStyle/>
          <a:p>
            <a:r>
              <a:rPr lang="en-US" dirty="0"/>
              <a:t>Let’s take and example:</a:t>
            </a:r>
          </a:p>
          <a:p>
            <a:pPr lvl="1"/>
            <a:r>
              <a:rPr lang="en-US" dirty="0"/>
              <a:t>2 Features</a:t>
            </a:r>
          </a:p>
          <a:p>
            <a:pPr lvl="1"/>
            <a:r>
              <a:rPr lang="en-US" dirty="0"/>
              <a:t>1 Hidden Layer</a:t>
            </a:r>
          </a:p>
          <a:p>
            <a:pPr lvl="1"/>
            <a:r>
              <a:rPr lang="en-US" dirty="0"/>
              <a:t>1 Outcome (in this case a class)</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54</a:t>
            </a:fld>
            <a:endParaRPr lang="en-US" altLang="en-US"/>
          </a:p>
        </p:txBody>
      </p:sp>
      <p:cxnSp>
        <p:nvCxnSpPr>
          <p:cNvPr id="5" name="Straight Arrow Connector 4"/>
          <p:cNvCxnSpPr>
            <a:stCxn id="30" idx="5"/>
          </p:cNvCxnSpPr>
          <p:nvPr/>
        </p:nvCxnSpPr>
        <p:spPr>
          <a:xfrm>
            <a:off x="3899416" y="3320442"/>
            <a:ext cx="1289368" cy="57933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49" idx="1"/>
          </p:cNvCxnSpPr>
          <p:nvPr/>
        </p:nvCxnSpPr>
        <p:spPr>
          <a:xfrm>
            <a:off x="3548664" y="4677064"/>
            <a:ext cx="1711792" cy="111817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7" idx="1"/>
          </p:cNvCxnSpPr>
          <p:nvPr/>
        </p:nvCxnSpPr>
        <p:spPr>
          <a:xfrm flipV="1">
            <a:off x="3596888" y="4086405"/>
            <a:ext cx="1496123" cy="22976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92129" y="4573921"/>
            <a:ext cx="1461082" cy="37907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6" idx="7"/>
            <a:endCxn id="46" idx="3"/>
          </p:cNvCxnSpPr>
          <p:nvPr/>
        </p:nvCxnSpPr>
        <p:spPr>
          <a:xfrm flipV="1">
            <a:off x="3573545" y="4368225"/>
            <a:ext cx="1631058" cy="87647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0" idx="1"/>
          </p:cNvCxnSpPr>
          <p:nvPr/>
        </p:nvCxnSpPr>
        <p:spPr>
          <a:xfrm>
            <a:off x="3685137" y="5650210"/>
            <a:ext cx="1463727" cy="42685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3" idx="5"/>
            <a:endCxn id="61" idx="1"/>
          </p:cNvCxnSpPr>
          <p:nvPr/>
        </p:nvCxnSpPr>
        <p:spPr>
          <a:xfrm>
            <a:off x="5785283" y="3247492"/>
            <a:ext cx="1641509" cy="9027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7" idx="3"/>
          </p:cNvCxnSpPr>
          <p:nvPr/>
        </p:nvCxnSpPr>
        <p:spPr>
          <a:xfrm>
            <a:off x="5920482" y="4086405"/>
            <a:ext cx="1401565" cy="18785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855011" y="4556017"/>
            <a:ext cx="1482140" cy="37782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13601" y="3424535"/>
            <a:ext cx="896399" cy="461665"/>
          </a:xfrm>
          <a:prstGeom prst="rect">
            <a:avLst/>
          </a:prstGeom>
          <a:noFill/>
        </p:spPr>
        <p:txBody>
          <a:bodyPr wrap="none" rtlCol="0">
            <a:spAutoFit/>
          </a:bodyPr>
          <a:lstStyle/>
          <a:p>
            <a:r>
              <a:rPr lang="en-US" sz="2400" dirty="0"/>
              <a:t>W</a:t>
            </a:r>
            <a:r>
              <a:rPr lang="en-US" sz="2400" baseline="-25000" dirty="0"/>
              <a:t>03</a:t>
            </a:r>
            <a:r>
              <a:rPr lang="en-US" sz="2400" baseline="30000" dirty="0"/>
              <a:t>(1)</a:t>
            </a:r>
          </a:p>
        </p:txBody>
      </p:sp>
      <p:grpSp>
        <p:nvGrpSpPr>
          <p:cNvPr id="29" name="Group 28"/>
          <p:cNvGrpSpPr/>
          <p:nvPr/>
        </p:nvGrpSpPr>
        <p:grpSpPr>
          <a:xfrm>
            <a:off x="3396304" y="2813641"/>
            <a:ext cx="589432" cy="593754"/>
            <a:chOff x="838200" y="1371600"/>
            <a:chExt cx="762000" cy="762000"/>
          </a:xfrm>
        </p:grpSpPr>
        <p:sp>
          <p:nvSpPr>
            <p:cNvPr id="30" name="Oval 29"/>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54744" y="1447800"/>
              <a:ext cx="393056" cy="584775"/>
            </a:xfrm>
            <a:prstGeom prst="rect">
              <a:avLst/>
            </a:prstGeom>
            <a:noFill/>
          </p:spPr>
          <p:txBody>
            <a:bodyPr wrap="none" rtlCol="0">
              <a:spAutoFit/>
            </a:bodyPr>
            <a:lstStyle/>
            <a:p>
              <a:r>
                <a:rPr lang="en-US" sz="3200" dirty="0"/>
                <a:t>1</a:t>
              </a:r>
              <a:endParaRPr lang="en-US" sz="3200" baseline="30000" dirty="0"/>
            </a:p>
          </p:txBody>
        </p:sp>
      </p:grpSp>
      <p:grpSp>
        <p:nvGrpSpPr>
          <p:cNvPr id="32" name="Group 31"/>
          <p:cNvGrpSpPr/>
          <p:nvPr/>
        </p:nvGrpSpPr>
        <p:grpSpPr>
          <a:xfrm>
            <a:off x="2863976" y="4053960"/>
            <a:ext cx="808235" cy="762000"/>
            <a:chOff x="762000" y="2438400"/>
            <a:chExt cx="808235" cy="762000"/>
          </a:xfrm>
        </p:grpSpPr>
        <p:sp>
          <p:nvSpPr>
            <p:cNvPr id="33" name="Oval 32"/>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62000" y="2539425"/>
              <a:ext cx="808235" cy="584775"/>
            </a:xfrm>
            <a:prstGeom prst="rect">
              <a:avLst/>
            </a:prstGeom>
            <a:noFill/>
          </p:spPr>
          <p:txBody>
            <a:bodyPr wrap="none" rtlCol="0">
              <a:spAutoFit/>
            </a:bodyPr>
            <a:lstStyle/>
            <a:p>
              <a:r>
                <a:rPr lang="en-US" sz="3200" dirty="0"/>
                <a:t>x</a:t>
              </a:r>
              <a:r>
                <a:rPr lang="en-US" sz="3200" baseline="-25000" dirty="0"/>
                <a:t>1</a:t>
              </a:r>
              <a:r>
                <a:rPr lang="en-US" sz="3200" baseline="30000" dirty="0"/>
                <a:t>(1)</a:t>
              </a:r>
            </a:p>
          </p:txBody>
        </p:sp>
      </p:grpSp>
      <p:grpSp>
        <p:nvGrpSpPr>
          <p:cNvPr id="35" name="Group 34"/>
          <p:cNvGrpSpPr/>
          <p:nvPr/>
        </p:nvGrpSpPr>
        <p:grpSpPr>
          <a:xfrm>
            <a:off x="2923137" y="5133107"/>
            <a:ext cx="808235" cy="762000"/>
            <a:chOff x="762000" y="3581400"/>
            <a:chExt cx="808235" cy="762000"/>
          </a:xfrm>
        </p:grpSpPr>
        <p:sp>
          <p:nvSpPr>
            <p:cNvPr id="36" name="Oval 35"/>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0" y="3682425"/>
              <a:ext cx="808235" cy="584775"/>
            </a:xfrm>
            <a:prstGeom prst="rect">
              <a:avLst/>
            </a:prstGeom>
            <a:noFill/>
          </p:spPr>
          <p:txBody>
            <a:bodyPr wrap="none" rtlCol="0">
              <a:spAutoFit/>
            </a:bodyPr>
            <a:lstStyle/>
            <a:p>
              <a:r>
                <a:rPr lang="en-US" sz="3200" dirty="0"/>
                <a:t>x</a:t>
              </a:r>
              <a:r>
                <a:rPr lang="en-US" sz="3200" baseline="-25000" dirty="0"/>
                <a:t>2</a:t>
              </a:r>
              <a:r>
                <a:rPr lang="en-US" sz="3200" baseline="30000" dirty="0"/>
                <a:t>(1)</a:t>
              </a:r>
            </a:p>
          </p:txBody>
        </p:sp>
      </p:grpSp>
      <p:grpSp>
        <p:nvGrpSpPr>
          <p:cNvPr id="42" name="Group 41"/>
          <p:cNvGrpSpPr/>
          <p:nvPr/>
        </p:nvGrpSpPr>
        <p:grpSpPr>
          <a:xfrm>
            <a:off x="5306670" y="2774491"/>
            <a:ext cx="560730" cy="554155"/>
            <a:chOff x="838200" y="1371600"/>
            <a:chExt cx="762000" cy="762000"/>
          </a:xfrm>
        </p:grpSpPr>
        <p:sp>
          <p:nvSpPr>
            <p:cNvPr id="43" name="Oval 42"/>
            <p:cNvSpPr/>
            <p:nvPr/>
          </p:nvSpPr>
          <p:spPr>
            <a:xfrm>
              <a:off x="838200" y="13716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978544" y="1472625"/>
              <a:ext cx="393056" cy="584775"/>
            </a:xfrm>
            <a:prstGeom prst="rect">
              <a:avLst/>
            </a:prstGeom>
            <a:noFill/>
          </p:spPr>
          <p:txBody>
            <a:bodyPr wrap="none" rtlCol="0">
              <a:spAutoFit/>
            </a:bodyPr>
            <a:lstStyle/>
            <a:p>
              <a:r>
                <a:rPr lang="en-US" sz="3200" dirty="0"/>
                <a:t>1</a:t>
              </a:r>
              <a:endParaRPr lang="en-US" sz="3200" baseline="30000" dirty="0"/>
            </a:p>
          </p:txBody>
        </p:sp>
      </p:grpSp>
      <p:grpSp>
        <p:nvGrpSpPr>
          <p:cNvPr id="45" name="Group 44"/>
          <p:cNvGrpSpPr/>
          <p:nvPr/>
        </p:nvGrpSpPr>
        <p:grpSpPr>
          <a:xfrm>
            <a:off x="5093011" y="3717817"/>
            <a:ext cx="827471" cy="762000"/>
            <a:chOff x="762000" y="1981200"/>
            <a:chExt cx="827471" cy="762000"/>
          </a:xfrm>
        </p:grpSpPr>
        <p:sp>
          <p:nvSpPr>
            <p:cNvPr id="46" name="Oval 45"/>
            <p:cNvSpPr/>
            <p:nvPr/>
          </p:nvSpPr>
          <p:spPr>
            <a:xfrm>
              <a:off x="762000" y="19812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62000" y="2057400"/>
              <a:ext cx="827471" cy="584775"/>
            </a:xfrm>
            <a:prstGeom prst="rect">
              <a:avLst/>
            </a:prstGeom>
            <a:noFill/>
          </p:spPr>
          <p:txBody>
            <a:bodyPr wrap="none" rtlCol="0">
              <a:spAutoFit/>
            </a:bodyPr>
            <a:lstStyle/>
            <a:p>
              <a:r>
                <a:rPr lang="en-US" sz="3200" dirty="0"/>
                <a:t>a</a:t>
              </a:r>
              <a:r>
                <a:rPr lang="en-US" sz="3200" baseline="-25000" dirty="0"/>
                <a:t>1</a:t>
              </a:r>
              <a:r>
                <a:rPr lang="en-US" sz="3200" baseline="30000" dirty="0"/>
                <a:t>(2)</a:t>
              </a:r>
            </a:p>
          </p:txBody>
        </p:sp>
      </p:grpSp>
      <p:grpSp>
        <p:nvGrpSpPr>
          <p:cNvPr id="48" name="Group 47"/>
          <p:cNvGrpSpPr/>
          <p:nvPr/>
        </p:nvGrpSpPr>
        <p:grpSpPr>
          <a:xfrm>
            <a:off x="5148864" y="5683647"/>
            <a:ext cx="827471" cy="762000"/>
            <a:chOff x="762000" y="3581400"/>
            <a:chExt cx="827471" cy="762000"/>
          </a:xfrm>
        </p:grpSpPr>
        <p:sp>
          <p:nvSpPr>
            <p:cNvPr id="49" name="Oval 48"/>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62000" y="3682425"/>
              <a:ext cx="827471" cy="584775"/>
            </a:xfrm>
            <a:prstGeom prst="rect">
              <a:avLst/>
            </a:prstGeom>
            <a:noFill/>
          </p:spPr>
          <p:txBody>
            <a:bodyPr wrap="none" rtlCol="0">
              <a:spAutoFit/>
            </a:bodyPr>
            <a:lstStyle/>
            <a:p>
              <a:r>
                <a:rPr lang="en-US" sz="3200" dirty="0"/>
                <a:t>a</a:t>
              </a:r>
              <a:r>
                <a:rPr lang="en-US" sz="3200" baseline="-25000" dirty="0"/>
                <a:t>3</a:t>
              </a:r>
              <a:r>
                <a:rPr lang="en-US" sz="3200" baseline="30000" dirty="0"/>
                <a:t>(2)</a:t>
              </a:r>
            </a:p>
          </p:txBody>
        </p:sp>
      </p:grpSp>
      <p:grpSp>
        <p:nvGrpSpPr>
          <p:cNvPr id="60" name="Group 59"/>
          <p:cNvGrpSpPr/>
          <p:nvPr/>
        </p:nvGrpSpPr>
        <p:grpSpPr>
          <a:xfrm>
            <a:off x="7315200" y="4038600"/>
            <a:ext cx="838200" cy="762000"/>
            <a:chOff x="762000" y="2438400"/>
            <a:chExt cx="838200" cy="762000"/>
          </a:xfrm>
        </p:grpSpPr>
        <p:sp>
          <p:nvSpPr>
            <p:cNvPr id="61" name="Oval 60"/>
            <p:cNvSpPr/>
            <p:nvPr/>
          </p:nvSpPr>
          <p:spPr>
            <a:xfrm>
              <a:off x="762000" y="2438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83951" y="2539425"/>
              <a:ext cx="816249" cy="584775"/>
            </a:xfrm>
            <a:prstGeom prst="rect">
              <a:avLst/>
            </a:prstGeom>
            <a:noFill/>
          </p:spPr>
          <p:txBody>
            <a:bodyPr wrap="none" rtlCol="0">
              <a:spAutoFit/>
            </a:bodyPr>
            <a:lstStyle/>
            <a:p>
              <a:r>
                <a:rPr lang="en-US" sz="3200" dirty="0"/>
                <a:t>y</a:t>
              </a:r>
              <a:r>
                <a:rPr lang="en-US" sz="3200" baseline="-25000" dirty="0"/>
                <a:t>1</a:t>
              </a:r>
              <a:r>
                <a:rPr lang="en-US" sz="3200" baseline="30000" dirty="0"/>
                <a:t>(3)</a:t>
              </a:r>
            </a:p>
          </p:txBody>
        </p:sp>
      </p:grpSp>
      <p:grpSp>
        <p:nvGrpSpPr>
          <p:cNvPr id="74" name="Group 73"/>
          <p:cNvGrpSpPr/>
          <p:nvPr/>
        </p:nvGrpSpPr>
        <p:grpSpPr>
          <a:xfrm>
            <a:off x="5084835" y="4709701"/>
            <a:ext cx="827471" cy="762000"/>
            <a:chOff x="762000" y="3581400"/>
            <a:chExt cx="827471" cy="762000"/>
          </a:xfrm>
        </p:grpSpPr>
        <p:sp>
          <p:nvSpPr>
            <p:cNvPr id="75" name="Oval 74"/>
            <p:cNvSpPr/>
            <p:nvPr/>
          </p:nvSpPr>
          <p:spPr>
            <a:xfrm>
              <a:off x="762000" y="35814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62000" y="3682425"/>
              <a:ext cx="827471" cy="584775"/>
            </a:xfrm>
            <a:prstGeom prst="rect">
              <a:avLst/>
            </a:prstGeom>
            <a:noFill/>
          </p:spPr>
          <p:txBody>
            <a:bodyPr wrap="none" rtlCol="0">
              <a:spAutoFit/>
            </a:bodyPr>
            <a:lstStyle/>
            <a:p>
              <a:r>
                <a:rPr lang="en-US" sz="3200" dirty="0"/>
                <a:t>a</a:t>
              </a:r>
              <a:r>
                <a:rPr lang="en-US" sz="3200" baseline="-25000" dirty="0"/>
                <a:t>2</a:t>
              </a:r>
              <a:r>
                <a:rPr lang="en-US" sz="3200" baseline="30000" dirty="0"/>
                <a:t>(2)</a:t>
              </a:r>
            </a:p>
          </p:txBody>
        </p:sp>
      </p:grpSp>
      <p:cxnSp>
        <p:nvCxnSpPr>
          <p:cNvPr id="89" name="Straight Arrow Connector 88"/>
          <p:cNvCxnSpPr/>
          <p:nvPr/>
        </p:nvCxnSpPr>
        <p:spPr>
          <a:xfrm flipV="1">
            <a:off x="5885983" y="4708418"/>
            <a:ext cx="1603568" cy="118668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76" idx="1"/>
          </p:cNvCxnSpPr>
          <p:nvPr/>
        </p:nvCxnSpPr>
        <p:spPr>
          <a:xfrm flipV="1">
            <a:off x="3625976" y="5103114"/>
            <a:ext cx="1458859" cy="32502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343230" y="5029200"/>
            <a:ext cx="792205" cy="461665"/>
          </a:xfrm>
          <a:prstGeom prst="rect">
            <a:avLst/>
          </a:prstGeom>
          <a:noFill/>
        </p:spPr>
        <p:txBody>
          <a:bodyPr wrap="none" rtlCol="0">
            <a:spAutoFit/>
          </a:bodyPr>
          <a:lstStyle/>
          <a:p>
            <a:r>
              <a:rPr lang="en-US" sz="2400" dirty="0"/>
              <a:t>W</a:t>
            </a:r>
            <a:r>
              <a:rPr lang="en-US" sz="2400" baseline="-25000" dirty="0"/>
              <a:t>3</a:t>
            </a:r>
            <a:r>
              <a:rPr lang="en-US" sz="2400" baseline="30000" dirty="0"/>
              <a:t>(2)</a:t>
            </a:r>
          </a:p>
        </p:txBody>
      </p:sp>
      <p:sp>
        <p:nvSpPr>
          <p:cNvPr id="112" name="TextBox 111"/>
          <p:cNvSpPr txBox="1"/>
          <p:nvPr/>
        </p:nvSpPr>
        <p:spPr>
          <a:xfrm>
            <a:off x="6172200" y="4495800"/>
            <a:ext cx="792205" cy="461665"/>
          </a:xfrm>
          <a:prstGeom prst="rect">
            <a:avLst/>
          </a:prstGeom>
          <a:noFill/>
        </p:spPr>
        <p:txBody>
          <a:bodyPr wrap="none" rtlCol="0">
            <a:spAutoFit/>
          </a:bodyPr>
          <a:lstStyle/>
          <a:p>
            <a:r>
              <a:rPr lang="en-US" sz="2400" dirty="0"/>
              <a:t>W</a:t>
            </a:r>
            <a:r>
              <a:rPr lang="en-US" sz="2400" baseline="-25000" dirty="0"/>
              <a:t>2</a:t>
            </a:r>
            <a:r>
              <a:rPr lang="en-US" sz="2400" baseline="30000" dirty="0"/>
              <a:t>(2)</a:t>
            </a:r>
          </a:p>
        </p:txBody>
      </p:sp>
      <p:sp>
        <p:nvSpPr>
          <p:cNvPr id="113" name="TextBox 112"/>
          <p:cNvSpPr txBox="1"/>
          <p:nvPr/>
        </p:nvSpPr>
        <p:spPr>
          <a:xfrm>
            <a:off x="6172200" y="3881735"/>
            <a:ext cx="792205" cy="461665"/>
          </a:xfrm>
          <a:prstGeom prst="rect">
            <a:avLst/>
          </a:prstGeom>
          <a:noFill/>
        </p:spPr>
        <p:txBody>
          <a:bodyPr wrap="none" rtlCol="0">
            <a:spAutoFit/>
          </a:bodyPr>
          <a:lstStyle/>
          <a:p>
            <a:r>
              <a:rPr lang="en-US" sz="2400" dirty="0"/>
              <a:t>W</a:t>
            </a:r>
            <a:r>
              <a:rPr lang="en-US" sz="2400" baseline="-25000" dirty="0"/>
              <a:t>1</a:t>
            </a:r>
            <a:r>
              <a:rPr lang="en-US" sz="2400" baseline="30000" dirty="0"/>
              <a:t>(2)</a:t>
            </a:r>
          </a:p>
        </p:txBody>
      </p:sp>
      <p:sp>
        <p:nvSpPr>
          <p:cNvPr id="114" name="TextBox 113"/>
          <p:cNvSpPr txBox="1"/>
          <p:nvPr/>
        </p:nvSpPr>
        <p:spPr>
          <a:xfrm>
            <a:off x="6141995" y="3276600"/>
            <a:ext cx="792205" cy="461665"/>
          </a:xfrm>
          <a:prstGeom prst="rect">
            <a:avLst/>
          </a:prstGeom>
          <a:noFill/>
        </p:spPr>
        <p:txBody>
          <a:bodyPr wrap="none" rtlCol="0">
            <a:spAutoFit/>
          </a:bodyPr>
          <a:lstStyle/>
          <a:p>
            <a:r>
              <a:rPr lang="en-US" sz="2400" dirty="0"/>
              <a:t>W</a:t>
            </a:r>
            <a:r>
              <a:rPr lang="en-US" sz="2400" baseline="-25000" dirty="0"/>
              <a:t>0</a:t>
            </a:r>
            <a:r>
              <a:rPr lang="en-US" sz="2400" baseline="30000" dirty="0"/>
              <a:t>(2)</a:t>
            </a:r>
          </a:p>
        </p:txBody>
      </p:sp>
      <p:sp>
        <p:nvSpPr>
          <p:cNvPr id="115" name="TextBox 114"/>
          <p:cNvSpPr txBox="1"/>
          <p:nvPr/>
        </p:nvSpPr>
        <p:spPr>
          <a:xfrm>
            <a:off x="3886200" y="3957935"/>
            <a:ext cx="896399" cy="461665"/>
          </a:xfrm>
          <a:prstGeom prst="rect">
            <a:avLst/>
          </a:prstGeom>
          <a:noFill/>
        </p:spPr>
        <p:txBody>
          <a:bodyPr wrap="none" rtlCol="0">
            <a:spAutoFit/>
          </a:bodyPr>
          <a:lstStyle/>
          <a:p>
            <a:r>
              <a:rPr lang="en-US" sz="2400" dirty="0"/>
              <a:t>W</a:t>
            </a:r>
            <a:r>
              <a:rPr lang="en-US" sz="2400" baseline="-25000" dirty="0"/>
              <a:t>11</a:t>
            </a:r>
            <a:r>
              <a:rPr lang="en-US" sz="2400" baseline="30000" dirty="0"/>
              <a:t>(1)</a:t>
            </a:r>
          </a:p>
        </p:txBody>
      </p:sp>
      <p:sp>
        <p:nvSpPr>
          <p:cNvPr id="116" name="TextBox 115"/>
          <p:cNvSpPr txBox="1"/>
          <p:nvPr/>
        </p:nvSpPr>
        <p:spPr>
          <a:xfrm>
            <a:off x="3962400" y="5634335"/>
            <a:ext cx="896399" cy="461665"/>
          </a:xfrm>
          <a:prstGeom prst="rect">
            <a:avLst/>
          </a:prstGeom>
          <a:noFill/>
        </p:spPr>
        <p:txBody>
          <a:bodyPr wrap="none" rtlCol="0">
            <a:spAutoFit/>
          </a:bodyPr>
          <a:lstStyle/>
          <a:p>
            <a:r>
              <a:rPr lang="en-US" sz="2400" dirty="0"/>
              <a:t>W</a:t>
            </a:r>
            <a:r>
              <a:rPr lang="en-US" sz="2400" baseline="-25000" dirty="0"/>
              <a:t>23</a:t>
            </a:r>
            <a:r>
              <a:rPr lang="en-US" sz="2400" baseline="30000" dirty="0"/>
              <a:t>(1)</a:t>
            </a:r>
          </a:p>
        </p:txBody>
      </p:sp>
      <p:sp>
        <p:nvSpPr>
          <p:cNvPr id="117" name="TextBox 116"/>
          <p:cNvSpPr txBox="1"/>
          <p:nvPr/>
        </p:nvSpPr>
        <p:spPr>
          <a:xfrm>
            <a:off x="3657600" y="5177135"/>
            <a:ext cx="896399" cy="461665"/>
          </a:xfrm>
          <a:prstGeom prst="rect">
            <a:avLst/>
          </a:prstGeom>
          <a:noFill/>
        </p:spPr>
        <p:txBody>
          <a:bodyPr wrap="none" rtlCol="0">
            <a:spAutoFit/>
          </a:bodyPr>
          <a:lstStyle/>
          <a:p>
            <a:r>
              <a:rPr lang="en-US" sz="2400" dirty="0"/>
              <a:t>W</a:t>
            </a:r>
            <a:r>
              <a:rPr lang="en-US" sz="2400" baseline="-25000" dirty="0"/>
              <a:t>22</a:t>
            </a:r>
            <a:r>
              <a:rPr lang="en-US" sz="2400" baseline="30000" dirty="0"/>
              <a:t>(1)</a:t>
            </a:r>
          </a:p>
        </p:txBody>
      </p:sp>
      <p:sp>
        <p:nvSpPr>
          <p:cNvPr id="119" name="TextBox 118"/>
          <p:cNvSpPr txBox="1"/>
          <p:nvPr/>
        </p:nvSpPr>
        <p:spPr>
          <a:xfrm>
            <a:off x="3733800" y="4419600"/>
            <a:ext cx="896399" cy="461665"/>
          </a:xfrm>
          <a:prstGeom prst="rect">
            <a:avLst/>
          </a:prstGeom>
          <a:noFill/>
        </p:spPr>
        <p:txBody>
          <a:bodyPr wrap="none" rtlCol="0">
            <a:spAutoFit/>
          </a:bodyPr>
          <a:lstStyle/>
          <a:p>
            <a:r>
              <a:rPr lang="en-US" sz="2400" dirty="0"/>
              <a:t>W</a:t>
            </a:r>
            <a:r>
              <a:rPr lang="en-US" sz="2400" baseline="-25000" dirty="0"/>
              <a:t>12</a:t>
            </a:r>
            <a:r>
              <a:rPr lang="en-US" sz="2400" baseline="30000" dirty="0"/>
              <a:t>(1)</a:t>
            </a:r>
          </a:p>
        </p:txBody>
      </p:sp>
      <p:sp>
        <p:nvSpPr>
          <p:cNvPr id="120" name="TextBox 119"/>
          <p:cNvSpPr txBox="1"/>
          <p:nvPr/>
        </p:nvSpPr>
        <p:spPr>
          <a:xfrm>
            <a:off x="414070" y="3752671"/>
            <a:ext cx="1979433" cy="1200329"/>
          </a:xfrm>
          <a:prstGeom prst="rect">
            <a:avLst/>
          </a:prstGeom>
          <a:noFill/>
        </p:spPr>
        <p:txBody>
          <a:bodyPr wrap="square" rtlCol="0">
            <a:spAutoFit/>
          </a:bodyPr>
          <a:lstStyle/>
          <a:p>
            <a:r>
              <a:rPr lang="en-US" dirty="0"/>
              <a:t>I skipped a few of the weights in the diagram to keep things readable</a:t>
            </a:r>
          </a:p>
        </p:txBody>
      </p:sp>
      <p:cxnSp>
        <p:nvCxnSpPr>
          <p:cNvPr id="10" name="Straight Connector 9"/>
          <p:cNvCxnSpPr>
            <a:stCxn id="31" idx="2"/>
          </p:cNvCxnSpPr>
          <p:nvPr/>
        </p:nvCxnSpPr>
        <p:spPr>
          <a:xfrm>
            <a:off x="3715829" y="3328675"/>
            <a:ext cx="475171" cy="55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a:stCxn id="30" idx="4"/>
          </p:cNvCxnSpPr>
          <p:nvPr/>
        </p:nvCxnSpPr>
        <p:spPr>
          <a:xfrm>
            <a:off x="3691020" y="3407395"/>
            <a:ext cx="315772" cy="55054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134035" y="2917735"/>
            <a:ext cx="896399" cy="461665"/>
          </a:xfrm>
          <a:prstGeom prst="rect">
            <a:avLst/>
          </a:prstGeom>
          <a:noFill/>
        </p:spPr>
        <p:txBody>
          <a:bodyPr wrap="none" rtlCol="0">
            <a:spAutoFit/>
          </a:bodyPr>
          <a:lstStyle/>
          <a:p>
            <a:r>
              <a:rPr lang="en-US" sz="2400" dirty="0"/>
              <a:t>W</a:t>
            </a:r>
            <a:r>
              <a:rPr lang="en-US" sz="2400" baseline="-25000" dirty="0"/>
              <a:t>01</a:t>
            </a:r>
            <a:r>
              <a:rPr lang="en-US" sz="2400" baseline="30000" dirty="0"/>
              <a:t>(1)</a:t>
            </a:r>
          </a:p>
        </p:txBody>
      </p:sp>
    </p:spTree>
    <p:extLst>
      <p:ext uri="{BB962C8B-B14F-4D97-AF65-F5344CB8AC3E}">
        <p14:creationId xmlns:p14="http://schemas.microsoft.com/office/powerpoint/2010/main" val="1657795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Finding the Weights</a:t>
            </a:r>
          </a:p>
        </p:txBody>
      </p:sp>
      <p:sp>
        <p:nvSpPr>
          <p:cNvPr id="7" name="TextBox 6"/>
          <p:cNvSpPr txBox="1"/>
          <p:nvPr/>
        </p:nvSpPr>
        <p:spPr>
          <a:xfrm>
            <a:off x="360529" y="2055167"/>
            <a:ext cx="934871" cy="461665"/>
          </a:xfrm>
          <a:prstGeom prst="rect">
            <a:avLst/>
          </a:prstGeom>
          <a:noFill/>
        </p:spPr>
        <p:txBody>
          <a:bodyPr wrap="none" rtlCol="0">
            <a:spAutoFit/>
          </a:bodyPr>
          <a:lstStyle/>
          <a:p>
            <a:r>
              <a:rPr lang="en-US" sz="2400" dirty="0"/>
              <a:t>W</a:t>
            </a:r>
            <a:r>
              <a:rPr lang="en-US" sz="2400" baseline="30000" dirty="0"/>
              <a:t>(1) </a:t>
            </a:r>
            <a:r>
              <a:rPr lang="en-US" sz="2400" dirty="0"/>
              <a:t>=</a:t>
            </a:r>
            <a:r>
              <a:rPr lang="en-US" sz="2400" baseline="30000" dirty="0"/>
              <a:t> </a:t>
            </a:r>
          </a:p>
        </p:txBody>
      </p:sp>
      <p:sp>
        <p:nvSpPr>
          <p:cNvPr id="8" name="Rectangle 7"/>
          <p:cNvSpPr/>
          <p:nvPr/>
        </p:nvSpPr>
        <p:spPr>
          <a:xfrm>
            <a:off x="1371862" y="1371600"/>
            <a:ext cx="2438400" cy="1850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9062" y="1295400"/>
            <a:ext cx="1676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98721" y="3124200"/>
            <a:ext cx="1676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89729" y="2055167"/>
            <a:ext cx="934871" cy="461665"/>
          </a:xfrm>
          <a:prstGeom prst="rect">
            <a:avLst/>
          </a:prstGeom>
          <a:noFill/>
        </p:spPr>
        <p:txBody>
          <a:bodyPr wrap="none" rtlCol="0">
            <a:spAutoFit/>
          </a:bodyPr>
          <a:lstStyle/>
          <a:p>
            <a:r>
              <a:rPr lang="en-US" sz="2400" dirty="0"/>
              <a:t>W</a:t>
            </a:r>
            <a:r>
              <a:rPr lang="en-US" sz="2400" baseline="30000" dirty="0"/>
              <a:t>(2) </a:t>
            </a:r>
            <a:r>
              <a:rPr lang="en-US" sz="2400" dirty="0"/>
              <a:t>=</a:t>
            </a:r>
            <a:r>
              <a:rPr lang="en-US" sz="2400" baseline="30000" dirty="0"/>
              <a:t> </a:t>
            </a:r>
          </a:p>
        </p:txBody>
      </p:sp>
      <p:sp>
        <p:nvSpPr>
          <p:cNvPr id="12" name="Rectangle 11"/>
          <p:cNvSpPr/>
          <p:nvPr/>
        </p:nvSpPr>
        <p:spPr>
          <a:xfrm>
            <a:off x="6514969" y="1219200"/>
            <a:ext cx="1600462"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72431" y="1143000"/>
            <a:ext cx="838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972431" y="3276600"/>
            <a:ext cx="838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448062" y="1962090"/>
            <a:ext cx="774571" cy="400110"/>
          </a:xfrm>
          <a:prstGeom prst="rect">
            <a:avLst/>
          </a:prstGeom>
          <a:noFill/>
        </p:spPr>
        <p:txBody>
          <a:bodyPr wrap="none" rtlCol="0">
            <a:spAutoFit/>
          </a:bodyPr>
          <a:lstStyle/>
          <a:p>
            <a:r>
              <a:rPr lang="en-US" sz="2000" dirty="0"/>
              <a:t>W</a:t>
            </a:r>
            <a:r>
              <a:rPr lang="en-US" sz="2000" baseline="-25000" dirty="0"/>
              <a:t>11</a:t>
            </a:r>
            <a:r>
              <a:rPr lang="en-US" sz="2000" baseline="30000" dirty="0"/>
              <a:t>(1)</a:t>
            </a:r>
          </a:p>
        </p:txBody>
      </p:sp>
      <p:sp>
        <p:nvSpPr>
          <p:cNvPr id="18" name="TextBox 17"/>
          <p:cNvSpPr txBox="1"/>
          <p:nvPr/>
        </p:nvSpPr>
        <p:spPr>
          <a:xfrm>
            <a:off x="2197753" y="1962090"/>
            <a:ext cx="774571" cy="400110"/>
          </a:xfrm>
          <a:prstGeom prst="rect">
            <a:avLst/>
          </a:prstGeom>
          <a:noFill/>
        </p:spPr>
        <p:txBody>
          <a:bodyPr wrap="none" rtlCol="0">
            <a:spAutoFit/>
          </a:bodyPr>
          <a:lstStyle/>
          <a:p>
            <a:r>
              <a:rPr lang="en-US" sz="2000" dirty="0"/>
              <a:t>W</a:t>
            </a:r>
            <a:r>
              <a:rPr lang="en-US" sz="2000" baseline="-25000" dirty="0"/>
              <a:t>12</a:t>
            </a:r>
            <a:r>
              <a:rPr lang="en-US" sz="2000" baseline="30000" dirty="0"/>
              <a:t>(1)</a:t>
            </a:r>
          </a:p>
        </p:txBody>
      </p:sp>
      <p:sp>
        <p:nvSpPr>
          <p:cNvPr id="19" name="TextBox 18"/>
          <p:cNvSpPr txBox="1"/>
          <p:nvPr/>
        </p:nvSpPr>
        <p:spPr>
          <a:xfrm>
            <a:off x="2959753" y="1962090"/>
            <a:ext cx="774571" cy="400110"/>
          </a:xfrm>
          <a:prstGeom prst="rect">
            <a:avLst/>
          </a:prstGeom>
          <a:noFill/>
        </p:spPr>
        <p:txBody>
          <a:bodyPr wrap="none" rtlCol="0">
            <a:spAutoFit/>
          </a:bodyPr>
          <a:lstStyle/>
          <a:p>
            <a:r>
              <a:rPr lang="en-US" sz="2000" dirty="0"/>
              <a:t>W</a:t>
            </a:r>
            <a:r>
              <a:rPr lang="en-US" sz="2000" baseline="-25000" dirty="0"/>
              <a:t>13</a:t>
            </a:r>
            <a:r>
              <a:rPr lang="en-US" sz="2000" baseline="30000" dirty="0"/>
              <a:t>(1)</a:t>
            </a:r>
          </a:p>
        </p:txBody>
      </p:sp>
      <p:sp>
        <p:nvSpPr>
          <p:cNvPr id="20" name="TextBox 19"/>
          <p:cNvSpPr txBox="1"/>
          <p:nvPr/>
        </p:nvSpPr>
        <p:spPr>
          <a:xfrm>
            <a:off x="1448062" y="2495490"/>
            <a:ext cx="774571" cy="400110"/>
          </a:xfrm>
          <a:prstGeom prst="rect">
            <a:avLst/>
          </a:prstGeom>
          <a:noFill/>
        </p:spPr>
        <p:txBody>
          <a:bodyPr wrap="none" rtlCol="0">
            <a:spAutoFit/>
          </a:bodyPr>
          <a:lstStyle/>
          <a:p>
            <a:r>
              <a:rPr lang="en-US" sz="2000" dirty="0"/>
              <a:t>W</a:t>
            </a:r>
            <a:r>
              <a:rPr lang="en-US" sz="2000" baseline="-25000" dirty="0"/>
              <a:t>21</a:t>
            </a:r>
            <a:r>
              <a:rPr lang="en-US" sz="2000" baseline="30000" dirty="0"/>
              <a:t>(1)</a:t>
            </a:r>
          </a:p>
        </p:txBody>
      </p:sp>
      <p:sp>
        <p:nvSpPr>
          <p:cNvPr id="21" name="TextBox 20"/>
          <p:cNvSpPr txBox="1"/>
          <p:nvPr/>
        </p:nvSpPr>
        <p:spPr>
          <a:xfrm>
            <a:off x="2197753" y="2514600"/>
            <a:ext cx="774571" cy="400110"/>
          </a:xfrm>
          <a:prstGeom prst="rect">
            <a:avLst/>
          </a:prstGeom>
          <a:noFill/>
        </p:spPr>
        <p:txBody>
          <a:bodyPr wrap="none" rtlCol="0">
            <a:spAutoFit/>
          </a:bodyPr>
          <a:lstStyle/>
          <a:p>
            <a:r>
              <a:rPr lang="en-US" sz="2000" dirty="0"/>
              <a:t>W</a:t>
            </a:r>
            <a:r>
              <a:rPr lang="en-US" sz="2000" baseline="-25000" dirty="0"/>
              <a:t>22</a:t>
            </a:r>
            <a:r>
              <a:rPr lang="en-US" sz="2000" baseline="30000" dirty="0"/>
              <a:t>(1)</a:t>
            </a:r>
          </a:p>
        </p:txBody>
      </p:sp>
      <p:sp>
        <p:nvSpPr>
          <p:cNvPr id="22" name="TextBox 21"/>
          <p:cNvSpPr txBox="1"/>
          <p:nvPr/>
        </p:nvSpPr>
        <p:spPr>
          <a:xfrm>
            <a:off x="2959753" y="2495490"/>
            <a:ext cx="774571" cy="400110"/>
          </a:xfrm>
          <a:prstGeom prst="rect">
            <a:avLst/>
          </a:prstGeom>
          <a:noFill/>
        </p:spPr>
        <p:txBody>
          <a:bodyPr wrap="none" rtlCol="0">
            <a:spAutoFit/>
          </a:bodyPr>
          <a:lstStyle/>
          <a:p>
            <a:r>
              <a:rPr lang="en-US" sz="2000" dirty="0"/>
              <a:t>W</a:t>
            </a:r>
            <a:r>
              <a:rPr lang="en-US" sz="2000" baseline="-25000" dirty="0"/>
              <a:t>23</a:t>
            </a:r>
            <a:r>
              <a:rPr lang="en-US" sz="2000" baseline="30000" dirty="0"/>
              <a:t>(1)</a:t>
            </a:r>
          </a:p>
        </p:txBody>
      </p:sp>
      <p:sp>
        <p:nvSpPr>
          <p:cNvPr id="26" name="TextBox 25"/>
          <p:cNvSpPr txBox="1"/>
          <p:nvPr/>
        </p:nvSpPr>
        <p:spPr>
          <a:xfrm>
            <a:off x="1448062" y="1524000"/>
            <a:ext cx="774571" cy="400110"/>
          </a:xfrm>
          <a:prstGeom prst="rect">
            <a:avLst/>
          </a:prstGeom>
          <a:noFill/>
        </p:spPr>
        <p:txBody>
          <a:bodyPr wrap="none" rtlCol="0">
            <a:spAutoFit/>
          </a:bodyPr>
          <a:lstStyle/>
          <a:p>
            <a:r>
              <a:rPr lang="en-US" sz="2000" dirty="0"/>
              <a:t>W</a:t>
            </a:r>
            <a:r>
              <a:rPr lang="en-US" sz="2000" baseline="-25000" dirty="0"/>
              <a:t>01</a:t>
            </a:r>
            <a:r>
              <a:rPr lang="en-US" sz="2000" baseline="30000" dirty="0"/>
              <a:t>(1)</a:t>
            </a:r>
          </a:p>
        </p:txBody>
      </p:sp>
      <p:sp>
        <p:nvSpPr>
          <p:cNvPr id="27" name="TextBox 26"/>
          <p:cNvSpPr txBox="1"/>
          <p:nvPr/>
        </p:nvSpPr>
        <p:spPr>
          <a:xfrm>
            <a:off x="2197753" y="1524000"/>
            <a:ext cx="774571" cy="400110"/>
          </a:xfrm>
          <a:prstGeom prst="rect">
            <a:avLst/>
          </a:prstGeom>
          <a:noFill/>
        </p:spPr>
        <p:txBody>
          <a:bodyPr wrap="none" rtlCol="0">
            <a:spAutoFit/>
          </a:bodyPr>
          <a:lstStyle/>
          <a:p>
            <a:r>
              <a:rPr lang="en-US" sz="2000" dirty="0"/>
              <a:t>W</a:t>
            </a:r>
            <a:r>
              <a:rPr lang="en-US" sz="2000" baseline="-25000" dirty="0"/>
              <a:t>02</a:t>
            </a:r>
            <a:r>
              <a:rPr lang="en-US" sz="2000" baseline="30000" dirty="0"/>
              <a:t>(1)</a:t>
            </a:r>
          </a:p>
        </p:txBody>
      </p:sp>
      <p:sp>
        <p:nvSpPr>
          <p:cNvPr id="28" name="TextBox 27"/>
          <p:cNvSpPr txBox="1"/>
          <p:nvPr/>
        </p:nvSpPr>
        <p:spPr>
          <a:xfrm>
            <a:off x="2959753" y="1524000"/>
            <a:ext cx="774571" cy="400110"/>
          </a:xfrm>
          <a:prstGeom prst="rect">
            <a:avLst/>
          </a:prstGeom>
          <a:noFill/>
        </p:spPr>
        <p:txBody>
          <a:bodyPr wrap="none" rtlCol="0">
            <a:spAutoFit/>
          </a:bodyPr>
          <a:lstStyle/>
          <a:p>
            <a:r>
              <a:rPr lang="en-US" sz="2000" dirty="0"/>
              <a:t>W</a:t>
            </a:r>
            <a:r>
              <a:rPr lang="en-US" sz="2000" baseline="-25000" dirty="0"/>
              <a:t>03</a:t>
            </a:r>
            <a:r>
              <a:rPr lang="en-US" sz="2000" baseline="30000" dirty="0"/>
              <a:t>(1)</a:t>
            </a:r>
          </a:p>
        </p:txBody>
      </p:sp>
      <p:sp>
        <p:nvSpPr>
          <p:cNvPr id="30" name="TextBox 29"/>
          <p:cNvSpPr txBox="1"/>
          <p:nvPr/>
        </p:nvSpPr>
        <p:spPr>
          <a:xfrm>
            <a:off x="6817822" y="1733490"/>
            <a:ext cx="688009" cy="400110"/>
          </a:xfrm>
          <a:prstGeom prst="rect">
            <a:avLst/>
          </a:prstGeom>
          <a:noFill/>
        </p:spPr>
        <p:txBody>
          <a:bodyPr wrap="none" rtlCol="0">
            <a:spAutoFit/>
          </a:bodyPr>
          <a:lstStyle/>
          <a:p>
            <a:r>
              <a:rPr lang="en-US" sz="2000" dirty="0"/>
              <a:t>W</a:t>
            </a:r>
            <a:r>
              <a:rPr lang="en-US" sz="2000" baseline="-25000" dirty="0"/>
              <a:t>1</a:t>
            </a:r>
            <a:r>
              <a:rPr lang="en-US" sz="2000" baseline="30000" dirty="0"/>
              <a:t>(2)</a:t>
            </a:r>
          </a:p>
        </p:txBody>
      </p:sp>
      <p:sp>
        <p:nvSpPr>
          <p:cNvPr id="33" name="TextBox 32"/>
          <p:cNvSpPr txBox="1"/>
          <p:nvPr/>
        </p:nvSpPr>
        <p:spPr>
          <a:xfrm>
            <a:off x="6817822" y="2266890"/>
            <a:ext cx="688009" cy="400110"/>
          </a:xfrm>
          <a:prstGeom prst="rect">
            <a:avLst/>
          </a:prstGeom>
          <a:noFill/>
        </p:spPr>
        <p:txBody>
          <a:bodyPr wrap="none" rtlCol="0">
            <a:spAutoFit/>
          </a:bodyPr>
          <a:lstStyle/>
          <a:p>
            <a:r>
              <a:rPr lang="en-US" sz="2000" dirty="0"/>
              <a:t>W</a:t>
            </a:r>
            <a:r>
              <a:rPr lang="en-US" sz="2000" baseline="-25000" dirty="0"/>
              <a:t>2</a:t>
            </a:r>
            <a:r>
              <a:rPr lang="en-US" sz="2000" baseline="30000" dirty="0"/>
              <a:t>(2)</a:t>
            </a:r>
          </a:p>
        </p:txBody>
      </p:sp>
      <p:sp>
        <p:nvSpPr>
          <p:cNvPr id="36" name="TextBox 35"/>
          <p:cNvSpPr txBox="1"/>
          <p:nvPr/>
        </p:nvSpPr>
        <p:spPr>
          <a:xfrm>
            <a:off x="6817822" y="2743200"/>
            <a:ext cx="688009" cy="400110"/>
          </a:xfrm>
          <a:prstGeom prst="rect">
            <a:avLst/>
          </a:prstGeom>
          <a:noFill/>
        </p:spPr>
        <p:txBody>
          <a:bodyPr wrap="none" rtlCol="0">
            <a:spAutoFit/>
          </a:bodyPr>
          <a:lstStyle/>
          <a:p>
            <a:r>
              <a:rPr lang="en-US" sz="2000" dirty="0"/>
              <a:t>W</a:t>
            </a:r>
            <a:r>
              <a:rPr lang="en-US" sz="2000" baseline="-25000" dirty="0"/>
              <a:t>3</a:t>
            </a:r>
            <a:r>
              <a:rPr lang="en-US" sz="2000" baseline="30000" dirty="0"/>
              <a:t>(2)</a:t>
            </a:r>
          </a:p>
        </p:txBody>
      </p:sp>
      <p:sp>
        <p:nvSpPr>
          <p:cNvPr id="39" name="TextBox 38"/>
          <p:cNvSpPr txBox="1"/>
          <p:nvPr/>
        </p:nvSpPr>
        <p:spPr>
          <a:xfrm>
            <a:off x="6817822" y="1295400"/>
            <a:ext cx="688009" cy="400110"/>
          </a:xfrm>
          <a:prstGeom prst="rect">
            <a:avLst/>
          </a:prstGeom>
          <a:noFill/>
        </p:spPr>
        <p:txBody>
          <a:bodyPr wrap="none" rtlCol="0">
            <a:spAutoFit/>
          </a:bodyPr>
          <a:lstStyle/>
          <a:p>
            <a:r>
              <a:rPr lang="en-US" sz="2000" dirty="0"/>
              <a:t>W</a:t>
            </a:r>
            <a:r>
              <a:rPr lang="en-US" sz="2000" baseline="-25000" dirty="0"/>
              <a:t>0</a:t>
            </a:r>
            <a:r>
              <a:rPr lang="en-US" sz="2000" baseline="30000" dirty="0"/>
              <a:t>(2)</a:t>
            </a:r>
          </a:p>
        </p:txBody>
      </p:sp>
      <p:sp>
        <p:nvSpPr>
          <p:cNvPr id="42" name="TextBox 41"/>
          <p:cNvSpPr txBox="1"/>
          <p:nvPr/>
        </p:nvSpPr>
        <p:spPr>
          <a:xfrm>
            <a:off x="228600" y="3696385"/>
            <a:ext cx="1593706" cy="461665"/>
          </a:xfrm>
          <a:prstGeom prst="rect">
            <a:avLst/>
          </a:prstGeom>
          <a:noFill/>
        </p:spPr>
        <p:txBody>
          <a:bodyPr wrap="none" rtlCol="0">
            <a:spAutoFit/>
          </a:bodyPr>
          <a:lstStyle/>
          <a:p>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(1) </a:t>
            </a:r>
            <a:r>
              <a:rPr lang="en-US" sz="2400" dirty="0"/>
              <a:t>=</a:t>
            </a:r>
            <a:r>
              <a:rPr lang="en-US" sz="2400" baseline="30000" dirty="0"/>
              <a:t> </a:t>
            </a:r>
          </a:p>
        </p:txBody>
      </p:sp>
      <p:sp>
        <p:nvSpPr>
          <p:cNvPr id="43" name="Rectangle 42"/>
          <p:cNvSpPr/>
          <p:nvPr/>
        </p:nvSpPr>
        <p:spPr>
          <a:xfrm>
            <a:off x="575344" y="4636125"/>
            <a:ext cx="4371878" cy="1794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046521" y="4544685"/>
            <a:ext cx="3238500" cy="170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98645" y="6324600"/>
            <a:ext cx="3429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51544" y="5226615"/>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11</a:t>
            </a:r>
            <a:r>
              <a:rPr lang="en-US" sz="2000" baseline="30000" dirty="0"/>
              <a:t>(1)</a:t>
            </a:r>
          </a:p>
        </p:txBody>
      </p:sp>
      <p:sp>
        <p:nvSpPr>
          <p:cNvPr id="47" name="TextBox 46"/>
          <p:cNvSpPr txBox="1"/>
          <p:nvPr/>
        </p:nvSpPr>
        <p:spPr>
          <a:xfrm>
            <a:off x="2175020" y="5226615"/>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12</a:t>
            </a:r>
            <a:r>
              <a:rPr lang="en-US" sz="2000" baseline="30000" dirty="0"/>
              <a:t>(1)</a:t>
            </a:r>
          </a:p>
        </p:txBody>
      </p:sp>
      <p:sp>
        <p:nvSpPr>
          <p:cNvPr id="48" name="TextBox 47"/>
          <p:cNvSpPr txBox="1"/>
          <p:nvPr/>
        </p:nvSpPr>
        <p:spPr>
          <a:xfrm>
            <a:off x="3622820" y="5226615"/>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13</a:t>
            </a:r>
            <a:r>
              <a:rPr lang="en-US" sz="2000" baseline="30000" dirty="0"/>
              <a:t>(1)</a:t>
            </a:r>
          </a:p>
        </p:txBody>
      </p:sp>
      <p:sp>
        <p:nvSpPr>
          <p:cNvPr id="49" name="TextBox 48"/>
          <p:cNvSpPr txBox="1"/>
          <p:nvPr/>
        </p:nvSpPr>
        <p:spPr>
          <a:xfrm>
            <a:off x="651544" y="5760015"/>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21</a:t>
            </a:r>
            <a:r>
              <a:rPr lang="en-US" sz="2000" baseline="30000" dirty="0"/>
              <a:t>(1)</a:t>
            </a:r>
          </a:p>
        </p:txBody>
      </p:sp>
      <p:sp>
        <p:nvSpPr>
          <p:cNvPr id="50" name="TextBox 49"/>
          <p:cNvSpPr txBox="1"/>
          <p:nvPr/>
        </p:nvSpPr>
        <p:spPr>
          <a:xfrm>
            <a:off x="2175020" y="5779125"/>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22</a:t>
            </a:r>
            <a:r>
              <a:rPr lang="en-US" sz="2000" baseline="30000" dirty="0"/>
              <a:t>(1)</a:t>
            </a:r>
          </a:p>
        </p:txBody>
      </p:sp>
      <p:sp>
        <p:nvSpPr>
          <p:cNvPr id="51" name="TextBox 50"/>
          <p:cNvSpPr txBox="1"/>
          <p:nvPr/>
        </p:nvSpPr>
        <p:spPr>
          <a:xfrm>
            <a:off x="3622820" y="5760015"/>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23</a:t>
            </a:r>
            <a:r>
              <a:rPr lang="en-US" sz="2000" baseline="30000" dirty="0"/>
              <a:t>(1)</a:t>
            </a:r>
          </a:p>
        </p:txBody>
      </p:sp>
      <p:sp>
        <p:nvSpPr>
          <p:cNvPr id="55" name="TextBox 54"/>
          <p:cNvSpPr txBox="1"/>
          <p:nvPr/>
        </p:nvSpPr>
        <p:spPr>
          <a:xfrm>
            <a:off x="651544" y="4788525"/>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01</a:t>
            </a:r>
            <a:r>
              <a:rPr lang="en-US" sz="2000" baseline="30000" dirty="0"/>
              <a:t>(1)</a:t>
            </a:r>
          </a:p>
        </p:txBody>
      </p:sp>
      <p:sp>
        <p:nvSpPr>
          <p:cNvPr id="56" name="TextBox 55"/>
          <p:cNvSpPr txBox="1"/>
          <p:nvPr/>
        </p:nvSpPr>
        <p:spPr>
          <a:xfrm>
            <a:off x="2175020" y="4788525"/>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02</a:t>
            </a:r>
            <a:r>
              <a:rPr lang="en-US" sz="2000" baseline="30000" dirty="0"/>
              <a:t>(1)</a:t>
            </a:r>
          </a:p>
        </p:txBody>
      </p:sp>
      <p:sp>
        <p:nvSpPr>
          <p:cNvPr id="57" name="TextBox 56"/>
          <p:cNvSpPr txBox="1"/>
          <p:nvPr/>
        </p:nvSpPr>
        <p:spPr>
          <a:xfrm>
            <a:off x="3622820" y="4788525"/>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03</a:t>
            </a:r>
            <a:r>
              <a:rPr lang="en-US" sz="2000" baseline="30000" dirty="0"/>
              <a:t>(1)</a:t>
            </a:r>
          </a:p>
        </p:txBody>
      </p:sp>
      <p:sp>
        <p:nvSpPr>
          <p:cNvPr id="58" name="TextBox 57"/>
          <p:cNvSpPr txBox="1"/>
          <p:nvPr/>
        </p:nvSpPr>
        <p:spPr>
          <a:xfrm>
            <a:off x="5721494" y="3810000"/>
            <a:ext cx="1593706" cy="461665"/>
          </a:xfrm>
          <a:prstGeom prst="rect">
            <a:avLst/>
          </a:prstGeom>
          <a:noFill/>
        </p:spPr>
        <p:txBody>
          <a:bodyPr wrap="none" rtlCol="0">
            <a:spAutoFit/>
          </a:bodyPr>
          <a:lstStyle/>
          <a:p>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 </a:t>
            </a:r>
            <a:r>
              <a:rPr lang="en-US" sz="2400" dirty="0"/>
              <a:t>=</a:t>
            </a:r>
            <a:r>
              <a:rPr lang="en-US" sz="2400" baseline="30000" dirty="0"/>
              <a:t> </a:t>
            </a:r>
          </a:p>
        </p:txBody>
      </p:sp>
      <p:sp>
        <p:nvSpPr>
          <p:cNvPr id="59" name="Rectangle 58"/>
          <p:cNvSpPr/>
          <p:nvPr/>
        </p:nvSpPr>
        <p:spPr>
          <a:xfrm>
            <a:off x="6203193" y="4391750"/>
            <a:ext cx="1939256"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317493" y="4300945"/>
            <a:ext cx="1485900" cy="181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489354" y="4920645"/>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1</a:t>
            </a:r>
            <a:r>
              <a:rPr lang="en-US" sz="2000" baseline="30000" dirty="0"/>
              <a:t>(2)</a:t>
            </a:r>
          </a:p>
        </p:txBody>
      </p:sp>
      <p:sp>
        <p:nvSpPr>
          <p:cNvPr id="63" name="TextBox 62"/>
          <p:cNvSpPr txBox="1"/>
          <p:nvPr/>
        </p:nvSpPr>
        <p:spPr>
          <a:xfrm>
            <a:off x="6489354" y="5454045"/>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2</a:t>
            </a:r>
            <a:r>
              <a:rPr lang="en-US" sz="2000" baseline="30000" dirty="0"/>
              <a:t>(2)</a:t>
            </a:r>
          </a:p>
        </p:txBody>
      </p:sp>
      <p:sp>
        <p:nvSpPr>
          <p:cNvPr id="64" name="TextBox 63"/>
          <p:cNvSpPr txBox="1"/>
          <p:nvPr/>
        </p:nvSpPr>
        <p:spPr>
          <a:xfrm>
            <a:off x="6489354" y="5930355"/>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3</a:t>
            </a:r>
            <a:r>
              <a:rPr lang="en-US" sz="2000" baseline="30000" dirty="0"/>
              <a:t>(2)</a:t>
            </a:r>
          </a:p>
        </p:txBody>
      </p:sp>
      <p:sp>
        <p:nvSpPr>
          <p:cNvPr id="65" name="TextBox 64"/>
          <p:cNvSpPr txBox="1"/>
          <p:nvPr/>
        </p:nvSpPr>
        <p:spPr>
          <a:xfrm>
            <a:off x="6489354" y="4482555"/>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0</a:t>
            </a:r>
            <a:r>
              <a:rPr lang="en-US" sz="2000" baseline="30000" dirty="0"/>
              <a:t>(2)</a:t>
            </a:r>
          </a:p>
        </p:txBody>
      </p:sp>
      <p:sp>
        <p:nvSpPr>
          <p:cNvPr id="66" name="Slide Number Placeholder 3"/>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fld id="{9695C8B4-01A2-485F-8B64-4640E234E3BB}" type="slidenum">
              <a:rPr lang="en-US" altLang="en-US" smtClean="0"/>
              <a:pPr>
                <a:defRPr/>
              </a:pPr>
              <a:t>55</a:t>
            </a:fld>
            <a:endParaRPr lang="en-US" altLang="en-US"/>
          </a:p>
        </p:txBody>
      </p:sp>
      <p:sp>
        <p:nvSpPr>
          <p:cNvPr id="67" name="Rectangle 66"/>
          <p:cNvSpPr/>
          <p:nvPr/>
        </p:nvSpPr>
        <p:spPr>
          <a:xfrm>
            <a:off x="6389849" y="6447790"/>
            <a:ext cx="1485900" cy="181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H="1">
            <a:off x="152662" y="3581400"/>
            <a:ext cx="8915138" cy="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752844" y="3000728"/>
            <a:ext cx="928588" cy="400110"/>
          </a:xfrm>
          <a:prstGeom prst="rect">
            <a:avLst/>
          </a:prstGeom>
          <a:noFill/>
        </p:spPr>
        <p:txBody>
          <a:bodyPr wrap="none" rtlCol="0">
            <a:spAutoFit/>
          </a:bodyPr>
          <a:lstStyle/>
          <a:p>
            <a:r>
              <a:rPr lang="en-US" sz="2000" dirty="0">
                <a:solidFill>
                  <a:srgbClr val="FF0000"/>
                </a:solidFill>
              </a:rPr>
              <a:t>Layer 2</a:t>
            </a:r>
          </a:p>
        </p:txBody>
      </p:sp>
      <p:cxnSp>
        <p:nvCxnSpPr>
          <p:cNvPr id="74" name="Straight Arrow Connector 73"/>
          <p:cNvCxnSpPr/>
          <p:nvPr/>
        </p:nvCxnSpPr>
        <p:spPr>
          <a:xfrm flipV="1">
            <a:off x="5562600" y="2466945"/>
            <a:ext cx="304800" cy="4763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22564" y="2877307"/>
            <a:ext cx="928588" cy="400110"/>
          </a:xfrm>
          <a:prstGeom prst="rect">
            <a:avLst/>
          </a:prstGeom>
          <a:noFill/>
        </p:spPr>
        <p:txBody>
          <a:bodyPr wrap="none" rtlCol="0">
            <a:spAutoFit/>
          </a:bodyPr>
          <a:lstStyle/>
          <a:p>
            <a:r>
              <a:rPr lang="en-US" sz="2000" dirty="0">
                <a:solidFill>
                  <a:srgbClr val="FF0000"/>
                </a:solidFill>
              </a:rPr>
              <a:t>Layer 1</a:t>
            </a:r>
          </a:p>
        </p:txBody>
      </p:sp>
      <p:cxnSp>
        <p:nvCxnSpPr>
          <p:cNvPr id="76" name="Straight Arrow Connector 75"/>
          <p:cNvCxnSpPr/>
          <p:nvPr/>
        </p:nvCxnSpPr>
        <p:spPr>
          <a:xfrm flipV="1">
            <a:off x="762262" y="2509530"/>
            <a:ext cx="76200" cy="398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838462" y="3303049"/>
            <a:ext cx="475229" cy="387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562600" y="3415639"/>
            <a:ext cx="1255222" cy="4441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871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Differentiating the J’s</a:t>
            </a:r>
          </a:p>
        </p:txBody>
      </p:sp>
      <p:sp>
        <p:nvSpPr>
          <p:cNvPr id="3" name="Content Placeholder 2"/>
          <p:cNvSpPr>
            <a:spLocks noGrp="1"/>
          </p:cNvSpPr>
          <p:nvPr>
            <p:ph idx="1"/>
          </p:nvPr>
        </p:nvSpPr>
        <p:spPr/>
        <p:txBody>
          <a:bodyPr/>
          <a:lstStyle/>
          <a:p>
            <a:pPr marL="0" indent="0">
              <a:buNone/>
            </a:pPr>
            <a:endParaRPr lang="en-US" sz="2400" dirty="0">
              <a:latin typeface="Symbol" panose="05050102010706020507" pitchFamily="18" charset="2"/>
            </a:endParaRPr>
          </a:p>
          <a:p>
            <a:pPr marL="0" indent="0">
              <a:buNone/>
            </a:pP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  </a:t>
            </a:r>
            <a:r>
              <a:rPr lang="en-US" sz="2400" dirty="0"/>
              <a:t>= </a:t>
            </a:r>
            <a:r>
              <a:rPr lang="en-US" sz="2400" dirty="0">
                <a:latin typeface="Symbol" panose="05050102010706020507" pitchFamily="18" charset="2"/>
              </a:rPr>
              <a:t>d </a:t>
            </a:r>
            <a:r>
              <a:rPr lang="en-US" sz="3200" dirty="0">
                <a:latin typeface="Symbol" panose="05050102010706020507" pitchFamily="18" charset="2"/>
              </a:rPr>
              <a:t>{</a:t>
            </a:r>
            <a:r>
              <a:rPr lang="en-US" sz="2400" dirty="0">
                <a:latin typeface="Symbol" panose="05050102010706020507" pitchFamily="18" charset="2"/>
              </a:rPr>
              <a:t>                         </a:t>
            </a:r>
            <a:r>
              <a:rPr lang="en-US" sz="3200" dirty="0">
                <a:latin typeface="Symbol" panose="05050102010706020507" pitchFamily="18" charset="2"/>
              </a:rPr>
              <a:t>}</a:t>
            </a:r>
          </a:p>
          <a:p>
            <a:pPr marL="0" indent="0">
              <a:buNone/>
            </a:pPr>
            <a:r>
              <a:rPr lang="en-US" sz="2400" dirty="0">
                <a:latin typeface="Symbol" panose="05050102010706020507" pitchFamily="18" charset="2"/>
              </a:rPr>
              <a:t>		     </a:t>
            </a:r>
            <a:r>
              <a:rPr lang="en-US" sz="2400" dirty="0" err="1">
                <a:latin typeface="Symbol" panose="05050102010706020507" pitchFamily="18" charset="2"/>
              </a:rPr>
              <a:t>d</a:t>
            </a:r>
            <a:r>
              <a:rPr lang="en-US" sz="2400" dirty="0" err="1"/>
              <a:t>W</a:t>
            </a:r>
            <a:r>
              <a:rPr lang="en-US" sz="2400" baseline="30000" dirty="0"/>
              <a:t>(2)</a:t>
            </a:r>
            <a:r>
              <a:rPr lang="en-US" sz="2400" dirty="0"/>
              <a:t> </a:t>
            </a:r>
          </a:p>
          <a:p>
            <a:pPr marL="0" indent="0">
              <a:buNone/>
            </a:pPr>
            <a:endParaRPr lang="en-US" sz="2400" dirty="0"/>
          </a:p>
          <a:p>
            <a:pPr marL="0" indent="0">
              <a:buNone/>
            </a:pPr>
            <a:r>
              <a:rPr lang="en-US" sz="2400" dirty="0"/>
              <a:t>	       = </a:t>
            </a:r>
            <a:r>
              <a:rPr lang="en-US" sz="2400" dirty="0">
                <a:latin typeface="Symbol" panose="05050102010706020507" pitchFamily="18" charset="2"/>
              </a:rPr>
              <a:t> </a:t>
            </a:r>
            <a:r>
              <a:rPr lang="en-US" sz="3200" dirty="0">
                <a:latin typeface="Symbol" panose="05050102010706020507" pitchFamily="18" charset="2"/>
              </a:rPr>
              <a:t>{     </a:t>
            </a:r>
            <a:r>
              <a:rPr lang="en-US" sz="2400" dirty="0">
                <a:latin typeface="Symbol" panose="05050102010706020507" pitchFamily="18" charset="2"/>
              </a:rPr>
              <a:t>                              </a:t>
            </a:r>
            <a:r>
              <a:rPr lang="en-US" sz="3200" baseline="30000" dirty="0">
                <a:latin typeface="Symbol" panose="05050102010706020507" pitchFamily="18" charset="2"/>
              </a:rPr>
              <a:t>)</a:t>
            </a:r>
            <a:r>
              <a:rPr lang="en-US" sz="3200" dirty="0">
                <a:latin typeface="Symbol" panose="05050102010706020507" pitchFamily="18" charset="2"/>
              </a:rPr>
              <a:t> }</a:t>
            </a:r>
            <a:endParaRPr lang="en-US" sz="2400" dirty="0">
              <a:latin typeface="Symbol" panose="05050102010706020507" pitchFamily="18" charset="2"/>
            </a:endParaRPr>
          </a:p>
          <a:p>
            <a:pPr marL="0" indent="0">
              <a:buNone/>
            </a:pPr>
            <a:endParaRPr lang="en-US" sz="2400" baseline="30000" dirty="0">
              <a:latin typeface="Symbol" panose="05050102010706020507" pitchFamily="18" charset="2"/>
            </a:endParaRPr>
          </a:p>
          <a:p>
            <a:pPr marL="0" indent="0">
              <a:buNone/>
            </a:pPr>
            <a:r>
              <a:rPr lang="en-US" sz="2400" baseline="30000" dirty="0">
                <a:latin typeface="Symbol" panose="05050102010706020507" pitchFamily="18" charset="2"/>
              </a:rPr>
              <a:t>		</a:t>
            </a:r>
            <a:endParaRPr lang="en-US" sz="2400" dirty="0"/>
          </a:p>
          <a:p>
            <a:pPr marL="0" indent="0">
              <a:buNone/>
            </a:pPr>
            <a:endParaRPr lang="en-US" sz="2400" baseline="30000" dirty="0">
              <a:latin typeface="Symbol" panose="05050102010706020507" pitchFamily="18" charset="2"/>
            </a:endParaRPr>
          </a:p>
          <a:p>
            <a:pPr marL="0" indent="0">
              <a:buNone/>
            </a:pPr>
            <a:r>
              <a:rPr lang="en-US" sz="2400" dirty="0"/>
              <a:t>	       = </a:t>
            </a:r>
            <a:r>
              <a:rPr lang="en-US" sz="3200" dirty="0">
                <a:latin typeface="Symbol" panose="05050102010706020507" pitchFamily="18" charset="2"/>
              </a:rPr>
              <a:t>{       </a:t>
            </a:r>
            <a:r>
              <a:rPr lang="en-US" sz="2400" dirty="0">
                <a:latin typeface="Symbol" panose="05050102010706020507" pitchFamily="18" charset="2"/>
              </a:rPr>
              <a:t>                         )</a:t>
            </a:r>
            <a:r>
              <a:rPr lang="en-US" sz="3200" dirty="0">
                <a:latin typeface="Symbol" panose="05050102010706020507" pitchFamily="18" charset="2"/>
              </a:rPr>
              <a:t> </a:t>
            </a:r>
            <a:r>
              <a:rPr lang="en-US" sz="2800" dirty="0">
                <a:latin typeface="Symbol" panose="05050102010706020507" pitchFamily="18" charset="2"/>
              </a:rPr>
              <a:t>(</a:t>
            </a:r>
            <a:r>
              <a:rPr lang="en-US" dirty="0" err="1">
                <a:latin typeface="Symbol" panose="05050102010706020507" pitchFamily="18" charset="2"/>
              </a:rPr>
              <a:t>d</a:t>
            </a:r>
            <a:r>
              <a:rPr lang="en-US" dirty="0" err="1"/>
              <a:t>z</a:t>
            </a:r>
            <a:r>
              <a:rPr lang="en-US" dirty="0">
                <a:latin typeface="Symbol" panose="05050102010706020507" pitchFamily="18" charset="2"/>
              </a:rPr>
              <a:t> / </a:t>
            </a:r>
            <a:r>
              <a:rPr lang="en-US" dirty="0" err="1">
                <a:latin typeface="Symbol" panose="05050102010706020507" pitchFamily="18" charset="2"/>
              </a:rPr>
              <a:t>d</a:t>
            </a:r>
            <a:r>
              <a:rPr lang="en-US" dirty="0" err="1"/>
              <a:t>W</a:t>
            </a:r>
            <a:r>
              <a:rPr lang="en-US" baseline="30000" dirty="0"/>
              <a:t>(2)</a:t>
            </a:r>
            <a:r>
              <a:rPr lang="en-US" dirty="0"/>
              <a:t>)</a:t>
            </a:r>
            <a:r>
              <a:rPr lang="en-US" dirty="0">
                <a:latin typeface="Symbol" panose="05050102010706020507" pitchFamily="18" charset="2"/>
              </a:rPr>
              <a:t>   </a:t>
            </a:r>
            <a:r>
              <a:rPr lang="en-US" sz="3200" dirty="0">
                <a:latin typeface="Symbol" panose="05050102010706020507" pitchFamily="18" charset="2"/>
              </a:rPr>
              <a:t>}</a:t>
            </a:r>
            <a:endParaRPr lang="en-US" sz="2400" dirty="0">
              <a:latin typeface="Symbol" panose="05050102010706020507" pitchFamily="18" charset="2"/>
            </a:endParaRPr>
          </a:p>
          <a:p>
            <a:pPr marL="0" indent="0">
              <a:buNone/>
            </a:pPr>
            <a:endParaRPr lang="en-US" sz="2400" baseline="30000" dirty="0">
              <a:latin typeface="Symbol" panose="05050102010706020507" pitchFamily="18" charset="2"/>
            </a:endParaRPr>
          </a:p>
          <a:p>
            <a:pPr marL="0" indent="0">
              <a:buNone/>
            </a:pPr>
            <a:r>
              <a:rPr lang="en-US" sz="2400" baseline="30000" dirty="0">
                <a:latin typeface="Symbol" panose="05050102010706020507" pitchFamily="18" charset="2"/>
              </a:rPr>
              <a:t>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56</a:t>
            </a:fld>
            <a:endParaRPr lang="en-US" altLang="en-US"/>
          </a:p>
        </p:txBody>
      </p:sp>
      <mc:AlternateContent xmlns:mc="http://schemas.openxmlformats.org/markup-compatibility/2006" xmlns:a14="http://schemas.microsoft.com/office/drawing/2010/main">
        <mc:Choice Requires="a14">
          <p:sp>
            <p:nvSpPr>
              <p:cNvPr id="6" name="TextBox 5"/>
              <p:cNvSpPr txBox="1"/>
              <p:nvPr/>
            </p:nvSpPr>
            <p:spPr>
              <a:xfrm>
                <a:off x="2493034" y="1777445"/>
                <a:ext cx="1976310" cy="460639"/>
              </a:xfrm>
              <a:prstGeom prst="rect">
                <a:avLst/>
              </a:prstGeom>
              <a:noFill/>
            </p:spPr>
            <p:txBody>
              <a:bodyPr wrap="none" lIns="0" tIns="0" rIns="0" bIns="0" rtlCol="0">
                <a:spAutoFit/>
              </a:bodyPr>
              <a:lstStyle/>
              <a:p>
                <a14:m>
                  <m:oMath xmlns:m="http://schemas.openxmlformats.org/officeDocument/2006/math">
                    <m:nary>
                      <m:naryPr>
                        <m:chr m:val="∑"/>
                        <m:ctrlPr>
                          <a:rPr lang="pt-BR"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pt-BR" sz="2000" i="1" smtClean="0">
                            <a:latin typeface="Cambria Math" panose="02040503050406030204" pitchFamily="18" charset="0"/>
                          </a:rPr>
                          <m:t>=0</m:t>
                        </m:r>
                      </m:sub>
                      <m:sup>
                        <m:r>
                          <a:rPr lang="pt-BR" sz="2000" i="1" smtClean="0">
                            <a:latin typeface="Cambria Math" panose="02040503050406030204" pitchFamily="18" charset="0"/>
                          </a:rPr>
                          <m:t>𝑛</m:t>
                        </m:r>
                      </m:sup>
                      <m:e>
                        <m:sSup>
                          <m:sSupPr>
                            <m:ctrlPr>
                              <a:rPr lang="pt-BR" sz="2000" i="1" smtClean="0">
                                <a:latin typeface="Cambria Math" panose="02040503050406030204" pitchFamily="18" charset="0"/>
                              </a:rPr>
                            </m:ctrlPr>
                          </m:sSupPr>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 −ŷ</m:t>
                                </m:r>
                              </m:e>
                            </m:d>
                          </m:e>
                          <m:sup>
                            <m:r>
                              <a:rPr lang="en-US" sz="2000" b="0" i="1" smtClean="0">
                                <a:latin typeface="Cambria Math" panose="02040503050406030204" pitchFamily="18" charset="0"/>
                              </a:rPr>
                              <m:t>2</m:t>
                            </m:r>
                          </m:sup>
                        </m:sSup>
                      </m:e>
                    </m:nary>
                  </m:oMath>
                </a14:m>
                <a:r>
                  <a:rPr lang="en-US" sz="2000"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2493034" y="1777445"/>
                <a:ext cx="1976310" cy="460639"/>
              </a:xfrm>
              <a:prstGeom prst="rect">
                <a:avLst/>
              </a:prstGeom>
              <a:blipFill>
                <a:blip r:embed="rId2"/>
                <a:stretch>
                  <a:fillRect/>
                </a:stretch>
              </a:blipFill>
            </p:spPr>
            <p:txBody>
              <a:bodyPr/>
              <a:lstStyle/>
              <a:p>
                <a:r>
                  <a:rPr lang="en-US">
                    <a:noFill/>
                  </a:rPr>
                  <a:t> </a:t>
                </a:r>
              </a:p>
            </p:txBody>
          </p:sp>
        </mc:Fallback>
      </mc:AlternateContent>
      <p:cxnSp>
        <p:nvCxnSpPr>
          <p:cNvPr id="8" name="Straight Connector 7"/>
          <p:cNvCxnSpPr/>
          <p:nvPr/>
        </p:nvCxnSpPr>
        <p:spPr>
          <a:xfrm>
            <a:off x="2063869" y="2286000"/>
            <a:ext cx="25081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593692" y="3023526"/>
                <a:ext cx="2818207" cy="84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pt-BR" sz="2000" i="1" smtClean="0">
                              <a:latin typeface="Cambria Math" panose="02040503050406030204" pitchFamily="18" charset="0"/>
                            </a:rPr>
                            <m:t>=0</m:t>
                          </m:r>
                        </m:sub>
                        <m:sup>
                          <m:r>
                            <a:rPr lang="pt-BR" sz="2000" i="1" smtClean="0">
                              <a:latin typeface="Cambria Math" panose="02040503050406030204" pitchFamily="18" charset="0"/>
                            </a:rPr>
                            <m:t>𝑛</m:t>
                          </m:r>
                        </m:sup>
                        <m:e>
                          <m:sSup>
                            <m:sSupPr>
                              <m:ctrlPr>
                                <a:rPr lang="pt-BR" sz="2000" i="1" smtClean="0">
                                  <a:latin typeface="Cambria Math" panose="02040503050406030204" pitchFamily="18" charset="0"/>
                                </a:rPr>
                              </m:ctrlPr>
                            </m:sSupPr>
                            <m:e>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 −ŷ</m:t>
                                  </m:r>
                                </m:e>
                              </m:d>
                              <m:r>
                                <a:rPr lang="en-US" sz="2000" b="0" i="1" smtClean="0">
                                  <a:latin typeface="Cambria Math" panose="02040503050406030204" pitchFamily="18" charset="0"/>
                                </a:rPr>
                                <m:t>(</m:t>
                              </m:r>
                              <m:r>
                                <m:rPr>
                                  <m:sty m:val="p"/>
                                </m:rPr>
                                <a:rPr lang="el-GR" sz="2000" b="0" i="1" smtClean="0">
                                  <a:latin typeface="Cambria Math" panose="02040503050406030204" pitchFamily="18" charset="0"/>
                                </a:rPr>
                                <m:t>δ</m:t>
                              </m:r>
                              <m:r>
                                <a:rPr lang="en-US" sz="2000" b="0" i="1" smtClean="0">
                                  <a:latin typeface="Cambria Math" panose="02040503050406030204" pitchFamily="18" charset="0"/>
                                </a:rPr>
                                <m:t> </m:t>
                              </m:r>
                              <m:r>
                                <a:rPr lang="cy-GB" sz="2000" b="0" i="1" smtClean="0">
                                  <a:latin typeface="Cambria Math" panose="02040503050406030204" pitchFamily="18" charset="0"/>
                                </a:rPr>
                                <m:t>ŷ</m:t>
                              </m:r>
                              <m:r>
                                <a:rPr lang="en-US" sz="2000" b="0" i="1" smtClean="0">
                                  <a:latin typeface="Cambria Math" panose="02040503050406030204" pitchFamily="18" charset="0"/>
                                </a:rPr>
                                <m:t>/</m:t>
                              </m:r>
                              <m:r>
                                <m:rPr>
                                  <m:sty m:val="p"/>
                                </m:rPr>
                                <a:rPr lang="el-GR" sz="2000" b="0" i="1" smtClean="0">
                                  <a:latin typeface="Cambria Math" panose="02040503050406030204" pitchFamily="18" charset="0"/>
                                </a:rPr>
                                <m:t>δ</m:t>
                              </m:r>
                              <m:r>
                                <a:rPr lang="en-US" sz="2000" b="0" i="1" smtClean="0">
                                  <a:latin typeface="Cambria Math" panose="02040503050406030204" pitchFamily="18" charset="0"/>
                                </a:rPr>
                                <m:t> </m:t>
                              </m:r>
                              <m:r>
                                <a:rPr lang="en-US" sz="2000" b="0" i="1" smtClean="0">
                                  <a:latin typeface="Cambria Math" panose="02040503050406030204" pitchFamily="18" charset="0"/>
                                </a:rPr>
                                <m:t>𝑊</m:t>
                              </m:r>
                            </m:e>
                            <m:sup>
                              <m:r>
                                <a:rPr lang="en-US" sz="2000" b="0" i="1" smtClean="0">
                                  <a:latin typeface="Cambria Math" panose="02040503050406030204" pitchFamily="18" charset="0"/>
                                </a:rPr>
                                <m:t>(2)</m:t>
                              </m:r>
                            </m:sup>
                          </m:sSup>
                        </m:e>
                      </m:nary>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593692" y="3023526"/>
                <a:ext cx="2818207" cy="8405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743200" y="4648200"/>
                <a:ext cx="2603085" cy="84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pt-BR" sz="2000" i="1" smtClean="0">
                              <a:latin typeface="Cambria Math" panose="02040503050406030204" pitchFamily="18" charset="0"/>
                            </a:rPr>
                            <m:t>=0</m:t>
                          </m:r>
                        </m:sub>
                        <m:sup>
                          <m:r>
                            <a:rPr lang="pt-BR" sz="2000" i="1" smtClean="0">
                              <a:latin typeface="Cambria Math" panose="02040503050406030204" pitchFamily="18" charset="0"/>
                            </a:rPr>
                            <m:t>𝑛</m:t>
                          </m:r>
                        </m:sup>
                        <m:e>
                          <m:sSup>
                            <m:sSupPr>
                              <m:ctrlPr>
                                <a:rPr lang="pt-BR" sz="2000" i="1" smtClean="0">
                                  <a:latin typeface="Cambria Math" panose="02040503050406030204" pitchFamily="18" charset="0"/>
                                </a:rPr>
                              </m:ctrlPr>
                            </m:sSupPr>
                            <m:e>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 −ŷ</m:t>
                                  </m:r>
                                </m:e>
                              </m:d>
                              <m:r>
                                <a:rPr lang="en-US" sz="2000" b="0" i="1" smtClean="0">
                                  <a:latin typeface="Cambria Math" panose="02040503050406030204" pitchFamily="18" charset="0"/>
                                </a:rPr>
                                <m:t>(</m:t>
                              </m:r>
                              <m:r>
                                <m:rPr>
                                  <m:sty m:val="p"/>
                                </m:rPr>
                                <a:rPr lang="el-GR" sz="2000" b="0" i="1" smtClean="0">
                                  <a:latin typeface="Cambria Math" panose="02040503050406030204" pitchFamily="18" charset="0"/>
                                </a:rPr>
                                <m:t>δ</m:t>
                              </m:r>
                              <m:r>
                                <a:rPr lang="en-US" sz="2000" b="0" i="1" smtClean="0">
                                  <a:latin typeface="Cambria Math" panose="02040503050406030204" pitchFamily="18" charset="0"/>
                                </a:rPr>
                                <m:t> </m:t>
                              </m:r>
                              <m:r>
                                <a:rPr lang="cy-GB" sz="2000" b="0" i="1" smtClean="0">
                                  <a:latin typeface="Cambria Math" panose="02040503050406030204" pitchFamily="18" charset="0"/>
                                </a:rPr>
                                <m:t>ŷ</m:t>
                              </m:r>
                              <m:r>
                                <a:rPr lang="en-US" sz="2000" b="0" i="1" smtClean="0">
                                  <a:latin typeface="Cambria Math" panose="02040503050406030204" pitchFamily="18" charset="0"/>
                                </a:rPr>
                                <m:t>/</m:t>
                              </m:r>
                              <m:r>
                                <m:rPr>
                                  <m:sty m:val="p"/>
                                </m:rPr>
                                <a:rPr lang="el-GR" sz="2000" b="0" i="1" smtClean="0">
                                  <a:latin typeface="Cambria Math" panose="02040503050406030204" pitchFamily="18" charset="0"/>
                                </a:rPr>
                                <m:t>δ</m:t>
                              </m:r>
                              <m:r>
                                <a:rPr lang="en-US" sz="2000" b="0" i="1" smtClean="0">
                                  <a:latin typeface="Cambria Math" panose="02040503050406030204" pitchFamily="18" charset="0"/>
                                </a:rPr>
                                <m:t> </m:t>
                              </m:r>
                              <m:r>
                                <a:rPr lang="en-US" sz="2000" b="0" i="1" smtClean="0">
                                  <a:latin typeface="Cambria Math" panose="02040503050406030204" pitchFamily="18" charset="0"/>
                                </a:rPr>
                                <m:t>𝑧</m:t>
                              </m:r>
                            </m:e>
                            <m:sup/>
                          </m:sSup>
                        </m:e>
                      </m:nary>
                    </m:oMath>
                  </m:oMathPara>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743200" y="4648200"/>
                <a:ext cx="2603085" cy="84055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8807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Differentiating the J’s</a:t>
            </a:r>
          </a:p>
        </p:txBody>
      </p:sp>
      <p:sp>
        <p:nvSpPr>
          <p:cNvPr id="3" name="Content Placeholder 2"/>
          <p:cNvSpPr>
            <a:spLocks noGrp="1"/>
          </p:cNvSpPr>
          <p:nvPr>
            <p:ph idx="1"/>
          </p:nvPr>
        </p:nvSpPr>
        <p:spPr>
          <a:xfrm>
            <a:off x="457200" y="1196974"/>
            <a:ext cx="8229600" cy="5051426"/>
          </a:xfrm>
        </p:spPr>
        <p:txBody>
          <a:bodyPr/>
          <a:lstStyle/>
          <a:p>
            <a:pPr marL="0" indent="0">
              <a:buNone/>
            </a:pPr>
            <a:endParaRPr lang="en-US" sz="2400" dirty="0">
              <a:latin typeface="Symbol" panose="05050102010706020507" pitchFamily="18" charset="2"/>
            </a:endParaRPr>
          </a:p>
          <a:p>
            <a:pPr marL="0" indent="0">
              <a:buNone/>
            </a:pP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  </a:t>
            </a:r>
            <a:r>
              <a:rPr lang="en-US" sz="2400" dirty="0"/>
              <a:t>= </a:t>
            </a:r>
            <a:r>
              <a:rPr lang="en-US" sz="2400" dirty="0">
                <a:latin typeface="Symbol" panose="05050102010706020507" pitchFamily="18" charset="2"/>
              </a:rPr>
              <a:t>d </a:t>
            </a:r>
            <a:r>
              <a:rPr lang="en-US" sz="3200" dirty="0">
                <a:latin typeface="Symbol" panose="05050102010706020507" pitchFamily="18" charset="2"/>
              </a:rPr>
              <a:t>{    </a:t>
            </a:r>
            <a:r>
              <a:rPr lang="en-US" sz="2400" dirty="0">
                <a:latin typeface="Symbol" panose="05050102010706020507" pitchFamily="18" charset="2"/>
              </a:rPr>
              <a:t>                         </a:t>
            </a:r>
            <a:r>
              <a:rPr lang="en-US" sz="3200" dirty="0">
                <a:latin typeface="Symbol" panose="05050102010706020507" pitchFamily="18" charset="2"/>
              </a:rPr>
              <a:t>} / </a:t>
            </a:r>
            <a:r>
              <a:rPr lang="en-US" sz="2400" dirty="0" err="1">
                <a:latin typeface="Symbol" panose="05050102010706020507" pitchFamily="18" charset="2"/>
              </a:rPr>
              <a:t>d</a:t>
            </a:r>
            <a:r>
              <a:rPr lang="en-US" sz="2400" dirty="0" err="1"/>
              <a:t>W</a:t>
            </a:r>
            <a:r>
              <a:rPr lang="en-US" sz="2400" baseline="30000" dirty="0"/>
              <a:t>(2)</a:t>
            </a:r>
            <a:r>
              <a:rPr lang="en-US" sz="2400" dirty="0"/>
              <a:t> </a:t>
            </a:r>
          </a:p>
          <a:p>
            <a:pPr marL="0" indent="0">
              <a:buNone/>
            </a:pPr>
            <a:endParaRPr lang="en-US" sz="2400" dirty="0"/>
          </a:p>
          <a:p>
            <a:pPr marL="0" indent="0">
              <a:buNone/>
            </a:pPr>
            <a:r>
              <a:rPr lang="en-US" sz="2400" dirty="0"/>
              <a:t>	  = </a:t>
            </a:r>
            <a:r>
              <a:rPr lang="en-US" sz="3200" dirty="0">
                <a:latin typeface="Symbol" panose="05050102010706020507" pitchFamily="18" charset="2"/>
              </a:rPr>
              <a:t>     </a:t>
            </a:r>
            <a:r>
              <a:rPr lang="en-US" sz="2400" dirty="0">
                <a:latin typeface="Symbol" panose="05050102010706020507" pitchFamily="18" charset="2"/>
              </a:rPr>
              <a:t>                              </a:t>
            </a:r>
          </a:p>
          <a:p>
            <a:pPr marL="0" indent="0">
              <a:buNone/>
            </a:pPr>
            <a:endParaRPr lang="en-US" sz="2400" baseline="30000" dirty="0">
              <a:latin typeface="Symbol" panose="05050102010706020507" pitchFamily="18" charset="2"/>
            </a:endParaRPr>
          </a:p>
          <a:p>
            <a:pPr marL="0" indent="0">
              <a:buNone/>
            </a:pPr>
            <a:r>
              <a:rPr lang="en-US" sz="2400" baseline="30000" dirty="0">
                <a:latin typeface="Symbol" panose="05050102010706020507" pitchFamily="18" charset="2"/>
              </a:rPr>
              <a:t>	</a:t>
            </a:r>
          </a:p>
          <a:p>
            <a:pPr marL="0" indent="0">
              <a:buNone/>
            </a:pPr>
            <a:r>
              <a:rPr lang="en-US" sz="2400" baseline="30000" dirty="0">
                <a:latin typeface="Symbol" panose="05050102010706020507" pitchFamily="18" charset="2"/>
              </a:rPr>
              <a:t>	    </a:t>
            </a:r>
            <a:r>
              <a:rPr lang="en-US" sz="2400" dirty="0"/>
              <a:t>= </a:t>
            </a:r>
            <a:r>
              <a:rPr lang="en-US" sz="3200" dirty="0">
                <a:latin typeface="Symbol" panose="05050102010706020507" pitchFamily="18" charset="2"/>
              </a:rPr>
              <a:t>     </a:t>
            </a:r>
            <a:r>
              <a:rPr lang="en-US" sz="2400" dirty="0">
                <a:latin typeface="Symbol" panose="05050102010706020507" pitchFamily="18" charset="2"/>
              </a:rPr>
              <a:t>                              </a:t>
            </a:r>
          </a:p>
          <a:p>
            <a:pPr marL="0" indent="0">
              <a:buNone/>
            </a:pPr>
            <a:endParaRPr lang="en-US" sz="2400" baseline="30000" dirty="0">
              <a:latin typeface="Symbol" panose="05050102010706020507" pitchFamily="18" charset="2"/>
            </a:endParaRPr>
          </a:p>
          <a:p>
            <a:pPr marL="0" indent="0">
              <a:buNone/>
            </a:pPr>
            <a:r>
              <a:rPr lang="en-US" sz="2400" baseline="30000" dirty="0">
                <a:latin typeface="Symbol" panose="05050102010706020507" pitchFamily="18" charset="2"/>
              </a:rPr>
              <a:t>		</a:t>
            </a:r>
          </a:p>
          <a:p>
            <a:pPr marL="0" indent="0">
              <a:buNone/>
            </a:pPr>
            <a:r>
              <a:rPr lang="en-US" sz="2400" dirty="0"/>
              <a:t>Each term in a sum can be differentiated separately, so I’ll drop the summation sign and pick it up later.</a:t>
            </a:r>
          </a:p>
          <a:p>
            <a:pPr marL="0" indent="0">
              <a:buNone/>
            </a:pPr>
            <a:endParaRPr lang="en-US" sz="2800" baseline="30000" dirty="0">
              <a:latin typeface="Symbol" panose="05050102010706020507" pitchFamily="18" charset="2"/>
            </a:endParaRP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57</a:t>
            </a:fld>
            <a:endParaRPr lang="en-US" altLang="en-US" dirty="0"/>
          </a:p>
        </p:txBody>
      </p:sp>
      <mc:AlternateContent xmlns:mc="http://schemas.openxmlformats.org/markup-compatibility/2006" xmlns:a14="http://schemas.microsoft.com/office/drawing/2010/main">
        <mc:Choice Requires="a14">
          <p:sp>
            <p:nvSpPr>
              <p:cNvPr id="7" name="TextBox 6"/>
              <p:cNvSpPr txBox="1"/>
              <p:nvPr/>
            </p:nvSpPr>
            <p:spPr>
              <a:xfrm>
                <a:off x="2438400" y="1641527"/>
                <a:ext cx="2361480"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𝑛</m:t>
                          </m:r>
                        </m:sup>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baseline="-25000" smtClean="0">
                                  <a:latin typeface="Cambria Math" panose="02040503050406030204" pitchFamily="18" charset="0"/>
                                </a:rPr>
                                <m:t>𝑖</m:t>
                              </m:r>
                              <m:r>
                                <a:rPr lang="en-US" sz="2000" b="0" i="1" smtClean="0">
                                  <a:latin typeface="Cambria Math" panose="02040503050406030204" pitchFamily="18" charset="0"/>
                                </a:rPr>
                                <m:t>−</m:t>
                              </m:r>
                              <m:r>
                                <a:rPr lang="cy-GB" sz="2000" i="1">
                                  <a:latin typeface="Cambria Math" panose="02040503050406030204" pitchFamily="18" charset="0"/>
                                </a:rPr>
                                <m:t>ŷ</m:t>
                              </m:r>
                              <m:r>
                                <a:rPr lang="en-US" sz="2000" b="0" i="1" baseline="-25000" smtClean="0">
                                  <a:latin typeface="Cambria Math" panose="02040503050406030204" pitchFamily="18" charset="0"/>
                                </a:rPr>
                                <m:t>𝑖</m:t>
                              </m:r>
                            </m:e>
                          </m:d>
                          <m:r>
                            <a:rPr lang="en-US" sz="2000" b="0" i="1" baseline="30000" smtClean="0">
                              <a:latin typeface="Cambria Math" panose="02040503050406030204" pitchFamily="18" charset="0"/>
                            </a:rPr>
                            <m:t>2</m:t>
                          </m:r>
                        </m:e>
                      </m:nary>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438400" y="1641527"/>
                <a:ext cx="2361480" cy="6915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981200" y="2692027"/>
                <a:ext cx="3970959" cy="7259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b="0" i="1" smtClean="0">
                              <a:latin typeface="Cambria Math" panose="02040503050406030204" pitchFamily="18" charset="0"/>
                            </a:rPr>
                            <m:t> (−</m:t>
                          </m:r>
                          <m:r>
                            <m:rPr>
                              <m:sty m:val="p"/>
                            </m:rPr>
                            <a:rPr lang="el-GR" sz="2400" i="1">
                              <a:latin typeface="Cambria Math" panose="02040503050406030204" pitchFamily="18" charset="0"/>
                            </a:rPr>
                            <m:t>δ</m:t>
                          </m:r>
                          <m:r>
                            <a:rPr lang="en-US" sz="2400" i="1">
                              <a:latin typeface="Cambria Math" panose="02040503050406030204" pitchFamily="18" charset="0"/>
                            </a:rPr>
                            <m:t> </m:t>
                          </m:r>
                          <m:r>
                            <a:rPr lang="cy-GB" sz="2400" i="1">
                              <a:latin typeface="Cambria Math" panose="02040503050406030204" pitchFamily="18" charset="0"/>
                            </a:rPr>
                            <m:t>ŷ</m:t>
                          </m:r>
                          <m:r>
                            <a:rPr lang="en-US" sz="2400" b="0" i="1" smtClean="0">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(2)</m:t>
                          </m:r>
                          <m:r>
                            <m:rPr>
                              <m:nor/>
                            </m:rPr>
                            <a:rPr lang="en-US" sz="2400" b="0" i="0" dirty="0" smtClean="0"/>
                            <m:t>)</m:t>
                          </m:r>
                        </m:e>
                      </m:nary>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981200" y="2692027"/>
                <a:ext cx="3970959" cy="7259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004999" y="3776959"/>
                <a:ext cx="4977645" cy="7259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d>
                            <m:dPr>
                              <m:ctrlPr>
                                <a:rPr lang="en-US" sz="2400" b="0" i="1" smtClean="0">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b="0" i="1" smtClean="0">
                              <a:latin typeface="Cambria Math" panose="02040503050406030204" pitchFamily="18" charset="0"/>
                            </a:rPr>
                            <m:t> (</m:t>
                          </m:r>
                          <m:r>
                            <a:rPr lang="el-GR" sz="2400" i="1">
                              <a:latin typeface="Cambria Math" panose="02040503050406030204" pitchFamily="18" charset="0"/>
                            </a:rPr>
                            <m:t>𝛿</m:t>
                          </m:r>
                          <m:r>
                            <a:rPr lang="cy-GB" sz="2400" i="1">
                              <a:latin typeface="Cambria Math" panose="02040503050406030204" pitchFamily="18" charset="0"/>
                            </a:rPr>
                            <m:t>ŷ</m:t>
                          </m:r>
                          <m:r>
                            <a:rPr lang="en-US" sz="2400" b="0" i="1" smtClean="0">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m:rPr>
                              <m:nor/>
                            </m:rPr>
                            <a:rPr lang="en-US" sz="2400" dirty="0"/>
                            <m:t>)</m:t>
                          </m:r>
                        </m:e>
                      </m:nary>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(2)</m:t>
                      </m:r>
                      <m:r>
                        <m:rPr>
                          <m:nor/>
                        </m:rPr>
                        <a:rPr lang="en-US" sz="2400" dirty="0"/>
                        <m:t>)</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004999" y="3776959"/>
                <a:ext cx="4977645" cy="7259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59878" y="2712534"/>
                <a:ext cx="2399362" cy="923330"/>
              </a:xfrm>
              <a:prstGeom prst="rect">
                <a:avLst/>
              </a:prstGeom>
              <a:noFill/>
            </p:spPr>
            <p:txBody>
              <a:bodyPr wrap="square" rtlCol="0">
                <a:spAutoFit/>
              </a:bodyPr>
              <a:lstStyle/>
              <a:p>
                <a:r>
                  <a:rPr lang="en-US" dirty="0"/>
                  <a:t>Note </a:t>
                </a:r>
                <a14:m>
                  <m:oMath xmlns:m="http://schemas.openxmlformats.org/officeDocument/2006/math">
                    <m:r>
                      <a:rPr lang="en-US" i="1">
                        <a:latin typeface="Cambria Math" panose="02040503050406030204" pitchFamily="18" charset="0"/>
                      </a:rPr>
                      <m:t>(−</m:t>
                    </m:r>
                    <m:r>
                      <a:rPr lang="el-GR" i="1">
                        <a:latin typeface="Cambria Math" panose="02040503050406030204" pitchFamily="18" charset="0"/>
                      </a:rPr>
                      <m:t>𝛿</m:t>
                    </m:r>
                    <m:r>
                      <a:rPr lang="en-US" b="0" i="1" smtClean="0">
                        <a:latin typeface="Cambria Math" panose="02040503050406030204" pitchFamily="18" charset="0"/>
                      </a:rPr>
                      <m:t>𝑦</m:t>
                    </m:r>
                    <m:r>
                      <a:rPr lang="en-US" b="0" i="1" baseline="-25000" smtClean="0">
                        <a:latin typeface="Cambria Math" panose="02040503050406030204" pitchFamily="18" charset="0"/>
                      </a:rPr>
                      <m:t>𝑖</m:t>
                    </m:r>
                    <m:r>
                      <a:rPr lang="en-US" i="1">
                        <a:latin typeface="Cambria Math" panose="02040503050406030204" pitchFamily="18" charset="0"/>
                      </a:rPr>
                      <m:t>/</m:t>
                    </m:r>
                    <m:r>
                      <a:rPr lang="el-GR" i="1">
                        <a:latin typeface="Cambria Math" panose="02040503050406030204" pitchFamily="18" charset="0"/>
                      </a:rPr>
                      <m:t>𝛿</m:t>
                    </m:r>
                    <m:r>
                      <m:rPr>
                        <m:nor/>
                      </m:rPr>
                      <a:rPr lang="en-US" b="0" i="0" smtClean="0">
                        <a:latin typeface="Cambria Math" panose="02040503050406030204" pitchFamily="18" charset="0"/>
                      </a:rPr>
                      <m:t>W</m:t>
                    </m:r>
                    <m:r>
                      <m:rPr>
                        <m:nor/>
                      </m:rPr>
                      <a:rPr lang="en-US" dirty="0"/>
                      <m:t>)</m:t>
                    </m:r>
                  </m:oMath>
                </a14:m>
                <a:r>
                  <a:rPr lang="en-US" dirty="0"/>
                  <a:t> = 0 because </a:t>
                </a:r>
                <a:r>
                  <a:rPr lang="en-US" dirty="0" err="1"/>
                  <a:t>y</a:t>
                </a:r>
                <a:r>
                  <a:rPr lang="en-US" baseline="-25000" dirty="0" err="1"/>
                  <a:t>i</a:t>
                </a:r>
                <a:r>
                  <a:rPr lang="en-US" dirty="0"/>
                  <a:t> is not a function of W </a:t>
                </a:r>
              </a:p>
            </p:txBody>
          </p:sp>
        </mc:Choice>
        <mc:Fallback xmlns="">
          <p:sp>
            <p:nvSpPr>
              <p:cNvPr id="13" name="TextBox 12"/>
              <p:cNvSpPr txBox="1">
                <a:spLocks noRot="1" noChangeAspect="1" noMove="1" noResize="1" noEditPoints="1" noAdjustHandles="1" noChangeArrowheads="1" noChangeShapeType="1" noTextEdit="1"/>
              </p:cNvSpPr>
              <p:nvPr/>
            </p:nvSpPr>
            <p:spPr>
              <a:xfrm>
                <a:off x="6759878" y="2712534"/>
                <a:ext cx="2399362" cy="923330"/>
              </a:xfrm>
              <a:prstGeom prst="rect">
                <a:avLst/>
              </a:prstGeom>
              <a:blipFill>
                <a:blip r:embed="rId5"/>
                <a:stretch>
                  <a:fillRect l="-2284" t="-3974" b="-9934"/>
                </a:stretch>
              </a:blipFill>
            </p:spPr>
            <p:txBody>
              <a:bodyPr/>
              <a:lstStyle/>
              <a:p>
                <a:r>
                  <a:rPr lang="en-US">
                    <a:noFill/>
                  </a:rPr>
                  <a:t> </a:t>
                </a:r>
              </a:p>
            </p:txBody>
          </p:sp>
        </mc:Fallback>
      </mc:AlternateContent>
      <p:sp>
        <p:nvSpPr>
          <p:cNvPr id="16" name="TextBox 15"/>
          <p:cNvSpPr txBox="1"/>
          <p:nvPr/>
        </p:nvSpPr>
        <p:spPr>
          <a:xfrm>
            <a:off x="6820838" y="1523569"/>
            <a:ext cx="2399362" cy="923330"/>
          </a:xfrm>
          <a:prstGeom prst="rect">
            <a:avLst/>
          </a:prstGeom>
          <a:noFill/>
        </p:spPr>
        <p:txBody>
          <a:bodyPr wrap="square" rtlCol="0">
            <a:spAutoFit/>
          </a:bodyPr>
          <a:lstStyle/>
          <a:p>
            <a:r>
              <a:rPr lang="en-US" dirty="0"/>
              <a:t>½ is just an arbitrary constant that will go away in the next step</a:t>
            </a:r>
          </a:p>
        </p:txBody>
      </p:sp>
    </p:spTree>
    <p:extLst>
      <p:ext uri="{BB962C8B-B14F-4D97-AF65-F5344CB8AC3E}">
        <p14:creationId xmlns:p14="http://schemas.microsoft.com/office/powerpoint/2010/main" val="2429602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Differentiating the J’s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96974"/>
                <a:ext cx="8229600" cy="5051426"/>
              </a:xfrm>
            </p:spPr>
            <p:txBody>
              <a:bodyPr/>
              <a:lstStyle/>
              <a:p>
                <a:pPr marL="0" indent="0">
                  <a:buNone/>
                </a:pPr>
                <a:r>
                  <a:rPr lang="en-US" sz="2400" dirty="0"/>
                  <a:t>Dropping the summation:</a:t>
                </a:r>
              </a:p>
              <a:p>
                <a:pPr marL="0" indent="0">
                  <a:buNone/>
                </a:pPr>
                <a:r>
                  <a:rPr lang="en-US" sz="2400" baseline="30000" dirty="0">
                    <a:latin typeface="Symbol" panose="05050102010706020507" pitchFamily="18" charset="2"/>
                  </a:rPr>
                  <a:t>	 </a:t>
                </a: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a:t>
                </a:r>
                <a:r>
                  <a:rPr lang="en-US" sz="2400" dirty="0">
                    <a:latin typeface="Symbol" panose="05050102010706020507" pitchFamily="18" charset="2"/>
                  </a:rPr>
                  <a:t>  </a:t>
                </a:r>
                <a:r>
                  <a:rPr lang="en-US" sz="2400" dirty="0"/>
                  <a:t>= </a:t>
                </a:r>
                <a:r>
                  <a:rPr lang="en-US" sz="3200" dirty="0">
                    <a:latin typeface="Symbol" panose="05050102010706020507" pitchFamily="18" charset="2"/>
                  </a:rPr>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m:rPr>
                        <m:nor/>
                      </m:rPr>
                      <a:rPr lang="en-US" sz="2400" dirty="0"/>
                      <m:t>)</m:t>
                    </m:r>
                  </m:oMath>
                </a14:m>
                <a:r>
                  <a:rPr lang="en-US" sz="2400" dirty="0">
                    <a:latin typeface="Symbol" panose="05050102010706020507" pitchFamily="18" charset="2"/>
                  </a:rPr>
                  <a:t>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(2)</m:t>
                    </m:r>
                    <m:r>
                      <m:rPr>
                        <m:nor/>
                      </m:rPr>
                      <a:rPr lang="en-US" sz="2400" dirty="0"/>
                      <m:t>)</m:t>
                    </m:r>
                  </m:oMath>
                </a14:m>
                <a:r>
                  <a:rPr lang="en-US" sz="2400" dirty="0">
                    <a:latin typeface="Symbol" panose="05050102010706020507" pitchFamily="18" charset="2"/>
                  </a:rPr>
                  <a:t>                                 </a:t>
                </a:r>
              </a:p>
              <a:p>
                <a:pPr marL="0" indent="0">
                  <a:buNone/>
                </a:pPr>
                <a:endParaRPr lang="en-US" sz="2400" baseline="30000" dirty="0">
                  <a:latin typeface="Symbol" panose="05050102010706020507" pitchFamily="18" charset="2"/>
                </a:endParaRPr>
              </a:p>
              <a:p>
                <a:pPr marL="0" indent="0">
                  <a:buNone/>
                </a:pPr>
                <a:r>
                  <a:rPr lang="en-US" sz="2400" dirty="0"/>
                  <a:t>Since</a:t>
                </a:r>
              </a:p>
              <a:p>
                <a:pPr marL="0" indent="0">
                  <a:spcBef>
                    <a:spcPts val="0"/>
                  </a:spcBef>
                  <a:buNone/>
                </a:pPr>
                <a:r>
                  <a:rPr lang="en-US" sz="2800" baseline="30000" dirty="0">
                    <a:latin typeface="Symbol" panose="05050102010706020507" pitchFamily="18" charset="2"/>
                  </a:rPr>
                  <a:t>		</a:t>
                </a:r>
                <a:r>
                  <a:rPr lang="en-US" sz="2400" dirty="0"/>
                  <a:t>ŷ  =     1 / 1 + e</a:t>
                </a:r>
                <a:r>
                  <a:rPr lang="en-US" sz="2400" baseline="30000" dirty="0"/>
                  <a:t>-z</a:t>
                </a:r>
              </a:p>
              <a:p>
                <a:pPr marL="0" indent="0">
                  <a:buNone/>
                </a:pPr>
                <a:endParaRPr lang="en-US" sz="1600" baseline="30000" dirty="0">
                  <a:latin typeface="Symbol" panose="05050102010706020507" pitchFamily="18" charset="2"/>
                </a:endParaRPr>
              </a:p>
              <a:p>
                <a:pPr lvl="2">
                  <a:buFont typeface="Symbol" panose="05050102010706020507" pitchFamily="18" charset="2"/>
                  <a:buChar char=" "/>
                </a:pPr>
                <a14:m>
                  <m:oMath xmlns:m="http://schemas.openxmlformats.org/officeDocument/2006/math">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oMath>
                </a14:m>
                <a:r>
                  <a:rPr lang="en-US" sz="2400" dirty="0">
                    <a:latin typeface="Symbol" panose="05050102010706020507" pitchFamily="18" charset="2"/>
                  </a:rPr>
                  <a:t>   =  d (</a:t>
                </a:r>
                <a:r>
                  <a:rPr lang="en-US" sz="2400" dirty="0"/>
                  <a:t>1 + e</a:t>
                </a:r>
                <a:r>
                  <a:rPr lang="en-US" sz="2400" baseline="30000" dirty="0"/>
                  <a:t>-z </a:t>
                </a:r>
                <a:r>
                  <a:rPr lang="en-US" sz="2400" dirty="0"/>
                  <a:t>) </a:t>
                </a:r>
                <a:r>
                  <a:rPr lang="en-US" sz="2400" baseline="30000" dirty="0"/>
                  <a:t>-1  </a:t>
                </a:r>
                <a:r>
                  <a:rPr lang="en-US" sz="2400" dirty="0"/>
                  <a:t>/</a:t>
                </a:r>
                <a:r>
                  <a:rPr lang="en-US" sz="2400" dirty="0" err="1">
                    <a:latin typeface="Symbol" panose="05050102010706020507" pitchFamily="18" charset="2"/>
                  </a:rPr>
                  <a:t>d</a:t>
                </a:r>
                <a:r>
                  <a:rPr lang="en-US" sz="2400" dirty="0" err="1"/>
                  <a:t>z</a:t>
                </a:r>
                <a:r>
                  <a:rPr lang="en-US" sz="2400" baseline="30000" dirty="0"/>
                  <a:t>  </a:t>
                </a:r>
                <a:endParaRPr lang="en-US" sz="2400" dirty="0"/>
              </a:p>
              <a:p>
                <a:pPr lvl="4">
                  <a:buFont typeface="Symbol" panose="05050102010706020507" pitchFamily="18" charset="2"/>
                  <a:buChar char=" "/>
                </a:pPr>
                <a:r>
                  <a:rPr lang="en-US" sz="2400" dirty="0"/>
                  <a:t>   =   - </a:t>
                </a:r>
                <a:r>
                  <a:rPr lang="en-US" sz="2400" dirty="0">
                    <a:latin typeface="Symbol" panose="05050102010706020507" pitchFamily="18" charset="2"/>
                  </a:rPr>
                  <a:t>(</a:t>
                </a:r>
                <a:r>
                  <a:rPr lang="en-US" sz="2400" dirty="0"/>
                  <a:t>1 + e</a:t>
                </a:r>
                <a:r>
                  <a:rPr lang="en-US" sz="2400" baseline="30000" dirty="0"/>
                  <a:t>-z </a:t>
                </a:r>
                <a:r>
                  <a:rPr lang="en-US" sz="2400" dirty="0"/>
                  <a:t>) </a:t>
                </a:r>
                <a:r>
                  <a:rPr lang="en-US" sz="2400" baseline="30000" dirty="0"/>
                  <a:t>-2 </a:t>
                </a:r>
                <a:r>
                  <a:rPr lang="en-US" sz="2400" dirty="0"/>
                  <a:t>(-e</a:t>
                </a:r>
                <a:r>
                  <a:rPr lang="en-US" sz="2400" baseline="30000" dirty="0"/>
                  <a:t>-z</a:t>
                </a:r>
                <a:r>
                  <a:rPr lang="en-US" sz="2400" dirty="0"/>
                  <a:t> )</a:t>
                </a:r>
                <a:endParaRPr lang="en-US" sz="2400" baseline="30000" dirty="0">
                  <a:latin typeface="Symbol" panose="05050102010706020507" pitchFamily="18" charset="2"/>
                </a:endParaRPr>
              </a:p>
              <a:p>
                <a:pPr marL="2286000" lvl="5" indent="0">
                  <a:buNone/>
                </a:pPr>
                <a:r>
                  <a:rPr lang="en-US" sz="2400" baseline="30000" dirty="0">
                    <a:latin typeface="Symbol" panose="05050102010706020507" pitchFamily="18" charset="2"/>
                  </a:rPr>
                  <a:t>=     </a:t>
                </a:r>
                <a:r>
                  <a:rPr lang="en-US" sz="2400" dirty="0"/>
                  <a:t>e</a:t>
                </a:r>
                <a:r>
                  <a:rPr lang="en-US" sz="2400" baseline="30000" dirty="0"/>
                  <a:t>-z</a:t>
                </a:r>
                <a:r>
                  <a:rPr lang="en-US" sz="2400" dirty="0"/>
                  <a:t>  / </a:t>
                </a:r>
                <a:r>
                  <a:rPr lang="en-US" sz="2400" dirty="0">
                    <a:latin typeface="Symbol" panose="05050102010706020507" pitchFamily="18" charset="2"/>
                  </a:rPr>
                  <a:t>(</a:t>
                </a:r>
                <a:r>
                  <a:rPr lang="en-US" sz="2400" dirty="0"/>
                  <a:t>1 + e</a:t>
                </a:r>
                <a:r>
                  <a:rPr lang="en-US" sz="2400" baseline="30000" dirty="0"/>
                  <a:t>-z </a:t>
                </a:r>
                <a:r>
                  <a:rPr lang="en-US" sz="2400" dirty="0"/>
                  <a:t>) </a:t>
                </a:r>
                <a:r>
                  <a:rPr lang="en-US" sz="2400" baseline="30000" dirty="0"/>
                  <a:t>2 </a:t>
                </a:r>
                <a:endParaRPr lang="en-US" sz="2400" dirty="0"/>
              </a:p>
              <a:p>
                <a:pPr marL="2286000" lvl="5" indent="0">
                  <a:buNone/>
                </a:pPr>
                <a:endParaRPr lang="en-US" sz="1400" baseline="30000" dirty="0">
                  <a:latin typeface="Symbol" panose="05050102010706020507" pitchFamily="18" charset="2"/>
                </a:endParaRPr>
              </a:p>
              <a:p>
                <a:pPr marL="114300" indent="0">
                  <a:buNone/>
                </a:pPr>
                <a:r>
                  <a:rPr lang="en-US" sz="2400" dirty="0"/>
                  <a:t>Note that for 1 sample,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m:rPr>
                        <m:nor/>
                      </m:rPr>
                      <a:rPr lang="en-US" sz="2400" dirty="0"/>
                      <m:t>)</m:t>
                    </m:r>
                  </m:oMath>
                </a14:m>
                <a:r>
                  <a:rPr lang="en-US" sz="2400" dirty="0"/>
                  <a:t> is a scalar.  </a:t>
                </a:r>
              </a:p>
              <a:p>
                <a:pPr marL="114300" indent="0">
                  <a:buNone/>
                </a:pPr>
                <a:endParaRPr lang="en-US" sz="2400" dirty="0"/>
              </a:p>
              <a:p>
                <a:pPr marL="114300" indent="0">
                  <a:buNone/>
                </a:pPr>
                <a:r>
                  <a:rPr lang="en-US" sz="2400" dirty="0"/>
                  <a:t>Let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m:rPr>
                        <m:nor/>
                      </m:rPr>
                      <a:rPr lang="en-US" sz="2400" dirty="0"/>
                      <m:t>)</m:t>
                    </m:r>
                  </m:oMath>
                </a14:m>
                <a:r>
                  <a:rPr lang="en-US" sz="2400" dirty="0"/>
                  <a:t> = </a:t>
                </a:r>
                <a:r>
                  <a:rPr lang="en-US" sz="2400" dirty="0">
                    <a:latin typeface="Symbol" panose="05050102010706020507" pitchFamily="18" charset="2"/>
                  </a:rPr>
                  <a:t>d</a:t>
                </a:r>
                <a:r>
                  <a:rPr lang="en-US" sz="2400" baseline="-25000" dirty="0">
                    <a:latin typeface="Symbol" panose="05050102010706020507" pitchFamily="18" charset="2"/>
                  </a:rPr>
                  <a:t>i=1</a:t>
                </a:r>
                <a:r>
                  <a:rPr lang="en-US" sz="2400" dirty="0">
                    <a:latin typeface="Symbol" panose="05050102010706020507" pitchFamily="18" charset="2"/>
                  </a:rPr>
                  <a:t> , </a:t>
                </a:r>
                <a:r>
                  <a:rPr lang="en-US" sz="2400" dirty="0"/>
                  <a:t>where </a:t>
                </a:r>
                <a:r>
                  <a:rPr lang="en-US" sz="2400" dirty="0" err="1"/>
                  <a:t>i</a:t>
                </a:r>
                <a:r>
                  <a:rPr lang="en-US" sz="2400" dirty="0"/>
                  <a:t> = 1 signifies this is only for the first of n samples</a:t>
                </a:r>
              </a:p>
              <a:p>
                <a:pPr marL="0" indent="0">
                  <a:buNone/>
                </a:pPr>
                <a:r>
                  <a:rPr lang="en-US" sz="2800" baseline="30000" dirty="0">
                    <a:latin typeface="Symbol" panose="05050102010706020507" pitchFamily="18" charset="2"/>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96974"/>
                <a:ext cx="8229600" cy="5051426"/>
              </a:xfrm>
              <a:blipFill>
                <a:blip r:embed="rId2"/>
                <a:stretch>
                  <a:fillRect l="-1111" t="-965" b="-117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58</a:t>
            </a:fld>
            <a:endParaRPr lang="en-US" altLang="en-US" dirty="0"/>
          </a:p>
        </p:txBody>
      </p:sp>
    </p:spTree>
    <p:extLst>
      <p:ext uri="{BB962C8B-B14F-4D97-AF65-F5344CB8AC3E}">
        <p14:creationId xmlns:p14="http://schemas.microsoft.com/office/powerpoint/2010/main" val="3845817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Differentiating the J’s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96974"/>
                <a:ext cx="8229600" cy="5051426"/>
              </a:xfrm>
            </p:spPr>
            <p:txBody>
              <a:bodyPr/>
              <a:lstStyle/>
              <a:p>
                <a:pPr marL="0" indent="0">
                  <a:buNone/>
                </a:pPr>
                <a:r>
                  <a:rPr lang="en-US" sz="2400" dirty="0"/>
                  <a:t>Substituting in for </a:t>
                </a:r>
                <a14:m>
                  <m:oMath xmlns:m="http://schemas.openxmlformats.org/officeDocument/2006/math">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oMath>
                </a14:m>
                <a:r>
                  <a:rPr lang="en-US" sz="2400" dirty="0">
                    <a:latin typeface="Symbol" panose="05050102010706020507" pitchFamily="18" charset="2"/>
                  </a:rPr>
                  <a:t> </a:t>
                </a:r>
                <a:r>
                  <a:rPr lang="en-US" sz="2400" dirty="0"/>
                  <a:t>:</a:t>
                </a:r>
              </a:p>
              <a:p>
                <a:pPr marL="0" indent="0">
                  <a:buNone/>
                </a:pPr>
                <a:r>
                  <a:rPr lang="en-US" sz="2400" baseline="30000" dirty="0">
                    <a:latin typeface="Symbol" panose="05050102010706020507" pitchFamily="18" charset="2"/>
                  </a:rPr>
                  <a:t>	 </a:t>
                </a: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a:t>
                </a:r>
                <a:r>
                  <a:rPr lang="en-US" sz="2400" dirty="0">
                    <a:latin typeface="Symbol" panose="05050102010706020507" pitchFamily="18" charset="2"/>
                  </a:rPr>
                  <a:t>  </a:t>
                </a:r>
                <a:r>
                  <a:rPr lang="en-US" sz="2400" dirty="0"/>
                  <a:t>= </a:t>
                </a:r>
                <a:r>
                  <a:rPr lang="en-US" sz="3200" dirty="0">
                    <a:latin typeface="Symbol" panose="05050102010706020507" pitchFamily="18" charset="2"/>
                  </a:rPr>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m:rPr>
                        <m:nor/>
                      </m:rPr>
                      <a:rPr lang="en-US" sz="2400" b="0" i="0" smtClean="0">
                        <a:latin typeface="Cambria Math" panose="02040503050406030204" pitchFamily="18" charset="0"/>
                      </a:rPr>
                      <m:t>{ </m:t>
                    </m:r>
                    <m:r>
                      <m:rPr>
                        <m:nor/>
                      </m:rPr>
                      <a:rPr lang="en-US" sz="2400" dirty="0"/>
                      <m:t>e</m:t>
                    </m:r>
                    <m:r>
                      <m:rPr>
                        <m:nor/>
                      </m:rPr>
                      <a:rPr lang="en-US" sz="2400" baseline="30000" dirty="0"/>
                      <m:t>−</m:t>
                    </m:r>
                    <m:r>
                      <m:rPr>
                        <m:nor/>
                      </m:rPr>
                      <a:rPr lang="en-US" sz="2400" baseline="30000" dirty="0"/>
                      <m:t>z</m:t>
                    </m:r>
                    <m:r>
                      <m:rPr>
                        <m:nor/>
                      </m:rPr>
                      <a:rPr lang="en-US" sz="2400" dirty="0"/>
                      <m:t>  /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oMath>
                </a14:m>
                <a:r>
                  <a:rPr lang="en-US" sz="2400" dirty="0">
                    <a:latin typeface="Symbol" panose="05050102010706020507" pitchFamily="18" charset="2"/>
                  </a:rPr>
                  <a:t>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(2)</m:t>
                    </m:r>
                    <m:r>
                      <m:rPr>
                        <m:nor/>
                      </m:rPr>
                      <a:rPr lang="en-US" sz="2400" dirty="0"/>
                      <m:t>)</m:t>
                    </m:r>
                  </m:oMath>
                </a14:m>
                <a:r>
                  <a:rPr lang="en-US" sz="2400" dirty="0">
                    <a:latin typeface="Symbol" panose="05050102010706020507" pitchFamily="18" charset="2"/>
                  </a:rPr>
                  <a:t>                                 </a:t>
                </a:r>
              </a:p>
              <a:p>
                <a:pPr marL="0" indent="0">
                  <a:buNone/>
                </a:pPr>
                <a:endParaRPr lang="en-US" sz="2400" baseline="30000" dirty="0">
                  <a:latin typeface="Symbol" panose="05050102010706020507" pitchFamily="18" charset="2"/>
                </a:endParaRPr>
              </a:p>
              <a:p>
                <a:pPr marL="0" indent="0">
                  <a:buNone/>
                </a:pPr>
                <a:r>
                  <a:rPr lang="en-US" sz="2400" dirty="0"/>
                  <a:t>So what is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(2)</m:t>
                    </m:r>
                    <m:r>
                      <m:rPr>
                        <m:nor/>
                      </m:rPr>
                      <a:rPr lang="en-US" sz="2400" dirty="0"/>
                      <m:t>)</m:t>
                    </m:r>
                  </m:oMath>
                </a14:m>
                <a:r>
                  <a:rPr lang="en-US" sz="2400" dirty="0">
                    <a:latin typeface="Symbol" panose="05050102010706020507" pitchFamily="18" charset="2"/>
                  </a:rPr>
                  <a:t> ?  </a:t>
                </a:r>
                <a:r>
                  <a:rPr lang="en-US" sz="2400" dirty="0"/>
                  <a:t>Well, we know the z’s are just linear combinations of the previous layer activation times the Weight.  </a:t>
                </a:r>
              </a:p>
              <a:p>
                <a:pPr marL="0" indent="0">
                  <a:buNone/>
                </a:pPr>
                <a:endParaRPr lang="en-US" sz="2400" dirty="0"/>
              </a:p>
              <a:p>
                <a:pPr marL="0" indent="0">
                  <a:buNone/>
                </a:pPr>
                <a14:m>
                  <m:oMath xmlns:m="http://schemas.openxmlformats.org/officeDocument/2006/math">
                    <m:r>
                      <m:rPr>
                        <m:nor/>
                      </m:rPr>
                      <a:rPr lang="en-US" sz="2400">
                        <a:latin typeface="Cambria Math" panose="02040503050406030204" pitchFamily="18" charset="0"/>
                      </a:rPr>
                      <m:t>z</m:t>
                    </m:r>
                    <m:r>
                      <m:rPr>
                        <m:nor/>
                      </m:rPr>
                      <a:rPr lang="en-US" sz="2400" baseline="30000">
                        <a:latin typeface="Cambria Math" panose="02040503050406030204" pitchFamily="18" charset="0"/>
                      </a:rPr>
                      <m:t>(3)</m:t>
                    </m:r>
                  </m:oMath>
                </a14:m>
                <a:r>
                  <a:rPr lang="en-US" sz="2400" dirty="0"/>
                  <a:t> = W</a:t>
                </a:r>
                <a:r>
                  <a:rPr lang="en-US" sz="2400" baseline="-25000" dirty="0"/>
                  <a:t>0</a:t>
                </a:r>
                <a:r>
                  <a:rPr lang="en-US" sz="2400" baseline="30000" dirty="0"/>
                  <a:t>(2)</a:t>
                </a:r>
                <a:r>
                  <a:rPr lang="en-US" sz="2400" dirty="0"/>
                  <a:t> + W</a:t>
                </a:r>
                <a:r>
                  <a:rPr lang="en-US" sz="2400" baseline="-25000" dirty="0"/>
                  <a:t>1</a:t>
                </a:r>
                <a:r>
                  <a:rPr lang="en-US" sz="2400" baseline="30000" dirty="0"/>
                  <a:t>(2)</a:t>
                </a:r>
                <a:r>
                  <a:rPr lang="en-US" sz="2400" dirty="0"/>
                  <a:t> * a</a:t>
                </a:r>
                <a:r>
                  <a:rPr lang="en-US" sz="2400" baseline="-25000" dirty="0"/>
                  <a:t>1</a:t>
                </a:r>
                <a:r>
                  <a:rPr lang="en-US" sz="2400" baseline="30000" dirty="0"/>
                  <a:t>(2)</a:t>
                </a:r>
                <a:r>
                  <a:rPr lang="en-US" sz="2400" dirty="0"/>
                  <a:t> + W</a:t>
                </a:r>
                <a:r>
                  <a:rPr lang="en-US" sz="2400" baseline="-25000" dirty="0"/>
                  <a:t>2</a:t>
                </a:r>
                <a:r>
                  <a:rPr lang="en-US" sz="2400" baseline="30000" dirty="0"/>
                  <a:t>(2)</a:t>
                </a:r>
                <a:r>
                  <a:rPr lang="en-US" sz="2400" dirty="0"/>
                  <a:t> * a</a:t>
                </a:r>
                <a:r>
                  <a:rPr lang="en-US" sz="2400" baseline="-25000" dirty="0"/>
                  <a:t>2</a:t>
                </a:r>
                <a:r>
                  <a:rPr lang="en-US" sz="2400" baseline="30000" dirty="0"/>
                  <a:t>(2)</a:t>
                </a:r>
                <a:r>
                  <a:rPr lang="en-US" sz="2400" dirty="0"/>
                  <a:t> + W</a:t>
                </a:r>
                <a:r>
                  <a:rPr lang="en-US" sz="2400" baseline="-25000" dirty="0"/>
                  <a:t>3</a:t>
                </a:r>
                <a:r>
                  <a:rPr lang="en-US" sz="2400" baseline="30000" dirty="0"/>
                  <a:t>(2)</a:t>
                </a:r>
                <a:r>
                  <a:rPr lang="en-US" sz="2400" dirty="0"/>
                  <a:t> * a</a:t>
                </a:r>
                <a:r>
                  <a:rPr lang="en-US" sz="2400" baseline="-25000" dirty="0"/>
                  <a:t>3</a:t>
                </a:r>
                <a:r>
                  <a:rPr lang="en-US" sz="2400" baseline="30000" dirty="0"/>
                  <a:t>(2)</a:t>
                </a:r>
                <a:endParaRPr lang="en-US" sz="2400" baseline="-25000" dirty="0"/>
              </a:p>
              <a:p>
                <a:pPr marL="0" indent="0">
                  <a:buNone/>
                </a:pPr>
                <a:endParaRPr lang="en-US" sz="2400" baseline="-25000" dirty="0"/>
              </a:p>
              <a:p>
                <a:pPr marL="0" indent="0">
                  <a:buNone/>
                </a:pPr>
                <a:r>
                  <a:rPr lang="en-US" sz="2400" dirty="0"/>
                  <a:t>So </a:t>
                </a:r>
                <a:r>
                  <a:rPr lang="en-US" sz="2400" i="1" dirty="0">
                    <a:latin typeface="Cambria Math" panose="02040503050406030204" pitchFamily="18" charset="0"/>
                  </a:rPr>
                  <a:t>	</a:t>
                </a:r>
              </a:p>
              <a:p>
                <a:pPr marL="0" indent="0">
                  <a:buNone/>
                </a:pPr>
                <a:r>
                  <a:rPr lang="en-US" sz="2400" dirty="0"/>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0" i="0" baseline="-25000" dirty="0" smtClean="0"/>
                      <m:t>0</m:t>
                    </m:r>
                    <m:r>
                      <m:rPr>
                        <m:nor/>
                      </m:rPr>
                      <a:rPr lang="en-US" sz="2400" baseline="30000" dirty="0"/>
                      <m:t>(2)</m:t>
                    </m:r>
                    <m:r>
                      <m:rPr>
                        <m:nor/>
                      </m:rPr>
                      <a:rPr lang="en-US" sz="2400" dirty="0"/>
                      <m:t>)</m:t>
                    </m:r>
                    <m:r>
                      <m:rPr>
                        <m:nor/>
                      </m:rPr>
                      <a:rPr lang="en-US" sz="2400" b="0" i="0" dirty="0" smtClean="0"/>
                      <m:t> = 0</m:t>
                    </m:r>
                  </m:oMath>
                </a14:m>
                <a:r>
                  <a:rPr lang="en-US" sz="2400" baseline="-25000" dirty="0"/>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0" i="0" baseline="-25000" dirty="0" smtClean="0"/>
                      <m:t>1</m:t>
                    </m:r>
                    <m:r>
                      <m:rPr>
                        <m:nor/>
                      </m:rPr>
                      <a:rPr lang="en-US" sz="2400" baseline="30000" dirty="0"/>
                      <m:t>(2)</m:t>
                    </m:r>
                    <m:r>
                      <m:rPr>
                        <m:nor/>
                      </m:rPr>
                      <a:rPr lang="en-US" sz="2400" dirty="0"/>
                      <m:t>) = </m:t>
                    </m:r>
                  </m:oMath>
                </a14:m>
                <a:r>
                  <a:rPr lang="en-US" sz="2400" dirty="0"/>
                  <a:t>a</a:t>
                </a:r>
                <a:r>
                  <a:rPr lang="en-US" sz="2400" baseline="-25000" dirty="0"/>
                  <a:t>1</a:t>
                </a:r>
                <a:r>
                  <a:rPr lang="en-US" sz="2400" baseline="30000" dirty="0"/>
                  <a:t>(2)</a:t>
                </a:r>
                <a:r>
                  <a:rPr lang="en-US" sz="2400" baseline="-25000" dirty="0"/>
                  <a:t>	</a:t>
                </a:r>
              </a:p>
              <a:p>
                <a:pPr marL="0" indent="0">
                  <a:buNone/>
                </a:pPr>
                <a:r>
                  <a:rPr lang="en-US" sz="2400" dirty="0"/>
                  <a:t>	</a:t>
                </a:r>
              </a:p>
              <a:p>
                <a:pPr marL="0" indent="0">
                  <a:buNone/>
                </a:pPr>
                <a:r>
                  <a:rPr lang="en-US" sz="2400" dirty="0"/>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2</m:t>
                    </m:r>
                    <m:r>
                      <m:rPr>
                        <m:nor/>
                      </m:rPr>
                      <a:rPr lang="en-US" sz="2400" baseline="30000" dirty="0"/>
                      <m:t>(2)</m:t>
                    </m:r>
                    <m:r>
                      <m:rPr>
                        <m:nor/>
                      </m:rPr>
                      <a:rPr lang="en-US" sz="2400" dirty="0"/>
                      <m:t>) = </m:t>
                    </m:r>
                  </m:oMath>
                </a14:m>
                <a:r>
                  <a:rPr lang="en-US" sz="2400" dirty="0"/>
                  <a:t>a</a:t>
                </a:r>
                <a:r>
                  <a:rPr lang="en-US" sz="2400" baseline="-25000" dirty="0"/>
                  <a:t>2</a:t>
                </a:r>
                <a:r>
                  <a:rPr lang="en-US" sz="2400" baseline="30000" dirty="0"/>
                  <a:t>(2)</a:t>
                </a:r>
                <a:r>
                  <a:rPr lang="en-US" sz="2400" baseline="-25000" dirty="0"/>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3</m:t>
                    </m:r>
                    <m:r>
                      <m:rPr>
                        <m:nor/>
                      </m:rPr>
                      <a:rPr lang="en-US" sz="2400" baseline="30000" dirty="0"/>
                      <m:t>(2)</m:t>
                    </m:r>
                    <m:r>
                      <m:rPr>
                        <m:nor/>
                      </m:rPr>
                      <a:rPr lang="en-US" sz="2400" dirty="0"/>
                      <m:t>) = </m:t>
                    </m:r>
                  </m:oMath>
                </a14:m>
                <a:r>
                  <a:rPr lang="en-US" sz="2400" dirty="0"/>
                  <a:t>a</a:t>
                </a:r>
                <a:r>
                  <a:rPr lang="en-US" sz="2400" baseline="-25000" dirty="0"/>
                  <a:t>3</a:t>
                </a:r>
                <a:r>
                  <a:rPr lang="en-US" sz="2400" baseline="30000" dirty="0"/>
                  <a:t>(2)</a:t>
                </a:r>
              </a:p>
              <a:p>
                <a:pPr marL="0" indent="0">
                  <a:buNone/>
                </a:pPr>
                <a:endParaRPr lang="en-US" sz="2400"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96974"/>
                <a:ext cx="8229600" cy="5051426"/>
              </a:xfrm>
              <a:blipFill>
                <a:blip r:embed="rId2"/>
                <a:stretch>
                  <a:fillRect l="-1111" t="-965" r="-148" b="-30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59</a:t>
            </a:fld>
            <a:endParaRPr lang="en-US" altLang="en-US" dirty="0"/>
          </a:p>
        </p:txBody>
      </p:sp>
    </p:spTree>
    <p:extLst>
      <p:ext uri="{BB962C8B-B14F-4D97-AF65-F5344CB8AC3E}">
        <p14:creationId xmlns:p14="http://schemas.microsoft.com/office/powerpoint/2010/main" val="342038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Splitting</a:t>
            </a:r>
          </a:p>
        </p:txBody>
      </p:sp>
      <p:sp>
        <p:nvSpPr>
          <p:cNvPr id="3" name="Content Placeholder 2"/>
          <p:cNvSpPr>
            <a:spLocks noGrp="1"/>
          </p:cNvSpPr>
          <p:nvPr>
            <p:ph idx="1"/>
          </p:nvPr>
        </p:nvSpPr>
        <p:spPr/>
        <p:txBody>
          <a:bodyPr/>
          <a:lstStyle/>
          <a:p>
            <a:pPr marL="0" indent="0">
              <a:buNone/>
            </a:pPr>
            <a:r>
              <a:rPr lang="en-US" sz="2400" dirty="0"/>
              <a:t>Another representation is shown below</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bottom number is your estimate for that Region.  It is the mean of the outcomes in that region. </a:t>
            </a:r>
          </a:p>
          <a:p>
            <a:pPr marL="0" indent="0">
              <a:buNone/>
            </a:pPr>
            <a:endParaRPr lang="en-US" sz="1050" dirty="0"/>
          </a:p>
          <a:p>
            <a:pPr marL="0" indent="0">
              <a:buNone/>
            </a:pPr>
            <a:r>
              <a:rPr lang="en-US" sz="2400" dirty="0"/>
              <a:t>In this case, it is the average salaries for the 3 different groups of players.</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a:t>
            </a:fld>
            <a:endParaRPr lang="en-US" altLang="en-US"/>
          </a:p>
        </p:txBody>
      </p:sp>
      <p:pic>
        <p:nvPicPr>
          <p:cNvPr id="5" name="Picture 4"/>
          <p:cNvPicPr>
            <a:picLocks noChangeAspect="1"/>
          </p:cNvPicPr>
          <p:nvPr/>
        </p:nvPicPr>
        <p:blipFill>
          <a:blip r:embed="rId2"/>
          <a:stretch>
            <a:fillRect/>
          </a:stretch>
        </p:blipFill>
        <p:spPr>
          <a:xfrm>
            <a:off x="1752600" y="1752600"/>
            <a:ext cx="3866878" cy="3130670"/>
          </a:xfrm>
          <a:prstGeom prst="rect">
            <a:avLst/>
          </a:prstGeom>
        </p:spPr>
      </p:pic>
    </p:spTree>
    <p:extLst>
      <p:ext uri="{BB962C8B-B14F-4D97-AF65-F5344CB8AC3E}">
        <p14:creationId xmlns:p14="http://schemas.microsoft.com/office/powerpoint/2010/main" val="48671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Differentiating the J’s</a:t>
            </a:r>
          </a:p>
        </p:txBody>
      </p:sp>
      <p:sp>
        <p:nvSpPr>
          <p:cNvPr id="3" name="Content Placeholder 2"/>
          <p:cNvSpPr>
            <a:spLocks noGrp="1"/>
          </p:cNvSpPr>
          <p:nvPr>
            <p:ph idx="1"/>
          </p:nvPr>
        </p:nvSpPr>
        <p:spPr>
          <a:xfrm>
            <a:off x="457200" y="1196974"/>
            <a:ext cx="8229600" cy="5051426"/>
          </a:xfrm>
        </p:spPr>
        <p:txBody>
          <a:bodyPr/>
          <a:lstStyle/>
          <a:p>
            <a:pPr marL="0" indent="0">
              <a:buNone/>
            </a:pPr>
            <a:r>
              <a:rPr lang="en-US" sz="2400" dirty="0"/>
              <a:t>In matrix form </a:t>
            </a:r>
            <a:r>
              <a:rPr lang="en-US" sz="2400" b="1" dirty="0"/>
              <a:t>a</a:t>
            </a:r>
            <a:r>
              <a:rPr lang="en-US" sz="2400" b="1" baseline="30000" dirty="0"/>
              <a:t>(2) </a:t>
            </a:r>
            <a:r>
              <a:rPr lang="en-US" sz="2400" b="1" dirty="0"/>
              <a:t>W</a:t>
            </a:r>
            <a:r>
              <a:rPr lang="en-US" sz="2400" b="1" baseline="30000" dirty="0"/>
              <a:t>(2)</a:t>
            </a:r>
            <a:r>
              <a:rPr lang="en-US" sz="2400" b="1" dirty="0"/>
              <a:t> = z</a:t>
            </a:r>
            <a:r>
              <a:rPr lang="en-US" sz="2400" b="1" baseline="30000" dirty="0"/>
              <a:t>(3)</a:t>
            </a:r>
          </a:p>
          <a:p>
            <a:pPr marL="0" indent="0">
              <a:spcBef>
                <a:spcPts val="0"/>
              </a:spcBef>
              <a:buNone/>
            </a:pPr>
            <a:r>
              <a:rPr lang="en-US" sz="2800" baseline="30000" dirty="0">
                <a:latin typeface="Symbol" panose="05050102010706020507" pitchFamily="18" charset="2"/>
              </a:rPr>
              <a:t>		</a:t>
            </a:r>
          </a:p>
        </p:txBody>
      </p:sp>
      <p:sp>
        <p:nvSpPr>
          <p:cNvPr id="4" name="Slide Number Placeholder 3"/>
          <p:cNvSpPr>
            <a:spLocks noGrp="1"/>
          </p:cNvSpPr>
          <p:nvPr>
            <p:ph type="sldNum" sz="quarter" idx="12"/>
          </p:nvPr>
        </p:nvSpPr>
        <p:spPr>
          <a:xfrm>
            <a:off x="6469116" y="6357982"/>
            <a:ext cx="2133600" cy="365125"/>
          </a:xfrm>
        </p:spPr>
        <p:txBody>
          <a:bodyPr/>
          <a:lstStyle/>
          <a:p>
            <a:pPr>
              <a:defRPr/>
            </a:pPr>
            <a:fld id="{9695C8B4-01A2-485F-8B64-4640E234E3BB}" type="slidenum">
              <a:rPr lang="en-US" altLang="en-US" smtClean="0"/>
              <a:pPr>
                <a:defRPr/>
              </a:pPr>
              <a:t>60</a:t>
            </a:fld>
            <a:endParaRPr lang="en-US" altLang="en-US" dirty="0"/>
          </a:p>
        </p:txBody>
      </p:sp>
      <p:sp>
        <p:nvSpPr>
          <p:cNvPr id="5" name="TextBox 4"/>
          <p:cNvSpPr txBox="1"/>
          <p:nvPr/>
        </p:nvSpPr>
        <p:spPr>
          <a:xfrm>
            <a:off x="4316712" y="3245157"/>
            <a:ext cx="934871" cy="461665"/>
          </a:xfrm>
          <a:prstGeom prst="rect">
            <a:avLst/>
          </a:prstGeom>
          <a:noFill/>
        </p:spPr>
        <p:txBody>
          <a:bodyPr wrap="none" rtlCol="0">
            <a:spAutoFit/>
          </a:bodyPr>
          <a:lstStyle/>
          <a:p>
            <a:r>
              <a:rPr lang="en-US" sz="2400" b="1" dirty="0"/>
              <a:t>W</a:t>
            </a:r>
            <a:r>
              <a:rPr lang="en-US" sz="2400" b="1" baseline="30000" dirty="0"/>
              <a:t>(2)</a:t>
            </a:r>
            <a:r>
              <a:rPr lang="en-US" sz="2400" baseline="30000" dirty="0"/>
              <a:t> </a:t>
            </a:r>
            <a:r>
              <a:rPr lang="en-US" sz="2400" dirty="0"/>
              <a:t>=</a:t>
            </a:r>
            <a:r>
              <a:rPr lang="en-US" sz="2400" baseline="30000" dirty="0"/>
              <a:t> </a:t>
            </a:r>
          </a:p>
        </p:txBody>
      </p:sp>
      <p:sp>
        <p:nvSpPr>
          <p:cNvPr id="6" name="Rectangle 5"/>
          <p:cNvSpPr/>
          <p:nvPr/>
        </p:nvSpPr>
        <p:spPr>
          <a:xfrm>
            <a:off x="5311779" y="2409190"/>
            <a:ext cx="1201702"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22881" y="2362200"/>
            <a:ext cx="685800" cy="123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60681" y="2671533"/>
            <a:ext cx="533400" cy="1141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20672" y="2923480"/>
            <a:ext cx="688009" cy="400110"/>
          </a:xfrm>
          <a:prstGeom prst="rect">
            <a:avLst/>
          </a:prstGeom>
          <a:noFill/>
        </p:spPr>
        <p:txBody>
          <a:bodyPr wrap="none" rtlCol="0">
            <a:spAutoFit/>
          </a:bodyPr>
          <a:lstStyle/>
          <a:p>
            <a:r>
              <a:rPr lang="en-US" sz="2000" dirty="0"/>
              <a:t>W</a:t>
            </a:r>
            <a:r>
              <a:rPr lang="en-US" sz="2000" baseline="-25000" dirty="0"/>
              <a:t>1</a:t>
            </a:r>
            <a:r>
              <a:rPr lang="en-US" sz="2000" baseline="30000" dirty="0"/>
              <a:t>(2)</a:t>
            </a:r>
          </a:p>
        </p:txBody>
      </p:sp>
      <p:sp>
        <p:nvSpPr>
          <p:cNvPr id="10" name="TextBox 9"/>
          <p:cNvSpPr txBox="1"/>
          <p:nvPr/>
        </p:nvSpPr>
        <p:spPr>
          <a:xfrm>
            <a:off x="5520672" y="3456880"/>
            <a:ext cx="688009" cy="400110"/>
          </a:xfrm>
          <a:prstGeom prst="rect">
            <a:avLst/>
          </a:prstGeom>
          <a:noFill/>
        </p:spPr>
        <p:txBody>
          <a:bodyPr wrap="none" rtlCol="0">
            <a:spAutoFit/>
          </a:bodyPr>
          <a:lstStyle/>
          <a:p>
            <a:r>
              <a:rPr lang="en-US" sz="2000" dirty="0"/>
              <a:t>W</a:t>
            </a:r>
            <a:r>
              <a:rPr lang="en-US" sz="2000" baseline="-25000" dirty="0"/>
              <a:t>2</a:t>
            </a:r>
            <a:r>
              <a:rPr lang="en-US" sz="2000" baseline="30000" dirty="0"/>
              <a:t>(2)</a:t>
            </a:r>
          </a:p>
        </p:txBody>
      </p:sp>
      <p:sp>
        <p:nvSpPr>
          <p:cNvPr id="11" name="TextBox 10"/>
          <p:cNvSpPr txBox="1"/>
          <p:nvPr/>
        </p:nvSpPr>
        <p:spPr>
          <a:xfrm>
            <a:off x="5520672" y="3933190"/>
            <a:ext cx="688009" cy="400110"/>
          </a:xfrm>
          <a:prstGeom prst="rect">
            <a:avLst/>
          </a:prstGeom>
          <a:noFill/>
        </p:spPr>
        <p:txBody>
          <a:bodyPr wrap="none" rtlCol="0">
            <a:spAutoFit/>
          </a:bodyPr>
          <a:lstStyle/>
          <a:p>
            <a:r>
              <a:rPr lang="en-US" sz="2000" dirty="0"/>
              <a:t>W</a:t>
            </a:r>
            <a:r>
              <a:rPr lang="en-US" sz="2000" baseline="-25000" dirty="0"/>
              <a:t>3</a:t>
            </a:r>
            <a:r>
              <a:rPr lang="en-US" sz="2000" baseline="30000" dirty="0"/>
              <a:t>(2)</a:t>
            </a:r>
          </a:p>
        </p:txBody>
      </p:sp>
      <p:sp>
        <p:nvSpPr>
          <p:cNvPr id="12" name="TextBox 11"/>
          <p:cNvSpPr txBox="1"/>
          <p:nvPr/>
        </p:nvSpPr>
        <p:spPr>
          <a:xfrm>
            <a:off x="5520672" y="2485390"/>
            <a:ext cx="688009" cy="400110"/>
          </a:xfrm>
          <a:prstGeom prst="rect">
            <a:avLst/>
          </a:prstGeom>
          <a:noFill/>
        </p:spPr>
        <p:txBody>
          <a:bodyPr wrap="none" rtlCol="0">
            <a:spAutoFit/>
          </a:bodyPr>
          <a:lstStyle/>
          <a:p>
            <a:r>
              <a:rPr lang="en-US" sz="2000" dirty="0"/>
              <a:t>W</a:t>
            </a:r>
            <a:r>
              <a:rPr lang="en-US" sz="2000" baseline="-25000" dirty="0"/>
              <a:t>0</a:t>
            </a:r>
            <a:r>
              <a:rPr lang="en-US" sz="2000" baseline="30000" dirty="0"/>
              <a:t>(2)</a:t>
            </a:r>
          </a:p>
        </p:txBody>
      </p:sp>
      <p:sp>
        <p:nvSpPr>
          <p:cNvPr id="15" name="TextBox 14"/>
          <p:cNvSpPr txBox="1"/>
          <p:nvPr/>
        </p:nvSpPr>
        <p:spPr>
          <a:xfrm>
            <a:off x="7022801" y="3245157"/>
            <a:ext cx="782587" cy="461665"/>
          </a:xfrm>
          <a:prstGeom prst="rect">
            <a:avLst/>
          </a:prstGeom>
          <a:noFill/>
        </p:spPr>
        <p:txBody>
          <a:bodyPr wrap="none" rtlCol="0">
            <a:spAutoFit/>
          </a:bodyPr>
          <a:lstStyle/>
          <a:p>
            <a:r>
              <a:rPr lang="en-US" sz="2400" b="1" dirty="0"/>
              <a:t>z</a:t>
            </a:r>
            <a:r>
              <a:rPr lang="en-US" sz="2400" b="1" baseline="30000" dirty="0"/>
              <a:t>(3)</a:t>
            </a:r>
            <a:r>
              <a:rPr lang="en-US" sz="2400" baseline="30000" dirty="0"/>
              <a:t> </a:t>
            </a:r>
            <a:r>
              <a:rPr lang="en-US" sz="2400" dirty="0"/>
              <a:t>=</a:t>
            </a:r>
            <a:r>
              <a:rPr lang="en-US" sz="2400" baseline="30000" dirty="0"/>
              <a:t> </a:t>
            </a:r>
          </a:p>
        </p:txBody>
      </p:sp>
      <p:sp>
        <p:nvSpPr>
          <p:cNvPr id="16" name="Rectangle 15"/>
          <p:cNvSpPr/>
          <p:nvPr/>
        </p:nvSpPr>
        <p:spPr>
          <a:xfrm>
            <a:off x="7820628" y="2976728"/>
            <a:ext cx="561372" cy="821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941550" y="2867146"/>
            <a:ext cx="334020" cy="1475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941550" y="3733890"/>
            <a:ext cx="334020" cy="214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20628" y="3214763"/>
            <a:ext cx="561372" cy="400110"/>
          </a:xfrm>
          <a:prstGeom prst="rect">
            <a:avLst/>
          </a:prstGeom>
          <a:noFill/>
        </p:spPr>
        <p:txBody>
          <a:bodyPr wrap="none" rtlCol="0">
            <a:spAutoFit/>
          </a:bodyPr>
          <a:lstStyle/>
          <a:p>
            <a:r>
              <a:rPr lang="en-US" sz="2000" dirty="0"/>
              <a:t>z</a:t>
            </a:r>
            <a:r>
              <a:rPr lang="en-US" sz="2000" baseline="-25000" dirty="0"/>
              <a:t>0</a:t>
            </a:r>
            <a:r>
              <a:rPr lang="en-US" sz="2000" baseline="30000" dirty="0"/>
              <a:t>(3)</a:t>
            </a:r>
          </a:p>
        </p:txBody>
      </p:sp>
      <p:sp>
        <p:nvSpPr>
          <p:cNvPr id="23" name="TextBox 22"/>
          <p:cNvSpPr txBox="1"/>
          <p:nvPr/>
        </p:nvSpPr>
        <p:spPr>
          <a:xfrm>
            <a:off x="457200" y="3245157"/>
            <a:ext cx="1072730" cy="461665"/>
          </a:xfrm>
          <a:prstGeom prst="rect">
            <a:avLst/>
          </a:prstGeom>
          <a:noFill/>
        </p:spPr>
        <p:txBody>
          <a:bodyPr wrap="none" rtlCol="0">
            <a:spAutoFit/>
          </a:bodyPr>
          <a:lstStyle/>
          <a:p>
            <a:r>
              <a:rPr lang="en-US" sz="2400" b="1" dirty="0" err="1"/>
              <a:t>a</a:t>
            </a:r>
            <a:r>
              <a:rPr lang="en-US" sz="2400" b="1" baseline="-25000" dirty="0" err="1"/>
              <a:t>i</a:t>
            </a:r>
            <a:r>
              <a:rPr lang="en-US" sz="2400" b="1" baseline="-25000" dirty="0"/>
              <a:t>=1</a:t>
            </a:r>
            <a:r>
              <a:rPr lang="en-US" sz="2400" b="1" baseline="30000" dirty="0"/>
              <a:t>(2) </a:t>
            </a:r>
            <a:r>
              <a:rPr lang="en-US" sz="2400" dirty="0"/>
              <a:t>=</a:t>
            </a:r>
            <a:r>
              <a:rPr lang="en-US" sz="2400" baseline="30000" dirty="0"/>
              <a:t> </a:t>
            </a:r>
          </a:p>
        </p:txBody>
      </p:sp>
      <p:sp>
        <p:nvSpPr>
          <p:cNvPr id="24" name="Rectangle 23"/>
          <p:cNvSpPr/>
          <p:nvPr/>
        </p:nvSpPr>
        <p:spPr>
          <a:xfrm>
            <a:off x="1255026" y="2988012"/>
            <a:ext cx="2250173" cy="821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69045" y="2878430"/>
            <a:ext cx="1621211" cy="142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578801" y="3700309"/>
            <a:ext cx="1611456" cy="1067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740199" y="3160638"/>
            <a:ext cx="583814" cy="400110"/>
          </a:xfrm>
          <a:prstGeom prst="rect">
            <a:avLst/>
          </a:prstGeom>
          <a:noFill/>
        </p:spPr>
        <p:txBody>
          <a:bodyPr wrap="none" rtlCol="0">
            <a:spAutoFit/>
          </a:bodyPr>
          <a:lstStyle/>
          <a:p>
            <a:r>
              <a:rPr lang="en-US" sz="2000" dirty="0"/>
              <a:t>a</a:t>
            </a:r>
            <a:r>
              <a:rPr lang="en-US" sz="2000" baseline="-25000" dirty="0"/>
              <a:t>1</a:t>
            </a:r>
            <a:r>
              <a:rPr lang="en-US" sz="2000" baseline="30000" dirty="0"/>
              <a:t>(2)</a:t>
            </a:r>
          </a:p>
        </p:txBody>
      </p:sp>
      <p:sp>
        <p:nvSpPr>
          <p:cNvPr id="31" name="TextBox 30"/>
          <p:cNvSpPr txBox="1"/>
          <p:nvPr/>
        </p:nvSpPr>
        <p:spPr>
          <a:xfrm>
            <a:off x="2273599" y="3218844"/>
            <a:ext cx="583814" cy="400110"/>
          </a:xfrm>
          <a:prstGeom prst="rect">
            <a:avLst/>
          </a:prstGeom>
          <a:noFill/>
        </p:spPr>
        <p:txBody>
          <a:bodyPr wrap="none" rtlCol="0">
            <a:spAutoFit/>
          </a:bodyPr>
          <a:lstStyle/>
          <a:p>
            <a:r>
              <a:rPr lang="en-US" sz="2000" dirty="0"/>
              <a:t>a</a:t>
            </a:r>
            <a:r>
              <a:rPr lang="en-US" sz="2000" baseline="-25000" dirty="0"/>
              <a:t>2</a:t>
            </a:r>
            <a:r>
              <a:rPr lang="en-US" sz="2000" baseline="30000" dirty="0"/>
              <a:t>(2)</a:t>
            </a:r>
          </a:p>
        </p:txBody>
      </p:sp>
      <p:sp>
        <p:nvSpPr>
          <p:cNvPr id="32" name="TextBox 31"/>
          <p:cNvSpPr txBox="1"/>
          <p:nvPr/>
        </p:nvSpPr>
        <p:spPr>
          <a:xfrm>
            <a:off x="2883199" y="3197502"/>
            <a:ext cx="583814" cy="400110"/>
          </a:xfrm>
          <a:prstGeom prst="rect">
            <a:avLst/>
          </a:prstGeom>
          <a:noFill/>
        </p:spPr>
        <p:txBody>
          <a:bodyPr wrap="none" rtlCol="0">
            <a:spAutoFit/>
          </a:bodyPr>
          <a:lstStyle/>
          <a:p>
            <a:r>
              <a:rPr lang="en-US" sz="2000" dirty="0"/>
              <a:t>a</a:t>
            </a:r>
            <a:r>
              <a:rPr lang="en-US" sz="2000" baseline="-25000" dirty="0"/>
              <a:t>3</a:t>
            </a:r>
            <a:r>
              <a:rPr lang="en-US" sz="2000" baseline="30000" dirty="0"/>
              <a:t>(2)</a:t>
            </a:r>
          </a:p>
        </p:txBody>
      </p:sp>
      <p:sp>
        <p:nvSpPr>
          <p:cNvPr id="33" name="TextBox 32"/>
          <p:cNvSpPr txBox="1"/>
          <p:nvPr/>
        </p:nvSpPr>
        <p:spPr>
          <a:xfrm>
            <a:off x="1421546" y="3198618"/>
            <a:ext cx="314510" cy="400110"/>
          </a:xfrm>
          <a:prstGeom prst="rect">
            <a:avLst/>
          </a:prstGeom>
          <a:noFill/>
        </p:spPr>
        <p:txBody>
          <a:bodyPr wrap="none" rtlCol="0">
            <a:spAutoFit/>
          </a:bodyPr>
          <a:lstStyle/>
          <a:p>
            <a:r>
              <a:rPr lang="en-US" sz="2000" dirty="0"/>
              <a:t>1</a:t>
            </a:r>
            <a:endParaRPr lang="en-US" sz="2000" baseline="30000" dirty="0"/>
          </a:p>
        </p:txBody>
      </p:sp>
      <p:sp>
        <p:nvSpPr>
          <p:cNvPr id="34" name="Rectangle 33"/>
          <p:cNvSpPr/>
          <p:nvPr/>
        </p:nvSpPr>
        <p:spPr>
          <a:xfrm>
            <a:off x="5562600" y="4472608"/>
            <a:ext cx="685800" cy="123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266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Differentiating the J’s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96974"/>
                <a:ext cx="8229600" cy="5051426"/>
              </a:xfrm>
            </p:spPr>
            <p:txBody>
              <a:bodyPr/>
              <a:lstStyle/>
              <a:p>
                <a:pPr marL="0" indent="0">
                  <a:buNone/>
                </a:pPr>
                <a:r>
                  <a:rPr lang="en-US" sz="2400" dirty="0"/>
                  <a:t>Substituting for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(2)</m:t>
                    </m:r>
                    <m:r>
                      <m:rPr>
                        <m:nor/>
                      </m:rPr>
                      <a:rPr lang="en-US" sz="2400" dirty="0"/>
                      <m:t>)</m:t>
                    </m:r>
                    <m:r>
                      <a:rPr lang="en-US" sz="2400" i="1" dirty="0">
                        <a:latin typeface="Cambria Math" panose="02040503050406030204" pitchFamily="18" charset="0"/>
                      </a:rPr>
                      <m:t> </m:t>
                    </m:r>
                  </m:oMath>
                </a14:m>
                <a:r>
                  <a:rPr lang="en-US" sz="2400" dirty="0"/>
                  <a:t> you get:</a:t>
                </a:r>
              </a:p>
              <a:p>
                <a:pPr marL="0" indent="0">
                  <a:buNone/>
                </a:pPr>
                <a:r>
                  <a:rPr lang="en-US" sz="2400" baseline="30000" dirty="0">
                    <a:latin typeface="Symbol" panose="05050102010706020507" pitchFamily="18" charset="2"/>
                  </a:rPr>
                  <a:t>	 </a:t>
                </a:r>
                <a:r>
                  <a:rPr lang="en-US" sz="2400" dirty="0" err="1">
                    <a:latin typeface="Symbol" panose="05050102010706020507" pitchFamily="18" charset="2"/>
                  </a:rPr>
                  <a:t>d</a:t>
                </a:r>
                <a:r>
                  <a:rPr lang="en-US" sz="2400" dirty="0" err="1"/>
                  <a:t>J</a:t>
                </a:r>
                <a:r>
                  <a:rPr lang="en-US" sz="2400" dirty="0"/>
                  <a:t> / </a:t>
                </a:r>
                <a:r>
                  <a:rPr lang="en-US" sz="2400" dirty="0">
                    <a:latin typeface="Symbol" panose="05050102010706020507" pitchFamily="18" charset="2"/>
                  </a:rPr>
                  <a:t>d</a:t>
                </a:r>
                <a:r>
                  <a:rPr lang="en-US" sz="2400" dirty="0"/>
                  <a:t>W</a:t>
                </a:r>
                <a:r>
                  <a:rPr lang="en-US" sz="2400" baseline="-25000" dirty="0"/>
                  <a:t>1</a:t>
                </a:r>
                <a:r>
                  <a:rPr lang="en-US" sz="2400" baseline="30000" dirty="0"/>
                  <a:t>(2)</a:t>
                </a:r>
                <a:r>
                  <a:rPr lang="en-US" sz="2400" dirty="0">
                    <a:latin typeface="Symbol" panose="05050102010706020507" pitchFamily="18" charset="2"/>
                  </a:rPr>
                  <a:t>  </a:t>
                </a:r>
                <a:r>
                  <a:rPr lang="en-US" sz="2400" dirty="0"/>
                  <a:t>= </a:t>
                </a:r>
                <a:r>
                  <a:rPr lang="en-US" sz="3200" dirty="0">
                    <a:latin typeface="Symbol" panose="05050102010706020507" pitchFamily="18" charset="2"/>
                  </a:rPr>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m:rPr>
                        <m:nor/>
                      </m:rPr>
                      <a:rPr lang="en-US" sz="2400" b="0" i="0" smtClean="0">
                        <a:latin typeface="Cambria Math" panose="02040503050406030204" pitchFamily="18" charset="0"/>
                      </a:rPr>
                      <m:t>{ </m:t>
                    </m:r>
                    <m:r>
                      <m:rPr>
                        <m:nor/>
                      </m:rPr>
                      <a:rPr lang="en-US" sz="2400" dirty="0"/>
                      <m:t>e</m:t>
                    </m:r>
                    <m:r>
                      <m:rPr>
                        <m:nor/>
                      </m:rPr>
                      <a:rPr lang="en-US" sz="2400" baseline="30000" dirty="0"/>
                      <m:t>−</m:t>
                    </m:r>
                    <m:r>
                      <m:rPr>
                        <m:nor/>
                      </m:rPr>
                      <a:rPr lang="en-US" sz="2400" baseline="30000" dirty="0"/>
                      <m:t>z</m:t>
                    </m:r>
                    <m:r>
                      <m:rPr>
                        <m:nor/>
                      </m:rPr>
                      <a:rPr lang="en-US" sz="2400" dirty="0"/>
                      <m:t>  /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 </m:t>
                    </m:r>
                    <m:r>
                      <m:rPr>
                        <m:nor/>
                      </m:rPr>
                      <a:rPr lang="en-US" sz="2400" b="0" i="0" dirty="0" smtClean="0"/>
                      <m:t>a</m:t>
                    </m:r>
                    <m:r>
                      <m:rPr>
                        <m:nor/>
                      </m:rPr>
                      <a:rPr lang="en-US" sz="2400" b="0" i="0" baseline="-25000" dirty="0" smtClean="0"/>
                      <m:t>1</m:t>
                    </m:r>
                    <m:r>
                      <m:rPr>
                        <m:nor/>
                      </m:rPr>
                      <a:rPr lang="en-US" sz="2400" b="0" i="0" baseline="30000" dirty="0" smtClean="0"/>
                      <m:t>(2)</m:t>
                    </m:r>
                  </m:oMath>
                </a14:m>
                <a:r>
                  <a:rPr lang="en-US" sz="2400" dirty="0">
                    <a:latin typeface="Symbol" panose="05050102010706020507" pitchFamily="18" charset="2"/>
                  </a:rPr>
                  <a:t> </a:t>
                </a:r>
              </a:p>
              <a:p>
                <a:pPr marL="0" indent="0">
                  <a:buNone/>
                </a:pPr>
                <a:r>
                  <a:rPr lang="en-US" sz="2400" baseline="30000" dirty="0">
                    <a:latin typeface="Symbol" panose="05050102010706020507" pitchFamily="18" charset="2"/>
                  </a:rPr>
                  <a:t>	 </a:t>
                </a:r>
                <a:r>
                  <a:rPr lang="en-US" sz="2400" dirty="0" err="1">
                    <a:latin typeface="Symbol" panose="05050102010706020507" pitchFamily="18" charset="2"/>
                  </a:rPr>
                  <a:t>d</a:t>
                </a:r>
                <a:r>
                  <a:rPr lang="en-US" sz="2400" dirty="0" err="1"/>
                  <a:t>J</a:t>
                </a:r>
                <a:r>
                  <a:rPr lang="en-US" sz="2400" dirty="0"/>
                  <a:t> / </a:t>
                </a:r>
                <a:r>
                  <a:rPr lang="en-US" sz="2400" dirty="0">
                    <a:latin typeface="Symbol" panose="05050102010706020507" pitchFamily="18" charset="2"/>
                  </a:rPr>
                  <a:t>d</a:t>
                </a:r>
                <a:r>
                  <a:rPr lang="en-US" sz="2400" dirty="0"/>
                  <a:t>W</a:t>
                </a:r>
                <a:r>
                  <a:rPr lang="en-US" sz="2400" baseline="-25000" dirty="0"/>
                  <a:t>2</a:t>
                </a:r>
                <a:r>
                  <a:rPr lang="en-US" sz="2400" baseline="30000" dirty="0"/>
                  <a:t>(2)</a:t>
                </a:r>
                <a:r>
                  <a:rPr lang="en-US" sz="2400" dirty="0">
                    <a:latin typeface="Symbol" panose="05050102010706020507" pitchFamily="18" charset="2"/>
                  </a:rPr>
                  <a:t>  </a:t>
                </a:r>
                <a:r>
                  <a:rPr lang="en-US" sz="2400" dirty="0"/>
                  <a:t>= </a:t>
                </a:r>
                <a:r>
                  <a:rPr lang="en-US" sz="3200" dirty="0">
                    <a:latin typeface="Symbol" panose="05050102010706020507" pitchFamily="18" charset="2"/>
                  </a:rPr>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m:rPr>
                        <m:nor/>
                      </m:rPr>
                      <a:rPr lang="en-US" sz="2400">
                        <a:latin typeface="Cambria Math" panose="02040503050406030204" pitchFamily="18" charset="0"/>
                      </a:rPr>
                      <m:t>{ </m:t>
                    </m:r>
                    <m:r>
                      <m:rPr>
                        <m:nor/>
                      </m:rPr>
                      <a:rPr lang="en-US" sz="2400" dirty="0"/>
                      <m:t>e</m:t>
                    </m:r>
                    <m:r>
                      <m:rPr>
                        <m:nor/>
                      </m:rPr>
                      <a:rPr lang="en-US" sz="2400" baseline="30000" dirty="0"/>
                      <m:t>−</m:t>
                    </m:r>
                    <m:r>
                      <m:rPr>
                        <m:nor/>
                      </m:rPr>
                      <a:rPr lang="en-US" sz="2400" baseline="30000" dirty="0"/>
                      <m:t>z</m:t>
                    </m:r>
                    <m:r>
                      <m:rPr>
                        <m:nor/>
                      </m:rPr>
                      <a:rPr lang="en-US" sz="2400" dirty="0"/>
                      <m:t>  /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 </m:t>
                    </m:r>
                    <m:r>
                      <m:rPr>
                        <m:nor/>
                      </m:rPr>
                      <a:rPr lang="en-US" sz="2400" dirty="0"/>
                      <m:t>a</m:t>
                    </m:r>
                    <m:r>
                      <m:rPr>
                        <m:nor/>
                      </m:rPr>
                      <a:rPr lang="en-US" sz="2400" b="0" i="0" baseline="-25000" dirty="0" smtClean="0"/>
                      <m:t>2</m:t>
                    </m:r>
                    <m:r>
                      <m:rPr>
                        <m:nor/>
                      </m:rPr>
                      <a:rPr lang="en-US" sz="2400" baseline="30000" dirty="0"/>
                      <m:t>(2)</m:t>
                    </m:r>
                  </m:oMath>
                </a14:m>
                <a:r>
                  <a:rPr lang="en-US" sz="2400" dirty="0">
                    <a:latin typeface="Symbol" panose="05050102010706020507" pitchFamily="18" charset="2"/>
                  </a:rPr>
                  <a:t> </a:t>
                </a:r>
              </a:p>
              <a:p>
                <a:pPr marL="0" indent="0">
                  <a:buNone/>
                </a:pPr>
                <a:r>
                  <a:rPr lang="en-US" sz="2400" baseline="30000" dirty="0">
                    <a:latin typeface="Symbol" panose="05050102010706020507" pitchFamily="18" charset="2"/>
                  </a:rPr>
                  <a:t>	 </a:t>
                </a:r>
                <a:r>
                  <a:rPr lang="en-US" sz="2400" dirty="0" err="1">
                    <a:latin typeface="Symbol" panose="05050102010706020507" pitchFamily="18" charset="2"/>
                  </a:rPr>
                  <a:t>d</a:t>
                </a:r>
                <a:r>
                  <a:rPr lang="en-US" sz="2400" dirty="0" err="1"/>
                  <a:t>J</a:t>
                </a:r>
                <a:r>
                  <a:rPr lang="en-US" sz="2400" dirty="0"/>
                  <a:t> / </a:t>
                </a:r>
                <a:r>
                  <a:rPr lang="en-US" sz="2400" dirty="0">
                    <a:latin typeface="Symbol" panose="05050102010706020507" pitchFamily="18" charset="2"/>
                  </a:rPr>
                  <a:t>d</a:t>
                </a:r>
                <a:r>
                  <a:rPr lang="en-US" sz="2400" dirty="0"/>
                  <a:t>W</a:t>
                </a:r>
                <a:r>
                  <a:rPr lang="en-US" sz="2400" baseline="-25000" dirty="0"/>
                  <a:t>3</a:t>
                </a:r>
                <a:r>
                  <a:rPr lang="en-US" sz="2400" baseline="30000" dirty="0"/>
                  <a:t>(2)</a:t>
                </a:r>
                <a:r>
                  <a:rPr lang="en-US" sz="2400" dirty="0">
                    <a:latin typeface="Symbol" panose="05050102010706020507" pitchFamily="18" charset="2"/>
                  </a:rPr>
                  <a:t>  </a:t>
                </a:r>
                <a:r>
                  <a:rPr lang="en-US" sz="2400" dirty="0"/>
                  <a:t>= </a:t>
                </a:r>
                <a:r>
                  <a:rPr lang="en-US" sz="3200" dirty="0">
                    <a:latin typeface="Symbol" panose="05050102010706020507" pitchFamily="18" charset="2"/>
                  </a:rPr>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m:rPr>
                        <m:nor/>
                      </m:rPr>
                      <a:rPr lang="en-US" sz="2400">
                        <a:latin typeface="Cambria Math" panose="02040503050406030204" pitchFamily="18" charset="0"/>
                      </a:rPr>
                      <m:t>{ </m:t>
                    </m:r>
                    <m:r>
                      <m:rPr>
                        <m:nor/>
                      </m:rPr>
                      <a:rPr lang="en-US" sz="2400" dirty="0"/>
                      <m:t>e</m:t>
                    </m:r>
                    <m:r>
                      <m:rPr>
                        <m:nor/>
                      </m:rPr>
                      <a:rPr lang="en-US" sz="2400" baseline="30000" dirty="0"/>
                      <m:t>−</m:t>
                    </m:r>
                    <m:r>
                      <m:rPr>
                        <m:nor/>
                      </m:rPr>
                      <a:rPr lang="en-US" sz="2400" baseline="30000" dirty="0"/>
                      <m:t>z</m:t>
                    </m:r>
                    <m:r>
                      <m:rPr>
                        <m:nor/>
                      </m:rPr>
                      <a:rPr lang="en-US" sz="2400" dirty="0"/>
                      <m:t>  /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 </m:t>
                    </m:r>
                    <m:r>
                      <m:rPr>
                        <m:nor/>
                      </m:rPr>
                      <a:rPr lang="en-US" sz="2400" dirty="0"/>
                      <m:t>a</m:t>
                    </m:r>
                    <m:r>
                      <m:rPr>
                        <m:nor/>
                      </m:rPr>
                      <a:rPr lang="en-US" sz="2400" b="0" i="0" baseline="-25000" dirty="0" smtClean="0"/>
                      <m:t>3</m:t>
                    </m:r>
                    <m:r>
                      <m:rPr>
                        <m:nor/>
                      </m:rPr>
                      <a:rPr lang="en-US" sz="2400" baseline="30000" dirty="0"/>
                      <m:t>(2)</m:t>
                    </m:r>
                  </m:oMath>
                </a14:m>
                <a:endParaRPr lang="en-US" sz="2400" baseline="30000" dirty="0">
                  <a:latin typeface="Symbol" panose="05050102010706020507" pitchFamily="18" charset="2"/>
                </a:endParaRPr>
              </a:p>
              <a:p>
                <a:pPr marL="0" indent="0">
                  <a:buNone/>
                </a:pPr>
                <a:endParaRPr lang="en-US" sz="2400" dirty="0">
                  <a:latin typeface="Symbol" panose="05050102010706020507" pitchFamily="18" charset="2"/>
                </a:endParaRPr>
              </a:p>
              <a:p>
                <a:pPr marL="0" indent="0">
                  <a:buNone/>
                </a:pPr>
                <a:r>
                  <a:rPr lang="en-US" sz="2400" dirty="0"/>
                  <a:t>In matrix notation you have to take the transpose of </a:t>
                </a:r>
                <a:r>
                  <a:rPr lang="en-US" sz="2400" b="1" dirty="0"/>
                  <a:t>a </a:t>
                </a:r>
                <a:r>
                  <a:rPr lang="en-US" sz="2400" dirty="0"/>
                  <a:t>since</a:t>
                </a:r>
                <a:r>
                  <a:rPr lang="en-US" sz="2400" b="1" dirty="0"/>
                  <a:t> </a:t>
                </a:r>
                <a:r>
                  <a:rPr lang="en-US" sz="2400" dirty="0"/>
                  <a:t> </a:t>
                </a:r>
              </a:p>
              <a:p>
                <a:pPr marL="0" indent="0">
                  <a:buNone/>
                </a:pPr>
                <a:endParaRPr lang="en-US" sz="2400" baseline="30000" dirty="0">
                  <a:latin typeface="Symbol" panose="05050102010706020507" pitchFamily="18" charset="2"/>
                </a:endParaRPr>
              </a:p>
              <a:p>
                <a:pPr marL="0" indent="0">
                  <a:buNone/>
                </a:pPr>
                <a:endParaRPr lang="en-US" sz="2400"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96974"/>
                <a:ext cx="8229600" cy="5051426"/>
              </a:xfrm>
              <a:blipFill>
                <a:blip r:embed="rId2"/>
                <a:stretch>
                  <a:fillRect l="-1111" t="-9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61</a:t>
            </a:fld>
            <a:endParaRPr lang="en-US" altLang="en-US" dirty="0"/>
          </a:p>
        </p:txBody>
      </p:sp>
      <p:sp>
        <p:nvSpPr>
          <p:cNvPr id="5" name="TextBox 4"/>
          <p:cNvSpPr txBox="1"/>
          <p:nvPr/>
        </p:nvSpPr>
        <p:spPr>
          <a:xfrm>
            <a:off x="158894" y="5228015"/>
            <a:ext cx="1593706" cy="461665"/>
          </a:xfrm>
          <a:prstGeom prst="rect">
            <a:avLst/>
          </a:prstGeom>
          <a:noFill/>
        </p:spPr>
        <p:txBody>
          <a:bodyPr wrap="none" rtlCol="0">
            <a:spAutoFit/>
          </a:bodyPr>
          <a:lstStyle/>
          <a:p>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 </a:t>
            </a:r>
            <a:r>
              <a:rPr lang="en-US" sz="2400" dirty="0"/>
              <a:t>=</a:t>
            </a:r>
            <a:r>
              <a:rPr lang="en-US" sz="2400" baseline="30000" dirty="0"/>
              <a:t> </a:t>
            </a:r>
          </a:p>
        </p:txBody>
      </p:sp>
      <p:sp>
        <p:nvSpPr>
          <p:cNvPr id="6" name="Rectangle 5"/>
          <p:cNvSpPr/>
          <p:nvPr/>
        </p:nvSpPr>
        <p:spPr>
          <a:xfrm>
            <a:off x="1752600" y="4499065"/>
            <a:ext cx="1939256"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66900" y="4408260"/>
            <a:ext cx="1485900" cy="181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38761" y="5027960"/>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1</a:t>
            </a:r>
            <a:r>
              <a:rPr lang="en-US" sz="2000" baseline="30000" dirty="0"/>
              <a:t>(2)</a:t>
            </a:r>
          </a:p>
        </p:txBody>
      </p:sp>
      <p:sp>
        <p:nvSpPr>
          <p:cNvPr id="9" name="TextBox 8"/>
          <p:cNvSpPr txBox="1"/>
          <p:nvPr/>
        </p:nvSpPr>
        <p:spPr>
          <a:xfrm>
            <a:off x="2038761" y="5561360"/>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2</a:t>
            </a:r>
            <a:r>
              <a:rPr lang="en-US" sz="2000" baseline="30000" dirty="0"/>
              <a:t>(2)</a:t>
            </a:r>
          </a:p>
        </p:txBody>
      </p:sp>
      <p:sp>
        <p:nvSpPr>
          <p:cNvPr id="10" name="TextBox 9"/>
          <p:cNvSpPr txBox="1"/>
          <p:nvPr/>
        </p:nvSpPr>
        <p:spPr>
          <a:xfrm>
            <a:off x="2038761" y="6037670"/>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3</a:t>
            </a:r>
            <a:r>
              <a:rPr lang="en-US" sz="2000" baseline="30000" dirty="0"/>
              <a:t>(2)</a:t>
            </a:r>
          </a:p>
        </p:txBody>
      </p:sp>
      <p:sp>
        <p:nvSpPr>
          <p:cNvPr id="11" name="TextBox 10"/>
          <p:cNvSpPr txBox="1"/>
          <p:nvPr/>
        </p:nvSpPr>
        <p:spPr>
          <a:xfrm>
            <a:off x="2038761" y="4589870"/>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0</a:t>
            </a:r>
            <a:r>
              <a:rPr lang="en-US" sz="2000" baseline="30000" dirty="0"/>
              <a:t>(2)</a:t>
            </a:r>
          </a:p>
        </p:txBody>
      </p:sp>
      <p:sp>
        <p:nvSpPr>
          <p:cNvPr id="12" name="Rectangle 11"/>
          <p:cNvSpPr/>
          <p:nvPr/>
        </p:nvSpPr>
        <p:spPr>
          <a:xfrm>
            <a:off x="1939256" y="6555105"/>
            <a:ext cx="1485900" cy="181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14800" y="5298024"/>
            <a:ext cx="1372492" cy="461665"/>
          </a:xfrm>
          <a:prstGeom prst="rect">
            <a:avLst/>
          </a:prstGeom>
          <a:noFill/>
        </p:spPr>
        <p:txBody>
          <a:bodyPr wrap="none" rtlCol="0">
            <a:spAutoFit/>
          </a:bodyPr>
          <a:lstStyle/>
          <a:p>
            <a:r>
              <a:rPr lang="en-US" sz="2400" b="1" dirty="0"/>
              <a:t>[</a:t>
            </a:r>
            <a:r>
              <a:rPr lang="en-US" sz="2400" b="1" dirty="0" err="1"/>
              <a:t>a</a:t>
            </a:r>
            <a:r>
              <a:rPr lang="en-US" sz="2400" b="1" baseline="-25000" dirty="0" err="1"/>
              <a:t>i</a:t>
            </a:r>
            <a:r>
              <a:rPr lang="en-US" sz="2400" b="1" baseline="-25000" dirty="0"/>
              <a:t>=1</a:t>
            </a:r>
            <a:r>
              <a:rPr lang="en-US" sz="2400" b="1" baseline="30000" dirty="0"/>
              <a:t>(2)</a:t>
            </a:r>
            <a:r>
              <a:rPr lang="en-US" sz="2400" b="1" dirty="0"/>
              <a:t>]</a:t>
            </a:r>
            <a:r>
              <a:rPr lang="en-US" sz="2400" b="1" baseline="30000" dirty="0"/>
              <a:t>T </a:t>
            </a:r>
            <a:r>
              <a:rPr lang="en-US" sz="2400" dirty="0"/>
              <a:t>=</a:t>
            </a:r>
            <a:r>
              <a:rPr lang="en-US" sz="2400" baseline="30000" dirty="0"/>
              <a:t> </a:t>
            </a:r>
          </a:p>
        </p:txBody>
      </p:sp>
      <p:sp>
        <p:nvSpPr>
          <p:cNvPr id="18" name="TextBox 17"/>
          <p:cNvSpPr txBox="1"/>
          <p:nvPr/>
        </p:nvSpPr>
        <p:spPr>
          <a:xfrm>
            <a:off x="5721236" y="5097969"/>
            <a:ext cx="583814" cy="400110"/>
          </a:xfrm>
          <a:prstGeom prst="rect">
            <a:avLst/>
          </a:prstGeom>
          <a:noFill/>
        </p:spPr>
        <p:txBody>
          <a:bodyPr wrap="none" rtlCol="0">
            <a:spAutoFit/>
          </a:bodyPr>
          <a:lstStyle/>
          <a:p>
            <a:r>
              <a:rPr lang="en-US" sz="2000" dirty="0"/>
              <a:t>a</a:t>
            </a:r>
            <a:r>
              <a:rPr lang="en-US" sz="2000" baseline="-25000" dirty="0"/>
              <a:t>1</a:t>
            </a:r>
            <a:r>
              <a:rPr lang="en-US" sz="2000" baseline="30000" dirty="0"/>
              <a:t>(2)</a:t>
            </a:r>
          </a:p>
        </p:txBody>
      </p:sp>
      <p:sp>
        <p:nvSpPr>
          <p:cNvPr id="19" name="TextBox 18"/>
          <p:cNvSpPr txBox="1"/>
          <p:nvPr/>
        </p:nvSpPr>
        <p:spPr>
          <a:xfrm>
            <a:off x="5721236" y="5637560"/>
            <a:ext cx="583814" cy="400110"/>
          </a:xfrm>
          <a:prstGeom prst="rect">
            <a:avLst/>
          </a:prstGeom>
          <a:noFill/>
        </p:spPr>
        <p:txBody>
          <a:bodyPr wrap="none" rtlCol="0">
            <a:spAutoFit/>
          </a:bodyPr>
          <a:lstStyle/>
          <a:p>
            <a:r>
              <a:rPr lang="en-US" sz="2000" dirty="0"/>
              <a:t>a</a:t>
            </a:r>
            <a:r>
              <a:rPr lang="en-US" sz="2000" baseline="-25000" dirty="0"/>
              <a:t>2</a:t>
            </a:r>
            <a:r>
              <a:rPr lang="en-US" sz="2000" baseline="30000" dirty="0"/>
              <a:t>(2)</a:t>
            </a:r>
          </a:p>
        </p:txBody>
      </p:sp>
      <p:sp>
        <p:nvSpPr>
          <p:cNvPr id="20" name="TextBox 19"/>
          <p:cNvSpPr txBox="1"/>
          <p:nvPr/>
        </p:nvSpPr>
        <p:spPr>
          <a:xfrm>
            <a:off x="5721236" y="6100702"/>
            <a:ext cx="583814" cy="400110"/>
          </a:xfrm>
          <a:prstGeom prst="rect">
            <a:avLst/>
          </a:prstGeom>
          <a:noFill/>
        </p:spPr>
        <p:txBody>
          <a:bodyPr wrap="none" rtlCol="0">
            <a:spAutoFit/>
          </a:bodyPr>
          <a:lstStyle/>
          <a:p>
            <a:r>
              <a:rPr lang="en-US" sz="2000" dirty="0"/>
              <a:t>a</a:t>
            </a:r>
            <a:r>
              <a:rPr lang="en-US" sz="2000" baseline="-25000" dirty="0"/>
              <a:t>3</a:t>
            </a:r>
            <a:r>
              <a:rPr lang="en-US" sz="2000" baseline="30000" dirty="0"/>
              <a:t>(2)</a:t>
            </a:r>
          </a:p>
        </p:txBody>
      </p:sp>
      <p:sp>
        <p:nvSpPr>
          <p:cNvPr id="22" name="Rectangle 21"/>
          <p:cNvSpPr/>
          <p:nvPr/>
        </p:nvSpPr>
        <p:spPr>
          <a:xfrm>
            <a:off x="5511216" y="4440735"/>
            <a:ext cx="1041984"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791200" y="4349930"/>
            <a:ext cx="513850" cy="167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797377" y="4531540"/>
            <a:ext cx="312906" cy="400110"/>
          </a:xfrm>
          <a:prstGeom prst="rect">
            <a:avLst/>
          </a:prstGeom>
          <a:noFill/>
        </p:spPr>
        <p:txBody>
          <a:bodyPr wrap="none" rtlCol="0">
            <a:spAutoFit/>
          </a:bodyPr>
          <a:lstStyle/>
          <a:p>
            <a:r>
              <a:rPr lang="en-US" sz="2000" dirty="0">
                <a:latin typeface="Symbol" panose="05050102010706020507" pitchFamily="18" charset="2"/>
              </a:rPr>
              <a:t>1</a:t>
            </a:r>
            <a:endParaRPr lang="en-US" sz="2000" baseline="30000" dirty="0"/>
          </a:p>
        </p:txBody>
      </p:sp>
      <p:sp>
        <p:nvSpPr>
          <p:cNvPr id="17" name="Rectangle 16"/>
          <p:cNvSpPr/>
          <p:nvPr/>
        </p:nvSpPr>
        <p:spPr>
          <a:xfrm>
            <a:off x="5791200" y="6477000"/>
            <a:ext cx="702928" cy="111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50130" y="5228015"/>
            <a:ext cx="2193870" cy="461665"/>
          </a:xfrm>
          <a:prstGeom prst="rect">
            <a:avLst/>
          </a:prstGeom>
          <a:noFill/>
        </p:spPr>
        <p:txBody>
          <a:bodyPr wrap="none" rtlCol="0">
            <a:spAutoFit/>
          </a:bodyPr>
          <a:lstStyle/>
          <a:p>
            <a:r>
              <a:rPr lang="en-US" sz="2400" dirty="0">
                <a:latin typeface="Symbol" panose="05050102010706020507" pitchFamily="18" charset="2"/>
              </a:rPr>
              <a:t>d</a:t>
            </a:r>
            <a:r>
              <a:rPr lang="en-US" sz="2400" baseline="30000" dirty="0">
                <a:latin typeface="Symbol" panose="05050102010706020507" pitchFamily="18" charset="2"/>
              </a:rPr>
              <a:t>(3)</a:t>
            </a:r>
            <a:r>
              <a:rPr lang="en-US" sz="2400" baseline="-25000" dirty="0" err="1">
                <a:latin typeface="Symbol" panose="05050102010706020507" pitchFamily="18" charset="2"/>
              </a:rPr>
              <a:t>i</a:t>
            </a:r>
            <a:r>
              <a:rPr lang="en-US" sz="2400" baseline="-25000" dirty="0">
                <a:latin typeface="Symbol" panose="05050102010706020507" pitchFamily="18" charset="2"/>
              </a:rPr>
              <a:t>=1</a:t>
            </a:r>
            <a:r>
              <a:rPr lang="en-US" sz="2400" dirty="0"/>
              <a:t> is a scalar </a:t>
            </a:r>
          </a:p>
        </p:txBody>
      </p:sp>
    </p:spTree>
    <p:extLst>
      <p:ext uri="{BB962C8B-B14F-4D97-AF65-F5344CB8AC3E}">
        <p14:creationId xmlns:p14="http://schemas.microsoft.com/office/powerpoint/2010/main" val="898870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Putting it Together for Sample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dirty="0"/>
                  <a:t>For </a:t>
                </a:r>
                <a:r>
                  <a:rPr lang="en-US" sz="2400" dirty="0" err="1"/>
                  <a:t>i</a:t>
                </a:r>
                <a:r>
                  <a:rPr lang="en-US" sz="2400" dirty="0"/>
                  <a:t> = 1 (of n samples):</a:t>
                </a:r>
              </a:p>
              <a:p>
                <a:pPr marL="0" indent="0">
                  <a:buNone/>
                </a:pPr>
                <a:endParaRPr lang="en-US" sz="1050" i="1" dirty="0">
                  <a:latin typeface="Cambria Math" panose="02040503050406030204" pitchFamily="18" charset="0"/>
                </a:endParaRPr>
              </a:p>
              <a:p>
                <a:pPr marL="0" indent="0">
                  <a:buNone/>
                </a:pPr>
                <a:r>
                  <a:rPr lang="en-US" sz="2400" dirty="0">
                    <a:latin typeface="Symbol" panose="05050102010706020507" pitchFamily="18" charset="2"/>
                  </a:rPr>
                  <a:t>	</a:t>
                </a: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 </a:t>
                </a:r>
                <a14:m>
                  <m:oMath xmlns:m="http://schemas.openxmlformats.org/officeDocument/2006/math">
                    <m:r>
                      <a:rPr lang="en-US" sz="2400" b="0" i="0"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1" i="1">
                            <a:latin typeface="Cambria Math" panose="02040503050406030204" pitchFamily="18" charset="0"/>
                          </a:rPr>
                          <m:t>𝒂</m:t>
                        </m:r>
                        <m:d>
                          <m:dPr>
                            <m:ctrlPr>
                              <a:rPr lang="en-US" sz="2400" b="1" i="1" baseline="30000">
                                <a:latin typeface="Cambria Math" panose="02040503050406030204" pitchFamily="18" charset="0"/>
                              </a:rPr>
                            </m:ctrlPr>
                          </m:dPr>
                          <m:e>
                            <m:r>
                              <a:rPr lang="en-US" sz="2400" b="1" i="1" baseline="30000">
                                <a:latin typeface="Cambria Math" panose="02040503050406030204" pitchFamily="18" charset="0"/>
                              </a:rPr>
                              <m:t>𝟐</m:t>
                            </m:r>
                          </m:e>
                        </m:d>
                      </m:e>
                    </m:d>
                    <m:r>
                      <a:rPr lang="en-US" sz="2400" b="1" i="0" baseline="30000" smtClean="0">
                        <a:latin typeface="Cambria Math" panose="02040503050406030204" pitchFamily="18" charset="0"/>
                      </a:rPr>
                      <m:t>𝐓</m:t>
                    </m:r>
                    <m:r>
                      <a:rPr lang="en-US" sz="2400" b="1" i="0" baseline="30000" smtClean="0">
                        <a:latin typeface="Cambria Math" panose="02040503050406030204" pitchFamily="18" charset="0"/>
                      </a:rPr>
                      <m:t> </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b="0" i="1" baseline="-25000" smtClean="0">
                            <a:latin typeface="Cambria Math" panose="02040503050406030204" pitchFamily="18" charset="0"/>
                          </a:rPr>
                          <m:t>1</m:t>
                        </m:r>
                        <m:r>
                          <a:rPr lang="en-US" sz="2400" i="1">
                            <a:latin typeface="Cambria Math" panose="02040503050406030204" pitchFamily="18" charset="0"/>
                          </a:rPr>
                          <m:t>−</m:t>
                        </m:r>
                        <m:r>
                          <a:rPr lang="cy-GB" sz="2400" i="1">
                            <a:latin typeface="Cambria Math" panose="02040503050406030204" pitchFamily="18" charset="0"/>
                          </a:rPr>
                          <m:t>ŷ</m:t>
                        </m:r>
                        <m:r>
                          <a:rPr lang="en-US" sz="2400" b="0" i="1" baseline="-25000" smtClean="0">
                            <a:latin typeface="Cambria Math" panose="02040503050406030204" pitchFamily="18" charset="0"/>
                          </a:rPr>
                          <m:t>1</m:t>
                        </m:r>
                      </m:e>
                    </m:d>
                    <m:r>
                      <m:rPr>
                        <m:nor/>
                      </m:rPr>
                      <a:rPr lang="en-US" sz="2400" b="0" i="0" smtClean="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r>
                      <m:rPr>
                        <m:nor/>
                      </m:rPr>
                      <a:rPr lang="en-US" sz="2400" dirty="0">
                        <a:latin typeface="Symbol" panose="05050102010706020507" pitchFamily="18" charset="2"/>
                      </a:rPr>
                      <m:t> </m:t>
                    </m:r>
                  </m:oMath>
                </a14:m>
                <a:endParaRPr lang="en-US" sz="2400" b="1" baseline="30000" dirty="0"/>
              </a:p>
              <a:p>
                <a:pPr marL="0" indent="0">
                  <a:buNone/>
                </a:pPr>
                <a:endParaRPr lang="en-US" sz="1600" b="1" dirty="0"/>
              </a:p>
              <a:p>
                <a:pPr marL="0" indent="0">
                  <a:buNone/>
                </a:pPr>
                <a:r>
                  <a:rPr lang="en-US" sz="2400" dirty="0"/>
                  <a:t>Since you have n samples You have n simultaneous equations to solve for the Weights W (bring back the summation):   </a:t>
                </a:r>
              </a:p>
              <a:p>
                <a:pPr marL="0" indent="0">
                  <a:buNone/>
                </a:pPr>
                <a:endParaRPr lang="en-US" sz="2400" i="1" dirty="0">
                  <a:latin typeface="Cambria Math" panose="02040503050406030204" pitchFamily="18" charset="0"/>
                </a:endParaRPr>
              </a:p>
              <a:p>
                <a:pPr marL="0" indent="0">
                  <a:buNone/>
                </a:pPr>
                <a:r>
                  <a:rPr lang="en-US" sz="2400" dirty="0">
                    <a:latin typeface="Symbol" panose="05050102010706020507" pitchFamily="18" charset="2"/>
                  </a:rPr>
                  <a:t>	</a:t>
                </a: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 </a:t>
                </a:r>
                <a14:m>
                  <m:oMath xmlns:m="http://schemas.openxmlformats.org/officeDocument/2006/math">
                    <m:r>
                      <a:rPr lang="en-US" sz="2400">
                        <a:latin typeface="Cambria Math" panose="02040503050406030204" pitchFamily="18" charset="0"/>
                      </a:rPr>
                      <m:t>=</m:t>
                    </m:r>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𝒂</m:t>
                            </m:r>
                            <m:d>
                              <m:dPr>
                                <m:ctrlPr>
                                  <a:rPr lang="en-US" sz="2400" b="1" i="1" baseline="30000">
                                    <a:latin typeface="Cambria Math" panose="02040503050406030204" pitchFamily="18" charset="0"/>
                                  </a:rPr>
                                </m:ctrlPr>
                              </m:dPr>
                              <m:e>
                                <m:r>
                                  <a:rPr lang="en-US" sz="2400" b="1" i="1" baseline="30000">
                                    <a:latin typeface="Cambria Math" panose="02040503050406030204" pitchFamily="18" charset="0"/>
                                  </a:rPr>
                                  <m:t>𝟐</m:t>
                                </m:r>
                              </m:e>
                            </m:d>
                          </m:e>
                        </m:d>
                        <m:r>
                          <a:rPr lang="en-US" sz="2400" b="1" baseline="30000">
                            <a:latin typeface="Cambria Math" panose="02040503050406030204" pitchFamily="18" charset="0"/>
                          </a:rPr>
                          <m:t>𝐓</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m:rPr>
                            <m:nor/>
                          </m:rPr>
                          <a:rPr lang="en-US" sz="240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r>
                          <m:rPr>
                            <m:nor/>
                          </m:rPr>
                          <a:rPr lang="en-US" sz="2400" dirty="0">
                            <a:latin typeface="Symbol" panose="05050102010706020507" pitchFamily="18" charset="2"/>
                          </a:rPr>
                          <m:t> </m:t>
                        </m:r>
                        <m:r>
                          <m:rPr>
                            <m:nor/>
                          </m:rPr>
                          <a:rPr lang="en-US" sz="2400" b="1" baseline="30000" dirty="0"/>
                          <m:t> </m:t>
                        </m:r>
                      </m:e>
                    </m:nary>
                  </m:oMath>
                </a14:m>
                <a:endParaRPr lang="en-US" sz="2400" b="1" dirty="0"/>
              </a:p>
              <a:p>
                <a:pPr marL="0" indent="0">
                  <a:buNone/>
                </a:pPr>
                <a:endParaRPr lang="en-US" sz="2400" dirty="0"/>
              </a:p>
              <a:p>
                <a:pPr marL="0" indent="0">
                  <a:buNone/>
                </a:pPr>
                <a:r>
                  <a:rPr lang="en-US" sz="2400" dirty="0"/>
                  <a:t>		    </a:t>
                </a:r>
                <a14:m>
                  <m:oMath xmlns:m="http://schemas.openxmlformats.org/officeDocument/2006/math">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𝒂</m:t>
                        </m:r>
                        <m:r>
                          <a:rPr lang="en-US" sz="2400" b="1" i="1" baseline="-25000" smtClean="0">
                            <a:latin typeface="Cambria Math" panose="02040503050406030204" pitchFamily="18" charset="0"/>
                          </a:rPr>
                          <m:t>𝒊</m:t>
                        </m:r>
                        <m:r>
                          <a:rPr lang="en-US" sz="2400" b="1" i="1" baseline="-25000" smtClean="0">
                            <a:latin typeface="Cambria Math" panose="02040503050406030204" pitchFamily="18" charset="0"/>
                          </a:rPr>
                          <m:t>=</m:t>
                        </m:r>
                        <m:r>
                          <a:rPr lang="en-US" sz="2400" b="1" i="1" baseline="-25000" smtClean="0">
                            <a:latin typeface="Cambria Math" panose="02040503050406030204" pitchFamily="18" charset="0"/>
                          </a:rPr>
                          <m:t>𝟏</m:t>
                        </m:r>
                        <m:d>
                          <m:dPr>
                            <m:ctrlPr>
                              <a:rPr lang="en-US" sz="2400" b="1" i="1" baseline="30000">
                                <a:latin typeface="Cambria Math" panose="02040503050406030204" pitchFamily="18" charset="0"/>
                              </a:rPr>
                            </m:ctrlPr>
                          </m:dPr>
                          <m:e>
                            <m:r>
                              <a:rPr lang="en-US" sz="2400" b="1" i="1" baseline="30000">
                                <a:latin typeface="Cambria Math" panose="02040503050406030204" pitchFamily="18" charset="0"/>
                              </a:rPr>
                              <m:t>𝟐</m:t>
                            </m:r>
                          </m:e>
                        </m:d>
                      </m:e>
                    </m:d>
                    <m:r>
                      <a:rPr lang="en-US" sz="2400" b="1" baseline="30000">
                        <a:latin typeface="Cambria Math" panose="02040503050406030204" pitchFamily="18" charset="0"/>
                      </a:rPr>
                      <m:t>𝐓</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1</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1</m:t>
                        </m:r>
                      </m:e>
                    </m:d>
                    <m:r>
                      <m:rPr>
                        <m:nor/>
                      </m:rPr>
                      <a:rPr lang="en-US" sz="240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oMath>
                </a14:m>
                <a:endParaRPr lang="en-US" sz="2400" dirty="0"/>
              </a:p>
              <a:p>
                <a:pPr marL="0" indent="0">
                  <a:buNone/>
                </a:pPr>
                <a:r>
                  <a:rPr lang="en-US" sz="2400" dirty="0"/>
                  <a:t>		     + </a:t>
                </a:r>
                <a14:m>
                  <m:oMath xmlns:m="http://schemas.openxmlformats.org/officeDocument/2006/math">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𝒂</m:t>
                        </m:r>
                        <m:r>
                          <a:rPr lang="en-US" sz="2400" b="1" i="1" baseline="-25000" smtClean="0">
                            <a:latin typeface="Cambria Math" panose="02040503050406030204" pitchFamily="18" charset="0"/>
                          </a:rPr>
                          <m:t>𝒊</m:t>
                        </m:r>
                        <m:r>
                          <a:rPr lang="en-US" sz="2400" b="1" i="1" baseline="-25000" smtClean="0">
                            <a:latin typeface="Cambria Math" panose="02040503050406030204" pitchFamily="18" charset="0"/>
                          </a:rPr>
                          <m:t>=</m:t>
                        </m:r>
                        <m:r>
                          <a:rPr lang="en-US" sz="2400" b="1" i="1" baseline="-25000" smtClean="0">
                            <a:latin typeface="Cambria Math" panose="02040503050406030204" pitchFamily="18" charset="0"/>
                          </a:rPr>
                          <m:t>𝟐</m:t>
                        </m:r>
                        <m:d>
                          <m:dPr>
                            <m:ctrlPr>
                              <a:rPr lang="en-US" sz="2400" b="1" i="1" baseline="30000">
                                <a:latin typeface="Cambria Math" panose="02040503050406030204" pitchFamily="18" charset="0"/>
                              </a:rPr>
                            </m:ctrlPr>
                          </m:dPr>
                          <m:e>
                            <m:r>
                              <a:rPr lang="en-US" sz="2400" b="1" i="1" baseline="30000">
                                <a:latin typeface="Cambria Math" panose="02040503050406030204" pitchFamily="18" charset="0"/>
                              </a:rPr>
                              <m:t>𝟐</m:t>
                            </m:r>
                          </m:e>
                        </m:d>
                      </m:e>
                    </m:d>
                    <m:r>
                      <a:rPr lang="en-US" sz="2400" b="1" baseline="30000">
                        <a:latin typeface="Cambria Math" panose="02040503050406030204" pitchFamily="18" charset="0"/>
                      </a:rPr>
                      <m:t>𝐓</m:t>
                    </m:r>
                    <m:r>
                      <a:rPr lang="en-US" sz="2400" b="1" baseline="30000">
                        <a:latin typeface="Cambria Math" panose="02040503050406030204" pitchFamily="18" charset="0"/>
                      </a:rPr>
                      <m:t> </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2</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2</m:t>
                        </m:r>
                      </m:e>
                    </m:d>
                    <m:r>
                      <m:rPr>
                        <m:nor/>
                      </m:rPr>
                      <a:rPr lang="en-US" sz="240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r>
                      <m:rPr>
                        <m:nor/>
                      </m:rPr>
                      <a:rPr lang="en-US" sz="2400" dirty="0">
                        <a:latin typeface="Symbol" panose="05050102010706020507" pitchFamily="18" charset="2"/>
                      </a:rPr>
                      <m:t> </m:t>
                    </m:r>
                  </m:oMath>
                </a14:m>
                <a:r>
                  <a:rPr lang="en-US" sz="2400" dirty="0"/>
                  <a:t>	</a:t>
                </a:r>
              </a:p>
              <a:p>
                <a:pPr marL="0" indent="0">
                  <a:buNone/>
                </a:pPr>
                <a:r>
                  <a:rPr lang="en-US" sz="2400" dirty="0"/>
                  <a:t>		     + </a:t>
                </a:r>
                <a14:m>
                  <m:oMath xmlns:m="http://schemas.openxmlformats.org/officeDocument/2006/math">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𝒂</m:t>
                        </m:r>
                        <m:r>
                          <a:rPr lang="en-US" sz="2400" b="1" i="1" baseline="-25000">
                            <a:latin typeface="Cambria Math" panose="02040503050406030204" pitchFamily="18" charset="0"/>
                          </a:rPr>
                          <m:t>𝒊</m:t>
                        </m:r>
                        <m:r>
                          <a:rPr lang="en-US" sz="2400" b="1" i="1" baseline="-25000">
                            <a:latin typeface="Cambria Math" panose="02040503050406030204" pitchFamily="18" charset="0"/>
                          </a:rPr>
                          <m:t>=</m:t>
                        </m:r>
                        <m:r>
                          <a:rPr lang="en-US" sz="2400" b="1" i="1" baseline="-25000" smtClean="0">
                            <a:latin typeface="Cambria Math" panose="02040503050406030204" pitchFamily="18" charset="0"/>
                          </a:rPr>
                          <m:t>𝟑</m:t>
                        </m:r>
                        <m:d>
                          <m:dPr>
                            <m:ctrlPr>
                              <a:rPr lang="en-US" sz="2400" b="1" i="1" baseline="30000">
                                <a:latin typeface="Cambria Math" panose="02040503050406030204" pitchFamily="18" charset="0"/>
                              </a:rPr>
                            </m:ctrlPr>
                          </m:dPr>
                          <m:e>
                            <m:r>
                              <a:rPr lang="en-US" sz="2400" b="1" i="1" baseline="30000">
                                <a:latin typeface="Cambria Math" panose="02040503050406030204" pitchFamily="18" charset="0"/>
                              </a:rPr>
                              <m:t>𝟐</m:t>
                            </m:r>
                          </m:e>
                        </m:d>
                      </m:e>
                    </m:d>
                    <m:r>
                      <a:rPr lang="en-US" sz="2400" b="1" baseline="30000">
                        <a:latin typeface="Cambria Math" panose="02040503050406030204" pitchFamily="18" charset="0"/>
                      </a:rPr>
                      <m:t>𝐓</m:t>
                    </m:r>
                    <m:r>
                      <a:rPr lang="en-US" sz="2400" b="1" baseline="30000">
                        <a:latin typeface="Cambria Math" panose="02040503050406030204" pitchFamily="18" charset="0"/>
                      </a:rPr>
                      <m:t> </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𝑛</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𝑛</m:t>
                        </m:r>
                      </m:e>
                    </m:d>
                    <m:r>
                      <m:rPr>
                        <m:nor/>
                      </m:rPr>
                      <a:rPr lang="en-US" sz="240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oMath>
                </a14:m>
                <a:endParaRPr lang="en-US" sz="2400" dirty="0"/>
              </a:p>
              <a:p>
                <a:pPr marL="0" indent="0">
                  <a:buNone/>
                </a:pP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994" b="-11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62</a:t>
            </a:fld>
            <a:endParaRPr lang="en-US" altLang="en-US" dirty="0"/>
          </a:p>
        </p:txBody>
      </p:sp>
    </p:spTree>
    <p:extLst>
      <p:ext uri="{BB962C8B-B14F-4D97-AF65-F5344CB8AC3E}">
        <p14:creationId xmlns:p14="http://schemas.microsoft.com/office/powerpoint/2010/main" val="2578684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Putting it Together for n Samples</a:t>
            </a:r>
          </a:p>
        </p:txBody>
      </p:sp>
      <p:sp>
        <p:nvSpPr>
          <p:cNvPr id="3" name="Content Placeholder 2"/>
          <p:cNvSpPr>
            <a:spLocks noGrp="1"/>
          </p:cNvSpPr>
          <p:nvPr>
            <p:ph idx="1"/>
          </p:nvPr>
        </p:nvSpPr>
        <p:spPr/>
        <p:txBody>
          <a:bodyPr/>
          <a:lstStyle/>
          <a:p>
            <a:pPr marL="0" indent="0">
              <a:buNone/>
            </a:pPr>
            <a:r>
              <a:rPr lang="en-US" sz="2400" dirty="0"/>
              <a:t>In matrix notation:</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So you end up with each row in </a:t>
            </a: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  </a:t>
            </a:r>
            <a:r>
              <a:rPr lang="en-US" sz="2400" dirty="0"/>
              <a:t>corresponding to a single hidden node in a hidden layer with all of your n samples. At a given point in the iteration all your samples add up to tell you to adjust your weight “up” or “down” at that node.</a:t>
            </a:r>
          </a:p>
          <a:p>
            <a:pPr marL="0" indent="0">
              <a:buNone/>
            </a:pPr>
            <a:endParaRPr lang="en-US" sz="2400" dirty="0"/>
          </a:p>
          <a:p>
            <a:pPr>
              <a:buFont typeface="Symbol" panose="05050102010706020507" pitchFamily="18" charset="2"/>
              <a:buChar char=" "/>
            </a:pPr>
            <a:endParaRPr lang="en-US" sz="2400" dirty="0"/>
          </a:p>
        </p:txBody>
      </p:sp>
      <p:sp>
        <p:nvSpPr>
          <p:cNvPr id="7" name="TextBox 6"/>
          <p:cNvSpPr txBox="1"/>
          <p:nvPr/>
        </p:nvSpPr>
        <p:spPr>
          <a:xfrm>
            <a:off x="378246" y="2965906"/>
            <a:ext cx="1593706" cy="461665"/>
          </a:xfrm>
          <a:prstGeom prst="rect">
            <a:avLst/>
          </a:prstGeom>
          <a:noFill/>
        </p:spPr>
        <p:txBody>
          <a:bodyPr wrap="none" rtlCol="0">
            <a:spAutoFit/>
          </a:bodyPr>
          <a:lstStyle/>
          <a:p>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(2) </a:t>
            </a:r>
            <a:r>
              <a:rPr lang="en-US" sz="2400" dirty="0"/>
              <a:t>=</a:t>
            </a:r>
            <a:r>
              <a:rPr lang="en-US" sz="2400" baseline="30000" dirty="0"/>
              <a:t> </a:t>
            </a:r>
          </a:p>
        </p:txBody>
      </p:sp>
      <p:sp>
        <p:nvSpPr>
          <p:cNvPr id="8" name="Rectangle 7"/>
          <p:cNvSpPr/>
          <p:nvPr/>
        </p:nvSpPr>
        <p:spPr>
          <a:xfrm>
            <a:off x="2020426" y="2165221"/>
            <a:ext cx="1939256"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47900" y="2074416"/>
            <a:ext cx="1485900" cy="181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06587" y="2694116"/>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1</a:t>
            </a:r>
            <a:r>
              <a:rPr lang="en-US" sz="2000" baseline="30000" dirty="0"/>
              <a:t>(2)</a:t>
            </a:r>
          </a:p>
        </p:txBody>
      </p:sp>
      <p:sp>
        <p:nvSpPr>
          <p:cNvPr id="11" name="TextBox 10"/>
          <p:cNvSpPr txBox="1"/>
          <p:nvPr/>
        </p:nvSpPr>
        <p:spPr>
          <a:xfrm>
            <a:off x="2306587" y="3227516"/>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2</a:t>
            </a:r>
            <a:r>
              <a:rPr lang="en-US" sz="2000" baseline="30000" dirty="0"/>
              <a:t>(2)</a:t>
            </a:r>
          </a:p>
        </p:txBody>
      </p:sp>
      <p:sp>
        <p:nvSpPr>
          <p:cNvPr id="12" name="TextBox 11"/>
          <p:cNvSpPr txBox="1"/>
          <p:nvPr/>
        </p:nvSpPr>
        <p:spPr>
          <a:xfrm>
            <a:off x="2306587" y="3703826"/>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3</a:t>
            </a:r>
            <a:r>
              <a:rPr lang="en-US" sz="2000" baseline="30000" dirty="0"/>
              <a:t>(2)</a:t>
            </a:r>
          </a:p>
        </p:txBody>
      </p:sp>
      <p:sp>
        <p:nvSpPr>
          <p:cNvPr id="13" name="TextBox 12"/>
          <p:cNvSpPr txBox="1"/>
          <p:nvPr/>
        </p:nvSpPr>
        <p:spPr>
          <a:xfrm>
            <a:off x="2306587" y="2256026"/>
            <a:ext cx="1237839"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0</a:t>
            </a:r>
            <a:r>
              <a:rPr lang="en-US" sz="2000" baseline="30000" dirty="0"/>
              <a:t>(2)</a:t>
            </a:r>
          </a:p>
        </p:txBody>
      </p:sp>
      <p:sp>
        <p:nvSpPr>
          <p:cNvPr id="14" name="Rectangle 13"/>
          <p:cNvSpPr/>
          <p:nvPr/>
        </p:nvSpPr>
        <p:spPr>
          <a:xfrm>
            <a:off x="4721763" y="1905000"/>
            <a:ext cx="1485900" cy="181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034558" y="2898684"/>
            <a:ext cx="385042" cy="461665"/>
          </a:xfrm>
          <a:prstGeom prst="rect">
            <a:avLst/>
          </a:prstGeom>
          <a:noFill/>
        </p:spPr>
        <p:txBody>
          <a:bodyPr wrap="none" rtlCol="0">
            <a:spAutoFit/>
          </a:bodyPr>
          <a:lstStyle/>
          <a:p>
            <a:r>
              <a:rPr lang="en-US" sz="2400" dirty="0"/>
              <a:t>=</a:t>
            </a:r>
            <a:r>
              <a:rPr lang="en-US" sz="2400" baseline="30000" dirty="0"/>
              <a:t> </a:t>
            </a:r>
          </a:p>
        </p:txBody>
      </p:sp>
      <p:sp>
        <p:nvSpPr>
          <p:cNvPr id="17" name="TextBox 16"/>
          <p:cNvSpPr txBox="1"/>
          <p:nvPr/>
        </p:nvSpPr>
        <p:spPr>
          <a:xfrm>
            <a:off x="4743920" y="2820769"/>
            <a:ext cx="670376" cy="400110"/>
          </a:xfrm>
          <a:prstGeom prst="rect">
            <a:avLst/>
          </a:prstGeom>
          <a:noFill/>
        </p:spPr>
        <p:txBody>
          <a:bodyPr wrap="none" rtlCol="0">
            <a:spAutoFit/>
          </a:bodyPr>
          <a:lstStyle/>
          <a:p>
            <a:r>
              <a:rPr lang="en-US" sz="2000" dirty="0"/>
              <a:t>a</a:t>
            </a:r>
            <a:r>
              <a:rPr lang="en-US" sz="2000" baseline="-25000" dirty="0"/>
              <a:t>11</a:t>
            </a:r>
            <a:r>
              <a:rPr lang="en-US" sz="2000" baseline="30000" dirty="0"/>
              <a:t>(2)</a:t>
            </a:r>
          </a:p>
        </p:txBody>
      </p:sp>
      <p:sp>
        <p:nvSpPr>
          <p:cNvPr id="18" name="TextBox 17"/>
          <p:cNvSpPr txBox="1"/>
          <p:nvPr/>
        </p:nvSpPr>
        <p:spPr>
          <a:xfrm>
            <a:off x="4743920" y="3360360"/>
            <a:ext cx="670376" cy="400110"/>
          </a:xfrm>
          <a:prstGeom prst="rect">
            <a:avLst/>
          </a:prstGeom>
          <a:noFill/>
        </p:spPr>
        <p:txBody>
          <a:bodyPr wrap="none" rtlCol="0">
            <a:spAutoFit/>
          </a:bodyPr>
          <a:lstStyle/>
          <a:p>
            <a:r>
              <a:rPr lang="en-US" sz="2000" dirty="0"/>
              <a:t>a</a:t>
            </a:r>
            <a:r>
              <a:rPr lang="en-US" sz="2000" baseline="-25000" dirty="0"/>
              <a:t>21</a:t>
            </a:r>
            <a:r>
              <a:rPr lang="en-US" sz="2000" baseline="30000" dirty="0"/>
              <a:t>(2)</a:t>
            </a:r>
          </a:p>
        </p:txBody>
      </p:sp>
      <p:sp>
        <p:nvSpPr>
          <p:cNvPr id="19" name="TextBox 18"/>
          <p:cNvSpPr txBox="1"/>
          <p:nvPr/>
        </p:nvSpPr>
        <p:spPr>
          <a:xfrm>
            <a:off x="4743920" y="3823502"/>
            <a:ext cx="670376" cy="400110"/>
          </a:xfrm>
          <a:prstGeom prst="rect">
            <a:avLst/>
          </a:prstGeom>
          <a:noFill/>
        </p:spPr>
        <p:txBody>
          <a:bodyPr wrap="none" rtlCol="0">
            <a:spAutoFit/>
          </a:bodyPr>
          <a:lstStyle/>
          <a:p>
            <a:r>
              <a:rPr lang="en-US" sz="2000" dirty="0"/>
              <a:t>a</a:t>
            </a:r>
            <a:r>
              <a:rPr lang="en-US" sz="2000" baseline="-25000" dirty="0"/>
              <a:t>31</a:t>
            </a:r>
            <a:r>
              <a:rPr lang="en-US" sz="2000" baseline="30000" dirty="0"/>
              <a:t>(2)</a:t>
            </a:r>
          </a:p>
        </p:txBody>
      </p:sp>
      <p:sp>
        <p:nvSpPr>
          <p:cNvPr id="20" name="Rectangle 19"/>
          <p:cNvSpPr/>
          <p:nvPr/>
        </p:nvSpPr>
        <p:spPr>
          <a:xfrm>
            <a:off x="4533900" y="2163535"/>
            <a:ext cx="2705182"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813884" y="2072730"/>
            <a:ext cx="2209799" cy="168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820061" y="2254340"/>
            <a:ext cx="312906" cy="400110"/>
          </a:xfrm>
          <a:prstGeom prst="rect">
            <a:avLst/>
          </a:prstGeom>
          <a:noFill/>
        </p:spPr>
        <p:txBody>
          <a:bodyPr wrap="none" rtlCol="0">
            <a:spAutoFit/>
          </a:bodyPr>
          <a:lstStyle/>
          <a:p>
            <a:r>
              <a:rPr lang="en-US" sz="2000" dirty="0">
                <a:latin typeface="Symbol" panose="05050102010706020507" pitchFamily="18" charset="2"/>
              </a:rPr>
              <a:t>1</a:t>
            </a:r>
            <a:endParaRPr lang="en-US" sz="2000" baseline="30000" dirty="0"/>
          </a:p>
        </p:txBody>
      </p:sp>
      <p:sp>
        <p:nvSpPr>
          <p:cNvPr id="24" name="Rectangle 23"/>
          <p:cNvSpPr/>
          <p:nvPr/>
        </p:nvSpPr>
        <p:spPr>
          <a:xfrm>
            <a:off x="4813884" y="4199800"/>
            <a:ext cx="2209800" cy="2368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lide Number Placeholder 3"/>
          <p:cNvSpPr>
            <a:spLocks noGrp="1"/>
          </p:cNvSpPr>
          <p:nvPr>
            <p:ph type="sldNum" sz="quarter" idx="12"/>
          </p:nvPr>
        </p:nvSpPr>
        <p:spPr>
          <a:xfrm>
            <a:off x="6553200" y="6356350"/>
            <a:ext cx="2133600" cy="365125"/>
          </a:xfrm>
        </p:spPr>
        <p:txBody>
          <a:bodyPr/>
          <a:lstStyle/>
          <a:p>
            <a:pPr>
              <a:defRPr/>
            </a:pPr>
            <a:fld id="{9695C8B4-01A2-485F-8B64-4640E234E3BB}" type="slidenum">
              <a:rPr lang="en-US" altLang="en-US" smtClean="0"/>
              <a:pPr>
                <a:defRPr/>
              </a:pPr>
              <a:t>63</a:t>
            </a:fld>
            <a:endParaRPr lang="en-US" altLang="en-US" dirty="0"/>
          </a:p>
        </p:txBody>
      </p:sp>
      <p:sp>
        <p:nvSpPr>
          <p:cNvPr id="27" name="TextBox 26"/>
          <p:cNvSpPr txBox="1"/>
          <p:nvPr/>
        </p:nvSpPr>
        <p:spPr>
          <a:xfrm>
            <a:off x="5512267" y="2851112"/>
            <a:ext cx="670376" cy="400110"/>
          </a:xfrm>
          <a:prstGeom prst="rect">
            <a:avLst/>
          </a:prstGeom>
          <a:noFill/>
        </p:spPr>
        <p:txBody>
          <a:bodyPr wrap="none" rtlCol="0">
            <a:spAutoFit/>
          </a:bodyPr>
          <a:lstStyle/>
          <a:p>
            <a:r>
              <a:rPr lang="en-US" sz="2000" dirty="0"/>
              <a:t>a</a:t>
            </a:r>
            <a:r>
              <a:rPr lang="en-US" sz="2000" baseline="-25000" dirty="0"/>
              <a:t>12</a:t>
            </a:r>
            <a:r>
              <a:rPr lang="en-US" sz="2000" baseline="30000" dirty="0"/>
              <a:t>(2)</a:t>
            </a:r>
          </a:p>
        </p:txBody>
      </p:sp>
      <p:sp>
        <p:nvSpPr>
          <p:cNvPr id="28" name="TextBox 27"/>
          <p:cNvSpPr txBox="1"/>
          <p:nvPr/>
        </p:nvSpPr>
        <p:spPr>
          <a:xfrm>
            <a:off x="5512267" y="3390703"/>
            <a:ext cx="670376" cy="400110"/>
          </a:xfrm>
          <a:prstGeom prst="rect">
            <a:avLst/>
          </a:prstGeom>
          <a:noFill/>
        </p:spPr>
        <p:txBody>
          <a:bodyPr wrap="none" rtlCol="0">
            <a:spAutoFit/>
          </a:bodyPr>
          <a:lstStyle/>
          <a:p>
            <a:r>
              <a:rPr lang="en-US" sz="2000" dirty="0"/>
              <a:t>a</a:t>
            </a:r>
            <a:r>
              <a:rPr lang="en-US" sz="2000" baseline="-25000" dirty="0"/>
              <a:t>22</a:t>
            </a:r>
            <a:r>
              <a:rPr lang="en-US" sz="2000" baseline="30000" dirty="0"/>
              <a:t>(2)</a:t>
            </a:r>
          </a:p>
        </p:txBody>
      </p:sp>
      <p:sp>
        <p:nvSpPr>
          <p:cNvPr id="29" name="TextBox 28"/>
          <p:cNvSpPr txBox="1"/>
          <p:nvPr/>
        </p:nvSpPr>
        <p:spPr>
          <a:xfrm>
            <a:off x="5512267" y="3853845"/>
            <a:ext cx="670376" cy="400110"/>
          </a:xfrm>
          <a:prstGeom prst="rect">
            <a:avLst/>
          </a:prstGeom>
          <a:noFill/>
        </p:spPr>
        <p:txBody>
          <a:bodyPr wrap="none" rtlCol="0">
            <a:spAutoFit/>
          </a:bodyPr>
          <a:lstStyle/>
          <a:p>
            <a:r>
              <a:rPr lang="en-US" sz="2000" dirty="0"/>
              <a:t>a</a:t>
            </a:r>
            <a:r>
              <a:rPr lang="en-US" sz="2000" baseline="-25000" dirty="0"/>
              <a:t>32</a:t>
            </a:r>
            <a:r>
              <a:rPr lang="en-US" sz="2000" baseline="30000" dirty="0"/>
              <a:t>(2)</a:t>
            </a:r>
          </a:p>
        </p:txBody>
      </p:sp>
      <p:sp>
        <p:nvSpPr>
          <p:cNvPr id="30" name="TextBox 29"/>
          <p:cNvSpPr txBox="1"/>
          <p:nvPr/>
        </p:nvSpPr>
        <p:spPr>
          <a:xfrm>
            <a:off x="5588408" y="2284683"/>
            <a:ext cx="312906" cy="400110"/>
          </a:xfrm>
          <a:prstGeom prst="rect">
            <a:avLst/>
          </a:prstGeom>
          <a:noFill/>
        </p:spPr>
        <p:txBody>
          <a:bodyPr wrap="none" rtlCol="0">
            <a:spAutoFit/>
          </a:bodyPr>
          <a:lstStyle/>
          <a:p>
            <a:r>
              <a:rPr lang="en-US" sz="2000" dirty="0">
                <a:latin typeface="Symbol" panose="05050102010706020507" pitchFamily="18" charset="2"/>
              </a:rPr>
              <a:t>1</a:t>
            </a:r>
            <a:endParaRPr lang="en-US" sz="2000" baseline="30000" dirty="0"/>
          </a:p>
        </p:txBody>
      </p:sp>
      <p:sp>
        <p:nvSpPr>
          <p:cNvPr id="31" name="TextBox 30"/>
          <p:cNvSpPr txBox="1"/>
          <p:nvPr/>
        </p:nvSpPr>
        <p:spPr>
          <a:xfrm>
            <a:off x="6489299" y="2851112"/>
            <a:ext cx="673582" cy="400110"/>
          </a:xfrm>
          <a:prstGeom prst="rect">
            <a:avLst/>
          </a:prstGeom>
          <a:noFill/>
        </p:spPr>
        <p:txBody>
          <a:bodyPr wrap="none" rtlCol="0">
            <a:spAutoFit/>
          </a:bodyPr>
          <a:lstStyle/>
          <a:p>
            <a:r>
              <a:rPr lang="en-US" sz="2000" dirty="0"/>
              <a:t>a</a:t>
            </a:r>
            <a:r>
              <a:rPr lang="en-US" sz="2000" baseline="-25000" dirty="0"/>
              <a:t>1n</a:t>
            </a:r>
            <a:r>
              <a:rPr lang="en-US" sz="2000" baseline="30000" dirty="0"/>
              <a:t>(2)</a:t>
            </a:r>
          </a:p>
        </p:txBody>
      </p:sp>
      <p:sp>
        <p:nvSpPr>
          <p:cNvPr id="32" name="TextBox 31"/>
          <p:cNvSpPr txBox="1"/>
          <p:nvPr/>
        </p:nvSpPr>
        <p:spPr>
          <a:xfrm>
            <a:off x="6489299" y="3390703"/>
            <a:ext cx="673582" cy="400110"/>
          </a:xfrm>
          <a:prstGeom prst="rect">
            <a:avLst/>
          </a:prstGeom>
          <a:noFill/>
        </p:spPr>
        <p:txBody>
          <a:bodyPr wrap="none" rtlCol="0">
            <a:spAutoFit/>
          </a:bodyPr>
          <a:lstStyle/>
          <a:p>
            <a:r>
              <a:rPr lang="en-US" sz="2000" dirty="0"/>
              <a:t>a</a:t>
            </a:r>
            <a:r>
              <a:rPr lang="en-US" sz="2000" baseline="-25000" dirty="0"/>
              <a:t>2n</a:t>
            </a:r>
            <a:r>
              <a:rPr lang="en-US" sz="2000" baseline="30000" dirty="0"/>
              <a:t>(2)</a:t>
            </a:r>
          </a:p>
        </p:txBody>
      </p:sp>
      <p:sp>
        <p:nvSpPr>
          <p:cNvPr id="33" name="TextBox 32"/>
          <p:cNvSpPr txBox="1"/>
          <p:nvPr/>
        </p:nvSpPr>
        <p:spPr>
          <a:xfrm>
            <a:off x="6489299" y="3853845"/>
            <a:ext cx="673582" cy="400110"/>
          </a:xfrm>
          <a:prstGeom prst="rect">
            <a:avLst/>
          </a:prstGeom>
          <a:noFill/>
        </p:spPr>
        <p:txBody>
          <a:bodyPr wrap="none" rtlCol="0">
            <a:spAutoFit/>
          </a:bodyPr>
          <a:lstStyle/>
          <a:p>
            <a:r>
              <a:rPr lang="en-US" sz="2000" dirty="0"/>
              <a:t>a</a:t>
            </a:r>
            <a:r>
              <a:rPr lang="en-US" sz="2000" baseline="-25000" dirty="0"/>
              <a:t>3n</a:t>
            </a:r>
            <a:r>
              <a:rPr lang="en-US" sz="2000" baseline="30000" dirty="0"/>
              <a:t>(2)</a:t>
            </a:r>
          </a:p>
        </p:txBody>
      </p:sp>
      <p:sp>
        <p:nvSpPr>
          <p:cNvPr id="34" name="TextBox 33"/>
          <p:cNvSpPr txBox="1"/>
          <p:nvPr/>
        </p:nvSpPr>
        <p:spPr>
          <a:xfrm>
            <a:off x="6565440" y="2284683"/>
            <a:ext cx="312906" cy="400110"/>
          </a:xfrm>
          <a:prstGeom prst="rect">
            <a:avLst/>
          </a:prstGeom>
          <a:noFill/>
        </p:spPr>
        <p:txBody>
          <a:bodyPr wrap="none" rtlCol="0">
            <a:spAutoFit/>
          </a:bodyPr>
          <a:lstStyle/>
          <a:p>
            <a:r>
              <a:rPr lang="en-US" sz="2000" dirty="0">
                <a:latin typeface="Symbol" panose="05050102010706020507" pitchFamily="18" charset="2"/>
              </a:rPr>
              <a:t>1</a:t>
            </a:r>
            <a:endParaRPr lang="en-US" sz="2000" baseline="30000" dirty="0"/>
          </a:p>
        </p:txBody>
      </p:sp>
      <p:sp>
        <p:nvSpPr>
          <p:cNvPr id="36" name="TextBox 35"/>
          <p:cNvSpPr txBox="1"/>
          <p:nvPr/>
        </p:nvSpPr>
        <p:spPr>
          <a:xfrm>
            <a:off x="6167403" y="2357753"/>
            <a:ext cx="343364" cy="369332"/>
          </a:xfrm>
          <a:prstGeom prst="rect">
            <a:avLst/>
          </a:prstGeom>
          <a:noFill/>
        </p:spPr>
        <p:txBody>
          <a:bodyPr wrap="none" rtlCol="0">
            <a:spAutoFit/>
          </a:bodyPr>
          <a:lstStyle/>
          <a:p>
            <a:r>
              <a:rPr lang="en-US" dirty="0"/>
              <a:t>…</a:t>
            </a:r>
          </a:p>
        </p:txBody>
      </p:sp>
      <p:sp>
        <p:nvSpPr>
          <p:cNvPr id="37" name="TextBox 36"/>
          <p:cNvSpPr txBox="1"/>
          <p:nvPr/>
        </p:nvSpPr>
        <p:spPr>
          <a:xfrm>
            <a:off x="6096081" y="2970223"/>
            <a:ext cx="343364" cy="369332"/>
          </a:xfrm>
          <a:prstGeom prst="rect">
            <a:avLst/>
          </a:prstGeom>
          <a:noFill/>
        </p:spPr>
        <p:txBody>
          <a:bodyPr wrap="none" rtlCol="0">
            <a:spAutoFit/>
          </a:bodyPr>
          <a:lstStyle/>
          <a:p>
            <a:r>
              <a:rPr lang="en-US" dirty="0"/>
              <a:t>…</a:t>
            </a:r>
          </a:p>
        </p:txBody>
      </p:sp>
      <p:sp>
        <p:nvSpPr>
          <p:cNvPr id="38" name="TextBox 37"/>
          <p:cNvSpPr txBox="1"/>
          <p:nvPr/>
        </p:nvSpPr>
        <p:spPr>
          <a:xfrm>
            <a:off x="6096081" y="3427423"/>
            <a:ext cx="343364" cy="369332"/>
          </a:xfrm>
          <a:prstGeom prst="rect">
            <a:avLst/>
          </a:prstGeom>
          <a:noFill/>
        </p:spPr>
        <p:txBody>
          <a:bodyPr wrap="none" rtlCol="0">
            <a:spAutoFit/>
          </a:bodyPr>
          <a:lstStyle/>
          <a:p>
            <a:r>
              <a:rPr lang="en-US" dirty="0"/>
              <a:t>…</a:t>
            </a:r>
          </a:p>
        </p:txBody>
      </p:sp>
      <p:sp>
        <p:nvSpPr>
          <p:cNvPr id="39" name="TextBox 38"/>
          <p:cNvSpPr txBox="1"/>
          <p:nvPr/>
        </p:nvSpPr>
        <p:spPr>
          <a:xfrm>
            <a:off x="6096081" y="3872955"/>
            <a:ext cx="343364" cy="369332"/>
          </a:xfrm>
          <a:prstGeom prst="rect">
            <a:avLst/>
          </a:prstGeom>
          <a:noFill/>
        </p:spPr>
        <p:txBody>
          <a:bodyPr wrap="none" rtlCol="0">
            <a:spAutoFit/>
          </a:bodyPr>
          <a:lstStyle/>
          <a:p>
            <a:r>
              <a:rPr lang="en-US" dirty="0"/>
              <a:t>…</a:t>
            </a:r>
          </a:p>
        </p:txBody>
      </p:sp>
      <p:sp>
        <p:nvSpPr>
          <p:cNvPr id="44" name="Rectangle 43"/>
          <p:cNvSpPr/>
          <p:nvPr/>
        </p:nvSpPr>
        <p:spPr>
          <a:xfrm>
            <a:off x="7693097" y="2196556"/>
            <a:ext cx="1108003"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908495" y="2059484"/>
            <a:ext cx="649121" cy="216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025427" y="2241095"/>
            <a:ext cx="596638"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30000" dirty="0">
                <a:latin typeface="Symbol" panose="05050102010706020507" pitchFamily="18" charset="2"/>
              </a:rPr>
              <a:t>(3)</a:t>
            </a:r>
            <a:r>
              <a:rPr lang="en-US" sz="2000" baseline="-25000" dirty="0">
                <a:latin typeface="Symbol" panose="05050102010706020507" pitchFamily="18" charset="2"/>
              </a:rPr>
              <a:t>1</a:t>
            </a:r>
            <a:endParaRPr lang="en-US" sz="2000" dirty="0"/>
          </a:p>
        </p:txBody>
      </p:sp>
      <p:sp>
        <p:nvSpPr>
          <p:cNvPr id="47" name="Rectangle 46"/>
          <p:cNvSpPr/>
          <p:nvPr/>
        </p:nvSpPr>
        <p:spPr>
          <a:xfrm>
            <a:off x="7937465" y="4186554"/>
            <a:ext cx="676401" cy="25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025427" y="2634645"/>
            <a:ext cx="596638"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30000" dirty="0">
                <a:latin typeface="Symbol" panose="05050102010706020507" pitchFamily="18" charset="2"/>
              </a:rPr>
              <a:t>(3)</a:t>
            </a:r>
            <a:r>
              <a:rPr lang="en-US" sz="2000" baseline="-25000" dirty="0">
                <a:latin typeface="Symbol" panose="05050102010706020507" pitchFamily="18" charset="2"/>
              </a:rPr>
              <a:t>2</a:t>
            </a:r>
            <a:endParaRPr lang="en-US" sz="2000" dirty="0"/>
          </a:p>
        </p:txBody>
      </p:sp>
      <p:sp>
        <p:nvSpPr>
          <p:cNvPr id="65" name="TextBox 64"/>
          <p:cNvSpPr txBox="1"/>
          <p:nvPr/>
        </p:nvSpPr>
        <p:spPr>
          <a:xfrm>
            <a:off x="8041900" y="3141298"/>
            <a:ext cx="596638" cy="707886"/>
          </a:xfrm>
          <a:prstGeom prst="rect">
            <a:avLst/>
          </a:prstGeom>
          <a:noFill/>
        </p:spPr>
        <p:txBody>
          <a:bodyPr wrap="none" rtlCol="0">
            <a:spAutoFit/>
          </a:bodyPr>
          <a:lstStyle/>
          <a:p>
            <a:r>
              <a:rPr lang="en-US" sz="2000" dirty="0">
                <a:latin typeface="Symbol" panose="05050102010706020507" pitchFamily="18" charset="2"/>
              </a:rPr>
              <a:t>d</a:t>
            </a:r>
            <a:r>
              <a:rPr lang="en-US" sz="2000" baseline="30000" dirty="0">
                <a:latin typeface="Symbol" panose="05050102010706020507" pitchFamily="18" charset="2"/>
              </a:rPr>
              <a:t>(3)</a:t>
            </a:r>
            <a:r>
              <a:rPr lang="en-US" sz="2000" baseline="-25000" dirty="0">
                <a:latin typeface="Symbol" panose="05050102010706020507" pitchFamily="18" charset="2"/>
              </a:rPr>
              <a:t>3</a:t>
            </a:r>
            <a:endParaRPr lang="en-US" sz="2000" dirty="0"/>
          </a:p>
          <a:p>
            <a:endParaRPr lang="en-US" sz="2000" dirty="0"/>
          </a:p>
        </p:txBody>
      </p:sp>
      <p:sp>
        <p:nvSpPr>
          <p:cNvPr id="69" name="TextBox 68"/>
          <p:cNvSpPr txBox="1"/>
          <p:nvPr/>
        </p:nvSpPr>
        <p:spPr>
          <a:xfrm>
            <a:off x="8025427" y="3899702"/>
            <a:ext cx="601447" cy="707886"/>
          </a:xfrm>
          <a:prstGeom prst="rect">
            <a:avLst/>
          </a:prstGeom>
          <a:noFill/>
        </p:spPr>
        <p:txBody>
          <a:bodyPr wrap="none" rtlCol="0">
            <a:spAutoFit/>
          </a:bodyPr>
          <a:lstStyle/>
          <a:p>
            <a:r>
              <a:rPr lang="en-US" sz="2000" dirty="0">
                <a:latin typeface="Symbol" panose="05050102010706020507" pitchFamily="18" charset="2"/>
              </a:rPr>
              <a:t>d</a:t>
            </a:r>
            <a:r>
              <a:rPr lang="en-US" sz="2000" baseline="30000" dirty="0">
                <a:latin typeface="Symbol" panose="05050102010706020507" pitchFamily="18" charset="2"/>
              </a:rPr>
              <a:t>(3)</a:t>
            </a:r>
            <a:r>
              <a:rPr lang="en-US" sz="2000" baseline="-25000" dirty="0">
                <a:latin typeface="+mn-lt"/>
              </a:rPr>
              <a:t>n</a:t>
            </a:r>
            <a:endParaRPr lang="en-US" sz="2000" dirty="0">
              <a:latin typeface="+mn-lt"/>
            </a:endParaRPr>
          </a:p>
          <a:p>
            <a:endParaRPr lang="en-US" sz="2000" dirty="0">
              <a:latin typeface="+mn-lt"/>
            </a:endParaRPr>
          </a:p>
        </p:txBody>
      </p:sp>
      <p:sp>
        <p:nvSpPr>
          <p:cNvPr id="73" name="TextBox 72"/>
          <p:cNvSpPr txBox="1"/>
          <p:nvPr/>
        </p:nvSpPr>
        <p:spPr>
          <a:xfrm>
            <a:off x="8081673" y="3302824"/>
            <a:ext cx="226344" cy="646331"/>
          </a:xfrm>
          <a:prstGeom prst="rect">
            <a:avLst/>
          </a:prstGeom>
          <a:noFill/>
        </p:spPr>
        <p:txBody>
          <a:bodyPr wrap="none" rtlCol="0">
            <a:spAutoFit/>
          </a:bodyPr>
          <a:lstStyle/>
          <a:p>
            <a:r>
              <a:rPr lang="en-US" sz="1200" b="1" dirty="0"/>
              <a:t>.</a:t>
            </a:r>
          </a:p>
          <a:p>
            <a:r>
              <a:rPr lang="en-US" sz="1200" b="1" dirty="0"/>
              <a:t>.</a:t>
            </a:r>
          </a:p>
          <a:p>
            <a:r>
              <a:rPr lang="en-US" sz="1200" b="1" dirty="0"/>
              <a:t>.</a:t>
            </a:r>
          </a:p>
        </p:txBody>
      </p:sp>
      <p:sp>
        <p:nvSpPr>
          <p:cNvPr id="77" name="Rectangle 76"/>
          <p:cNvSpPr/>
          <p:nvPr/>
        </p:nvSpPr>
        <p:spPr>
          <a:xfrm>
            <a:off x="2209800" y="4208016"/>
            <a:ext cx="1485900" cy="181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8722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Input Layer</a:t>
            </a:r>
          </a:p>
        </p:txBody>
      </p:sp>
      <p:sp>
        <p:nvSpPr>
          <p:cNvPr id="3" name="Content Placeholder 2"/>
          <p:cNvSpPr>
            <a:spLocks noGrp="1"/>
          </p:cNvSpPr>
          <p:nvPr>
            <p:ph idx="1"/>
          </p:nvPr>
        </p:nvSpPr>
        <p:spPr/>
        <p:txBody>
          <a:bodyPr/>
          <a:lstStyle/>
          <a:p>
            <a:pPr marL="0" indent="0">
              <a:buNone/>
            </a:pPr>
            <a:r>
              <a:rPr lang="en-US" sz="2400" dirty="0"/>
              <a:t>The input layer is much that same with a few twists and turns.</a:t>
            </a:r>
          </a:p>
          <a:p>
            <a:pPr marL="0" indent="0">
              <a:buNone/>
            </a:pPr>
            <a:endParaRPr lang="en-US" sz="2400" dirty="0">
              <a:latin typeface="Symbol" panose="05050102010706020507" pitchFamily="18" charset="2"/>
            </a:endParaRPr>
          </a:p>
          <a:p>
            <a:pPr marL="0" indent="0">
              <a:buNone/>
            </a:pP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(1)  </a:t>
            </a:r>
            <a:r>
              <a:rPr lang="en-US" sz="2400" dirty="0"/>
              <a:t>= </a:t>
            </a:r>
            <a:r>
              <a:rPr lang="en-US" sz="2400" dirty="0">
                <a:latin typeface="Symbol" panose="05050102010706020507" pitchFamily="18" charset="2"/>
              </a:rPr>
              <a:t>d </a:t>
            </a:r>
            <a:r>
              <a:rPr lang="en-US" sz="3200" dirty="0">
                <a:latin typeface="Symbol" panose="05050102010706020507" pitchFamily="18" charset="2"/>
              </a:rPr>
              <a:t>{</a:t>
            </a:r>
            <a:r>
              <a:rPr lang="en-US" sz="2400" dirty="0">
                <a:latin typeface="Symbol" panose="05050102010706020507" pitchFamily="18" charset="2"/>
              </a:rPr>
              <a:t>                         </a:t>
            </a:r>
            <a:r>
              <a:rPr lang="en-US" sz="3200" dirty="0">
                <a:latin typeface="Symbol" panose="05050102010706020507" pitchFamily="18" charset="2"/>
              </a:rPr>
              <a:t>}</a:t>
            </a:r>
          </a:p>
          <a:p>
            <a:pPr marL="0" indent="0">
              <a:buNone/>
            </a:pPr>
            <a:r>
              <a:rPr lang="en-US" sz="2400" dirty="0">
                <a:latin typeface="Symbol" panose="05050102010706020507" pitchFamily="18" charset="2"/>
              </a:rPr>
              <a:t>		     </a:t>
            </a:r>
            <a:r>
              <a:rPr lang="en-US" sz="2400" dirty="0" err="1">
                <a:latin typeface="Symbol" panose="05050102010706020507" pitchFamily="18" charset="2"/>
              </a:rPr>
              <a:t>d</a:t>
            </a:r>
            <a:r>
              <a:rPr lang="en-US" sz="2400" dirty="0" err="1"/>
              <a:t>W</a:t>
            </a:r>
            <a:r>
              <a:rPr lang="en-US" sz="2400" baseline="30000" dirty="0"/>
              <a:t>(1)</a:t>
            </a:r>
            <a:r>
              <a:rPr lang="en-US" sz="2400" dirty="0"/>
              <a:t> </a:t>
            </a:r>
          </a:p>
          <a:p>
            <a:pPr marL="0" indent="0">
              <a:buNone/>
            </a:pPr>
            <a:endParaRPr lang="en-US" sz="2400" dirty="0"/>
          </a:p>
          <a:p>
            <a:pPr marL="0" indent="0">
              <a:buNone/>
            </a:pPr>
            <a:r>
              <a:rPr lang="en-US" sz="2400" dirty="0"/>
              <a:t>	       = </a:t>
            </a:r>
            <a:r>
              <a:rPr lang="en-US" sz="2400" dirty="0">
                <a:latin typeface="Symbol" panose="05050102010706020507" pitchFamily="18" charset="2"/>
              </a:rPr>
              <a:t>d </a:t>
            </a:r>
            <a:r>
              <a:rPr lang="en-US" sz="3200" dirty="0">
                <a:latin typeface="Symbol" panose="05050102010706020507" pitchFamily="18" charset="2"/>
              </a:rPr>
              <a:t>{     </a:t>
            </a:r>
            <a:r>
              <a:rPr lang="en-US" sz="2400" dirty="0">
                <a:latin typeface="Symbol" panose="05050102010706020507" pitchFamily="18" charset="2"/>
              </a:rPr>
              <a:t>                              </a:t>
            </a:r>
            <a:r>
              <a:rPr lang="en-US" sz="3200" baseline="30000" dirty="0">
                <a:latin typeface="Symbol" panose="05050102010706020507" pitchFamily="18" charset="2"/>
              </a:rPr>
              <a:t>)</a:t>
            </a:r>
            <a:r>
              <a:rPr lang="en-US" sz="3200" dirty="0">
                <a:latin typeface="Symbol" panose="05050102010706020507" pitchFamily="18" charset="2"/>
              </a:rPr>
              <a:t> }</a:t>
            </a:r>
            <a:endParaRPr lang="en-US" sz="2400" dirty="0">
              <a:latin typeface="Symbol" panose="05050102010706020507" pitchFamily="18" charset="2"/>
            </a:endParaRPr>
          </a:p>
          <a:p>
            <a:pPr marL="0" indent="0">
              <a:buNone/>
            </a:pPr>
            <a:endParaRPr lang="en-US" sz="2400" baseline="30000" dirty="0">
              <a:latin typeface="Symbol" panose="05050102010706020507" pitchFamily="18" charset="2"/>
            </a:endParaRPr>
          </a:p>
          <a:p>
            <a:pPr marL="0" indent="0">
              <a:buNone/>
            </a:pPr>
            <a:r>
              <a:rPr lang="en-US" sz="2400" baseline="30000" dirty="0">
                <a:latin typeface="Symbol" panose="05050102010706020507" pitchFamily="18" charset="2"/>
              </a:rPr>
              <a:t>		</a:t>
            </a:r>
            <a:endParaRPr lang="en-US" sz="2400" dirty="0"/>
          </a:p>
          <a:p>
            <a:pPr marL="0" indent="0">
              <a:buNone/>
            </a:pPr>
            <a:endParaRPr lang="en-US" sz="2400" baseline="30000" dirty="0">
              <a:latin typeface="Symbol" panose="05050102010706020507" pitchFamily="18" charset="2"/>
            </a:endParaRPr>
          </a:p>
          <a:p>
            <a:pPr marL="0" indent="0">
              <a:buNone/>
            </a:pPr>
            <a:r>
              <a:rPr lang="en-US" sz="2400" dirty="0"/>
              <a:t>	       = </a:t>
            </a:r>
            <a:r>
              <a:rPr lang="en-US" sz="2400" dirty="0">
                <a:latin typeface="Symbol" panose="05050102010706020507" pitchFamily="18" charset="2"/>
              </a:rPr>
              <a:t>d </a:t>
            </a:r>
            <a:r>
              <a:rPr lang="en-US" sz="3200" dirty="0">
                <a:latin typeface="Symbol" panose="05050102010706020507" pitchFamily="18" charset="2"/>
              </a:rPr>
              <a:t>{       </a:t>
            </a:r>
            <a:r>
              <a:rPr lang="en-US" sz="2400" dirty="0">
                <a:latin typeface="Symbol" panose="05050102010706020507" pitchFamily="18" charset="2"/>
              </a:rPr>
              <a:t>                         )</a:t>
            </a:r>
            <a:r>
              <a:rPr lang="en-US" sz="3200" dirty="0">
                <a:latin typeface="Symbol" panose="05050102010706020507" pitchFamily="18" charset="2"/>
              </a:rPr>
              <a:t> </a:t>
            </a:r>
            <a:r>
              <a:rPr lang="en-US" dirty="0">
                <a:latin typeface="Symbol" panose="05050102010706020507" pitchFamily="18" charset="2"/>
              </a:rPr>
              <a:t>(</a:t>
            </a:r>
            <a:r>
              <a:rPr lang="en-US" dirty="0" err="1">
                <a:latin typeface="Symbol" panose="05050102010706020507" pitchFamily="18" charset="2"/>
              </a:rPr>
              <a:t>d</a:t>
            </a:r>
            <a:r>
              <a:rPr lang="en-US" dirty="0" err="1"/>
              <a:t>z</a:t>
            </a:r>
            <a:r>
              <a:rPr lang="en-US" dirty="0">
                <a:latin typeface="Symbol" panose="05050102010706020507" pitchFamily="18" charset="2"/>
              </a:rPr>
              <a:t> / </a:t>
            </a:r>
            <a:r>
              <a:rPr lang="en-US" dirty="0" err="1">
                <a:latin typeface="Symbol" panose="05050102010706020507" pitchFamily="18" charset="2"/>
              </a:rPr>
              <a:t>d</a:t>
            </a:r>
            <a:r>
              <a:rPr lang="en-US" dirty="0" err="1"/>
              <a:t>W</a:t>
            </a:r>
            <a:r>
              <a:rPr lang="en-US" baseline="30000" dirty="0"/>
              <a:t>(1)</a:t>
            </a:r>
            <a:r>
              <a:rPr lang="en-US" dirty="0"/>
              <a:t>)</a:t>
            </a:r>
            <a:r>
              <a:rPr lang="en-US" dirty="0">
                <a:latin typeface="Symbol" panose="05050102010706020507" pitchFamily="18" charset="2"/>
              </a:rPr>
              <a:t>   </a:t>
            </a:r>
            <a:r>
              <a:rPr lang="en-US" sz="3200" dirty="0">
                <a:latin typeface="Symbol" panose="05050102010706020507" pitchFamily="18" charset="2"/>
              </a:rPr>
              <a:t>}</a:t>
            </a:r>
            <a:endParaRPr lang="en-US" sz="2400" dirty="0">
              <a:latin typeface="Symbol" panose="05050102010706020507" pitchFamily="18" charset="2"/>
            </a:endParaRPr>
          </a:p>
          <a:p>
            <a:pPr marL="0" indent="0">
              <a:buNone/>
            </a:pPr>
            <a:endParaRPr lang="en-US" sz="2400" baseline="30000" dirty="0">
              <a:latin typeface="Symbol" panose="05050102010706020507" pitchFamily="18" charset="2"/>
            </a:endParaRPr>
          </a:p>
          <a:p>
            <a:pPr marL="0" indent="0">
              <a:buNone/>
            </a:pPr>
            <a:r>
              <a:rPr lang="en-US" sz="2400" baseline="30000" dirty="0">
                <a:latin typeface="Symbol" panose="05050102010706020507" pitchFamily="18" charset="2"/>
              </a:rPr>
              <a:t>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64</a:t>
            </a:fld>
            <a:endParaRPr lang="en-US" altLang="en-US"/>
          </a:p>
        </p:txBody>
      </p:sp>
      <mc:AlternateContent xmlns:mc="http://schemas.openxmlformats.org/markup-compatibility/2006" xmlns:a14="http://schemas.microsoft.com/office/drawing/2010/main">
        <mc:Choice Requires="a14">
          <p:sp>
            <p:nvSpPr>
              <p:cNvPr id="6" name="TextBox 5"/>
              <p:cNvSpPr txBox="1"/>
              <p:nvPr/>
            </p:nvSpPr>
            <p:spPr>
              <a:xfrm>
                <a:off x="2443290" y="2155794"/>
                <a:ext cx="1976310" cy="460639"/>
              </a:xfrm>
              <a:prstGeom prst="rect">
                <a:avLst/>
              </a:prstGeom>
              <a:noFill/>
            </p:spPr>
            <p:txBody>
              <a:bodyPr wrap="none" lIns="0" tIns="0" rIns="0" bIns="0" rtlCol="0">
                <a:spAutoFit/>
              </a:bodyPr>
              <a:lstStyle/>
              <a:p>
                <a14:m>
                  <m:oMath xmlns:m="http://schemas.openxmlformats.org/officeDocument/2006/math">
                    <m:nary>
                      <m:naryPr>
                        <m:chr m:val="∑"/>
                        <m:ctrlPr>
                          <a:rPr lang="pt-BR"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pt-BR" sz="2000" i="1" smtClean="0">
                            <a:latin typeface="Cambria Math" panose="02040503050406030204" pitchFamily="18" charset="0"/>
                          </a:rPr>
                          <m:t>=0</m:t>
                        </m:r>
                      </m:sub>
                      <m:sup>
                        <m:r>
                          <a:rPr lang="pt-BR" sz="2000" i="1" smtClean="0">
                            <a:latin typeface="Cambria Math" panose="02040503050406030204" pitchFamily="18" charset="0"/>
                          </a:rPr>
                          <m:t>𝑛</m:t>
                        </m:r>
                      </m:sup>
                      <m:e>
                        <m:sSup>
                          <m:sSupPr>
                            <m:ctrlPr>
                              <a:rPr lang="pt-BR" sz="2000" i="1" smtClean="0">
                                <a:latin typeface="Cambria Math" panose="02040503050406030204" pitchFamily="18" charset="0"/>
                              </a:rPr>
                            </m:ctrlPr>
                          </m:sSupPr>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 −ŷ</m:t>
                                </m:r>
                              </m:e>
                            </m:d>
                          </m:e>
                          <m:sup>
                            <m:r>
                              <a:rPr lang="en-US" sz="2000" b="0" i="1" smtClean="0">
                                <a:latin typeface="Cambria Math" panose="02040503050406030204" pitchFamily="18" charset="0"/>
                              </a:rPr>
                              <m:t>2</m:t>
                            </m:r>
                          </m:sup>
                        </m:sSup>
                      </m:e>
                    </m:nary>
                  </m:oMath>
                </a14:m>
                <a:r>
                  <a:rPr lang="en-US" sz="2000"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2443290" y="2155794"/>
                <a:ext cx="1976310" cy="460639"/>
              </a:xfrm>
              <a:prstGeom prst="rect">
                <a:avLst/>
              </a:prstGeom>
              <a:blipFill>
                <a:blip r:embed="rId2"/>
                <a:stretch>
                  <a:fillRect/>
                </a:stretch>
              </a:blipFill>
            </p:spPr>
            <p:txBody>
              <a:bodyPr/>
              <a:lstStyle/>
              <a:p>
                <a:r>
                  <a:rPr lang="en-US">
                    <a:noFill/>
                  </a:rPr>
                  <a:t> </a:t>
                </a:r>
              </a:p>
            </p:txBody>
          </p:sp>
        </mc:Fallback>
      </mc:AlternateContent>
      <p:cxnSp>
        <p:nvCxnSpPr>
          <p:cNvPr id="8" name="Straight Connector 7"/>
          <p:cNvCxnSpPr/>
          <p:nvPr/>
        </p:nvCxnSpPr>
        <p:spPr>
          <a:xfrm>
            <a:off x="2063869" y="2743200"/>
            <a:ext cx="25081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593692" y="3502849"/>
                <a:ext cx="2818207" cy="84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pt-BR" sz="2000" i="1" smtClean="0">
                              <a:latin typeface="Cambria Math" panose="02040503050406030204" pitchFamily="18" charset="0"/>
                            </a:rPr>
                            <m:t>=0</m:t>
                          </m:r>
                        </m:sub>
                        <m:sup>
                          <m:r>
                            <a:rPr lang="pt-BR" sz="2000" i="1" smtClean="0">
                              <a:latin typeface="Cambria Math" panose="02040503050406030204" pitchFamily="18" charset="0"/>
                            </a:rPr>
                            <m:t>𝑛</m:t>
                          </m:r>
                        </m:sup>
                        <m:e>
                          <m:sSup>
                            <m:sSupPr>
                              <m:ctrlPr>
                                <a:rPr lang="pt-BR" sz="2000" i="1" smtClean="0">
                                  <a:latin typeface="Cambria Math" panose="02040503050406030204" pitchFamily="18" charset="0"/>
                                </a:rPr>
                              </m:ctrlPr>
                            </m:sSupPr>
                            <m:e>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 −ŷ</m:t>
                                  </m:r>
                                </m:e>
                              </m:d>
                              <m:r>
                                <a:rPr lang="en-US" sz="2000" b="0" i="1" smtClean="0">
                                  <a:latin typeface="Cambria Math" panose="02040503050406030204" pitchFamily="18" charset="0"/>
                                </a:rPr>
                                <m:t>(</m:t>
                              </m:r>
                              <m:r>
                                <m:rPr>
                                  <m:sty m:val="p"/>
                                </m:rPr>
                                <a:rPr lang="el-GR" sz="2000" b="0" i="1" smtClean="0">
                                  <a:latin typeface="Cambria Math" panose="02040503050406030204" pitchFamily="18" charset="0"/>
                                </a:rPr>
                                <m:t>δ</m:t>
                              </m:r>
                              <m:r>
                                <a:rPr lang="en-US" sz="2000" b="0" i="1" smtClean="0">
                                  <a:latin typeface="Cambria Math" panose="02040503050406030204" pitchFamily="18" charset="0"/>
                                </a:rPr>
                                <m:t> </m:t>
                              </m:r>
                              <m:r>
                                <a:rPr lang="cy-GB" sz="2000" b="0" i="1" smtClean="0">
                                  <a:latin typeface="Cambria Math" panose="02040503050406030204" pitchFamily="18" charset="0"/>
                                </a:rPr>
                                <m:t>ŷ</m:t>
                              </m:r>
                              <m:r>
                                <a:rPr lang="en-US" sz="2000" b="0" i="1" smtClean="0">
                                  <a:latin typeface="Cambria Math" panose="02040503050406030204" pitchFamily="18" charset="0"/>
                                </a:rPr>
                                <m:t>/</m:t>
                              </m:r>
                              <m:r>
                                <m:rPr>
                                  <m:sty m:val="p"/>
                                </m:rPr>
                                <a:rPr lang="el-GR" sz="2000" b="0" i="1" smtClean="0">
                                  <a:latin typeface="Cambria Math" panose="02040503050406030204" pitchFamily="18" charset="0"/>
                                </a:rPr>
                                <m:t>δ</m:t>
                              </m:r>
                              <m:r>
                                <a:rPr lang="en-US" sz="2000" b="0" i="1" smtClean="0">
                                  <a:latin typeface="Cambria Math" panose="02040503050406030204" pitchFamily="18" charset="0"/>
                                </a:rPr>
                                <m:t> </m:t>
                              </m:r>
                              <m:r>
                                <a:rPr lang="en-US" sz="2000" b="0" i="1" smtClean="0">
                                  <a:latin typeface="Cambria Math" panose="02040503050406030204" pitchFamily="18" charset="0"/>
                                </a:rPr>
                                <m:t>𝑊</m:t>
                              </m:r>
                            </m:e>
                            <m:sup>
                              <m:r>
                                <a:rPr lang="en-US" sz="2000" b="0" i="1" smtClean="0">
                                  <a:latin typeface="Cambria Math" panose="02040503050406030204" pitchFamily="18" charset="0"/>
                                </a:rPr>
                                <m:t>(1)</m:t>
                              </m:r>
                            </m:sup>
                          </m:sSup>
                        </m:e>
                      </m:nary>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593692" y="3502849"/>
                <a:ext cx="2818207" cy="8405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90800" y="5103049"/>
                <a:ext cx="2603085" cy="84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pt-BR" sz="2000" i="1" smtClean="0">
                              <a:latin typeface="Cambria Math" panose="02040503050406030204" pitchFamily="18" charset="0"/>
                            </a:rPr>
                            <m:t>=0</m:t>
                          </m:r>
                        </m:sub>
                        <m:sup>
                          <m:r>
                            <a:rPr lang="pt-BR" sz="2000" i="1" smtClean="0">
                              <a:latin typeface="Cambria Math" panose="02040503050406030204" pitchFamily="18" charset="0"/>
                            </a:rPr>
                            <m:t>𝑛</m:t>
                          </m:r>
                        </m:sup>
                        <m:e>
                          <m:sSup>
                            <m:sSupPr>
                              <m:ctrlPr>
                                <a:rPr lang="pt-BR" sz="2000" i="1" smtClean="0">
                                  <a:latin typeface="Cambria Math" panose="02040503050406030204" pitchFamily="18" charset="0"/>
                                </a:rPr>
                              </m:ctrlPr>
                            </m:sSupPr>
                            <m:e>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 −ŷ</m:t>
                                  </m:r>
                                </m:e>
                              </m:d>
                              <m:r>
                                <a:rPr lang="en-US" sz="2000" b="0" i="1" smtClean="0">
                                  <a:latin typeface="Cambria Math" panose="02040503050406030204" pitchFamily="18" charset="0"/>
                                </a:rPr>
                                <m:t>(</m:t>
                              </m:r>
                              <m:r>
                                <m:rPr>
                                  <m:sty m:val="p"/>
                                </m:rPr>
                                <a:rPr lang="el-GR" sz="2000" b="0" i="1" smtClean="0">
                                  <a:latin typeface="Cambria Math" panose="02040503050406030204" pitchFamily="18" charset="0"/>
                                </a:rPr>
                                <m:t>δ</m:t>
                              </m:r>
                              <m:r>
                                <a:rPr lang="en-US" sz="2000" b="0" i="1" smtClean="0">
                                  <a:latin typeface="Cambria Math" panose="02040503050406030204" pitchFamily="18" charset="0"/>
                                </a:rPr>
                                <m:t> </m:t>
                              </m:r>
                              <m:r>
                                <a:rPr lang="cy-GB" sz="2000" b="0" i="1" smtClean="0">
                                  <a:latin typeface="Cambria Math" panose="02040503050406030204" pitchFamily="18" charset="0"/>
                                </a:rPr>
                                <m:t>ŷ</m:t>
                              </m:r>
                              <m:r>
                                <a:rPr lang="en-US" sz="2000" b="0" i="1" smtClean="0">
                                  <a:latin typeface="Cambria Math" panose="02040503050406030204" pitchFamily="18" charset="0"/>
                                </a:rPr>
                                <m:t>/</m:t>
                              </m:r>
                              <m:r>
                                <m:rPr>
                                  <m:sty m:val="p"/>
                                </m:rPr>
                                <a:rPr lang="el-GR" sz="2000" b="0" i="1" smtClean="0">
                                  <a:latin typeface="Cambria Math" panose="02040503050406030204" pitchFamily="18" charset="0"/>
                                </a:rPr>
                                <m:t>δ</m:t>
                              </m:r>
                              <m:r>
                                <a:rPr lang="en-US" sz="2000" b="0" i="1" smtClean="0">
                                  <a:latin typeface="Cambria Math" panose="02040503050406030204" pitchFamily="18" charset="0"/>
                                </a:rPr>
                                <m:t> </m:t>
                              </m:r>
                              <m:r>
                                <a:rPr lang="en-US" sz="2000" b="0" i="1" smtClean="0">
                                  <a:latin typeface="Cambria Math" panose="02040503050406030204" pitchFamily="18" charset="0"/>
                                </a:rPr>
                                <m:t>𝑧</m:t>
                              </m:r>
                            </m:e>
                            <m:sup/>
                          </m:sSup>
                        </m:e>
                      </m:nary>
                    </m:oMath>
                  </m:oMathPara>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590800" y="5103049"/>
                <a:ext cx="2603085" cy="84055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27851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Input Layer</a:t>
            </a:r>
          </a:p>
        </p:txBody>
      </p:sp>
      <p:sp>
        <p:nvSpPr>
          <p:cNvPr id="3" name="Content Placeholder 2"/>
          <p:cNvSpPr>
            <a:spLocks noGrp="1"/>
          </p:cNvSpPr>
          <p:nvPr>
            <p:ph idx="1"/>
          </p:nvPr>
        </p:nvSpPr>
        <p:spPr>
          <a:xfrm>
            <a:off x="457200" y="1196974"/>
            <a:ext cx="8229600" cy="5051426"/>
          </a:xfrm>
        </p:spPr>
        <p:txBody>
          <a:bodyPr/>
          <a:lstStyle/>
          <a:p>
            <a:pPr marL="0" indent="0">
              <a:buNone/>
            </a:pPr>
            <a:endParaRPr lang="en-US" sz="2400" dirty="0">
              <a:latin typeface="Symbol" panose="05050102010706020507" pitchFamily="18" charset="2"/>
            </a:endParaRPr>
          </a:p>
          <a:p>
            <a:pPr marL="0" indent="0">
              <a:buNone/>
            </a:pP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(1)  </a:t>
            </a:r>
            <a:r>
              <a:rPr lang="en-US" sz="2400" dirty="0"/>
              <a:t>= </a:t>
            </a:r>
            <a:r>
              <a:rPr lang="en-US" sz="2400" dirty="0">
                <a:latin typeface="Symbol" panose="05050102010706020507" pitchFamily="18" charset="2"/>
              </a:rPr>
              <a:t>d </a:t>
            </a:r>
            <a:r>
              <a:rPr lang="en-US" sz="3200" dirty="0">
                <a:latin typeface="Symbol" panose="05050102010706020507" pitchFamily="18" charset="2"/>
              </a:rPr>
              <a:t>{    </a:t>
            </a:r>
            <a:r>
              <a:rPr lang="en-US" sz="2400" dirty="0">
                <a:latin typeface="Symbol" panose="05050102010706020507" pitchFamily="18" charset="2"/>
              </a:rPr>
              <a:t>                         </a:t>
            </a:r>
            <a:r>
              <a:rPr lang="en-US" sz="3200" dirty="0">
                <a:latin typeface="Symbol" panose="05050102010706020507" pitchFamily="18" charset="2"/>
              </a:rPr>
              <a:t>} / </a:t>
            </a:r>
            <a:r>
              <a:rPr lang="en-US" sz="2400" dirty="0" err="1">
                <a:latin typeface="Symbol" panose="05050102010706020507" pitchFamily="18" charset="2"/>
              </a:rPr>
              <a:t>d</a:t>
            </a:r>
            <a:r>
              <a:rPr lang="en-US" sz="2400" dirty="0" err="1"/>
              <a:t>W</a:t>
            </a:r>
            <a:r>
              <a:rPr lang="en-US" sz="2400" baseline="30000" dirty="0"/>
              <a:t>(1)</a:t>
            </a:r>
            <a:r>
              <a:rPr lang="en-US" sz="2400" dirty="0"/>
              <a:t> </a:t>
            </a:r>
          </a:p>
          <a:p>
            <a:pPr marL="0" indent="0">
              <a:buNone/>
            </a:pPr>
            <a:endParaRPr lang="en-US" sz="2400" dirty="0"/>
          </a:p>
          <a:p>
            <a:pPr marL="0" indent="0">
              <a:buNone/>
            </a:pPr>
            <a:r>
              <a:rPr lang="en-US" sz="2400" dirty="0"/>
              <a:t>	  = </a:t>
            </a:r>
            <a:r>
              <a:rPr lang="en-US" sz="3200" dirty="0">
                <a:latin typeface="Symbol" panose="05050102010706020507" pitchFamily="18" charset="2"/>
              </a:rPr>
              <a:t>     </a:t>
            </a:r>
            <a:r>
              <a:rPr lang="en-US" sz="2400" dirty="0">
                <a:latin typeface="Symbol" panose="05050102010706020507" pitchFamily="18" charset="2"/>
              </a:rPr>
              <a:t>                              </a:t>
            </a:r>
          </a:p>
          <a:p>
            <a:pPr marL="0" indent="0">
              <a:buNone/>
            </a:pPr>
            <a:endParaRPr lang="en-US" sz="2400" baseline="30000" dirty="0">
              <a:latin typeface="Symbol" panose="05050102010706020507" pitchFamily="18" charset="2"/>
            </a:endParaRPr>
          </a:p>
          <a:p>
            <a:pPr marL="0" indent="0">
              <a:buNone/>
            </a:pPr>
            <a:r>
              <a:rPr lang="en-US" sz="2400" baseline="30000" dirty="0">
                <a:latin typeface="Symbol" panose="05050102010706020507" pitchFamily="18" charset="2"/>
              </a:rPr>
              <a:t>	</a:t>
            </a:r>
          </a:p>
          <a:p>
            <a:pPr marL="0" indent="0">
              <a:buNone/>
            </a:pPr>
            <a:r>
              <a:rPr lang="en-US" sz="2400" baseline="30000" dirty="0">
                <a:latin typeface="Symbol" panose="05050102010706020507" pitchFamily="18" charset="2"/>
              </a:rPr>
              <a:t>	    </a:t>
            </a:r>
            <a:r>
              <a:rPr lang="en-US" sz="2400" dirty="0"/>
              <a:t>= </a:t>
            </a:r>
            <a:r>
              <a:rPr lang="en-US" sz="3200" dirty="0">
                <a:latin typeface="Symbol" panose="05050102010706020507" pitchFamily="18" charset="2"/>
              </a:rPr>
              <a:t>     </a:t>
            </a:r>
            <a:r>
              <a:rPr lang="en-US" sz="2400" dirty="0">
                <a:latin typeface="Symbol" panose="05050102010706020507" pitchFamily="18" charset="2"/>
              </a:rPr>
              <a:t>                              </a:t>
            </a:r>
          </a:p>
          <a:p>
            <a:pPr marL="0" indent="0">
              <a:buNone/>
            </a:pPr>
            <a:endParaRPr lang="en-US" sz="2400" baseline="30000" dirty="0">
              <a:latin typeface="Symbol" panose="05050102010706020507" pitchFamily="18" charset="2"/>
            </a:endParaRPr>
          </a:p>
          <a:p>
            <a:pPr marL="0" indent="0">
              <a:buNone/>
            </a:pPr>
            <a:r>
              <a:rPr lang="en-US" sz="2400" baseline="30000" dirty="0">
                <a:latin typeface="Symbol" panose="05050102010706020507" pitchFamily="18" charset="2"/>
              </a:rPr>
              <a:t>		</a:t>
            </a:r>
          </a:p>
          <a:p>
            <a:pPr marL="0" indent="0">
              <a:buNone/>
            </a:pPr>
            <a:r>
              <a:rPr lang="en-US" sz="2400" dirty="0"/>
              <a:t>Each term in a sum can be differentiated separately, so I’ll drop the summation sign and pick it up later.</a:t>
            </a:r>
          </a:p>
          <a:p>
            <a:pPr marL="0" indent="0">
              <a:buNone/>
            </a:pPr>
            <a:endParaRPr lang="en-US" sz="2800" baseline="30000" dirty="0">
              <a:latin typeface="Symbol" panose="05050102010706020507" pitchFamily="18" charset="2"/>
            </a:endParaRP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65</a:t>
            </a:fld>
            <a:endParaRPr lang="en-US" altLang="en-US" dirty="0"/>
          </a:p>
        </p:txBody>
      </p:sp>
      <mc:AlternateContent xmlns:mc="http://schemas.openxmlformats.org/markup-compatibility/2006" xmlns:a14="http://schemas.microsoft.com/office/drawing/2010/main">
        <mc:Choice Requires="a14">
          <p:sp>
            <p:nvSpPr>
              <p:cNvPr id="7" name="TextBox 6"/>
              <p:cNvSpPr txBox="1"/>
              <p:nvPr/>
            </p:nvSpPr>
            <p:spPr>
              <a:xfrm>
                <a:off x="2438400" y="1641527"/>
                <a:ext cx="2361480"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𝑛</m:t>
                          </m:r>
                        </m:sup>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baseline="-25000" smtClean="0">
                                  <a:latin typeface="Cambria Math" panose="02040503050406030204" pitchFamily="18" charset="0"/>
                                </a:rPr>
                                <m:t>𝑖</m:t>
                              </m:r>
                              <m:r>
                                <a:rPr lang="en-US" sz="2000" b="0" i="1" smtClean="0">
                                  <a:latin typeface="Cambria Math" panose="02040503050406030204" pitchFamily="18" charset="0"/>
                                </a:rPr>
                                <m:t>−</m:t>
                              </m:r>
                              <m:r>
                                <a:rPr lang="cy-GB" sz="2000" i="1">
                                  <a:latin typeface="Cambria Math" panose="02040503050406030204" pitchFamily="18" charset="0"/>
                                </a:rPr>
                                <m:t>ŷ</m:t>
                              </m:r>
                              <m:r>
                                <a:rPr lang="en-US" sz="2000" b="0" i="1" baseline="-25000" smtClean="0">
                                  <a:latin typeface="Cambria Math" panose="02040503050406030204" pitchFamily="18" charset="0"/>
                                </a:rPr>
                                <m:t>𝑖</m:t>
                              </m:r>
                            </m:e>
                          </m:d>
                          <m:r>
                            <a:rPr lang="en-US" sz="2000" b="0" i="1" baseline="30000" smtClean="0">
                              <a:latin typeface="Cambria Math" panose="02040503050406030204" pitchFamily="18" charset="0"/>
                            </a:rPr>
                            <m:t>2</m:t>
                          </m:r>
                        </m:e>
                      </m:nary>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438400" y="1641527"/>
                <a:ext cx="2361480" cy="6915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981200" y="2692027"/>
                <a:ext cx="3970959" cy="7259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b="0" i="1" smtClean="0">
                              <a:latin typeface="Cambria Math" panose="02040503050406030204" pitchFamily="18" charset="0"/>
                            </a:rPr>
                            <m:t> (−</m:t>
                          </m:r>
                          <m:r>
                            <m:rPr>
                              <m:sty m:val="p"/>
                            </m:rPr>
                            <a:rPr lang="el-GR" sz="2400" i="1">
                              <a:latin typeface="Cambria Math" panose="02040503050406030204" pitchFamily="18" charset="0"/>
                            </a:rPr>
                            <m:t>δ</m:t>
                          </m:r>
                          <m:r>
                            <a:rPr lang="en-US" sz="2400" i="1">
                              <a:latin typeface="Cambria Math" panose="02040503050406030204" pitchFamily="18" charset="0"/>
                            </a:rPr>
                            <m:t> </m:t>
                          </m:r>
                          <m:r>
                            <a:rPr lang="cy-GB" sz="2400" i="1">
                              <a:latin typeface="Cambria Math" panose="02040503050406030204" pitchFamily="18" charset="0"/>
                            </a:rPr>
                            <m:t>ŷ</m:t>
                          </m:r>
                          <m:r>
                            <a:rPr lang="en-US" sz="2400" b="0" i="1" smtClean="0">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m:t>
                          </m:r>
                          <m:r>
                            <m:rPr>
                              <m:nor/>
                            </m:rPr>
                            <a:rPr lang="en-US" sz="2400" b="0" i="0" baseline="30000" dirty="0" smtClean="0"/>
                            <m:t>1</m:t>
                          </m:r>
                          <m:r>
                            <m:rPr>
                              <m:nor/>
                            </m:rPr>
                            <a:rPr lang="en-US" sz="2400" baseline="30000" dirty="0"/>
                            <m:t>)</m:t>
                          </m:r>
                          <m:r>
                            <m:rPr>
                              <m:nor/>
                            </m:rPr>
                            <a:rPr lang="en-US" sz="2400" b="0" i="0" dirty="0" smtClean="0"/>
                            <m:t>)</m:t>
                          </m:r>
                        </m:e>
                      </m:nary>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981200" y="2692027"/>
                <a:ext cx="3970959" cy="7259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004999" y="3776959"/>
                <a:ext cx="4977645" cy="7259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d>
                            <m:dPr>
                              <m:ctrlPr>
                                <a:rPr lang="en-US" sz="2400" b="0" i="1" smtClean="0">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b="0" i="1" smtClean="0">
                              <a:latin typeface="Cambria Math" panose="02040503050406030204" pitchFamily="18" charset="0"/>
                            </a:rPr>
                            <m:t> (</m:t>
                          </m:r>
                          <m:r>
                            <a:rPr lang="el-GR" sz="2400" i="1">
                              <a:latin typeface="Cambria Math" panose="02040503050406030204" pitchFamily="18" charset="0"/>
                            </a:rPr>
                            <m:t>𝛿</m:t>
                          </m:r>
                          <m:r>
                            <a:rPr lang="cy-GB" sz="2400" i="1">
                              <a:latin typeface="Cambria Math" panose="02040503050406030204" pitchFamily="18" charset="0"/>
                            </a:rPr>
                            <m:t>ŷ</m:t>
                          </m:r>
                          <m:r>
                            <a:rPr lang="en-US" sz="2400" b="0" i="1" smtClean="0">
                              <a:latin typeface="Cambria Math" panose="02040503050406030204" pitchFamily="18" charset="0"/>
                            </a:rPr>
                            <m:t>/</m:t>
                          </m:r>
                          <m:r>
                            <a:rPr lang="el-GR" sz="2400" i="1">
                              <a:latin typeface="Cambria Math" panose="02040503050406030204" pitchFamily="18" charset="0"/>
                            </a:rPr>
                            <m:t>𝛿</m:t>
                          </m:r>
                          <m:r>
                            <m:rPr>
                              <m:nor/>
                            </m:rPr>
                            <a:rPr lang="en-US" sz="2400" smtClean="0">
                              <a:latin typeface="Cambria Math" panose="02040503050406030204" pitchFamily="18" charset="0"/>
                            </a:rPr>
                            <m:t>z</m:t>
                          </m:r>
                          <m:r>
                            <m:rPr>
                              <m:nor/>
                            </m:rPr>
                            <a:rPr lang="en-US" sz="2400" baseline="30000">
                              <a:latin typeface="Cambria Math" panose="02040503050406030204" pitchFamily="18" charset="0"/>
                            </a:rPr>
                            <m:t>(</m:t>
                          </m:r>
                          <m:r>
                            <m:rPr>
                              <m:nor/>
                            </m:rPr>
                            <a:rPr lang="en-US" sz="2400" baseline="30000" smtClean="0">
                              <a:latin typeface="Cambria Math" panose="02040503050406030204" pitchFamily="18" charset="0"/>
                            </a:rPr>
                            <m:t>3</m:t>
                          </m:r>
                          <m:r>
                            <m:rPr>
                              <m:nor/>
                            </m:rPr>
                            <a:rPr lang="en-US" sz="2400" baseline="30000">
                              <a:latin typeface="Cambria Math" panose="02040503050406030204" pitchFamily="18" charset="0"/>
                            </a:rPr>
                            <m:t>)</m:t>
                          </m:r>
                          <m:r>
                            <m:rPr>
                              <m:nor/>
                            </m:rPr>
                            <a:rPr lang="en-US" sz="2400" dirty="0"/>
                            <m:t>)</m:t>
                          </m:r>
                        </m:e>
                      </m:nary>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smtClean="0">
                          <a:latin typeface="Cambria Math" panose="02040503050406030204" pitchFamily="18" charset="0"/>
                        </a:rPr>
                        <m:t>z</m:t>
                      </m:r>
                      <m:r>
                        <m:rPr>
                          <m:nor/>
                        </m:rPr>
                        <a:rPr lang="en-US" sz="2400" baseline="30000">
                          <a:latin typeface="Cambria Math" panose="02040503050406030204" pitchFamily="18" charset="0"/>
                        </a:rPr>
                        <m:t>(</m:t>
                      </m:r>
                      <m:r>
                        <m:rPr>
                          <m:nor/>
                        </m:rPr>
                        <a:rPr lang="en-US" sz="2400" baseline="30000" smtClean="0">
                          <a:latin typeface="Cambria Math" panose="02040503050406030204" pitchFamily="18" charset="0"/>
                        </a:rPr>
                        <m:t>3</m:t>
                      </m:r>
                      <m:r>
                        <m:rPr>
                          <m:nor/>
                        </m:rPr>
                        <a:rPr lang="en-US" sz="2400" baseline="30000">
                          <a:latin typeface="Cambria Math" panose="02040503050406030204" pitchFamily="18" charset="0"/>
                        </a:rPr>
                        <m:t>)</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m:t>
                      </m:r>
                      <m:r>
                        <m:rPr>
                          <m:nor/>
                        </m:rPr>
                        <a:rPr lang="en-US" sz="2400" b="0" i="0" baseline="30000" dirty="0" smtClean="0"/>
                        <m:t>1</m:t>
                      </m:r>
                      <m:r>
                        <m:rPr>
                          <m:nor/>
                        </m:rPr>
                        <a:rPr lang="en-US" sz="2400" baseline="30000" dirty="0"/>
                        <m:t>)</m:t>
                      </m:r>
                      <m:r>
                        <m:rPr>
                          <m:nor/>
                        </m:rPr>
                        <a:rPr lang="en-US" sz="2400" dirty="0"/>
                        <m:t>)</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004999" y="3776959"/>
                <a:ext cx="4977645" cy="7259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59878" y="2712534"/>
                <a:ext cx="2399362" cy="923330"/>
              </a:xfrm>
              <a:prstGeom prst="rect">
                <a:avLst/>
              </a:prstGeom>
              <a:noFill/>
            </p:spPr>
            <p:txBody>
              <a:bodyPr wrap="square" rtlCol="0">
                <a:spAutoFit/>
              </a:bodyPr>
              <a:lstStyle/>
              <a:p>
                <a:r>
                  <a:rPr lang="en-US" dirty="0"/>
                  <a:t>Note </a:t>
                </a:r>
                <a14:m>
                  <m:oMath xmlns:m="http://schemas.openxmlformats.org/officeDocument/2006/math">
                    <m:r>
                      <a:rPr lang="en-US" i="1">
                        <a:latin typeface="Cambria Math" panose="02040503050406030204" pitchFamily="18" charset="0"/>
                      </a:rPr>
                      <m:t>(−</m:t>
                    </m:r>
                    <m:r>
                      <a:rPr lang="el-GR" i="1">
                        <a:latin typeface="Cambria Math" panose="02040503050406030204" pitchFamily="18" charset="0"/>
                      </a:rPr>
                      <m:t>𝛿</m:t>
                    </m:r>
                    <m:r>
                      <a:rPr lang="en-US" b="0" i="1" smtClean="0">
                        <a:latin typeface="Cambria Math" panose="02040503050406030204" pitchFamily="18" charset="0"/>
                      </a:rPr>
                      <m:t>𝑦</m:t>
                    </m:r>
                    <m:r>
                      <a:rPr lang="en-US" b="0" i="1" baseline="-25000" smtClean="0">
                        <a:latin typeface="Cambria Math" panose="02040503050406030204" pitchFamily="18" charset="0"/>
                      </a:rPr>
                      <m:t>𝑖</m:t>
                    </m:r>
                    <m:r>
                      <a:rPr lang="en-US" i="1">
                        <a:latin typeface="Cambria Math" panose="02040503050406030204" pitchFamily="18" charset="0"/>
                      </a:rPr>
                      <m:t>/</m:t>
                    </m:r>
                    <m:r>
                      <a:rPr lang="el-GR" i="1">
                        <a:latin typeface="Cambria Math" panose="02040503050406030204" pitchFamily="18" charset="0"/>
                      </a:rPr>
                      <m:t>𝛿</m:t>
                    </m:r>
                    <m:r>
                      <m:rPr>
                        <m:nor/>
                      </m:rPr>
                      <a:rPr lang="en-US" b="0" i="0" smtClean="0">
                        <a:latin typeface="Cambria Math" panose="02040503050406030204" pitchFamily="18" charset="0"/>
                      </a:rPr>
                      <m:t>W</m:t>
                    </m:r>
                    <m:r>
                      <m:rPr>
                        <m:nor/>
                      </m:rPr>
                      <a:rPr lang="en-US" dirty="0"/>
                      <m:t>)</m:t>
                    </m:r>
                  </m:oMath>
                </a14:m>
                <a:r>
                  <a:rPr lang="en-US" dirty="0"/>
                  <a:t> = 0 because </a:t>
                </a:r>
                <a:r>
                  <a:rPr lang="en-US" dirty="0" err="1"/>
                  <a:t>y</a:t>
                </a:r>
                <a:r>
                  <a:rPr lang="en-US" baseline="-25000" dirty="0" err="1"/>
                  <a:t>i</a:t>
                </a:r>
                <a:r>
                  <a:rPr lang="en-US" dirty="0"/>
                  <a:t> is not a function of W </a:t>
                </a:r>
              </a:p>
            </p:txBody>
          </p:sp>
        </mc:Choice>
        <mc:Fallback xmlns="">
          <p:sp>
            <p:nvSpPr>
              <p:cNvPr id="13" name="TextBox 12"/>
              <p:cNvSpPr txBox="1">
                <a:spLocks noRot="1" noChangeAspect="1" noMove="1" noResize="1" noEditPoints="1" noAdjustHandles="1" noChangeArrowheads="1" noChangeShapeType="1" noTextEdit="1"/>
              </p:cNvSpPr>
              <p:nvPr/>
            </p:nvSpPr>
            <p:spPr>
              <a:xfrm>
                <a:off x="6759878" y="2712534"/>
                <a:ext cx="2399362" cy="923330"/>
              </a:xfrm>
              <a:prstGeom prst="rect">
                <a:avLst/>
              </a:prstGeom>
              <a:blipFill>
                <a:blip r:embed="rId5"/>
                <a:stretch>
                  <a:fillRect l="-2284" t="-3974" b="-9934"/>
                </a:stretch>
              </a:blipFill>
            </p:spPr>
            <p:txBody>
              <a:bodyPr/>
              <a:lstStyle/>
              <a:p>
                <a:r>
                  <a:rPr lang="en-US">
                    <a:noFill/>
                  </a:rPr>
                  <a:t> </a:t>
                </a:r>
              </a:p>
            </p:txBody>
          </p:sp>
        </mc:Fallback>
      </mc:AlternateContent>
      <p:sp>
        <p:nvSpPr>
          <p:cNvPr id="16" name="TextBox 15"/>
          <p:cNvSpPr txBox="1"/>
          <p:nvPr/>
        </p:nvSpPr>
        <p:spPr>
          <a:xfrm>
            <a:off x="6820838" y="1523569"/>
            <a:ext cx="2399362" cy="923330"/>
          </a:xfrm>
          <a:prstGeom prst="rect">
            <a:avLst/>
          </a:prstGeom>
          <a:noFill/>
        </p:spPr>
        <p:txBody>
          <a:bodyPr wrap="square" rtlCol="0">
            <a:spAutoFit/>
          </a:bodyPr>
          <a:lstStyle/>
          <a:p>
            <a:r>
              <a:rPr lang="en-US" dirty="0"/>
              <a:t>½ is just an arbitrary constant that will go away in the next step</a:t>
            </a:r>
          </a:p>
        </p:txBody>
      </p:sp>
    </p:spTree>
    <p:extLst>
      <p:ext uri="{BB962C8B-B14F-4D97-AF65-F5344CB8AC3E}">
        <p14:creationId xmlns:p14="http://schemas.microsoft.com/office/powerpoint/2010/main" val="25470509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Input Layer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96974"/>
                <a:ext cx="8229600" cy="5051426"/>
              </a:xfrm>
            </p:spPr>
            <p:txBody>
              <a:bodyPr/>
              <a:lstStyle/>
              <a:p>
                <a:pPr marL="0" indent="0">
                  <a:buNone/>
                </a:pPr>
                <a:r>
                  <a:rPr lang="en-US" sz="2400" dirty="0"/>
                  <a:t>Dropping the summation:</a:t>
                </a:r>
              </a:p>
              <a:p>
                <a:pPr marL="0" indent="0">
                  <a:buNone/>
                </a:pPr>
                <a:r>
                  <a:rPr lang="en-US" sz="2400" baseline="30000" dirty="0">
                    <a:latin typeface="Symbol" panose="05050102010706020507" pitchFamily="18" charset="2"/>
                  </a:rPr>
                  <a:t>	 </a:t>
                </a: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(1)</a:t>
                </a:r>
                <a:r>
                  <a:rPr lang="en-US" sz="2400" dirty="0">
                    <a:latin typeface="Symbol" panose="05050102010706020507" pitchFamily="18" charset="2"/>
                  </a:rPr>
                  <a:t>  </a:t>
                </a:r>
                <a:r>
                  <a:rPr lang="en-US" sz="2400" dirty="0"/>
                  <a:t>= </a:t>
                </a:r>
                <a:r>
                  <a:rPr lang="en-US" sz="3200" dirty="0">
                    <a:latin typeface="Symbol" panose="05050102010706020507" pitchFamily="18" charset="2"/>
                  </a:rPr>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m:rPr>
                        <m:nor/>
                      </m:rPr>
                      <a:rPr lang="en-US" sz="2400" dirty="0"/>
                      <m:t>)</m:t>
                    </m:r>
                  </m:oMath>
                </a14:m>
                <a:r>
                  <a:rPr lang="en-US" sz="2400" dirty="0">
                    <a:latin typeface="Symbol" panose="05050102010706020507" pitchFamily="18" charset="2"/>
                  </a:rPr>
                  <a:t>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m:t>
                    </m:r>
                    <m:r>
                      <m:rPr>
                        <m:nor/>
                      </m:rPr>
                      <a:rPr lang="en-US" sz="2400" b="0" i="0" baseline="30000" dirty="0" smtClean="0"/>
                      <m:t>1</m:t>
                    </m:r>
                    <m:r>
                      <m:rPr>
                        <m:nor/>
                      </m:rPr>
                      <a:rPr lang="en-US" sz="2400" baseline="30000" dirty="0"/>
                      <m:t>)</m:t>
                    </m:r>
                    <m:r>
                      <m:rPr>
                        <m:nor/>
                      </m:rPr>
                      <a:rPr lang="en-US" sz="2400" dirty="0"/>
                      <m:t>)</m:t>
                    </m:r>
                  </m:oMath>
                </a14:m>
                <a:r>
                  <a:rPr lang="en-US" sz="2400" dirty="0">
                    <a:latin typeface="Symbol" panose="05050102010706020507" pitchFamily="18" charset="2"/>
                  </a:rPr>
                  <a:t>                                 </a:t>
                </a:r>
              </a:p>
              <a:p>
                <a:pPr marL="0" indent="0">
                  <a:buNone/>
                </a:pPr>
                <a:endParaRPr lang="en-US" sz="2400" baseline="30000" dirty="0">
                  <a:latin typeface="Symbol" panose="05050102010706020507" pitchFamily="18" charset="2"/>
                </a:endParaRPr>
              </a:p>
              <a:p>
                <a:pPr marL="0" indent="0">
                  <a:buNone/>
                </a:pPr>
                <a:r>
                  <a:rPr lang="en-US" sz="2400" dirty="0"/>
                  <a:t>Since</a:t>
                </a:r>
              </a:p>
              <a:p>
                <a:pPr marL="0" indent="0">
                  <a:spcBef>
                    <a:spcPts val="0"/>
                  </a:spcBef>
                  <a:buNone/>
                </a:pPr>
                <a:r>
                  <a:rPr lang="en-US" sz="2800" baseline="30000" dirty="0">
                    <a:latin typeface="Symbol" panose="05050102010706020507" pitchFamily="18" charset="2"/>
                  </a:rPr>
                  <a:t>		</a:t>
                </a:r>
                <a:r>
                  <a:rPr lang="en-US" sz="2400" dirty="0"/>
                  <a:t>ŷ  =     1 / 1 + e</a:t>
                </a:r>
                <a:r>
                  <a:rPr lang="en-US" sz="2400" baseline="30000" dirty="0"/>
                  <a:t>-z</a:t>
                </a:r>
              </a:p>
              <a:p>
                <a:pPr marL="0" indent="0">
                  <a:buNone/>
                </a:pPr>
                <a:endParaRPr lang="en-US" sz="1600" baseline="30000" dirty="0">
                  <a:latin typeface="Symbol" panose="05050102010706020507" pitchFamily="18" charset="2"/>
                </a:endParaRPr>
              </a:p>
              <a:p>
                <a:pPr lvl="2">
                  <a:buFont typeface="Symbol" panose="05050102010706020507" pitchFamily="18" charset="2"/>
                  <a:buChar char=" "/>
                </a:pPr>
                <a14:m>
                  <m:oMath xmlns:m="http://schemas.openxmlformats.org/officeDocument/2006/math">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oMath>
                </a14:m>
                <a:r>
                  <a:rPr lang="en-US" sz="2400" dirty="0">
                    <a:latin typeface="Symbol" panose="05050102010706020507" pitchFamily="18" charset="2"/>
                  </a:rPr>
                  <a:t>   =  d (</a:t>
                </a:r>
                <a:r>
                  <a:rPr lang="en-US" sz="2400" dirty="0"/>
                  <a:t>1 + e</a:t>
                </a:r>
                <a:r>
                  <a:rPr lang="en-US" sz="2400" baseline="30000" dirty="0"/>
                  <a:t>-z </a:t>
                </a:r>
                <a:r>
                  <a:rPr lang="en-US" sz="2400" dirty="0"/>
                  <a:t>) </a:t>
                </a:r>
                <a:r>
                  <a:rPr lang="en-US" sz="2400" baseline="30000" dirty="0"/>
                  <a:t>-1  </a:t>
                </a:r>
                <a:r>
                  <a:rPr lang="en-US" sz="2400" dirty="0"/>
                  <a:t>/</a:t>
                </a:r>
                <a:r>
                  <a:rPr lang="en-US" sz="2400" dirty="0" err="1">
                    <a:latin typeface="Symbol" panose="05050102010706020507" pitchFamily="18" charset="2"/>
                  </a:rPr>
                  <a:t>d</a:t>
                </a:r>
                <a:r>
                  <a:rPr lang="en-US" sz="2400" dirty="0" err="1"/>
                  <a:t>z</a:t>
                </a:r>
                <a:r>
                  <a:rPr lang="en-US" sz="2400" baseline="30000" dirty="0"/>
                  <a:t>  </a:t>
                </a:r>
                <a:endParaRPr lang="en-US" sz="2400" dirty="0"/>
              </a:p>
              <a:p>
                <a:pPr lvl="4">
                  <a:buFont typeface="Symbol" panose="05050102010706020507" pitchFamily="18" charset="2"/>
                  <a:buChar char=" "/>
                </a:pPr>
                <a:r>
                  <a:rPr lang="en-US" sz="2400" dirty="0"/>
                  <a:t>   =   - </a:t>
                </a:r>
                <a:r>
                  <a:rPr lang="en-US" sz="2400" dirty="0">
                    <a:latin typeface="Symbol" panose="05050102010706020507" pitchFamily="18" charset="2"/>
                  </a:rPr>
                  <a:t>(</a:t>
                </a:r>
                <a:r>
                  <a:rPr lang="en-US" sz="2400" dirty="0"/>
                  <a:t>1 + e</a:t>
                </a:r>
                <a:r>
                  <a:rPr lang="en-US" sz="2400" baseline="30000" dirty="0"/>
                  <a:t>-z </a:t>
                </a:r>
                <a:r>
                  <a:rPr lang="en-US" sz="2400" dirty="0"/>
                  <a:t>) </a:t>
                </a:r>
                <a:r>
                  <a:rPr lang="en-US" sz="2400" baseline="30000" dirty="0"/>
                  <a:t>-2 </a:t>
                </a:r>
                <a:r>
                  <a:rPr lang="en-US" sz="2400" dirty="0"/>
                  <a:t>(-e</a:t>
                </a:r>
                <a:r>
                  <a:rPr lang="en-US" sz="2400" baseline="30000" dirty="0"/>
                  <a:t>-z</a:t>
                </a:r>
                <a:r>
                  <a:rPr lang="en-US" sz="2400" dirty="0"/>
                  <a:t> )</a:t>
                </a:r>
                <a:endParaRPr lang="en-US" sz="2400" baseline="30000" dirty="0">
                  <a:latin typeface="Symbol" panose="05050102010706020507" pitchFamily="18" charset="2"/>
                </a:endParaRPr>
              </a:p>
              <a:p>
                <a:pPr marL="2286000" lvl="5" indent="0">
                  <a:buNone/>
                </a:pPr>
                <a:r>
                  <a:rPr lang="en-US" sz="2400" baseline="30000" dirty="0">
                    <a:latin typeface="Symbol" panose="05050102010706020507" pitchFamily="18" charset="2"/>
                  </a:rPr>
                  <a:t>=     </a:t>
                </a:r>
                <a:r>
                  <a:rPr lang="en-US" sz="2400" dirty="0"/>
                  <a:t>e</a:t>
                </a:r>
                <a:r>
                  <a:rPr lang="en-US" sz="2400" baseline="30000" dirty="0"/>
                  <a:t>-z</a:t>
                </a:r>
                <a:r>
                  <a:rPr lang="en-US" sz="2400" dirty="0"/>
                  <a:t>  / </a:t>
                </a:r>
                <a:r>
                  <a:rPr lang="en-US" sz="2400" dirty="0">
                    <a:latin typeface="Symbol" panose="05050102010706020507" pitchFamily="18" charset="2"/>
                  </a:rPr>
                  <a:t>(</a:t>
                </a:r>
                <a:r>
                  <a:rPr lang="en-US" sz="2400" dirty="0"/>
                  <a:t>1 + e</a:t>
                </a:r>
                <a:r>
                  <a:rPr lang="en-US" sz="2400" baseline="30000" dirty="0"/>
                  <a:t>-z </a:t>
                </a:r>
                <a:r>
                  <a:rPr lang="en-US" sz="2400" dirty="0"/>
                  <a:t>) </a:t>
                </a:r>
                <a:r>
                  <a:rPr lang="en-US" sz="2400" baseline="30000" dirty="0"/>
                  <a:t>2 </a:t>
                </a:r>
                <a:endParaRPr lang="en-US" sz="2400" dirty="0"/>
              </a:p>
              <a:p>
                <a:pPr marL="2286000" lvl="5" indent="0">
                  <a:buNone/>
                </a:pPr>
                <a:endParaRPr lang="en-US" sz="1400" baseline="30000" dirty="0">
                  <a:latin typeface="Symbol" panose="05050102010706020507" pitchFamily="18" charset="2"/>
                </a:endParaRPr>
              </a:p>
              <a:p>
                <a:pPr marL="114300" indent="0">
                  <a:buNone/>
                </a:pPr>
                <a:r>
                  <a:rPr lang="en-US" sz="2400" dirty="0"/>
                  <a:t>Note that for 1 sample,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m:rPr>
                        <m:nor/>
                      </m:rPr>
                      <a:rPr lang="en-US" sz="2400" dirty="0"/>
                      <m:t>)</m:t>
                    </m:r>
                  </m:oMath>
                </a14:m>
                <a:r>
                  <a:rPr lang="en-US" sz="2400" dirty="0"/>
                  <a:t> is a scalar.  </a:t>
                </a:r>
              </a:p>
              <a:p>
                <a:pPr marL="114300" indent="0">
                  <a:buNone/>
                </a:pPr>
                <a:endParaRPr lang="en-US" sz="2400" dirty="0"/>
              </a:p>
              <a:p>
                <a:pPr marL="114300" indent="0">
                  <a:buNone/>
                </a:pPr>
                <a:r>
                  <a:rPr lang="en-US" sz="2400" dirty="0"/>
                  <a:t>Let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baseline="-25000">
                            <a:latin typeface="Cambria Math" panose="02040503050406030204" pitchFamily="18" charset="0"/>
                          </a:rPr>
                          <m:t>𝑖</m:t>
                        </m:r>
                        <m:r>
                          <a:rPr lang="en-US" sz="2400" i="1">
                            <a:latin typeface="Cambria Math" panose="02040503050406030204" pitchFamily="18" charset="0"/>
                          </a:rPr>
                          <m:t>−</m:t>
                        </m:r>
                        <m:r>
                          <a:rPr lang="cy-GB" sz="2400" i="1">
                            <a:latin typeface="Cambria Math" panose="02040503050406030204" pitchFamily="18" charset="0"/>
                          </a:rPr>
                          <m:t>ŷ</m:t>
                        </m:r>
                        <m:r>
                          <a:rPr lang="en-US" sz="2400" i="1" baseline="-25000">
                            <a:latin typeface="Cambria Math" panose="02040503050406030204" pitchFamily="18" charset="0"/>
                          </a:rPr>
                          <m:t>𝑖</m:t>
                        </m:r>
                      </m:e>
                    </m:d>
                    <m:r>
                      <a:rPr lang="en-US" sz="2400" i="1">
                        <a:latin typeface="Cambria Math" panose="02040503050406030204" pitchFamily="18" charset="0"/>
                      </a:rPr>
                      <m:t> (</m:t>
                    </m:r>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m:rPr>
                        <m:nor/>
                      </m:rPr>
                      <a:rPr lang="en-US" sz="2400" dirty="0"/>
                      <m:t>)</m:t>
                    </m:r>
                  </m:oMath>
                </a14:m>
                <a:r>
                  <a:rPr lang="en-US" sz="2400" dirty="0"/>
                  <a:t> = </a:t>
                </a:r>
                <a:r>
                  <a:rPr lang="en-US" sz="2400" dirty="0">
                    <a:latin typeface="Symbol" panose="05050102010706020507" pitchFamily="18" charset="2"/>
                  </a:rPr>
                  <a:t>d</a:t>
                </a:r>
                <a:r>
                  <a:rPr lang="en-US" sz="2400" baseline="30000" dirty="0">
                    <a:latin typeface="Symbol" panose="05050102010706020507" pitchFamily="18" charset="2"/>
                  </a:rPr>
                  <a:t>(3)</a:t>
                </a:r>
                <a:r>
                  <a:rPr lang="en-US" sz="2400" baseline="-25000" dirty="0" err="1">
                    <a:latin typeface="Symbol" panose="05050102010706020507" pitchFamily="18" charset="2"/>
                  </a:rPr>
                  <a:t>i</a:t>
                </a:r>
                <a:r>
                  <a:rPr lang="en-US" sz="2400" baseline="-25000" dirty="0">
                    <a:latin typeface="Symbol" panose="05050102010706020507" pitchFamily="18" charset="2"/>
                  </a:rPr>
                  <a:t>=1</a:t>
                </a:r>
                <a:r>
                  <a:rPr lang="en-US" sz="2400" dirty="0">
                    <a:latin typeface="Symbol" panose="05050102010706020507" pitchFamily="18" charset="2"/>
                  </a:rPr>
                  <a:t> , </a:t>
                </a:r>
                <a:r>
                  <a:rPr lang="en-US" sz="2400" dirty="0"/>
                  <a:t>where </a:t>
                </a:r>
                <a:r>
                  <a:rPr lang="en-US" sz="2400" dirty="0" err="1"/>
                  <a:t>i</a:t>
                </a:r>
                <a:r>
                  <a:rPr lang="en-US" sz="2400" dirty="0"/>
                  <a:t> = 1 signifies this is only for the first of n samples</a:t>
                </a:r>
              </a:p>
              <a:p>
                <a:pPr marL="0" indent="0">
                  <a:buNone/>
                </a:pPr>
                <a:r>
                  <a:rPr lang="en-US" sz="2800" baseline="30000" dirty="0">
                    <a:latin typeface="Symbol" panose="05050102010706020507" pitchFamily="18" charset="2"/>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96974"/>
                <a:ext cx="8229600" cy="5051426"/>
              </a:xfrm>
              <a:blipFill>
                <a:blip r:embed="rId2"/>
                <a:stretch>
                  <a:fillRect l="-1111" t="-965" r="-1111" b="-117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66</a:t>
            </a:fld>
            <a:endParaRPr lang="en-US" altLang="en-US" dirty="0"/>
          </a:p>
        </p:txBody>
      </p:sp>
    </p:spTree>
    <p:extLst>
      <p:ext uri="{BB962C8B-B14F-4D97-AF65-F5344CB8AC3E}">
        <p14:creationId xmlns:p14="http://schemas.microsoft.com/office/powerpoint/2010/main" val="2745667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Input Layer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96974"/>
                <a:ext cx="8229600" cy="5051426"/>
              </a:xfrm>
            </p:spPr>
            <p:txBody>
              <a:bodyPr/>
              <a:lstStyle/>
              <a:p>
                <a:pPr marL="0" indent="0">
                  <a:buNone/>
                </a:pPr>
                <a:r>
                  <a:rPr lang="en-US" sz="2400" dirty="0"/>
                  <a:t>Substituting in for </a:t>
                </a:r>
                <a14:m>
                  <m:oMath xmlns:m="http://schemas.openxmlformats.org/officeDocument/2006/math">
                    <m:r>
                      <a:rPr lang="el-GR" sz="2400" i="1">
                        <a:latin typeface="Cambria Math" panose="02040503050406030204" pitchFamily="18" charset="0"/>
                      </a:rPr>
                      <m:t>𝛿</m:t>
                    </m:r>
                    <m:r>
                      <a:rPr lang="cy-GB" sz="2400" i="1">
                        <a:latin typeface="Cambria Math" panose="02040503050406030204" pitchFamily="18" charset="0"/>
                      </a:rPr>
                      <m:t>ŷ</m:t>
                    </m:r>
                    <m:r>
                      <a:rPr lang="en-US" sz="2400" i="1">
                        <a:latin typeface="Cambria Math" panose="02040503050406030204" pitchFamily="18" charset="0"/>
                      </a:rPr>
                      <m:t>/</m:t>
                    </m:r>
                    <m:r>
                      <a:rPr lang="el-GR" sz="2400" i="1">
                        <a:latin typeface="Cambria Math" panose="02040503050406030204" pitchFamily="18" charset="0"/>
                      </a:rPr>
                      <m:t>𝛿</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oMath>
                </a14:m>
                <a:r>
                  <a:rPr lang="en-US" sz="2400" dirty="0">
                    <a:latin typeface="Symbol" panose="05050102010706020507" pitchFamily="18" charset="2"/>
                  </a:rPr>
                  <a:t> </a:t>
                </a:r>
                <a:r>
                  <a:rPr lang="en-US" sz="2400" dirty="0"/>
                  <a:t>:</a:t>
                </a:r>
              </a:p>
              <a:p>
                <a:pPr marL="0" indent="0">
                  <a:buNone/>
                </a:pPr>
                <a:r>
                  <a:rPr lang="en-US" sz="2400" baseline="30000" dirty="0">
                    <a:latin typeface="Symbol" panose="05050102010706020507" pitchFamily="18" charset="2"/>
                  </a:rPr>
                  <a:t>	 </a:t>
                </a:r>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(1)</a:t>
                </a:r>
                <a:r>
                  <a:rPr lang="en-US" sz="2400" dirty="0">
                    <a:latin typeface="Symbol" panose="05050102010706020507" pitchFamily="18" charset="2"/>
                  </a:rPr>
                  <a:t>  </a:t>
                </a:r>
                <a:r>
                  <a:rPr lang="en-US" sz="2400" dirty="0"/>
                  <a:t>= </a:t>
                </a:r>
                <a:r>
                  <a:rPr lang="en-US" sz="3200" dirty="0">
                    <a:latin typeface="Symbol" panose="05050102010706020507" pitchFamily="18" charset="2"/>
                  </a:rPr>
                  <a:t>d</a:t>
                </a:r>
                <a:r>
                  <a:rPr lang="en-US" sz="3200" baseline="30000" dirty="0">
                    <a:latin typeface="Symbol" panose="05050102010706020507" pitchFamily="18" charset="2"/>
                  </a:rPr>
                  <a:t>(3)</a:t>
                </a:r>
                <a:r>
                  <a:rPr lang="en-US" sz="3200" baseline="-25000" dirty="0" err="1">
                    <a:latin typeface="Symbol" panose="05050102010706020507" pitchFamily="18" charset="2"/>
                  </a:rPr>
                  <a:t>i</a:t>
                </a:r>
                <a:r>
                  <a:rPr lang="en-US" sz="3200" baseline="-25000" dirty="0">
                    <a:latin typeface="Symbol" panose="05050102010706020507" pitchFamily="18" charset="2"/>
                  </a:rPr>
                  <a:t>=1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m:t>
                    </m:r>
                    <m:r>
                      <m:rPr>
                        <m:nor/>
                      </m:rPr>
                      <a:rPr lang="en-US" sz="2400" b="0" i="0" baseline="30000" dirty="0" smtClean="0"/>
                      <m:t>1</m:t>
                    </m:r>
                    <m:r>
                      <m:rPr>
                        <m:nor/>
                      </m:rPr>
                      <a:rPr lang="en-US" sz="2400" baseline="30000" dirty="0"/>
                      <m:t>)</m:t>
                    </m:r>
                    <m:r>
                      <m:rPr>
                        <m:nor/>
                      </m:rPr>
                      <a:rPr lang="en-US" sz="2400" dirty="0"/>
                      <m:t>)</m:t>
                    </m:r>
                  </m:oMath>
                </a14:m>
                <a:r>
                  <a:rPr lang="en-US" sz="2400" dirty="0">
                    <a:latin typeface="Symbol" panose="05050102010706020507" pitchFamily="18" charset="2"/>
                  </a:rPr>
                  <a:t>                                 </a:t>
                </a:r>
              </a:p>
              <a:p>
                <a:pPr marL="0" indent="0">
                  <a:buNone/>
                </a:pPr>
                <a:endParaRPr lang="en-US" sz="2400" baseline="30000" dirty="0">
                  <a:latin typeface="Symbol" panose="05050102010706020507" pitchFamily="18" charset="2"/>
                </a:endParaRPr>
              </a:p>
              <a:p>
                <a:pPr marL="0" indent="0">
                  <a:buNone/>
                </a:pPr>
                <a:r>
                  <a:rPr lang="en-US" sz="2400" dirty="0"/>
                  <a:t>So what is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m:t>
                    </m:r>
                    <m:r>
                      <m:rPr>
                        <m:nor/>
                      </m:rPr>
                      <a:rPr lang="en-US" sz="2400" b="0" i="0" baseline="30000" dirty="0" smtClean="0"/>
                      <m:t>1</m:t>
                    </m:r>
                    <m:r>
                      <m:rPr>
                        <m:nor/>
                      </m:rPr>
                      <a:rPr lang="en-US" sz="2400" baseline="30000" dirty="0"/>
                      <m:t>)</m:t>
                    </m:r>
                    <m:r>
                      <m:rPr>
                        <m:nor/>
                      </m:rPr>
                      <a:rPr lang="en-US" sz="2400" dirty="0"/>
                      <m:t>)</m:t>
                    </m:r>
                  </m:oMath>
                </a14:m>
                <a:r>
                  <a:rPr lang="en-US" sz="2400" dirty="0">
                    <a:latin typeface="Symbol" panose="05050102010706020507" pitchFamily="18" charset="2"/>
                  </a:rPr>
                  <a:t> ?  </a:t>
                </a:r>
                <a:r>
                  <a:rPr lang="en-US" sz="2400" dirty="0"/>
                  <a:t>Between z</a:t>
                </a:r>
                <a:r>
                  <a:rPr lang="en-US" sz="2400" baseline="30000" dirty="0"/>
                  <a:t>(3) </a:t>
                </a:r>
                <a:r>
                  <a:rPr lang="en-US" sz="2400" dirty="0"/>
                  <a:t>and W</a:t>
                </a:r>
                <a:r>
                  <a:rPr lang="en-US" sz="2400" baseline="30000" dirty="0"/>
                  <a:t>(1) </a:t>
                </a:r>
                <a:r>
                  <a:rPr lang="en-US" sz="2400" dirty="0"/>
                  <a:t>is the hidden layer, so use the chain rule to get from layer (3) to layer (1).</a:t>
                </a:r>
              </a:p>
              <a:p>
                <a:pPr marL="0" indent="0">
                  <a:buNone/>
                </a:pPr>
                <a:endParaRPr lang="en-US" sz="2400" i="1" dirty="0">
                  <a:latin typeface="Cambria Math" panose="02040503050406030204" pitchFamily="18" charset="0"/>
                </a:endParaRPr>
              </a:p>
              <a:p>
                <a:pPr marL="0" indent="0">
                  <a:buNone/>
                </a:pP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r>
                  <a:rPr lang="en-US" sz="2400" dirty="0">
                    <a:latin typeface="Symbol" panose="05050102010706020507" pitchFamily="18" charset="2"/>
                  </a:rPr>
                  <a:t>d</a:t>
                </a:r>
                <a:r>
                  <a:rPr lang="en-US" sz="2400" baseline="-25000" dirty="0">
                    <a:latin typeface="Symbol" panose="05050102010706020507" pitchFamily="18" charset="2"/>
                  </a:rPr>
                  <a:t>i=1</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aseline="30000" dirty="0"/>
                      <m:t>(</m:t>
                    </m:r>
                    <m:r>
                      <m:rPr>
                        <m:nor/>
                      </m:rPr>
                      <a:rPr lang="en-US" sz="2400" b="0" i="0" baseline="30000" dirty="0" smtClean="0"/>
                      <m:t>2</m:t>
                    </m:r>
                    <m:r>
                      <m:rPr>
                        <m:nor/>
                      </m:rPr>
                      <a:rPr lang="en-US" sz="2400" baseline="30000" dirty="0"/>
                      <m:t>)</m:t>
                    </m:r>
                    <m:r>
                      <m:rPr>
                        <m:nor/>
                      </m:rPr>
                      <a:rPr lang="en-US" sz="2400" dirty="0"/>
                      <m:t>)</m:t>
                    </m:r>
                  </m:oMath>
                </a14:m>
                <a:r>
                  <a:rPr lang="en-US" sz="2400" dirty="0"/>
                  <a:t>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aseline="30000">
                        <a:latin typeface="Cambria Math" panose="02040503050406030204" pitchFamily="18" charset="0"/>
                      </a:rPr>
                      <m:t>(</m:t>
                    </m:r>
                    <m:r>
                      <m:rPr>
                        <m:nor/>
                      </m:rPr>
                      <a:rPr lang="en-US" sz="2400" b="0" i="0" baseline="30000" smtClean="0">
                        <a:latin typeface="Cambria Math" panose="02040503050406030204" pitchFamily="18" charset="0"/>
                      </a:rPr>
                      <m:t>2</m:t>
                    </m:r>
                    <m:r>
                      <m:rPr>
                        <m:nor/>
                      </m:rPr>
                      <a:rPr lang="en-US" sz="2400" baseline="30000">
                        <a:latin typeface="Cambria Math" panose="02040503050406030204" pitchFamily="18" charset="0"/>
                      </a:rPr>
                      <m:t>)</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p>
              <a:p>
                <a:pPr marL="0" indent="0">
                  <a:buNone/>
                </a:pPr>
                <a:endParaRPr lang="en-US" sz="2400" dirty="0">
                  <a:latin typeface="Symbol" panose="05050102010706020507" pitchFamily="18" charset="2"/>
                </a:endParaRPr>
              </a:p>
              <a:p>
                <a:pPr marL="0" indent="0">
                  <a:buNone/>
                </a:pPr>
                <a14:m>
                  <m:oMath xmlns:m="http://schemas.openxmlformats.org/officeDocument/2006/math">
                    <m:r>
                      <m:rPr>
                        <m:nor/>
                      </m:rPr>
                      <a:rPr lang="en-US" sz="2400">
                        <a:latin typeface="Cambria Math" panose="02040503050406030204" pitchFamily="18" charset="0"/>
                      </a:rPr>
                      <m:t>z</m:t>
                    </m:r>
                    <m:r>
                      <m:rPr>
                        <m:nor/>
                      </m:rPr>
                      <a:rPr lang="en-US" sz="2400" baseline="30000">
                        <a:latin typeface="Cambria Math" panose="02040503050406030204" pitchFamily="18" charset="0"/>
                      </a:rPr>
                      <m:t>(3)</m:t>
                    </m:r>
                  </m:oMath>
                </a14:m>
                <a:r>
                  <a:rPr lang="en-US" sz="2400" dirty="0"/>
                  <a:t> = W</a:t>
                </a:r>
                <a:r>
                  <a:rPr lang="en-US" sz="2400" baseline="-25000" dirty="0"/>
                  <a:t>0</a:t>
                </a:r>
                <a:r>
                  <a:rPr lang="en-US" sz="2400" baseline="30000" dirty="0"/>
                  <a:t>(2)</a:t>
                </a:r>
                <a:r>
                  <a:rPr lang="en-US" sz="2400" dirty="0"/>
                  <a:t> + W</a:t>
                </a:r>
                <a:r>
                  <a:rPr lang="en-US" sz="2400" baseline="-25000" dirty="0"/>
                  <a:t>1</a:t>
                </a:r>
                <a:r>
                  <a:rPr lang="en-US" sz="2400" baseline="30000" dirty="0"/>
                  <a:t>(2)</a:t>
                </a:r>
                <a:r>
                  <a:rPr lang="en-US" sz="2400" dirty="0"/>
                  <a:t> * a</a:t>
                </a:r>
                <a:r>
                  <a:rPr lang="en-US" sz="2400" baseline="-25000" dirty="0"/>
                  <a:t>1</a:t>
                </a:r>
                <a:r>
                  <a:rPr lang="en-US" sz="2400" baseline="30000" dirty="0"/>
                  <a:t>(2)</a:t>
                </a:r>
                <a:r>
                  <a:rPr lang="en-US" sz="2400" dirty="0"/>
                  <a:t> + W</a:t>
                </a:r>
                <a:r>
                  <a:rPr lang="en-US" sz="2400" baseline="-25000" dirty="0"/>
                  <a:t>2</a:t>
                </a:r>
                <a:r>
                  <a:rPr lang="en-US" sz="2400" baseline="30000" dirty="0"/>
                  <a:t>(2)</a:t>
                </a:r>
                <a:r>
                  <a:rPr lang="en-US" sz="2400" dirty="0"/>
                  <a:t> * a</a:t>
                </a:r>
                <a:r>
                  <a:rPr lang="en-US" sz="2400" baseline="-25000" dirty="0"/>
                  <a:t>2</a:t>
                </a:r>
                <a:r>
                  <a:rPr lang="en-US" sz="2400" baseline="30000" dirty="0"/>
                  <a:t>(2)</a:t>
                </a:r>
                <a:r>
                  <a:rPr lang="en-US" sz="2400" dirty="0"/>
                  <a:t> + W</a:t>
                </a:r>
                <a:r>
                  <a:rPr lang="en-US" sz="2400" baseline="-25000" dirty="0"/>
                  <a:t>3</a:t>
                </a:r>
                <a:r>
                  <a:rPr lang="en-US" sz="2400" baseline="30000" dirty="0"/>
                  <a:t>(2)</a:t>
                </a:r>
                <a:r>
                  <a:rPr lang="en-US" sz="2400" dirty="0"/>
                  <a:t> * a</a:t>
                </a:r>
                <a:r>
                  <a:rPr lang="en-US" sz="2400" baseline="-25000" dirty="0"/>
                  <a:t>3</a:t>
                </a:r>
                <a:r>
                  <a:rPr lang="en-US" sz="2400" baseline="30000" dirty="0"/>
                  <a:t>(2)</a:t>
                </a:r>
                <a:endParaRPr lang="en-US" sz="2400" baseline="-25000" dirty="0"/>
              </a:p>
              <a:p>
                <a:pPr marL="0" indent="0">
                  <a:buNone/>
                </a:pPr>
                <a:endParaRPr lang="en-US" sz="2400" baseline="-25000" dirty="0"/>
              </a:p>
              <a:p>
                <a:pPr marL="0" indent="0">
                  <a:buNone/>
                </a:pPr>
                <a:r>
                  <a:rPr lang="en-US" sz="2400" dirty="0"/>
                  <a:t>So </a:t>
                </a:r>
                <a:r>
                  <a:rPr lang="en-US" sz="2400" i="1" dirty="0">
                    <a:latin typeface="Cambria Math" panose="02040503050406030204" pitchFamily="18" charset="0"/>
                  </a:rPr>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smtClean="0">
                        <a:latin typeface="Cambria Math" panose="02040503050406030204" pitchFamily="18" charset="0"/>
                      </a:rPr>
                      <m:t>δ</m:t>
                    </m:r>
                    <m:r>
                      <m:rPr>
                        <m:nor/>
                      </m:rPr>
                      <a:rPr lang="en-US" sz="2400" b="0" i="0" smtClean="0">
                        <a:latin typeface="Cambria Math" panose="02040503050406030204" pitchFamily="18" charset="0"/>
                      </a:rPr>
                      <m:t>(</m:t>
                    </m:r>
                    <m:r>
                      <m:rPr>
                        <m:nor/>
                      </m:rPr>
                      <a:rPr lang="en-US" sz="2400" b="0" i="0" smtClean="0">
                        <a:latin typeface="Cambria Math" panose="02040503050406030204" pitchFamily="18" charset="0"/>
                      </a:rPr>
                      <m:t>constant</m:t>
                    </m:r>
                    <m:r>
                      <m:rPr>
                        <m:nor/>
                      </m:rPr>
                      <a:rPr lang="en-US" sz="2400" b="0" i="0" smtClean="0">
                        <a:latin typeface="Cambria Math" panose="02040503050406030204" pitchFamily="18" charset="0"/>
                      </a:rPr>
                      <m:t>)</m:t>
                    </m:r>
                    <m:r>
                      <m:rPr>
                        <m:nor/>
                      </m:rPr>
                      <a:rPr lang="en-US" sz="2400" baseline="30000" dirty="0"/>
                      <m:t>(2)</m:t>
                    </m:r>
                    <m:r>
                      <m:rPr>
                        <m:nor/>
                      </m:rPr>
                      <a:rPr lang="en-US" sz="2400" dirty="0"/>
                      <m:t>)</m:t>
                    </m:r>
                    <m:r>
                      <m:rPr>
                        <m:nor/>
                      </m:rPr>
                      <a:rPr lang="en-US" sz="2400" b="0" i="0" dirty="0" smtClean="0"/>
                      <m:t> =0</m:t>
                    </m:r>
                  </m:oMath>
                </a14:m>
                <a:r>
                  <a:rPr lang="en-US" sz="2400" baseline="-25000" dirty="0"/>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0" i="0" baseline="-25000" dirty="0" smtClean="0"/>
                      <m:t>1</m:t>
                    </m:r>
                    <m:r>
                      <m:rPr>
                        <m:nor/>
                      </m:rPr>
                      <a:rPr lang="en-US" sz="2400" baseline="30000" dirty="0"/>
                      <m:t>(2)</m:t>
                    </m:r>
                    <m:r>
                      <m:rPr>
                        <m:nor/>
                      </m:rPr>
                      <a:rPr lang="en-US" sz="2400" dirty="0"/>
                      <m:t>) = </m:t>
                    </m:r>
                    <m:r>
                      <m:rPr>
                        <m:nor/>
                      </m:rPr>
                      <a:rPr lang="en-US" sz="2400" b="0" i="0" dirty="0" smtClean="0"/>
                      <m:t>W</m:t>
                    </m:r>
                  </m:oMath>
                </a14:m>
                <a:r>
                  <a:rPr lang="en-US" sz="2400" baseline="-25000" dirty="0"/>
                  <a:t>1</a:t>
                </a:r>
                <a:r>
                  <a:rPr lang="en-US" sz="2400" baseline="30000" dirty="0"/>
                  <a:t>(2)</a:t>
                </a:r>
                <a:r>
                  <a:rPr lang="en-US" sz="2400" baseline="-25000" dirty="0"/>
                  <a:t>	</a:t>
                </a:r>
              </a:p>
              <a:p>
                <a:pPr marL="0" indent="0">
                  <a:buNone/>
                </a:pPr>
                <a:r>
                  <a:rPr lang="en-US" sz="2400" dirty="0"/>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aseline="-25000" dirty="0"/>
                      <m:t>2</m:t>
                    </m:r>
                    <m:r>
                      <m:rPr>
                        <m:nor/>
                      </m:rPr>
                      <a:rPr lang="en-US" sz="2400" baseline="30000" dirty="0"/>
                      <m:t>(2)</m:t>
                    </m:r>
                    <m:r>
                      <m:rPr>
                        <m:nor/>
                      </m:rPr>
                      <a:rPr lang="en-US" sz="2400" dirty="0"/>
                      <m:t>) = </m:t>
                    </m:r>
                    <m:r>
                      <m:rPr>
                        <m:nor/>
                      </m:rPr>
                      <a:rPr lang="en-US" sz="2400" b="0" i="0" dirty="0" smtClean="0"/>
                      <m:t>W</m:t>
                    </m:r>
                  </m:oMath>
                </a14:m>
                <a:r>
                  <a:rPr lang="en-US" sz="2400" baseline="-25000" dirty="0"/>
                  <a:t>2</a:t>
                </a:r>
                <a:r>
                  <a:rPr lang="en-US" sz="2400" baseline="30000" dirty="0"/>
                  <a:t>(2)</a:t>
                </a:r>
                <a:r>
                  <a:rPr lang="en-US" sz="2400" baseline="-25000" dirty="0"/>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aseline="-25000" dirty="0"/>
                      <m:t>3</m:t>
                    </m:r>
                    <m:r>
                      <m:rPr>
                        <m:nor/>
                      </m:rPr>
                      <a:rPr lang="en-US" sz="2400" baseline="30000" dirty="0"/>
                      <m:t>(2)</m:t>
                    </m:r>
                    <m:r>
                      <m:rPr>
                        <m:nor/>
                      </m:rPr>
                      <a:rPr lang="en-US" sz="2400" dirty="0"/>
                      <m:t>) = </m:t>
                    </m:r>
                    <m:r>
                      <m:rPr>
                        <m:nor/>
                      </m:rPr>
                      <a:rPr lang="en-US" sz="2400" b="0" i="0" dirty="0" smtClean="0"/>
                      <m:t>W</m:t>
                    </m:r>
                  </m:oMath>
                </a14:m>
                <a:r>
                  <a:rPr lang="en-US" sz="2400" baseline="-25000" dirty="0"/>
                  <a:t>3</a:t>
                </a:r>
                <a:r>
                  <a:rPr lang="en-US" sz="2400" baseline="30000" dirty="0"/>
                  <a:t>(2)</a:t>
                </a:r>
              </a:p>
              <a:p>
                <a:pPr marL="0" indent="0">
                  <a:buNone/>
                </a:pPr>
                <a:endParaRPr lang="en-US" sz="2400"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96974"/>
                <a:ext cx="8229600" cy="5051426"/>
              </a:xfrm>
              <a:blipFill>
                <a:blip r:embed="rId2"/>
                <a:stretch>
                  <a:fillRect l="-1111" t="-965" b="-27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67</a:t>
            </a:fld>
            <a:endParaRPr lang="en-US" altLang="en-US" dirty="0"/>
          </a:p>
        </p:txBody>
      </p:sp>
    </p:spTree>
    <p:extLst>
      <p:ext uri="{BB962C8B-B14F-4D97-AF65-F5344CB8AC3E}">
        <p14:creationId xmlns:p14="http://schemas.microsoft.com/office/powerpoint/2010/main" val="38060657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Input Layer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458200" cy="4906963"/>
              </a:xfrm>
            </p:spPr>
            <p:txBody>
              <a:bodyPr/>
              <a:lstStyle/>
              <a:p>
                <a:pPr marL="0" indent="0">
                  <a:buNone/>
                </a:pPr>
                <a:r>
                  <a:rPr lang="en-US" sz="2400" dirty="0"/>
                  <a:t>So </a:t>
                </a:r>
                <a:endParaRPr lang="en-US" sz="2400" i="1" dirty="0">
                  <a:latin typeface="Cambria Math" panose="02040503050406030204" pitchFamily="18" charset="0"/>
                </a:endParaRPr>
              </a:p>
              <a:p>
                <a:pPr marL="0" indent="0">
                  <a:buNone/>
                </a:pPr>
                <a:r>
                  <a:rPr lang="en-US" sz="2400" dirty="0"/>
                  <a:t>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r>
                  <a:rPr lang="en-US" sz="2400" dirty="0">
                    <a:latin typeface="Symbol" panose="05050102010706020507" pitchFamily="18" charset="2"/>
                  </a:rPr>
                  <a:t>d</a:t>
                </a:r>
                <a:r>
                  <a:rPr lang="en-US" sz="2400" baseline="30000" dirty="0">
                    <a:latin typeface="Symbol" panose="05050102010706020507" pitchFamily="18" charset="2"/>
                  </a:rPr>
                  <a:t>(3)</a:t>
                </a:r>
                <a:r>
                  <a:rPr lang="en-US" sz="2400" baseline="-25000" dirty="0">
                    <a:latin typeface="Symbol" panose="05050102010706020507" pitchFamily="18" charset="2"/>
                  </a:rPr>
                  <a:t>i=1 </a:t>
                </a:r>
                <a:r>
                  <a:rPr lang="en-US" sz="2400" dirty="0">
                    <a:latin typeface="Symbol" panose="05050102010706020507" pitchFamily="18" charset="2"/>
                  </a:rPr>
                  <a:t>(</a:t>
                </a:r>
                <a:r>
                  <a:rPr lang="en-US" sz="2400" b="1" dirty="0"/>
                  <a:t>W</a:t>
                </a:r>
                <a:r>
                  <a:rPr lang="en-US" sz="2400" b="1" baseline="30000" dirty="0"/>
                  <a:t>(2)</a:t>
                </a:r>
                <a:r>
                  <a:rPr lang="en-US" sz="2400" b="1" dirty="0"/>
                  <a:t>)</a:t>
                </a:r>
                <a:r>
                  <a:rPr lang="en-US" sz="2400" b="1" baseline="30000" dirty="0"/>
                  <a:t>T</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a</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p>
              <a:p>
                <a:pPr marL="0" indent="0">
                  <a:buNone/>
                </a:pPr>
                <a:endParaRPr lang="en-US" sz="1600" b="1" dirty="0"/>
              </a:p>
              <a:p>
                <a:pPr marL="0" indent="0">
                  <a:buNone/>
                </a:pPr>
                <a:r>
                  <a:rPr lang="en-US" sz="2400" dirty="0"/>
                  <a:t>So what is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aseline="30000">
                        <a:latin typeface="Cambria Math" panose="02040503050406030204" pitchFamily="18" charset="0"/>
                      </a:rPr>
                      <m:t>(</m:t>
                    </m:r>
                    <m:r>
                      <m:rPr>
                        <m:nor/>
                      </m:rPr>
                      <a:rPr lang="en-US" sz="2400" b="0" i="0" baseline="30000" smtClean="0">
                        <a:latin typeface="Cambria Math" panose="02040503050406030204" pitchFamily="18" charset="0"/>
                      </a:rPr>
                      <m:t>2</m:t>
                    </m:r>
                    <m:r>
                      <m:rPr>
                        <m:nor/>
                      </m:rPr>
                      <a:rPr lang="en-US" sz="2400" baseline="30000">
                        <a:latin typeface="Cambria Math" panose="02040503050406030204" pitchFamily="18" charset="0"/>
                      </a:rPr>
                      <m:t>)</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m:t>
                    </m:r>
                    <m:r>
                      <m:rPr>
                        <m:nor/>
                      </m:rPr>
                      <a:rPr lang="en-US" sz="2400" b="0" i="0" baseline="30000" dirty="0" smtClean="0"/>
                      <m:t>1</m:t>
                    </m:r>
                    <m:r>
                      <m:rPr>
                        <m:nor/>
                      </m:rPr>
                      <a:rPr lang="en-US" sz="2400" baseline="30000" dirty="0"/>
                      <m:t>)</m:t>
                    </m:r>
                    <m:r>
                      <m:rPr>
                        <m:nor/>
                      </m:rPr>
                      <a:rPr lang="en-US" sz="2400" dirty="0"/>
                      <m:t>)</m:t>
                    </m:r>
                  </m:oMath>
                </a14:m>
                <a:r>
                  <a:rPr lang="en-US" sz="2400" dirty="0">
                    <a:latin typeface="Symbol" panose="05050102010706020507" pitchFamily="18" charset="2"/>
                  </a:rPr>
                  <a:t> ?  </a:t>
                </a:r>
                <a:r>
                  <a:rPr lang="en-US" sz="2400" dirty="0"/>
                  <a:t>Use the chain rule again to rewrite as</a:t>
                </a:r>
                <a:endParaRPr lang="en-US" sz="2400" baseline="-25000" dirty="0"/>
              </a:p>
              <a:p>
                <a:pPr marL="0" indent="0">
                  <a:buNone/>
                </a:pPr>
                <a:endParaRPr lang="en-US" sz="2400" i="1" dirty="0">
                  <a:latin typeface="Cambria Math" panose="02040503050406030204" pitchFamily="18" charset="0"/>
                </a:endParaRPr>
              </a:p>
              <a:p>
                <a:pPr marL="0" indent="0">
                  <a:buNone/>
                </a:pP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r>
                  <a:rPr lang="en-US" sz="2400" dirty="0">
                    <a:latin typeface="Symbol" panose="05050102010706020507" pitchFamily="18" charset="2"/>
                  </a:rPr>
                  <a:t>d</a:t>
                </a:r>
                <a:r>
                  <a:rPr lang="en-US" sz="2400" baseline="-25000" dirty="0">
                    <a:latin typeface="Symbol" panose="05050102010706020507" pitchFamily="18" charset="2"/>
                  </a:rPr>
                  <a:t>i=1</a:t>
                </a:r>
                <a:r>
                  <a:rPr lang="en-US" sz="2400" dirty="0">
                    <a:latin typeface="Symbol" panose="05050102010706020507" pitchFamily="18" charset="2"/>
                  </a:rPr>
                  <a:t>(</a:t>
                </a:r>
                <a:r>
                  <a:rPr lang="en-US" sz="2400" b="1" dirty="0"/>
                  <a:t>W</a:t>
                </a:r>
                <a:r>
                  <a:rPr lang="en-US" sz="2400" b="1" baseline="30000" dirty="0"/>
                  <a:t>(2)</a:t>
                </a:r>
                <a:r>
                  <a:rPr lang="en-US" sz="2400" b="1" dirty="0"/>
                  <a:t>)</a:t>
                </a:r>
                <a:r>
                  <a:rPr lang="en-US" sz="2400" b="1" baseline="30000" dirty="0"/>
                  <a:t>T</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a</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z</m:t>
                    </m:r>
                    <m:r>
                      <m:rPr>
                        <m:nor/>
                      </m:rPr>
                      <a:rPr lang="en-US" sz="2400" baseline="30000" dirty="0"/>
                      <m:t>(</m:t>
                    </m:r>
                    <m:r>
                      <m:rPr>
                        <m:nor/>
                      </m:rPr>
                      <a:rPr lang="en-US" sz="2400" b="0" i="0" baseline="30000" dirty="0" smtClean="0"/>
                      <m:t>2</m:t>
                    </m:r>
                    <m:r>
                      <m:rPr>
                        <m:nor/>
                      </m:rPr>
                      <a:rPr lang="en-US" sz="2400" baseline="30000" dirty="0"/>
                      <m:t>)</m:t>
                    </m:r>
                    <m:r>
                      <m:rPr>
                        <m:nor/>
                      </m:rPr>
                      <a:rPr lang="en-US" sz="2400" dirty="0"/>
                      <m:t>)</m:t>
                    </m:r>
                  </m:oMath>
                </a14:m>
                <a:r>
                  <a:rPr lang="en-US" sz="2400" dirty="0"/>
                  <a:t>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z</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p>
              <a:p>
                <a:pPr marL="0" indent="0">
                  <a:buNone/>
                </a:pPr>
                <a:endParaRPr lang="en-US" sz="2400" baseline="30000" dirty="0"/>
              </a:p>
              <a:p>
                <a:pPr marL="0" indent="0">
                  <a:buNone/>
                </a:pPr>
                <a:r>
                  <a:rPr lang="en-US" sz="2400" baseline="30000" dirty="0"/>
                  <a:t>		= </a:t>
                </a:r>
                <a:r>
                  <a:rPr lang="en-US" sz="2400" dirty="0">
                    <a:latin typeface="Symbol" panose="05050102010706020507" pitchFamily="18" charset="2"/>
                  </a:rPr>
                  <a:t>d</a:t>
                </a:r>
                <a:r>
                  <a:rPr lang="en-US" sz="2400" baseline="-25000" dirty="0">
                    <a:latin typeface="Symbol" panose="05050102010706020507" pitchFamily="18" charset="2"/>
                  </a:rPr>
                  <a:t>i=1</a:t>
                </a:r>
                <a:r>
                  <a:rPr lang="en-US" sz="2400" dirty="0">
                    <a:latin typeface="Symbol" panose="05050102010706020507" pitchFamily="18" charset="2"/>
                  </a:rPr>
                  <a:t>(</a:t>
                </a:r>
                <a:r>
                  <a:rPr lang="en-US" sz="2400" b="1" dirty="0"/>
                  <a:t>W</a:t>
                </a:r>
                <a:r>
                  <a:rPr lang="en-US" sz="2400" b="1" baseline="30000" dirty="0"/>
                  <a:t>(2)</a:t>
                </a:r>
                <a:r>
                  <a:rPr lang="en-US" sz="2400" b="1" dirty="0"/>
                  <a:t>)</a:t>
                </a:r>
                <a:r>
                  <a:rPr lang="en-US" sz="2400" b="1" baseline="30000" dirty="0"/>
                  <a:t>T</a:t>
                </a:r>
                <a14:m>
                  <m:oMath xmlns:m="http://schemas.openxmlformats.org/officeDocument/2006/math">
                    <m:r>
                      <m:rPr>
                        <m:nor/>
                      </m:rPr>
                      <a:rPr lang="en-US" sz="240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endParaRPr lang="en-US" sz="2400" baseline="30000" dirty="0"/>
              </a:p>
              <a:p>
                <a:pPr marL="0" indent="0">
                  <a:buNone/>
                </a:pPr>
                <a:r>
                  <a:rPr lang="en-US" sz="2400" baseline="-25000" dirty="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458200" cy="4906963"/>
              </a:xfrm>
              <a:blipFill>
                <a:blip r:embed="rId2"/>
                <a:stretch>
                  <a:fillRect l="-1081" t="-99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68</a:t>
            </a:fld>
            <a:endParaRPr lang="en-US" altLang="en-US" dirty="0"/>
          </a:p>
        </p:txBody>
      </p:sp>
    </p:spTree>
    <p:extLst>
      <p:ext uri="{BB962C8B-B14F-4D97-AF65-F5344CB8AC3E}">
        <p14:creationId xmlns:p14="http://schemas.microsoft.com/office/powerpoint/2010/main" val="2053065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Input Layer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458200" cy="4906963"/>
              </a:xfrm>
            </p:spPr>
            <p:txBody>
              <a:bodyPr/>
              <a:lstStyle/>
              <a:p>
                <a:pPr marL="0" indent="0">
                  <a:buNone/>
                </a:pPr>
                <a:r>
                  <a:rPr lang="en-US" sz="2400" dirty="0"/>
                  <a:t>So </a:t>
                </a:r>
                <a:endParaRPr lang="en-US" sz="2400" i="1" dirty="0">
                  <a:latin typeface="Cambria Math" panose="02040503050406030204" pitchFamily="18" charset="0"/>
                </a:endParaRPr>
              </a:p>
              <a:p>
                <a:pPr marL="0" indent="0">
                  <a:buNone/>
                </a:pPr>
                <a:r>
                  <a:rPr lang="en-US" sz="2400" dirty="0"/>
                  <a:t>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r>
                  <a:rPr lang="en-US" sz="2400" dirty="0">
                    <a:latin typeface="Symbol" panose="05050102010706020507" pitchFamily="18" charset="2"/>
                  </a:rPr>
                  <a:t>d</a:t>
                </a:r>
                <a:r>
                  <a:rPr lang="en-US" sz="2400" baseline="30000" dirty="0">
                    <a:latin typeface="Symbol" panose="05050102010706020507" pitchFamily="18" charset="2"/>
                  </a:rPr>
                  <a:t>(3)</a:t>
                </a:r>
                <a:r>
                  <a:rPr lang="en-US" sz="2400" baseline="-25000" dirty="0">
                    <a:latin typeface="Symbol" panose="05050102010706020507" pitchFamily="18" charset="2"/>
                  </a:rPr>
                  <a:t>i=1 </a:t>
                </a:r>
                <a:r>
                  <a:rPr lang="en-US" sz="2400" dirty="0">
                    <a:latin typeface="Symbol" panose="05050102010706020507" pitchFamily="18" charset="2"/>
                  </a:rPr>
                  <a:t>(</a:t>
                </a:r>
                <a:r>
                  <a:rPr lang="en-US" sz="2400" b="1" dirty="0"/>
                  <a:t>W</a:t>
                </a:r>
                <a:r>
                  <a:rPr lang="en-US" sz="2400" b="1" baseline="30000" dirty="0"/>
                  <a:t>(2)</a:t>
                </a:r>
                <a:r>
                  <a:rPr lang="en-US" sz="2400" b="1" dirty="0"/>
                  <a:t>)</a:t>
                </a:r>
                <a:r>
                  <a:rPr lang="en-US" sz="2400" b="1" baseline="30000" dirty="0"/>
                  <a:t>T</a:t>
                </a:r>
                <a14:m>
                  <m:oMath xmlns:m="http://schemas.openxmlformats.org/officeDocument/2006/math">
                    <m:r>
                      <m:rPr>
                        <m:nor/>
                      </m:rPr>
                      <a:rPr lang="en-US" sz="240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p>
              <a:p>
                <a:pPr marL="0" indent="0">
                  <a:buNone/>
                </a:pPr>
                <a:endParaRPr lang="en-US" sz="1600" b="1" dirty="0"/>
              </a:p>
              <a:p>
                <a:pPr marL="0" indent="0">
                  <a:buNone/>
                </a:pPr>
                <a:r>
                  <a:rPr lang="en-US" sz="2400" dirty="0"/>
                  <a:t>So what is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aseline="30000">
                        <a:latin typeface="Cambria Math" panose="02040503050406030204" pitchFamily="18" charset="0"/>
                      </a:rPr>
                      <m:t>(</m:t>
                    </m:r>
                    <m:r>
                      <m:rPr>
                        <m:nor/>
                      </m:rPr>
                      <a:rPr lang="en-US" sz="2400" b="0" i="0" baseline="30000" smtClean="0">
                        <a:latin typeface="Cambria Math" panose="02040503050406030204" pitchFamily="18" charset="0"/>
                      </a:rPr>
                      <m:t>2</m:t>
                    </m:r>
                    <m:r>
                      <m:rPr>
                        <m:nor/>
                      </m:rPr>
                      <a:rPr lang="en-US" sz="2400" baseline="30000">
                        <a:latin typeface="Cambria Math" panose="02040503050406030204" pitchFamily="18" charset="0"/>
                      </a:rPr>
                      <m:t>)</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m:t>
                    </m:r>
                    <m:r>
                      <m:rPr>
                        <m:nor/>
                      </m:rPr>
                      <a:rPr lang="en-US" sz="2400" b="0" i="0" baseline="30000" dirty="0" smtClean="0"/>
                      <m:t>1</m:t>
                    </m:r>
                    <m:r>
                      <m:rPr>
                        <m:nor/>
                      </m:rPr>
                      <a:rPr lang="en-US" sz="2400" baseline="30000" dirty="0"/>
                      <m:t>)</m:t>
                    </m:r>
                    <m:r>
                      <m:rPr>
                        <m:nor/>
                      </m:rPr>
                      <a:rPr lang="en-US" sz="2400" dirty="0"/>
                      <m:t>)</m:t>
                    </m:r>
                  </m:oMath>
                </a14:m>
                <a:r>
                  <a:rPr lang="en-US" sz="2400" dirty="0">
                    <a:latin typeface="Symbol" panose="05050102010706020507" pitchFamily="18" charset="2"/>
                  </a:rPr>
                  <a:t> ?  </a:t>
                </a:r>
                <a:r>
                  <a:rPr lang="en-US" sz="2400" dirty="0"/>
                  <a:t>Well, we know the hidden layer a’s are just linear combinations of the input layer X’s times the Weight.  </a:t>
                </a:r>
              </a:p>
              <a:p>
                <a:pPr marL="0" indent="0">
                  <a:buNone/>
                </a:pPr>
                <a:endParaRPr lang="en-US" sz="1050" dirty="0"/>
              </a:p>
              <a:p>
                <a:pPr marL="0" indent="0">
                  <a:buNone/>
                </a:pPr>
                <a14:m>
                  <m:oMath xmlns:m="http://schemas.openxmlformats.org/officeDocument/2006/math">
                    <m:r>
                      <m:rPr>
                        <m:nor/>
                      </m:rPr>
                      <a:rPr lang="en-US" sz="2400">
                        <a:latin typeface="Cambria Math" panose="02040503050406030204" pitchFamily="18" charset="0"/>
                      </a:rPr>
                      <m:t>a</m:t>
                    </m:r>
                    <m:r>
                      <m:rPr>
                        <m:nor/>
                      </m:rPr>
                      <a:rPr lang="en-US" sz="2400" baseline="30000">
                        <a:latin typeface="Cambria Math" panose="02040503050406030204" pitchFamily="18" charset="0"/>
                      </a:rPr>
                      <m:t>(</m:t>
                    </m:r>
                    <m:r>
                      <m:rPr>
                        <m:nor/>
                      </m:rPr>
                      <a:rPr lang="en-US" sz="2400" b="0" i="0" baseline="30000" smtClean="0">
                        <a:latin typeface="Cambria Math" panose="02040503050406030204" pitchFamily="18" charset="0"/>
                      </a:rPr>
                      <m:t>2</m:t>
                    </m:r>
                    <m:r>
                      <m:rPr>
                        <m:nor/>
                      </m:rPr>
                      <a:rPr lang="en-US" sz="2400" baseline="30000">
                        <a:latin typeface="Cambria Math" panose="02040503050406030204" pitchFamily="18" charset="0"/>
                      </a:rPr>
                      <m:t>)</m:t>
                    </m:r>
                  </m:oMath>
                </a14:m>
                <a:r>
                  <a:rPr lang="en-US" sz="2400" dirty="0"/>
                  <a:t> = W</a:t>
                </a:r>
                <a:r>
                  <a:rPr lang="en-US" sz="2400" baseline="-25000" dirty="0"/>
                  <a:t>0</a:t>
                </a:r>
                <a:r>
                  <a:rPr lang="en-US" sz="2400" baseline="30000" dirty="0"/>
                  <a:t>(1)</a:t>
                </a:r>
                <a:r>
                  <a:rPr lang="en-US" sz="2400" dirty="0"/>
                  <a:t> + W</a:t>
                </a:r>
                <a:r>
                  <a:rPr lang="en-US" sz="2400" baseline="-25000" dirty="0"/>
                  <a:t>1</a:t>
                </a:r>
                <a:r>
                  <a:rPr lang="en-US" sz="2400" baseline="30000" dirty="0"/>
                  <a:t>(1)</a:t>
                </a:r>
                <a:r>
                  <a:rPr lang="en-US" sz="2400" dirty="0"/>
                  <a:t> * X</a:t>
                </a:r>
                <a:r>
                  <a:rPr lang="en-US" sz="2400" baseline="-25000" dirty="0"/>
                  <a:t>1</a:t>
                </a:r>
                <a:r>
                  <a:rPr lang="en-US" sz="2400" baseline="30000" dirty="0"/>
                  <a:t>(1)</a:t>
                </a:r>
                <a:r>
                  <a:rPr lang="en-US" sz="2400" dirty="0"/>
                  <a:t> + W</a:t>
                </a:r>
                <a:r>
                  <a:rPr lang="en-US" sz="2400" baseline="-25000" dirty="0"/>
                  <a:t>2</a:t>
                </a:r>
                <a:r>
                  <a:rPr lang="en-US" sz="2400" baseline="30000" dirty="0"/>
                  <a:t>(1)</a:t>
                </a:r>
                <a:r>
                  <a:rPr lang="en-US" sz="2400" dirty="0"/>
                  <a:t> * X</a:t>
                </a:r>
                <a:r>
                  <a:rPr lang="en-US" sz="2400" baseline="-25000" dirty="0"/>
                  <a:t>2</a:t>
                </a:r>
                <a:r>
                  <a:rPr lang="en-US" sz="2400" baseline="30000" dirty="0"/>
                  <a:t>(1)</a:t>
                </a:r>
                <a:r>
                  <a:rPr lang="en-US" sz="2400" dirty="0"/>
                  <a:t> , so</a:t>
                </a:r>
                <a:endParaRPr lang="en-US" sz="2400" baseline="-25000" dirty="0"/>
              </a:p>
              <a:p>
                <a:pPr marL="0" indent="0">
                  <a:buNone/>
                </a:pPr>
                <a:endParaRPr lang="en-US" sz="2400" i="1" dirty="0">
                  <a:latin typeface="Cambria Math" panose="02040503050406030204" pitchFamily="18" charset="0"/>
                </a:endParaRPr>
              </a:p>
              <a:p>
                <a:pPr marL="0" indent="0">
                  <a:buNone/>
                </a:pPr>
                <a14:m>
                  <m:oMath xmlns:m="http://schemas.openxmlformats.org/officeDocument/2006/math">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0" i="0" baseline="-25000" smtClean="0">
                        <a:latin typeface="Cambria Math" panose="02040503050406030204" pitchFamily="18" charset="0"/>
                      </a:rPr>
                      <m:t>1</m:t>
                    </m:r>
                    <m:r>
                      <m:rPr>
                        <m:nor/>
                      </m:rPr>
                      <a:rPr lang="en-US" sz="2400" baseline="30000">
                        <a:latin typeface="Cambria Math" panose="02040503050406030204" pitchFamily="18" charset="0"/>
                      </a:rPr>
                      <m:t>(</m:t>
                    </m:r>
                    <m:r>
                      <m:rPr>
                        <m:nor/>
                      </m:rPr>
                      <a:rPr lang="en-US" sz="2400" b="0" i="0" baseline="30000" smtClean="0">
                        <a:latin typeface="Cambria Math" panose="02040503050406030204" pitchFamily="18" charset="0"/>
                      </a:rPr>
                      <m:t>2</m:t>
                    </m:r>
                    <m:r>
                      <m:rPr>
                        <m:nor/>
                      </m:rPr>
                      <a:rPr lang="en-US" sz="2400" baseline="30000">
                        <a:latin typeface="Cambria Math" panose="02040503050406030204" pitchFamily="18" charset="0"/>
                      </a:rPr>
                      <m:t>)</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0</m:t>
                    </m:r>
                    <m:r>
                      <m:rPr>
                        <m:nor/>
                      </m:rPr>
                      <a:rPr lang="en-US" sz="2400" b="0" i="0" baseline="-25000" dirty="0" smtClean="0"/>
                      <m:t>1</m:t>
                    </m:r>
                    <m:r>
                      <m:rPr>
                        <m:nor/>
                      </m:rPr>
                      <a:rPr lang="en-US" sz="2400" baseline="30000" dirty="0"/>
                      <m:t>(</m:t>
                    </m:r>
                    <m:r>
                      <m:rPr>
                        <m:nor/>
                      </m:rPr>
                      <a:rPr lang="en-US" sz="2400" b="0" i="0" baseline="30000" dirty="0" smtClean="0"/>
                      <m:t>1</m:t>
                    </m:r>
                    <m:r>
                      <m:rPr>
                        <m:nor/>
                      </m:rPr>
                      <a:rPr lang="en-US" sz="2400" baseline="30000" dirty="0"/>
                      <m:t>)</m:t>
                    </m:r>
                    <m:r>
                      <m:rPr>
                        <m:nor/>
                      </m:rPr>
                      <a:rPr lang="en-US" sz="2400" dirty="0"/>
                      <m:t>) = 0</m:t>
                    </m:r>
                  </m:oMath>
                </a14:m>
                <a:r>
                  <a:rPr lang="en-US" sz="2400" baseline="-25000" dirty="0"/>
                  <a:t>	</a:t>
                </a:r>
                <a14:m>
                  <m:oMath xmlns:m="http://schemas.openxmlformats.org/officeDocument/2006/math">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0" i="0" baseline="-25000" smtClean="0">
                        <a:latin typeface="Cambria Math" panose="02040503050406030204" pitchFamily="18" charset="0"/>
                      </a:rPr>
                      <m:t>1</m:t>
                    </m:r>
                    <m:r>
                      <m:rPr>
                        <m:nor/>
                      </m:rPr>
                      <a:rPr lang="en-US" sz="2400" baseline="30000">
                        <a:latin typeface="Cambria Math" panose="02040503050406030204" pitchFamily="18" charset="0"/>
                      </a:rPr>
                      <m:t>(</m:t>
                    </m:r>
                    <m:r>
                      <m:rPr>
                        <m:nor/>
                      </m:rPr>
                      <a:rPr lang="en-US" sz="2400" b="0" i="0" baseline="30000" smtClean="0">
                        <a:latin typeface="Cambria Math" panose="02040503050406030204" pitchFamily="18" charset="0"/>
                      </a:rPr>
                      <m:t>2</m:t>
                    </m:r>
                    <m:r>
                      <m:rPr>
                        <m:nor/>
                      </m:rPr>
                      <a:rPr lang="en-US" sz="2400" baseline="30000">
                        <a:latin typeface="Cambria Math" panose="02040503050406030204" pitchFamily="18" charset="0"/>
                      </a:rPr>
                      <m:t>)</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1</m:t>
                    </m:r>
                    <m:r>
                      <m:rPr>
                        <m:nor/>
                      </m:rPr>
                      <a:rPr lang="en-US" sz="2400" b="0" i="0" baseline="-25000" dirty="0" smtClean="0"/>
                      <m:t>1</m:t>
                    </m:r>
                    <m:r>
                      <m:rPr>
                        <m:nor/>
                      </m:rPr>
                      <a:rPr lang="en-US" sz="2400" baseline="30000" dirty="0"/>
                      <m:t>(</m:t>
                    </m:r>
                    <m:r>
                      <m:rPr>
                        <m:nor/>
                      </m:rPr>
                      <a:rPr lang="en-US" sz="2400" b="0" i="0" baseline="30000" dirty="0" smtClean="0"/>
                      <m:t>1</m:t>
                    </m:r>
                    <m:r>
                      <m:rPr>
                        <m:nor/>
                      </m:rPr>
                      <a:rPr lang="en-US" sz="2400" baseline="30000" dirty="0"/>
                      <m:t>)</m:t>
                    </m:r>
                    <m:r>
                      <m:rPr>
                        <m:nor/>
                      </m:rPr>
                      <a:rPr lang="en-US" sz="2400" dirty="0"/>
                      <m:t>) = </m:t>
                    </m:r>
                    <m:r>
                      <m:rPr>
                        <m:nor/>
                      </m:rPr>
                      <a:rPr lang="en-US" sz="2400" b="0" i="0" dirty="0" smtClean="0"/>
                      <m:t>X</m:t>
                    </m:r>
                  </m:oMath>
                </a14:m>
                <a:r>
                  <a:rPr lang="en-US" sz="2400" baseline="-25000" dirty="0"/>
                  <a:t>1</a:t>
                </a:r>
                <a:r>
                  <a:rPr lang="en-US" sz="2400" baseline="30000" dirty="0"/>
                  <a:t>(1)</a:t>
                </a:r>
                <a:r>
                  <a:rPr lang="en-US" sz="2400" baseline="-25000" dirty="0"/>
                  <a:t>	</a:t>
                </a:r>
                <a14:m>
                  <m:oMath xmlns:m="http://schemas.openxmlformats.org/officeDocument/2006/math">
                    <m:r>
                      <a:rPr lang="en-US" sz="2400" b="0" i="0" smtClean="0">
                        <a:latin typeface="Cambria Math" panose="02040503050406030204" pitchFamily="18" charset="0"/>
                      </a:rPr>
                      <m:t>   </m:t>
                    </m:r>
                    <m:r>
                      <m:rPr>
                        <m:sty m:val="p"/>
                      </m:rPr>
                      <a:rPr lang="el-GR" sz="2400" i="1">
                        <a:latin typeface="Cambria Math" panose="02040503050406030204" pitchFamily="18" charset="0"/>
                      </a:rPr>
                      <m:t>δ</m:t>
                    </m:r>
                    <m:r>
                      <m:rPr>
                        <m:nor/>
                      </m:rPr>
                      <a:rPr lang="en-US" sz="2400" b="0" i="0" smtClean="0">
                        <a:latin typeface="Cambria Math" panose="02040503050406030204" pitchFamily="18" charset="0"/>
                      </a:rPr>
                      <m:t>a</m:t>
                    </m:r>
                    <m:r>
                      <m:rPr>
                        <m:nor/>
                      </m:rPr>
                      <a:rPr lang="en-US" sz="2400" b="0" i="0" baseline="-25000" smtClean="0">
                        <a:latin typeface="Cambria Math" panose="02040503050406030204" pitchFamily="18" charset="0"/>
                      </a:rPr>
                      <m:t>1</m:t>
                    </m:r>
                    <m:r>
                      <m:rPr>
                        <m:nor/>
                      </m:rPr>
                      <a:rPr lang="en-US" sz="2400" baseline="30000">
                        <a:latin typeface="Cambria Math" panose="02040503050406030204" pitchFamily="18" charset="0"/>
                      </a:rPr>
                      <m:t>(</m:t>
                    </m:r>
                    <m:r>
                      <m:rPr>
                        <m:nor/>
                      </m:rPr>
                      <a:rPr lang="en-US" sz="2400" b="0" i="0" baseline="30000" smtClean="0">
                        <a:latin typeface="Cambria Math" panose="02040503050406030204" pitchFamily="18" charset="0"/>
                      </a:rPr>
                      <m:t>2</m:t>
                    </m:r>
                    <m:r>
                      <m:rPr>
                        <m:nor/>
                      </m:rPr>
                      <a:rPr lang="en-US" sz="2400" baseline="30000">
                        <a:latin typeface="Cambria Math" panose="02040503050406030204" pitchFamily="18" charset="0"/>
                      </a:rPr>
                      <m:t>)</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2</m:t>
                    </m:r>
                    <m:r>
                      <m:rPr>
                        <m:nor/>
                      </m:rPr>
                      <a:rPr lang="en-US" sz="2400" b="0" i="0" baseline="-25000" dirty="0" smtClean="0"/>
                      <m:t>1</m:t>
                    </m:r>
                    <m:r>
                      <m:rPr>
                        <m:nor/>
                      </m:rPr>
                      <a:rPr lang="en-US" sz="2400" baseline="30000" dirty="0"/>
                      <m:t>(</m:t>
                    </m:r>
                    <m:r>
                      <m:rPr>
                        <m:nor/>
                      </m:rPr>
                      <a:rPr lang="en-US" sz="2400" b="0" i="0" baseline="30000" dirty="0" smtClean="0"/>
                      <m:t>1</m:t>
                    </m:r>
                    <m:r>
                      <m:rPr>
                        <m:nor/>
                      </m:rPr>
                      <a:rPr lang="en-US" sz="2400" baseline="30000" dirty="0"/>
                      <m:t>)</m:t>
                    </m:r>
                    <m:r>
                      <m:rPr>
                        <m:nor/>
                      </m:rPr>
                      <a:rPr lang="en-US" sz="2400" dirty="0"/>
                      <m:t>) = </m:t>
                    </m:r>
                    <m:r>
                      <m:rPr>
                        <m:nor/>
                      </m:rPr>
                      <a:rPr lang="en-US" sz="2400" b="0" i="0" dirty="0" smtClean="0"/>
                      <m:t>X</m:t>
                    </m:r>
                  </m:oMath>
                </a14:m>
                <a:r>
                  <a:rPr lang="en-US" sz="2400" baseline="-25000" dirty="0"/>
                  <a:t>2</a:t>
                </a:r>
                <a:r>
                  <a:rPr lang="en-US" sz="2400" baseline="30000" dirty="0"/>
                  <a:t>(1)</a:t>
                </a:r>
              </a:p>
              <a:p>
                <a:pPr marL="0" indent="0">
                  <a:buNone/>
                </a:pPr>
                <a:endParaRPr lang="en-US" sz="2400" baseline="30000" dirty="0"/>
              </a:p>
              <a:p>
                <a:pPr marL="0" indent="0">
                  <a:buNone/>
                </a:pP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a</m:t>
                    </m:r>
                    <m:r>
                      <m:rPr>
                        <m:nor/>
                      </m:rPr>
                      <a:rPr lang="en-US" sz="2400" b="0" i="0" baseline="-25000" smtClean="0">
                        <a:latin typeface="Cambria Math" panose="02040503050406030204" pitchFamily="18" charset="0"/>
                      </a:rPr>
                      <m:t>2</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0</m:t>
                    </m:r>
                    <m:r>
                      <m:rPr>
                        <m:nor/>
                      </m:rPr>
                      <a:rPr lang="en-US" sz="2400" b="0" i="0" baseline="-25000" dirty="0" smtClean="0"/>
                      <m:t>2</m:t>
                    </m:r>
                    <m:r>
                      <m:rPr>
                        <m:nor/>
                      </m:rPr>
                      <a:rPr lang="en-US" sz="2400" baseline="30000" dirty="0"/>
                      <m:t>(1)</m:t>
                    </m:r>
                    <m:r>
                      <m:rPr>
                        <m:nor/>
                      </m:rPr>
                      <a:rPr lang="en-US" sz="2400" dirty="0"/>
                      <m:t>) = 0</m:t>
                    </m:r>
                  </m:oMath>
                </a14:m>
                <a:r>
                  <a:rPr lang="en-US" sz="2400" baseline="-25000" dirty="0"/>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a</m:t>
                    </m:r>
                    <m:r>
                      <m:rPr>
                        <m:nor/>
                      </m:rPr>
                      <a:rPr lang="en-US" sz="2400" b="0" i="0" baseline="-25000" smtClean="0">
                        <a:latin typeface="Cambria Math" panose="02040503050406030204" pitchFamily="18" charset="0"/>
                      </a:rPr>
                      <m:t>2</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1</m:t>
                    </m:r>
                    <m:r>
                      <m:rPr>
                        <m:nor/>
                      </m:rPr>
                      <a:rPr lang="en-US" sz="2400" b="0" i="0" baseline="-25000" dirty="0" smtClean="0"/>
                      <m:t>2</m:t>
                    </m:r>
                    <m:r>
                      <m:rPr>
                        <m:nor/>
                      </m:rPr>
                      <a:rPr lang="en-US" sz="2400" baseline="30000" dirty="0"/>
                      <m:t>(1)</m:t>
                    </m:r>
                    <m:r>
                      <m:rPr>
                        <m:nor/>
                      </m:rPr>
                      <a:rPr lang="en-US" sz="2400" dirty="0"/>
                      <m:t>) = </m:t>
                    </m:r>
                    <m:r>
                      <m:rPr>
                        <m:nor/>
                      </m:rPr>
                      <a:rPr lang="en-US" sz="2400" dirty="0"/>
                      <m:t>X</m:t>
                    </m:r>
                  </m:oMath>
                </a14:m>
                <a:r>
                  <a:rPr lang="en-US" sz="2400" baseline="-25000" dirty="0"/>
                  <a:t>1</a:t>
                </a:r>
                <a:r>
                  <a:rPr lang="en-US" sz="2400" baseline="30000" dirty="0"/>
                  <a:t>(1)</a:t>
                </a:r>
                <a:r>
                  <a:rPr lang="en-US" sz="2400" baseline="-25000" dirty="0"/>
                  <a:t>	</a:t>
                </a:r>
                <a14:m>
                  <m:oMath xmlns:m="http://schemas.openxmlformats.org/officeDocument/2006/math">
                    <m:r>
                      <a:rPr lang="en-US" sz="2400">
                        <a:latin typeface="Cambria Math" panose="02040503050406030204" pitchFamily="18" charset="0"/>
                      </a:rPr>
                      <m:t>   </m:t>
                    </m:r>
                    <m:r>
                      <m:rPr>
                        <m:sty m:val="p"/>
                      </m:rPr>
                      <a:rPr lang="el-GR" sz="2400" i="1">
                        <a:latin typeface="Cambria Math" panose="02040503050406030204" pitchFamily="18" charset="0"/>
                      </a:rPr>
                      <m:t>δ</m:t>
                    </m:r>
                    <m:r>
                      <m:rPr>
                        <m:nor/>
                      </m:rPr>
                      <a:rPr lang="en-US" sz="2400">
                        <a:latin typeface="Cambria Math" panose="02040503050406030204" pitchFamily="18" charset="0"/>
                      </a:rPr>
                      <m:t>a</m:t>
                    </m:r>
                    <m:r>
                      <m:rPr>
                        <m:nor/>
                      </m:rPr>
                      <a:rPr lang="en-US" sz="2400" b="0" i="0" baseline="-25000" smtClean="0">
                        <a:latin typeface="Cambria Math" panose="02040503050406030204" pitchFamily="18" charset="0"/>
                      </a:rPr>
                      <m:t>2</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2</m:t>
                    </m:r>
                    <m:r>
                      <m:rPr>
                        <m:nor/>
                      </m:rPr>
                      <a:rPr lang="en-US" sz="2400" b="0" i="0" baseline="-25000" dirty="0" smtClean="0"/>
                      <m:t>2</m:t>
                    </m:r>
                    <m:r>
                      <m:rPr>
                        <m:nor/>
                      </m:rPr>
                      <a:rPr lang="en-US" sz="2400" baseline="30000" dirty="0"/>
                      <m:t>(1)</m:t>
                    </m:r>
                    <m:r>
                      <m:rPr>
                        <m:nor/>
                      </m:rPr>
                      <a:rPr lang="en-US" sz="2400" dirty="0"/>
                      <m:t>) = </m:t>
                    </m:r>
                    <m:r>
                      <m:rPr>
                        <m:nor/>
                      </m:rPr>
                      <a:rPr lang="en-US" sz="2400" dirty="0"/>
                      <m:t>X</m:t>
                    </m:r>
                  </m:oMath>
                </a14:m>
                <a:r>
                  <a:rPr lang="en-US" sz="2400" baseline="-25000" dirty="0"/>
                  <a:t>2</a:t>
                </a:r>
                <a:r>
                  <a:rPr lang="en-US" sz="2400" baseline="30000" dirty="0"/>
                  <a:t>(1)</a:t>
                </a:r>
              </a:p>
              <a:p>
                <a:pPr marL="0" indent="0">
                  <a:buNone/>
                </a:pPr>
                <a:endParaRPr lang="en-US" sz="2400" baseline="30000" dirty="0"/>
              </a:p>
              <a:p>
                <a:pPr marL="0" indent="0">
                  <a:buNone/>
                </a:pP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a</m:t>
                    </m:r>
                    <m:r>
                      <m:rPr>
                        <m:nor/>
                      </m:rPr>
                      <a:rPr lang="en-US" sz="2400" b="0" i="0" baseline="-25000" smtClean="0">
                        <a:latin typeface="Cambria Math" panose="02040503050406030204" pitchFamily="18" charset="0"/>
                      </a:rPr>
                      <m:t>3</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0</m:t>
                    </m:r>
                    <m:r>
                      <m:rPr>
                        <m:nor/>
                      </m:rPr>
                      <a:rPr lang="en-US" sz="2400" b="0" i="0" baseline="-25000" dirty="0" smtClean="0"/>
                      <m:t>3</m:t>
                    </m:r>
                    <m:r>
                      <m:rPr>
                        <m:nor/>
                      </m:rPr>
                      <a:rPr lang="en-US" sz="2400" baseline="30000" dirty="0"/>
                      <m:t>(1)</m:t>
                    </m:r>
                    <m:r>
                      <m:rPr>
                        <m:nor/>
                      </m:rPr>
                      <a:rPr lang="en-US" sz="2400" dirty="0"/>
                      <m:t>) = 0</m:t>
                    </m:r>
                  </m:oMath>
                </a14:m>
                <a:r>
                  <a:rPr lang="en-US" sz="2400" baseline="-25000" dirty="0"/>
                  <a:t>	</a:t>
                </a:r>
                <a14:m>
                  <m:oMath xmlns:m="http://schemas.openxmlformats.org/officeDocument/2006/math">
                    <m:r>
                      <m:rPr>
                        <m:sty m:val="p"/>
                      </m:rPr>
                      <a:rPr lang="el-GR" sz="2400" i="1">
                        <a:latin typeface="Cambria Math" panose="02040503050406030204" pitchFamily="18" charset="0"/>
                      </a:rPr>
                      <m:t>δ</m:t>
                    </m:r>
                    <m:r>
                      <m:rPr>
                        <m:nor/>
                      </m:rPr>
                      <a:rPr lang="en-US" sz="2400">
                        <a:latin typeface="Cambria Math" panose="02040503050406030204" pitchFamily="18" charset="0"/>
                      </a:rPr>
                      <m:t>a</m:t>
                    </m:r>
                    <m:r>
                      <m:rPr>
                        <m:nor/>
                      </m:rPr>
                      <a:rPr lang="en-US" sz="2400" b="0" i="0" baseline="-25000" smtClean="0">
                        <a:latin typeface="Cambria Math" panose="02040503050406030204" pitchFamily="18" charset="0"/>
                      </a:rPr>
                      <m:t>3</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1</m:t>
                    </m:r>
                    <m:r>
                      <m:rPr>
                        <m:nor/>
                      </m:rPr>
                      <a:rPr lang="en-US" sz="2400" b="0" i="0" baseline="-25000" dirty="0" smtClean="0"/>
                      <m:t>3</m:t>
                    </m:r>
                    <m:r>
                      <m:rPr>
                        <m:nor/>
                      </m:rPr>
                      <a:rPr lang="en-US" sz="2400" baseline="30000" dirty="0"/>
                      <m:t>(1)</m:t>
                    </m:r>
                    <m:r>
                      <m:rPr>
                        <m:nor/>
                      </m:rPr>
                      <a:rPr lang="en-US" sz="2400" dirty="0"/>
                      <m:t>) = </m:t>
                    </m:r>
                    <m:r>
                      <m:rPr>
                        <m:nor/>
                      </m:rPr>
                      <a:rPr lang="en-US" sz="2400" dirty="0"/>
                      <m:t>X</m:t>
                    </m:r>
                  </m:oMath>
                </a14:m>
                <a:r>
                  <a:rPr lang="en-US" sz="2400" baseline="-25000" dirty="0"/>
                  <a:t>1</a:t>
                </a:r>
                <a:r>
                  <a:rPr lang="en-US" sz="2400" baseline="30000" dirty="0"/>
                  <a:t>(1)</a:t>
                </a:r>
                <a:r>
                  <a:rPr lang="en-US" sz="2400" baseline="-25000" dirty="0"/>
                  <a:t>	</a:t>
                </a:r>
                <a14:m>
                  <m:oMath xmlns:m="http://schemas.openxmlformats.org/officeDocument/2006/math">
                    <m:r>
                      <a:rPr lang="en-US" sz="2400">
                        <a:latin typeface="Cambria Math" panose="02040503050406030204" pitchFamily="18" charset="0"/>
                      </a:rPr>
                      <m:t>   </m:t>
                    </m:r>
                    <m:r>
                      <m:rPr>
                        <m:sty m:val="p"/>
                      </m:rPr>
                      <a:rPr lang="el-GR" sz="2400" i="1">
                        <a:latin typeface="Cambria Math" panose="02040503050406030204" pitchFamily="18" charset="0"/>
                      </a:rPr>
                      <m:t>δ</m:t>
                    </m:r>
                    <m:r>
                      <m:rPr>
                        <m:nor/>
                      </m:rPr>
                      <a:rPr lang="en-US" sz="2400">
                        <a:latin typeface="Cambria Math" panose="02040503050406030204" pitchFamily="18" charset="0"/>
                      </a:rPr>
                      <m:t>a</m:t>
                    </m:r>
                    <m:r>
                      <m:rPr>
                        <m:nor/>
                      </m:rPr>
                      <a:rPr lang="en-US" sz="2400" b="0" i="0" baseline="-25000" smtClean="0">
                        <a:latin typeface="Cambria Math" panose="02040503050406030204" pitchFamily="18" charset="0"/>
                      </a:rPr>
                      <m:t>3</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25000" dirty="0"/>
                      <m:t>2</m:t>
                    </m:r>
                    <m:r>
                      <m:rPr>
                        <m:nor/>
                      </m:rPr>
                      <a:rPr lang="en-US" sz="2400" b="0" i="0" baseline="-25000" dirty="0" smtClean="0"/>
                      <m:t>3</m:t>
                    </m:r>
                    <m:r>
                      <m:rPr>
                        <m:nor/>
                      </m:rPr>
                      <a:rPr lang="en-US" sz="2400" baseline="30000" dirty="0"/>
                      <m:t>(1)</m:t>
                    </m:r>
                    <m:r>
                      <m:rPr>
                        <m:nor/>
                      </m:rPr>
                      <a:rPr lang="en-US" sz="2400" dirty="0"/>
                      <m:t>) = </m:t>
                    </m:r>
                    <m:r>
                      <m:rPr>
                        <m:nor/>
                      </m:rPr>
                      <a:rPr lang="en-US" sz="2400" dirty="0"/>
                      <m:t>X</m:t>
                    </m:r>
                  </m:oMath>
                </a14:m>
                <a:r>
                  <a:rPr lang="en-US" sz="2400" baseline="-25000" dirty="0"/>
                  <a:t>2</a:t>
                </a:r>
                <a:r>
                  <a:rPr lang="en-US" sz="2400" baseline="30000" dirty="0"/>
                  <a:t>(1)</a:t>
                </a:r>
              </a:p>
              <a:p>
                <a:pPr marL="0" indent="0">
                  <a:buNone/>
                </a:pPr>
                <a:endParaRPr lang="en-US" sz="2400" baseline="30000" dirty="0"/>
              </a:p>
              <a:p>
                <a:pPr marL="0" indent="0">
                  <a:buNone/>
                </a:pPr>
                <a:endParaRPr lang="en-US" sz="2400" baseline="30000" dirty="0"/>
              </a:p>
              <a:p>
                <a:pPr marL="0" indent="0">
                  <a:buNone/>
                </a:pPr>
                <a:r>
                  <a:rPr lang="en-US" sz="2400" baseline="-25000" dirty="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458200" cy="4906963"/>
              </a:xfrm>
              <a:blipFill>
                <a:blip r:embed="rId2"/>
                <a:stretch>
                  <a:fillRect l="-1081" t="-994" r="-288" b="-33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69</a:t>
            </a:fld>
            <a:endParaRPr lang="en-US" altLang="en-US" dirty="0"/>
          </a:p>
        </p:txBody>
      </p:sp>
      <p:cxnSp>
        <p:nvCxnSpPr>
          <p:cNvPr id="6" name="Straight Connector 5"/>
          <p:cNvCxnSpPr/>
          <p:nvPr/>
        </p:nvCxnSpPr>
        <p:spPr>
          <a:xfrm>
            <a:off x="3048000" y="4222750"/>
            <a:ext cx="0" cy="2133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96000" y="4222750"/>
            <a:ext cx="0" cy="2133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4800600"/>
            <a:ext cx="8458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5562600"/>
            <a:ext cx="8458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54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Features</a:t>
            </a:r>
          </a:p>
        </p:txBody>
      </p:sp>
      <p:sp>
        <p:nvSpPr>
          <p:cNvPr id="3" name="Content Placeholder 2"/>
          <p:cNvSpPr>
            <a:spLocks noGrp="1"/>
          </p:cNvSpPr>
          <p:nvPr>
            <p:ph idx="1"/>
          </p:nvPr>
        </p:nvSpPr>
        <p:spPr/>
        <p:txBody>
          <a:bodyPr/>
          <a:lstStyle/>
          <a:p>
            <a:pPr marL="0" indent="0">
              <a:buNone/>
            </a:pPr>
            <a:r>
              <a:rPr lang="en-US" sz="2400" dirty="0"/>
              <a:t>The previous example used 2 features, but Decision Trees can handle many features at once.  Its just harder to draw in the rectangular format.</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a:t>
            </a:fld>
            <a:endParaRPr lang="en-US" altLang="en-US"/>
          </a:p>
        </p:txBody>
      </p:sp>
      <p:grpSp>
        <p:nvGrpSpPr>
          <p:cNvPr id="7" name="Group 6"/>
          <p:cNvGrpSpPr/>
          <p:nvPr/>
        </p:nvGrpSpPr>
        <p:grpSpPr>
          <a:xfrm>
            <a:off x="914400" y="2667000"/>
            <a:ext cx="7772400" cy="2785514"/>
            <a:chOff x="1066800" y="3493049"/>
            <a:chExt cx="7772400" cy="2785514"/>
          </a:xfrm>
        </p:grpSpPr>
        <p:pic>
          <p:nvPicPr>
            <p:cNvPr id="5" name="Picture 4"/>
            <p:cNvPicPr>
              <a:picLocks noChangeAspect="1"/>
            </p:cNvPicPr>
            <p:nvPr/>
          </p:nvPicPr>
          <p:blipFill rotWithShape="1">
            <a:blip r:embed="rId2"/>
            <a:srcRect l="3572" t="55582" r="5357" b="10671"/>
            <a:stretch/>
          </p:blipFill>
          <p:spPr>
            <a:xfrm>
              <a:off x="1066800" y="3849277"/>
              <a:ext cx="7772400" cy="2429286"/>
            </a:xfrm>
            <a:prstGeom prst="rect">
              <a:avLst/>
            </a:prstGeom>
          </p:spPr>
        </p:pic>
        <p:pic>
          <p:nvPicPr>
            <p:cNvPr id="6" name="Picture 5"/>
            <p:cNvPicPr>
              <a:picLocks noChangeAspect="1"/>
            </p:cNvPicPr>
            <p:nvPr/>
          </p:nvPicPr>
          <p:blipFill rotWithShape="1">
            <a:blip r:embed="rId2"/>
            <a:srcRect l="17439" t="1033" r="24143" b="93798"/>
            <a:stretch/>
          </p:blipFill>
          <p:spPr>
            <a:xfrm>
              <a:off x="2286000" y="3493049"/>
              <a:ext cx="4876801" cy="363940"/>
            </a:xfrm>
            <a:prstGeom prst="rect">
              <a:avLst/>
            </a:prstGeom>
          </p:spPr>
        </p:pic>
      </p:grpSp>
    </p:spTree>
    <p:extLst>
      <p:ext uri="{BB962C8B-B14F-4D97-AF65-F5344CB8AC3E}">
        <p14:creationId xmlns:p14="http://schemas.microsoft.com/office/powerpoint/2010/main" val="2104988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Input Layer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458200" cy="4906963"/>
              </a:xfrm>
            </p:spPr>
            <p:txBody>
              <a:bodyPr/>
              <a:lstStyle/>
              <a:p>
                <a:pPr marL="0" indent="0">
                  <a:buNone/>
                </a:pPr>
                <a:r>
                  <a:rPr lang="en-US" sz="2400" dirty="0"/>
                  <a:t>So </a:t>
                </a:r>
                <a:endParaRPr lang="en-US" sz="2400" i="1" dirty="0">
                  <a:latin typeface="Cambria Math" panose="02040503050406030204" pitchFamily="18" charset="0"/>
                </a:endParaRPr>
              </a:p>
              <a:p>
                <a:pPr marL="0" indent="0">
                  <a:buNone/>
                </a:pPr>
                <a:r>
                  <a:rPr lang="en-US" sz="2400" dirty="0"/>
                  <a:t>	</a:t>
                </a:r>
                <a14:m>
                  <m:oMath xmlns:m="http://schemas.openxmlformats.org/officeDocument/2006/math">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(3)</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r>
                  <a:rPr lang="en-US" sz="2400" dirty="0">
                    <a:latin typeface="Symbol" panose="05050102010706020507" pitchFamily="18" charset="2"/>
                  </a:rPr>
                  <a:t>d</a:t>
                </a:r>
                <a:r>
                  <a:rPr lang="en-US" sz="2400" baseline="30000" dirty="0">
                    <a:latin typeface="Symbol" panose="05050102010706020507" pitchFamily="18" charset="2"/>
                  </a:rPr>
                  <a:t>(3)</a:t>
                </a:r>
                <a:r>
                  <a:rPr lang="en-US" sz="2400" baseline="-25000" dirty="0">
                    <a:latin typeface="Symbol" panose="05050102010706020507" pitchFamily="18" charset="2"/>
                  </a:rPr>
                  <a:t>i=1 </a:t>
                </a:r>
                <a:r>
                  <a:rPr lang="en-US" sz="2400" dirty="0">
                    <a:latin typeface="Symbol" panose="05050102010706020507" pitchFamily="18" charset="2"/>
                  </a:rPr>
                  <a:t>(</a:t>
                </a:r>
                <a:r>
                  <a:rPr lang="en-US" sz="2400" b="1" dirty="0"/>
                  <a:t>W</a:t>
                </a:r>
                <a:r>
                  <a:rPr lang="en-US" sz="2400" b="1" baseline="30000" dirty="0"/>
                  <a:t>(2)</a:t>
                </a:r>
                <a:r>
                  <a:rPr lang="en-US" sz="2400" b="1" dirty="0"/>
                  <a:t>)</a:t>
                </a:r>
                <a:r>
                  <a:rPr lang="en-US" sz="2400" b="1" baseline="30000" dirty="0"/>
                  <a:t>T</a:t>
                </a:r>
                <a14:m>
                  <m:oMath xmlns:m="http://schemas.openxmlformats.org/officeDocument/2006/math">
                    <m:r>
                      <m:rPr>
                        <m:nor/>
                      </m:rPr>
                      <a:rPr lang="en-US" sz="240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a:latin typeface="Cambria Math" panose="02040503050406030204" pitchFamily="18" charset="0"/>
                      </a:rPr>
                      <m:t>z</m:t>
                    </m:r>
                    <m:r>
                      <m:rPr>
                        <m:nor/>
                      </m:rPr>
                      <a:rPr lang="en-US" sz="2400" baseline="30000">
                        <a:latin typeface="Cambria Math" panose="02040503050406030204" pitchFamily="18" charset="0"/>
                      </a:rPr>
                      <m:t>(2)</m:t>
                    </m:r>
                    <m:r>
                      <a:rPr lang="en-US" sz="2400" i="1">
                        <a:latin typeface="Cambria Math" panose="02040503050406030204" pitchFamily="18" charset="0"/>
                      </a:rPr>
                      <m:t>/</m:t>
                    </m:r>
                    <m:r>
                      <m:rPr>
                        <m:sty m:val="p"/>
                      </m:rPr>
                      <a:rPr lang="el-GR" sz="2400" i="1">
                        <a:latin typeface="Cambria Math" panose="02040503050406030204" pitchFamily="18" charset="0"/>
                      </a:rPr>
                      <m:t>δ</m:t>
                    </m:r>
                    <m:r>
                      <m:rPr>
                        <m:nor/>
                      </m:rPr>
                      <a:rPr lang="en-US" sz="2400" dirty="0"/>
                      <m:t>W</m:t>
                    </m:r>
                    <m:r>
                      <m:rPr>
                        <m:nor/>
                      </m:rPr>
                      <a:rPr lang="en-US" sz="2400" baseline="30000" dirty="0"/>
                      <m:t>(1)</m:t>
                    </m:r>
                    <m:r>
                      <m:rPr>
                        <m:nor/>
                      </m:rPr>
                      <a:rPr lang="en-US" sz="2400" dirty="0"/>
                      <m:t>)</m:t>
                    </m:r>
                  </m:oMath>
                </a14:m>
                <a:r>
                  <a:rPr lang="en-US" sz="2400" dirty="0"/>
                  <a:t> </a:t>
                </a:r>
              </a:p>
              <a:p>
                <a:pPr marL="0" indent="0">
                  <a:buNone/>
                </a:pPr>
                <a:endParaRPr lang="en-US" sz="2400" dirty="0"/>
              </a:p>
              <a:p>
                <a:pPr marL="0" indent="0">
                  <a:buNone/>
                </a:pPr>
                <a:r>
                  <a:rPr lang="en-US" sz="2400" dirty="0"/>
                  <a:t>		            = </a:t>
                </a:r>
                <a:r>
                  <a:rPr lang="en-US" sz="2400" dirty="0">
                    <a:latin typeface="Symbol" panose="05050102010706020507" pitchFamily="18" charset="2"/>
                  </a:rPr>
                  <a:t>d</a:t>
                </a:r>
                <a:r>
                  <a:rPr lang="en-US" sz="2400" baseline="30000" dirty="0">
                    <a:latin typeface="Symbol" panose="05050102010706020507" pitchFamily="18" charset="2"/>
                  </a:rPr>
                  <a:t>(3)</a:t>
                </a:r>
                <a:r>
                  <a:rPr lang="en-US" sz="2400" baseline="-25000" dirty="0" err="1">
                    <a:latin typeface="Symbol" panose="05050102010706020507" pitchFamily="18" charset="2"/>
                  </a:rPr>
                  <a:t>i</a:t>
                </a:r>
                <a:r>
                  <a:rPr lang="en-US" sz="2400" baseline="-25000" dirty="0">
                    <a:latin typeface="Symbol" panose="05050102010706020507" pitchFamily="18" charset="2"/>
                  </a:rPr>
                  <a:t>=1 </a:t>
                </a:r>
                <a:r>
                  <a:rPr lang="en-US" sz="2400" dirty="0">
                    <a:latin typeface="Symbol" panose="05050102010706020507" pitchFamily="18" charset="2"/>
                  </a:rPr>
                  <a:t>(</a:t>
                </a:r>
                <a:r>
                  <a:rPr lang="en-US" sz="2400" b="1" dirty="0"/>
                  <a:t>W</a:t>
                </a:r>
                <a:r>
                  <a:rPr lang="en-US" sz="2400" b="1" baseline="30000" dirty="0"/>
                  <a:t>(2)</a:t>
                </a:r>
                <a:r>
                  <a:rPr lang="en-US" sz="2400" b="1" dirty="0"/>
                  <a:t>)</a:t>
                </a:r>
                <a:r>
                  <a:rPr lang="en-US" sz="2400" b="1" baseline="30000" dirty="0"/>
                  <a:t>T</a:t>
                </a:r>
                <a14:m>
                  <m:oMath xmlns:m="http://schemas.openxmlformats.org/officeDocument/2006/math">
                    <m:r>
                      <m:rPr>
                        <m:nor/>
                      </m:rPr>
                      <a:rPr lang="en-US" sz="240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oMath>
                </a14:m>
                <a:r>
                  <a:rPr lang="en-US" sz="2400" dirty="0"/>
                  <a:t> </a:t>
                </a:r>
                <a:r>
                  <a:rPr lang="en-US" sz="2400" b="1" dirty="0"/>
                  <a:t>X</a:t>
                </a:r>
              </a:p>
              <a:p>
                <a:pPr marL="0" indent="0">
                  <a:buNone/>
                </a:pPr>
                <a:endParaRPr lang="en-US" sz="2400" b="1" dirty="0"/>
              </a:p>
              <a:p>
                <a:pPr marL="0" indent="0">
                  <a:buNone/>
                </a:pPr>
                <a:r>
                  <a:rPr lang="en-US" sz="2400" b="1" dirty="0"/>
                  <a:t>			</a:t>
                </a:r>
                <a:r>
                  <a:rPr lang="en-US" sz="2400" dirty="0"/>
                  <a:t>= </a:t>
                </a:r>
                <a:r>
                  <a:rPr lang="en-US" sz="2400" b="1" dirty="0"/>
                  <a:t>X</a:t>
                </a:r>
                <a:r>
                  <a:rPr lang="en-US" sz="2400" b="1" baseline="30000" dirty="0"/>
                  <a:t>T</a:t>
                </a:r>
                <a:r>
                  <a:rPr lang="en-US" sz="2400" dirty="0"/>
                  <a:t> </a:t>
                </a:r>
                <a:r>
                  <a:rPr lang="en-US" sz="2400" dirty="0">
                    <a:latin typeface="Symbol" panose="05050102010706020507" pitchFamily="18" charset="2"/>
                  </a:rPr>
                  <a:t>d</a:t>
                </a:r>
                <a:r>
                  <a:rPr lang="en-US" sz="2400" baseline="30000" dirty="0">
                    <a:latin typeface="Symbol" panose="05050102010706020507" pitchFamily="18" charset="2"/>
                  </a:rPr>
                  <a:t>(3)</a:t>
                </a:r>
                <a:r>
                  <a:rPr lang="en-US" sz="2400" baseline="-25000" dirty="0" err="1">
                    <a:latin typeface="Symbol" panose="05050102010706020507" pitchFamily="18" charset="2"/>
                  </a:rPr>
                  <a:t>i</a:t>
                </a:r>
                <a:r>
                  <a:rPr lang="en-US" sz="2400" baseline="-25000" dirty="0">
                    <a:latin typeface="Symbol" panose="05050102010706020507" pitchFamily="18" charset="2"/>
                  </a:rPr>
                  <a:t>=1</a:t>
                </a:r>
                <a:r>
                  <a:rPr lang="en-US" sz="2400" dirty="0">
                    <a:latin typeface="Symbol" panose="05050102010706020507" pitchFamily="18" charset="2"/>
                  </a:rPr>
                  <a:t>(</a:t>
                </a:r>
                <a:r>
                  <a:rPr lang="en-US" sz="2400" b="1" dirty="0"/>
                  <a:t>W</a:t>
                </a:r>
                <a:r>
                  <a:rPr lang="en-US" sz="2400" b="1" baseline="30000" dirty="0"/>
                  <a:t>(2)</a:t>
                </a:r>
                <a:r>
                  <a:rPr lang="en-US" sz="2400" b="1" dirty="0"/>
                  <a:t>)</a:t>
                </a:r>
                <a:r>
                  <a:rPr lang="en-US" sz="2400" b="1" baseline="30000" dirty="0"/>
                  <a:t>T</a:t>
                </a:r>
                <a14:m>
                  <m:oMath xmlns:m="http://schemas.openxmlformats.org/officeDocument/2006/math">
                    <m:r>
                      <m:rPr>
                        <m:nor/>
                      </m:rPr>
                      <a:rPr lang="en-US" sz="2400">
                        <a:latin typeface="Cambria Math" panose="02040503050406030204" pitchFamily="18" charset="0"/>
                      </a:rPr>
                      <m:t>{</m:t>
                    </m:r>
                    <m:r>
                      <m:rPr>
                        <m:nor/>
                      </m:rPr>
                      <a:rPr lang="en-US" sz="2400" dirty="0"/>
                      <m:t>e</m:t>
                    </m:r>
                    <m:r>
                      <m:rPr>
                        <m:nor/>
                      </m:rPr>
                      <a:rPr lang="en-US" sz="2400" baseline="30000" dirty="0"/>
                      <m:t>−</m:t>
                    </m:r>
                    <m:r>
                      <m:rPr>
                        <m:nor/>
                      </m:rPr>
                      <a:rPr lang="en-US" sz="2400" baseline="30000" dirty="0"/>
                      <m:t>z</m:t>
                    </m:r>
                    <m:r>
                      <m:rPr>
                        <m:nor/>
                      </m:rPr>
                      <a:rPr lang="en-US" sz="2400" dirty="0"/>
                      <m:t>  /</m:t>
                    </m:r>
                    <m:r>
                      <m:rPr>
                        <m:nor/>
                      </m:rPr>
                      <a:rPr lang="en-US" sz="2400" dirty="0">
                        <a:latin typeface="Symbol" panose="05050102010706020507" pitchFamily="18" charset="2"/>
                      </a:rPr>
                      <m:t>(</m:t>
                    </m:r>
                    <m:r>
                      <m:rPr>
                        <m:nor/>
                      </m:rPr>
                      <a:rPr lang="en-US" sz="2400" dirty="0"/>
                      <m:t>1 + </m:t>
                    </m:r>
                    <m:r>
                      <m:rPr>
                        <m:nor/>
                      </m:rPr>
                      <a:rPr lang="en-US" sz="2400" dirty="0"/>
                      <m:t>e</m:t>
                    </m:r>
                    <m:r>
                      <m:rPr>
                        <m:nor/>
                      </m:rPr>
                      <a:rPr lang="en-US" sz="2400" baseline="30000" dirty="0"/>
                      <m:t>−</m:t>
                    </m:r>
                    <m:r>
                      <m:rPr>
                        <m:nor/>
                      </m:rPr>
                      <a:rPr lang="en-US" sz="2400" baseline="30000" dirty="0"/>
                      <m:t>z</m:t>
                    </m:r>
                    <m:r>
                      <m:rPr>
                        <m:nor/>
                      </m:rPr>
                      <a:rPr lang="en-US" sz="2400" baseline="30000" dirty="0"/>
                      <m:t> ) 2 }</m:t>
                    </m:r>
                  </m:oMath>
                </a14:m>
                <a:r>
                  <a:rPr lang="en-US" sz="2400" dirty="0"/>
                  <a:t> </a:t>
                </a:r>
              </a:p>
              <a:p>
                <a:pPr marL="0" indent="0">
                  <a:buNone/>
                </a:pPr>
                <a:endParaRPr lang="en-US" sz="2400" dirty="0"/>
              </a:p>
              <a:p>
                <a:pPr marL="0" indent="0">
                  <a:buNone/>
                </a:pPr>
                <a:r>
                  <a:rPr lang="en-US" sz="2400" dirty="0"/>
                  <a:t>			= </a:t>
                </a:r>
                <a:r>
                  <a:rPr lang="en-US" sz="2400" b="1" dirty="0"/>
                  <a:t>X</a:t>
                </a:r>
                <a:r>
                  <a:rPr lang="en-US" sz="2400" b="1" baseline="30000" dirty="0"/>
                  <a:t>T</a:t>
                </a:r>
                <a:r>
                  <a:rPr lang="en-US" sz="2400" dirty="0"/>
                  <a:t> </a:t>
                </a:r>
                <a:r>
                  <a:rPr lang="en-US" sz="2400" b="1" dirty="0">
                    <a:latin typeface="Symbol" panose="05050102010706020507" pitchFamily="18" charset="2"/>
                  </a:rPr>
                  <a:t>d</a:t>
                </a:r>
                <a:r>
                  <a:rPr lang="en-US" sz="2400" b="1" baseline="30000" dirty="0">
                    <a:latin typeface="Symbol" panose="05050102010706020507" pitchFamily="18" charset="2"/>
                  </a:rPr>
                  <a:t>(2)</a:t>
                </a:r>
                <a:r>
                  <a:rPr lang="en-US" sz="2400" b="1" baseline="-25000" dirty="0" err="1">
                    <a:latin typeface="Symbol" panose="05050102010706020507" pitchFamily="18" charset="2"/>
                  </a:rPr>
                  <a:t>i</a:t>
                </a:r>
                <a:r>
                  <a:rPr lang="en-US" sz="2400" b="1" baseline="-25000" dirty="0">
                    <a:latin typeface="Symbol" panose="05050102010706020507" pitchFamily="18" charset="2"/>
                  </a:rPr>
                  <a:t>=1</a:t>
                </a:r>
                <a:endParaRPr lang="en-US" sz="2400" b="1" dirty="0"/>
              </a:p>
              <a:p>
                <a:pPr marL="0" indent="0">
                  <a:buNone/>
                </a:pPr>
                <a:endParaRPr lang="en-US" sz="2400" dirty="0"/>
              </a:p>
              <a:p>
                <a:pPr marL="0" indent="0">
                  <a:buNone/>
                </a:pPr>
                <a:r>
                  <a:rPr lang="en-US" sz="2400" dirty="0"/>
                  <a:t>Note: In this case, </a:t>
                </a:r>
                <a:r>
                  <a:rPr lang="en-US" sz="2400" b="1" dirty="0">
                    <a:latin typeface="Symbol" panose="05050102010706020507" pitchFamily="18" charset="2"/>
                  </a:rPr>
                  <a:t>d</a:t>
                </a:r>
                <a:r>
                  <a:rPr lang="en-US" sz="2400" b="1" baseline="30000" dirty="0">
                    <a:latin typeface="Symbol" panose="05050102010706020507" pitchFamily="18" charset="2"/>
                  </a:rPr>
                  <a:t>(2)</a:t>
                </a:r>
                <a:r>
                  <a:rPr lang="en-US" sz="2400" b="1" baseline="-25000" dirty="0" err="1">
                    <a:latin typeface="Symbol" panose="05050102010706020507" pitchFamily="18" charset="2"/>
                  </a:rPr>
                  <a:t>i</a:t>
                </a:r>
                <a:r>
                  <a:rPr lang="en-US" sz="2400" b="1" baseline="-25000" dirty="0">
                    <a:latin typeface="Symbol" panose="05050102010706020507" pitchFamily="18" charset="2"/>
                  </a:rPr>
                  <a:t>=1 </a:t>
                </a:r>
                <a:r>
                  <a:rPr lang="en-US" sz="2400" dirty="0"/>
                  <a:t>is a vector because there are 3 weights going from layer 2 to layer 3.</a:t>
                </a:r>
              </a:p>
              <a:p>
                <a:pPr marL="0" indent="0">
                  <a:buNone/>
                </a:pPr>
                <a:endParaRPr lang="en-US" sz="2400" baseline="30000" dirty="0"/>
              </a:p>
              <a:p>
                <a:pPr marL="0" indent="0">
                  <a:buNone/>
                </a:pPr>
                <a:endParaRPr lang="en-US" sz="2400" baseline="30000" dirty="0"/>
              </a:p>
              <a:p>
                <a:pPr marL="0" indent="0">
                  <a:buNone/>
                </a:pPr>
                <a:endParaRPr lang="en-US" sz="2400" baseline="30000" dirty="0"/>
              </a:p>
              <a:p>
                <a:pPr marL="0" indent="0">
                  <a:buNone/>
                </a:pPr>
                <a:r>
                  <a:rPr lang="en-US" sz="2400" baseline="-25000" dirty="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458200" cy="4906963"/>
              </a:xfrm>
              <a:blipFill>
                <a:blip r:embed="rId2"/>
                <a:stretch>
                  <a:fillRect l="-1081" t="-994" b="-124"/>
                </a:stretch>
              </a:blipFill>
            </p:spPr>
            <p:txBody>
              <a:bodyPr/>
              <a:lstStyle/>
              <a:p>
                <a:r>
                  <a:rPr lang="en-US">
                    <a:noFill/>
                  </a:rPr>
                  <a:t> </a:t>
                </a:r>
              </a:p>
            </p:txBody>
          </p:sp>
        </mc:Fallback>
      </mc:AlternateContent>
    </p:spTree>
    <p:extLst>
      <p:ext uri="{BB962C8B-B14F-4D97-AF65-F5344CB8AC3E}">
        <p14:creationId xmlns:p14="http://schemas.microsoft.com/office/powerpoint/2010/main" val="1975962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for the Inner Layer</a:t>
            </a:r>
          </a:p>
        </p:txBody>
      </p:sp>
      <p:sp>
        <p:nvSpPr>
          <p:cNvPr id="4" name="Slide Number Placeholder 3"/>
          <p:cNvSpPr>
            <a:spLocks noGrp="1"/>
          </p:cNvSpPr>
          <p:nvPr>
            <p:ph type="sldNum" sz="quarter" idx="12"/>
          </p:nvPr>
        </p:nvSpPr>
        <p:spPr>
          <a:xfrm>
            <a:off x="6674354" y="6314431"/>
            <a:ext cx="2133600" cy="365125"/>
          </a:xfrm>
        </p:spPr>
        <p:txBody>
          <a:bodyPr/>
          <a:lstStyle/>
          <a:p>
            <a:pPr>
              <a:defRPr/>
            </a:pPr>
            <a:fld id="{9695C8B4-01A2-485F-8B64-4640E234E3BB}" type="slidenum">
              <a:rPr lang="en-US" altLang="en-US" smtClean="0"/>
              <a:pPr>
                <a:defRPr/>
              </a:pPr>
              <a:t>71</a:t>
            </a:fld>
            <a:endParaRPr lang="en-US" altLang="en-US"/>
          </a:p>
        </p:txBody>
      </p:sp>
      <p:sp>
        <p:nvSpPr>
          <p:cNvPr id="5" name="Rectangle 4"/>
          <p:cNvSpPr/>
          <p:nvPr/>
        </p:nvSpPr>
        <p:spPr>
          <a:xfrm>
            <a:off x="2514600" y="1584662"/>
            <a:ext cx="4371878" cy="1794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777" y="1493222"/>
            <a:ext cx="3238500" cy="170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37901" y="3273137"/>
            <a:ext cx="3429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90800" y="2175152"/>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11</a:t>
            </a:r>
            <a:r>
              <a:rPr lang="en-US" sz="2000" baseline="30000" dirty="0"/>
              <a:t>(1)</a:t>
            </a:r>
          </a:p>
        </p:txBody>
      </p:sp>
      <p:sp>
        <p:nvSpPr>
          <p:cNvPr id="9" name="TextBox 8"/>
          <p:cNvSpPr txBox="1"/>
          <p:nvPr/>
        </p:nvSpPr>
        <p:spPr>
          <a:xfrm>
            <a:off x="4114276" y="2175152"/>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12</a:t>
            </a:r>
            <a:r>
              <a:rPr lang="en-US" sz="2000" baseline="30000" dirty="0"/>
              <a:t>(1)</a:t>
            </a:r>
          </a:p>
        </p:txBody>
      </p:sp>
      <p:sp>
        <p:nvSpPr>
          <p:cNvPr id="10" name="TextBox 9"/>
          <p:cNvSpPr txBox="1"/>
          <p:nvPr/>
        </p:nvSpPr>
        <p:spPr>
          <a:xfrm>
            <a:off x="5562076" y="2175152"/>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13</a:t>
            </a:r>
            <a:r>
              <a:rPr lang="en-US" sz="2000" baseline="30000" dirty="0"/>
              <a:t>(1)</a:t>
            </a:r>
          </a:p>
        </p:txBody>
      </p:sp>
      <p:sp>
        <p:nvSpPr>
          <p:cNvPr id="11" name="TextBox 10"/>
          <p:cNvSpPr txBox="1"/>
          <p:nvPr/>
        </p:nvSpPr>
        <p:spPr>
          <a:xfrm>
            <a:off x="2590800" y="2708552"/>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21</a:t>
            </a:r>
            <a:r>
              <a:rPr lang="en-US" sz="2000" baseline="30000" dirty="0"/>
              <a:t>(1)</a:t>
            </a:r>
          </a:p>
        </p:txBody>
      </p:sp>
      <p:sp>
        <p:nvSpPr>
          <p:cNvPr id="12" name="TextBox 11"/>
          <p:cNvSpPr txBox="1"/>
          <p:nvPr/>
        </p:nvSpPr>
        <p:spPr>
          <a:xfrm>
            <a:off x="4114276" y="2727662"/>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22</a:t>
            </a:r>
            <a:r>
              <a:rPr lang="en-US" sz="2000" baseline="30000" dirty="0"/>
              <a:t>(1)</a:t>
            </a:r>
          </a:p>
        </p:txBody>
      </p:sp>
      <p:sp>
        <p:nvSpPr>
          <p:cNvPr id="13" name="TextBox 12"/>
          <p:cNvSpPr txBox="1"/>
          <p:nvPr/>
        </p:nvSpPr>
        <p:spPr>
          <a:xfrm>
            <a:off x="5562076" y="2708552"/>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23</a:t>
            </a:r>
            <a:r>
              <a:rPr lang="en-US" sz="2000" baseline="30000" dirty="0"/>
              <a:t>(1)</a:t>
            </a:r>
          </a:p>
        </p:txBody>
      </p:sp>
      <p:sp>
        <p:nvSpPr>
          <p:cNvPr id="14" name="TextBox 13"/>
          <p:cNvSpPr txBox="1"/>
          <p:nvPr/>
        </p:nvSpPr>
        <p:spPr>
          <a:xfrm>
            <a:off x="2590800" y="1737062"/>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01</a:t>
            </a:r>
            <a:r>
              <a:rPr lang="en-US" sz="2000" baseline="30000" dirty="0"/>
              <a:t>(1)</a:t>
            </a:r>
          </a:p>
        </p:txBody>
      </p:sp>
      <p:sp>
        <p:nvSpPr>
          <p:cNvPr id="15" name="TextBox 14"/>
          <p:cNvSpPr txBox="1"/>
          <p:nvPr/>
        </p:nvSpPr>
        <p:spPr>
          <a:xfrm>
            <a:off x="4114276" y="1737062"/>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02</a:t>
            </a:r>
            <a:r>
              <a:rPr lang="en-US" sz="2000" baseline="30000" dirty="0"/>
              <a:t>(1)</a:t>
            </a:r>
          </a:p>
        </p:txBody>
      </p:sp>
      <p:sp>
        <p:nvSpPr>
          <p:cNvPr id="16" name="TextBox 15"/>
          <p:cNvSpPr txBox="1"/>
          <p:nvPr/>
        </p:nvSpPr>
        <p:spPr>
          <a:xfrm>
            <a:off x="5562076" y="1737062"/>
            <a:ext cx="1324402" cy="400110"/>
          </a:xfrm>
          <a:prstGeom prst="rect">
            <a:avLst/>
          </a:prstGeom>
          <a:noFill/>
        </p:spPr>
        <p:txBody>
          <a:bodyPr wrap="none" rtlCol="0">
            <a:spAutoFit/>
          </a:bodyPr>
          <a:lstStyle/>
          <a:p>
            <a:r>
              <a:rPr lang="en-US" sz="2000" dirty="0" err="1">
                <a:latin typeface="Symbol" panose="05050102010706020507" pitchFamily="18" charset="2"/>
              </a:rPr>
              <a:t>d</a:t>
            </a:r>
            <a:r>
              <a:rPr lang="en-US" sz="2000" dirty="0" err="1"/>
              <a:t>J</a:t>
            </a:r>
            <a:r>
              <a:rPr lang="en-US" sz="2000" dirty="0"/>
              <a:t> / </a:t>
            </a:r>
            <a:r>
              <a:rPr lang="en-US" sz="2000" dirty="0">
                <a:latin typeface="Symbol" panose="05050102010706020507" pitchFamily="18" charset="2"/>
              </a:rPr>
              <a:t>d</a:t>
            </a:r>
            <a:r>
              <a:rPr lang="en-US" sz="2000" dirty="0"/>
              <a:t>W</a:t>
            </a:r>
            <a:r>
              <a:rPr lang="en-US" sz="2000" baseline="-25000" dirty="0"/>
              <a:t>03</a:t>
            </a:r>
            <a:r>
              <a:rPr lang="en-US" sz="2000" baseline="30000" dirty="0"/>
              <a:t>(1)</a:t>
            </a:r>
          </a:p>
        </p:txBody>
      </p:sp>
      <p:sp>
        <p:nvSpPr>
          <p:cNvPr id="17" name="TextBox 16"/>
          <p:cNvSpPr txBox="1"/>
          <p:nvPr/>
        </p:nvSpPr>
        <p:spPr>
          <a:xfrm>
            <a:off x="685800" y="2144375"/>
            <a:ext cx="1593706" cy="461665"/>
          </a:xfrm>
          <a:prstGeom prst="rect">
            <a:avLst/>
          </a:prstGeom>
          <a:noFill/>
        </p:spPr>
        <p:txBody>
          <a:bodyPr wrap="none" rtlCol="0">
            <a:spAutoFit/>
          </a:bodyPr>
          <a:lstStyle/>
          <a:p>
            <a:r>
              <a:rPr lang="en-US" sz="2400" dirty="0" err="1">
                <a:latin typeface="Symbol" panose="05050102010706020507" pitchFamily="18" charset="2"/>
              </a:rPr>
              <a:t>d</a:t>
            </a:r>
            <a:r>
              <a:rPr lang="en-US" sz="2400" dirty="0" err="1"/>
              <a:t>J</a:t>
            </a:r>
            <a:r>
              <a:rPr lang="en-US" sz="2400" dirty="0"/>
              <a:t> / </a:t>
            </a:r>
            <a:r>
              <a:rPr lang="en-US" sz="2400" dirty="0" err="1">
                <a:latin typeface="Symbol" panose="05050102010706020507" pitchFamily="18" charset="2"/>
              </a:rPr>
              <a:t>d</a:t>
            </a:r>
            <a:r>
              <a:rPr lang="en-US" sz="2400" dirty="0" err="1"/>
              <a:t>W</a:t>
            </a:r>
            <a:r>
              <a:rPr lang="en-US" sz="2400" baseline="30000" dirty="0"/>
              <a:t>(1) </a:t>
            </a:r>
            <a:r>
              <a:rPr lang="en-US" sz="2400" dirty="0"/>
              <a:t>=</a:t>
            </a:r>
            <a:r>
              <a:rPr lang="en-US" sz="2400" baseline="30000" dirty="0"/>
              <a:t> </a:t>
            </a:r>
          </a:p>
        </p:txBody>
      </p:sp>
      <p:sp>
        <p:nvSpPr>
          <p:cNvPr id="18" name="TextBox 17"/>
          <p:cNvSpPr txBox="1"/>
          <p:nvPr/>
        </p:nvSpPr>
        <p:spPr>
          <a:xfrm>
            <a:off x="1823915" y="4267200"/>
            <a:ext cx="431528" cy="461665"/>
          </a:xfrm>
          <a:prstGeom prst="rect">
            <a:avLst/>
          </a:prstGeom>
          <a:noFill/>
        </p:spPr>
        <p:txBody>
          <a:bodyPr wrap="none" rtlCol="0">
            <a:spAutoFit/>
          </a:bodyPr>
          <a:lstStyle/>
          <a:p>
            <a:r>
              <a:rPr lang="en-US" sz="2400" baseline="30000" dirty="0"/>
              <a:t> </a:t>
            </a:r>
            <a:r>
              <a:rPr lang="en-US" sz="2400" dirty="0"/>
              <a:t>=</a:t>
            </a:r>
            <a:r>
              <a:rPr lang="en-US" sz="2400" baseline="30000" dirty="0"/>
              <a:t> </a:t>
            </a:r>
          </a:p>
        </p:txBody>
      </p:sp>
      <p:sp>
        <p:nvSpPr>
          <p:cNvPr id="19" name="Rectangle 18"/>
          <p:cNvSpPr/>
          <p:nvPr/>
        </p:nvSpPr>
        <p:spPr>
          <a:xfrm>
            <a:off x="2702463" y="3564384"/>
            <a:ext cx="1485900" cy="181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724620" y="4480153"/>
            <a:ext cx="679994" cy="400110"/>
          </a:xfrm>
          <a:prstGeom prst="rect">
            <a:avLst/>
          </a:prstGeom>
          <a:noFill/>
        </p:spPr>
        <p:txBody>
          <a:bodyPr wrap="none" rtlCol="0">
            <a:spAutoFit/>
          </a:bodyPr>
          <a:lstStyle/>
          <a:p>
            <a:r>
              <a:rPr lang="en-US" sz="2000" dirty="0"/>
              <a:t>X</a:t>
            </a:r>
            <a:r>
              <a:rPr lang="en-US" sz="2000" baseline="-25000" dirty="0"/>
              <a:t>11</a:t>
            </a:r>
            <a:r>
              <a:rPr lang="en-US" sz="2000" baseline="30000" dirty="0"/>
              <a:t>(1)</a:t>
            </a:r>
          </a:p>
        </p:txBody>
      </p:sp>
      <p:sp>
        <p:nvSpPr>
          <p:cNvPr id="21" name="TextBox 20"/>
          <p:cNvSpPr txBox="1"/>
          <p:nvPr/>
        </p:nvSpPr>
        <p:spPr>
          <a:xfrm>
            <a:off x="2724620" y="5019744"/>
            <a:ext cx="679994" cy="400110"/>
          </a:xfrm>
          <a:prstGeom prst="rect">
            <a:avLst/>
          </a:prstGeom>
          <a:noFill/>
        </p:spPr>
        <p:txBody>
          <a:bodyPr wrap="none" rtlCol="0">
            <a:spAutoFit/>
          </a:bodyPr>
          <a:lstStyle/>
          <a:p>
            <a:r>
              <a:rPr lang="en-US" sz="2000" dirty="0"/>
              <a:t>X</a:t>
            </a:r>
            <a:r>
              <a:rPr lang="en-US" sz="2000" baseline="-25000" dirty="0"/>
              <a:t>21</a:t>
            </a:r>
            <a:r>
              <a:rPr lang="en-US" sz="2000" baseline="30000" dirty="0"/>
              <a:t>(1)</a:t>
            </a:r>
          </a:p>
        </p:txBody>
      </p:sp>
      <p:sp>
        <p:nvSpPr>
          <p:cNvPr id="23" name="Rectangle 22"/>
          <p:cNvSpPr/>
          <p:nvPr/>
        </p:nvSpPr>
        <p:spPr>
          <a:xfrm>
            <a:off x="2514600" y="3822919"/>
            <a:ext cx="2705182" cy="1958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794584" y="3732114"/>
            <a:ext cx="2209799" cy="168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800761" y="3913724"/>
            <a:ext cx="312906" cy="400110"/>
          </a:xfrm>
          <a:prstGeom prst="rect">
            <a:avLst/>
          </a:prstGeom>
          <a:noFill/>
        </p:spPr>
        <p:txBody>
          <a:bodyPr wrap="none" rtlCol="0">
            <a:spAutoFit/>
          </a:bodyPr>
          <a:lstStyle/>
          <a:p>
            <a:r>
              <a:rPr lang="en-US" sz="2000" dirty="0">
                <a:latin typeface="Symbol" panose="05050102010706020507" pitchFamily="18" charset="2"/>
              </a:rPr>
              <a:t>1</a:t>
            </a:r>
            <a:endParaRPr lang="en-US" sz="2000" baseline="30000" dirty="0"/>
          </a:p>
        </p:txBody>
      </p:sp>
      <p:sp>
        <p:nvSpPr>
          <p:cNvPr id="26" name="Rectangle 25"/>
          <p:cNvSpPr/>
          <p:nvPr/>
        </p:nvSpPr>
        <p:spPr>
          <a:xfrm>
            <a:off x="2777114" y="5715000"/>
            <a:ext cx="2209800" cy="2368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92967" y="4510496"/>
            <a:ext cx="679994" cy="400110"/>
          </a:xfrm>
          <a:prstGeom prst="rect">
            <a:avLst/>
          </a:prstGeom>
          <a:noFill/>
        </p:spPr>
        <p:txBody>
          <a:bodyPr wrap="none" rtlCol="0">
            <a:spAutoFit/>
          </a:bodyPr>
          <a:lstStyle/>
          <a:p>
            <a:r>
              <a:rPr lang="en-US" sz="2000" dirty="0"/>
              <a:t>X</a:t>
            </a:r>
            <a:r>
              <a:rPr lang="en-US" sz="2000" baseline="-25000" dirty="0"/>
              <a:t>12</a:t>
            </a:r>
            <a:r>
              <a:rPr lang="en-US" sz="2000" baseline="30000" dirty="0"/>
              <a:t>(1)</a:t>
            </a:r>
          </a:p>
        </p:txBody>
      </p:sp>
      <p:sp>
        <p:nvSpPr>
          <p:cNvPr id="28" name="TextBox 27"/>
          <p:cNvSpPr txBox="1"/>
          <p:nvPr/>
        </p:nvSpPr>
        <p:spPr>
          <a:xfrm>
            <a:off x="3492967" y="5050087"/>
            <a:ext cx="679994" cy="400110"/>
          </a:xfrm>
          <a:prstGeom prst="rect">
            <a:avLst/>
          </a:prstGeom>
          <a:noFill/>
        </p:spPr>
        <p:txBody>
          <a:bodyPr wrap="none" rtlCol="0">
            <a:spAutoFit/>
          </a:bodyPr>
          <a:lstStyle/>
          <a:p>
            <a:r>
              <a:rPr lang="en-US" sz="2000" dirty="0"/>
              <a:t>X</a:t>
            </a:r>
            <a:r>
              <a:rPr lang="en-US" sz="2000" baseline="-25000" dirty="0"/>
              <a:t>22</a:t>
            </a:r>
            <a:r>
              <a:rPr lang="en-US" sz="2000" baseline="30000" dirty="0"/>
              <a:t>(1)</a:t>
            </a:r>
          </a:p>
        </p:txBody>
      </p:sp>
      <p:sp>
        <p:nvSpPr>
          <p:cNvPr id="30" name="TextBox 29"/>
          <p:cNvSpPr txBox="1"/>
          <p:nvPr/>
        </p:nvSpPr>
        <p:spPr>
          <a:xfrm>
            <a:off x="3569108" y="3944067"/>
            <a:ext cx="312906" cy="400110"/>
          </a:xfrm>
          <a:prstGeom prst="rect">
            <a:avLst/>
          </a:prstGeom>
          <a:noFill/>
        </p:spPr>
        <p:txBody>
          <a:bodyPr wrap="none" rtlCol="0">
            <a:spAutoFit/>
          </a:bodyPr>
          <a:lstStyle/>
          <a:p>
            <a:r>
              <a:rPr lang="en-US" sz="2000" dirty="0">
                <a:latin typeface="Symbol" panose="05050102010706020507" pitchFamily="18" charset="2"/>
              </a:rPr>
              <a:t>1</a:t>
            </a:r>
            <a:endParaRPr lang="en-US" sz="2000" baseline="30000" dirty="0"/>
          </a:p>
        </p:txBody>
      </p:sp>
      <p:sp>
        <p:nvSpPr>
          <p:cNvPr id="31" name="TextBox 30"/>
          <p:cNvSpPr txBox="1"/>
          <p:nvPr/>
        </p:nvSpPr>
        <p:spPr>
          <a:xfrm>
            <a:off x="4469999" y="4510496"/>
            <a:ext cx="683200" cy="400110"/>
          </a:xfrm>
          <a:prstGeom prst="rect">
            <a:avLst/>
          </a:prstGeom>
          <a:noFill/>
        </p:spPr>
        <p:txBody>
          <a:bodyPr wrap="none" rtlCol="0">
            <a:spAutoFit/>
          </a:bodyPr>
          <a:lstStyle/>
          <a:p>
            <a:r>
              <a:rPr lang="en-US" sz="2000" dirty="0"/>
              <a:t>X</a:t>
            </a:r>
            <a:r>
              <a:rPr lang="en-US" sz="2000" baseline="-25000" dirty="0"/>
              <a:t>1n</a:t>
            </a:r>
            <a:r>
              <a:rPr lang="en-US" sz="2000" baseline="30000" dirty="0"/>
              <a:t>(1)</a:t>
            </a:r>
          </a:p>
        </p:txBody>
      </p:sp>
      <p:sp>
        <p:nvSpPr>
          <p:cNvPr id="32" name="TextBox 31"/>
          <p:cNvSpPr txBox="1"/>
          <p:nvPr/>
        </p:nvSpPr>
        <p:spPr>
          <a:xfrm>
            <a:off x="4469999" y="5050087"/>
            <a:ext cx="683200" cy="400110"/>
          </a:xfrm>
          <a:prstGeom prst="rect">
            <a:avLst/>
          </a:prstGeom>
          <a:noFill/>
        </p:spPr>
        <p:txBody>
          <a:bodyPr wrap="none" rtlCol="0">
            <a:spAutoFit/>
          </a:bodyPr>
          <a:lstStyle/>
          <a:p>
            <a:r>
              <a:rPr lang="en-US" sz="2000" dirty="0"/>
              <a:t>X</a:t>
            </a:r>
            <a:r>
              <a:rPr lang="en-US" sz="2000" baseline="-25000" dirty="0"/>
              <a:t>2n</a:t>
            </a:r>
            <a:r>
              <a:rPr lang="en-US" sz="2000" baseline="30000" dirty="0"/>
              <a:t>(1)</a:t>
            </a:r>
          </a:p>
        </p:txBody>
      </p:sp>
      <p:sp>
        <p:nvSpPr>
          <p:cNvPr id="34" name="TextBox 33"/>
          <p:cNvSpPr txBox="1"/>
          <p:nvPr/>
        </p:nvSpPr>
        <p:spPr>
          <a:xfrm>
            <a:off x="4546140" y="3944067"/>
            <a:ext cx="312906" cy="400110"/>
          </a:xfrm>
          <a:prstGeom prst="rect">
            <a:avLst/>
          </a:prstGeom>
          <a:noFill/>
        </p:spPr>
        <p:txBody>
          <a:bodyPr wrap="none" rtlCol="0">
            <a:spAutoFit/>
          </a:bodyPr>
          <a:lstStyle/>
          <a:p>
            <a:r>
              <a:rPr lang="en-US" sz="2000" dirty="0">
                <a:latin typeface="Symbol" panose="05050102010706020507" pitchFamily="18" charset="2"/>
              </a:rPr>
              <a:t>1</a:t>
            </a:r>
            <a:endParaRPr lang="en-US" sz="2000" baseline="30000" dirty="0"/>
          </a:p>
        </p:txBody>
      </p:sp>
      <p:sp>
        <p:nvSpPr>
          <p:cNvPr id="35" name="TextBox 34"/>
          <p:cNvSpPr txBox="1"/>
          <p:nvPr/>
        </p:nvSpPr>
        <p:spPr>
          <a:xfrm>
            <a:off x="4148103" y="4017137"/>
            <a:ext cx="343364" cy="369332"/>
          </a:xfrm>
          <a:prstGeom prst="rect">
            <a:avLst/>
          </a:prstGeom>
          <a:noFill/>
        </p:spPr>
        <p:txBody>
          <a:bodyPr wrap="none" rtlCol="0">
            <a:spAutoFit/>
          </a:bodyPr>
          <a:lstStyle/>
          <a:p>
            <a:r>
              <a:rPr lang="en-US" dirty="0"/>
              <a:t>…</a:t>
            </a:r>
          </a:p>
        </p:txBody>
      </p:sp>
      <p:sp>
        <p:nvSpPr>
          <p:cNvPr id="36" name="TextBox 35"/>
          <p:cNvSpPr txBox="1"/>
          <p:nvPr/>
        </p:nvSpPr>
        <p:spPr>
          <a:xfrm>
            <a:off x="4076781" y="4629607"/>
            <a:ext cx="343364" cy="369332"/>
          </a:xfrm>
          <a:prstGeom prst="rect">
            <a:avLst/>
          </a:prstGeom>
          <a:noFill/>
        </p:spPr>
        <p:txBody>
          <a:bodyPr wrap="none" rtlCol="0">
            <a:spAutoFit/>
          </a:bodyPr>
          <a:lstStyle/>
          <a:p>
            <a:r>
              <a:rPr lang="en-US" dirty="0"/>
              <a:t>…</a:t>
            </a:r>
          </a:p>
        </p:txBody>
      </p:sp>
      <p:sp>
        <p:nvSpPr>
          <p:cNvPr id="37" name="TextBox 36"/>
          <p:cNvSpPr txBox="1"/>
          <p:nvPr/>
        </p:nvSpPr>
        <p:spPr>
          <a:xfrm>
            <a:off x="4076781" y="5086807"/>
            <a:ext cx="343364" cy="369332"/>
          </a:xfrm>
          <a:prstGeom prst="rect">
            <a:avLst/>
          </a:prstGeom>
          <a:noFill/>
        </p:spPr>
        <p:txBody>
          <a:bodyPr wrap="none" rtlCol="0">
            <a:spAutoFit/>
          </a:bodyPr>
          <a:lstStyle/>
          <a:p>
            <a:r>
              <a:rPr lang="en-US" dirty="0"/>
              <a:t>…</a:t>
            </a:r>
          </a:p>
        </p:txBody>
      </p:sp>
      <p:sp>
        <p:nvSpPr>
          <p:cNvPr id="39" name="Rectangle 38"/>
          <p:cNvSpPr/>
          <p:nvPr/>
        </p:nvSpPr>
        <p:spPr>
          <a:xfrm>
            <a:off x="5673797" y="3855940"/>
            <a:ext cx="3013003"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89195" y="3733801"/>
            <a:ext cx="2340405" cy="191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918165" y="5926149"/>
            <a:ext cx="676401" cy="25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791200" y="3395496"/>
            <a:ext cx="649121" cy="216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08132" y="3976680"/>
            <a:ext cx="681597"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1</a:t>
            </a:r>
            <a:r>
              <a:rPr lang="en-US" sz="2000" baseline="30000" dirty="0">
                <a:latin typeface="Symbol" panose="05050102010706020507" pitchFamily="18" charset="2"/>
              </a:rPr>
              <a:t>(3)</a:t>
            </a:r>
            <a:r>
              <a:rPr lang="en-US" sz="2000" baseline="-25000" dirty="0">
                <a:latin typeface="Symbol" panose="05050102010706020507" pitchFamily="18" charset="2"/>
              </a:rPr>
              <a:t>1</a:t>
            </a:r>
            <a:endParaRPr lang="en-US" sz="2000" dirty="0"/>
          </a:p>
        </p:txBody>
      </p:sp>
      <p:sp>
        <p:nvSpPr>
          <p:cNvPr id="49" name="Rectangle 48"/>
          <p:cNvSpPr/>
          <p:nvPr/>
        </p:nvSpPr>
        <p:spPr>
          <a:xfrm>
            <a:off x="5820170" y="5922140"/>
            <a:ext cx="2409430" cy="128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908132" y="4370230"/>
            <a:ext cx="681597"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1</a:t>
            </a:r>
            <a:r>
              <a:rPr lang="en-US" sz="2000" baseline="30000" dirty="0">
                <a:latin typeface="Symbol" panose="05050102010706020507" pitchFamily="18" charset="2"/>
              </a:rPr>
              <a:t>(3)</a:t>
            </a:r>
            <a:r>
              <a:rPr lang="en-US" sz="2000" baseline="-25000" dirty="0">
                <a:latin typeface="Symbol" panose="05050102010706020507" pitchFamily="18" charset="2"/>
              </a:rPr>
              <a:t>2</a:t>
            </a:r>
            <a:endParaRPr lang="en-US" sz="2000" dirty="0"/>
          </a:p>
        </p:txBody>
      </p:sp>
      <p:sp>
        <p:nvSpPr>
          <p:cNvPr id="51" name="TextBox 50"/>
          <p:cNvSpPr txBox="1"/>
          <p:nvPr/>
        </p:nvSpPr>
        <p:spPr>
          <a:xfrm>
            <a:off x="5925467" y="4770340"/>
            <a:ext cx="681597" cy="707886"/>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1</a:t>
            </a:r>
            <a:r>
              <a:rPr lang="en-US" sz="2000" baseline="30000" dirty="0">
                <a:latin typeface="Symbol" panose="05050102010706020507" pitchFamily="18" charset="2"/>
              </a:rPr>
              <a:t>(3)</a:t>
            </a:r>
            <a:r>
              <a:rPr lang="en-US" sz="2000" baseline="-25000" dirty="0">
                <a:latin typeface="Symbol" panose="05050102010706020507" pitchFamily="18" charset="2"/>
              </a:rPr>
              <a:t>3</a:t>
            </a:r>
            <a:endParaRPr lang="en-US" sz="2000" dirty="0"/>
          </a:p>
          <a:p>
            <a:endParaRPr lang="en-US" sz="2000" dirty="0"/>
          </a:p>
        </p:txBody>
      </p:sp>
      <p:sp>
        <p:nvSpPr>
          <p:cNvPr id="52" name="TextBox 51"/>
          <p:cNvSpPr txBox="1"/>
          <p:nvPr/>
        </p:nvSpPr>
        <p:spPr>
          <a:xfrm>
            <a:off x="5908132" y="5613737"/>
            <a:ext cx="686406"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1</a:t>
            </a:r>
            <a:r>
              <a:rPr lang="en-US" sz="2000" baseline="30000" dirty="0">
                <a:latin typeface="Symbol" panose="05050102010706020507" pitchFamily="18" charset="2"/>
              </a:rPr>
              <a:t>(3)</a:t>
            </a:r>
            <a:r>
              <a:rPr lang="en-US" sz="2000" baseline="-25000" dirty="0">
                <a:latin typeface="+mj-lt"/>
              </a:rPr>
              <a:t>n</a:t>
            </a:r>
            <a:endParaRPr lang="en-US" sz="2000" dirty="0">
              <a:latin typeface="+mj-lt"/>
            </a:endParaRPr>
          </a:p>
        </p:txBody>
      </p:sp>
      <p:sp>
        <p:nvSpPr>
          <p:cNvPr id="53" name="TextBox 52"/>
          <p:cNvSpPr txBox="1"/>
          <p:nvPr/>
        </p:nvSpPr>
        <p:spPr>
          <a:xfrm>
            <a:off x="5964378" y="5038409"/>
            <a:ext cx="226344" cy="646331"/>
          </a:xfrm>
          <a:prstGeom prst="rect">
            <a:avLst/>
          </a:prstGeom>
          <a:noFill/>
        </p:spPr>
        <p:txBody>
          <a:bodyPr wrap="none" rtlCol="0">
            <a:spAutoFit/>
          </a:bodyPr>
          <a:lstStyle/>
          <a:p>
            <a:r>
              <a:rPr lang="en-US" sz="1200" b="1" dirty="0"/>
              <a:t>.</a:t>
            </a:r>
          </a:p>
          <a:p>
            <a:r>
              <a:rPr lang="en-US" sz="1200" b="1" dirty="0"/>
              <a:t>.</a:t>
            </a:r>
          </a:p>
          <a:p>
            <a:r>
              <a:rPr lang="en-US" sz="1200" b="1" dirty="0"/>
              <a:t>.</a:t>
            </a:r>
          </a:p>
        </p:txBody>
      </p:sp>
      <p:sp>
        <p:nvSpPr>
          <p:cNvPr id="54" name="Rectangle 53"/>
          <p:cNvSpPr/>
          <p:nvPr/>
        </p:nvSpPr>
        <p:spPr>
          <a:xfrm>
            <a:off x="6778701" y="5911869"/>
            <a:ext cx="676401" cy="25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768668" y="3962400"/>
            <a:ext cx="681597"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2</a:t>
            </a:r>
            <a:r>
              <a:rPr lang="en-US" sz="2000" baseline="30000" dirty="0">
                <a:latin typeface="Symbol" panose="05050102010706020507" pitchFamily="18" charset="2"/>
              </a:rPr>
              <a:t>(3)</a:t>
            </a:r>
            <a:r>
              <a:rPr lang="en-US" sz="2000" baseline="-25000" dirty="0">
                <a:latin typeface="Symbol" panose="05050102010706020507" pitchFamily="18" charset="2"/>
              </a:rPr>
              <a:t>1</a:t>
            </a:r>
            <a:endParaRPr lang="en-US" sz="2000" dirty="0"/>
          </a:p>
        </p:txBody>
      </p:sp>
      <p:sp>
        <p:nvSpPr>
          <p:cNvPr id="56" name="TextBox 55"/>
          <p:cNvSpPr txBox="1"/>
          <p:nvPr/>
        </p:nvSpPr>
        <p:spPr>
          <a:xfrm>
            <a:off x="6768668" y="4355950"/>
            <a:ext cx="681597"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2</a:t>
            </a:r>
            <a:r>
              <a:rPr lang="en-US" sz="2000" baseline="30000" dirty="0">
                <a:latin typeface="Symbol" panose="05050102010706020507" pitchFamily="18" charset="2"/>
              </a:rPr>
              <a:t>(3)</a:t>
            </a:r>
            <a:r>
              <a:rPr lang="en-US" sz="2000" baseline="-25000" dirty="0">
                <a:latin typeface="Symbol" panose="05050102010706020507" pitchFamily="18" charset="2"/>
              </a:rPr>
              <a:t>2</a:t>
            </a:r>
            <a:endParaRPr lang="en-US" sz="2000" dirty="0"/>
          </a:p>
        </p:txBody>
      </p:sp>
      <p:sp>
        <p:nvSpPr>
          <p:cNvPr id="57" name="TextBox 56"/>
          <p:cNvSpPr txBox="1"/>
          <p:nvPr/>
        </p:nvSpPr>
        <p:spPr>
          <a:xfrm>
            <a:off x="6786003" y="4756060"/>
            <a:ext cx="681597" cy="707886"/>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2</a:t>
            </a:r>
            <a:r>
              <a:rPr lang="en-US" sz="2000" baseline="30000" dirty="0">
                <a:latin typeface="Symbol" panose="05050102010706020507" pitchFamily="18" charset="2"/>
              </a:rPr>
              <a:t>(3)</a:t>
            </a:r>
            <a:r>
              <a:rPr lang="en-US" sz="2000" baseline="-25000" dirty="0">
                <a:latin typeface="Symbol" panose="05050102010706020507" pitchFamily="18" charset="2"/>
              </a:rPr>
              <a:t>3</a:t>
            </a:r>
            <a:endParaRPr lang="en-US" sz="2000" dirty="0"/>
          </a:p>
          <a:p>
            <a:endParaRPr lang="en-US" sz="2000" dirty="0"/>
          </a:p>
        </p:txBody>
      </p:sp>
      <p:sp>
        <p:nvSpPr>
          <p:cNvPr id="58" name="TextBox 57"/>
          <p:cNvSpPr txBox="1"/>
          <p:nvPr/>
        </p:nvSpPr>
        <p:spPr>
          <a:xfrm>
            <a:off x="6824914" y="5024129"/>
            <a:ext cx="226344" cy="646331"/>
          </a:xfrm>
          <a:prstGeom prst="rect">
            <a:avLst/>
          </a:prstGeom>
          <a:noFill/>
        </p:spPr>
        <p:txBody>
          <a:bodyPr wrap="none" rtlCol="0">
            <a:spAutoFit/>
          </a:bodyPr>
          <a:lstStyle/>
          <a:p>
            <a:r>
              <a:rPr lang="en-US" sz="1200" b="1" dirty="0"/>
              <a:t>.</a:t>
            </a:r>
          </a:p>
          <a:p>
            <a:r>
              <a:rPr lang="en-US" sz="1200" b="1" dirty="0"/>
              <a:t>.</a:t>
            </a:r>
          </a:p>
          <a:p>
            <a:r>
              <a:rPr lang="en-US" sz="1200" b="1" dirty="0"/>
              <a:t>.</a:t>
            </a:r>
          </a:p>
        </p:txBody>
      </p:sp>
      <p:sp>
        <p:nvSpPr>
          <p:cNvPr id="59" name="Rectangle 58"/>
          <p:cNvSpPr/>
          <p:nvPr/>
        </p:nvSpPr>
        <p:spPr>
          <a:xfrm>
            <a:off x="7693101" y="5911869"/>
            <a:ext cx="676401" cy="25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7683068" y="3962400"/>
            <a:ext cx="681597"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3</a:t>
            </a:r>
            <a:r>
              <a:rPr lang="en-US" sz="2000" baseline="30000" dirty="0">
                <a:latin typeface="Symbol" panose="05050102010706020507" pitchFamily="18" charset="2"/>
              </a:rPr>
              <a:t>(3)</a:t>
            </a:r>
            <a:r>
              <a:rPr lang="en-US" sz="2000" baseline="-25000" dirty="0">
                <a:latin typeface="Symbol" panose="05050102010706020507" pitchFamily="18" charset="2"/>
              </a:rPr>
              <a:t>1</a:t>
            </a:r>
            <a:endParaRPr lang="en-US" sz="2000" dirty="0"/>
          </a:p>
        </p:txBody>
      </p:sp>
      <p:sp>
        <p:nvSpPr>
          <p:cNvPr id="61" name="TextBox 60"/>
          <p:cNvSpPr txBox="1"/>
          <p:nvPr/>
        </p:nvSpPr>
        <p:spPr>
          <a:xfrm>
            <a:off x="7683068" y="4355950"/>
            <a:ext cx="681597"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3</a:t>
            </a:r>
            <a:r>
              <a:rPr lang="en-US" sz="2000" baseline="30000" dirty="0">
                <a:latin typeface="Symbol" panose="05050102010706020507" pitchFamily="18" charset="2"/>
              </a:rPr>
              <a:t>(3)</a:t>
            </a:r>
            <a:r>
              <a:rPr lang="en-US" sz="2000" baseline="-25000" dirty="0">
                <a:latin typeface="Symbol" panose="05050102010706020507" pitchFamily="18" charset="2"/>
              </a:rPr>
              <a:t>2</a:t>
            </a:r>
            <a:endParaRPr lang="en-US" sz="2000" dirty="0"/>
          </a:p>
        </p:txBody>
      </p:sp>
      <p:sp>
        <p:nvSpPr>
          <p:cNvPr id="62" name="TextBox 61"/>
          <p:cNvSpPr txBox="1"/>
          <p:nvPr/>
        </p:nvSpPr>
        <p:spPr>
          <a:xfrm>
            <a:off x="7700403" y="4756060"/>
            <a:ext cx="681597" cy="707886"/>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3</a:t>
            </a:r>
            <a:r>
              <a:rPr lang="en-US" sz="2000" baseline="30000" dirty="0">
                <a:latin typeface="Symbol" panose="05050102010706020507" pitchFamily="18" charset="2"/>
              </a:rPr>
              <a:t>(3)</a:t>
            </a:r>
            <a:r>
              <a:rPr lang="en-US" sz="2000" baseline="-25000" dirty="0">
                <a:latin typeface="Symbol" panose="05050102010706020507" pitchFamily="18" charset="2"/>
              </a:rPr>
              <a:t>3</a:t>
            </a:r>
            <a:endParaRPr lang="en-US" sz="2000" dirty="0"/>
          </a:p>
          <a:p>
            <a:endParaRPr lang="en-US" sz="2000" dirty="0"/>
          </a:p>
        </p:txBody>
      </p:sp>
      <p:sp>
        <p:nvSpPr>
          <p:cNvPr id="63" name="TextBox 62"/>
          <p:cNvSpPr txBox="1"/>
          <p:nvPr/>
        </p:nvSpPr>
        <p:spPr>
          <a:xfrm>
            <a:off x="7739314" y="5024129"/>
            <a:ext cx="226344" cy="646331"/>
          </a:xfrm>
          <a:prstGeom prst="rect">
            <a:avLst/>
          </a:prstGeom>
          <a:noFill/>
        </p:spPr>
        <p:txBody>
          <a:bodyPr wrap="none" rtlCol="0">
            <a:spAutoFit/>
          </a:bodyPr>
          <a:lstStyle/>
          <a:p>
            <a:r>
              <a:rPr lang="en-US" sz="1200" b="1" dirty="0"/>
              <a:t>.</a:t>
            </a:r>
          </a:p>
          <a:p>
            <a:r>
              <a:rPr lang="en-US" sz="1200" b="1" dirty="0"/>
              <a:t>.</a:t>
            </a:r>
          </a:p>
          <a:p>
            <a:r>
              <a:rPr lang="en-US" sz="1200" b="1" dirty="0"/>
              <a:t>.</a:t>
            </a:r>
          </a:p>
        </p:txBody>
      </p:sp>
      <p:sp>
        <p:nvSpPr>
          <p:cNvPr id="64" name="TextBox 63"/>
          <p:cNvSpPr txBox="1"/>
          <p:nvPr/>
        </p:nvSpPr>
        <p:spPr>
          <a:xfrm>
            <a:off x="6786003" y="5562600"/>
            <a:ext cx="686406"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2</a:t>
            </a:r>
            <a:r>
              <a:rPr lang="en-US" sz="2000" baseline="30000" dirty="0">
                <a:latin typeface="Symbol" panose="05050102010706020507" pitchFamily="18" charset="2"/>
              </a:rPr>
              <a:t>(3)</a:t>
            </a:r>
            <a:r>
              <a:rPr lang="en-US" sz="2000" baseline="-25000" dirty="0">
                <a:latin typeface="+mn-lt"/>
              </a:rPr>
              <a:t>n</a:t>
            </a:r>
            <a:endParaRPr lang="en-US" sz="2000" dirty="0">
              <a:latin typeface="+mn-lt"/>
            </a:endParaRPr>
          </a:p>
        </p:txBody>
      </p:sp>
      <p:sp>
        <p:nvSpPr>
          <p:cNvPr id="65" name="TextBox 64"/>
          <p:cNvSpPr txBox="1"/>
          <p:nvPr/>
        </p:nvSpPr>
        <p:spPr>
          <a:xfrm>
            <a:off x="7669946" y="5562600"/>
            <a:ext cx="686406" cy="400110"/>
          </a:xfrm>
          <a:prstGeom prst="rect">
            <a:avLst/>
          </a:prstGeom>
          <a:noFill/>
        </p:spPr>
        <p:txBody>
          <a:bodyPr wrap="none" rtlCol="0">
            <a:spAutoFit/>
          </a:bodyPr>
          <a:lstStyle/>
          <a:p>
            <a:r>
              <a:rPr lang="en-US" sz="2000" dirty="0">
                <a:latin typeface="Symbol" panose="05050102010706020507" pitchFamily="18" charset="2"/>
              </a:rPr>
              <a:t>d</a:t>
            </a:r>
            <a:r>
              <a:rPr lang="en-US" sz="2000" baseline="-25000" dirty="0">
                <a:latin typeface="Symbol" panose="05050102010706020507" pitchFamily="18" charset="2"/>
              </a:rPr>
              <a:t>3</a:t>
            </a:r>
            <a:r>
              <a:rPr lang="en-US" sz="2000" baseline="30000" dirty="0">
                <a:latin typeface="Symbol" panose="05050102010706020507" pitchFamily="18" charset="2"/>
              </a:rPr>
              <a:t>(3)</a:t>
            </a:r>
            <a:r>
              <a:rPr lang="en-US" sz="2000" baseline="-25000" dirty="0">
                <a:latin typeface="+mn-lt"/>
              </a:rPr>
              <a:t>n</a:t>
            </a:r>
            <a:endParaRPr lang="en-US" sz="2000" dirty="0">
              <a:latin typeface="+mn-lt"/>
            </a:endParaRPr>
          </a:p>
        </p:txBody>
      </p:sp>
    </p:spTree>
    <p:extLst>
      <p:ext uri="{BB962C8B-B14F-4D97-AF65-F5344CB8AC3E}">
        <p14:creationId xmlns:p14="http://schemas.microsoft.com/office/powerpoint/2010/main" val="16789165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3" name="Content Placeholder 2"/>
          <p:cNvSpPr>
            <a:spLocks noGrp="1"/>
          </p:cNvSpPr>
          <p:nvPr>
            <p:ph idx="1"/>
          </p:nvPr>
        </p:nvSpPr>
        <p:spPr/>
        <p:txBody>
          <a:bodyPr/>
          <a:lstStyle/>
          <a:p>
            <a:pPr marL="0" indent="0">
              <a:buNone/>
            </a:pPr>
            <a:r>
              <a:rPr lang="en-US" dirty="0"/>
              <a:t>Call the sigmoid function </a:t>
            </a:r>
            <a:r>
              <a:rPr lang="en-US" dirty="0">
                <a:latin typeface="Symbol" panose="05050102010706020507" pitchFamily="18" charset="2"/>
              </a:rPr>
              <a:t>s  </a:t>
            </a:r>
          </a:p>
          <a:p>
            <a:pPr marL="0" indent="0">
              <a:buNone/>
            </a:pPr>
            <a:r>
              <a:rPr lang="en-US" dirty="0"/>
              <a:t>For K classes and M features</a:t>
            </a:r>
          </a:p>
          <a:p>
            <a:pPr marL="0" indent="0">
              <a:buNone/>
            </a:pPr>
            <a:r>
              <a:rPr lang="en-US" dirty="0"/>
              <a:t>Z’s are the activations using the linear combinations of the features</a:t>
            </a:r>
          </a:p>
          <a:p>
            <a:pPr marL="0" indent="0">
              <a:buNone/>
            </a:pPr>
            <a:r>
              <a:rPr lang="en-US" dirty="0"/>
              <a:t>T’s use weighted combinations of Z’s.  They are the hidden layers</a:t>
            </a:r>
          </a:p>
          <a:p>
            <a:pPr marL="0" indent="0">
              <a:buNone/>
            </a:pPr>
            <a:r>
              <a:rPr lang="en-US" dirty="0"/>
              <a:t>G can be the identity function or the “</a:t>
            </a:r>
            <a:r>
              <a:rPr lang="en-US" dirty="0" err="1"/>
              <a:t>softmax</a:t>
            </a:r>
            <a:r>
              <a:rPr lang="en-US" dirty="0"/>
              <a:t>” function</a:t>
            </a:r>
          </a:p>
          <a:p>
            <a:pPr marL="0" indent="0">
              <a:buNone/>
            </a:pPr>
            <a:endParaRPr lang="en-US" sz="2400"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72</a:t>
            </a:fld>
            <a:endParaRPr lang="en-US" altLang="en-US" dirty="0"/>
          </a:p>
        </p:txBody>
      </p:sp>
      <p:pic>
        <p:nvPicPr>
          <p:cNvPr id="5" name="Picture 4"/>
          <p:cNvPicPr>
            <a:picLocks noChangeAspect="1"/>
          </p:cNvPicPr>
          <p:nvPr/>
        </p:nvPicPr>
        <p:blipFill>
          <a:blip r:embed="rId2"/>
          <a:stretch>
            <a:fillRect/>
          </a:stretch>
        </p:blipFill>
        <p:spPr>
          <a:xfrm>
            <a:off x="32084" y="3525849"/>
            <a:ext cx="8547535" cy="1567249"/>
          </a:xfrm>
          <a:prstGeom prst="rect">
            <a:avLst/>
          </a:prstGeom>
        </p:spPr>
      </p:pic>
      <p:sp>
        <p:nvSpPr>
          <p:cNvPr id="6" name="Content Placeholder 2"/>
          <p:cNvSpPr txBox="1">
            <a:spLocks/>
          </p:cNvSpPr>
          <p:nvPr/>
        </p:nvSpPr>
        <p:spPr bwMode="auto">
          <a:xfrm>
            <a:off x="304799" y="6014041"/>
            <a:ext cx="8229600" cy="45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dirty="0"/>
              <a:t>* From “Elements of Statistical Learning”.  See reference material on blackboard.  </a:t>
            </a:r>
          </a:p>
        </p:txBody>
      </p:sp>
    </p:spTree>
    <p:extLst>
      <p:ext uri="{BB962C8B-B14F-4D97-AF65-F5344CB8AC3E}">
        <p14:creationId xmlns:p14="http://schemas.microsoft.com/office/powerpoint/2010/main" val="34927677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3" name="Content Placeholder 2"/>
          <p:cNvSpPr>
            <a:spLocks noGrp="1"/>
          </p:cNvSpPr>
          <p:nvPr>
            <p:ph idx="1"/>
          </p:nvPr>
        </p:nvSpPr>
        <p:spPr>
          <a:xfrm>
            <a:off x="422189" y="1196975"/>
            <a:ext cx="8229600" cy="2917826"/>
          </a:xfrm>
        </p:spPr>
        <p:txBody>
          <a:bodyPr/>
          <a:lstStyle/>
          <a:p>
            <a:pPr marL="0" indent="0">
              <a:buNone/>
            </a:pPr>
            <a:r>
              <a:rPr lang="en-US" dirty="0"/>
              <a:t>Notice: If </a:t>
            </a:r>
            <a:r>
              <a:rPr lang="en-US" dirty="0">
                <a:latin typeface="Symbol" panose="05050102010706020507" pitchFamily="18" charset="2"/>
              </a:rPr>
              <a:t>s</a:t>
            </a:r>
            <a:r>
              <a:rPr lang="en-US" dirty="0"/>
              <a:t> = 1, then the entire neural net is just a linear regression chain</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73</a:t>
            </a:fld>
            <a:endParaRPr lang="en-US" altLang="en-US" dirty="0"/>
          </a:p>
        </p:txBody>
      </p:sp>
      <p:pic>
        <p:nvPicPr>
          <p:cNvPr id="5" name="Picture 4"/>
          <p:cNvPicPr>
            <a:picLocks noChangeAspect="1"/>
          </p:cNvPicPr>
          <p:nvPr/>
        </p:nvPicPr>
        <p:blipFill>
          <a:blip r:embed="rId2"/>
          <a:stretch>
            <a:fillRect/>
          </a:stretch>
        </p:blipFill>
        <p:spPr>
          <a:xfrm>
            <a:off x="609600" y="2753091"/>
            <a:ext cx="8008629" cy="1468437"/>
          </a:xfrm>
          <a:prstGeom prst="rect">
            <a:avLst/>
          </a:prstGeom>
        </p:spPr>
      </p:pic>
      <p:sp>
        <p:nvSpPr>
          <p:cNvPr id="6" name="Content Placeholder 2"/>
          <p:cNvSpPr txBox="1">
            <a:spLocks/>
          </p:cNvSpPr>
          <p:nvPr/>
        </p:nvSpPr>
        <p:spPr bwMode="auto">
          <a:xfrm>
            <a:off x="609600" y="6101619"/>
            <a:ext cx="8229600" cy="40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dirty="0"/>
              <a:t>* From “Elements of Statistical Learning”.  See reference material on blackboard.  </a:t>
            </a:r>
          </a:p>
        </p:txBody>
      </p:sp>
    </p:spTree>
    <p:extLst>
      <p:ext uri="{BB962C8B-B14F-4D97-AF65-F5344CB8AC3E}">
        <p14:creationId xmlns:p14="http://schemas.microsoft.com/office/powerpoint/2010/main" val="3056891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74</a:t>
            </a:fld>
            <a:endParaRPr lang="en-US" altLang="en-US" dirty="0"/>
          </a:p>
        </p:txBody>
      </p:sp>
      <p:sp>
        <p:nvSpPr>
          <p:cNvPr id="6" name="Content Placeholder 2"/>
          <p:cNvSpPr txBox="1">
            <a:spLocks/>
          </p:cNvSpPr>
          <p:nvPr/>
        </p:nvSpPr>
        <p:spPr bwMode="auto">
          <a:xfrm>
            <a:off x="609600" y="6101619"/>
            <a:ext cx="8229600" cy="40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dirty="0"/>
              <a:t>* From “Elements of Statistical Learning”.  See reference material on blackboard.  </a:t>
            </a:r>
          </a:p>
        </p:txBody>
      </p:sp>
      <p:pic>
        <p:nvPicPr>
          <p:cNvPr id="10" name="Picture 9"/>
          <p:cNvPicPr>
            <a:picLocks noChangeAspect="1"/>
          </p:cNvPicPr>
          <p:nvPr/>
        </p:nvPicPr>
        <p:blipFill>
          <a:blip r:embed="rId2"/>
          <a:stretch>
            <a:fillRect/>
          </a:stretch>
        </p:blipFill>
        <p:spPr>
          <a:xfrm>
            <a:off x="514350" y="1166812"/>
            <a:ext cx="8115300" cy="4524375"/>
          </a:xfrm>
          <a:prstGeom prst="rect">
            <a:avLst/>
          </a:prstGeom>
        </p:spPr>
      </p:pic>
    </p:spTree>
    <p:extLst>
      <p:ext uri="{BB962C8B-B14F-4D97-AF65-F5344CB8AC3E}">
        <p14:creationId xmlns:p14="http://schemas.microsoft.com/office/powerpoint/2010/main" val="2457493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75</a:t>
            </a:fld>
            <a:endParaRPr lang="en-US" altLang="en-US" dirty="0"/>
          </a:p>
        </p:txBody>
      </p:sp>
      <p:sp>
        <p:nvSpPr>
          <p:cNvPr id="6" name="Content Placeholder 2"/>
          <p:cNvSpPr txBox="1">
            <a:spLocks/>
          </p:cNvSpPr>
          <p:nvPr/>
        </p:nvSpPr>
        <p:spPr bwMode="auto">
          <a:xfrm>
            <a:off x="609600" y="6101619"/>
            <a:ext cx="8229600" cy="40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dirty="0"/>
              <a:t>* From “Elements of Statistical Learning”.  See reference material on blackboard.  </a:t>
            </a:r>
          </a:p>
        </p:txBody>
      </p:sp>
      <p:pic>
        <p:nvPicPr>
          <p:cNvPr id="3" name="Picture 2"/>
          <p:cNvPicPr>
            <a:picLocks noChangeAspect="1"/>
          </p:cNvPicPr>
          <p:nvPr/>
        </p:nvPicPr>
        <p:blipFill>
          <a:blip r:embed="rId2"/>
          <a:stretch>
            <a:fillRect/>
          </a:stretch>
        </p:blipFill>
        <p:spPr>
          <a:xfrm>
            <a:off x="104775" y="1304925"/>
            <a:ext cx="8934450" cy="4248150"/>
          </a:xfrm>
          <a:prstGeom prst="rect">
            <a:avLst/>
          </a:prstGeom>
        </p:spPr>
      </p:pic>
    </p:spTree>
    <p:extLst>
      <p:ext uri="{BB962C8B-B14F-4D97-AF65-F5344CB8AC3E}">
        <p14:creationId xmlns:p14="http://schemas.microsoft.com/office/powerpoint/2010/main" val="1769404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Autonomous Driving Video</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hlinkClick r:id="rId2"/>
              </a:rPr>
              <a:t>https://www.youtube.com/watch?v=jet4vwPUfh8</a:t>
            </a:r>
            <a:endParaRPr lang="en-US" dirty="0"/>
          </a:p>
          <a:p>
            <a:pPr marL="0" indent="0">
              <a:buNone/>
            </a:pPr>
            <a:endParaRPr lang="en-US" dirty="0"/>
          </a:p>
          <a:p>
            <a:pPr marL="0" indent="0">
              <a:buNone/>
            </a:pPr>
            <a:r>
              <a:rPr lang="en-US" dirty="0">
                <a:hlinkClick r:id="rId3"/>
              </a:rPr>
              <a:t>https://www.youtube.com/watch?v=0qVOUD76JOg&amp;ebc=ANyPxKrkhStZLZKuuDFgiBRB5QMs_uxV5qbwvEzsG-GlzOAlAy10mMjLJXcuzh6hyRbOSsfUNF_NwK1EykPR5XmoX87uwJqSlA&amp;nohtml5=False</a:t>
            </a: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76</a:t>
            </a:fld>
            <a:endParaRPr lang="en-US" altLang="en-US"/>
          </a:p>
        </p:txBody>
      </p:sp>
    </p:spTree>
    <p:extLst>
      <p:ext uri="{BB962C8B-B14F-4D97-AF65-F5344CB8AC3E}">
        <p14:creationId xmlns:p14="http://schemas.microsoft.com/office/powerpoint/2010/main" val="23201582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#9 (1/2)</a:t>
            </a:r>
          </a:p>
        </p:txBody>
      </p:sp>
      <p:sp>
        <p:nvSpPr>
          <p:cNvPr id="3" name="Content Placeholder 2"/>
          <p:cNvSpPr>
            <a:spLocks noGrp="1"/>
          </p:cNvSpPr>
          <p:nvPr>
            <p:ph idx="1"/>
          </p:nvPr>
        </p:nvSpPr>
        <p:spPr>
          <a:xfrm>
            <a:off x="381000" y="1066800"/>
            <a:ext cx="8305800" cy="5334000"/>
          </a:xfrm>
        </p:spPr>
        <p:txBody>
          <a:bodyPr rtlCol="0">
            <a:normAutofit fontScale="62500" lnSpcReduction="20000"/>
          </a:bodyPr>
          <a:lstStyle/>
          <a:p>
            <a:pPr marL="0" indent="0" eaLnBrk="1" fontAlgn="auto" hangingPunct="1">
              <a:spcAft>
                <a:spcPts val="0"/>
              </a:spcAft>
              <a:buFont typeface="Arial" charset="0"/>
              <a:buNone/>
              <a:defRPr/>
            </a:pPr>
            <a:r>
              <a:rPr lang="en-US" sz="4000" dirty="0"/>
              <a:t>Problem 1</a:t>
            </a:r>
          </a:p>
          <a:p>
            <a:pPr marL="0" indent="0" eaLnBrk="1" fontAlgn="auto" hangingPunct="1">
              <a:spcAft>
                <a:spcPts val="0"/>
              </a:spcAft>
              <a:buNone/>
              <a:defRPr/>
            </a:pPr>
            <a:r>
              <a:rPr lang="en-US" sz="4000" dirty="0"/>
              <a:t>Repeat the neural network classification example below with the Weekly dataset provided in ISLR.  Comment on the results.</a:t>
            </a:r>
          </a:p>
          <a:p>
            <a:pPr marL="0" indent="0" eaLnBrk="1" fontAlgn="auto" hangingPunct="1">
              <a:spcAft>
                <a:spcPts val="0"/>
              </a:spcAft>
              <a:buFont typeface="Arial" charset="0"/>
              <a:buNone/>
              <a:defRPr/>
            </a:pPr>
            <a:endParaRPr lang="en-US" sz="2800" dirty="0"/>
          </a:p>
          <a:p>
            <a:pPr marL="0" indent="0" eaLnBrk="1" fontAlgn="auto" hangingPunct="1">
              <a:spcAft>
                <a:spcPts val="0"/>
              </a:spcAft>
              <a:buFont typeface="Arial" charset="0"/>
              <a:buNone/>
              <a:defRPr/>
            </a:pPr>
            <a:endParaRPr lang="en-US" sz="2800" dirty="0"/>
          </a:p>
          <a:p>
            <a:pPr marL="0" indent="0">
              <a:buNone/>
            </a:pPr>
            <a:r>
              <a:rPr lang="en-US" sz="2400" dirty="0"/>
              <a:t>library(ISLR)</a:t>
            </a:r>
          </a:p>
          <a:p>
            <a:pPr marL="0" indent="0">
              <a:buNone/>
            </a:pPr>
            <a:r>
              <a:rPr lang="en-US" sz="2400" dirty="0"/>
              <a:t>library(</a:t>
            </a:r>
            <a:r>
              <a:rPr lang="en-US" sz="2400" dirty="0" err="1"/>
              <a:t>nnet</a:t>
            </a:r>
            <a:r>
              <a:rPr lang="en-US" sz="2400" dirty="0"/>
              <a:t>)</a:t>
            </a:r>
          </a:p>
          <a:p>
            <a:pPr marL="0" indent="0">
              <a:buNone/>
            </a:pPr>
            <a:endParaRPr lang="en-US" sz="2400" dirty="0"/>
          </a:p>
          <a:p>
            <a:pPr marL="0" indent="0">
              <a:buNone/>
            </a:pPr>
            <a:r>
              <a:rPr lang="en-US" sz="2400" dirty="0" err="1"/>
              <a:t>Smtrain</a:t>
            </a:r>
            <a:r>
              <a:rPr lang="en-US" sz="2400" dirty="0"/>
              <a:t> &lt;- sample(1:1250,1000)</a:t>
            </a:r>
          </a:p>
          <a:p>
            <a:pPr marL="0" indent="0">
              <a:buNone/>
            </a:pPr>
            <a:r>
              <a:rPr lang="en-US" sz="2400" dirty="0" err="1"/>
              <a:t>Smtest</a:t>
            </a:r>
            <a:r>
              <a:rPr lang="en-US" sz="2400" dirty="0"/>
              <a:t> &lt;- </a:t>
            </a:r>
            <a:r>
              <a:rPr lang="en-US" sz="2400" dirty="0" err="1"/>
              <a:t>setdiff</a:t>
            </a:r>
            <a:r>
              <a:rPr lang="en-US" sz="2400" dirty="0"/>
              <a:t>(1:1250,Smtrain)</a:t>
            </a:r>
          </a:p>
          <a:p>
            <a:pPr marL="0" indent="0">
              <a:buNone/>
            </a:pPr>
            <a:endParaRPr lang="en-US" sz="2400" dirty="0"/>
          </a:p>
          <a:p>
            <a:pPr marL="0" indent="0">
              <a:buNone/>
            </a:pPr>
            <a:r>
              <a:rPr lang="en-US" sz="2400" dirty="0"/>
              <a:t>ideal &lt;- </a:t>
            </a:r>
            <a:r>
              <a:rPr lang="en-US" sz="2400" dirty="0" err="1"/>
              <a:t>class.ind</a:t>
            </a:r>
            <a:r>
              <a:rPr lang="en-US" sz="2400" dirty="0"/>
              <a:t>(</a:t>
            </a:r>
            <a:r>
              <a:rPr lang="en-US" sz="2400" dirty="0" err="1"/>
              <a:t>Smarket$Direction</a:t>
            </a:r>
            <a:r>
              <a:rPr lang="en-US" sz="2400" dirty="0"/>
              <a:t>)</a:t>
            </a:r>
          </a:p>
          <a:p>
            <a:pPr marL="0" indent="0">
              <a:buNone/>
            </a:pPr>
            <a:r>
              <a:rPr lang="en-US" sz="2400" dirty="0" err="1"/>
              <a:t>SmANN</a:t>
            </a:r>
            <a:r>
              <a:rPr lang="en-US" sz="2400" dirty="0"/>
              <a:t> = </a:t>
            </a:r>
            <a:r>
              <a:rPr lang="en-US" sz="2400" dirty="0" err="1"/>
              <a:t>nnet</a:t>
            </a:r>
            <a:r>
              <a:rPr lang="en-US" sz="2400" dirty="0"/>
              <a:t>(</a:t>
            </a:r>
            <a:r>
              <a:rPr lang="en-US" sz="2400" dirty="0" err="1"/>
              <a:t>Smarket</a:t>
            </a:r>
            <a:r>
              <a:rPr lang="en-US" sz="2400" dirty="0"/>
              <a:t>[Smtrain,-9],ideal[</a:t>
            </a:r>
            <a:r>
              <a:rPr lang="en-US" sz="2400" dirty="0" err="1"/>
              <a:t>Smtrain</a:t>
            </a:r>
            <a:r>
              <a:rPr lang="en-US" sz="2400" dirty="0"/>
              <a:t>,],size=10,softmax=TRUE)</a:t>
            </a:r>
          </a:p>
          <a:p>
            <a:pPr marL="0" indent="0">
              <a:buNone/>
            </a:pPr>
            <a:endParaRPr lang="en-US" sz="2400" dirty="0"/>
          </a:p>
          <a:p>
            <a:pPr marL="0" indent="0">
              <a:buNone/>
            </a:pPr>
            <a:r>
              <a:rPr lang="en-US" sz="2400" dirty="0"/>
              <a:t>#summary(</a:t>
            </a:r>
            <a:r>
              <a:rPr lang="en-US" sz="2400" dirty="0" err="1"/>
              <a:t>SmANN</a:t>
            </a:r>
            <a:r>
              <a:rPr lang="en-US" sz="2400" dirty="0"/>
              <a:t>)</a:t>
            </a:r>
          </a:p>
          <a:p>
            <a:pPr marL="0" indent="0">
              <a:buNone/>
            </a:pPr>
            <a:r>
              <a:rPr lang="en-US" sz="2400" dirty="0"/>
              <a:t>table(predict(</a:t>
            </a:r>
            <a:r>
              <a:rPr lang="en-US" sz="2400" dirty="0" err="1"/>
              <a:t>SmANN,Smarket</a:t>
            </a:r>
            <a:r>
              <a:rPr lang="en-US" sz="2400" dirty="0"/>
              <a:t>[Smtest,-9],type="class"),</a:t>
            </a:r>
            <a:r>
              <a:rPr lang="en-US" sz="2400" dirty="0" err="1"/>
              <a:t>Smarket</a:t>
            </a:r>
            <a:r>
              <a:rPr lang="en-US" sz="2400" dirty="0"/>
              <a:t>[</a:t>
            </a:r>
            <a:r>
              <a:rPr lang="en-US" sz="2400" dirty="0" err="1"/>
              <a:t>Smtest</a:t>
            </a:r>
            <a:r>
              <a:rPr lang="en-US" sz="2400" dirty="0"/>
              <a:t>,]$Direction)</a:t>
            </a:r>
          </a:p>
          <a:p>
            <a:pPr marL="0" indent="0" eaLnBrk="1" fontAlgn="auto" hangingPunct="1">
              <a:spcAft>
                <a:spcPts val="0"/>
              </a:spcAft>
              <a:buNone/>
              <a:defRPr/>
            </a:pPr>
            <a:endParaRPr lang="en-US" sz="2200" dirty="0">
              <a:solidFill>
                <a:srgbClr val="FF0000"/>
              </a:solidFill>
            </a:endParaRPr>
          </a:p>
          <a:p>
            <a:pPr marL="0" indent="0" algn="ctr" eaLnBrk="1" fontAlgn="auto" hangingPunct="1">
              <a:spcAft>
                <a:spcPts val="0"/>
              </a:spcAft>
              <a:buNone/>
              <a:defRPr/>
            </a:pPr>
            <a:endParaRPr lang="en-US" sz="2200" dirty="0">
              <a:solidFill>
                <a:srgbClr val="FF0000"/>
              </a:solidFill>
            </a:endParaRPr>
          </a:p>
          <a:p>
            <a:pPr marL="0" indent="0" algn="ctr" eaLnBrk="1" fontAlgn="auto" hangingPunct="1">
              <a:spcAft>
                <a:spcPts val="0"/>
              </a:spcAft>
              <a:buNone/>
              <a:defRPr/>
            </a:pPr>
            <a:r>
              <a:rPr lang="en-US" sz="3800" dirty="0"/>
              <a:t>Due April 1</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77</a:t>
            </a:fld>
            <a:endParaRPr lang="en-US" altLang="en-US"/>
          </a:p>
        </p:txBody>
      </p:sp>
    </p:spTree>
    <p:extLst>
      <p:ext uri="{BB962C8B-B14F-4D97-AF65-F5344CB8AC3E}">
        <p14:creationId xmlns:p14="http://schemas.microsoft.com/office/powerpoint/2010/main" val="6909207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#9 (2/2)</a:t>
            </a:r>
          </a:p>
        </p:txBody>
      </p:sp>
      <p:sp>
        <p:nvSpPr>
          <p:cNvPr id="3" name="Content Placeholder 2"/>
          <p:cNvSpPr>
            <a:spLocks noGrp="1"/>
          </p:cNvSpPr>
          <p:nvPr>
            <p:ph idx="1"/>
          </p:nvPr>
        </p:nvSpPr>
        <p:spPr>
          <a:xfrm>
            <a:off x="381000" y="1005681"/>
            <a:ext cx="8305800" cy="5334000"/>
          </a:xfrm>
        </p:spPr>
        <p:txBody>
          <a:bodyPr rtlCol="0">
            <a:normAutofit/>
          </a:bodyPr>
          <a:lstStyle/>
          <a:p>
            <a:pPr marL="0" indent="0" eaLnBrk="1" fontAlgn="auto" hangingPunct="1">
              <a:spcAft>
                <a:spcPts val="0"/>
              </a:spcAft>
              <a:buNone/>
              <a:defRPr/>
            </a:pPr>
            <a:endParaRPr lang="en-US" sz="2200" dirty="0"/>
          </a:p>
          <a:p>
            <a:pPr marL="0" indent="0" eaLnBrk="1" fontAlgn="auto" hangingPunct="1">
              <a:spcAft>
                <a:spcPts val="0"/>
              </a:spcAft>
              <a:buNone/>
              <a:defRPr/>
            </a:pPr>
            <a:endParaRPr lang="en-US" sz="2200" dirty="0"/>
          </a:p>
          <a:p>
            <a:pPr marL="0" indent="0" eaLnBrk="1" fontAlgn="auto" hangingPunct="1">
              <a:spcAft>
                <a:spcPts val="0"/>
              </a:spcAft>
              <a:buNone/>
              <a:defRPr/>
            </a:pPr>
            <a:endParaRPr lang="en-US" sz="2200" dirty="0"/>
          </a:p>
          <a:p>
            <a:pPr marL="0" indent="0" eaLnBrk="1" fontAlgn="auto" hangingPunct="1">
              <a:spcAft>
                <a:spcPts val="0"/>
              </a:spcAft>
              <a:buNone/>
              <a:defRPr/>
            </a:pPr>
            <a:endParaRPr lang="en-US" sz="2200" dirty="0"/>
          </a:p>
          <a:p>
            <a:pPr marL="0" indent="0" eaLnBrk="1" fontAlgn="auto" hangingPunct="1">
              <a:spcAft>
                <a:spcPts val="0"/>
              </a:spcAft>
              <a:buNone/>
              <a:defRPr/>
            </a:pPr>
            <a:endParaRPr lang="en-US" sz="22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78</a:t>
            </a:fld>
            <a:endParaRPr lang="en-US" altLang="en-US"/>
          </a:p>
        </p:txBody>
      </p:sp>
      <p:sp>
        <p:nvSpPr>
          <p:cNvPr id="7" name="Content Placeholder 5"/>
          <p:cNvSpPr txBox="1">
            <a:spLocks/>
          </p:cNvSpPr>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Read some basic articles on neural networks</a:t>
            </a:r>
          </a:p>
          <a:p>
            <a:pPr marL="0" indent="0">
              <a:buNone/>
            </a:pPr>
            <a:endParaRPr lang="en-US" sz="2400" dirty="0"/>
          </a:p>
          <a:p>
            <a:pPr marL="0" indent="0">
              <a:buNone/>
            </a:pPr>
            <a:endParaRPr lang="en-US" sz="2400" dirty="0"/>
          </a:p>
          <a:p>
            <a:pPr marL="0" indent="0">
              <a:buNone/>
            </a:pPr>
            <a:r>
              <a:rPr lang="en-US" sz="2400" dirty="0"/>
              <a:t>Work on your projects</a:t>
            </a:r>
          </a:p>
          <a:p>
            <a:pPr>
              <a:buFontTx/>
              <a:buChar char="-"/>
            </a:pPr>
            <a:r>
              <a:rPr lang="en-US" sz="2400" dirty="0"/>
              <a:t>Continue Data preparation and analysis</a:t>
            </a:r>
          </a:p>
          <a:p>
            <a:pPr>
              <a:buFontTx/>
              <a:buChar char="-"/>
            </a:pPr>
            <a:r>
              <a:rPr lang="en-US" sz="2400" dirty="0"/>
              <a:t>Apply a neural network in R to your project data</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4335525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A850A-E6B8-4DFA-ABF2-FD84D1217153}"/>
              </a:ext>
            </a:extLst>
          </p:cNvPr>
          <p:cNvSpPr>
            <a:spLocks noGrp="1"/>
          </p:cNvSpPr>
          <p:nvPr>
            <p:ph idx="1"/>
          </p:nvPr>
        </p:nvSpPr>
        <p:spPr>
          <a:xfrm>
            <a:off x="457200" y="2057400"/>
            <a:ext cx="8229600" cy="4068763"/>
          </a:xfrm>
        </p:spPr>
        <p:txBody>
          <a:bodyPr/>
          <a:lstStyle/>
          <a:p>
            <a:pPr marL="0" indent="0">
              <a:buNone/>
            </a:pPr>
            <a:r>
              <a:rPr lang="en-US" i="1" dirty="0"/>
              <a:t>"A neural network is the second best way to solve any problem. The best way is to actually understand the problem,"</a:t>
            </a:r>
            <a:endParaRPr lang="en-US" dirty="0"/>
          </a:p>
        </p:txBody>
      </p:sp>
      <p:sp>
        <p:nvSpPr>
          <p:cNvPr id="4" name="Slide Number Placeholder 3">
            <a:extLst>
              <a:ext uri="{FF2B5EF4-FFF2-40B4-BE49-F238E27FC236}">
                <a16:creationId xmlns:a16="http://schemas.microsoft.com/office/drawing/2014/main" id="{CC0DC891-351A-4D07-9ECA-688B02AC473C}"/>
              </a:ext>
            </a:extLst>
          </p:cNvPr>
          <p:cNvSpPr>
            <a:spLocks noGrp="1"/>
          </p:cNvSpPr>
          <p:nvPr>
            <p:ph type="sldNum" sz="quarter" idx="12"/>
          </p:nvPr>
        </p:nvSpPr>
        <p:spPr/>
        <p:txBody>
          <a:bodyPr/>
          <a:lstStyle/>
          <a:p>
            <a:pPr>
              <a:defRPr/>
            </a:pPr>
            <a:fld id="{9695C8B4-01A2-485F-8B64-4640E234E3BB}" type="slidenum">
              <a:rPr lang="en-US" altLang="en-US" smtClean="0"/>
              <a:pPr>
                <a:defRPr/>
              </a:pPr>
              <a:t>79</a:t>
            </a:fld>
            <a:endParaRPr lang="en-US" altLang="en-US"/>
          </a:p>
        </p:txBody>
      </p:sp>
    </p:spTree>
    <p:extLst>
      <p:ext uri="{BB962C8B-B14F-4D97-AF65-F5344CB8AC3E}">
        <p14:creationId xmlns:p14="http://schemas.microsoft.com/office/powerpoint/2010/main" val="208166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for Decision Trees</a:t>
            </a:r>
          </a:p>
        </p:txBody>
      </p:sp>
      <p:sp>
        <p:nvSpPr>
          <p:cNvPr id="4" name="Slide Number Placeholder 3"/>
          <p:cNvSpPr>
            <a:spLocks noGrp="1"/>
          </p:cNvSpPr>
          <p:nvPr>
            <p:ph type="sldNum" sz="quarter" idx="12"/>
          </p:nvPr>
        </p:nvSpPr>
        <p:spPr>
          <a:xfrm>
            <a:off x="6987320" y="6356350"/>
            <a:ext cx="1699480" cy="284585"/>
          </a:xfrm>
        </p:spPr>
        <p:txBody>
          <a:bodyPr/>
          <a:lstStyle/>
          <a:p>
            <a:pPr>
              <a:defRPr/>
            </a:pPr>
            <a:fld id="{9695C8B4-01A2-485F-8B64-4640E234E3BB}" type="slidenum">
              <a:rPr lang="en-US" altLang="en-US" smtClean="0"/>
              <a:pPr>
                <a:defRPr/>
              </a:pPr>
              <a:t>8</a:t>
            </a:fld>
            <a:endParaRPr lang="en-US"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335" y="3581400"/>
            <a:ext cx="6562725" cy="3209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685800" y="1295400"/>
            <a:ext cx="7772400" cy="4876800"/>
          </a:xfrm>
        </p:spPr>
        <p:txBody>
          <a:bodyPr rtlCol="0">
            <a:noAutofit/>
          </a:bodyPr>
          <a:lstStyle/>
          <a:p>
            <a:pPr marL="0" indent="0" eaLnBrk="1" fontAlgn="auto" hangingPunct="1">
              <a:spcAft>
                <a:spcPts val="0"/>
              </a:spcAft>
              <a:buFont typeface="Arial" charset="0"/>
              <a:buNone/>
              <a:defRPr/>
            </a:pPr>
            <a:r>
              <a:rPr lang="en-US" sz="2000" dirty="0"/>
              <a:t>You can do Cross Validation with Decision Trees, just like you can for regression models. Notice </a:t>
            </a:r>
            <a:endParaRPr lang="en-US" dirty="0"/>
          </a:p>
          <a:p>
            <a:pPr eaLnBrk="1" fontAlgn="auto" hangingPunct="1">
              <a:spcAft>
                <a:spcPts val="0"/>
              </a:spcAft>
              <a:defRPr/>
            </a:pPr>
            <a:r>
              <a:rPr lang="en-US" sz="1800" dirty="0"/>
              <a:t>Training Error (black) continually goes down as you add leaves</a:t>
            </a:r>
          </a:p>
          <a:p>
            <a:pPr eaLnBrk="1" fontAlgn="auto" hangingPunct="1">
              <a:spcAft>
                <a:spcPts val="0"/>
              </a:spcAft>
              <a:defRPr/>
            </a:pPr>
            <a:r>
              <a:rPr lang="en-US" sz="1800" dirty="0"/>
              <a:t>Test error (orange) has a U-shape. </a:t>
            </a:r>
          </a:p>
          <a:p>
            <a:pPr eaLnBrk="1" fontAlgn="auto" hangingPunct="1">
              <a:spcAft>
                <a:spcPts val="0"/>
              </a:spcAft>
              <a:defRPr/>
            </a:pPr>
            <a:r>
              <a:rPr lang="en-US" sz="1800" dirty="0"/>
              <a:t>Cross validation error (black) overestimates the test error</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p:txBody>
      </p:sp>
    </p:spTree>
    <p:extLst>
      <p:ext uri="{BB962C8B-B14F-4D97-AF65-F5344CB8AC3E}">
        <p14:creationId xmlns:p14="http://schemas.microsoft.com/office/powerpoint/2010/main" val="323174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Cost Complexity Pruning</a:t>
            </a:r>
          </a:p>
        </p:txBody>
      </p:sp>
      <p:sp>
        <p:nvSpPr>
          <p:cNvPr id="3" name="Content Placeholder 2"/>
          <p:cNvSpPr>
            <a:spLocks noGrp="1"/>
          </p:cNvSpPr>
          <p:nvPr>
            <p:ph idx="1"/>
          </p:nvPr>
        </p:nvSpPr>
        <p:spPr>
          <a:xfrm>
            <a:off x="685800" y="838200"/>
            <a:ext cx="7772400" cy="5334000"/>
          </a:xfrm>
        </p:spPr>
        <p:txBody>
          <a:bodyPr rtlCol="0">
            <a:noAutofit/>
          </a:bodyPr>
          <a:lstStyle/>
          <a:p>
            <a:pPr marL="0" indent="0" eaLnBrk="1" fontAlgn="auto" hangingPunct="1">
              <a:spcAft>
                <a:spcPts val="0"/>
              </a:spcAft>
              <a:buFont typeface="Arial" charset="0"/>
              <a:buNone/>
              <a:defRPr/>
            </a:pPr>
            <a:r>
              <a:rPr lang="en-US" sz="2000" b="1" dirty="0"/>
              <a:t>So</a:t>
            </a:r>
            <a:r>
              <a:rPr lang="en-US" sz="2000" dirty="0"/>
              <a:t> how do you strike a balance between bias and variability with Decision Trees?</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sz="2000" dirty="0"/>
              <a:t>Starting from a large tree, eliminate branches using a penalty term in the Error Function proportional to the number of branches, T.</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1257300" lvl="3" indent="0" eaLnBrk="1" fontAlgn="auto" hangingPunct="1">
              <a:spcAft>
                <a:spcPts val="0"/>
              </a:spcAft>
              <a:buNone/>
              <a:defRPr/>
            </a:pPr>
            <a:r>
              <a:rPr lang="en-US" sz="1800" dirty="0"/>
              <a:t>m is the region (or class) </a:t>
            </a:r>
          </a:p>
          <a:p>
            <a:pPr marL="1257300" lvl="3" indent="0" eaLnBrk="1" fontAlgn="auto" hangingPunct="1">
              <a:spcAft>
                <a:spcPts val="0"/>
              </a:spcAft>
              <a:buNone/>
              <a:defRPr/>
            </a:pPr>
            <a:r>
              <a:rPr lang="en-US" sz="1800" dirty="0"/>
              <a:t>R</a:t>
            </a:r>
            <a:r>
              <a:rPr lang="en-US" sz="1800" baseline="-25000" dirty="0"/>
              <a:t>m</a:t>
            </a:r>
            <a:r>
              <a:rPr lang="en-US" sz="1800" dirty="0"/>
              <a:t> is the rectangle bounding that region </a:t>
            </a:r>
          </a:p>
          <a:p>
            <a:pPr marL="1257300" lvl="3" indent="0" eaLnBrk="1" fontAlgn="auto" hangingPunct="1">
              <a:spcAft>
                <a:spcPts val="0"/>
              </a:spcAft>
              <a:buNone/>
              <a:defRPr/>
            </a:pPr>
            <a:r>
              <a:rPr lang="en-US" sz="1800" dirty="0"/>
              <a:t>T is the number of terminal nodes in the Tree</a:t>
            </a:r>
          </a:p>
          <a:p>
            <a:pPr marL="1257300" lvl="3" indent="0" eaLnBrk="1" fontAlgn="auto" hangingPunct="1">
              <a:spcAft>
                <a:spcPts val="0"/>
              </a:spcAft>
              <a:buNone/>
              <a:defRPr/>
            </a:pPr>
            <a:r>
              <a:rPr lang="en-US" sz="1800" dirty="0">
                <a:latin typeface="Symbol" panose="05050102010706020507" pitchFamily="18" charset="2"/>
              </a:rPr>
              <a:t>a</a:t>
            </a:r>
            <a:r>
              <a:rPr lang="en-US" sz="1800" dirty="0"/>
              <a:t> is the penalty weight parameter</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sz="2000" dirty="0"/>
              <a:t>As T increases, the training error will go down but the second term will increase. Note the penalty term looks like LASSO, so it will </a:t>
            </a:r>
            <a:r>
              <a:rPr lang="en-US" sz="2000" u="sng" dirty="0"/>
              <a:t>cut branches.  </a:t>
            </a:r>
          </a:p>
          <a:p>
            <a:pPr marL="0" indent="0" eaLnBrk="1" fontAlgn="auto" hangingPunct="1">
              <a:spcAft>
                <a:spcPts val="0"/>
              </a:spcAft>
              <a:buFont typeface="Arial" charset="0"/>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9</a:t>
            </a:fld>
            <a:endParaRPr lang="en-US"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666750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857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35241</TotalTime>
  <Words>6629</Words>
  <Application>Microsoft Office PowerPoint</Application>
  <PresentationFormat>On-screen Show (4:3)</PresentationFormat>
  <Paragraphs>1273</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Cambria Math</vt:lpstr>
      <vt:lpstr>Symbol</vt:lpstr>
      <vt:lpstr>Office Theme</vt:lpstr>
      <vt:lpstr>Math 642 Introduction to Machine Learning Spring 2020  Lecture 9: Neural Networks (part 1 of 2)</vt:lpstr>
      <vt:lpstr>Class Schedule</vt:lpstr>
      <vt:lpstr>Machine Learning Taxonomy</vt:lpstr>
      <vt:lpstr>REVIEW  Decision Trees</vt:lpstr>
      <vt:lpstr>Recursive Binary Splitting</vt:lpstr>
      <vt:lpstr>Recursive Binary Splitting</vt:lpstr>
      <vt:lpstr>Multiple Features</vt:lpstr>
      <vt:lpstr>Cross Validation for Decision Trees</vt:lpstr>
      <vt:lpstr>Cost Complexity Pruning</vt:lpstr>
      <vt:lpstr>Bagging</vt:lpstr>
      <vt:lpstr>Random Forest</vt:lpstr>
      <vt:lpstr>Ranking Your Features</vt:lpstr>
      <vt:lpstr>Boosting</vt:lpstr>
      <vt:lpstr>Classification Error</vt:lpstr>
      <vt:lpstr>Better Measures of Classification Error</vt:lpstr>
      <vt:lpstr>Receiver Operating Curve</vt:lpstr>
      <vt:lpstr>Neural Network Resources</vt:lpstr>
      <vt:lpstr>The Neural Network of the Brain</vt:lpstr>
      <vt:lpstr>Biological Neural Network</vt:lpstr>
      <vt:lpstr>The Neuron: The Best Learning Machine</vt:lpstr>
      <vt:lpstr>Biological versus Artificial NN</vt:lpstr>
      <vt:lpstr>ANN Applications</vt:lpstr>
      <vt:lpstr>Neural Network Classifier</vt:lpstr>
      <vt:lpstr>Artificial Neural Network</vt:lpstr>
      <vt:lpstr>Artificial Neural Network</vt:lpstr>
      <vt:lpstr>Artificial Neural Network</vt:lpstr>
      <vt:lpstr>Artificial Neural Network</vt:lpstr>
      <vt:lpstr>Estimation or Classification</vt:lpstr>
      <vt:lpstr>Activation</vt:lpstr>
      <vt:lpstr>Sigmoid (Logistic) Function</vt:lpstr>
      <vt:lpstr>Weights</vt:lpstr>
      <vt:lpstr>AND Gate</vt:lpstr>
      <vt:lpstr>OR Gate</vt:lpstr>
      <vt:lpstr>NOR Gate</vt:lpstr>
      <vt:lpstr>Weights</vt:lpstr>
      <vt:lpstr>Weights</vt:lpstr>
      <vt:lpstr>Process for Determining the Weights: Backpropagation</vt:lpstr>
      <vt:lpstr>Finding the Weights</vt:lpstr>
      <vt:lpstr>Simple Example</vt:lpstr>
      <vt:lpstr>Simple Example</vt:lpstr>
      <vt:lpstr>Simple Example – Activation Node </vt:lpstr>
      <vt:lpstr>Simple Example – Bias Node</vt:lpstr>
      <vt:lpstr>Backpropagation: Setup</vt:lpstr>
      <vt:lpstr>Backpropagation: Finding the Weights</vt:lpstr>
      <vt:lpstr>Brief Review of Matrix Manipulation</vt:lpstr>
      <vt:lpstr>Matrix Review</vt:lpstr>
      <vt:lpstr>Vector Notation</vt:lpstr>
      <vt:lpstr>Matrix Notation</vt:lpstr>
      <vt:lpstr>Matrix Multiplication</vt:lpstr>
      <vt:lpstr>Transpose of a Matrix</vt:lpstr>
      <vt:lpstr>Identity Matrix and Inverse of a Matrix</vt:lpstr>
      <vt:lpstr>Matrix Representation for Linear Regression</vt:lpstr>
      <vt:lpstr>Matrix Representation for Linear Regression</vt:lpstr>
      <vt:lpstr>Backpropagation: Setup</vt:lpstr>
      <vt:lpstr>Backpropagation: Finding the Weights</vt:lpstr>
      <vt:lpstr>Backpropagation: Differentiating the J’s</vt:lpstr>
      <vt:lpstr>Backpropagation: Differentiating the J’s</vt:lpstr>
      <vt:lpstr>Backpropagation: Differentiating the J’s</vt:lpstr>
      <vt:lpstr>Backpropagation: Differentiating the J’s</vt:lpstr>
      <vt:lpstr>Backpropagation: Differentiating the J’s</vt:lpstr>
      <vt:lpstr>Backpropagation: Differentiating the J’s</vt:lpstr>
      <vt:lpstr>Backpropagation: Putting it Together for Sample 1</vt:lpstr>
      <vt:lpstr>Backpropagation: Putting it Together for n Samples</vt:lpstr>
      <vt:lpstr>Backpropagation: Input Layer</vt:lpstr>
      <vt:lpstr>Backpropagation: Input Layer</vt:lpstr>
      <vt:lpstr>Backpropagation: Input Layer</vt:lpstr>
      <vt:lpstr>Backpropagation: Input Layer</vt:lpstr>
      <vt:lpstr>Backpropagation: Input Layer</vt:lpstr>
      <vt:lpstr>Backpropagation: Input Layer</vt:lpstr>
      <vt:lpstr>Backpropagation: Input Layer</vt:lpstr>
      <vt:lpstr>Backpropagation for the Inner Layer</vt:lpstr>
      <vt:lpstr>Backpropagation*</vt:lpstr>
      <vt:lpstr>Backpropagation*</vt:lpstr>
      <vt:lpstr>Backpropagation*</vt:lpstr>
      <vt:lpstr>Backpropagation*</vt:lpstr>
      <vt:lpstr>Autonomous Driving Video</vt:lpstr>
      <vt:lpstr>Homework #9 (1/2)</vt:lpstr>
      <vt:lpstr>Homework #9 (2/2)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Data Mining</dc:subject>
  <dc:creator>George Wilson</dc:creator>
  <cp:lastModifiedBy>Chris Armao</cp:lastModifiedBy>
  <cp:revision>616</cp:revision>
  <dcterms:created xsi:type="dcterms:W3CDTF">2006-08-16T00:00:00Z</dcterms:created>
  <dcterms:modified xsi:type="dcterms:W3CDTF">2020-04-02T21:43:41Z</dcterms:modified>
</cp:coreProperties>
</file>