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418" r:id="rId3"/>
    <p:sldId id="580" r:id="rId4"/>
    <p:sldId id="581" r:id="rId5"/>
    <p:sldId id="578" r:id="rId6"/>
    <p:sldId id="579" r:id="rId7"/>
    <p:sldId id="5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597" autoAdjust="0"/>
    <p:restoredTop sz="95023" autoAdjust="0"/>
  </p:normalViewPr>
  <p:slideViewPr>
    <p:cSldViewPr>
      <p:cViewPr varScale="1">
        <p:scale>
          <a:sx n="70" d="100"/>
          <a:sy n="70" d="100"/>
        </p:scale>
        <p:origin x="38" y="3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7-02-08T23:28:48.60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Group>
    <inkml:annotationXML>
      <emma:emma xmlns:emma="http://www.w3.org/2003/04/emma" version="1.0">
        <emma:interpretation id="{7039132F-3267-4223-88AE-B097EE02701C}" emma:medium="tactile" emma:mode="ink">
          <msink:context xmlns:msink="http://schemas.microsoft.com/ink/2010/main" type="writingRegion" rotatedBoundingBox="786,3742 1209,3830 1168,4026 745,3938"/>
        </emma:interpretation>
      </emma:emma>
    </inkml:annotationXML>
    <inkml:traceGroup>
      <inkml:annotationXML>
        <emma:emma xmlns:emma="http://www.w3.org/2003/04/emma" version="1.0">
          <emma:interpretation id="{E1F68C66-58BF-4D76-8062-86161FF4A1AD}" emma:medium="tactile" emma:mode="ink">
            <msink:context xmlns:msink="http://schemas.microsoft.com/ink/2010/main" type="paragraph" rotatedBoundingBox="786,3742 1209,3830 1168,4026 745,39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2B1F1B2-3F5C-44C1-9A77-D3B80B396B5D}" emma:medium="tactile" emma:mode="ink">
              <msink:context xmlns:msink="http://schemas.microsoft.com/ink/2010/main" type="line" rotatedBoundingBox="786,3742 1209,3830 1168,4026 745,3938"/>
            </emma:interpretation>
          </emma:emma>
        </inkml:annotationXML>
        <inkml:traceGroup>
          <inkml:annotationXML>
            <emma:emma xmlns:emma="http://www.w3.org/2003/04/emma" version="1.0">
              <emma:interpretation id="{4EADF6AD-A9E6-4316-AD35-77086A2970B9}" emma:medium="tactile" emma:mode="ink">
                <msink:context xmlns:msink="http://schemas.microsoft.com/ink/2010/main" type="inkWord" rotatedBoundingBox="786,3742 1209,3830 1168,4026 745,3938"/>
              </emma:interpretation>
              <emma:one-of disjunction-type="recognition" id="oneOf0">
                <emma:interpretation id="interp0" emma:lang="en-US" emma:confidence="0">
                  <emma:literal>la</emma:literal>
                </emma:interpretation>
                <emma:interpretation id="interp1" emma:lang="en-US" emma:confidence="0">
                  <emma:literal>to.</emma:literal>
                </emma:interpretation>
                <emma:interpretation id="interp2" emma:lang="en-US" emma:confidence="0">
                  <emma:literal>La</emma:literal>
                </emma:interpretation>
                <emma:interpretation id="interp3" emma:lang="en-US" emma:confidence="0">
                  <emma:literal>La.</emma:literal>
                </emma:interpretation>
                <emma:interpretation id="interp4" emma:lang="en-US" emma:confidence="0">
                  <emma:literal>Ea.</emma:literal>
                </emma:interpretation>
              </emma:one-of>
            </emma:emma>
          </inkml:annotationXML>
          <inkml:trace contextRef="#ctx0" brushRef="#br0">89 29 55 0,'-4'-8'47'0,"0"2"-26"16,4 3-18-16,0-1-1 15,0 1 3-15,0 2 8 16,0 0-2-16,0 1-1 16,0 0-1-16,0 0-3 15,0 0-4-15,0-3-1 16,0 3-1-16,0 0-3 0,0 0-8 16,0 0-2-16,0 0 5 15,0 0 4-15,0 0 4 16,0 0 6-16,0 0 4 15,0 0 0-15,0 0-1 16,0 0 1-16,-4 0-3 16,4 0-5-16,-4 3-2 15,-1 9 0-15,-6 8 1 16,3 2 3-16,-5 1 0 16,1-2 1-16,-1-2-1 15,5-1-2-15,5-5-2 16,3 1-2-16,0-4-7 0,0-3 2 15,3-1-1 1,14-2-7-16,4-4-6 0,2 0 17 16,2 0 4-16,-4-15 0 15,3 3 1-15,-12-2 0 16,1 6-1-16,-9 7 3 16,-4 1 14-16,0-3 9 15,0 3 1-15,0 0-5 16,0 0-5-16,0 0-6 15,0-1 0-15,0 1-10 16,0 0-1-16,0 0-3 16,0 0-2-16,-4 0-3 15,4 0 4-15,-4 0 4 0,4 0 0 16,0 0-2 0,0 0-19-16,0 0-14 0,12 0 20 15,12 0 11-15,9 0 4 16,4 0 0-16,0 0 1 15,0 0 0-15,-12-9 1 16,-2 0 0-16,-6 5 1 16,-4-2 0-16,-9 6 0 15,0 0 1-15,-4 0-1 16,0 0 10-16,0 0-7 16,0 0 5-16,-8 0-11 15,-18 0 2-15,-6 5-1 0,3 0-1 16,1 4 2-1,7 0-2-15,9-4-1 0,3-1-5 16,5 0-15-16,4-4-11 16,0 10-5-16,0-6 7 15,0 3 21-15,17-6-2 16,-9-1-8-16,5 0 19 16,-9 0 7-16,0 0 20 15,-4 0 17-15,0 0 2 16,0 0-4-16,0 0-15 15,-4 0-6-15,-8 0-18 16,-1 0-2-16,0 0-2 16,2 4-2-16,3 3-5 15,4 1-14-15,4 0-10 16,0-3-9-16,0 0-5 0,8-5 22 16,24 0 1-16,2 0 9 15,2-10 10-15,0-6 4 16,-2 1 3-16,-18 7 19 15,-5 2 6-15,-11 5 15 16,0 1 32-16,0-3-21 16,-15 3-29-16,-14 0-16 15,-12 0-9-15,0 0 0 16,-4 10 0-16,9 4-10 16,15-1-20-16,8 3-15 15,13-5-22-15,0-3-9 16,0-4 18-16,17-4 16 15</inkml:trace>
          <inkml:trace contextRef="#ctx0" brushRef="#br0" timeOffset="129.58">314 221 3 0,'16'-2'63'16,"-16"2"26"-16,0 0 2 15,0-4-32-15,0 3-15 16,-4-6-34-16,-4 5-6 16,8 2-4-16,0-1-10 15,0 1-40-15,0 0-33 16,12 0 1-16,1 0 20 15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F8649B2-0CD9-49A6-B0D4-62BF955489EB}" type="datetimeFigureOut">
              <a:rPr lang="en-US" altLang="en-US"/>
              <a:pPr>
                <a:defRPr/>
              </a:pPr>
              <a:t>4/23/2020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DFB4407-B4DB-48F3-BCB3-70B2057A1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0388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187A4-9A0D-4898-A32C-1BE54C4F3D90}" type="datetime1">
              <a:rPr lang="en-US" altLang="en-US" smtClean="0"/>
              <a:t>4/23/2020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F26AE-3A03-44C2-ADF3-5C904C8CB18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563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E858C-2DFB-4469-93D5-552F0AEC3571}" type="datetime1">
              <a:rPr lang="en-US" altLang="en-US" smtClean="0"/>
              <a:t>4/23/2020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16B8C-657C-4696-ABF4-9D5204E460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980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F91A0-E246-4A79-90E9-D32C38F2BB2D}" type="datetime1">
              <a:rPr lang="en-US" altLang="en-US" smtClean="0"/>
              <a:t>4/23/2020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E0D44-5885-482B-A951-FB04CB57D8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831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4483D-0340-422A-A0BC-C0AEEBCD2B39}" type="datetime1">
              <a:rPr lang="en-US" altLang="en-US" smtClean="0"/>
              <a:t>4/23/2020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5C8B4-01A2-485F-8B64-4640E234E3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908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23E27-C59F-43E8-9652-B4B607BAF934}" type="datetime1">
              <a:rPr lang="en-US" altLang="en-US" smtClean="0"/>
              <a:t>4/23/2020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CFAE1-7E2D-4B6D-8CD6-8D9E878473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24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BF665-D35C-4FD6-971C-5CD629628630}" type="datetime1">
              <a:rPr lang="en-US" altLang="en-US" smtClean="0"/>
              <a:t>4/23/2020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C7810-D49F-43AD-A2F3-362A958DA5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884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2E458-99D5-4455-86DA-B700422220E5}" type="datetime1">
              <a:rPr lang="en-US" altLang="en-US" smtClean="0"/>
              <a:t>4/23/2020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FD554-3BF6-40D5-9AF3-EEC856B204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784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7760B-028F-491B-B29D-F4444788AC72}" type="datetime1">
              <a:rPr lang="en-US" altLang="en-US" smtClean="0"/>
              <a:t>4/23/2020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015BD-3145-493A-885E-B2BF5637D8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311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35EAB-3C5A-4A03-A09A-0F2910E35C34}" type="datetime1">
              <a:rPr lang="en-US" altLang="en-US" smtClean="0"/>
              <a:t>4/23/2020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3185D-6A19-4728-8B9E-9B3492F27E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2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CE226-7EE8-4549-90D2-A601E72AE316}" type="datetime1">
              <a:rPr lang="en-US" altLang="en-US" smtClean="0"/>
              <a:t>4/23/2020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313CD-6C76-430F-8B0B-6AB881CFC0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13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00BF2-1C57-4DEA-A1F6-28845344B97B}" type="datetime1">
              <a:rPr lang="en-US" altLang="en-US" smtClean="0"/>
              <a:t>4/23/2020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21BBE-FDE2-4DC5-B1CF-785468DBD9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882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7756AD9-6639-4B60-92A3-BE426CE9F1C2}" type="datetime1">
              <a:rPr lang="en-US" altLang="en-US" smtClean="0"/>
              <a:t>4/23/2020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E30EB17-410D-4587-BD95-75448FF78E93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3622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Math 642:</a:t>
            </a:r>
            <a:br>
              <a:rPr lang="en-US" altLang="en-US" sz="4000" dirty="0"/>
            </a:br>
            <a:r>
              <a:rPr lang="en-US" altLang="en-US" sz="4000" dirty="0"/>
              <a:t>Introduction to Machine Learning</a:t>
            </a:r>
            <a:br>
              <a:rPr lang="en-US" altLang="en-US" sz="4000" dirty="0"/>
            </a:br>
            <a:r>
              <a:rPr lang="en-US" altLang="en-US" sz="2800" dirty="0"/>
              <a:t>Spring 2020</a:t>
            </a:r>
            <a:br>
              <a:rPr lang="en-US" altLang="en-US" sz="2800" dirty="0"/>
            </a:br>
            <a:br>
              <a:rPr lang="en-US" altLang="en-US" sz="4000" dirty="0"/>
            </a:br>
            <a:r>
              <a:rPr lang="en-US" altLang="en-US" dirty="0"/>
              <a:t>Supplemental: Time Series</a:t>
            </a:r>
            <a:endParaRPr lang="en-US" altLang="en-US" sz="4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6F26AE-3A03-44C2-ADF3-5C904C8CB187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55626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of the figures in this presentation are taken from "An Introduction to Statistical Learning, with applications in R"  (Springer, 2013) with permission from the authors: G. James, D. Witten,  T. Hastie and R. </a:t>
            </a:r>
            <a:r>
              <a:rPr lang="en-US" dirty="0" err="1"/>
              <a:t>Tibshirani</a:t>
            </a:r>
            <a:r>
              <a:rPr lang="en-US" dirty="0"/>
              <a:t> 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271421" y="1350815"/>
              <a:ext cx="158760" cy="820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821" y="1347575"/>
                <a:ext cx="166320" cy="87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How does the Fourier Transform Work?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54B3BE-21B1-4286-A0E5-7A07A72610C4}" type="slidenum">
              <a:rPr lang="en-US" altLang="en-US" sz="10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000"/>
          </a:p>
        </p:txBody>
      </p: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762000" y="2133600"/>
            <a:ext cx="777240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" panose="02020603050405020304" pitchFamily="18" charset="0"/>
              </a:rPr>
              <a:t>Say f(x) is a sin wave with a frequency </a:t>
            </a:r>
            <a:r>
              <a:rPr lang="en-US" altLang="en-US" sz="2400" dirty="0">
                <a:solidFill>
                  <a:schemeClr val="tx1"/>
                </a:solidFill>
                <a:latin typeface="Symbol" panose="05050102010706020507" pitchFamily="18" charset="2"/>
              </a:rPr>
              <a:t>x</a:t>
            </a:r>
            <a:r>
              <a:rPr lang="en-US" altLang="en-US" sz="2400" baseline="-25000" dirty="0">
                <a:solidFill>
                  <a:schemeClr val="tx1"/>
                </a:solidFill>
                <a:latin typeface="Times" panose="02020603050405020304" pitchFamily="18" charset="0"/>
              </a:rPr>
              <a:t>1</a:t>
            </a:r>
            <a:r>
              <a:rPr lang="en-US" altLang="en-US" sz="2400" dirty="0">
                <a:solidFill>
                  <a:schemeClr val="tx1"/>
                </a:solidFill>
                <a:latin typeface="Times" panose="02020603050405020304" pitchFamily="18" charset="0"/>
              </a:rPr>
              <a:t>. The integrand takes sin(</a:t>
            </a:r>
            <a:r>
              <a:rPr lang="en-US" altLang="en-US" sz="2400" dirty="0">
                <a:solidFill>
                  <a:schemeClr val="tx1"/>
                </a:solidFill>
                <a:latin typeface="Symbol" panose="05050102010706020507" pitchFamily="18" charset="2"/>
              </a:rPr>
              <a:t>x</a:t>
            </a:r>
            <a:r>
              <a:rPr lang="en-US" altLang="en-US" sz="2400" baseline="-25000" dirty="0">
                <a:solidFill>
                  <a:schemeClr val="tx1"/>
                </a:solidFill>
                <a:latin typeface="Times" panose="02020603050405020304" pitchFamily="18" charset="0"/>
              </a:rPr>
              <a:t>1</a:t>
            </a:r>
            <a:r>
              <a:rPr lang="en-US" altLang="en-US" sz="2400" dirty="0">
                <a:solidFill>
                  <a:schemeClr val="tx1"/>
                </a:solidFill>
                <a:latin typeface="Times" panose="02020603050405020304" pitchFamily="18" charset="0"/>
              </a:rPr>
              <a:t>) and multiplies it by </a:t>
            </a:r>
            <a:r>
              <a:rPr lang="en-US" altLang="en-US" sz="3200" dirty="0">
                <a:solidFill>
                  <a:schemeClr val="tx1"/>
                </a:solidFill>
                <a:latin typeface="Times" panose="02020603050405020304" pitchFamily="18" charset="0"/>
              </a:rPr>
              <a:t>e</a:t>
            </a:r>
            <a:r>
              <a:rPr lang="en-US" altLang="en-US" sz="3200" baseline="30000" dirty="0">
                <a:solidFill>
                  <a:schemeClr val="tx1"/>
                </a:solidFill>
                <a:latin typeface="Times" panose="02020603050405020304" pitchFamily="18" charset="0"/>
              </a:rPr>
              <a:t>i2</a:t>
            </a:r>
            <a:r>
              <a:rPr lang="en-US" altLang="en-US" sz="3200" baseline="30000" dirty="0">
                <a:solidFill>
                  <a:schemeClr val="tx1"/>
                </a:solidFill>
                <a:latin typeface="Symbol" panose="05050102010706020507" pitchFamily="18" charset="2"/>
              </a:rPr>
              <a:t>p</a:t>
            </a:r>
            <a:r>
              <a:rPr lang="en-US" altLang="en-US" sz="3200" baseline="30000" dirty="0">
                <a:solidFill>
                  <a:schemeClr val="tx1"/>
                </a:solidFill>
                <a:latin typeface="Times" panose="02020603050405020304" pitchFamily="18" charset="0"/>
              </a:rPr>
              <a:t>x</a:t>
            </a:r>
            <a:r>
              <a:rPr lang="en-US" altLang="en-US" sz="3200" baseline="30000" dirty="0">
                <a:solidFill>
                  <a:schemeClr val="tx1"/>
                </a:solidFill>
                <a:latin typeface="Symbol" panose="05050102010706020507" pitchFamily="18" charset="2"/>
              </a:rPr>
              <a:t>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" panose="02020603050405020304" pitchFamily="18" charset="0"/>
              </a:rPr>
              <a:t>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" panose="02020603050405020304" pitchFamily="18" charset="0"/>
              </a:rPr>
              <a:t>Remember that  </a:t>
            </a:r>
            <a:r>
              <a:rPr lang="en-US" altLang="en-US" sz="2800" dirty="0">
                <a:solidFill>
                  <a:schemeClr val="tx1"/>
                </a:solidFill>
                <a:latin typeface="Times" panose="02020603050405020304" pitchFamily="18" charset="0"/>
              </a:rPr>
              <a:t>e</a:t>
            </a:r>
            <a:r>
              <a:rPr lang="en-US" altLang="en-US" sz="2800" baseline="30000" dirty="0">
                <a:solidFill>
                  <a:schemeClr val="tx1"/>
                </a:solidFill>
                <a:latin typeface="Times" panose="02020603050405020304" pitchFamily="18" charset="0"/>
              </a:rPr>
              <a:t>i2</a:t>
            </a:r>
            <a:r>
              <a:rPr lang="en-US" altLang="en-US" sz="2800" baseline="30000" dirty="0">
                <a:solidFill>
                  <a:schemeClr val="tx1"/>
                </a:solidFill>
                <a:latin typeface="Symbol" panose="05050102010706020507" pitchFamily="18" charset="2"/>
              </a:rPr>
              <a:t>p</a:t>
            </a:r>
            <a:r>
              <a:rPr lang="en-US" altLang="en-US" sz="2800" baseline="30000" dirty="0">
                <a:solidFill>
                  <a:schemeClr val="tx1"/>
                </a:solidFill>
                <a:latin typeface="Times" panose="02020603050405020304" pitchFamily="18" charset="0"/>
              </a:rPr>
              <a:t>x</a:t>
            </a:r>
            <a:r>
              <a:rPr lang="en-US" altLang="en-US" sz="2800" baseline="30000" dirty="0">
                <a:solidFill>
                  <a:schemeClr val="tx1"/>
                </a:solidFill>
                <a:latin typeface="Symbol" panose="05050102010706020507" pitchFamily="18" charset="2"/>
              </a:rPr>
              <a:t>x</a:t>
            </a:r>
            <a:r>
              <a:rPr lang="en-US" altLang="en-US" sz="2400" dirty="0">
                <a:solidFill>
                  <a:schemeClr val="tx1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Times" panose="02020603050405020304" pitchFamily="18" charset="0"/>
              </a:rPr>
              <a:t>= cos(2</a:t>
            </a:r>
            <a:r>
              <a:rPr lang="en-US" altLang="en-US" sz="2400" dirty="0">
                <a:solidFill>
                  <a:schemeClr val="tx1"/>
                </a:solidFill>
                <a:latin typeface="Symbol" panose="05050102010706020507" pitchFamily="18" charset="2"/>
              </a:rPr>
              <a:t>p</a:t>
            </a:r>
            <a:r>
              <a:rPr lang="en-US" altLang="en-US" sz="2400" dirty="0">
                <a:solidFill>
                  <a:schemeClr val="tx1"/>
                </a:solidFill>
                <a:latin typeface="Times" panose="02020603050405020304" pitchFamily="18" charset="0"/>
              </a:rPr>
              <a:t>x</a:t>
            </a:r>
            <a:r>
              <a:rPr lang="en-US" altLang="en-US" sz="2400" dirty="0">
                <a:solidFill>
                  <a:schemeClr val="tx1"/>
                </a:solidFill>
                <a:latin typeface="Symbol" panose="05050102010706020507" pitchFamily="18" charset="2"/>
              </a:rPr>
              <a:t>x</a:t>
            </a:r>
            <a:r>
              <a:rPr lang="en-US" altLang="en-US" sz="2400" dirty="0">
                <a:solidFill>
                  <a:schemeClr val="tx1"/>
                </a:solidFill>
                <a:latin typeface="Times" panose="02020603050405020304" pitchFamily="18" charset="0"/>
              </a:rPr>
              <a:t>) + </a:t>
            </a:r>
            <a:r>
              <a:rPr lang="en-US" altLang="en-US" sz="2400" dirty="0" err="1">
                <a:solidFill>
                  <a:schemeClr val="tx1"/>
                </a:solidFill>
                <a:latin typeface="Times" panose="02020603050405020304" pitchFamily="18" charset="0"/>
              </a:rPr>
              <a:t>i</a:t>
            </a:r>
            <a:r>
              <a:rPr lang="en-US" altLang="en-US" sz="2400" dirty="0">
                <a:solidFill>
                  <a:schemeClr val="tx1"/>
                </a:solidFill>
                <a:latin typeface="Times" panose="02020603050405020304" pitchFamily="18" charset="0"/>
              </a:rPr>
              <a:t>*sin(2</a:t>
            </a:r>
            <a:r>
              <a:rPr lang="en-US" altLang="en-US" sz="2400" dirty="0">
                <a:solidFill>
                  <a:schemeClr val="tx1"/>
                </a:solidFill>
                <a:latin typeface="Symbol" panose="05050102010706020507" pitchFamily="18" charset="2"/>
              </a:rPr>
              <a:t>p</a:t>
            </a:r>
            <a:r>
              <a:rPr lang="en-US" altLang="en-US" sz="2400" dirty="0">
                <a:solidFill>
                  <a:schemeClr val="tx1"/>
                </a:solidFill>
                <a:latin typeface="Times" panose="02020603050405020304" pitchFamily="18" charset="0"/>
              </a:rPr>
              <a:t>x</a:t>
            </a:r>
            <a:r>
              <a:rPr lang="en-US" altLang="en-US" sz="2400" dirty="0">
                <a:solidFill>
                  <a:schemeClr val="tx1"/>
                </a:solidFill>
                <a:latin typeface="Symbol" panose="05050102010706020507" pitchFamily="18" charset="2"/>
              </a:rPr>
              <a:t>x</a:t>
            </a:r>
            <a:r>
              <a:rPr lang="en-US" altLang="en-US" sz="2400" dirty="0">
                <a:solidFill>
                  <a:schemeClr val="tx1"/>
                </a:solidFill>
                <a:latin typeface="Times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chemeClr val="tx1"/>
              </a:solidFill>
              <a:latin typeface="Times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" panose="02020603050405020304" pitchFamily="18" charset="0"/>
              </a:rPr>
              <a:t>For any value of </a:t>
            </a:r>
            <a:r>
              <a:rPr lang="en-US" altLang="en-US" sz="2400" dirty="0">
                <a:solidFill>
                  <a:schemeClr val="tx1"/>
                </a:solidFill>
                <a:latin typeface="Symbol" panose="05050102010706020507" pitchFamily="18" charset="2"/>
              </a:rPr>
              <a:t>x</a:t>
            </a:r>
            <a:r>
              <a:rPr lang="en-US" altLang="en-US" sz="2400" dirty="0">
                <a:solidFill>
                  <a:schemeClr val="tx1"/>
                </a:solidFill>
                <a:latin typeface="Times" panose="02020603050405020304" pitchFamily="18" charset="0"/>
              </a:rPr>
              <a:t> not equal to </a:t>
            </a:r>
            <a:r>
              <a:rPr lang="en-US" altLang="en-US" sz="2400" dirty="0">
                <a:solidFill>
                  <a:schemeClr val="tx1"/>
                </a:solidFill>
                <a:latin typeface="Symbol" panose="05050102010706020507" pitchFamily="18" charset="2"/>
              </a:rPr>
              <a:t>x</a:t>
            </a:r>
            <a:r>
              <a:rPr lang="en-US" altLang="en-US" sz="2400" baseline="-25000" dirty="0">
                <a:solidFill>
                  <a:schemeClr val="tx1"/>
                </a:solidFill>
                <a:latin typeface="Times" panose="02020603050405020304" pitchFamily="18" charset="0"/>
              </a:rPr>
              <a:t>1</a:t>
            </a:r>
            <a:r>
              <a:rPr lang="en-US" altLang="en-US" sz="2400" dirty="0">
                <a:solidFill>
                  <a:schemeClr val="tx1"/>
                </a:solidFill>
                <a:latin typeface="Times" panose="02020603050405020304" pitchFamily="18" charset="0"/>
              </a:rPr>
              <a:t>, the 2 sine waves will destructively interfere and you will end up with a value of zero.  When the value of </a:t>
            </a:r>
            <a:r>
              <a:rPr lang="en-US" altLang="en-US" sz="2400" dirty="0">
                <a:solidFill>
                  <a:schemeClr val="tx1"/>
                </a:solidFill>
                <a:latin typeface="Symbol" panose="05050102010706020507" pitchFamily="18" charset="2"/>
              </a:rPr>
              <a:t>x </a:t>
            </a:r>
            <a:r>
              <a:rPr lang="en-US" altLang="en-US" sz="2400" dirty="0">
                <a:solidFill>
                  <a:schemeClr val="tx1"/>
                </a:solidFill>
                <a:latin typeface="Times" panose="02020603050405020304" pitchFamily="18" charset="0"/>
              </a:rPr>
              <a:t>matches </a:t>
            </a:r>
            <a:r>
              <a:rPr lang="en-US" altLang="en-US" sz="2400" dirty="0">
                <a:solidFill>
                  <a:schemeClr val="tx1"/>
                </a:solidFill>
                <a:latin typeface="Symbol" panose="05050102010706020507" pitchFamily="18" charset="2"/>
              </a:rPr>
              <a:t>x</a:t>
            </a:r>
            <a:r>
              <a:rPr lang="en-US" altLang="en-US" sz="2400" baseline="-25000" dirty="0">
                <a:solidFill>
                  <a:schemeClr val="tx1"/>
                </a:solidFill>
                <a:latin typeface="Times" panose="02020603050405020304" pitchFamily="18" charset="0"/>
              </a:rPr>
              <a:t>1</a:t>
            </a:r>
            <a:r>
              <a:rPr lang="en-US" altLang="en-US" sz="2400" dirty="0">
                <a:solidFill>
                  <a:schemeClr val="tx1"/>
                </a:solidFill>
                <a:latin typeface="Times" panose="02020603050405020304" pitchFamily="18" charset="0"/>
              </a:rPr>
              <a:t>, the waves will constructively add.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latin typeface="Times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latin typeface="Times" panose="02020603050405020304" pitchFamily="18" charset="0"/>
            </a:endParaRPr>
          </a:p>
        </p:txBody>
      </p:sp>
      <p:pic>
        <p:nvPicPr>
          <p:cNvPr id="32773" name="Picture 4" descr="\hat{f}(\xi) = \int_{-\infty}^{\infty} f(x)\ e^{- 2\pi i x \xi}\,d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08088"/>
            <a:ext cx="407987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063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Fourier Transform of a Single Tone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6581C2-3D22-4193-8127-DB2A6CB94DD6}" type="slidenum">
              <a:rPr lang="en-US" altLang="en-US" sz="10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000"/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" b="44868"/>
          <a:stretch>
            <a:fillRect/>
          </a:stretch>
        </p:blipFill>
        <p:spPr bwMode="auto">
          <a:xfrm>
            <a:off x="228600" y="1447800"/>
            <a:ext cx="4352925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extBox 4"/>
          <p:cNvSpPr txBox="1">
            <a:spLocks noChangeArrowheads="1"/>
          </p:cNvSpPr>
          <p:nvPr/>
        </p:nvSpPr>
        <p:spPr bwMode="auto">
          <a:xfrm>
            <a:off x="4803775" y="3276600"/>
            <a:ext cx="4114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Times" panose="02020603050405020304" pitchFamily="18" charset="0"/>
              </a:rPr>
              <a:t>Peak corresponds to wave frequency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" panose="02020603050405020304" pitchFamily="18" charset="0"/>
              </a:rPr>
              <a:t>Doesn’t know if the frequency is positive or negative (2 peaks)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Times" panose="02020603050405020304" pitchFamily="18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Times" panose="02020603050405020304" pitchFamily="18" charset="0"/>
              </a:rPr>
              <a:t>Height corresponds to wave amplitude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Times" panose="02020603050405020304" pitchFamily="18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Times" panose="02020603050405020304" pitchFamily="18" charset="0"/>
              </a:rPr>
              <a:t>Phase corresponds to starting point of wave</a:t>
            </a:r>
          </a:p>
        </p:txBody>
      </p:sp>
      <p:sp>
        <p:nvSpPr>
          <p:cNvPr id="33798" name="TextBox 4"/>
          <p:cNvSpPr txBox="1">
            <a:spLocks noChangeArrowheads="1"/>
          </p:cNvSpPr>
          <p:nvPr/>
        </p:nvSpPr>
        <p:spPr bwMode="auto">
          <a:xfrm>
            <a:off x="4956175" y="1676400"/>
            <a:ext cx="4114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Times" panose="02020603050405020304" pitchFamily="18" charset="0"/>
              </a:rPr>
              <a:t>The frequency of this wave is 30 cycles per unit length (go ahead, count them)</a:t>
            </a:r>
          </a:p>
        </p:txBody>
      </p:sp>
    </p:spTree>
    <p:extLst>
      <p:ext uri="{BB962C8B-B14F-4D97-AF65-F5344CB8AC3E}">
        <p14:creationId xmlns:p14="http://schemas.microsoft.com/office/powerpoint/2010/main" val="2656574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Fourier Transform of a Complex Wave With 3 Tones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C3A43C-7E30-4B1A-B420-A8DBB6CC5C37}" type="slidenum">
              <a:rPr lang="en-US" altLang="en-US" sz="10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000"/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54" b="25253"/>
          <a:stretch>
            <a:fillRect/>
          </a:stretch>
        </p:blipFill>
        <p:spPr bwMode="auto">
          <a:xfrm>
            <a:off x="762000" y="1463675"/>
            <a:ext cx="43529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Box 5"/>
          <p:cNvSpPr txBox="1">
            <a:spLocks noChangeArrowheads="1"/>
          </p:cNvSpPr>
          <p:nvPr/>
        </p:nvSpPr>
        <p:spPr bwMode="auto">
          <a:xfrm>
            <a:off x="5343525" y="3128065"/>
            <a:ext cx="38004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Times" panose="02020603050405020304" pitchFamily="18" charset="0"/>
              </a:rPr>
              <a:t>Peaks corresponds to wave frequencies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Times" panose="02020603050405020304" pitchFamily="18" charset="0"/>
              </a:rPr>
              <a:t>Heights corresponds to wave amplitudes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Times" panose="02020603050405020304" pitchFamily="18" charset="0"/>
              </a:rPr>
              <a:t>Phase corresponds to starting point of wave</a:t>
            </a:r>
          </a:p>
        </p:txBody>
      </p:sp>
      <p:pic>
        <p:nvPicPr>
          <p:cNvPr id="348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16" b="722"/>
          <a:stretch>
            <a:fillRect/>
          </a:stretch>
        </p:blipFill>
        <p:spPr bwMode="auto">
          <a:xfrm>
            <a:off x="762000" y="4648200"/>
            <a:ext cx="4352925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13" b="764"/>
          <a:stretch>
            <a:fillRect/>
          </a:stretch>
        </p:blipFill>
        <p:spPr bwMode="auto">
          <a:xfrm>
            <a:off x="792163" y="3111500"/>
            <a:ext cx="435292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Right Arrow 4"/>
          <p:cNvSpPr>
            <a:spLocks noChangeArrowheads="1"/>
          </p:cNvSpPr>
          <p:nvPr/>
        </p:nvSpPr>
        <p:spPr bwMode="auto">
          <a:xfrm rot="3070409">
            <a:off x="1752600" y="4419600"/>
            <a:ext cx="533400" cy="228600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8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34825" name="TextBox 5"/>
          <p:cNvSpPr txBox="1">
            <a:spLocks noChangeArrowheads="1"/>
          </p:cNvSpPr>
          <p:nvPr/>
        </p:nvSpPr>
        <p:spPr bwMode="auto">
          <a:xfrm>
            <a:off x="5486400" y="1752600"/>
            <a:ext cx="3800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Times" panose="02020603050405020304" pitchFamily="18" charset="0"/>
              </a:rPr>
              <a:t>This is the composite wave from slide 4 made up of 3 sine waves</a:t>
            </a:r>
          </a:p>
        </p:txBody>
      </p:sp>
    </p:spTree>
    <p:extLst>
      <p:ext uri="{BB962C8B-B14F-4D97-AF65-F5344CB8AC3E}">
        <p14:creationId xmlns:p14="http://schemas.microsoft.com/office/powerpoint/2010/main" val="2653438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Measures Characterizing a Signal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 altLang="en-US" dirty="0">
                <a:ea typeface="ＭＳ Ｐゴシック" charset="-128"/>
              </a:rPr>
              <a:t>Dominant Mode (Dominant Frequency)</a:t>
            </a:r>
          </a:p>
          <a:p>
            <a:pPr>
              <a:buFont typeface="Wingdings" charset="2"/>
              <a:buChar char="§"/>
              <a:defRPr/>
            </a:pPr>
            <a:endParaRPr lang="en-US" altLang="en-US" dirty="0">
              <a:ea typeface="ＭＳ Ｐゴシック" charset="-128"/>
            </a:endParaRPr>
          </a:p>
          <a:p>
            <a:pPr>
              <a:buFont typeface="Wingdings" charset="2"/>
              <a:buChar char="§"/>
              <a:defRPr/>
            </a:pPr>
            <a:r>
              <a:rPr lang="en-US" altLang="en-US" dirty="0">
                <a:ea typeface="ＭＳ Ｐゴシック" charset="-128"/>
              </a:rPr>
              <a:t>Spectral Density Estimation</a:t>
            </a:r>
          </a:p>
          <a:p>
            <a:pPr lvl="1">
              <a:defRPr/>
            </a:pPr>
            <a:r>
              <a:rPr lang="en-US" altLang="en-US" dirty="0">
                <a:ea typeface="ＭＳ Ｐゴシック" charset="-128"/>
              </a:rPr>
              <a:t>Compare Areas Under the FFT Curve: Ratio of high/medium/low frequency area to total area under the curve</a:t>
            </a:r>
          </a:p>
          <a:p>
            <a:pPr marL="457200" lvl="1" indent="0">
              <a:buFontTx/>
              <a:buNone/>
              <a:defRPr/>
            </a:pPr>
            <a:endParaRPr lang="en-US" altLang="en-US" dirty="0">
              <a:ea typeface="ＭＳ Ｐゴシック" charset="-128"/>
            </a:endParaRPr>
          </a:p>
          <a:p>
            <a:pPr>
              <a:buFont typeface="Wingdings" charset="2"/>
              <a:buChar char="§"/>
              <a:defRPr/>
            </a:pPr>
            <a:r>
              <a:rPr lang="en-US" altLang="en-US" dirty="0">
                <a:ea typeface="ＭＳ Ｐゴシック" charset="-128"/>
              </a:rPr>
              <a:t>Pulse-to-Pulse Variability (Matched Filtering)</a:t>
            </a:r>
          </a:p>
          <a:p>
            <a:pPr>
              <a:buFont typeface="Wingdings" charset="2"/>
              <a:buChar char="§"/>
              <a:defRPr/>
            </a:pPr>
            <a:endParaRPr lang="en-US" altLang="en-US" dirty="0">
              <a:ea typeface="ＭＳ Ｐゴシック" charset="-128"/>
            </a:endParaRPr>
          </a:p>
          <a:p>
            <a:pPr>
              <a:buFont typeface="Wingdings" charset="2"/>
              <a:buChar char="§"/>
              <a:defRPr/>
            </a:pPr>
            <a:r>
              <a:rPr lang="en-US" altLang="en-US" dirty="0">
                <a:ea typeface="ＭＳ Ｐゴシック" charset="-128"/>
              </a:rPr>
              <a:t>All of the above can involve isolation of signal from noise before applying various analytic techniques </a:t>
            </a:r>
          </a:p>
          <a:p>
            <a:pPr lvl="1">
              <a:defRPr/>
            </a:pPr>
            <a:endParaRPr lang="en-US" altLang="en-US" dirty="0">
              <a:ea typeface="ＭＳ Ｐゴシック" charset="-128"/>
            </a:endParaRPr>
          </a:p>
          <a:p>
            <a:pPr>
              <a:buFont typeface="Wingdings" charset="2"/>
              <a:buChar char="§"/>
              <a:defRPr/>
            </a:pPr>
            <a:endParaRPr lang="en-US" altLang="en-US" dirty="0">
              <a:ea typeface="ＭＳ Ｐゴシック" charset="-128"/>
            </a:endParaRPr>
          </a:p>
          <a:p>
            <a:pPr lvl="1">
              <a:defRPr/>
            </a:pPr>
            <a:endParaRPr lang="en-US" altLang="en-US" dirty="0">
              <a:ea typeface="ＭＳ Ｐゴシック" charset="-128"/>
            </a:endParaRPr>
          </a:p>
          <a:p>
            <a:pPr lvl="1">
              <a:defRPr/>
            </a:pPr>
            <a:endParaRPr lang="en-US" altLang="en-US" dirty="0">
              <a:ea typeface="ＭＳ Ｐゴシック" charset="-128"/>
            </a:endParaRPr>
          </a:p>
          <a:p>
            <a:pPr lvl="1">
              <a:defRPr/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8CDA14-FCBB-437F-B84F-57FB50BF4F88}" type="slidenum">
              <a:rPr lang="en-US" altLang="en-US" sz="10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2643318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Matched Filters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A Matched Filter allows one to search through a complex waveform for a known pattern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F45B10-6339-400D-B8D6-8E5D68F0EDAF}" type="slidenum">
              <a:rPr lang="en-US" altLang="en-US" sz="10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000"/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25650"/>
            <a:ext cx="5486400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977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Matched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7772400" cy="4953000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 dirty="0"/>
              <a:t>Here is the composite </a:t>
            </a:r>
          </a:p>
          <a:p>
            <a:pPr marL="0" indent="0">
              <a:buFont typeface="Wingdings" charset="2"/>
              <a:buNone/>
              <a:defRPr/>
            </a:pPr>
            <a:r>
              <a:rPr lang="en-US" dirty="0"/>
              <a:t>     waveform without the </a:t>
            </a:r>
          </a:p>
          <a:p>
            <a:pPr marL="0" indent="0">
              <a:buFont typeface="Wingdings" charset="2"/>
              <a:buNone/>
              <a:defRPr/>
            </a:pPr>
            <a:r>
              <a:rPr lang="en-US" dirty="0"/>
              <a:t>     signal</a:t>
            </a:r>
          </a:p>
          <a:p>
            <a:pPr marL="0" indent="0">
              <a:buFont typeface="Wingdings" charset="2"/>
              <a:buNone/>
              <a:defRPr/>
            </a:pPr>
            <a:endParaRPr lang="en-US" dirty="0"/>
          </a:p>
          <a:p>
            <a:pPr>
              <a:buFont typeface="Wingdings" charset="2"/>
              <a:buChar char="§"/>
              <a:defRPr/>
            </a:pPr>
            <a:endParaRPr lang="en-US" dirty="0"/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Here is the signal</a:t>
            </a:r>
          </a:p>
          <a:p>
            <a:pPr>
              <a:buFont typeface="Wingdings" charset="2"/>
              <a:buChar char="§"/>
              <a:defRPr/>
            </a:pPr>
            <a:endParaRPr lang="en-US" dirty="0"/>
          </a:p>
          <a:p>
            <a:pPr>
              <a:buFont typeface="Wingdings" charset="2"/>
              <a:buChar char="§"/>
              <a:defRPr/>
            </a:pPr>
            <a:endParaRPr lang="en-US" dirty="0"/>
          </a:p>
          <a:p>
            <a:pPr>
              <a:buFont typeface="Wingdings" charset="2"/>
              <a:buChar char="§"/>
              <a:defRPr/>
            </a:pPr>
            <a:endParaRPr lang="en-US" dirty="0"/>
          </a:p>
          <a:p>
            <a:pPr>
              <a:buFont typeface="Wingdings" charset="2"/>
              <a:buChar char="§"/>
              <a:defRPr/>
            </a:pPr>
            <a:endParaRPr lang="en-US" dirty="0"/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Here is the composite </a:t>
            </a:r>
          </a:p>
          <a:p>
            <a:pPr marL="0" indent="0">
              <a:buFont typeface="Wingdings" charset="2"/>
              <a:buNone/>
              <a:defRPr/>
            </a:pPr>
            <a:r>
              <a:rPr lang="en-US" dirty="0"/>
              <a:t>     waveform with the </a:t>
            </a:r>
          </a:p>
          <a:p>
            <a:pPr marL="0" indent="0">
              <a:buFont typeface="Wingdings" charset="2"/>
              <a:buNone/>
              <a:defRPr/>
            </a:pPr>
            <a:r>
              <a:rPr lang="en-US" dirty="0"/>
              <a:t>     signal</a:t>
            </a:r>
          </a:p>
          <a:p>
            <a:pPr>
              <a:buFont typeface="Wingdings" charset="2"/>
              <a:buChar char="§"/>
              <a:defRPr/>
            </a:pPr>
            <a:endParaRPr lang="en-US" dirty="0"/>
          </a:p>
          <a:p>
            <a:pPr>
              <a:buFont typeface="Wingdings" charset="2"/>
              <a:buChar char="§"/>
              <a:defRPr/>
            </a:pPr>
            <a:endParaRPr 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ECBB2D-AAD6-4935-A846-80794C8DE3DB}" type="slidenum">
              <a:rPr lang="en-US" altLang="en-US" sz="10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000"/>
          </a:p>
        </p:txBody>
      </p: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77"/>
          <a:stretch>
            <a:fillRect/>
          </a:stretch>
        </p:blipFill>
        <p:spPr bwMode="auto">
          <a:xfrm>
            <a:off x="3429000" y="990600"/>
            <a:ext cx="5486400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03" b="50734"/>
          <a:stretch>
            <a:fillRect/>
          </a:stretch>
        </p:blipFill>
        <p:spPr bwMode="auto">
          <a:xfrm>
            <a:off x="3429000" y="2819400"/>
            <a:ext cx="548640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94" b="25745"/>
          <a:stretch>
            <a:fillRect/>
          </a:stretch>
        </p:blipFill>
        <p:spPr bwMode="auto">
          <a:xfrm>
            <a:off x="3429000" y="4724400"/>
            <a:ext cx="548640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6120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Matched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7772400" cy="4953000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 dirty="0"/>
              <a:t>Here is the signal</a:t>
            </a:r>
          </a:p>
          <a:p>
            <a:pPr>
              <a:buFont typeface="Wingdings" charset="2"/>
              <a:buChar char="§"/>
              <a:defRPr/>
            </a:pPr>
            <a:endParaRPr lang="en-US" dirty="0"/>
          </a:p>
          <a:p>
            <a:pPr>
              <a:buFont typeface="Wingdings" charset="2"/>
              <a:buChar char="§"/>
              <a:defRPr/>
            </a:pPr>
            <a:endParaRPr lang="en-US" dirty="0"/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Here is the composite </a:t>
            </a:r>
          </a:p>
          <a:p>
            <a:pPr marL="0" indent="0">
              <a:buFont typeface="Wingdings" charset="2"/>
              <a:buNone/>
              <a:defRPr/>
            </a:pPr>
            <a:r>
              <a:rPr lang="en-US" dirty="0"/>
              <a:t>     waveform with the </a:t>
            </a:r>
          </a:p>
          <a:p>
            <a:pPr marL="0" indent="0">
              <a:buFont typeface="Wingdings" charset="2"/>
              <a:buNone/>
              <a:defRPr/>
            </a:pPr>
            <a:r>
              <a:rPr lang="en-US" dirty="0"/>
              <a:t>     signal</a:t>
            </a:r>
          </a:p>
          <a:p>
            <a:pPr>
              <a:buFont typeface="Wingdings" charset="2"/>
              <a:buChar char="§"/>
              <a:defRPr/>
            </a:pPr>
            <a:endParaRPr lang="en-US" dirty="0"/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Here is the matched </a:t>
            </a:r>
          </a:p>
          <a:p>
            <a:pPr marL="0" indent="0">
              <a:buFont typeface="Wingdings" charset="2"/>
              <a:buNone/>
              <a:defRPr/>
            </a:pPr>
            <a:r>
              <a:rPr lang="en-US" dirty="0"/>
              <a:t>     filter</a:t>
            </a:r>
          </a:p>
          <a:p>
            <a:pPr marL="0" indent="0">
              <a:buFont typeface="Wingdings" charset="2"/>
              <a:buNone/>
              <a:defRPr/>
            </a:pPr>
            <a:endParaRPr lang="en-US" dirty="0"/>
          </a:p>
          <a:p>
            <a:pPr marL="0" indent="0">
              <a:buFont typeface="Wingdings" charset="2"/>
              <a:buNone/>
              <a:defRPr/>
            </a:pPr>
            <a:endParaRPr lang="en-US" dirty="0"/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Here is the Response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EAF716-285F-4B39-BF60-2D8C9911F905}" type="slidenum">
              <a:rPr lang="en-US" altLang="en-US" sz="10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000"/>
          </a:p>
        </p:txBody>
      </p:sp>
      <p:pic>
        <p:nvPicPr>
          <p:cNvPr id="389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03" b="50734"/>
          <a:stretch>
            <a:fillRect/>
          </a:stretch>
        </p:blipFill>
        <p:spPr bwMode="auto">
          <a:xfrm>
            <a:off x="3429000" y="914400"/>
            <a:ext cx="548640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94" b="25745"/>
          <a:stretch>
            <a:fillRect/>
          </a:stretch>
        </p:blipFill>
        <p:spPr bwMode="auto">
          <a:xfrm>
            <a:off x="3505200" y="2362200"/>
            <a:ext cx="548640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94" b="50732"/>
          <a:stretch>
            <a:fillRect/>
          </a:stretch>
        </p:blipFill>
        <p:spPr bwMode="auto">
          <a:xfrm>
            <a:off x="3505200" y="3733800"/>
            <a:ext cx="5383213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58" b="25749"/>
          <a:stretch>
            <a:fillRect/>
          </a:stretch>
        </p:blipFill>
        <p:spPr bwMode="auto">
          <a:xfrm>
            <a:off x="3505200" y="4929188"/>
            <a:ext cx="5410200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67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Pulse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2819400" cy="49530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I constructed this pulse train from some ECG graphs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C79DEE-1C1B-4DC8-8637-DD7936D02F23}" type="slidenum">
              <a:rPr lang="en-US" altLang="en-US" sz="10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000"/>
          </a:p>
        </p:txBody>
      </p:sp>
      <p:pic>
        <p:nvPicPr>
          <p:cNvPr id="399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838200"/>
            <a:ext cx="5486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04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Pulse with Pulmonary Embolism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38BBA0-B33F-41D8-8855-2F02FA2A39C2}" type="slidenum">
              <a:rPr lang="en-US" altLang="en-US" sz="10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000"/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14400"/>
            <a:ext cx="5334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3200400" cy="4953000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 dirty="0"/>
              <a:t>This is a healthy pulse</a:t>
            </a:r>
          </a:p>
          <a:p>
            <a:pPr>
              <a:buFont typeface="Wingdings" charset="2"/>
              <a:buChar char="§"/>
              <a:defRPr/>
            </a:pPr>
            <a:endParaRPr lang="en-US" dirty="0"/>
          </a:p>
          <a:p>
            <a:pPr marL="0" indent="0">
              <a:buFont typeface="Wingdings" charset="2"/>
              <a:buNone/>
              <a:defRPr/>
            </a:pPr>
            <a:endParaRPr lang="en-US" dirty="0"/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This pulse has signs of a pulmonary embolism (weak T wave)</a:t>
            </a:r>
          </a:p>
          <a:p>
            <a:pPr>
              <a:buFont typeface="Wingdings" charset="2"/>
              <a:buChar char="§"/>
              <a:defRPr/>
            </a:pPr>
            <a:endParaRPr lang="en-US" dirty="0"/>
          </a:p>
          <a:p>
            <a:pPr>
              <a:buFont typeface="Wingdings" charset="2"/>
              <a:buChar char="§"/>
              <a:defRPr/>
            </a:pPr>
            <a:endParaRPr lang="en-US" dirty="0"/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I used a healthy waveform for my matched filter</a:t>
            </a:r>
          </a:p>
          <a:p>
            <a:pPr>
              <a:buFont typeface="Wingdings" charset="2"/>
              <a:buChar char="§"/>
              <a:defRPr/>
            </a:pPr>
            <a:endParaRPr lang="en-US" dirty="0"/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Note the lower correlation on the 4-5-6 beats</a:t>
            </a:r>
          </a:p>
          <a:p>
            <a:pPr>
              <a:buFont typeface="Wingdings" charset="2"/>
              <a:buChar char="§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0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of the most interesting phenomena we try to model are most appropriately represented with time as a primary feature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Weather</a:t>
            </a:r>
          </a:p>
          <a:p>
            <a:r>
              <a:rPr lang="en-US" dirty="0"/>
              <a:t>The Stock Market</a:t>
            </a:r>
          </a:p>
          <a:p>
            <a:r>
              <a:rPr lang="en-US" dirty="0"/>
              <a:t>A Heartbeat</a:t>
            </a:r>
          </a:p>
          <a:p>
            <a:r>
              <a:rPr lang="en-US" dirty="0"/>
              <a:t>Social Sentiment</a:t>
            </a:r>
          </a:p>
          <a:p>
            <a:r>
              <a:rPr lang="en-US" dirty="0"/>
              <a:t>Sports </a:t>
            </a:r>
            <a:r>
              <a:rPr lang="en-US" dirty="0" err="1"/>
              <a:t>Acheivements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can we model and analyze time series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95C8B4-01A2-485F-8B64-4640E234E3BB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743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Trends, Cycles, Irregularities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Trends: </a:t>
            </a:r>
            <a:r>
              <a:rPr lang="en-US" dirty="0"/>
              <a:t>a steady increase or decrease in the series.</a:t>
            </a:r>
          </a:p>
          <a:p>
            <a:pPr marL="0" indent="0">
              <a:buNone/>
            </a:pPr>
            <a:r>
              <a:rPr lang="en-US" dirty="0"/>
              <a:t>	Examples: Population of a country</a:t>
            </a:r>
          </a:p>
          <a:p>
            <a:pPr marL="0" indent="0">
              <a:buNone/>
            </a:pPr>
            <a:r>
              <a:rPr lang="en-US" dirty="0"/>
              <a:t>		   Mortality Rates in an Epidemic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Cycles: </a:t>
            </a:r>
            <a:r>
              <a:rPr lang="en-US" dirty="0"/>
              <a:t>a repeating pattern in the series</a:t>
            </a:r>
          </a:p>
          <a:p>
            <a:pPr marL="0" indent="0">
              <a:buNone/>
            </a:pPr>
            <a:r>
              <a:rPr lang="en-US" dirty="0"/>
              <a:t>	Examples: Seasonal Rainfall</a:t>
            </a:r>
          </a:p>
          <a:p>
            <a:pPr marL="0" indent="0">
              <a:buNone/>
            </a:pPr>
            <a:r>
              <a:rPr lang="en-US" dirty="0"/>
              <a:t>		   Heartbeat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Irregularities: </a:t>
            </a:r>
            <a:r>
              <a:rPr lang="en-US" dirty="0"/>
              <a:t>Random variation in the series</a:t>
            </a:r>
          </a:p>
          <a:p>
            <a:pPr marL="0" indent="0">
              <a:buNone/>
            </a:pPr>
            <a:r>
              <a:rPr lang="en-US" dirty="0"/>
              <a:t>	Examples: Stock Market</a:t>
            </a:r>
          </a:p>
          <a:p>
            <a:pPr marL="0" indent="0">
              <a:buNone/>
            </a:pPr>
            <a:r>
              <a:rPr lang="en-US" dirty="0"/>
              <a:t>		   Over-Under Sports Betting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Sometimes a signal can be composed of all 3 components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95C8B4-01A2-485F-8B64-4640E234E3BB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21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of Parsimony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Strive for the time series model with the fewest components that models the data well.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Occam’s razor: “Simpler solutions are more likely to be correct than more complex ones”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cross validation to spot overfitting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95C8B4-01A2-485F-8B64-4640E234E3B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083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45898-7EC8-4B8B-9EF7-EFDC38AE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E612F-E602-495E-8D27-F6E33F076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Time series data can be very noisy, and plotting time series data point by point can sometimes mask trends.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Often looking at a running average can smooth out the noise and make trends apparent. How is this similar to or different from K Nearest Neighbor?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48DDE-3F28-4001-8E5A-87E31569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95C8B4-01A2-485F-8B64-4640E234E3B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523E9A-A801-4EFF-BB09-DFF6A2E89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047069"/>
            <a:ext cx="5791199" cy="353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7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63AF-65FD-4908-A0C2-EE5F5BD4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EDC6E-06E2-4EA8-920E-CEF432F1B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019175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Another method of analyzing time series is using Auto Regression Moving Average. If the Unemployment Rate of a country depends on the previous 3 years, one can write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Unemployment Rate(year N) = </a:t>
            </a:r>
          </a:p>
          <a:p>
            <a:pPr marL="0" indent="0">
              <a:buNone/>
            </a:pPr>
            <a:r>
              <a:rPr lang="en-US" sz="1800" dirty="0"/>
              <a:t>                                    </a:t>
            </a:r>
            <a:r>
              <a:rPr lang="en-US" sz="1800" dirty="0">
                <a:latin typeface="Symbol" panose="05050102010706020507" pitchFamily="18" charset="2"/>
              </a:rPr>
              <a:t>b</a:t>
            </a:r>
            <a:r>
              <a:rPr lang="en-US" sz="1800" baseline="-25000" dirty="0"/>
              <a:t>0</a:t>
            </a:r>
            <a:r>
              <a:rPr lang="en-US" sz="1800" dirty="0"/>
              <a:t>+ </a:t>
            </a:r>
            <a:r>
              <a:rPr lang="en-US" sz="1800" dirty="0">
                <a:latin typeface="Symbol" panose="05050102010706020507" pitchFamily="18" charset="2"/>
              </a:rPr>
              <a:t>b</a:t>
            </a:r>
            <a:r>
              <a:rPr lang="en-US" sz="1800" baseline="-25000" dirty="0">
                <a:latin typeface="Symbol" panose="05050102010706020507" pitchFamily="18" charset="2"/>
              </a:rPr>
              <a:t>1</a:t>
            </a:r>
            <a:r>
              <a:rPr lang="en-US" sz="1800" dirty="0"/>
              <a:t>*UR(N-1) + </a:t>
            </a:r>
            <a:r>
              <a:rPr lang="en-US" sz="1800" dirty="0">
                <a:latin typeface="Symbol" panose="05050102010706020507" pitchFamily="18" charset="2"/>
              </a:rPr>
              <a:t>b</a:t>
            </a:r>
            <a:r>
              <a:rPr lang="en-US" sz="1800" baseline="-25000" dirty="0">
                <a:latin typeface="Symbol" panose="05050102010706020507" pitchFamily="18" charset="2"/>
              </a:rPr>
              <a:t>2</a:t>
            </a:r>
            <a:r>
              <a:rPr lang="en-US" sz="1800" dirty="0"/>
              <a:t>*UR(N-2) + </a:t>
            </a:r>
            <a:r>
              <a:rPr lang="en-US" sz="1800" dirty="0">
                <a:latin typeface="Symbol" panose="05050102010706020507" pitchFamily="18" charset="2"/>
              </a:rPr>
              <a:t>b</a:t>
            </a:r>
            <a:r>
              <a:rPr lang="en-US" sz="1800" baseline="-25000" dirty="0">
                <a:latin typeface="Symbol" panose="05050102010706020507" pitchFamily="18" charset="2"/>
              </a:rPr>
              <a:t>3</a:t>
            </a:r>
            <a:r>
              <a:rPr lang="en-US" sz="1800" dirty="0"/>
              <a:t>*UR(N-3) + </a:t>
            </a:r>
            <a:r>
              <a:rPr lang="en-US" sz="1800" dirty="0">
                <a:latin typeface="Symbol" panose="05050102010706020507" pitchFamily="18" charset="2"/>
              </a:rPr>
              <a:t>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mathematics for solving for the coefficients as a function of the error function is very similar to what we did in regression.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Reference: </a:t>
            </a:r>
            <a:r>
              <a:rPr lang="en-US" i="1" dirty="0"/>
              <a:t>An Introductory Study on Time Series Modeling and Forecasting</a:t>
            </a:r>
          </a:p>
          <a:p>
            <a:pPr marL="0" indent="0">
              <a:buNone/>
            </a:pPr>
            <a:r>
              <a:rPr lang="en-US" dirty="0"/>
              <a:t>	by </a:t>
            </a:r>
            <a:r>
              <a:rPr lang="en-US" dirty="0" err="1"/>
              <a:t>Ratnadip</a:t>
            </a:r>
            <a:r>
              <a:rPr lang="en-US" dirty="0"/>
              <a:t> Adhikari and R. K. Agrawal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CF461-6178-405E-8DBA-700D29CB0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95C8B4-01A2-485F-8B64-4640E234E3BB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7946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63562"/>
          </a:xfrm>
        </p:spPr>
        <p:txBody>
          <a:bodyPr/>
          <a:lstStyle/>
          <a:p>
            <a:r>
              <a:rPr lang="en-US" dirty="0"/>
              <a:t>Time Series with Artificial Neural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95C8B4-01A2-485F-8B64-4640E234E3BB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6200" y="3352800"/>
            <a:ext cx="1620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Features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39000" y="3259484"/>
            <a:ext cx="1905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Outcomes</a:t>
            </a:r>
          </a:p>
          <a:p>
            <a:pPr algn="ctr"/>
            <a:r>
              <a:rPr lang="en-US" sz="3200" dirty="0"/>
              <a:t>(estimates or</a:t>
            </a:r>
          </a:p>
          <a:p>
            <a:pPr algn="ctr"/>
            <a:r>
              <a:rPr lang="en-US" sz="3200" dirty="0"/>
              <a:t>Classes)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886490" y="1062335"/>
            <a:ext cx="115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weights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334000" y="1595735"/>
            <a:ext cx="115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weights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538682" y="6238589"/>
            <a:ext cx="1077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Layer 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771890" y="6246167"/>
            <a:ext cx="3009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Hidden Layer(s) 2 to n)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969942" y="6216756"/>
            <a:ext cx="2356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 Layer n+1</a:t>
            </a:r>
          </a:p>
        </p:txBody>
      </p:sp>
      <p:grpSp>
        <p:nvGrpSpPr>
          <p:cNvPr id="129" name="Group 128"/>
          <p:cNvGrpSpPr/>
          <p:nvPr/>
        </p:nvGrpSpPr>
        <p:grpSpPr>
          <a:xfrm>
            <a:off x="1905000" y="1371600"/>
            <a:ext cx="762000" cy="762000"/>
            <a:chOff x="838200" y="1371600"/>
            <a:chExt cx="762000" cy="762000"/>
          </a:xfrm>
        </p:grpSpPr>
        <p:sp>
          <p:nvSpPr>
            <p:cNvPr id="130" name="Oval 129"/>
            <p:cNvSpPr/>
            <p:nvPr/>
          </p:nvSpPr>
          <p:spPr>
            <a:xfrm>
              <a:off x="838200" y="1371600"/>
              <a:ext cx="762000" cy="76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054744" y="14478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  <a:endParaRPr lang="en-US" sz="3200" baseline="30000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676400" y="2438400"/>
            <a:ext cx="1371600" cy="762000"/>
            <a:chOff x="762000" y="2438400"/>
            <a:chExt cx="1039452" cy="762000"/>
          </a:xfrm>
        </p:grpSpPr>
        <p:sp>
          <p:nvSpPr>
            <p:cNvPr id="133" name="Oval 132"/>
            <p:cNvSpPr/>
            <p:nvPr/>
          </p:nvSpPr>
          <p:spPr>
            <a:xfrm>
              <a:off x="762000" y="2438400"/>
              <a:ext cx="762000" cy="76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62000" y="2539425"/>
              <a:ext cx="10394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  <a:r>
                <a:rPr lang="en-US" sz="3200" baseline="-25000" dirty="0"/>
                <a:t>n-1</a:t>
              </a:r>
              <a:r>
                <a:rPr lang="en-US" sz="3200" baseline="30000" dirty="0"/>
                <a:t>(1)</a:t>
              </a: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1676400" y="3581400"/>
            <a:ext cx="1295400" cy="762000"/>
            <a:chOff x="762000" y="3581400"/>
            <a:chExt cx="1039452" cy="762000"/>
          </a:xfrm>
        </p:grpSpPr>
        <p:sp>
          <p:nvSpPr>
            <p:cNvPr id="136" name="Oval 135"/>
            <p:cNvSpPr/>
            <p:nvPr/>
          </p:nvSpPr>
          <p:spPr>
            <a:xfrm>
              <a:off x="762000" y="3581400"/>
              <a:ext cx="762000" cy="76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62000" y="3682425"/>
              <a:ext cx="10394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  <a:r>
                <a:rPr lang="en-US" sz="3200" baseline="-25000" dirty="0"/>
                <a:t>n-2</a:t>
              </a:r>
              <a:r>
                <a:rPr lang="en-US" sz="3200" baseline="30000" dirty="0"/>
                <a:t>(1)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1676400" y="5334000"/>
            <a:ext cx="1371600" cy="762000"/>
            <a:chOff x="762000" y="5334000"/>
            <a:chExt cx="1044260" cy="762000"/>
          </a:xfrm>
        </p:grpSpPr>
        <p:sp>
          <p:nvSpPr>
            <p:cNvPr id="139" name="Oval 138"/>
            <p:cNvSpPr/>
            <p:nvPr/>
          </p:nvSpPr>
          <p:spPr>
            <a:xfrm>
              <a:off x="762000" y="5334000"/>
              <a:ext cx="762000" cy="76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62000" y="5435025"/>
              <a:ext cx="10442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Y</a:t>
              </a:r>
              <a:r>
                <a:rPr lang="en-US" sz="3200" baseline="-25000" dirty="0" err="1"/>
                <a:t>n</a:t>
              </a:r>
              <a:r>
                <a:rPr lang="en-US" sz="3200" baseline="-25000" dirty="0"/>
                <a:t>-q</a:t>
              </a:r>
              <a:r>
                <a:rPr lang="en-US" sz="3200" baseline="30000" dirty="0"/>
                <a:t>(1)</a:t>
              </a: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2133600" y="4373880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⁞</a:t>
            </a:r>
          </a:p>
        </p:txBody>
      </p:sp>
      <p:grpSp>
        <p:nvGrpSpPr>
          <p:cNvPr id="148" name="Group 147"/>
          <p:cNvGrpSpPr/>
          <p:nvPr/>
        </p:nvGrpSpPr>
        <p:grpSpPr>
          <a:xfrm>
            <a:off x="4114800" y="1371600"/>
            <a:ext cx="762000" cy="762000"/>
            <a:chOff x="838200" y="1371600"/>
            <a:chExt cx="762000" cy="762000"/>
          </a:xfrm>
        </p:grpSpPr>
        <p:sp>
          <p:nvSpPr>
            <p:cNvPr id="149" name="Oval 148"/>
            <p:cNvSpPr/>
            <p:nvPr/>
          </p:nvSpPr>
          <p:spPr>
            <a:xfrm>
              <a:off x="838200" y="1371600"/>
              <a:ext cx="762000" cy="76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978544" y="147262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  <a:endParaRPr lang="en-US" sz="3200" baseline="30000" dirty="0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4114800" y="2438400"/>
            <a:ext cx="827471" cy="762000"/>
            <a:chOff x="762000" y="2438400"/>
            <a:chExt cx="827471" cy="762000"/>
          </a:xfrm>
        </p:grpSpPr>
        <p:sp>
          <p:nvSpPr>
            <p:cNvPr id="152" name="Oval 151"/>
            <p:cNvSpPr/>
            <p:nvPr/>
          </p:nvSpPr>
          <p:spPr>
            <a:xfrm>
              <a:off x="762000" y="2438400"/>
              <a:ext cx="762000" cy="76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762000" y="2539425"/>
              <a:ext cx="8274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</a:t>
              </a:r>
              <a:r>
                <a:rPr lang="en-US" sz="3200" baseline="-25000" dirty="0"/>
                <a:t>1</a:t>
              </a:r>
              <a:r>
                <a:rPr lang="en-US" sz="3200" baseline="30000" dirty="0"/>
                <a:t>(2)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4114800" y="3581400"/>
            <a:ext cx="827471" cy="762000"/>
            <a:chOff x="762000" y="3581400"/>
            <a:chExt cx="827471" cy="762000"/>
          </a:xfrm>
        </p:grpSpPr>
        <p:sp>
          <p:nvSpPr>
            <p:cNvPr id="155" name="Oval 154"/>
            <p:cNvSpPr/>
            <p:nvPr/>
          </p:nvSpPr>
          <p:spPr>
            <a:xfrm>
              <a:off x="762000" y="3581400"/>
              <a:ext cx="762000" cy="76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762000" y="3682425"/>
              <a:ext cx="8274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</a:t>
              </a:r>
              <a:r>
                <a:rPr lang="en-US" sz="3200" baseline="-25000" dirty="0"/>
                <a:t>2</a:t>
              </a:r>
              <a:r>
                <a:rPr lang="en-US" sz="3200" baseline="30000" dirty="0"/>
                <a:t>(2)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114800" y="5334000"/>
            <a:ext cx="832279" cy="762000"/>
            <a:chOff x="762000" y="5334000"/>
            <a:chExt cx="832279" cy="762000"/>
          </a:xfrm>
        </p:grpSpPr>
        <p:sp>
          <p:nvSpPr>
            <p:cNvPr id="158" name="Oval 157"/>
            <p:cNvSpPr/>
            <p:nvPr/>
          </p:nvSpPr>
          <p:spPr>
            <a:xfrm>
              <a:off x="762000" y="5334000"/>
              <a:ext cx="762000" cy="76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762000" y="5435025"/>
              <a:ext cx="8322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a</a:t>
              </a:r>
              <a:r>
                <a:rPr lang="en-US" sz="3200" baseline="-25000" dirty="0" err="1"/>
                <a:t>q</a:t>
              </a:r>
              <a:r>
                <a:rPr lang="en-US" sz="3200" baseline="30000" dirty="0"/>
                <a:t>(2)</a:t>
              </a:r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4343400" y="4373880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⁞</a:t>
            </a:r>
          </a:p>
        </p:txBody>
      </p:sp>
      <p:grpSp>
        <p:nvGrpSpPr>
          <p:cNvPr id="216" name="Group 215"/>
          <p:cNvGrpSpPr/>
          <p:nvPr/>
        </p:nvGrpSpPr>
        <p:grpSpPr>
          <a:xfrm>
            <a:off x="6324600" y="2362200"/>
            <a:ext cx="843010" cy="762000"/>
            <a:chOff x="762000" y="2438400"/>
            <a:chExt cx="843010" cy="762000"/>
          </a:xfrm>
        </p:grpSpPr>
        <p:sp>
          <p:nvSpPr>
            <p:cNvPr id="217" name="Oval 216"/>
            <p:cNvSpPr/>
            <p:nvPr/>
          </p:nvSpPr>
          <p:spPr>
            <a:xfrm>
              <a:off x="762000" y="2438400"/>
              <a:ext cx="762000" cy="76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783951" y="2539425"/>
              <a:ext cx="8210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y</a:t>
              </a:r>
              <a:r>
                <a:rPr lang="en-US" sz="3200" baseline="-25000" dirty="0" err="1"/>
                <a:t>n</a:t>
              </a:r>
              <a:r>
                <a:rPr lang="en-US" sz="3200" baseline="30000" dirty="0"/>
                <a:t>(3)</a:t>
              </a:r>
            </a:p>
          </p:txBody>
        </p:sp>
      </p:grpSp>
      <p:cxnSp>
        <p:nvCxnSpPr>
          <p:cNvPr id="83" name="Straight Connector 82"/>
          <p:cNvCxnSpPr>
            <a:cxnSpLocks/>
          </p:cNvCxnSpPr>
          <p:nvPr/>
        </p:nvCxnSpPr>
        <p:spPr>
          <a:xfrm flipV="1">
            <a:off x="4842764" y="2917718"/>
            <a:ext cx="1539179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cxnSpLocks/>
          </p:cNvCxnSpPr>
          <p:nvPr/>
        </p:nvCxnSpPr>
        <p:spPr>
          <a:xfrm flipV="1">
            <a:off x="4842309" y="3018913"/>
            <a:ext cx="1614574" cy="787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cxnSpLocks/>
            <a:stCxn id="158" idx="7"/>
          </p:cNvCxnSpPr>
          <p:nvPr/>
        </p:nvCxnSpPr>
        <p:spPr>
          <a:xfrm flipV="1">
            <a:off x="4765208" y="3116112"/>
            <a:ext cx="1756498" cy="232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cxnSpLocks/>
            <a:endCxn id="153" idx="1"/>
          </p:cNvCxnSpPr>
          <p:nvPr/>
        </p:nvCxnSpPr>
        <p:spPr>
          <a:xfrm>
            <a:off x="2673786" y="2753856"/>
            <a:ext cx="1441014" cy="77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cxnSpLocks/>
          </p:cNvCxnSpPr>
          <p:nvPr/>
        </p:nvCxnSpPr>
        <p:spPr>
          <a:xfrm>
            <a:off x="2622377" y="2915473"/>
            <a:ext cx="1524000" cy="832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cxnSpLocks/>
          </p:cNvCxnSpPr>
          <p:nvPr/>
        </p:nvCxnSpPr>
        <p:spPr>
          <a:xfrm>
            <a:off x="2578278" y="3030685"/>
            <a:ext cx="1698351" cy="2369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cxnSpLocks/>
          </p:cNvCxnSpPr>
          <p:nvPr/>
        </p:nvCxnSpPr>
        <p:spPr>
          <a:xfrm flipV="1">
            <a:off x="2616349" y="3001072"/>
            <a:ext cx="1543738" cy="798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cxnSpLocks/>
            <a:endCxn id="156" idx="1"/>
          </p:cNvCxnSpPr>
          <p:nvPr/>
        </p:nvCxnSpPr>
        <p:spPr>
          <a:xfrm flipV="1">
            <a:off x="2621689" y="3974813"/>
            <a:ext cx="1493111" cy="47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cxnSpLocks/>
          </p:cNvCxnSpPr>
          <p:nvPr/>
        </p:nvCxnSpPr>
        <p:spPr>
          <a:xfrm>
            <a:off x="2598124" y="4177621"/>
            <a:ext cx="1545090" cy="1360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cxnSpLocks/>
            <a:stCxn id="139" idx="7"/>
            <a:endCxn id="152" idx="3"/>
          </p:cNvCxnSpPr>
          <p:nvPr/>
        </p:nvCxnSpPr>
        <p:spPr>
          <a:xfrm flipV="1">
            <a:off x="2530688" y="3088808"/>
            <a:ext cx="1695704" cy="2356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cxnSpLocks/>
          </p:cNvCxnSpPr>
          <p:nvPr/>
        </p:nvCxnSpPr>
        <p:spPr>
          <a:xfrm flipV="1">
            <a:off x="2626799" y="4249949"/>
            <a:ext cx="1592953" cy="132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cxnSpLocks/>
            <a:endCxn id="159" idx="1"/>
          </p:cNvCxnSpPr>
          <p:nvPr/>
        </p:nvCxnSpPr>
        <p:spPr>
          <a:xfrm>
            <a:off x="2626030" y="5727413"/>
            <a:ext cx="1488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cxnSpLocks/>
            <a:stCxn id="130" idx="5"/>
          </p:cNvCxnSpPr>
          <p:nvPr/>
        </p:nvCxnSpPr>
        <p:spPr>
          <a:xfrm>
            <a:off x="2555408" y="2022008"/>
            <a:ext cx="1604679" cy="517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cxnSpLocks/>
            <a:stCxn id="149" idx="5"/>
            <a:endCxn id="217" idx="2"/>
          </p:cNvCxnSpPr>
          <p:nvPr/>
        </p:nvCxnSpPr>
        <p:spPr>
          <a:xfrm>
            <a:off x="4765208" y="2022008"/>
            <a:ext cx="1559392" cy="721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990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Basis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009" y="997168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Spectral Models use sine waves as basis vectors. Any signal can be represented as a series of sine waves of different frequencies, each with a different weight.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Sine waves are orthogonal.  In this case, orthogonal means that if you multiply one sine wave with another, over the full extent of the wave, you will get cancellation.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95C8B4-01A2-485F-8B64-4640E234E3BB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5410200"/>
            <a:ext cx="737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</a:t>
            </a:r>
          </a:p>
          <a:p>
            <a:r>
              <a:rPr lang="en-US" dirty="0"/>
              <a:t>Signal</a:t>
            </a:r>
          </a:p>
        </p:txBody>
      </p:sp>
      <p:sp>
        <p:nvSpPr>
          <p:cNvPr id="7" name="Rectangle 6"/>
          <p:cNvSpPr/>
          <p:nvPr/>
        </p:nvSpPr>
        <p:spPr>
          <a:xfrm>
            <a:off x="4114800" y="4228879"/>
            <a:ext cx="965521" cy="800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7455" y="5573649"/>
            <a:ext cx="131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Weights for </a:t>
            </a:r>
          </a:p>
          <a:p>
            <a:r>
              <a:rPr lang="en-US" dirty="0"/>
              <a:t>Sine Waves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4855" y="4306669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Fourier </a:t>
            </a:r>
          </a:p>
          <a:p>
            <a:r>
              <a:rPr lang="en-US" dirty="0"/>
              <a:t>Analysis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5257800" y="4459069"/>
            <a:ext cx="673928" cy="417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288472" y="4495800"/>
            <a:ext cx="673928" cy="417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78" b="1001"/>
          <a:stretch>
            <a:fillRect/>
          </a:stretch>
        </p:blipFill>
        <p:spPr bwMode="auto">
          <a:xfrm>
            <a:off x="157473" y="3959015"/>
            <a:ext cx="3220935" cy="1301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50"/>
          <a:stretch>
            <a:fillRect/>
          </a:stretch>
        </p:blipFill>
        <p:spPr bwMode="auto">
          <a:xfrm>
            <a:off x="5931728" y="3678646"/>
            <a:ext cx="2871339" cy="1815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3729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Fourier Transform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511C1E-5F0C-45E5-A213-7F0E3656872E}" type="slidenum">
              <a:rPr lang="en-US" altLang="en-US" sz="10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000"/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  <a:ea typeface="ＭＳ Ｐゴシック" charset="-128"/>
              </a:defRPr>
            </a:lvl1pPr>
            <a:lvl2pPr>
              <a:defRPr>
                <a:solidFill>
                  <a:schemeClr val="tx1"/>
                </a:solidFill>
                <a:latin typeface="Times" panose="02020603050405020304" pitchFamily="18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ＭＳ Ｐゴシック" charset="-128"/>
              </a:defRPr>
            </a:lvl9pPr>
          </a:lstStyle>
          <a:p>
            <a:r>
              <a:rPr lang="en-US" altLang="en-US" sz="800"/>
              <a:t>definition:</a:t>
            </a:r>
          </a:p>
          <a:p>
            <a:pPr lvl="1"/>
            <a:r>
              <a:rPr lang="en-US" altLang="en-US"/>
              <a:t>  </a:t>
            </a:r>
            <a:r>
              <a:rPr lang="en-US" altLang="en-US" sz="2300"/>
              <a:t> </a:t>
            </a:r>
            <a:r>
              <a:rPr lang="en-US" altLang="en-US"/>
              <a:t>                                    ,</a:t>
            </a:r>
          </a:p>
          <a:p>
            <a:endParaRPr lang="en-US" altLang="en-US"/>
          </a:p>
        </p:txBody>
      </p:sp>
      <p:pic>
        <p:nvPicPr>
          <p:cNvPr id="31749" name="Picture 4" descr="\hat{f}(\xi) = \int_{-\infty}^{\infty} f(x)\ e^{- 2\pi i x \xi}\,d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63" y="2514600"/>
            <a:ext cx="407987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  <a:ea typeface="ＭＳ Ｐゴシック" charset="-128"/>
              </a:defRPr>
            </a:lvl1pPr>
            <a:lvl2pPr>
              <a:defRPr>
                <a:solidFill>
                  <a:schemeClr val="tx1"/>
                </a:solidFill>
                <a:latin typeface="Times" panose="02020603050405020304" pitchFamily="18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ＭＳ Ｐゴシック" charset="-128"/>
              </a:defRPr>
            </a:lvl9pPr>
          </a:lstStyle>
          <a:p>
            <a:r>
              <a:rPr lang="en-US" altLang="en-US" sz="800"/>
              <a:t>:</a:t>
            </a:r>
          </a:p>
          <a:p>
            <a:pPr lvl="1"/>
            <a:r>
              <a:rPr lang="en-US" altLang="en-US"/>
              <a:t>  </a:t>
            </a:r>
            <a:r>
              <a:rPr lang="en-US" altLang="en-US" sz="2300"/>
              <a:t> </a:t>
            </a:r>
            <a:r>
              <a:rPr lang="en-US" altLang="en-US"/>
              <a:t>                                    </a:t>
            </a:r>
          </a:p>
          <a:p>
            <a:endParaRPr lang="en-US" altLang="en-US"/>
          </a:p>
        </p:txBody>
      </p:sp>
      <p:pic>
        <p:nvPicPr>
          <p:cNvPr id="31751" name="Picture 6" descr="f(x) = \int_{-\infty}^{\infty} \hat{f}(\xi)\ e^{2 \pi i \xi x}\,d\xi,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37" r="2637"/>
          <a:stretch>
            <a:fillRect/>
          </a:stretch>
        </p:blipFill>
        <p:spPr bwMode="auto">
          <a:xfrm>
            <a:off x="1801813" y="3781425"/>
            <a:ext cx="42291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2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001000" cy="11430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>
                <a:ea typeface="ＭＳ Ｐゴシック" charset="-128"/>
              </a:rPr>
              <a:t>The Fourier Transform simply takes a function of a spatial or temporal variable (x) and expresses it as a function of  frequency (</a:t>
            </a:r>
            <a:r>
              <a:rPr lang="en-US" altLang="en-US">
                <a:latin typeface="Symbol" panose="05050102010706020507" pitchFamily="18" charset="2"/>
                <a:ea typeface="ＭＳ Ｐゴシック" charset="-128"/>
              </a:rPr>
              <a:t>x</a:t>
            </a:r>
            <a:r>
              <a:rPr lang="en-US" altLang="en-US">
                <a:ea typeface="ＭＳ Ｐゴシック" charset="-128"/>
              </a:rPr>
              <a:t> )</a:t>
            </a:r>
          </a:p>
          <a:p>
            <a:pPr lvl="1"/>
            <a:endParaRPr lang="en-US" altLang="en-US">
              <a:ea typeface="ＭＳ Ｐゴシック" charset="-128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71500" y="48006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>
                <a:solidFill>
                  <a:srgbClr val="800000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800000"/>
                </a:solidFill>
                <a:latin typeface="+mn-lt"/>
                <a:ea typeface="ＭＳ Ｐゴシック" pitchFamily="-1" charset="-128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800000"/>
                </a:solidFill>
                <a:latin typeface="+mn-lt"/>
                <a:ea typeface="ＭＳ Ｐゴシック" pitchFamily="-1" charset="-128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100">
                <a:solidFill>
                  <a:srgbClr val="800000"/>
                </a:solidFill>
                <a:latin typeface="+mn-lt"/>
                <a:ea typeface="ＭＳ Ｐゴシック" pitchFamily="-1" charset="-128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0000"/>
                </a:solidFill>
                <a:latin typeface="+mn-lt"/>
                <a:ea typeface="ＭＳ Ｐゴシック" pitchFamily="-1" charset="-128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charset="2"/>
              <a:buNone/>
              <a:defRPr/>
            </a:pPr>
            <a:r>
              <a:rPr lang="en-US" altLang="en-US" kern="0" dirty="0">
                <a:solidFill>
                  <a:schemeClr val="tx1"/>
                </a:solidFill>
                <a:ea typeface="ＭＳ Ｐゴシック" charset="-128"/>
              </a:rPr>
              <a:t>You can take the Fourier Transform by hand, but some lazy people use the R function </a:t>
            </a:r>
            <a:r>
              <a:rPr lang="en-US" altLang="en-US" kern="0" dirty="0" err="1">
                <a:solidFill>
                  <a:schemeClr val="tx1"/>
                </a:solidFill>
                <a:ea typeface="ＭＳ Ｐゴシック" charset="-128"/>
              </a:rPr>
              <a:t>fft</a:t>
            </a:r>
            <a:r>
              <a:rPr lang="en-US" altLang="en-US" kern="0" dirty="0">
                <a:solidFill>
                  <a:schemeClr val="tx1"/>
                </a:solidFill>
                <a:ea typeface="ＭＳ Ｐゴシック" charset="-128"/>
              </a:rPr>
              <a:t>.  It works quite well and returns the complex transform for a sine wave input.</a:t>
            </a:r>
          </a:p>
          <a:p>
            <a:pPr lvl="1">
              <a:defRPr/>
            </a:pPr>
            <a:endParaRPr lang="en-US" altLang="en-US" kern="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7613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25373</TotalTime>
  <Words>968</Words>
  <Application>Microsoft Office PowerPoint</Application>
  <PresentationFormat>On-screen Show (4:3)</PresentationFormat>
  <Paragraphs>177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Symbol</vt:lpstr>
      <vt:lpstr>Times</vt:lpstr>
      <vt:lpstr>Wingdings</vt:lpstr>
      <vt:lpstr>Office Theme</vt:lpstr>
      <vt:lpstr>Math 642: Introduction to Machine Learning Spring 2020  Supplemental: Time Series</vt:lpstr>
      <vt:lpstr>Time Series</vt:lpstr>
      <vt:lpstr>Trends, Cycles, Irregularities</vt:lpstr>
      <vt:lpstr>Law of Parsimony</vt:lpstr>
      <vt:lpstr>Moving Average</vt:lpstr>
      <vt:lpstr>ARMA</vt:lpstr>
      <vt:lpstr>Time Series with Artificial Neural Network</vt:lpstr>
      <vt:lpstr>Fourier Basis Vectors</vt:lpstr>
      <vt:lpstr>Fourier Transform</vt:lpstr>
      <vt:lpstr>How does the Fourier Transform Work?</vt:lpstr>
      <vt:lpstr>Fourier Transform of a Single Tone</vt:lpstr>
      <vt:lpstr>Fourier Transform of a Complex Wave With 3 Tones</vt:lpstr>
      <vt:lpstr>Measures Characterizing a Signal</vt:lpstr>
      <vt:lpstr>Matched Filters</vt:lpstr>
      <vt:lpstr>Matched Filters</vt:lpstr>
      <vt:lpstr>Matched Filters</vt:lpstr>
      <vt:lpstr>Pulse</vt:lpstr>
      <vt:lpstr>Pulse with Pulmonary Embolism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Introduction</dc:title>
  <dc:subject>Data Mining</dc:subject>
  <dc:creator>George Wilson</dc:creator>
  <cp:lastModifiedBy>Chris Armao</cp:lastModifiedBy>
  <cp:revision>553</cp:revision>
  <dcterms:created xsi:type="dcterms:W3CDTF">2006-08-16T00:00:00Z</dcterms:created>
  <dcterms:modified xsi:type="dcterms:W3CDTF">2020-04-23T15:16:58Z</dcterms:modified>
</cp:coreProperties>
</file>