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 id="2147483666" r:id="rId3"/>
  </p:sldMasterIdLst>
  <p:notesMasterIdLst>
    <p:notesMasterId r:id="rId73"/>
  </p:notesMasterIdLst>
  <p:handoutMasterIdLst>
    <p:handoutMasterId r:id="rId74"/>
  </p:handoutMasterIdLst>
  <p:sldIdLst>
    <p:sldId id="820" r:id="rId4"/>
    <p:sldId id="731" r:id="rId5"/>
    <p:sldId id="732" r:id="rId6"/>
    <p:sldId id="733" r:id="rId7"/>
    <p:sldId id="734" r:id="rId8"/>
    <p:sldId id="735" r:id="rId9"/>
    <p:sldId id="821" r:id="rId10"/>
    <p:sldId id="737" r:id="rId11"/>
    <p:sldId id="822" r:id="rId12"/>
    <p:sldId id="823" r:id="rId13"/>
    <p:sldId id="825" r:id="rId14"/>
    <p:sldId id="677" r:id="rId15"/>
    <p:sldId id="743" r:id="rId16"/>
    <p:sldId id="744" r:id="rId17"/>
    <p:sldId id="592" r:id="rId18"/>
    <p:sldId id="745" r:id="rId19"/>
    <p:sldId id="746" r:id="rId20"/>
    <p:sldId id="747" r:id="rId21"/>
    <p:sldId id="819" r:id="rId22"/>
    <p:sldId id="748" r:id="rId23"/>
    <p:sldId id="749" r:id="rId24"/>
    <p:sldId id="750" r:id="rId25"/>
    <p:sldId id="751" r:id="rId26"/>
    <p:sldId id="752" r:id="rId27"/>
    <p:sldId id="753" r:id="rId28"/>
    <p:sldId id="754" r:id="rId29"/>
    <p:sldId id="755" r:id="rId30"/>
    <p:sldId id="756" r:id="rId31"/>
    <p:sldId id="757" r:id="rId32"/>
    <p:sldId id="758" r:id="rId33"/>
    <p:sldId id="759" r:id="rId34"/>
    <p:sldId id="721" r:id="rId35"/>
    <p:sldId id="760" r:id="rId36"/>
    <p:sldId id="723" r:id="rId37"/>
    <p:sldId id="761" r:id="rId38"/>
    <p:sldId id="762" r:id="rId39"/>
    <p:sldId id="611" r:id="rId40"/>
    <p:sldId id="837" r:id="rId41"/>
    <p:sldId id="764" r:id="rId42"/>
    <p:sldId id="765" r:id="rId43"/>
    <p:sldId id="615" r:id="rId44"/>
    <p:sldId id="767" r:id="rId45"/>
    <p:sldId id="768" r:id="rId46"/>
    <p:sldId id="727" r:id="rId47"/>
    <p:sldId id="769" r:id="rId48"/>
    <p:sldId id="621" r:id="rId49"/>
    <p:sldId id="625" r:id="rId50"/>
    <p:sldId id="626" r:id="rId51"/>
    <p:sldId id="826" r:id="rId52"/>
    <p:sldId id="777" r:id="rId53"/>
    <p:sldId id="778" r:id="rId54"/>
    <p:sldId id="836" r:id="rId55"/>
    <p:sldId id="827" r:id="rId56"/>
    <p:sldId id="828" r:id="rId57"/>
    <p:sldId id="780" r:id="rId58"/>
    <p:sldId id="829" r:id="rId59"/>
    <p:sldId id="830" r:id="rId60"/>
    <p:sldId id="831" r:id="rId61"/>
    <p:sldId id="832" r:id="rId62"/>
    <p:sldId id="833" r:id="rId63"/>
    <p:sldId id="834" r:id="rId64"/>
    <p:sldId id="787" r:id="rId65"/>
    <p:sldId id="788" r:id="rId66"/>
    <p:sldId id="667" r:id="rId67"/>
    <p:sldId id="669" r:id="rId68"/>
    <p:sldId id="705" r:id="rId69"/>
    <p:sldId id="665" r:id="rId70"/>
    <p:sldId id="713" r:id="rId71"/>
    <p:sldId id="636" r:id="rId72"/>
  </p:sldIdLst>
  <p:sldSz cx="9144000" cy="6858000" type="screen4x3"/>
  <p:notesSz cx="7302500" cy="9586913"/>
  <p:custDataLst>
    <p:tags r:id="rId7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A50021"/>
    <a:srgbClr val="CC0000"/>
    <a:srgbClr val="80554C"/>
    <a:srgbClr val="A6A6A6"/>
    <a:srgbClr val="FFFF99"/>
    <a:srgbClr val="FF9999"/>
    <a:srgbClr val="EFBFBF"/>
    <a:srgbClr val="A8E799"/>
    <a:srgbClr val="CDF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2531" autoAdjust="0"/>
  </p:normalViewPr>
  <p:slideViewPr>
    <p:cSldViewPr snapToObjects="1">
      <p:cViewPr varScale="1">
        <p:scale>
          <a:sx n="112" d="100"/>
          <a:sy n="112" d="100"/>
        </p:scale>
        <p:origin x="3614" y="8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784559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2532573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haracter_(computin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Computer_architecture" TargetMode="External"/><Relationship Id="rId4" Type="http://schemas.openxmlformats.org/officeDocument/2006/relationships/hyperlink" Target="http://en.wikipedia.org/wiki/Address_space"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C11_(C_standard_revision)" TargetMode="External"/><Relationship Id="rId13" Type="http://schemas.openxmlformats.org/officeDocument/2006/relationships/hyperlink" Target="https://en.wikipedia.org/wiki/Quadruple_precision" TargetMode="External"/><Relationship Id="rId18" Type="http://schemas.openxmlformats.org/officeDocument/2006/relationships/hyperlink" Target="https://en.wikipedia.org/wiki/Long_double#cite_note-5" TargetMode="External"/><Relationship Id="rId3" Type="http://schemas.openxmlformats.org/officeDocument/2006/relationships/hyperlink" Target="https://en.wikipedia.org/wiki/X86_architecture" TargetMode="External"/><Relationship Id="rId7" Type="http://schemas.openxmlformats.org/officeDocument/2006/relationships/hyperlink" Target="https://en.wikipedia.org/wiki/C99" TargetMode="External"/><Relationship Id="rId12" Type="http://schemas.openxmlformats.org/officeDocument/2006/relationships/hyperlink" Target="https://en.wikipedia.org/wiki/Long_double#cite_note-3" TargetMode="External"/><Relationship Id="rId17" Type="http://schemas.openxmlformats.org/officeDocument/2006/relationships/hyperlink" Target="https://en.wikipedia.org/wiki/SPARC" TargetMode="External"/><Relationship Id="rId2" Type="http://schemas.openxmlformats.org/officeDocument/2006/relationships/slide" Target="../slides/slide5.xml"/><Relationship Id="rId16" Type="http://schemas.openxmlformats.org/officeDocument/2006/relationships/hyperlink" Target="https://en.wikipedia.org/wiki/Solaris_(operating_system)" TargetMode="External"/><Relationship Id="rId1" Type="http://schemas.openxmlformats.org/officeDocument/2006/relationships/notesMaster" Target="../notesMasters/notesMaster1.xml"/><Relationship Id="rId6" Type="http://schemas.openxmlformats.org/officeDocument/2006/relationships/hyperlink" Target="https://en.wikipedia.org/wiki/Data_structure_alignment" TargetMode="External"/><Relationship Id="rId11" Type="http://schemas.openxmlformats.org/officeDocument/2006/relationships/hyperlink" Target="https://en.wikipedia.org/wiki/Intel_C++_compiler" TargetMode="External"/><Relationship Id="rId5" Type="http://schemas.openxmlformats.org/officeDocument/2006/relationships/hyperlink" Target="https://en.wikipedia.org/wiki/Extended_precision#x86_Extended_Precision_Format" TargetMode="External"/><Relationship Id="rId15" Type="http://schemas.openxmlformats.org/officeDocument/2006/relationships/hyperlink" Target="https://en.wikipedia.org/wiki/Long_double#cite_note-4" TargetMode="External"/><Relationship Id="rId10" Type="http://schemas.openxmlformats.org/officeDocument/2006/relationships/hyperlink" Target="https://en.wikipedia.org/wiki/Long_double#cite_note-2" TargetMode="External"/><Relationship Id="rId19" Type="http://schemas.openxmlformats.org/officeDocument/2006/relationships/hyperlink" Target="https://en.wikipedia.org/wiki/Quadruple-precision_floating-point_format#Hardware_support" TargetMode="External"/><Relationship Id="rId4" Type="http://schemas.openxmlformats.org/officeDocument/2006/relationships/hyperlink" Target="https://en.wikipedia.org/wiki/C_(programming_language)" TargetMode="External"/><Relationship Id="rId9" Type="http://schemas.openxmlformats.org/officeDocument/2006/relationships/hyperlink" Target="https://en.wikipedia.org/wiki/Microsoft_Visual_C++" TargetMode="External"/><Relationship Id="rId14" Type="http://schemas.openxmlformats.org/officeDocument/2006/relationships/hyperlink" Target="https://en.wikipedia.org/wiki/HP-U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212657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r>
              <a:rPr lang="en-US" dirty="0"/>
              <a:t>Weight</a:t>
            </a:r>
            <a:r>
              <a:rPr lang="zh-CN" altLang="en-US" dirty="0"/>
              <a:t> </a:t>
            </a:r>
            <a:r>
              <a:rPr lang="en-US" altLang="zh-CN" dirty="0"/>
              <a:t>is</a:t>
            </a:r>
            <a:r>
              <a:rPr lang="zh-CN" altLang="en-US" dirty="0"/>
              <a:t> </a:t>
            </a:r>
            <a:r>
              <a:rPr lang="en-US" altLang="zh-CN" dirty="0"/>
              <a:t>always</a:t>
            </a:r>
            <a:r>
              <a:rPr lang="zh-CN" altLang="en-US" dirty="0"/>
              <a:t> </a:t>
            </a:r>
            <a:r>
              <a:rPr lang="en-US" altLang="zh-CN" dirty="0"/>
              <a:t>the</a:t>
            </a:r>
            <a:r>
              <a:rPr lang="zh-CN" altLang="en-US" dirty="0"/>
              <a:t> </a:t>
            </a:r>
            <a:r>
              <a:rPr lang="en-US" altLang="zh-CN" dirty="0"/>
              <a:t>same</a:t>
            </a:r>
            <a:r>
              <a:rPr lang="zh-CN" altLang="en-US" dirty="0"/>
              <a:t> </a:t>
            </a:r>
            <a:r>
              <a:rPr lang="en-US" altLang="zh-CN" dirty="0"/>
              <a:t>!!!</a:t>
            </a:r>
          </a:p>
          <a:p>
            <a:endParaRPr lang="en-US" dirty="0"/>
          </a:p>
        </p:txBody>
      </p:sp>
    </p:spTree>
    <p:extLst>
      <p:ext uri="{BB962C8B-B14F-4D97-AF65-F5344CB8AC3E}">
        <p14:creationId xmlns:p14="http://schemas.microsoft.com/office/powerpoint/2010/main" val="2346018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63650" y="725488"/>
            <a:ext cx="4776788" cy="3582987"/>
          </a:xfrm>
          <a:ln/>
        </p:spPr>
      </p:sp>
      <p:sp>
        <p:nvSpPr>
          <p:cNvPr id="55299" name="Rectangle 3"/>
          <p:cNvSpPr>
            <a:spLocks noGrp="1" noChangeArrowheads="1"/>
          </p:cNvSpPr>
          <p:nvPr>
            <p:ph type="body" idx="1"/>
          </p:nvPr>
        </p:nvSpPr>
        <p:spPr>
          <a:xfrm>
            <a:off x="973033" y="4555686"/>
            <a:ext cx="5356434" cy="4313160"/>
          </a:xfrm>
          <a:noFill/>
          <a:ln w="9525"/>
        </p:spPr>
        <p:txBody>
          <a:bodyPr/>
          <a:lstStyle/>
          <a:p>
            <a:r>
              <a:rPr lang="en-US" altLang="zh-CN" dirty="0"/>
              <a:t>0</a:t>
            </a:r>
            <a:r>
              <a:rPr lang="zh-CN" altLang="en-US" dirty="0"/>
              <a:t> </a:t>
            </a:r>
            <a:r>
              <a:rPr lang="en-US" altLang="zh-CN" dirty="0"/>
              <a:t>makes</a:t>
            </a:r>
            <a:r>
              <a:rPr lang="zh-CN" altLang="en-US" dirty="0"/>
              <a:t> </a:t>
            </a:r>
            <a:r>
              <a:rPr lang="zh-CN" altLang="zh-CN" dirty="0"/>
              <a:t>2</a:t>
            </a:r>
            <a:r>
              <a:rPr lang="en-US" altLang="zh-CN" dirty="0"/>
              <a:t>’s</a:t>
            </a:r>
            <a:r>
              <a:rPr lang="zh-CN" altLang="en-US" dirty="0"/>
              <a:t> </a:t>
            </a:r>
            <a:r>
              <a:rPr lang="en-US" altLang="zh-CN" dirty="0"/>
              <a:t>complement</a:t>
            </a:r>
            <a:r>
              <a:rPr lang="zh-CN" altLang="en-US" dirty="0"/>
              <a:t> </a:t>
            </a:r>
            <a:r>
              <a:rPr lang="en-US" altLang="zh-CN" dirty="0"/>
              <a:t>uneven</a:t>
            </a:r>
          </a:p>
          <a:p>
            <a:endParaRPr lang="en-US" dirty="0"/>
          </a:p>
        </p:txBody>
      </p:sp>
    </p:spTree>
    <p:extLst>
      <p:ext uri="{BB962C8B-B14F-4D97-AF65-F5344CB8AC3E}">
        <p14:creationId xmlns:p14="http://schemas.microsoft.com/office/powerpoint/2010/main" val="42966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63650" y="725488"/>
            <a:ext cx="4776788" cy="3582987"/>
          </a:xfrm>
          <a:ln/>
        </p:spPr>
      </p:sp>
      <p:sp>
        <p:nvSpPr>
          <p:cNvPr id="56323"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366404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63650" y="725488"/>
            <a:ext cx="4776788" cy="3582987"/>
          </a:xfrm>
          <a:ln/>
        </p:spPr>
      </p:sp>
      <p:sp>
        <p:nvSpPr>
          <p:cNvPr id="71683"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946563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3650" y="725488"/>
            <a:ext cx="4776788" cy="3582987"/>
          </a:xfrm>
          <a:ln/>
        </p:spPr>
      </p:sp>
      <p:sp>
        <p:nvSpPr>
          <p:cNvPr id="57347" name="Rectangle 3"/>
          <p:cNvSpPr>
            <a:spLocks noGrp="1" noChangeArrowheads="1"/>
          </p:cNvSpPr>
          <p:nvPr>
            <p:ph type="body" idx="1"/>
          </p:nvPr>
        </p:nvSpPr>
        <p:spPr>
          <a:xfrm>
            <a:off x="973033" y="4555686"/>
            <a:ext cx="5356434" cy="4313160"/>
          </a:xfrm>
          <a:noFill/>
          <a:ln w="9525"/>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Equivalence </a:t>
            </a:r>
            <a:r>
              <a:rPr lang="zh-CN" altLang="en-US" dirty="0"/>
              <a:t>美</a:t>
            </a:r>
            <a:r>
              <a:rPr lang="en-US" altLang="zh-CN" dirty="0"/>
              <a:t>[</a:t>
            </a:r>
            <a:r>
              <a:rPr lang="en-US" altLang="zh-CN" dirty="0" err="1"/>
              <a:t>ɪ'kwɪvələns</a:t>
            </a:r>
            <a:r>
              <a:rPr lang="en-US" altLang="zh-CN" dirty="0"/>
              <a:t>] </a:t>
            </a:r>
            <a:r>
              <a:rPr lang="en-US" altLang="zh-CN" dirty="0">
                <a:effectLst/>
              </a:rPr>
              <a:t>n. </a:t>
            </a:r>
            <a:r>
              <a:rPr lang="zh-CN" altLang="en-US" dirty="0">
                <a:effectLst/>
              </a:rPr>
              <a:t>等值；相等</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eaLnBrk="1" hangingPunct="1">
              <a:defRPr/>
            </a:pPr>
            <a:r>
              <a:rPr lang="en-US" altLang="zh-CN" dirty="0"/>
              <a:t>Uniqueness </a:t>
            </a:r>
            <a:r>
              <a:rPr lang="zh-CN" altLang="en-US" b="1" dirty="0">
                <a:effectLst/>
              </a:rPr>
              <a:t>美</a:t>
            </a:r>
            <a:r>
              <a:rPr lang="en-US" altLang="zh-CN" b="1" dirty="0">
                <a:effectLst/>
              </a:rPr>
              <a:t>[</a:t>
            </a:r>
            <a:r>
              <a:rPr lang="en-US" altLang="zh-CN" b="1" dirty="0" err="1">
                <a:effectLst/>
              </a:rPr>
              <a:t>jʊ'niknɪs</a:t>
            </a:r>
            <a:r>
              <a:rPr lang="en-US" altLang="zh-CN" b="1" dirty="0">
                <a:effectLst/>
              </a:rPr>
              <a:t>] </a:t>
            </a:r>
            <a:r>
              <a:rPr lang="en-US" altLang="zh-CN" dirty="0">
                <a:effectLst/>
              </a:rPr>
              <a:t>n. </a:t>
            </a:r>
            <a:r>
              <a:rPr lang="zh-CN" altLang="en-US" dirty="0">
                <a:effectLst/>
              </a:rPr>
              <a:t>独特性；独一无二；单值性</a:t>
            </a:r>
            <a:endParaRPr lang="en-US" altLang="zh-CN" i="1" dirty="0"/>
          </a:p>
        </p:txBody>
      </p:sp>
    </p:spTree>
    <p:extLst>
      <p:ext uri="{BB962C8B-B14F-4D97-AF65-F5344CB8AC3E}">
        <p14:creationId xmlns:p14="http://schemas.microsoft.com/office/powerpoint/2010/main" val="82374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311719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63650" y="725488"/>
            <a:ext cx="4776788" cy="3582987"/>
          </a:xfrm>
          <a:ln/>
        </p:spPr>
      </p:sp>
      <p:sp>
        <p:nvSpPr>
          <p:cNvPr id="58371"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496337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56399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63186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50993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63650" y="725488"/>
            <a:ext cx="4776788" cy="3582987"/>
          </a:xfrm>
          <a:ln/>
        </p:spPr>
      </p:sp>
      <p:sp>
        <p:nvSpPr>
          <p:cNvPr id="61443"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187859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3650" y="725488"/>
            <a:ext cx="4776788" cy="3582987"/>
          </a:xfrm>
          <a:ln/>
        </p:spPr>
      </p:sp>
      <p:sp>
        <p:nvSpPr>
          <p:cNvPr id="64515"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788337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63650" y="725488"/>
            <a:ext cx="4776788" cy="3582987"/>
          </a:xfrm>
          <a:ln/>
        </p:spPr>
      </p:sp>
      <p:sp>
        <p:nvSpPr>
          <p:cNvPr id="62467"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1439333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63650" y="725488"/>
            <a:ext cx="4776788" cy="3582987"/>
          </a:xfrm>
          <a:ln/>
        </p:spPr>
      </p:sp>
      <p:sp>
        <p:nvSpPr>
          <p:cNvPr id="63491"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942651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1811206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959305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4186664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63650" y="725488"/>
            <a:ext cx="4776788" cy="3582987"/>
          </a:xfrm>
          <a:ln/>
        </p:spPr>
      </p:sp>
      <p:sp>
        <p:nvSpPr>
          <p:cNvPr id="69635" name="Rectangle 3"/>
          <p:cNvSpPr>
            <a:spLocks noGrp="1" noChangeArrowheads="1"/>
          </p:cNvSpPr>
          <p:nvPr>
            <p:ph type="body" idx="1"/>
          </p:nvPr>
        </p:nvSpPr>
        <p:spPr>
          <a:xfrm>
            <a:off x="973033" y="4555686"/>
            <a:ext cx="5356434" cy="4313160"/>
          </a:xfrm>
          <a:noFill/>
          <a:ln w="9525"/>
        </p:spPr>
        <p:txBody>
          <a:bodyPr/>
          <a:lstStyle/>
          <a:p>
            <a:endParaRPr lang="en-US" dirty="0"/>
          </a:p>
        </p:txBody>
      </p:sp>
    </p:spTree>
    <p:extLst>
      <p:ext uri="{BB962C8B-B14F-4D97-AF65-F5344CB8AC3E}">
        <p14:creationId xmlns:p14="http://schemas.microsoft.com/office/powerpoint/2010/main" val="4239697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ltLang="zh-CN" dirty="0"/>
              <a:t>Computers weren't initially designed to use binary... rather, binary was determined to be the most practical system to use with the computers we did design.</a:t>
            </a:r>
          </a:p>
          <a:p>
            <a:r>
              <a:rPr lang="en-US" altLang="zh-CN" dirty="0"/>
              <a:t>We only use binary because we currently do not have the technology to create "switches" that can reliably hold more than two possible states. (Quantum computers aren't exactly on sale at the moment.) The binary system was chosen only because it is quite easy to distinguish the presence low/high</a:t>
            </a:r>
            <a:r>
              <a:rPr lang="en-US" altLang="zh-CN" baseline="0" dirty="0"/>
              <a:t> voltage.</a:t>
            </a:r>
          </a:p>
          <a:p>
            <a:endParaRPr lang="en-US" baseline="0" dirty="0"/>
          </a:p>
          <a:p>
            <a:r>
              <a:rPr lang="en-US" baseline="0" dirty="0"/>
              <a:t>Different of computing and storage?? Storage can use other values.</a:t>
            </a:r>
          </a:p>
          <a:p>
            <a:endParaRPr lang="en-US" baseline="0" dirty="0"/>
          </a:p>
          <a:p>
            <a:r>
              <a:rPr lang="en-US" altLang="zh-CN" dirty="0"/>
              <a:t>CPU </a:t>
            </a:r>
            <a:r>
              <a:rPr lang="en-US" altLang="zh-CN" dirty="0" err="1"/>
              <a:t>Vcore</a:t>
            </a:r>
            <a:r>
              <a:rPr lang="en-US" altLang="zh-CN" dirty="0"/>
              <a:t>: 1.40V, even</a:t>
            </a:r>
            <a:r>
              <a:rPr lang="en-US" altLang="zh-CN" baseline="0" dirty="0"/>
              <a:t> lower for some low power design, emerging technology NTC hundreds of power </a:t>
            </a:r>
            <a:r>
              <a:rPr lang="en-US" altLang="zh-CN" baseline="0" dirty="0" err="1"/>
              <a:t>reudction</a:t>
            </a:r>
            <a:endParaRPr lang="en-US" altLang="zh-CN" dirty="0"/>
          </a:p>
          <a:p>
            <a:endParaRPr lang="en-US" dirty="0"/>
          </a:p>
          <a:p>
            <a:r>
              <a:rPr lang="en-US" dirty="0"/>
              <a:t>Bit is not the granularity,</a:t>
            </a:r>
            <a:r>
              <a:rPr lang="en-US" baseline="0" dirty="0"/>
              <a:t> but byte is</a:t>
            </a:r>
            <a:endParaRPr lang="en-US" dirty="0"/>
          </a:p>
        </p:txBody>
      </p:sp>
    </p:spTree>
    <p:extLst>
      <p:ext uri="{BB962C8B-B14F-4D97-AF65-F5344CB8AC3E}">
        <p14:creationId xmlns:p14="http://schemas.microsoft.com/office/powerpoint/2010/main" val="2660377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Mod</a:t>
            </a:r>
            <a:r>
              <a:rPr lang="en-US" baseline="0" dirty="0"/>
              <a:t> operations for unsigned</a:t>
            </a:r>
            <a:r>
              <a:rPr lang="zh-CN" altLang="en-US" baseline="0" dirty="0"/>
              <a:t> </a:t>
            </a:r>
            <a:r>
              <a:rPr lang="en-US" baseline="0" dirty="0"/>
              <a:t>truncating </a:t>
            </a:r>
          </a:p>
          <a:p>
            <a:endParaRPr lang="en-US" baseline="0" dirty="0"/>
          </a:p>
          <a:p>
            <a:r>
              <a:rPr lang="en-US" baseline="0" dirty="0"/>
              <a:t>For</a:t>
            </a:r>
            <a:r>
              <a:rPr lang="zh-CN" altLang="en-US" baseline="0" dirty="0"/>
              <a:t> </a:t>
            </a:r>
            <a:r>
              <a:rPr lang="en-US" altLang="zh-CN" baseline="0" dirty="0"/>
              <a:t>negative</a:t>
            </a:r>
            <a:r>
              <a:rPr lang="zh-CN" altLang="en-US" baseline="0" dirty="0"/>
              <a:t> </a:t>
            </a:r>
            <a:r>
              <a:rPr lang="en-US" altLang="zh-CN" baseline="0" dirty="0"/>
              <a:t>numbers</a:t>
            </a:r>
            <a:r>
              <a:rPr lang="zh-CN" altLang="en-US" baseline="0" dirty="0"/>
              <a:t>, </a:t>
            </a:r>
            <a:r>
              <a:rPr lang="en-US" altLang="zh-CN" baseline="0" dirty="0"/>
              <a:t>if</a:t>
            </a:r>
            <a:r>
              <a:rPr lang="zh-CN" altLang="en-US" baseline="0" dirty="0"/>
              <a:t> </a:t>
            </a:r>
            <a:r>
              <a:rPr lang="en-US" altLang="zh-CN" baseline="0" dirty="0"/>
              <a:t>the</a:t>
            </a:r>
            <a:r>
              <a:rPr lang="zh-CN" altLang="en-US" baseline="0" dirty="0"/>
              <a:t> </a:t>
            </a:r>
            <a:r>
              <a:rPr lang="en-US" altLang="zh-CN" baseline="0" dirty="0"/>
              <a:t>remainder</a:t>
            </a:r>
            <a:r>
              <a:rPr lang="zh-CN" altLang="en-US" baseline="0" dirty="0"/>
              <a:t> </a:t>
            </a:r>
            <a:r>
              <a:rPr lang="en-US" altLang="zh-CN" baseline="0" dirty="0"/>
              <a:t>is</a:t>
            </a:r>
            <a:r>
              <a:rPr lang="zh-CN" altLang="en-US" baseline="0" dirty="0"/>
              <a:t> </a:t>
            </a:r>
            <a:r>
              <a:rPr lang="en-US" altLang="zh-CN" baseline="0" dirty="0"/>
              <a:t>positive</a:t>
            </a:r>
            <a:r>
              <a:rPr lang="zh-CN" altLang="en-US" baseline="0" dirty="0"/>
              <a:t> </a:t>
            </a:r>
            <a:r>
              <a:rPr lang="en-US" altLang="zh-CN" baseline="0" dirty="0"/>
              <a:t>number,</a:t>
            </a:r>
            <a:r>
              <a:rPr lang="zh-CN" altLang="en-US" baseline="0" dirty="0"/>
              <a:t> </a:t>
            </a:r>
            <a:r>
              <a:rPr lang="en-US" altLang="zh-CN" baseline="0" dirty="0"/>
              <a:t>than</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mod</a:t>
            </a:r>
            <a:r>
              <a:rPr lang="zh-CN" altLang="en-US" baseline="0" dirty="0"/>
              <a:t> </a:t>
            </a:r>
            <a:r>
              <a:rPr lang="en-US" altLang="zh-CN" baseline="0" dirty="0"/>
              <a:t>operation.</a:t>
            </a:r>
            <a:r>
              <a:rPr lang="zh-CN" altLang="en-US" baseline="0"/>
              <a:t> </a:t>
            </a: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35</a:t>
            </a:fld>
            <a:endParaRPr lang="en-US"/>
          </a:p>
        </p:txBody>
      </p:sp>
    </p:spTree>
    <p:extLst>
      <p:ext uri="{BB962C8B-B14F-4D97-AF65-F5344CB8AC3E}">
        <p14:creationId xmlns:p14="http://schemas.microsoft.com/office/powerpoint/2010/main" val="208445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a:p>
        </p:txBody>
      </p:sp>
    </p:spTree>
    <p:extLst>
      <p:ext uri="{BB962C8B-B14F-4D97-AF65-F5344CB8AC3E}">
        <p14:creationId xmlns:p14="http://schemas.microsoft.com/office/powerpoint/2010/main" val="3910950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63650" y="725488"/>
            <a:ext cx="4776788" cy="3582987"/>
          </a:xfrm>
          <a:ln/>
        </p:spPr>
      </p:sp>
      <p:sp>
        <p:nvSpPr>
          <p:cNvPr id="7373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63650" y="725488"/>
            <a:ext cx="4776788" cy="3582987"/>
          </a:xfrm>
          <a:ln/>
        </p:spPr>
      </p:sp>
      <p:sp>
        <p:nvSpPr>
          <p:cNvPr id="73731"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988854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63650" y="725488"/>
            <a:ext cx="4776788" cy="3582987"/>
          </a:xfrm>
          <a:ln/>
        </p:spPr>
      </p:sp>
      <p:sp>
        <p:nvSpPr>
          <p:cNvPr id="74755"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521931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63650" y="725488"/>
            <a:ext cx="4776788" cy="3582987"/>
          </a:xfrm>
          <a:ln/>
        </p:spPr>
      </p:sp>
      <p:sp>
        <p:nvSpPr>
          <p:cNvPr id="75779"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73787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63650" y="725488"/>
            <a:ext cx="4776788" cy="3582987"/>
          </a:xfrm>
          <a:ln/>
        </p:spPr>
      </p:sp>
      <p:sp>
        <p:nvSpPr>
          <p:cNvPr id="7782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3650" y="725488"/>
            <a:ext cx="4776788" cy="3582987"/>
          </a:xfrm>
          <a:ln/>
        </p:spPr>
      </p:sp>
      <p:sp>
        <p:nvSpPr>
          <p:cNvPr id="78851"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1917758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63650" y="725488"/>
            <a:ext cx="4776788" cy="3582987"/>
          </a:xfrm>
          <a:ln/>
        </p:spPr>
      </p:sp>
      <p:sp>
        <p:nvSpPr>
          <p:cNvPr id="79875"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3827275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263650" y="725488"/>
            <a:ext cx="4776788" cy="3582987"/>
          </a:xfrm>
          <a:ln/>
        </p:spPr>
      </p:sp>
      <p:sp>
        <p:nvSpPr>
          <p:cNvPr id="8089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Why byte is 8-bit?</a:t>
            </a:r>
          </a:p>
          <a:p>
            <a:r>
              <a:rPr lang="en-US" altLang="zh-CN" dirty="0"/>
              <a:t>a byte was the number of bits used to encode a single </a:t>
            </a:r>
            <a:r>
              <a:rPr lang="en-US" altLang="zh-CN" dirty="0">
                <a:solidFill>
                  <a:schemeClr val="tx1"/>
                </a:solidFill>
                <a:hlinkClick r:id="rId3" tooltip="Character (computing)"/>
              </a:rPr>
              <a:t>character</a:t>
            </a:r>
            <a:r>
              <a:rPr lang="en-US" altLang="zh-CN" dirty="0">
                <a:solidFill>
                  <a:schemeClr val="tx1"/>
                </a:solidFill>
              </a:rPr>
              <a:t> </a:t>
            </a:r>
            <a:r>
              <a:rPr lang="en-US" altLang="zh-CN" dirty="0"/>
              <a:t>of text in a computer and for this reason it is the basic </a:t>
            </a:r>
            <a:r>
              <a:rPr lang="en-US" altLang="zh-CN" dirty="0">
                <a:hlinkClick r:id="rId4" tooltip="Address space"/>
              </a:rPr>
              <a:t>addressable</a:t>
            </a:r>
            <a:r>
              <a:rPr lang="en-US" altLang="zh-CN" dirty="0"/>
              <a:t> element in many </a:t>
            </a:r>
            <a:r>
              <a:rPr lang="en-US" altLang="zh-CN" dirty="0">
                <a:hlinkClick r:id="rId5" tooltip="Computer architecture"/>
              </a:rPr>
              <a:t>computer architectures</a:t>
            </a:r>
            <a:r>
              <a:rPr lang="en-US" altLang="zh-CN" dirty="0"/>
              <a:t>. The size of the byte has historically been hardware dependent and no definitive standards existed that mandated the size</a:t>
            </a:r>
          </a:p>
          <a:p>
            <a:endParaRPr lang="en-US" altLang="zh-CN" dirty="0"/>
          </a:p>
          <a:p>
            <a:r>
              <a:rPr lang="en-US" altLang="zh-CN" dirty="0"/>
              <a:t>Q: </a:t>
            </a:r>
            <a:r>
              <a:rPr lang="zh-CN" altLang="en-US" dirty="0"/>
              <a:t>“表示”和</a:t>
            </a:r>
            <a:r>
              <a:rPr lang="zh-CN" altLang="en-US" baseline="0" dirty="0"/>
              <a:t> “值” 的区别！</a:t>
            </a:r>
            <a:endParaRPr lang="en-US" altLang="zh-CN" dirty="0"/>
          </a:p>
          <a:p>
            <a:r>
              <a:rPr lang="en-US" altLang="zh-CN" dirty="0"/>
              <a:t>Encoding (</a:t>
            </a:r>
            <a:r>
              <a:rPr lang="zh-CN" altLang="en-US" dirty="0"/>
              <a:t>解码）</a:t>
            </a:r>
            <a:endParaRPr lang="en-US" altLang="zh-CN" dirty="0"/>
          </a:p>
          <a:p>
            <a:endParaRPr lang="en-US" altLang="zh-CN" dirty="0"/>
          </a:p>
          <a:p>
            <a:r>
              <a:rPr lang="en-US" altLang="zh-CN" dirty="0"/>
              <a:t>Q2</a:t>
            </a:r>
            <a:r>
              <a:rPr lang="zh-CN" altLang="en-US" dirty="0"/>
              <a:t>：</a:t>
            </a:r>
            <a:r>
              <a:rPr lang="en-US" altLang="zh-CN" baseline="0" dirty="0"/>
              <a:t>How many bits we need to represent a digit in decimal, an example on the board</a:t>
            </a:r>
          </a:p>
          <a:p>
            <a:endParaRPr lang="en-US" altLang="zh-CN" baseline="0" dirty="0"/>
          </a:p>
          <a:p>
            <a:r>
              <a:rPr lang="en-US" altLang="zh-CN" baseline="0" dirty="0"/>
              <a:t>Q3: Hex is convenient for a Byte access granularity</a:t>
            </a:r>
          </a:p>
          <a:p>
            <a:endParaRPr lang="en-US" altLang="zh-CN" baseline="0" dirty="0"/>
          </a:p>
          <a:p>
            <a:r>
              <a:rPr lang="en-US" altLang="zh-CN" baseline="0" dirty="0"/>
              <a:t>Q4:</a:t>
            </a:r>
            <a:r>
              <a:rPr lang="zh-CN" altLang="en-US" baseline="0" dirty="0"/>
              <a:t> </a:t>
            </a:r>
            <a:r>
              <a:rPr lang="en-US" altLang="zh-CN" baseline="0" dirty="0"/>
              <a:t>addressing</a:t>
            </a:r>
            <a:r>
              <a:rPr lang="zh-CN" altLang="en-US" baseline="0" dirty="0"/>
              <a:t> </a:t>
            </a:r>
            <a:r>
              <a:rPr lang="en-US" altLang="zh-CN" baseline="0" dirty="0"/>
              <a:t>granularity,</a:t>
            </a:r>
            <a:r>
              <a:rPr lang="zh-CN" altLang="en-US" baseline="0" dirty="0"/>
              <a:t> </a:t>
            </a:r>
            <a:r>
              <a:rPr lang="en-US" altLang="zh-CN" baseline="0" dirty="0"/>
              <a:t>increasing</a:t>
            </a:r>
            <a:r>
              <a:rPr lang="zh-CN" altLang="en-US" baseline="0" dirty="0"/>
              <a:t> </a:t>
            </a:r>
            <a:r>
              <a:rPr lang="en-US" altLang="zh-CN" baseline="0" dirty="0" err="1"/>
              <a:t>vs</a:t>
            </a:r>
            <a:r>
              <a:rPr lang="zh-CN" altLang="en-US" baseline="0" dirty="0"/>
              <a:t> </a:t>
            </a:r>
            <a:r>
              <a:rPr lang="en-US" altLang="zh-CN" baseline="0" dirty="0"/>
              <a:t>decreasing</a:t>
            </a:r>
            <a:r>
              <a:rPr lang="zh-CN" altLang="en-US" baseline="0" dirty="0"/>
              <a:t> </a:t>
            </a:r>
            <a:endParaRPr lang="en-US" altLang="zh-CN" baseline="0"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166195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63650" y="725488"/>
            <a:ext cx="4776788" cy="3582987"/>
          </a:xfrm>
          <a:ln/>
        </p:spPr>
      </p:sp>
      <p:sp>
        <p:nvSpPr>
          <p:cNvPr id="82947"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796182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63650" y="725488"/>
            <a:ext cx="4776788" cy="3582987"/>
          </a:xfrm>
          <a:ln/>
        </p:spPr>
      </p:sp>
      <p:sp>
        <p:nvSpPr>
          <p:cNvPr id="8397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3650" y="725488"/>
            <a:ext cx="4776788" cy="3582987"/>
          </a:xfrm>
          <a:ln/>
        </p:spPr>
      </p:sp>
      <p:sp>
        <p:nvSpPr>
          <p:cNvPr id="8806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63650" y="725488"/>
            <a:ext cx="4776788" cy="3582987"/>
          </a:xfrm>
          <a:ln/>
        </p:spPr>
      </p:sp>
      <p:sp>
        <p:nvSpPr>
          <p:cNvPr id="8909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63650" y="725488"/>
            <a:ext cx="4776788" cy="3582987"/>
          </a:xfrm>
          <a:ln/>
        </p:spPr>
      </p:sp>
      <p:sp>
        <p:nvSpPr>
          <p:cNvPr id="91139"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3718375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3838019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999994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pPr marL="228600" indent="-228600">
              <a:buAutoNum type="arabicPeriod"/>
            </a:pPr>
            <a:r>
              <a:rPr lang="en-US" dirty="0" err="1"/>
              <a:t>i</a:t>
            </a:r>
            <a:r>
              <a:rPr lang="en-US" dirty="0"/>
              <a:t>&gt;=0</a:t>
            </a:r>
            <a:r>
              <a:rPr lang="en-US" baseline="0" dirty="0"/>
              <a:t> is always true</a:t>
            </a:r>
          </a:p>
          <a:p>
            <a:pPr marL="228600" indent="-228600">
              <a:buAutoNum type="arabicPeriod"/>
            </a:pPr>
            <a:r>
              <a:rPr lang="en-US" baseline="0" dirty="0"/>
              <a:t>Calculated as </a:t>
            </a:r>
            <a:r>
              <a:rPr lang="en-US" baseline="0" dirty="0" err="1"/>
              <a:t>unsign</a:t>
            </a:r>
            <a:endParaRPr lang="en-US" dirty="0"/>
          </a:p>
        </p:txBody>
      </p:sp>
    </p:spTree>
    <p:extLst>
      <p:ext uri="{BB962C8B-B14F-4D97-AF65-F5344CB8AC3E}">
        <p14:creationId xmlns:p14="http://schemas.microsoft.com/office/powerpoint/2010/main" val="4121448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r>
              <a:rPr lang="en-US" dirty="0"/>
              <a:t>1. When</a:t>
            </a:r>
            <a:r>
              <a:rPr lang="en-US" baseline="0" dirty="0"/>
              <a:t> </a:t>
            </a:r>
            <a:r>
              <a:rPr lang="en-US" altLang="zh-CN" baseline="0" dirty="0" err="1"/>
              <a:t>i</a:t>
            </a:r>
            <a:r>
              <a:rPr lang="en-US" altLang="zh-CN" baseline="0" dirty="0"/>
              <a:t>==0, </a:t>
            </a:r>
            <a:r>
              <a:rPr lang="en-US" altLang="zh-CN" baseline="0" dirty="0" err="1"/>
              <a:t>i</a:t>
            </a:r>
            <a:r>
              <a:rPr lang="en-US" altLang="zh-CN" baseline="0" dirty="0"/>
              <a:t>-- -&gt; </a:t>
            </a:r>
            <a:r>
              <a:rPr lang="en-US" altLang="zh-CN" baseline="0" dirty="0" err="1"/>
              <a:t>Umax</a:t>
            </a:r>
            <a:r>
              <a:rPr lang="en-US" altLang="zh-CN" baseline="0" dirty="0"/>
              <a:t>, so </a:t>
            </a:r>
            <a:r>
              <a:rPr lang="en-US" altLang="zh-CN" baseline="0" dirty="0" err="1"/>
              <a:t>i</a:t>
            </a:r>
            <a:r>
              <a:rPr lang="en-US" altLang="zh-CN" baseline="0" dirty="0"/>
              <a:t>&gt;=</a:t>
            </a:r>
            <a:r>
              <a:rPr lang="en-US" altLang="zh-CN" baseline="0" dirty="0" err="1"/>
              <a:t>cnt</a:t>
            </a:r>
            <a:endParaRPr lang="en-US" dirty="0"/>
          </a:p>
        </p:txBody>
      </p:sp>
    </p:spTree>
    <p:extLst>
      <p:ext uri="{BB962C8B-B14F-4D97-AF65-F5344CB8AC3E}">
        <p14:creationId xmlns:p14="http://schemas.microsoft.com/office/powerpoint/2010/main" val="3231895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2499384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en-US" altLang="zh-CN" baseline="0" dirty="0"/>
              <a:t> pointer size, same size for different type of data ?  how to decide it?</a:t>
            </a:r>
          </a:p>
          <a:p>
            <a:endParaRPr lang="en-US" altLang="zh-CN" baseline="0" dirty="0"/>
          </a:p>
          <a:p>
            <a:r>
              <a:rPr lang="zh-CN" altLang="zh-CN" baseline="0" dirty="0"/>
              <a:t>1</a:t>
            </a:r>
            <a:r>
              <a:rPr lang="en-US" altLang="zh-CN" baseline="0" dirty="0"/>
              <a:t>0/12,</a:t>
            </a:r>
            <a:r>
              <a:rPr lang="zh-CN" altLang="en-US" baseline="0" dirty="0"/>
              <a:t> </a:t>
            </a:r>
            <a:r>
              <a:rPr lang="en-US" altLang="zh-CN" baseline="0" dirty="0"/>
              <a:t>10/16?</a:t>
            </a:r>
            <a:endParaRPr lang="zh-CN" altLang="en-US" baseline="0" dirty="0"/>
          </a:p>
          <a:p>
            <a:endParaRPr lang="zh-CN" altLang="en-US" baseline="0" dirty="0"/>
          </a:p>
          <a:p>
            <a:r>
              <a:rPr lang="en-US" altLang="zh-CN" dirty="0"/>
              <a:t>On the </a:t>
            </a:r>
            <a:r>
              <a:rPr lang="en-US" altLang="zh-CN" dirty="0">
                <a:hlinkClick r:id="rId3" tooltip="X86 architecture"/>
              </a:rPr>
              <a:t>x86 architecture</a:t>
            </a:r>
            <a:r>
              <a:rPr lang="en-US" altLang="zh-CN" dirty="0"/>
              <a:t>, most </a:t>
            </a:r>
            <a:r>
              <a:rPr lang="en-US" altLang="zh-CN" dirty="0">
                <a:hlinkClick r:id="rId4" tooltip="C (programming language)"/>
              </a:rPr>
              <a:t>C</a:t>
            </a:r>
            <a:r>
              <a:rPr lang="en-US" altLang="zh-CN" dirty="0"/>
              <a:t> compilers implement long double as the </a:t>
            </a:r>
            <a:r>
              <a:rPr lang="en-US" altLang="zh-CN" dirty="0">
                <a:hlinkClick r:id="rId5" tooltip="Extended precision"/>
              </a:rPr>
              <a:t>80-bit extended precision</a:t>
            </a:r>
            <a:r>
              <a:rPr lang="en-US" altLang="zh-CN" dirty="0"/>
              <a:t> type supported by x86 hardware (sometimes stored as 12 or 16 bytes to maintain </a:t>
            </a:r>
            <a:r>
              <a:rPr lang="en-US" altLang="zh-CN" dirty="0">
                <a:hlinkClick r:id="rId6" tooltip="Data structure alignment"/>
              </a:rPr>
              <a:t>data structure alignment</a:t>
            </a:r>
            <a:r>
              <a:rPr lang="en-US" altLang="zh-CN" dirty="0"/>
              <a:t>), as specified in the </a:t>
            </a:r>
            <a:r>
              <a:rPr lang="en-US" altLang="zh-CN" dirty="0">
                <a:hlinkClick r:id="rId7" tooltip="C99"/>
              </a:rPr>
              <a:t>C99</a:t>
            </a:r>
            <a:r>
              <a:rPr lang="en-US" altLang="zh-CN" dirty="0"/>
              <a:t> / </a:t>
            </a:r>
            <a:r>
              <a:rPr lang="en-US" altLang="zh-CN" dirty="0">
                <a:hlinkClick r:id="rId8" tooltip="C11 (C standard revision)"/>
              </a:rPr>
              <a:t>C11</a:t>
            </a:r>
            <a:r>
              <a:rPr lang="en-US" altLang="zh-CN" dirty="0"/>
              <a:t> standards (IEC 60559 floating-point arithmetic (Annex F)). An exception is </a:t>
            </a:r>
            <a:r>
              <a:rPr lang="en-US" altLang="zh-CN" dirty="0">
                <a:hlinkClick r:id="rId9" tooltip="Microsoft Visual C++"/>
              </a:rPr>
              <a:t>Microsoft Visual C++</a:t>
            </a:r>
            <a:r>
              <a:rPr lang="en-US" altLang="zh-CN" dirty="0"/>
              <a:t> for x86, which makes long double a synonym for double.</a:t>
            </a:r>
            <a:r>
              <a:rPr lang="en-US" altLang="zh-CN" baseline="30000" dirty="0">
                <a:hlinkClick r:id="rId10"/>
              </a:rPr>
              <a:t>[2]</a:t>
            </a:r>
            <a:r>
              <a:rPr lang="en-US" altLang="zh-CN" dirty="0"/>
              <a:t> The </a:t>
            </a:r>
            <a:r>
              <a:rPr lang="en-US" altLang="zh-CN" dirty="0">
                <a:hlinkClick r:id="rId11" tooltip="Intel C++ compiler"/>
              </a:rPr>
              <a:t>Intel C++ compiler</a:t>
            </a:r>
            <a:r>
              <a:rPr lang="en-US" altLang="zh-CN" dirty="0"/>
              <a:t> on Microsoft Windows supports extended precision, but requires the /</a:t>
            </a:r>
            <a:r>
              <a:rPr lang="en-US" altLang="zh-CN" dirty="0" err="1"/>
              <a:t>Qlong</a:t>
            </a:r>
            <a:r>
              <a:rPr lang="en-US" altLang="zh-CN" dirty="0"/>
              <a:t>‑double switch for long double to correspond to the hardware's extended precision format.</a:t>
            </a:r>
            <a:r>
              <a:rPr lang="en-US" altLang="zh-CN" baseline="30000" dirty="0">
                <a:hlinkClick r:id="rId12"/>
              </a:rPr>
              <a:t>[3]</a:t>
            </a:r>
            <a:endParaRPr lang="en-US" altLang="zh-CN" dirty="0"/>
          </a:p>
          <a:p>
            <a:r>
              <a:rPr lang="en-US" altLang="zh-CN" dirty="0"/>
              <a:t>Compilers may also use long double for a 128-bit </a:t>
            </a:r>
            <a:r>
              <a:rPr lang="en-US" altLang="zh-CN" dirty="0">
                <a:hlinkClick r:id="rId13" tooltip="Quadruple precision"/>
              </a:rPr>
              <a:t>quadruple precision</a:t>
            </a:r>
            <a:r>
              <a:rPr lang="en-US" altLang="zh-CN" dirty="0"/>
              <a:t> format. This is the case on </a:t>
            </a:r>
            <a:r>
              <a:rPr lang="en-US" altLang="zh-CN" dirty="0">
                <a:hlinkClick r:id="rId14" tooltip="HP-UX"/>
              </a:rPr>
              <a:t>HP-UX</a:t>
            </a:r>
            <a:r>
              <a:rPr lang="en-US" altLang="zh-CN" baseline="30000" dirty="0">
                <a:hlinkClick r:id="rId15"/>
              </a:rPr>
              <a:t>[4]</a:t>
            </a:r>
            <a:r>
              <a:rPr lang="en-US" altLang="zh-CN" dirty="0"/>
              <a:t> and on </a:t>
            </a:r>
            <a:r>
              <a:rPr lang="en-US" altLang="zh-CN" dirty="0">
                <a:hlinkClick r:id="rId16" tooltip="Solaris (operating system)"/>
              </a:rPr>
              <a:t>Solaris</a:t>
            </a:r>
            <a:r>
              <a:rPr lang="en-US" altLang="zh-CN" dirty="0"/>
              <a:t>/</a:t>
            </a:r>
            <a:r>
              <a:rPr lang="en-US" altLang="zh-CN" dirty="0">
                <a:hlinkClick r:id="rId17" tooltip="SPARC"/>
              </a:rPr>
              <a:t>SPARC</a:t>
            </a:r>
            <a:r>
              <a:rPr lang="en-US" altLang="zh-CN" baseline="30000" dirty="0">
                <a:hlinkClick r:id="rId18"/>
              </a:rPr>
              <a:t>[5]</a:t>
            </a:r>
            <a:r>
              <a:rPr lang="en-US" altLang="zh-CN" dirty="0"/>
              <a:t> machines. This format is currently implemented in software due to lack of </a:t>
            </a:r>
            <a:r>
              <a:rPr lang="en-US" altLang="zh-CN" dirty="0">
                <a:hlinkClick r:id="rId19" tooltip="Quadruple-precision floating-point format"/>
              </a:rPr>
              <a:t>hardware support</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2471871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extLst>
      <p:ext uri="{BB962C8B-B14F-4D97-AF65-F5344CB8AC3E}">
        <p14:creationId xmlns:p14="http://schemas.microsoft.com/office/powerpoint/2010/main" val="59620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63650" y="725488"/>
            <a:ext cx="4776788" cy="3582987"/>
          </a:xfrm>
          <a:ln/>
        </p:spPr>
      </p:sp>
      <p:sp>
        <p:nvSpPr>
          <p:cNvPr id="9933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217345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 Bit</a:t>
            </a:r>
            <a:r>
              <a:rPr lang="en-US" altLang="zh-CN" baseline="0" dirty="0"/>
              <a:t> operations in C programming. Difference between bit and logic operation </a:t>
            </a:r>
          </a:p>
          <a:p>
            <a:endParaRPr lang="en-US" altLang="zh-CN" baseline="0" dirty="0"/>
          </a:p>
          <a:p>
            <a:r>
              <a:rPr lang="en-US" altLang="zh-CN" baseline="0" dirty="0"/>
              <a:t>How</a:t>
            </a:r>
            <a:r>
              <a:rPr lang="zh-CN" altLang="en-US" baseline="0" dirty="0"/>
              <a:t> </a:t>
            </a:r>
            <a:r>
              <a:rPr lang="en-US" altLang="zh-CN" baseline="0" dirty="0"/>
              <a:t>to</a:t>
            </a:r>
            <a:r>
              <a:rPr lang="zh-CN" altLang="en-US" baseline="0" dirty="0"/>
              <a:t> </a:t>
            </a:r>
            <a:r>
              <a:rPr lang="en-US" altLang="zh-CN" baseline="0" dirty="0"/>
              <a:t>swap</a:t>
            </a:r>
            <a:r>
              <a:rPr lang="zh-CN" altLang="en-US" baseline="0" dirty="0"/>
              <a:t> </a:t>
            </a:r>
            <a:r>
              <a:rPr lang="en-US" altLang="zh-CN" baseline="0" dirty="0"/>
              <a:t>A</a:t>
            </a:r>
            <a:r>
              <a:rPr lang="zh-CN" altLang="en-US" baseline="0" dirty="0"/>
              <a:t> </a:t>
            </a:r>
            <a:r>
              <a:rPr lang="en-US" altLang="zh-CN" baseline="0" dirty="0"/>
              <a:t>and</a:t>
            </a:r>
            <a:r>
              <a:rPr lang="zh-CN" altLang="en-US" baseline="0" dirty="0"/>
              <a:t> </a:t>
            </a:r>
            <a:r>
              <a:rPr lang="en-US" altLang="zh-CN" baseline="0" dirty="0"/>
              <a:t>B</a:t>
            </a:r>
            <a:r>
              <a:rPr lang="zh-CN" altLang="en-US" baseline="0" dirty="0"/>
              <a:t> </a:t>
            </a:r>
            <a:r>
              <a:rPr lang="en-US" altLang="zh-CN" baseline="0" dirty="0"/>
              <a:t>with</a:t>
            </a:r>
            <a:r>
              <a:rPr lang="zh-CN" altLang="en-US" baseline="0" dirty="0"/>
              <a:t> </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2165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223728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a:ln/>
        </p:spPr>
      </p:sp>
      <p:sp>
        <p:nvSpPr>
          <p:cNvPr id="53251" name="Rectangle 3"/>
          <p:cNvSpPr>
            <a:spLocks noGrp="1" noChangeArrowheads="1"/>
          </p:cNvSpPr>
          <p:nvPr>
            <p:ph type="body" idx="1"/>
          </p:nvPr>
        </p:nvSpPr>
        <p:spPr>
          <a:xfrm>
            <a:off x="973033" y="4555686"/>
            <a:ext cx="5356434" cy="4313160"/>
          </a:xfrm>
          <a:noFill/>
          <a:ln w="9525"/>
        </p:spPr>
        <p:txBody>
          <a:bodyPr/>
          <a:lstStyle/>
          <a:p>
            <a:r>
              <a:rPr lang="en-US" dirty="0"/>
              <a:t>Two’s complement </a:t>
            </a:r>
          </a:p>
        </p:txBody>
      </p:sp>
    </p:spTree>
    <p:extLst>
      <p:ext uri="{BB962C8B-B14F-4D97-AF65-F5344CB8AC3E}">
        <p14:creationId xmlns:p14="http://schemas.microsoft.com/office/powerpoint/2010/main" val="428068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4114801" y="-26988"/>
            <a:ext cx="5029200" cy="276999"/>
          </a:xfrm>
          <a:prstGeom prst="rect">
            <a:avLst/>
          </a:prstGeom>
          <a:noFill/>
          <a:ln w="25400">
            <a:noFill/>
            <a:miter lim="800000"/>
            <a:headEnd/>
            <a:tailEnd/>
          </a:ln>
          <a:effectLst/>
        </p:spPr>
        <p:txBody>
          <a:bodyPr wrap="square">
            <a:spAutoFit/>
          </a:bodyPr>
          <a:lstStyle/>
          <a:p>
            <a:pPr algn="r">
              <a:defRPr/>
            </a:pPr>
            <a:r>
              <a:rPr lang="en-US" sz="1200" dirty="0">
                <a:solidFill>
                  <a:schemeClr val="bg1"/>
                </a:solidFill>
                <a:latin typeface="Times New Roman" pitchFamily="18" charset="0"/>
              </a:rPr>
              <a:t>Introduction</a:t>
            </a:r>
            <a:r>
              <a:rPr lang="en-US" sz="1200" baseline="0" dirty="0">
                <a:solidFill>
                  <a:schemeClr val="bg1"/>
                </a:solidFill>
                <a:latin typeface="Times New Roman" pitchFamily="18" charset="0"/>
              </a:rPr>
              <a:t> </a:t>
            </a:r>
            <a:r>
              <a:rPr lang="en-US" sz="1200" dirty="0">
                <a:solidFill>
                  <a:schemeClr val="bg1"/>
                </a:solidFill>
                <a:latin typeface="Times New Roman" pitchFamily="18" charset="0"/>
              </a:rPr>
              <a:t>to Computer Systems,</a:t>
            </a:r>
            <a:r>
              <a:rPr lang="en-US" sz="1200" baseline="0" dirty="0">
                <a:solidFill>
                  <a:schemeClr val="bg1"/>
                </a:solidFill>
                <a:latin typeface="Times New Roman" pitchFamily="18" charset="0"/>
              </a:rPr>
              <a:t>  </a:t>
            </a:r>
            <a:r>
              <a:rPr lang="en-US" sz="1200" dirty="0">
                <a:solidFill>
                  <a:schemeClr val="bg1"/>
                </a:solidFill>
                <a:latin typeface="Times New Roman" pitchFamily="18" charset="0"/>
              </a:rPr>
              <a:t>Peking University </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marL="119063" indent="-119063" algn="l" rtl="0" eaLnBrk="1" fontAlgn="base" hangingPunct="1">
        <a:spcBef>
          <a:spcPct val="0"/>
        </a:spcBef>
        <a:spcAft>
          <a:spcPct val="0"/>
        </a:spcAft>
        <a:defRPr sz="3600" b="1" baseline="0">
          <a:solidFill>
            <a:schemeClr val="tx1"/>
          </a:solidFill>
          <a:latin typeface="Calibri" pitchFamily="34" charset="0"/>
          <a:ea typeface="黑体" pitchFamily="49" charset="-122"/>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baseline="0">
          <a:solidFill>
            <a:schemeClr val="tx1"/>
          </a:solidFill>
          <a:latin typeface="Calibri" pitchFamily="34" charset="0"/>
          <a:ea typeface="黑体" pitchFamily="49" charset="-122"/>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baseline="0">
          <a:solidFill>
            <a:schemeClr val="tx1"/>
          </a:solidFill>
          <a:latin typeface="Calibri" pitchFamily="34" charset="0"/>
          <a:ea typeface="黑体" pitchFamily="49" charset="-122"/>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Calibri" pitchFamily="34" charset="0"/>
          <a:ea typeface="黑体" pitchFamily="49" charset="-122"/>
        </a:defRPr>
      </a:lvl3pPr>
      <a:lvl4pPr marL="1600200" indent="-228600" algn="l" rtl="0" eaLnBrk="1" fontAlgn="base" hangingPunct="1">
        <a:spcBef>
          <a:spcPct val="20000"/>
        </a:spcBef>
        <a:spcAft>
          <a:spcPct val="0"/>
        </a:spcAft>
        <a:buChar char="–"/>
        <a:defRPr sz="2000" baseline="0">
          <a:solidFill>
            <a:schemeClr val="tx1"/>
          </a:solidFill>
          <a:latin typeface="Calibri" pitchFamily="34" charset="0"/>
          <a:ea typeface="黑体" pitchFamily="49" charset="-122"/>
        </a:defRPr>
      </a:lvl4pPr>
      <a:lvl5pPr marL="2057400" indent="-228600" algn="l" rtl="0" eaLnBrk="1" fontAlgn="base" hangingPunct="1">
        <a:spcBef>
          <a:spcPct val="20000"/>
        </a:spcBef>
        <a:spcAft>
          <a:spcPct val="0"/>
        </a:spcAft>
        <a:buChar char="»"/>
        <a:defRPr sz="2000" baseline="0">
          <a:solidFill>
            <a:schemeClr val="tx1"/>
          </a:solidFill>
          <a:latin typeface="Calibri"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381000" y="254000"/>
            <a:ext cx="8382000" cy="1092200"/>
          </a:xfrm>
          <a:prstGeom prst="rect">
            <a:avLst/>
          </a:prstGeom>
          <a:noFill/>
          <a:ln w="9525">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3315"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p:spPr>
        <p:txBody>
          <a:bodyPr vert="horz" wrap="square" lIns="38100" tIns="38100" rIns="38100" bIns="38100" numCol="1" anchor="t" anchorCtr="0" compatLnSpc="1">
            <a:prstTxWarp prst="textNoShape">
              <a:avLst/>
            </a:prstTxWarp>
          </a:bodyPr>
          <a:lstStyle/>
          <a:p>
            <a:pPr lvl="0"/>
            <a:r>
              <a:rPr lang="en-US">
                <a:sym typeface="Calibri Bold"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Tree>
  </p:cSld>
  <p:clrMap bg1="lt1" tx1="dk1" bg2="lt2" tx2="dk2" accent1="accent1" accent2="accent2" accent3="accent3" accent4="accent4" accent5="accent5" accent6="accent6" hlink="hlink" folHlink="folHlink"/>
  <p:sldLayoutIdLst>
    <p:sldLayoutId id="2147483665" r:id="rId1"/>
  </p:sldLayoutIdLst>
  <p:transition/>
  <p:txStyles>
    <p:titleStyle>
      <a:lvl1pPr algn="l" rtl="0" eaLnBrk="0" fontAlgn="base" hangingPunct="0">
        <a:spcBef>
          <a:spcPct val="0"/>
        </a:spcBef>
        <a:spcAft>
          <a:spcPct val="0"/>
        </a:spcAft>
        <a:defRPr sz="3600">
          <a:solidFill>
            <a:schemeClr val="tx1"/>
          </a:solidFill>
          <a:latin typeface="+mj-lt"/>
          <a:ea typeface="+mj-ea"/>
          <a:cs typeface="+mj-cs"/>
          <a:sym typeface="Calibri Bold" charset="0"/>
        </a:defRPr>
      </a:lvl1pPr>
      <a:lvl2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eaLnBrk="0" fontAlgn="base" hangingPunct="0">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eaLnBrk="0" fontAlgn="base" hangingPunct="0">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eaLnBrk="0" fontAlgn="base" hangingPunct="0">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357188" y="50800"/>
            <a:ext cx="7591425" cy="1549400"/>
          </a:xfrm>
          <a:prstGeom prst="rect">
            <a:avLst/>
          </a:prstGeom>
          <a:noFill/>
          <a:ln w="9525">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Tree>
  </p:cSld>
  <p:clrMap bg1="lt1" tx1="dk1" bg2="lt2" tx2="dk2" accent1="accent1" accent2="accent2" accent3="accent3" accent4="accent4" accent5="accent5" accent6="accent6" hlink="hlink" folHlink="folHlink"/>
  <p:sldLayoutIdLst>
    <p:sldLayoutId id="2147483667" r:id="rId1"/>
  </p:sldLayoutIdLst>
  <p:transition/>
  <p:txStyles>
    <p:titleStyle>
      <a:lvl1pPr algn="l" rtl="0" eaLnBrk="0" fontAlgn="base" hangingPunct="0">
        <a:spcBef>
          <a:spcPct val="0"/>
        </a:spcBef>
        <a:spcAft>
          <a:spcPct val="0"/>
        </a:spcAft>
        <a:defRPr sz="3600">
          <a:solidFill>
            <a:schemeClr val="tx1"/>
          </a:solidFill>
          <a:latin typeface="+mj-lt"/>
          <a:ea typeface="+mj-ea"/>
          <a:cs typeface="+mj-cs"/>
          <a:sym typeface="Calibri Bold" charset="0"/>
        </a:defRPr>
      </a:lvl1pPr>
      <a:lvl2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342900" indent="-342900" algn="l" rtl="0" eaLnBrk="0" fontAlgn="base" hangingPunct="0">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eaLnBrk="0" fontAlgn="base" hangingPunct="0">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1143000" indent="-228600" algn="l" rtl="0" eaLnBrk="0" fontAlgn="base" hangingPunct="0">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6002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20574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e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google.com/url?sa=i&amp;rct=j&amp;q=&amp;esrc=s&amp;frm=1&amp;source=images&amp;cd=&amp;cad=rja&amp;uact=8&amp;ved=0ahUKEwiq_bnxubbKAhWDHh4KHe0lA-cQjRwIBw&amp;url=https://commons.wikimedia.org/wiki/File:Red_x.svg&amp;bvm=bv.112064104,d.dmo&amp;psig=AFQjCNFfdi-zR8KFDHdPCO6tKFT_z9ko5A&amp;ust=1453312679784653" TargetMode="External"/><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hyperlink" Target="https://upload.wikimedia.org/wikipedia/commons/archive/0/03/20080524210756!Green_check.svg"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marL="0" indent="0"/>
            <a:r>
              <a:rPr lang="en-US" dirty="0"/>
              <a:t>Bits, Bytes, and Integers</a:t>
            </a:r>
            <a:br>
              <a:rPr lang="en-US" dirty="0"/>
            </a:br>
            <a:br>
              <a:rPr lang="en-US" dirty="0"/>
            </a:br>
            <a:r>
              <a:rPr lang="en-US" sz="2000" b="0" dirty="0"/>
              <a:t>Introduction to Computer Systems</a:t>
            </a:r>
            <a:br>
              <a:rPr lang="en-US" b="0" dirty="0"/>
            </a:br>
            <a:r>
              <a:rPr lang="en-US" sz="2000" b="0" dirty="0"/>
              <a:t>2</a:t>
            </a:r>
            <a:r>
              <a:rPr lang="en-US" sz="2000" b="0" baseline="30000" dirty="0"/>
              <a:t>nd</a:t>
            </a:r>
            <a:r>
              <a:rPr lang="en-US" sz="2000" b="0" dirty="0"/>
              <a:t> Lecture,  Sep 10, 2025</a:t>
            </a:r>
          </a:p>
        </p:txBody>
      </p:sp>
      <p:sp>
        <p:nvSpPr>
          <p:cNvPr id="9219" name="Subtitle 2"/>
          <p:cNvSpPr>
            <a:spLocks noGrp="1"/>
          </p:cNvSpPr>
          <p:nvPr>
            <p:ph type="subTitle" idx="1"/>
          </p:nvPr>
        </p:nvSpPr>
        <p:spPr>
          <a:xfrm>
            <a:off x="685800" y="3886200"/>
            <a:ext cx="7678738" cy="1752600"/>
          </a:xfrm>
        </p:spPr>
        <p:txBody>
          <a:bodyPr/>
          <a:lstStyle/>
          <a:p>
            <a:pPr lvl="0">
              <a:defRPr/>
            </a:pPr>
            <a:r>
              <a:rPr lang="en-US" altLang="zh-CN" b="1" dirty="0"/>
              <a:t>Instructors</a:t>
            </a:r>
            <a:endParaRPr lang="en-US" altLang="zh-CN" dirty="0"/>
          </a:p>
          <a:p>
            <a:r>
              <a:rPr lang="en-US" altLang="zh-CN" b="1" dirty="0"/>
              <a:t>Class 1: Chen </a:t>
            </a:r>
            <a:r>
              <a:rPr lang="en-US" altLang="zh-CN" b="1" dirty="0" err="1"/>
              <a:t>Xiangqun</a:t>
            </a:r>
            <a:r>
              <a:rPr lang="en-US" altLang="zh-CN" b="1"/>
              <a:t>, Liu </a:t>
            </a:r>
            <a:r>
              <a:rPr lang="en-US" altLang="zh-CN" b="1" dirty="0" err="1"/>
              <a:t>Xianhua</a:t>
            </a:r>
            <a:endParaRPr lang="en-US" altLang="zh-CN" b="1" dirty="0"/>
          </a:p>
          <a:p>
            <a:r>
              <a:rPr lang="en-US" altLang="zh-CN" b="1" dirty="0"/>
              <a:t>Class 2: Guan </a:t>
            </a:r>
            <a:r>
              <a:rPr lang="en-US" altLang="zh-CN" b="1" dirty="0" err="1"/>
              <a:t>Xuetao</a:t>
            </a:r>
            <a:endParaRPr lang="en-US" altLang="zh-CN" b="1" dirty="0"/>
          </a:p>
          <a:p>
            <a:r>
              <a:rPr lang="en-US" altLang="zh-CN" b="1" dirty="0"/>
              <a:t>Class 3: Lu Junlin</a:t>
            </a:r>
            <a:r>
              <a:rPr lang="en-US" altLang="zh-CN" dirty="0"/>
              <a:t> </a:t>
            </a:r>
          </a:p>
        </p:txBody>
      </p:sp>
    </p:spTree>
    <p:extLst>
      <p:ext uri="{BB962C8B-B14F-4D97-AF65-F5344CB8AC3E}">
        <p14:creationId xmlns:p14="http://schemas.microsoft.com/office/powerpoint/2010/main" val="64153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~0x41 ➙ 0xBE</a:t>
            </a:r>
          </a:p>
          <a:p>
            <a:pPr marL="838200" lvl="2"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~01000001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 10111110</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endParaRPr lang="en-US" sz="1800" dirty="0">
              <a:latin typeface="Tahoma" panose="020B0604030504040204" pitchFamily="34" charset="0"/>
              <a:ea typeface="Tahoma" panose="020B0604030504040204" pitchFamily="34" charset="0"/>
              <a:cs typeface="Tahoma" panose="020B0604030504040204" pitchFamily="34" charset="0"/>
              <a:sym typeface="Monaco" charset="0"/>
            </a:endParaRP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~0x00 ➙ 0xFF</a:t>
            </a:r>
          </a:p>
          <a:p>
            <a:pPr marL="838200" lvl="2"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~00000000</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 11111111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endParaRPr lang="en-US" sz="1800" dirty="0">
              <a:latin typeface="Tahoma" panose="020B0604030504040204" pitchFamily="34" charset="0"/>
              <a:ea typeface="Tahoma" panose="020B0604030504040204" pitchFamily="34" charset="0"/>
              <a:cs typeface="Tahoma" panose="020B0604030504040204" pitchFamily="34" charset="0"/>
              <a:sym typeface="Monaco" charset="0"/>
            </a:endParaRP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0x69 &amp; 0x55 ➙ 0x41</a:t>
            </a:r>
          </a:p>
          <a:p>
            <a:pPr marL="838200" lvl="2"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01101001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&amp; 01010101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 01000001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endParaRPr lang="en-US" sz="1800" dirty="0">
              <a:latin typeface="Tahoma" panose="020B0604030504040204" pitchFamily="34" charset="0"/>
              <a:ea typeface="Tahoma" panose="020B0604030504040204" pitchFamily="34" charset="0"/>
              <a:cs typeface="Tahoma" panose="020B0604030504040204" pitchFamily="34" charset="0"/>
              <a:sym typeface="Monaco" charset="0"/>
            </a:endParaRP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0x69 | 0x55 ➙ 0x7D</a:t>
            </a:r>
          </a:p>
          <a:p>
            <a:pPr marL="838200" lvl="2"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01101001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 01010101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a:t>
            </a:r>
            <a:r>
              <a:rPr lang="en-US" dirty="0">
                <a:latin typeface="Tahoma" panose="020B0604030504040204" pitchFamily="34" charset="0"/>
                <a:ea typeface="Tahoma" panose="020B0604030504040204" pitchFamily="34" charset="0"/>
                <a:cs typeface="Tahoma" panose="020B0604030504040204" pitchFamily="34" charset="0"/>
                <a:sym typeface="Monaco" charset="0"/>
              </a:rPr>
              <a:t>➙</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01111101</a:t>
            </a:r>
            <a:r>
              <a:rPr lang="en-US" sz="1800" baseline="-6000" dirty="0">
                <a:latin typeface="Tahoma" panose="020B0604030504040204" pitchFamily="34" charset="0"/>
                <a:ea typeface="Tahoma" panose="020B0604030504040204" pitchFamily="34" charset="0"/>
                <a:cs typeface="Tahoma" panose="020B0604030504040204" pitchFamily="34" charset="0"/>
                <a:sym typeface="Monaco" charset="0"/>
              </a:rPr>
              <a:t>2</a:t>
            </a:r>
          </a:p>
        </p:txBody>
      </p:sp>
    </p:spTree>
    <p:extLst>
      <p:ext uri="{BB962C8B-B14F-4D97-AF65-F5344CB8AC3E}">
        <p14:creationId xmlns:p14="http://schemas.microsoft.com/office/powerpoint/2010/main" val="613945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eaLnBrk="1" hangingPunct="1"/>
            <a:r>
              <a:rPr lang="en-US"/>
              <a:t>Contrast: Logic Operations in C</a:t>
            </a:r>
          </a:p>
        </p:txBody>
      </p:sp>
      <p:sp>
        <p:nvSpPr>
          <p:cNvPr id="61445" name="Rectangle 4"/>
          <p:cNvSpPr>
            <a:spLocks noGrp="1" noChangeArrowheads="1"/>
          </p:cNvSpPr>
          <p:nvPr>
            <p:ph idx="1"/>
          </p:nvPr>
        </p:nvSpPr>
        <p:spPr/>
        <p:txBody>
          <a:bodyPr/>
          <a:lstStyle/>
          <a:p>
            <a:pPr eaLnBrk="1" hangingPunct="1"/>
            <a:r>
              <a:rPr lang="en-US" dirty="0"/>
              <a:t>Contrast to Logical Operators</a:t>
            </a:r>
          </a:p>
          <a:p>
            <a:pPr marL="552450" lvl="1" eaLnBrk="1" hangingPunct="1"/>
            <a:r>
              <a:rPr lang="en-US" dirty="0">
                <a:latin typeface="Monaco" charset="0"/>
                <a:ea typeface="Monaco" charset="0"/>
                <a:cs typeface="Monaco" charset="0"/>
                <a:sym typeface="Monaco" charset="0"/>
              </a:rPr>
              <a:t>&amp;&amp;, ||, !</a:t>
            </a:r>
            <a:endParaRPr lang="en-US" dirty="0">
              <a:latin typeface="Monaco" charset="0"/>
              <a:sym typeface="Monaco" charset="0"/>
            </a:endParaRPr>
          </a:p>
          <a:p>
            <a:pPr marL="838200" lvl="2" eaLnBrk="1" hangingPunct="1"/>
            <a:r>
              <a:rPr lang="en-US" dirty="0"/>
              <a:t>View 0 as “False”</a:t>
            </a:r>
          </a:p>
          <a:p>
            <a:pPr marL="838200" lvl="2" eaLnBrk="1" hangingPunct="1"/>
            <a:r>
              <a:rPr lang="en-US" dirty="0"/>
              <a:t>Anything nonzero as “True”</a:t>
            </a:r>
          </a:p>
          <a:p>
            <a:pPr marL="838200" lvl="2" eaLnBrk="1" hangingPunct="1"/>
            <a:r>
              <a:rPr lang="en-US" dirty="0"/>
              <a:t>Always return 0 or 1</a:t>
            </a:r>
          </a:p>
          <a:p>
            <a:pPr marL="838200" lvl="2" eaLnBrk="1" hangingPunct="1"/>
            <a:r>
              <a:rPr lang="en-US" dirty="0">
                <a:solidFill>
                  <a:srgbClr val="980002"/>
                </a:solidFill>
              </a:rPr>
              <a:t>Early termination</a:t>
            </a:r>
          </a:p>
          <a:p>
            <a:pPr eaLnBrk="1" hangingPunct="1"/>
            <a:r>
              <a:rPr lang="en-US" dirty="0"/>
              <a:t>Examples (char data type)</a:t>
            </a: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!0x41  ➙  0x00</a:t>
            </a: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!0x00  ➙  0x01</a:t>
            </a: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!!0x41  ➙  0x01</a:t>
            </a:r>
          </a:p>
          <a:p>
            <a:pPr marL="552450" lvl="1" eaLnBrk="1" hangingPunct="1">
              <a:spcBef>
                <a:spcPts val="2100"/>
              </a:spcBef>
            </a:pPr>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0x69 &amp;&amp; 0x55  ➙  0x01</a:t>
            </a:r>
          </a:p>
          <a:p>
            <a:pPr marL="552450" lvl="1" eaLnBrk="1" hangingPunct="1"/>
            <a:r>
              <a:rPr lang="en-US" sz="1800" dirty="0">
                <a:latin typeface="Tahoma" panose="020B0604030504040204" pitchFamily="34" charset="0"/>
                <a:ea typeface="Tahoma" panose="020B0604030504040204" pitchFamily="34" charset="0"/>
                <a:cs typeface="Tahoma" panose="020B0604030504040204" pitchFamily="34" charset="0"/>
                <a:sym typeface="Monaco" charset="0"/>
              </a:rPr>
              <a:t>0x69 || 0x55  ➙  0x01</a:t>
            </a:r>
          </a:p>
          <a:p>
            <a:pPr marL="552450" lvl="1" eaLnBrk="1" hangingPunct="1"/>
            <a:r>
              <a:rPr lang="en-US" sz="1800" dirty="0" err="1">
                <a:latin typeface="Tahoma" panose="020B0604030504040204" pitchFamily="34" charset="0"/>
                <a:ea typeface="Tahoma" panose="020B0604030504040204" pitchFamily="34" charset="0"/>
                <a:cs typeface="Tahoma" panose="020B0604030504040204" pitchFamily="34" charset="0"/>
                <a:sym typeface="Monaco" charset="0"/>
              </a:rPr>
              <a:t>p</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&amp;&amp; *</a:t>
            </a:r>
            <a:r>
              <a:rPr lang="en-US" sz="1800" dirty="0" err="1">
                <a:latin typeface="Tahoma" panose="020B0604030504040204" pitchFamily="34" charset="0"/>
                <a:ea typeface="Tahoma" panose="020B0604030504040204" pitchFamily="34" charset="0"/>
                <a:cs typeface="Tahoma" panose="020B0604030504040204" pitchFamily="34" charset="0"/>
                <a:sym typeface="Monaco" charset="0"/>
              </a:rPr>
              <a:t>p</a:t>
            </a:r>
            <a:r>
              <a:rPr lang="en-US" sz="1800" dirty="0">
                <a:latin typeface="Tahoma" panose="020B0604030504040204" pitchFamily="34" charset="0"/>
                <a:ea typeface="Tahoma" panose="020B0604030504040204" pitchFamily="34" charset="0"/>
                <a:cs typeface="Tahoma" panose="020B0604030504040204" pitchFamily="34" charset="0"/>
                <a:sym typeface="Monaco" charset="0"/>
              </a:rPr>
              <a:t> </a:t>
            </a:r>
            <a:r>
              <a:rPr lang="en-US" dirty="0">
                <a:latin typeface="Tahoma" panose="020B0604030504040204" pitchFamily="34" charset="0"/>
                <a:ea typeface="Tahoma" panose="020B0604030504040204" pitchFamily="34" charset="0"/>
                <a:cs typeface="Tahoma" panose="020B0604030504040204" pitchFamily="34" charset="0"/>
              </a:rPr>
              <a:t>	(avoids null pointer access)</a:t>
            </a:r>
          </a:p>
        </p:txBody>
      </p:sp>
      <p:sp>
        <p:nvSpPr>
          <p:cNvPr id="4" name="AutoShape 8"/>
          <p:cNvSpPr>
            <a:spLocks noChangeArrowheads="1"/>
          </p:cNvSpPr>
          <p:nvPr/>
        </p:nvSpPr>
        <p:spPr bwMode="auto">
          <a:xfrm>
            <a:off x="4800600" y="2362200"/>
            <a:ext cx="3949700" cy="2590800"/>
          </a:xfrm>
          <a:prstGeom prst="wedgeRoundRectCallout">
            <a:avLst>
              <a:gd name="adj1" fmla="val -59968"/>
              <a:gd name="adj2" fmla="val -73269"/>
              <a:gd name="adj3" fmla="val 16667"/>
            </a:avLst>
          </a:prstGeom>
          <a:solidFill>
            <a:srgbClr val="FF9900"/>
          </a:solidFill>
          <a:ln w="19050">
            <a:solidFill>
              <a:schemeClr val="tx2"/>
            </a:solidFill>
            <a:miter lim="800000"/>
            <a:headEnd/>
            <a:tailEnd type="none" w="sm" len="sm"/>
          </a:ln>
          <a:effectLst/>
        </p:spPr>
        <p:txBody>
          <a:bodyPr lIns="45720" rIns="45720" anchor="ctr">
            <a:prstTxWarp prst="textNoShape">
              <a:avLst/>
            </a:prstTxWarp>
          </a:bodyPr>
          <a:lstStyle/>
          <a:p>
            <a:r>
              <a:rPr lang="en-US" sz="2800" dirty="0">
                <a:solidFill>
                  <a:srgbClr val="000000"/>
                </a:solidFill>
              </a:rPr>
              <a:t>Watch out for &amp;&amp; vs. &amp; (and || vs. |)… </a:t>
            </a:r>
          </a:p>
          <a:p>
            <a:r>
              <a:rPr lang="en-US" sz="2800" dirty="0">
                <a:solidFill>
                  <a:srgbClr val="000000"/>
                </a:solidFill>
              </a:rPr>
              <a:t>one of the more common </a:t>
            </a:r>
            <a:r>
              <a:rPr lang="en-US" sz="2800" dirty="0" err="1">
                <a:solidFill>
                  <a:srgbClr val="000000"/>
                </a:solidFill>
              </a:rPr>
              <a:t>oopsies</a:t>
            </a:r>
            <a:r>
              <a:rPr lang="en-US" sz="2800" dirty="0">
                <a:solidFill>
                  <a:srgbClr val="000000"/>
                </a:solidFill>
              </a:rPr>
              <a:t> in </a:t>
            </a:r>
          </a:p>
          <a:p>
            <a:r>
              <a:rPr lang="en-US" sz="2800" dirty="0">
                <a:solidFill>
                  <a:srgbClr val="000000"/>
                </a:solidFill>
              </a:rPr>
              <a:t>C programming</a:t>
            </a:r>
          </a:p>
        </p:txBody>
      </p:sp>
    </p:spTree>
    <p:extLst>
      <p:ext uri="{BB962C8B-B14F-4D97-AF65-F5344CB8AC3E}">
        <p14:creationId xmlns:p14="http://schemas.microsoft.com/office/powerpoint/2010/main" val="123826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bwMode="auto">
          <a:xfrm>
            <a:off x="7162800" y="46482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7" name="Rectangle 96"/>
          <p:cNvSpPr/>
          <p:nvPr/>
        </p:nvSpPr>
        <p:spPr bwMode="auto">
          <a:xfrm>
            <a:off x="7162801" y="5105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8" name="Rectangle 97"/>
          <p:cNvSpPr/>
          <p:nvPr/>
        </p:nvSpPr>
        <p:spPr bwMode="auto">
          <a:xfrm>
            <a:off x="6896418" y="41910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cxnSp>
        <p:nvCxnSpPr>
          <p:cNvPr id="99" name="Straight Connector 98"/>
          <p:cNvCxnSpPr/>
          <p:nvPr/>
        </p:nvCxnSpPr>
        <p:spPr bwMode="auto">
          <a:xfrm flipH="1">
            <a:off x="7315201" y="39116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100" name="Straight Connector 99"/>
          <p:cNvCxnSpPr/>
          <p:nvPr/>
        </p:nvCxnSpPr>
        <p:spPr bwMode="auto">
          <a:xfrm flipH="1">
            <a:off x="6913882" y="3698240"/>
            <a:ext cx="777238" cy="0"/>
          </a:xfrm>
          <a:prstGeom prst="line">
            <a:avLst/>
          </a:prstGeom>
          <a:noFill/>
          <a:ln w="38100" cap="flat" cmpd="sng" algn="ctr">
            <a:solidFill>
              <a:srgbClr val="A8E799"/>
            </a:solidFill>
            <a:prstDash val="solid"/>
            <a:round/>
            <a:headEnd type="none" w="med" len="med"/>
            <a:tailEnd type="none" w="med" len="med"/>
          </a:ln>
          <a:effectLst/>
        </p:spPr>
      </p:cxnSp>
      <p:sp>
        <p:nvSpPr>
          <p:cNvPr id="89" name="Rectangle 88"/>
          <p:cNvSpPr/>
          <p:nvPr/>
        </p:nvSpPr>
        <p:spPr bwMode="auto">
          <a:xfrm>
            <a:off x="7162800" y="2438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0" name="Rectangle 89"/>
          <p:cNvSpPr/>
          <p:nvPr/>
        </p:nvSpPr>
        <p:spPr bwMode="auto">
          <a:xfrm>
            <a:off x="7162801" y="28956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30" name="Rectangle 29"/>
          <p:cNvSpPr/>
          <p:nvPr/>
        </p:nvSpPr>
        <p:spPr bwMode="auto">
          <a:xfrm>
            <a:off x="6896418" y="19812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62468" name="Rectangle 3"/>
          <p:cNvSpPr>
            <a:spLocks noGrp="1" noChangeArrowheads="1"/>
          </p:cNvSpPr>
          <p:nvPr>
            <p:ph type="title"/>
          </p:nvPr>
        </p:nvSpPr>
        <p:spPr/>
        <p:txBody>
          <a:bodyPr/>
          <a:lstStyle/>
          <a:p>
            <a:pPr marL="119063" indent="-119063" eaLnBrk="1" hangingPunct="1"/>
            <a:r>
              <a:rPr lang="en-US" dirty="0"/>
              <a:t>Shift Operations</a:t>
            </a:r>
          </a:p>
        </p:txBody>
      </p:sp>
      <p:sp>
        <p:nvSpPr>
          <p:cNvPr id="62469" name="Rectangle 4"/>
          <p:cNvSpPr>
            <a:spLocks noGrp="1" noChangeArrowheads="1"/>
          </p:cNvSpPr>
          <p:nvPr>
            <p:ph idx="1"/>
          </p:nvPr>
        </p:nvSpPr>
        <p:spPr/>
        <p:txBody>
          <a:bodyPr/>
          <a:lstStyle/>
          <a:p>
            <a:pPr eaLnBrk="1" hangingPunct="1"/>
            <a:r>
              <a:rPr lang="en-US" dirty="0"/>
              <a:t>Left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&lt;&lt; </a:t>
            </a:r>
            <a:r>
              <a:rPr lang="en-US" dirty="0" err="1">
                <a:latin typeface="Courier New"/>
                <a:ea typeface="Monaco" charset="0"/>
                <a:cs typeface="Courier New"/>
                <a:sym typeface="Monaco" charset="0"/>
              </a:rPr>
              <a:t>y</a:t>
            </a:r>
            <a:endParaRPr lang="en-US" dirty="0">
              <a:latin typeface="Courier New"/>
              <a:cs typeface="Courier New"/>
            </a:endParaRPr>
          </a:p>
          <a:p>
            <a:pPr marL="552450" lvl="1" eaLnBrk="1" hangingPunct="1"/>
            <a:r>
              <a:rPr lang="en-US" dirty="0"/>
              <a:t>Shift bit-vector </a:t>
            </a:r>
            <a:r>
              <a:rPr lang="en-US" b="1" dirty="0" err="1">
                <a:latin typeface="Courier New"/>
                <a:ea typeface="Monaco" charset="0"/>
                <a:cs typeface="Courier New"/>
                <a:sym typeface="Monaco" charset="0"/>
              </a:rPr>
              <a:t>x</a:t>
            </a:r>
            <a:r>
              <a:rPr lang="en-US" dirty="0"/>
              <a:t> left </a:t>
            </a:r>
            <a:r>
              <a:rPr lang="en-US" b="1" dirty="0" err="1">
                <a:latin typeface="Courier New"/>
                <a:ea typeface="Monaco" charset="0"/>
                <a:cs typeface="Courier New"/>
                <a:sym typeface="Monaco" charset="0"/>
              </a:rPr>
              <a:t>y</a:t>
            </a:r>
            <a:r>
              <a:rPr lang="en-US" dirty="0"/>
              <a:t> positions</a:t>
            </a:r>
          </a:p>
          <a:p>
            <a:pPr marL="1181100" lvl="3" eaLnBrk="1" hangingPunct="1"/>
            <a:r>
              <a:rPr lang="en-US" dirty="0"/>
              <a:t>Throw away extra bits on left</a:t>
            </a:r>
          </a:p>
          <a:p>
            <a:pPr marL="838200" lvl="2" eaLnBrk="1" hangingPunct="1"/>
            <a:r>
              <a:rPr lang="en-US" dirty="0"/>
              <a:t>Fill with </a:t>
            </a:r>
            <a:r>
              <a:rPr lang="en-US" sz="1800" dirty="0">
                <a:latin typeface="Calibri"/>
                <a:ea typeface="Monaco" charset="0"/>
                <a:cs typeface="Calibri"/>
                <a:sym typeface="Monaco" charset="0"/>
              </a:rPr>
              <a:t>0</a:t>
            </a:r>
            <a:r>
              <a:rPr lang="en-US" dirty="0"/>
              <a:t>’s on right</a:t>
            </a:r>
          </a:p>
          <a:p>
            <a:pPr eaLnBrk="1" hangingPunct="1"/>
            <a:r>
              <a:rPr lang="en-US" dirty="0"/>
              <a:t>Right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&gt;&gt; </a:t>
            </a:r>
            <a:r>
              <a:rPr lang="en-US" dirty="0" err="1">
                <a:latin typeface="Courier New"/>
                <a:ea typeface="Monaco" charset="0"/>
                <a:cs typeface="Courier New"/>
                <a:sym typeface="Monaco" charset="0"/>
              </a:rPr>
              <a:t>y</a:t>
            </a:r>
            <a:endParaRPr lang="en-US" dirty="0">
              <a:latin typeface="Courier New"/>
              <a:cs typeface="Courier New"/>
            </a:endParaRPr>
          </a:p>
          <a:p>
            <a:pPr marL="552450" lvl="1" eaLnBrk="1" hangingPunct="1"/>
            <a:r>
              <a:rPr lang="en-US" dirty="0"/>
              <a:t>Shift bit-vector </a:t>
            </a:r>
            <a:r>
              <a:rPr lang="en-US" b="1" dirty="0" err="1">
                <a:latin typeface="Courier New"/>
                <a:ea typeface="Monaco" charset="0"/>
                <a:cs typeface="Courier New"/>
                <a:sym typeface="Monaco" charset="0"/>
              </a:rPr>
              <a:t>x</a:t>
            </a:r>
            <a:r>
              <a:rPr lang="en-US" dirty="0"/>
              <a:t> right </a:t>
            </a:r>
            <a:r>
              <a:rPr lang="en-US" b="1" dirty="0" err="1">
                <a:latin typeface="Courier New"/>
                <a:ea typeface="Monaco" charset="0"/>
                <a:cs typeface="Courier New"/>
                <a:sym typeface="Monaco" charset="0"/>
              </a:rPr>
              <a:t>y</a:t>
            </a:r>
            <a:r>
              <a:rPr lang="en-US" dirty="0"/>
              <a:t> positions</a:t>
            </a:r>
          </a:p>
          <a:p>
            <a:pPr marL="838200" lvl="2" eaLnBrk="1" hangingPunct="1"/>
            <a:r>
              <a:rPr lang="en-US" dirty="0"/>
              <a:t>Throw away extra bits on right</a:t>
            </a:r>
          </a:p>
          <a:p>
            <a:pPr marL="552450" lvl="1" eaLnBrk="1" hangingPunct="1"/>
            <a:r>
              <a:rPr lang="en-US" dirty="0"/>
              <a:t>Logical shift</a:t>
            </a:r>
          </a:p>
          <a:p>
            <a:pPr marL="838200" lvl="2" eaLnBrk="1" hangingPunct="1"/>
            <a:r>
              <a:rPr lang="en-US" dirty="0"/>
              <a:t>Fill with </a:t>
            </a:r>
            <a:r>
              <a:rPr lang="en-US" sz="1800" dirty="0">
                <a:latin typeface="Calibri"/>
                <a:ea typeface="Monaco" charset="0"/>
                <a:cs typeface="Calibri"/>
                <a:sym typeface="Monaco" charset="0"/>
              </a:rPr>
              <a:t>0</a:t>
            </a:r>
            <a:r>
              <a:rPr lang="en-US" dirty="0"/>
              <a:t>’s on left</a:t>
            </a:r>
          </a:p>
          <a:p>
            <a:pPr marL="552450" lvl="1" eaLnBrk="1" hangingPunct="1"/>
            <a:r>
              <a:rPr lang="en-US" dirty="0"/>
              <a:t>Arithmetic shift</a:t>
            </a:r>
          </a:p>
          <a:p>
            <a:pPr marL="838200" lvl="2" eaLnBrk="1" hangingPunct="1"/>
            <a:r>
              <a:rPr lang="en-US" dirty="0"/>
              <a:t>Replicate most significant bit on left</a:t>
            </a:r>
          </a:p>
          <a:p>
            <a:pPr eaLnBrk="1" hangingPunct="1"/>
            <a:r>
              <a:rPr lang="en-US" dirty="0"/>
              <a:t>Undefined Behavior</a:t>
            </a:r>
          </a:p>
          <a:p>
            <a:pPr marL="552450" lvl="1" eaLnBrk="1" hangingPunct="1"/>
            <a:r>
              <a:rPr lang="en-US" dirty="0"/>
              <a:t>Shift amount &lt; 0 or ≥ word size</a:t>
            </a:r>
          </a:p>
        </p:txBody>
      </p:sp>
      <p:grpSp>
        <p:nvGrpSpPr>
          <p:cNvPr id="2" name="Group 5"/>
          <p:cNvGrpSpPr>
            <a:grpSpLocks/>
          </p:cNvGrpSpPr>
          <p:nvPr/>
        </p:nvGrpSpPr>
        <p:grpSpPr bwMode="auto">
          <a:xfrm>
            <a:off x="6781800" y="1371600"/>
            <a:ext cx="1371600" cy="457200"/>
            <a:chOff x="0" y="0"/>
            <a:chExt cx="864" cy="288"/>
          </a:xfrm>
          <a:noFill/>
        </p:grpSpPr>
        <p:sp>
          <p:nvSpPr>
            <p:cNvPr id="62552" name="Rectangle 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0</a:t>
              </a:r>
              <a:r>
                <a:rPr lang="en-US" sz="1800" b="0" dirty="0">
                  <a:solidFill>
                    <a:srgbClr val="000066"/>
                  </a:solidFill>
                  <a:latin typeface="Courier New Bold" charset="0"/>
                  <a:ea typeface="Courier New Bold" charset="0"/>
                  <a:cs typeface="Courier New Bold" charset="0"/>
                  <a:sym typeface="Courier New Bold" charset="0"/>
                </a:rPr>
                <a:t>1100010</a:t>
              </a:r>
            </a:p>
          </p:txBody>
        </p:sp>
      </p:grpSp>
      <p:grpSp>
        <p:nvGrpSpPr>
          <p:cNvPr id="3" name="Group 8"/>
          <p:cNvGrpSpPr>
            <a:grpSpLocks/>
          </p:cNvGrpSpPr>
          <p:nvPr/>
        </p:nvGrpSpPr>
        <p:grpSpPr bwMode="auto">
          <a:xfrm>
            <a:off x="5376863" y="1371600"/>
            <a:ext cx="1436687" cy="457200"/>
            <a:chOff x="0" y="0"/>
            <a:chExt cx="904" cy="288"/>
          </a:xfrm>
          <a:noFill/>
        </p:grpSpPr>
        <p:sp>
          <p:nvSpPr>
            <p:cNvPr id="62550" name="Rectangle 9"/>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Argument </a:t>
              </a:r>
              <a:r>
                <a:rPr lang="en-US" sz="1800" b="0" dirty="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6781800" y="1828800"/>
            <a:ext cx="1371600" cy="457200"/>
            <a:chOff x="0" y="0"/>
            <a:chExt cx="864" cy="288"/>
          </a:xfrm>
          <a:noFill/>
        </p:grpSpPr>
        <p:sp>
          <p:nvSpPr>
            <p:cNvPr id="62548" name="Rectangle 1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5410200" y="1828800"/>
            <a:ext cx="1371600" cy="457200"/>
            <a:chOff x="0" y="0"/>
            <a:chExt cx="864" cy="288"/>
          </a:xfrm>
          <a:noFill/>
        </p:grpSpPr>
        <p:sp>
          <p:nvSpPr>
            <p:cNvPr id="62546" name="Rectangle 1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6781800" y="2286000"/>
            <a:ext cx="1371600" cy="457200"/>
            <a:chOff x="0" y="0"/>
            <a:chExt cx="864" cy="288"/>
          </a:xfrm>
          <a:noFill/>
        </p:grpSpPr>
        <p:sp>
          <p:nvSpPr>
            <p:cNvPr id="62544" name="Rectangle 1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5410200" y="2286000"/>
            <a:ext cx="1371600" cy="457200"/>
            <a:chOff x="0" y="0"/>
            <a:chExt cx="864" cy="288"/>
          </a:xfrm>
          <a:noFill/>
        </p:grpSpPr>
        <p:sp>
          <p:nvSpPr>
            <p:cNvPr id="62542" name="Rectangle 2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Log. </a:t>
              </a:r>
              <a:r>
                <a:rPr lang="en-US" sz="1800" b="0" dirty="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6781800" y="2743200"/>
            <a:ext cx="1371600" cy="457200"/>
            <a:chOff x="0" y="0"/>
            <a:chExt cx="864" cy="288"/>
          </a:xfrm>
          <a:noFill/>
        </p:grpSpPr>
        <p:sp>
          <p:nvSpPr>
            <p:cNvPr id="62540" name="Rectangle 2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5410200" y="2743200"/>
            <a:ext cx="1371600" cy="457200"/>
            <a:chOff x="0" y="0"/>
            <a:chExt cx="864" cy="288"/>
          </a:xfrm>
          <a:noFill/>
        </p:grpSpPr>
        <p:sp>
          <p:nvSpPr>
            <p:cNvPr id="62538" name="Rectangle 2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6781800" y="3581400"/>
            <a:ext cx="1371600" cy="457200"/>
            <a:chOff x="0" y="0"/>
            <a:chExt cx="864" cy="288"/>
          </a:xfrm>
          <a:noFill/>
        </p:grpSpPr>
        <p:sp>
          <p:nvSpPr>
            <p:cNvPr id="62536" name="Rectangle 3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1</a:t>
              </a:r>
              <a:r>
                <a:rPr lang="en-US" sz="1800" b="0" dirty="0">
                  <a:solidFill>
                    <a:srgbClr val="000066"/>
                  </a:solidFill>
                  <a:latin typeface="Courier New Bold" charset="0"/>
                  <a:ea typeface="Courier New Bold" charset="0"/>
                  <a:cs typeface="Courier New Bold" charset="0"/>
                  <a:sym typeface="Courier New Bold" charset="0"/>
                </a:rPr>
                <a:t>0100010</a:t>
              </a:r>
            </a:p>
          </p:txBody>
        </p:sp>
      </p:grpSp>
      <p:grpSp>
        <p:nvGrpSpPr>
          <p:cNvPr id="11" name="Group 32"/>
          <p:cNvGrpSpPr>
            <a:grpSpLocks/>
          </p:cNvGrpSpPr>
          <p:nvPr/>
        </p:nvGrpSpPr>
        <p:grpSpPr bwMode="auto">
          <a:xfrm>
            <a:off x="5376863" y="3581400"/>
            <a:ext cx="1436687" cy="457200"/>
            <a:chOff x="0" y="0"/>
            <a:chExt cx="904" cy="288"/>
          </a:xfrm>
          <a:noFill/>
        </p:grpSpPr>
        <p:sp>
          <p:nvSpPr>
            <p:cNvPr id="62534" name="Rectangle 33"/>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6781800" y="4038600"/>
            <a:ext cx="1371600" cy="457200"/>
            <a:chOff x="0" y="0"/>
            <a:chExt cx="864" cy="288"/>
          </a:xfrm>
          <a:noFill/>
        </p:grpSpPr>
        <p:sp>
          <p:nvSpPr>
            <p:cNvPr id="62532" name="Rectangle 3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5410200" y="4038600"/>
            <a:ext cx="1371600" cy="457200"/>
            <a:chOff x="0" y="0"/>
            <a:chExt cx="864" cy="288"/>
          </a:xfrm>
          <a:noFill/>
        </p:grpSpPr>
        <p:sp>
          <p:nvSpPr>
            <p:cNvPr id="62530" name="Rectangle 3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6781800" y="4495800"/>
            <a:ext cx="1371600" cy="457200"/>
            <a:chOff x="0" y="0"/>
            <a:chExt cx="864" cy="288"/>
          </a:xfrm>
          <a:noFill/>
        </p:grpSpPr>
        <p:sp>
          <p:nvSpPr>
            <p:cNvPr id="62528" name="Rectangle 4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5410200" y="4495800"/>
            <a:ext cx="1371600" cy="457200"/>
            <a:chOff x="0" y="0"/>
            <a:chExt cx="864" cy="288"/>
          </a:xfrm>
          <a:noFill/>
        </p:grpSpPr>
        <p:sp>
          <p:nvSpPr>
            <p:cNvPr id="62526" name="Rectangle 4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6781800" y="4953000"/>
            <a:ext cx="1371600" cy="457200"/>
            <a:chOff x="0" y="0"/>
            <a:chExt cx="864" cy="288"/>
          </a:xfrm>
          <a:noFill/>
        </p:grpSpPr>
        <p:sp>
          <p:nvSpPr>
            <p:cNvPr id="62524" name="Rectangle 4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5410200" y="4953000"/>
            <a:ext cx="1371600" cy="457200"/>
            <a:chOff x="0" y="0"/>
            <a:chExt cx="864" cy="288"/>
          </a:xfrm>
          <a:noFill/>
        </p:grpSpPr>
        <p:sp>
          <p:nvSpPr>
            <p:cNvPr id="62522" name="Rectangle 5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6781800" y="1828800"/>
            <a:ext cx="1371600" cy="457200"/>
            <a:chOff x="0" y="0"/>
            <a:chExt cx="864" cy="288"/>
          </a:xfrm>
          <a:noFill/>
        </p:grpSpPr>
        <p:sp>
          <p:nvSpPr>
            <p:cNvPr id="62520" name="Rectangle 5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6781800" y="1828800"/>
            <a:ext cx="1371600" cy="457200"/>
            <a:chOff x="0" y="0"/>
            <a:chExt cx="864" cy="288"/>
          </a:xfrm>
          <a:noFill/>
        </p:grpSpPr>
        <p:sp>
          <p:nvSpPr>
            <p:cNvPr id="62518" name="Rectangle 5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00010</a:t>
              </a:r>
              <a:r>
                <a:rPr lang="en-US" sz="1800" b="0" dirty="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6781800" y="2286000"/>
            <a:ext cx="1371600" cy="457200"/>
            <a:chOff x="0" y="0"/>
            <a:chExt cx="864" cy="288"/>
          </a:xfrm>
          <a:noFill/>
        </p:grpSpPr>
        <p:sp>
          <p:nvSpPr>
            <p:cNvPr id="62516" name="Rectangle 6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6781800" y="2286000"/>
            <a:ext cx="1371600" cy="457200"/>
            <a:chOff x="0" y="0"/>
            <a:chExt cx="864" cy="288"/>
          </a:xfrm>
          <a:noFill/>
        </p:grpSpPr>
        <p:sp>
          <p:nvSpPr>
            <p:cNvPr id="62514" name="Rectangle 63"/>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6781800" y="2743200"/>
            <a:ext cx="1371600" cy="457200"/>
            <a:chOff x="0" y="0"/>
            <a:chExt cx="864" cy="288"/>
          </a:xfrm>
          <a:noFill/>
        </p:grpSpPr>
        <p:sp>
          <p:nvSpPr>
            <p:cNvPr id="62512" name="Rectangle 6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6781800" y="2743200"/>
            <a:ext cx="1371600" cy="457200"/>
            <a:chOff x="0" y="0"/>
            <a:chExt cx="864" cy="288"/>
          </a:xfrm>
          <a:noFill/>
        </p:grpSpPr>
        <p:sp>
          <p:nvSpPr>
            <p:cNvPr id="62510" name="Rectangle 6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6781800" y="4038600"/>
            <a:ext cx="1371600" cy="457200"/>
            <a:chOff x="0" y="0"/>
            <a:chExt cx="864" cy="288"/>
          </a:xfrm>
          <a:noFill/>
        </p:grpSpPr>
        <p:sp>
          <p:nvSpPr>
            <p:cNvPr id="62508" name="Rectangle 7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6781800" y="4495800"/>
            <a:ext cx="1371600" cy="457200"/>
            <a:chOff x="0" y="0"/>
            <a:chExt cx="864" cy="288"/>
          </a:xfrm>
          <a:noFill/>
        </p:grpSpPr>
        <p:sp>
          <p:nvSpPr>
            <p:cNvPr id="62506" name="Rectangle 7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6781800" y="4953000"/>
            <a:ext cx="1371600" cy="457200"/>
            <a:chOff x="0" y="0"/>
            <a:chExt cx="864" cy="288"/>
          </a:xfrm>
          <a:noFill/>
        </p:grpSpPr>
        <p:sp>
          <p:nvSpPr>
            <p:cNvPr id="62504" name="Rectangle 7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6781800" y="4038600"/>
            <a:ext cx="1371600" cy="457200"/>
            <a:chOff x="0" y="0"/>
            <a:chExt cx="864" cy="288"/>
          </a:xfrm>
          <a:noFill/>
        </p:grpSpPr>
        <p:sp>
          <p:nvSpPr>
            <p:cNvPr id="62502" name="Rectangle 8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6781800" y="4495800"/>
            <a:ext cx="1371600" cy="457200"/>
            <a:chOff x="0" y="0"/>
            <a:chExt cx="864" cy="288"/>
          </a:xfrm>
          <a:noFill/>
        </p:grpSpPr>
        <p:sp>
          <p:nvSpPr>
            <p:cNvPr id="62500" name="Rectangle 8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6781800" y="4953000"/>
            <a:ext cx="1371600" cy="457200"/>
            <a:chOff x="0" y="0"/>
            <a:chExt cx="864" cy="288"/>
          </a:xfrm>
          <a:noFill/>
        </p:grpSpPr>
        <p:sp>
          <p:nvSpPr>
            <p:cNvPr id="62498" name="Rectangle 8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C00000"/>
                  </a:solidFill>
                  <a:latin typeface="Courier New Bold Italic" charset="0"/>
                  <a:ea typeface="Courier New Bold Italic" charset="0"/>
                  <a:cs typeface="Courier New Bold Italic" charset="0"/>
                  <a:sym typeface="Courier New Bold Italic" charset="0"/>
                </a:rPr>
                <a:t>11</a:t>
              </a:r>
              <a:r>
                <a:rPr lang="en-US" sz="1800" b="0" dirty="0">
                  <a:solidFill>
                    <a:srgbClr val="000066"/>
                  </a:solidFill>
                  <a:latin typeface="Courier New Bold" charset="0"/>
                  <a:ea typeface="Courier New Bold" charset="0"/>
                  <a:cs typeface="Courier New Bold" charset="0"/>
                  <a:sym typeface="Courier New Bold" charset="0"/>
                </a:rPr>
                <a:t>101000</a:t>
              </a:r>
            </a:p>
          </p:txBody>
        </p:sp>
      </p:grpSp>
      <p:cxnSp>
        <p:nvCxnSpPr>
          <p:cNvPr id="62496" name="Straight Connector 62495"/>
          <p:cNvCxnSpPr/>
          <p:nvPr/>
        </p:nvCxnSpPr>
        <p:spPr bwMode="auto">
          <a:xfrm flipH="1">
            <a:off x="7315201" y="17018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94" name="Straight Connector 93"/>
          <p:cNvCxnSpPr/>
          <p:nvPr/>
        </p:nvCxnSpPr>
        <p:spPr bwMode="auto">
          <a:xfrm flipH="1">
            <a:off x="6913882" y="1488440"/>
            <a:ext cx="777238" cy="0"/>
          </a:xfrm>
          <a:prstGeom prst="line">
            <a:avLst/>
          </a:prstGeom>
          <a:noFill/>
          <a:ln w="38100" cap="flat" cmpd="sng" algn="ctr">
            <a:solidFill>
              <a:srgbClr val="A8E799"/>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89" grpId="0" animBg="1"/>
      <p:bldP spid="90"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b="1" dirty="0">
                <a:solidFill>
                  <a:srgbClr val="000000"/>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31724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493712"/>
            <a:ext cx="6116638" cy="573088"/>
          </a:xfrm>
        </p:spPr>
        <p:txBody>
          <a:bodyPr/>
          <a:lstStyle/>
          <a:p>
            <a:pPr eaLnBrk="1" hangingPunct="1">
              <a:defRPr/>
            </a:pPr>
            <a:r>
              <a:rPr lang="en-US"/>
              <a:t>Encoding Integers</a:t>
            </a:r>
          </a:p>
        </p:txBody>
      </p:sp>
      <p:sp>
        <p:nvSpPr>
          <p:cNvPr id="1030" name="Text Box 3"/>
          <p:cNvSpPr txBox="1">
            <a:spLocks noChangeArrowheads="1"/>
          </p:cNvSpPr>
          <p:nvPr/>
        </p:nvSpPr>
        <p:spPr bwMode="auto">
          <a:xfrm>
            <a:off x="1752600" y="2362200"/>
            <a:ext cx="3429000" cy="646331"/>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  15213;</a:t>
            </a:r>
          </a:p>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 -15213;</a:t>
            </a:r>
          </a:p>
        </p:txBody>
      </p:sp>
      <p:sp>
        <p:nvSpPr>
          <p:cNvPr id="103428" name="Rectangle 4"/>
          <p:cNvSpPr>
            <a:spLocks noGrp="1" noChangeArrowheads="1"/>
          </p:cNvSpPr>
          <p:nvPr>
            <p:ph type="body" idx="1"/>
          </p:nvPr>
        </p:nvSpPr>
        <p:spPr>
          <a:xfrm>
            <a:off x="457200" y="3124200"/>
            <a:ext cx="8305800" cy="3505200"/>
          </a:xfrm>
        </p:spPr>
        <p:txBody>
          <a:bodyPr/>
          <a:lstStyle/>
          <a:p>
            <a:pPr>
              <a:defRPr/>
            </a:pPr>
            <a:r>
              <a:rPr lang="en-US" dirty="0"/>
              <a:t>C </a:t>
            </a:r>
            <a:r>
              <a:rPr lang="en-US" dirty="0">
                <a:latin typeface="Courier New" pitchFamily="49" charset="0"/>
              </a:rPr>
              <a:t>short</a:t>
            </a:r>
            <a:r>
              <a:rPr lang="en-US" dirty="0"/>
              <a:t> 2 bytes long</a:t>
            </a:r>
          </a:p>
          <a:p>
            <a:pPr eaLnBrk="1" hangingPunct="1">
              <a:defRPr/>
            </a:pPr>
            <a:endParaRPr lang="en-US" dirty="0"/>
          </a:p>
          <a:p>
            <a:pPr eaLnBrk="1" hangingPunct="1">
              <a:defRPr/>
            </a:pPr>
            <a:endParaRPr lang="en-US" dirty="0"/>
          </a:p>
          <a:p>
            <a:pPr eaLnBrk="1" hangingPunct="1">
              <a:defRPr/>
            </a:pPr>
            <a:r>
              <a:rPr lang="en-US" dirty="0"/>
              <a:t>Sign Bit</a:t>
            </a:r>
          </a:p>
          <a:p>
            <a:pPr lvl="1" eaLnBrk="1" hangingPunct="1">
              <a:defRPr/>
            </a:pPr>
            <a:r>
              <a:rPr lang="en-US" dirty="0"/>
              <a:t>For 2’s complement, most significant bit indicates sign</a:t>
            </a:r>
          </a:p>
          <a:p>
            <a:pPr lvl="2" eaLnBrk="1" hangingPunct="1">
              <a:defRPr/>
            </a:pPr>
            <a:r>
              <a:rPr lang="en-US" dirty="0"/>
              <a:t>0 for nonnegative</a:t>
            </a:r>
          </a:p>
          <a:p>
            <a:pPr lvl="2" eaLnBrk="1" hangingPunct="1">
              <a:defRPr/>
            </a:pPr>
            <a:r>
              <a:rPr lang="en-US" dirty="0"/>
              <a:t>1 for negative</a:t>
            </a:r>
          </a:p>
        </p:txBody>
      </p:sp>
      <p:graphicFrame>
        <p:nvGraphicFramePr>
          <p:cNvPr id="1026" name="Object 5"/>
          <p:cNvGraphicFramePr>
            <a:graphicFrameLocks noChangeAspect="1"/>
          </p:cNvGraphicFramePr>
          <p:nvPr/>
        </p:nvGraphicFramePr>
        <p:xfrm>
          <a:off x="4800600" y="1524000"/>
          <a:ext cx="3340100" cy="596900"/>
        </p:xfrm>
        <a:graphic>
          <a:graphicData uri="http://schemas.openxmlformats.org/presentationml/2006/ole">
            <mc:AlternateContent xmlns:mc="http://schemas.openxmlformats.org/markup-compatibility/2006">
              <mc:Choice xmlns:v="urn:schemas-microsoft-com:vml" Requires="v">
                <p:oleObj spid="_x0000_s1029" name="Equation" r:id="rId4" imgW="3340100" imgH="596900" progId="Equation.3">
                  <p:embed/>
                </p:oleObj>
              </mc:Choice>
              <mc:Fallback>
                <p:oleObj name="Equation" r:id="rId4" imgW="3340100" imgH="596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524000"/>
                        <a:ext cx="3340100"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990600" y="1524000"/>
          <a:ext cx="2133600" cy="596900"/>
        </p:xfrm>
        <a:graphic>
          <a:graphicData uri="http://schemas.openxmlformats.org/presentationml/2006/ole">
            <mc:AlternateContent xmlns:mc="http://schemas.openxmlformats.org/markup-compatibility/2006">
              <mc:Choice xmlns:v="urn:schemas-microsoft-com:vml" Requires="v">
                <p:oleObj spid="_x0000_s1030" name="Equation" r:id="rId6" imgW="2133600" imgH="596900" progId="Equation.3">
                  <p:embed/>
                </p:oleObj>
              </mc:Choice>
              <mc:Fallback>
                <p:oleObj name="Equation" r:id="rId6" imgW="2133600" imgH="596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524000"/>
                        <a:ext cx="2133600"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914400" y="1143000"/>
            <a:ext cx="1380506"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Unsigned</a:t>
            </a:r>
          </a:p>
        </p:txBody>
      </p:sp>
      <p:sp>
        <p:nvSpPr>
          <p:cNvPr id="1033" name="Text Box 8"/>
          <p:cNvSpPr txBox="1">
            <a:spLocks noChangeArrowheads="1"/>
          </p:cNvSpPr>
          <p:nvPr/>
        </p:nvSpPr>
        <p:spPr bwMode="auto">
          <a:xfrm>
            <a:off x="4800600" y="1143000"/>
            <a:ext cx="2624693"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Two’s Complement</a:t>
            </a:r>
          </a:p>
        </p:txBody>
      </p:sp>
      <p:sp>
        <p:nvSpPr>
          <p:cNvPr id="1034" name="Line 9"/>
          <p:cNvSpPr>
            <a:spLocks noChangeShapeType="1"/>
          </p:cNvSpPr>
          <p:nvPr/>
        </p:nvSpPr>
        <p:spPr bwMode="auto">
          <a:xfrm flipH="1" flipV="1">
            <a:off x="6629400" y="2057400"/>
            <a:ext cx="1066800" cy="609600"/>
          </a:xfrm>
          <a:prstGeom prst="line">
            <a:avLst/>
          </a:prstGeom>
          <a:noFill/>
          <a:ln w="25400">
            <a:solidFill>
              <a:schemeClr val="tx1"/>
            </a:solidFill>
            <a:round/>
            <a:headEnd/>
            <a:tailEnd type="triangle" w="med" len="med"/>
          </a:ln>
        </p:spPr>
        <p:txBody>
          <a:bodyPr wrap="none" anchor="ctr"/>
          <a:lstStyle/>
          <a:p>
            <a:endParaRPr lang="en-US"/>
          </a:p>
        </p:txBody>
      </p:sp>
      <p:sp>
        <p:nvSpPr>
          <p:cNvPr id="1035" name="Rectangle 10"/>
          <p:cNvSpPr>
            <a:spLocks noChangeArrowheads="1"/>
          </p:cNvSpPr>
          <p:nvPr/>
        </p:nvSpPr>
        <p:spPr bwMode="auto">
          <a:xfrm>
            <a:off x="7848600" y="2590800"/>
            <a:ext cx="714938" cy="828432"/>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Sign</a:t>
            </a:r>
          </a:p>
          <a:p>
            <a:pPr>
              <a:lnSpc>
                <a:spcPct val="100000"/>
              </a:lnSpc>
            </a:pPr>
            <a:r>
              <a:rPr lang="en-US" dirty="0">
                <a:latin typeface="Calibri" pitchFamily="34" charset="0"/>
              </a:rPr>
              <a:t>Bit</a:t>
            </a:r>
          </a:p>
        </p:txBody>
      </p:sp>
      <p:graphicFrame>
        <p:nvGraphicFramePr>
          <p:cNvPr id="1028" name="Object 11"/>
          <p:cNvGraphicFramePr>
            <a:graphicFrameLocks noChangeAspect="1"/>
          </p:cNvGraphicFramePr>
          <p:nvPr/>
        </p:nvGraphicFramePr>
        <p:xfrm>
          <a:off x="1674813" y="3584575"/>
          <a:ext cx="5640387" cy="987425"/>
        </p:xfrm>
        <a:graphic>
          <a:graphicData uri="http://schemas.openxmlformats.org/presentationml/2006/ole">
            <mc:AlternateContent xmlns:mc="http://schemas.openxmlformats.org/markup-compatibility/2006">
              <mc:Choice xmlns:v="urn:schemas-microsoft-com:vml" Requires="v">
                <p:oleObj spid="_x0000_s1031" name="Document" r:id="rId8" imgW="5969000" imgH="1016000" progId="Word.Document.8">
                  <p:embed/>
                </p:oleObj>
              </mc:Choice>
              <mc:Fallback>
                <p:oleObj name="Document" r:id="rId8" imgW="5969000" imgH="101600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4813" y="3584575"/>
                        <a:ext cx="5640387" cy="9874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71580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42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428">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nimBg="1"/>
      <p:bldP spid="103428" grpId="0" build="p"/>
      <p:bldP spid="1033" grpId="0"/>
      <p:bldP spid="1034" grpId="0" animBg="1"/>
      <p:bldP spid="10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Two-complement: Simple Example</a:t>
            </a:r>
          </a:p>
        </p:txBody>
      </p:sp>
      <p:sp>
        <p:nvSpPr>
          <p:cNvPr id="2" name="TextBox 1"/>
          <p:cNvSpPr txBox="1"/>
          <p:nvPr/>
        </p:nvSpPr>
        <p:spPr>
          <a:xfrm>
            <a:off x="1190744" y="2079645"/>
            <a:ext cx="1106393"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nvGraphicFramePr>
        <p:xfrm>
          <a:off x="2105144" y="16986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1038344" y="3984645"/>
            <a:ext cx="1290738"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8" name="Table 7"/>
          <p:cNvGraphicFramePr>
            <a:graphicFrameLocks noGrp="1"/>
          </p:cNvGraphicFramePr>
          <p:nvPr/>
        </p:nvGraphicFramePr>
        <p:xfrm>
          <a:off x="2105144" y="36290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10" name="TextBox 9"/>
          <p:cNvSpPr txBox="1"/>
          <p:nvPr/>
        </p:nvSpPr>
        <p:spPr>
          <a:xfrm>
            <a:off x="5648444" y="2079645"/>
            <a:ext cx="1659429"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8+2 = 10</a:t>
            </a:r>
          </a:p>
        </p:txBody>
      </p:sp>
      <p:sp>
        <p:nvSpPr>
          <p:cNvPr id="11" name="TextBox 10"/>
          <p:cNvSpPr txBox="1"/>
          <p:nvPr/>
        </p:nvSpPr>
        <p:spPr>
          <a:xfrm>
            <a:off x="5648444" y="3984644"/>
            <a:ext cx="2581156"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-16+4+2 =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6510338" cy="573088"/>
          </a:xfrm>
        </p:spPr>
        <p:txBody>
          <a:bodyPr/>
          <a:lstStyle/>
          <a:p>
            <a:pPr eaLnBrk="1" hangingPunct="1">
              <a:defRPr/>
            </a:pPr>
            <a:r>
              <a:rPr lang="en-US"/>
              <a:t>Encoding Example (Cont.)</a:t>
            </a:r>
          </a:p>
        </p:txBody>
      </p:sp>
      <p:sp>
        <p:nvSpPr>
          <p:cNvPr id="2052" name="Text Box 3"/>
          <p:cNvSpPr txBox="1">
            <a:spLocks noChangeArrowheads="1"/>
          </p:cNvSpPr>
          <p:nvPr/>
        </p:nvSpPr>
        <p:spPr bwMode="auto">
          <a:xfrm>
            <a:off x="533400" y="990600"/>
            <a:ext cx="5410200" cy="646331"/>
          </a:xfrm>
          <a:prstGeom prst="rect">
            <a:avLst/>
          </a:prstGeom>
          <a:solidFill>
            <a:srgbClr val="CDF1C5"/>
          </a:solidFill>
          <a:ln w="12700" cmpd="dbl">
            <a:solidFill>
              <a:schemeClr val="tx1"/>
            </a:solidFill>
            <a:miter lim="800000"/>
            <a:headEnd/>
            <a:tailEnd/>
          </a:ln>
        </p:spPr>
        <p:txBody>
          <a:bodyPr>
            <a:spAutoFit/>
          </a:bodyPr>
          <a:lstStyle/>
          <a:p>
            <a:r>
              <a:rPr lang="en-US" sz="1800" dirty="0">
                <a:latin typeface="Courier New" pitchFamily="49" charset="0"/>
                <a:cs typeface="Courier New" pitchFamily="49" charset="0"/>
              </a:rPr>
              <a:t>  x =      15213: 00111011 01101101</a:t>
            </a:r>
          </a:p>
          <a:p>
            <a:r>
              <a:rPr lang="en-US" sz="1800" dirty="0">
                <a:latin typeface="Courier New" pitchFamily="49" charset="0"/>
                <a:cs typeface="Courier New" pitchFamily="49" charset="0"/>
              </a:rPr>
              <a:t>  y =     -15213: 11000100 10010011</a:t>
            </a:r>
          </a:p>
        </p:txBody>
      </p:sp>
      <p:graphicFrame>
        <p:nvGraphicFramePr>
          <p:cNvPr id="2050" name="Object 4"/>
          <p:cNvGraphicFramePr>
            <a:graphicFrameLocks noChangeAspect="1"/>
          </p:cNvGraphicFramePr>
          <p:nvPr>
            <p:extLst>
              <p:ext uri="{D42A27DB-BD31-4B8C-83A1-F6EECF244321}">
                <p14:modId xmlns:p14="http://schemas.microsoft.com/office/powerpoint/2010/main" val="3566785627"/>
              </p:ext>
            </p:extLst>
          </p:nvPr>
        </p:nvGraphicFramePr>
        <p:xfrm>
          <a:off x="762000" y="1753236"/>
          <a:ext cx="5535613" cy="5203825"/>
        </p:xfrm>
        <a:graphic>
          <a:graphicData uri="http://schemas.openxmlformats.org/presentationml/2006/ole">
            <mc:AlternateContent xmlns:mc="http://schemas.openxmlformats.org/markup-compatibility/2006">
              <mc:Choice xmlns:v="urn:schemas-microsoft-com:vml" Requires="v">
                <p:oleObj spid="_x0000_s2052" name="Document" r:id="rId4" imgW="5612605" imgH="5218356" progId="Word.Document.8">
                  <p:embed/>
                </p:oleObj>
              </mc:Choice>
              <mc:Fallback>
                <p:oleObj name="Document" r:id="rId4" imgW="5612605" imgH="5218356" progId="Word.Document.8">
                  <p:embed/>
                  <p:pic>
                    <p:nvPicPr>
                      <p:cNvPr id="0" name=""/>
                      <p:cNvPicPr>
                        <a:picLocks noChangeAspect="1" noChangeArrowheads="1"/>
                      </p:cNvPicPr>
                      <p:nvPr/>
                    </p:nvPicPr>
                    <p:blipFill>
                      <a:blip r:embed="rId5"/>
                      <a:srcRect/>
                      <a:stretch>
                        <a:fillRect/>
                      </a:stretch>
                    </p:blipFill>
                    <p:spPr bwMode="auto">
                      <a:xfrm>
                        <a:off x="762000" y="1753236"/>
                        <a:ext cx="5535613" cy="5203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907712886"/>
              </p:ext>
            </p:extLst>
          </p:nvPr>
        </p:nvGraphicFramePr>
        <p:xfrm>
          <a:off x="5700078" y="3352800"/>
          <a:ext cx="3340100" cy="596900"/>
        </p:xfrm>
        <a:graphic>
          <a:graphicData uri="http://schemas.openxmlformats.org/presentationml/2006/ole">
            <mc:AlternateContent xmlns:mc="http://schemas.openxmlformats.org/markup-compatibility/2006">
              <mc:Choice xmlns:v="urn:schemas-microsoft-com:vml" Requires="v">
                <p:oleObj spid="_x0000_s2053" name="Equation" r:id="rId6" imgW="3340100" imgH="596900" progId="Equation.3">
                  <p:embed/>
                </p:oleObj>
              </mc:Choice>
              <mc:Fallback>
                <p:oleObj name="Equation" r:id="rId6" imgW="3340100" imgH="596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0078" y="3352800"/>
                        <a:ext cx="3340100"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06073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511175"/>
            <a:ext cx="5822950" cy="555625"/>
          </a:xfrm>
        </p:spPr>
        <p:txBody>
          <a:bodyPr/>
          <a:lstStyle/>
          <a:p>
            <a:pPr eaLnBrk="1" hangingPunct="1">
              <a:defRPr/>
            </a:pPr>
            <a:r>
              <a:rPr lang="en-US" dirty="0"/>
              <a:t>Numeric Ranges</a:t>
            </a:r>
          </a:p>
        </p:txBody>
      </p:sp>
      <p:sp>
        <p:nvSpPr>
          <p:cNvPr id="107523" name="Rectangle 3"/>
          <p:cNvSpPr>
            <a:spLocks noGrp="1" noChangeArrowheads="1"/>
          </p:cNvSpPr>
          <p:nvPr>
            <p:ph type="body" sz="half" idx="1"/>
          </p:nvPr>
        </p:nvSpPr>
        <p:spPr>
          <a:xfrm>
            <a:off x="290513" y="1220788"/>
            <a:ext cx="4078287" cy="5224462"/>
          </a:xfrm>
        </p:spPr>
        <p:txBody>
          <a:bodyPr lIns="90487" tIns="44450" rIns="90487" bIns="44450"/>
          <a:lstStyle/>
          <a:p>
            <a:pPr marL="227013" indent="-227013">
              <a:tabLst>
                <a:tab pos="1828800" algn="l"/>
                <a:tab pos="2235200" algn="l"/>
              </a:tabLst>
              <a:defRPr/>
            </a:pPr>
            <a:r>
              <a:rPr lang="en-US" sz="2000" dirty="0"/>
              <a:t>Unsigned Values</a:t>
            </a:r>
          </a:p>
          <a:p>
            <a:pPr lvl="1" eaLnBrk="1" hangingPunct="1">
              <a:tabLst>
                <a:tab pos="1828800" algn="l"/>
                <a:tab pos="2235200" algn="l"/>
              </a:tabLst>
              <a:defRPr/>
            </a:pPr>
            <a:r>
              <a:rPr lang="en-US" sz="2000" b="0" i="1" dirty="0" err="1"/>
              <a:t>UMin</a:t>
            </a:r>
            <a:r>
              <a:rPr lang="en-US" sz="2000" b="0" dirty="0"/>
              <a:t>	=	0</a:t>
            </a:r>
          </a:p>
          <a:p>
            <a:pPr lvl="2" eaLnBrk="1" hangingPunct="1">
              <a:buFont typeface="Wingdings" pitchFamily="2" charset="2"/>
              <a:buNone/>
              <a:tabLst>
                <a:tab pos="1828800" algn="l"/>
                <a:tab pos="2235200" algn="l"/>
              </a:tabLst>
              <a:defRPr/>
            </a:pPr>
            <a:r>
              <a:rPr lang="en-US" sz="1800" dirty="0"/>
              <a:t>000…0</a:t>
            </a:r>
          </a:p>
          <a:p>
            <a:pPr lvl="1" eaLnBrk="1" hangingPunct="1">
              <a:tabLst>
                <a:tab pos="1828800" algn="l"/>
                <a:tab pos="2235200" algn="l"/>
              </a:tabLst>
              <a:defRPr/>
            </a:pPr>
            <a:r>
              <a:rPr lang="en-US" sz="2000" b="0" i="1" dirty="0" err="1"/>
              <a:t>UMax</a:t>
            </a:r>
            <a:r>
              <a:rPr lang="en-US" sz="2000" dirty="0"/>
              <a:t> 	=	 </a:t>
            </a:r>
            <a:r>
              <a:rPr lang="en-US" sz="2000" b="0" dirty="0"/>
              <a:t>2</a:t>
            </a:r>
            <a:r>
              <a:rPr lang="en-US" sz="2000" b="0" i="1" baseline="30000" dirty="0"/>
              <a:t>w</a:t>
            </a:r>
            <a:r>
              <a:rPr lang="en-US" sz="2000" b="0" dirty="0"/>
              <a:t> – 1</a:t>
            </a:r>
          </a:p>
          <a:p>
            <a:pPr lvl="2" eaLnBrk="1" hangingPunct="1">
              <a:buFont typeface="Wingdings" pitchFamily="2" charset="2"/>
              <a:buNone/>
              <a:tabLst>
                <a:tab pos="1828800" algn="l"/>
                <a:tab pos="2235200" algn="l"/>
              </a:tabLst>
              <a:defRPr/>
            </a:pPr>
            <a:r>
              <a:rPr lang="en-US" sz="1800" dirty="0"/>
              <a:t>111…1</a:t>
            </a:r>
          </a:p>
        </p:txBody>
      </p:sp>
      <p:sp>
        <p:nvSpPr>
          <p:cNvPr id="107524" name="Rectangle 4"/>
          <p:cNvSpPr>
            <a:spLocks noGrp="1" noChangeArrowheads="1"/>
          </p:cNvSpPr>
          <p:nvPr>
            <p:ph type="body" sz="half" idx="2"/>
          </p:nvPr>
        </p:nvSpPr>
        <p:spPr>
          <a:xfrm>
            <a:off x="4662488" y="1362075"/>
            <a:ext cx="4100512" cy="4972050"/>
          </a:xfrm>
        </p:spPr>
        <p:txBody>
          <a:bodyPr lIns="90487" tIns="44450" rIns="90487" bIns="44450"/>
          <a:lstStyle/>
          <a:p>
            <a:pPr marL="0" indent="0">
              <a:tabLst>
                <a:tab pos="1714500" algn="l"/>
                <a:tab pos="2286000" algn="l"/>
              </a:tabLst>
              <a:defRPr/>
            </a:pPr>
            <a:r>
              <a:rPr lang="en-US" sz="2000" dirty="0"/>
              <a:t> Two’s Complement Values</a:t>
            </a:r>
          </a:p>
          <a:p>
            <a:pPr lvl="1" eaLnBrk="1" hangingPunct="1">
              <a:tabLst>
                <a:tab pos="1714500" algn="l"/>
                <a:tab pos="2286000" algn="l"/>
              </a:tabLst>
              <a:defRPr/>
            </a:pPr>
            <a:r>
              <a:rPr lang="en-US" sz="2000" b="0" i="1" dirty="0" err="1"/>
              <a:t>TMin</a:t>
            </a:r>
            <a:r>
              <a:rPr lang="en-US" sz="2000" b="0" dirty="0"/>
              <a:t>	=	 –2</a:t>
            </a:r>
            <a:r>
              <a:rPr lang="en-US" sz="2000" b="0" i="1" baseline="30000" dirty="0"/>
              <a:t>w</a:t>
            </a:r>
            <a:r>
              <a:rPr lang="en-US" sz="2000" b="0" baseline="30000" dirty="0"/>
              <a:t>–1</a:t>
            </a:r>
          </a:p>
          <a:p>
            <a:pPr lvl="2" eaLnBrk="1" hangingPunct="1">
              <a:buFont typeface="Wingdings" pitchFamily="2" charset="2"/>
              <a:buNone/>
              <a:tabLst>
                <a:tab pos="1714500" algn="l"/>
                <a:tab pos="2286000" algn="l"/>
              </a:tabLst>
              <a:defRPr/>
            </a:pPr>
            <a:r>
              <a:rPr lang="en-US" sz="1800" dirty="0"/>
              <a:t>100…0</a:t>
            </a:r>
          </a:p>
          <a:p>
            <a:pPr lvl="1" eaLnBrk="1" hangingPunct="1">
              <a:tabLst>
                <a:tab pos="1714500" algn="l"/>
                <a:tab pos="2286000" algn="l"/>
              </a:tabLst>
              <a:defRPr/>
            </a:pPr>
            <a:r>
              <a:rPr lang="en-US" sz="2000" b="0" i="1" dirty="0" err="1"/>
              <a:t>TMax</a:t>
            </a:r>
            <a:r>
              <a:rPr lang="en-US" sz="2000" dirty="0"/>
              <a:t> 	=	 </a:t>
            </a:r>
            <a:r>
              <a:rPr lang="en-US" sz="2000" b="0" dirty="0"/>
              <a:t>2</a:t>
            </a:r>
            <a:r>
              <a:rPr lang="en-US" sz="2000" b="0" i="1" baseline="30000" dirty="0"/>
              <a:t>w</a:t>
            </a:r>
            <a:r>
              <a:rPr lang="en-US" sz="2000" b="0" baseline="30000" dirty="0"/>
              <a:t>–1</a:t>
            </a:r>
            <a:r>
              <a:rPr lang="en-US" sz="2000" b="0" dirty="0"/>
              <a:t> – 1</a:t>
            </a:r>
          </a:p>
          <a:p>
            <a:pPr lvl="2" eaLnBrk="1" hangingPunct="1">
              <a:buFont typeface="Wingdings" pitchFamily="2" charset="2"/>
              <a:buNone/>
              <a:tabLst>
                <a:tab pos="1714500" algn="l"/>
                <a:tab pos="2286000" algn="l"/>
              </a:tabLst>
              <a:defRPr/>
            </a:pPr>
            <a:r>
              <a:rPr lang="en-US" sz="1800" dirty="0"/>
              <a:t>011…1</a:t>
            </a:r>
          </a:p>
          <a:p>
            <a:pPr marL="0" indent="0">
              <a:tabLst>
                <a:tab pos="1714500" algn="l"/>
                <a:tab pos="2286000" algn="l"/>
              </a:tabLst>
              <a:defRPr/>
            </a:pPr>
            <a:r>
              <a:rPr lang="en-US" sz="2000" dirty="0"/>
              <a:t> Other Values</a:t>
            </a:r>
          </a:p>
          <a:p>
            <a:pPr lvl="1" eaLnBrk="1" hangingPunct="1">
              <a:tabLst>
                <a:tab pos="1714500" algn="l"/>
                <a:tab pos="2286000" algn="l"/>
              </a:tabLst>
              <a:defRPr/>
            </a:pPr>
            <a:r>
              <a:rPr lang="en-US" sz="2000" b="0" dirty="0"/>
              <a:t>Minus 1</a:t>
            </a:r>
          </a:p>
          <a:p>
            <a:pPr lvl="2" eaLnBrk="1" hangingPunct="1">
              <a:buFont typeface="Wingdings" pitchFamily="2" charset="2"/>
              <a:buNone/>
              <a:tabLst>
                <a:tab pos="1714500" algn="l"/>
                <a:tab pos="2286000" algn="l"/>
              </a:tabLst>
              <a:defRPr/>
            </a:pPr>
            <a:r>
              <a:rPr lang="en-US" sz="1800" dirty="0"/>
              <a:t>111…1</a:t>
            </a:r>
          </a:p>
        </p:txBody>
      </p:sp>
      <p:graphicFrame>
        <p:nvGraphicFramePr>
          <p:cNvPr id="3074" name="Object 5"/>
          <p:cNvGraphicFramePr>
            <a:graphicFrameLocks noChangeAspect="1"/>
          </p:cNvGraphicFramePr>
          <p:nvPr/>
        </p:nvGraphicFramePr>
        <p:xfrm>
          <a:off x="1374775" y="4638675"/>
          <a:ext cx="5872163" cy="1914525"/>
        </p:xfrm>
        <a:graphic>
          <a:graphicData uri="http://schemas.openxmlformats.org/presentationml/2006/ole">
            <mc:AlternateContent xmlns:mc="http://schemas.openxmlformats.org/markup-compatibility/2006">
              <mc:Choice xmlns:v="urn:schemas-microsoft-com:vml" Requires="v">
                <p:oleObj spid="_x0000_s3075" name="Document" r:id="rId4" imgW="6083300" imgH="1943100" progId="Word.Document.8">
                  <p:embed/>
                </p:oleObj>
              </mc:Choice>
              <mc:Fallback>
                <p:oleObj name="Document" r:id="rId4" imgW="6083300" imgH="19431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4638675"/>
                        <a:ext cx="5872163" cy="19145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078" name="Rectangle 6"/>
          <p:cNvSpPr>
            <a:spLocks noChangeArrowheads="1"/>
          </p:cNvSpPr>
          <p:nvPr/>
        </p:nvSpPr>
        <p:spPr bwMode="auto">
          <a:xfrm>
            <a:off x="1295400" y="4240152"/>
            <a:ext cx="2040495" cy="400110"/>
          </a:xfrm>
          <a:prstGeom prst="rect">
            <a:avLst/>
          </a:prstGeom>
          <a:noFill/>
          <a:ln w="25400">
            <a:noFill/>
            <a:miter lim="800000"/>
            <a:headEnd/>
            <a:tailEnd/>
          </a:ln>
        </p:spPr>
        <p:txBody>
          <a:bodyPr wrap="none">
            <a:spAutoFit/>
          </a:bodyPr>
          <a:lstStyle/>
          <a:p>
            <a:pPr>
              <a:lnSpc>
                <a:spcPct val="100000"/>
              </a:lnSpc>
            </a:pPr>
            <a:r>
              <a:rPr lang="en-US" sz="2000" dirty="0">
                <a:solidFill>
                  <a:schemeClr val="tx2"/>
                </a:solidFill>
                <a:latin typeface="Calibri" pitchFamily="34" charset="0"/>
              </a:rPr>
              <a:t>Values for </a:t>
            </a:r>
            <a:r>
              <a:rPr lang="en-US" sz="2000" i="1" dirty="0">
                <a:solidFill>
                  <a:schemeClr val="tx2"/>
                </a:solidFill>
                <a:latin typeface="Calibri" pitchFamily="34" charset="0"/>
              </a:rPr>
              <a:t>W</a:t>
            </a:r>
            <a:r>
              <a:rPr lang="en-US" sz="2000" dirty="0">
                <a:solidFill>
                  <a:schemeClr val="tx2"/>
                </a:solidFill>
                <a:latin typeface="Calibri" pitchFamily="34" charset="0"/>
              </a:rPr>
              <a:t> = 16</a:t>
            </a:r>
          </a:p>
        </p:txBody>
      </p:sp>
    </p:spTree>
    <p:extLst>
      <p:ext uri="{BB962C8B-B14F-4D97-AF65-F5344CB8AC3E}">
        <p14:creationId xmlns:p14="http://schemas.microsoft.com/office/powerpoint/2010/main" val="26027387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52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52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752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P spid="107524" grpId="0" build="p"/>
      <p:bldP spid="30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587375"/>
            <a:ext cx="7308850" cy="555625"/>
          </a:xfrm>
          <a:noFill/>
        </p:spPr>
        <p:txBody>
          <a:bodyPr wrap="none" lIns="63500" tIns="25400" rIns="63500" bIns="25400" anchor="t">
            <a:spAutoFit/>
          </a:bodyPr>
          <a:lstStyle/>
          <a:p>
            <a:pPr eaLnBrk="1" hangingPunct="1"/>
            <a:r>
              <a:rPr lang="en-US"/>
              <a:t>Values for Different Word Sizes</a:t>
            </a:r>
          </a:p>
        </p:txBody>
      </p:sp>
      <p:sp>
        <p:nvSpPr>
          <p:cNvPr id="109571" name="Rectangle 3"/>
          <p:cNvSpPr>
            <a:spLocks noGrp="1" noChangeArrowheads="1"/>
          </p:cNvSpPr>
          <p:nvPr>
            <p:ph type="body" idx="1"/>
          </p:nvPr>
        </p:nvSpPr>
        <p:spPr>
          <a:xfrm>
            <a:off x="381000" y="3398837"/>
            <a:ext cx="4146550" cy="2314575"/>
          </a:xfrm>
        </p:spPr>
        <p:txBody>
          <a:bodyPr lIns="90487" tIns="44450" rIns="90487" bIns="44450"/>
          <a:lstStyle/>
          <a:p>
            <a:pPr eaLnBrk="1" hangingPunct="1">
              <a:tabLst>
                <a:tab pos="1714500" algn="l"/>
                <a:tab pos="2171700" algn="l"/>
                <a:tab pos="5435600" algn="r"/>
              </a:tabLst>
              <a:defRPr/>
            </a:pPr>
            <a:r>
              <a:rPr lang="en-US" dirty="0"/>
              <a:t>Observations</a:t>
            </a:r>
          </a:p>
          <a:p>
            <a:pPr lvl="1" eaLnBrk="1" hangingPunct="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eaLnBrk="1" hangingPunct="1">
              <a:tabLst>
                <a:tab pos="1714500" algn="l"/>
                <a:tab pos="2171700" algn="l"/>
                <a:tab pos="5435600" algn="r"/>
              </a:tabLst>
              <a:defRPr/>
            </a:pPr>
            <a:r>
              <a:rPr lang="en-US" b="0" dirty="0"/>
              <a:t>Asymmetric range</a:t>
            </a:r>
          </a:p>
          <a:p>
            <a:pPr lvl="1" eaLnBrk="1" hangingPunct="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nvGraphicFramePr>
        <p:xfrm>
          <a:off x="441325" y="1554163"/>
          <a:ext cx="8321675" cy="1798637"/>
        </p:xfrm>
        <a:graphic>
          <a:graphicData uri="http://schemas.openxmlformats.org/presentationml/2006/ole">
            <mc:AlternateContent xmlns:mc="http://schemas.openxmlformats.org/markup-compatibility/2006">
              <mc:Choice xmlns:v="urn:schemas-microsoft-com:vml" Requires="v">
                <p:oleObj spid="_x0000_s4099" name="Document" r:id="rId4" imgW="8724900" imgH="1816100" progId="Word.Document.8">
                  <p:embed/>
                </p:oleObj>
              </mc:Choice>
              <mc:Fallback>
                <p:oleObj name="Document" r:id="rId4" imgW="8724900" imgH="18161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1554163"/>
                        <a:ext cx="8321675" cy="17986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bwMode="auto">
          <a:xfrm>
            <a:off x="4527550" y="3398837"/>
            <a:ext cx="4968876" cy="345916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tab pos="1714500" algn="l"/>
                <a:tab pos="4460875" algn="l"/>
                <a:tab pos="5435600" algn="r"/>
              </a:tabLst>
              <a:defRPr/>
            </a:pP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C Programming</a:t>
            </a: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#include</a:t>
            </a:r>
            <a:r>
              <a:rPr kumimoji="0" lang="en-US" sz="2000" b="0" i="0" u="none" strike="noStrike" kern="0" cap="none" spc="0" normalizeH="0" noProof="0" dirty="0">
                <a:ln>
                  <a:noFill/>
                </a:ln>
                <a:solidFill>
                  <a:schemeClr val="tx1"/>
                </a:solidFill>
                <a:effectLst/>
                <a:uLnTx/>
                <a:uFillTx/>
                <a:latin typeface="Calibri" pitchFamily="34" charset="0"/>
              </a:rPr>
              <a:t> </a:t>
            </a:r>
            <a:r>
              <a:rPr kumimoji="0" lang="en-US" sz="2000" b="0" i="0" u="none" strike="noStrike" kern="0" cap="none" spc="0" normalizeH="0" baseline="0" noProof="0" dirty="0">
                <a:ln>
                  <a:noFill/>
                </a:ln>
                <a:solidFill>
                  <a:schemeClr val="tx1"/>
                </a:solidFill>
                <a:effectLst/>
                <a:uLnTx/>
                <a:uFillTx/>
                <a:latin typeface="Calibri" pitchFamily="34" charset="0"/>
              </a:rPr>
              <a:t>&lt;</a:t>
            </a:r>
            <a:r>
              <a:rPr kumimoji="0" lang="en-US" sz="2000" b="0" i="0" u="none" strike="noStrike" kern="0" cap="none" spc="0" normalizeH="0" baseline="0" noProof="0" dirty="0" err="1">
                <a:ln>
                  <a:noFill/>
                </a:ln>
                <a:solidFill>
                  <a:schemeClr val="tx1"/>
                </a:solidFill>
                <a:effectLst/>
                <a:uLnTx/>
                <a:uFillTx/>
                <a:latin typeface="Calibri" pitchFamily="34" charset="0"/>
              </a:rPr>
              <a:t>limits.h</a:t>
            </a:r>
            <a:r>
              <a:rPr kumimoji="0" lang="en-US" sz="2000" b="0" i="0" u="none" strike="noStrike" kern="0" cap="none" spc="0" normalizeH="0" baseline="0" noProof="0" dirty="0">
                <a:ln>
                  <a:noFill/>
                </a:ln>
                <a:solidFill>
                  <a:schemeClr val="tx1"/>
                </a:solidFill>
                <a:effectLst/>
                <a:uLnTx/>
                <a:uFillTx/>
                <a:latin typeface="Calibri" pitchFamily="34" charset="0"/>
              </a:rPr>
              <a:t>&gt;</a:t>
            </a: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Declares constants, e.g.,</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ULONG_MAX</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LONG_MAX</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LONG_MIN</a:t>
            </a:r>
          </a:p>
          <a:p>
            <a:pPr marL="742950" lvl="1"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Values platform specific</a:t>
            </a:r>
            <a:r>
              <a:rPr kumimoji="0" lang="en-US" sz="2000" b="0" i="0" u="none" strike="noStrike" kern="0" cap="none" spc="0" normalizeH="0" baseline="0" noProof="0" dirty="0">
                <a:ln>
                  <a:noFill/>
                </a:ln>
                <a:solidFill>
                  <a:schemeClr val="tx1"/>
                </a:solidFill>
                <a:effectLst/>
                <a:uLnTx/>
                <a:uFillTx/>
                <a:latin typeface="Calibri" pitchFamily="34" charset="0"/>
              </a:rPr>
              <a:t>		</a:t>
            </a:r>
          </a:p>
        </p:txBody>
      </p:sp>
    </p:spTree>
    <p:extLst>
      <p:ext uri="{BB962C8B-B14F-4D97-AF65-F5344CB8AC3E}">
        <p14:creationId xmlns:p14="http://schemas.microsoft.com/office/powerpoint/2010/main" val="38696270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77813" y="457200"/>
            <a:ext cx="8866187" cy="555625"/>
          </a:xfrm>
        </p:spPr>
        <p:txBody>
          <a:bodyPr/>
          <a:lstStyle/>
          <a:p>
            <a:pPr eaLnBrk="1" hangingPunct="1">
              <a:defRPr/>
            </a:pPr>
            <a:r>
              <a:rPr lang="en-US" dirty="0"/>
              <a:t>Negation: Complement &amp; Increment</a:t>
            </a:r>
          </a:p>
        </p:txBody>
      </p:sp>
      <p:sp>
        <p:nvSpPr>
          <p:cNvPr id="134147" name="Rectangle 3"/>
          <p:cNvSpPr>
            <a:spLocks noGrp="1" noChangeArrowheads="1"/>
          </p:cNvSpPr>
          <p:nvPr>
            <p:ph type="body" idx="1"/>
          </p:nvPr>
        </p:nvSpPr>
        <p:spPr>
          <a:xfrm>
            <a:off x="298450" y="1143000"/>
            <a:ext cx="7854950" cy="5224463"/>
          </a:xfrm>
        </p:spPr>
        <p:txBody>
          <a:bodyPr lIns="90487" tIns="44450" rIns="90487" bIns="44450"/>
          <a:lstStyle/>
          <a:p>
            <a:pPr eaLnBrk="1" hangingPunct="1">
              <a:tabLst>
                <a:tab pos="3200400" algn="l"/>
                <a:tab pos="4114800" algn="l"/>
              </a:tabLst>
              <a:defRPr/>
            </a:pPr>
            <a:r>
              <a:rPr lang="en-US" dirty="0"/>
              <a:t>Claim: Following Holds for 2’s Complement</a:t>
            </a:r>
          </a:p>
          <a:p>
            <a:pPr lvl="1" eaLnBrk="1" hangingPunct="1">
              <a:buFont typeface="Wingdings" pitchFamily="2" charset="2"/>
              <a:buNone/>
              <a:tabLst>
                <a:tab pos="3200400" algn="l"/>
                <a:tab pos="4114800" algn="l"/>
              </a:tabLst>
              <a:defRPr/>
            </a:pPr>
            <a:r>
              <a:rPr lang="en-US" sz="1800" b="1" dirty="0">
                <a:latin typeface="Courier New" pitchFamily="49" charset="0"/>
                <a:cs typeface="Courier New" pitchFamily="49" charset="0"/>
              </a:rPr>
              <a:t> ~x + 1 == -x</a:t>
            </a:r>
          </a:p>
          <a:p>
            <a:pPr eaLnBrk="1" hangingPunct="1">
              <a:tabLst>
                <a:tab pos="3200400" algn="l"/>
                <a:tab pos="4114800" algn="l"/>
              </a:tabLst>
              <a:defRPr/>
            </a:pPr>
            <a:r>
              <a:rPr lang="en-US" dirty="0"/>
              <a:t>Complement</a:t>
            </a:r>
          </a:p>
          <a:p>
            <a:pPr lvl="1" eaLnBrk="1" hangingPunct="1">
              <a:tabLst>
                <a:tab pos="3200400" algn="l"/>
                <a:tab pos="4114800" algn="l"/>
              </a:tabLst>
              <a:defRPr/>
            </a:pPr>
            <a:r>
              <a:rPr lang="en-US" dirty="0"/>
              <a:t>Observation: </a:t>
            </a:r>
            <a:r>
              <a:rPr lang="en-US" sz="1800" b="1" dirty="0">
                <a:latin typeface="Courier New" pitchFamily="49" charset="0"/>
                <a:cs typeface="Courier New" pitchFamily="49" charset="0"/>
              </a:rPr>
              <a:t>~x + x == 1111…111 == -1</a:t>
            </a:r>
          </a:p>
          <a:p>
            <a:pPr eaLnBrk="1" hangingPunct="1">
              <a:tabLst>
                <a:tab pos="3200400" algn="l"/>
                <a:tab pos="4114800" algn="l"/>
              </a:tabLst>
              <a:defRPr/>
            </a:pPr>
            <a:endParaRPr lang="en-US" dirty="0"/>
          </a:p>
          <a:p>
            <a:pPr eaLnBrk="1" hangingPunct="1">
              <a:tabLst>
                <a:tab pos="3200400" algn="l"/>
                <a:tab pos="4114800" algn="l"/>
              </a:tabLst>
              <a:defRPr/>
            </a:pPr>
            <a:endParaRPr lang="en-US" dirty="0"/>
          </a:p>
          <a:p>
            <a:pPr eaLnBrk="1" hangingPunct="1">
              <a:tabLst>
                <a:tab pos="3200400" algn="l"/>
                <a:tab pos="4114800" algn="l"/>
              </a:tabLst>
              <a:defRPr/>
            </a:pPr>
            <a:endParaRPr lang="en-US" dirty="0"/>
          </a:p>
          <a:p>
            <a:pPr eaLnBrk="1" hangingPunct="1">
              <a:tabLst>
                <a:tab pos="3200400" algn="l"/>
                <a:tab pos="4114800" algn="l"/>
              </a:tabLst>
              <a:defRPr/>
            </a:pPr>
            <a:endParaRPr lang="en-US" dirty="0"/>
          </a:p>
          <a:p>
            <a:pPr eaLnBrk="1" hangingPunct="1">
              <a:tabLst>
                <a:tab pos="3200400" algn="l"/>
                <a:tab pos="4114800" algn="l"/>
              </a:tabLst>
              <a:defRPr/>
            </a:pPr>
            <a:r>
              <a:rPr lang="en-US" dirty="0"/>
              <a:t>Complete Proof?</a:t>
            </a:r>
            <a:endParaRPr lang="en-US" sz="1800" b="1" dirty="0">
              <a:latin typeface="Courier New" pitchFamily="49" charset="0"/>
              <a:cs typeface="Courier New" pitchFamily="49" charset="0"/>
            </a:endParaRPr>
          </a:p>
        </p:txBody>
      </p:sp>
      <p:grpSp>
        <p:nvGrpSpPr>
          <p:cNvPr id="2" name="Group 4"/>
          <p:cNvGrpSpPr>
            <a:grpSpLocks/>
          </p:cNvGrpSpPr>
          <p:nvPr/>
        </p:nvGrpSpPr>
        <p:grpSpPr bwMode="auto">
          <a:xfrm>
            <a:off x="2903537" y="2819401"/>
            <a:ext cx="2971800" cy="1604963"/>
            <a:chOff x="2160" y="1968"/>
            <a:chExt cx="1872" cy="1011"/>
          </a:xfrm>
        </p:grpSpPr>
        <p:grpSp>
          <p:nvGrpSpPr>
            <p:cNvPr id="3" name="Group 5"/>
            <p:cNvGrpSpPr>
              <a:grpSpLocks/>
            </p:cNvGrpSpPr>
            <p:nvPr/>
          </p:nvGrpSpPr>
          <p:grpSpPr bwMode="auto">
            <a:xfrm>
              <a:off x="2448" y="1968"/>
              <a:ext cx="1536" cy="291"/>
              <a:chOff x="2448" y="1968"/>
              <a:chExt cx="1536" cy="291"/>
            </a:xfrm>
          </p:grpSpPr>
          <p:sp>
            <p:nvSpPr>
              <p:cNvPr id="31777"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8"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9"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0"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1"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2"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3"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4"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5" name="Rectangle 14"/>
              <p:cNvSpPr>
                <a:spLocks noChangeArrowheads="1"/>
              </p:cNvSpPr>
              <p:nvPr/>
            </p:nvSpPr>
            <p:spPr bwMode="auto">
              <a:xfrm>
                <a:off x="2448" y="1968"/>
                <a:ext cx="249"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 x</a:t>
                </a:r>
              </a:p>
            </p:txBody>
          </p:sp>
        </p:grpSp>
        <p:grpSp>
          <p:nvGrpSpPr>
            <p:cNvPr id="4" name="Group 15"/>
            <p:cNvGrpSpPr>
              <a:grpSpLocks/>
            </p:cNvGrpSpPr>
            <p:nvPr/>
          </p:nvGrpSpPr>
          <p:grpSpPr bwMode="auto">
            <a:xfrm>
              <a:off x="2448" y="2304"/>
              <a:ext cx="1536" cy="291"/>
              <a:chOff x="2448" y="2448"/>
              <a:chExt cx="1536" cy="291"/>
            </a:xfrm>
          </p:grpSpPr>
          <p:sp>
            <p:nvSpPr>
              <p:cNvPr id="31768"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69"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0"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1"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2"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3"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4"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5"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6" name="Rectangle 24"/>
              <p:cNvSpPr>
                <a:spLocks noChangeArrowheads="1"/>
              </p:cNvSpPr>
              <p:nvPr/>
            </p:nvSpPr>
            <p:spPr bwMode="auto">
              <a:xfrm>
                <a:off x="2448" y="2448"/>
                <a:ext cx="302"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~x</a:t>
                </a:r>
              </a:p>
            </p:txBody>
          </p:sp>
        </p:grpSp>
        <p:sp>
          <p:nvSpPr>
            <p:cNvPr id="31756" name="Rectangle 25"/>
            <p:cNvSpPr>
              <a:spLocks noChangeArrowheads="1"/>
            </p:cNvSpPr>
            <p:nvPr/>
          </p:nvSpPr>
          <p:spPr bwMode="auto">
            <a:xfrm>
              <a:off x="2160" y="2304"/>
              <a:ext cx="213"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a:t>
              </a:r>
            </a:p>
          </p:txBody>
        </p:sp>
        <p:sp>
          <p:nvSpPr>
            <p:cNvPr id="31757" name="Line 26"/>
            <p:cNvSpPr>
              <a:spLocks noChangeShapeType="1"/>
            </p:cNvSpPr>
            <p:nvPr/>
          </p:nvSpPr>
          <p:spPr bwMode="auto">
            <a:xfrm>
              <a:off x="2208" y="2640"/>
              <a:ext cx="1824" cy="0"/>
            </a:xfrm>
            <a:prstGeom prst="line">
              <a:avLst/>
            </a:prstGeom>
            <a:noFill/>
            <a:ln w="25400">
              <a:solidFill>
                <a:schemeClr val="tx1"/>
              </a:solidFill>
              <a:round/>
              <a:headEnd/>
              <a:tailEnd/>
            </a:ln>
          </p:spPr>
          <p:txBody>
            <a:bodyPr wrap="none" anchor="ctr"/>
            <a:lstStyle/>
            <a:p>
              <a:endParaRPr lang="en-US" b="0">
                <a:latin typeface="Calibri" pitchFamily="34" charset="0"/>
              </a:endParaRPr>
            </a:p>
          </p:txBody>
        </p:sp>
        <p:grpSp>
          <p:nvGrpSpPr>
            <p:cNvPr id="5" name="Group 27"/>
            <p:cNvGrpSpPr>
              <a:grpSpLocks/>
            </p:cNvGrpSpPr>
            <p:nvPr/>
          </p:nvGrpSpPr>
          <p:grpSpPr bwMode="auto">
            <a:xfrm>
              <a:off x="2448" y="2688"/>
              <a:ext cx="1536" cy="291"/>
              <a:chOff x="2448" y="1968"/>
              <a:chExt cx="1536" cy="291"/>
            </a:xfrm>
          </p:grpSpPr>
          <p:sp>
            <p:nvSpPr>
              <p:cNvPr id="31759"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0"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1"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2"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3"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4"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5"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6"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7" name="Rectangle 36"/>
              <p:cNvSpPr>
                <a:spLocks noChangeArrowheads="1"/>
              </p:cNvSpPr>
              <p:nvPr/>
            </p:nvSpPr>
            <p:spPr bwMode="auto">
              <a:xfrm>
                <a:off x="2448" y="1968"/>
                <a:ext cx="274"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-1</a:t>
                </a:r>
              </a:p>
            </p:txBody>
          </p:sp>
        </p:grpSp>
      </p:grpSp>
    </p:spTree>
    <p:extLst>
      <p:ext uri="{BB962C8B-B14F-4D97-AF65-F5344CB8AC3E}">
        <p14:creationId xmlns:p14="http://schemas.microsoft.com/office/powerpoint/2010/main" val="26040856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t>Representing information as bits</a:t>
            </a:r>
          </a:p>
          <a:p>
            <a:r>
              <a:rPr lang="en-US" dirty="0">
                <a:solidFill>
                  <a:schemeClr val="bg1">
                    <a:lumMod val="65000"/>
                  </a:schemeClr>
                </a:solidFill>
              </a:rPr>
              <a:t>Bit-level manipulations</a:t>
            </a:r>
          </a:p>
          <a:p>
            <a:r>
              <a:rPr lang="en-US" dirty="0">
                <a:solidFill>
                  <a:schemeClr val="bg1">
                    <a:lumMod val="65000"/>
                  </a:schemeClr>
                </a:solidFill>
              </a:rPr>
              <a:t>Integers</a:t>
            </a:r>
          </a:p>
          <a:p>
            <a:pPr lvl="1"/>
            <a:r>
              <a:rPr lang="en-US" dirty="0">
                <a:solidFill>
                  <a:schemeClr val="bg1">
                    <a:lumMod val="65000"/>
                  </a:schemeClr>
                </a:solidFill>
              </a:rPr>
              <a:t>Representation: unsigned and signed</a:t>
            </a:r>
          </a:p>
          <a:p>
            <a:pPr lvl="1"/>
            <a:r>
              <a:rPr lang="en-US" dirty="0">
                <a:solidFill>
                  <a:schemeClr val="bg1">
                    <a:lumMod val="65000"/>
                  </a:schemeClr>
                </a:solidFill>
              </a:rPr>
              <a:t>Conversion, casting</a:t>
            </a:r>
          </a:p>
          <a:p>
            <a:pPr lvl="1"/>
            <a:r>
              <a:rPr lang="en-US" dirty="0">
                <a:solidFill>
                  <a:schemeClr val="bg1">
                    <a:lumMod val="65000"/>
                  </a:schemeClr>
                </a:solidFill>
              </a:rPr>
              <a:t>Expanding, truncating</a:t>
            </a:r>
          </a:p>
          <a:p>
            <a:pPr lvl="1"/>
            <a:r>
              <a:rPr lang="en-US" dirty="0">
                <a:solidFill>
                  <a:schemeClr val="bg1">
                    <a:lumMod val="65000"/>
                  </a:schemeClr>
                </a:solidFill>
              </a:rPr>
              <a:t>Addition, negation, multiplication, shifting</a:t>
            </a:r>
          </a:p>
          <a:p>
            <a:pPr lvl="1"/>
            <a:r>
              <a:rPr lang="en-US" dirty="0">
                <a:solidFill>
                  <a:schemeClr val="bg1">
                    <a:lumMod val="65000"/>
                  </a:schemeClr>
                </a:solidFill>
              </a:rPr>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358218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34975"/>
            <a:ext cx="8305800" cy="555625"/>
          </a:xfrm>
          <a:noFill/>
        </p:spPr>
        <p:txBody>
          <a:bodyPr wrap="none" lIns="63500" tIns="25400" rIns="63500" bIns="25400" anchor="t">
            <a:spAutoFit/>
          </a:bodyPr>
          <a:lstStyle/>
          <a:p>
            <a:pPr eaLnBrk="1" hangingPunct="1"/>
            <a:r>
              <a:rPr lang="en-US"/>
              <a:t>Unsigned &amp; Signed Numeric Values</a:t>
            </a:r>
          </a:p>
        </p:txBody>
      </p:sp>
      <p:sp>
        <p:nvSpPr>
          <p:cNvPr id="111619" name="Rectangle 3"/>
          <p:cNvSpPr>
            <a:spLocks noGrp="1" noChangeArrowheads="1"/>
          </p:cNvSpPr>
          <p:nvPr>
            <p:ph type="body" idx="1"/>
          </p:nvPr>
        </p:nvSpPr>
        <p:spPr>
          <a:xfrm>
            <a:off x="4114800" y="1066800"/>
            <a:ext cx="4459288" cy="5224463"/>
          </a:xfrm>
        </p:spPr>
        <p:txBody>
          <a:bodyPr lIns="90487" tIns="44450" rIns="90487" bIns="44450"/>
          <a:lstStyle/>
          <a:p>
            <a:pPr eaLnBrk="1" hangingPunct="1">
              <a:defRPr/>
            </a:pPr>
            <a:r>
              <a:rPr lang="en-US" dirty="0"/>
              <a:t>Equivalence</a:t>
            </a:r>
          </a:p>
          <a:p>
            <a:pPr lvl="1" eaLnBrk="1" hangingPunct="1">
              <a:defRPr/>
            </a:pPr>
            <a:r>
              <a:rPr lang="en-US" dirty="0"/>
              <a:t>Same encodings for nonnegative values</a:t>
            </a:r>
          </a:p>
          <a:p>
            <a:pPr eaLnBrk="1" hangingPunct="1">
              <a:defRPr/>
            </a:pPr>
            <a:r>
              <a:rPr lang="en-US" dirty="0"/>
              <a:t>Uniqueness</a:t>
            </a:r>
            <a:endParaRPr lang="en-US" i="1" dirty="0"/>
          </a:p>
          <a:p>
            <a:pPr lvl="1" eaLnBrk="1" hangingPunct="1">
              <a:defRPr/>
            </a:pPr>
            <a:r>
              <a:rPr lang="en-US" dirty="0"/>
              <a:t>Every bit pattern represents unique integer value</a:t>
            </a:r>
          </a:p>
          <a:p>
            <a:pPr lvl="1" eaLnBrk="1" hangingPunct="1">
              <a:defRPr/>
            </a:pPr>
            <a:r>
              <a:rPr lang="en-US" dirty="0"/>
              <a:t>Each </a:t>
            </a:r>
            <a:r>
              <a:rPr lang="en-US" dirty="0" err="1"/>
              <a:t>representable</a:t>
            </a:r>
            <a:r>
              <a:rPr lang="en-US" dirty="0"/>
              <a:t> integer has unique bit encoding</a:t>
            </a:r>
          </a:p>
          <a:p>
            <a:pPr eaLnBrk="1" hangingPunct="1">
              <a:defRPr/>
            </a:pPr>
            <a:r>
              <a:rPr lang="en-US" dirty="0">
                <a:sym typeface="Symbol" pitchFamily="18" charset="2"/>
              </a:rPr>
              <a:t></a:t>
            </a:r>
            <a:r>
              <a:rPr lang="en-US" dirty="0"/>
              <a:t> Can Invert Mappings</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 integer</a:t>
            </a:r>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Tree>
    <p:extLst>
      <p:ext uri="{BB962C8B-B14F-4D97-AF65-F5344CB8AC3E}">
        <p14:creationId xmlns:p14="http://schemas.microsoft.com/office/powerpoint/2010/main" val="18838753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b="1" dirty="0"/>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312531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19474"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19475"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19476" name="Line 6"/>
          <p:cNvSpPr>
            <a:spLocks noChangeShapeType="1"/>
          </p:cNvSpPr>
          <p:nvPr/>
        </p:nvSpPr>
        <p:spPr bwMode="auto">
          <a:xfrm>
            <a:off x="25273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7" name="Line 7"/>
          <p:cNvSpPr>
            <a:spLocks noChangeShapeType="1"/>
          </p:cNvSpPr>
          <p:nvPr/>
        </p:nvSpPr>
        <p:spPr bwMode="auto">
          <a:xfrm>
            <a:off x="52705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8" name="Line 8"/>
          <p:cNvSpPr>
            <a:spLocks noChangeShapeType="1"/>
          </p:cNvSpPr>
          <p:nvPr/>
        </p:nvSpPr>
        <p:spPr bwMode="auto">
          <a:xfrm>
            <a:off x="4127500" y="2362199"/>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9" name="Rectangle 9"/>
          <p:cNvSpPr>
            <a:spLocks noChangeArrowheads="1"/>
          </p:cNvSpPr>
          <p:nvPr/>
        </p:nvSpPr>
        <p:spPr bwMode="auto">
          <a:xfrm>
            <a:off x="0" y="1674812"/>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80" name="Rectangle 10"/>
          <p:cNvSpPr>
            <a:spLocks noChangeArrowheads="1"/>
          </p:cNvSpPr>
          <p:nvPr/>
        </p:nvSpPr>
        <p:spPr bwMode="auto">
          <a:xfrm>
            <a:off x="6324600" y="1612105"/>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19481" name="Rectangle 11"/>
          <p:cNvSpPr>
            <a:spLocks noChangeArrowheads="1"/>
          </p:cNvSpPr>
          <p:nvPr/>
        </p:nvSpPr>
        <p:spPr bwMode="auto">
          <a:xfrm>
            <a:off x="2947988" y="2949574"/>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19482" name="Rectangle 12"/>
          <p:cNvSpPr>
            <a:spLocks noChangeArrowheads="1"/>
          </p:cNvSpPr>
          <p:nvPr/>
        </p:nvSpPr>
        <p:spPr bwMode="auto">
          <a:xfrm>
            <a:off x="2043113" y="2131700"/>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83" name="Rectangle 13"/>
          <p:cNvSpPr>
            <a:spLocks noChangeArrowheads="1"/>
          </p:cNvSpPr>
          <p:nvPr/>
        </p:nvSpPr>
        <p:spPr bwMode="auto">
          <a:xfrm>
            <a:off x="6310313" y="2131700"/>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19484" name="Rectangle 14"/>
          <p:cNvSpPr>
            <a:spLocks noChangeArrowheads="1"/>
          </p:cNvSpPr>
          <p:nvPr/>
        </p:nvSpPr>
        <p:spPr bwMode="auto">
          <a:xfrm>
            <a:off x="4176713" y="2304884"/>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8694" name="Rectangle 38"/>
          <p:cNvSpPr>
            <a:spLocks noGrp="1" noChangeArrowheads="1"/>
          </p:cNvSpPr>
          <p:nvPr>
            <p:ph type="title"/>
          </p:nvPr>
        </p:nvSpPr>
        <p:spPr>
          <a:xfrm>
            <a:off x="357018" y="533400"/>
            <a:ext cx="7592093" cy="762000"/>
          </a:xfrm>
        </p:spPr>
        <p:txBody>
          <a:bodyPr/>
          <a:lstStyle/>
          <a:p>
            <a:pPr eaLnBrk="1" hangingPunct="1">
              <a:defRPr/>
            </a:pPr>
            <a:r>
              <a:rPr lang="en-US"/>
              <a:t>Mapping Between Signed &amp; Unsigned</a:t>
            </a:r>
          </a:p>
        </p:txBody>
      </p:sp>
      <p:sp>
        <p:nvSpPr>
          <p:cNvPr id="19460" name="Rectangle 42"/>
          <p:cNvSpPr>
            <a:spLocks noChangeArrowheads="1"/>
          </p:cNvSpPr>
          <p:nvPr/>
        </p:nvSpPr>
        <p:spPr bwMode="auto">
          <a:xfrm>
            <a:off x="3224213" y="3709988"/>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dirty="0">
                <a:latin typeface="Calibri" pitchFamily="34" charset="0"/>
              </a:rPr>
              <a:t>U2T</a:t>
            </a:r>
          </a:p>
        </p:txBody>
      </p:sp>
      <p:sp>
        <p:nvSpPr>
          <p:cNvPr id="19461" name="Rectangle 43"/>
          <p:cNvSpPr>
            <a:spLocks noChangeArrowheads="1"/>
          </p:cNvSpPr>
          <p:nvPr/>
        </p:nvSpPr>
        <p:spPr bwMode="auto">
          <a:xfrm>
            <a:off x="3529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U2B</a:t>
            </a:r>
          </a:p>
        </p:txBody>
      </p:sp>
      <p:sp>
        <p:nvSpPr>
          <p:cNvPr id="19462" name="Rectangle 44"/>
          <p:cNvSpPr>
            <a:spLocks noChangeArrowheads="1"/>
          </p:cNvSpPr>
          <p:nvPr/>
        </p:nvSpPr>
        <p:spPr bwMode="auto">
          <a:xfrm>
            <a:off x="4672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B2T</a:t>
            </a:r>
          </a:p>
        </p:txBody>
      </p:sp>
      <p:sp>
        <p:nvSpPr>
          <p:cNvPr id="19463" name="Line 45"/>
          <p:cNvSpPr>
            <a:spLocks noChangeShapeType="1"/>
          </p:cNvSpPr>
          <p:nvPr/>
        </p:nvSpPr>
        <p:spPr bwMode="auto">
          <a:xfrm>
            <a:off x="25384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46"/>
          <p:cNvSpPr>
            <a:spLocks noChangeShapeType="1"/>
          </p:cNvSpPr>
          <p:nvPr/>
        </p:nvSpPr>
        <p:spPr bwMode="auto">
          <a:xfrm>
            <a:off x="52816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47"/>
          <p:cNvSpPr>
            <a:spLocks noChangeShapeType="1"/>
          </p:cNvSpPr>
          <p:nvPr/>
        </p:nvSpPr>
        <p:spPr bwMode="auto">
          <a:xfrm>
            <a:off x="4138613" y="4230688"/>
            <a:ext cx="508000" cy="0"/>
          </a:xfrm>
          <a:prstGeom prst="line">
            <a:avLst/>
          </a:prstGeom>
          <a:noFill/>
          <a:ln w="25400">
            <a:solidFill>
              <a:schemeClr val="tx1"/>
            </a:solidFill>
            <a:round/>
            <a:headEnd/>
            <a:tailEnd type="triangle" w="med" len="med"/>
          </a:ln>
        </p:spPr>
        <p:txBody>
          <a:bodyPr wrap="none" anchor="ctr"/>
          <a:lstStyle/>
          <a:p>
            <a:endParaRPr lang="en-US"/>
          </a:p>
        </p:txBody>
      </p:sp>
      <p:sp>
        <p:nvSpPr>
          <p:cNvPr id="19466" name="Rectangle 48"/>
          <p:cNvSpPr>
            <a:spLocks noChangeArrowheads="1"/>
          </p:cNvSpPr>
          <p:nvPr/>
        </p:nvSpPr>
        <p:spPr bwMode="auto">
          <a:xfrm>
            <a:off x="6324600" y="3580606"/>
            <a:ext cx="262276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67" name="Rectangle 49"/>
          <p:cNvSpPr>
            <a:spLocks noChangeArrowheads="1"/>
          </p:cNvSpPr>
          <p:nvPr/>
        </p:nvSpPr>
        <p:spPr bwMode="auto">
          <a:xfrm>
            <a:off x="1243968" y="3657600"/>
            <a:ext cx="1378582"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Unsigned</a:t>
            </a:r>
          </a:p>
        </p:txBody>
      </p:sp>
      <p:sp>
        <p:nvSpPr>
          <p:cNvPr id="19468" name="Rectangle 50"/>
          <p:cNvSpPr>
            <a:spLocks noChangeArrowheads="1"/>
          </p:cNvSpPr>
          <p:nvPr/>
        </p:nvSpPr>
        <p:spPr bwMode="auto">
          <a:xfrm>
            <a:off x="2947306" y="4818063"/>
            <a:ext cx="2920094" cy="39754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a:latin typeface="Calibri" pitchFamily="34" charset="0"/>
              </a:rPr>
              <a:t>Maintain Same Bit Pattern</a:t>
            </a:r>
          </a:p>
        </p:txBody>
      </p:sp>
      <p:sp>
        <p:nvSpPr>
          <p:cNvPr id="19469" name="Rectangle 51"/>
          <p:cNvSpPr>
            <a:spLocks noChangeArrowheads="1"/>
          </p:cNvSpPr>
          <p:nvPr/>
        </p:nvSpPr>
        <p:spPr bwMode="auto">
          <a:xfrm>
            <a:off x="2054225" y="3962400"/>
            <a:ext cx="3968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err="1">
                <a:latin typeface="Times" pitchFamily="18" charset="0"/>
              </a:rPr>
              <a:t>ux</a:t>
            </a:r>
            <a:endParaRPr lang="en-US" b="0" i="1" dirty="0">
              <a:latin typeface="Times" pitchFamily="18" charset="0"/>
            </a:endParaRPr>
          </a:p>
        </p:txBody>
      </p:sp>
      <p:sp>
        <p:nvSpPr>
          <p:cNvPr id="19470" name="Rectangle 52"/>
          <p:cNvSpPr>
            <a:spLocks noChangeArrowheads="1"/>
          </p:cNvSpPr>
          <p:nvPr/>
        </p:nvSpPr>
        <p:spPr bwMode="auto">
          <a:xfrm>
            <a:off x="6321425" y="3962400"/>
            <a:ext cx="2825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itchFamily="18" charset="2"/>
            </a:endParaRPr>
          </a:p>
        </p:txBody>
      </p:sp>
      <p:sp>
        <p:nvSpPr>
          <p:cNvPr id="19471" name="Rectangle 53"/>
          <p:cNvSpPr>
            <a:spLocks noChangeArrowheads="1"/>
          </p:cNvSpPr>
          <p:nvPr/>
        </p:nvSpPr>
        <p:spPr bwMode="auto">
          <a:xfrm>
            <a:off x="4173971" y="4170219"/>
            <a:ext cx="3206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72" name="Rectangle 56"/>
          <p:cNvSpPr>
            <a:spLocks noGrp="1" noChangeArrowheads="1"/>
          </p:cNvSpPr>
          <p:nvPr>
            <p:ph type="body" idx="1"/>
          </p:nvPr>
        </p:nvSpPr>
        <p:spPr>
          <a:xfrm>
            <a:off x="290513" y="5670550"/>
            <a:ext cx="8656855" cy="882650"/>
          </a:xfrm>
        </p:spPr>
        <p:txBody>
          <a:bodyPr/>
          <a:lstStyle/>
          <a:p>
            <a:r>
              <a:rPr lang="en-US" dirty="0"/>
              <a:t>Mappings between unsigned and two’s complement numbers:</a:t>
            </a:r>
            <a:br>
              <a:rPr lang="en-US" dirty="0"/>
            </a:br>
            <a:r>
              <a:rPr lang="en-US" dirty="0"/>
              <a:t> </a:t>
            </a:r>
            <a:r>
              <a:rPr lang="en-US" dirty="0">
                <a:solidFill>
                  <a:srgbClr val="C00000"/>
                </a:solidFill>
              </a:rPr>
              <a:t>keep bit representations and reinterpret</a:t>
            </a:r>
          </a:p>
        </p:txBody>
      </p:sp>
    </p:spTree>
    <p:extLst>
      <p:ext uri="{BB962C8B-B14F-4D97-AF65-F5344CB8AC3E}">
        <p14:creationId xmlns:p14="http://schemas.microsoft.com/office/powerpoint/2010/main" val="32318658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1004379"/>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2" name="Group 124"/>
          <p:cNvGrpSpPr>
            <a:grpSpLocks/>
          </p:cNvGrpSpPr>
          <p:nvPr/>
        </p:nvGrpSpPr>
        <p:grpSpPr bwMode="auto">
          <a:xfrm>
            <a:off x="5181600" y="3530600"/>
            <a:ext cx="1574800" cy="279400"/>
            <a:chOff x="3264" y="2608"/>
            <a:chExt cx="992" cy="176"/>
          </a:xfrm>
        </p:grpSpPr>
        <p:sp>
          <p:nvSpPr>
            <p:cNvPr id="20602" name="Rectangle 117"/>
            <p:cNvSpPr>
              <a:spLocks noChangeArrowheads="1"/>
            </p:cNvSpPr>
            <p:nvPr/>
          </p:nvSpPr>
          <p:spPr bwMode="auto">
            <a:xfrm>
              <a:off x="3552" y="260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U2T</a:t>
              </a:r>
            </a:p>
          </p:txBody>
        </p:sp>
        <p:sp>
          <p:nvSpPr>
            <p:cNvPr id="20603" name="Line 118"/>
            <p:cNvSpPr>
              <a:spLocks noChangeShapeType="1"/>
            </p:cNvSpPr>
            <p:nvPr/>
          </p:nvSpPr>
          <p:spPr bwMode="auto">
            <a:xfrm flipH="1" flipV="1">
              <a:off x="3264" y="2704"/>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20604" name="Line 119"/>
            <p:cNvSpPr>
              <a:spLocks noChangeShapeType="1"/>
            </p:cNvSpPr>
            <p:nvPr/>
          </p:nvSpPr>
          <p:spPr bwMode="auto">
            <a:xfrm flipH="1">
              <a:off x="3936" y="2696"/>
              <a:ext cx="320" cy="0"/>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3" name="Group 123"/>
          <p:cNvGrpSpPr>
            <a:grpSpLocks/>
          </p:cNvGrpSpPr>
          <p:nvPr/>
        </p:nvGrpSpPr>
        <p:grpSpPr bwMode="auto">
          <a:xfrm>
            <a:off x="5181600" y="3098800"/>
            <a:ext cx="1574800" cy="279400"/>
            <a:chOff x="3264" y="2128"/>
            <a:chExt cx="992" cy="176"/>
          </a:xfrm>
        </p:grpSpPr>
        <p:sp>
          <p:nvSpPr>
            <p:cNvPr id="20599" name="Rectangle 120"/>
            <p:cNvSpPr>
              <a:spLocks noChangeArrowheads="1"/>
            </p:cNvSpPr>
            <p:nvPr/>
          </p:nvSpPr>
          <p:spPr bwMode="auto">
            <a:xfrm>
              <a:off x="3552" y="212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T2U</a:t>
              </a:r>
            </a:p>
          </p:txBody>
        </p:sp>
        <p:sp>
          <p:nvSpPr>
            <p:cNvPr id="20600" name="Line 121"/>
            <p:cNvSpPr>
              <a:spLocks noChangeShapeType="1"/>
            </p:cNvSpPr>
            <p:nvPr/>
          </p:nvSpPr>
          <p:spPr bwMode="auto">
            <a:xfrm flipH="1" flipV="1">
              <a:off x="3264" y="2224"/>
              <a:ext cx="288" cy="0"/>
            </a:xfrm>
            <a:prstGeom prst="line">
              <a:avLst/>
            </a:prstGeom>
            <a:noFill/>
            <a:ln w="25400">
              <a:solidFill>
                <a:schemeClr val="tx1"/>
              </a:solidFill>
              <a:round/>
              <a:headEnd type="triangle" w="med" len="med"/>
              <a:tailEnd/>
            </a:ln>
          </p:spPr>
          <p:txBody>
            <a:bodyPr wrap="none" anchor="ctr"/>
            <a:lstStyle/>
            <a:p>
              <a:endParaRPr lang="en-US"/>
            </a:p>
          </p:txBody>
        </p:sp>
        <p:sp>
          <p:nvSpPr>
            <p:cNvPr id="20601" name="Line 122"/>
            <p:cNvSpPr>
              <a:spLocks noChangeShapeType="1"/>
            </p:cNvSpPr>
            <p:nvPr/>
          </p:nvSpPr>
          <p:spPr bwMode="auto">
            <a:xfrm flipH="1">
              <a:off x="3936" y="2216"/>
              <a:ext cx="320" cy="0"/>
            </a:xfrm>
            <a:prstGeom prst="line">
              <a:avLst/>
            </a:prstGeom>
            <a:noFill/>
            <a:ln w="25400">
              <a:solidFill>
                <a:schemeClr val="tx1"/>
              </a:solidFill>
              <a:round/>
              <a:headEnd type="triangle" w="med" len="med"/>
              <a:tailEnd/>
            </a:ln>
          </p:spPr>
          <p:txBody>
            <a:bodyPr wrap="none" anchor="ctr"/>
            <a:lstStyle/>
            <a:p>
              <a:endParaRPr lang="en-US"/>
            </a:p>
          </p:txBody>
        </p:sp>
      </p:grpSp>
    </p:spTree>
    <p:extLst>
      <p:ext uri="{BB962C8B-B14F-4D97-AF65-F5344CB8AC3E}">
        <p14:creationId xmlns:p14="http://schemas.microsoft.com/office/powerpoint/2010/main" val="4017803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52578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5257800" y="472439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itchFamily="34" charset="0"/>
                </a:rPr>
                <a:t>+/- 16</a:t>
              </a:r>
            </a:p>
          </p:txBody>
        </p:sp>
      </p:grpSp>
    </p:spTree>
    <p:extLst>
      <p:ext uri="{BB962C8B-B14F-4D97-AF65-F5344CB8AC3E}">
        <p14:creationId xmlns:p14="http://schemas.microsoft.com/office/powerpoint/2010/main" val="3188644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p:cNvGrpSpPr>
          <p:nvPr/>
        </p:nvGrpSpPr>
        <p:grpSpPr bwMode="auto">
          <a:xfrm>
            <a:off x="1752600" y="3810000"/>
            <a:ext cx="2743200" cy="228600"/>
            <a:chOff x="2832" y="2208"/>
            <a:chExt cx="1728" cy="144"/>
          </a:xfrm>
        </p:grpSpPr>
        <p:sp>
          <p:nvSpPr>
            <p:cNvPr id="5142" name="Rectangle 17"/>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3" name="Rectangle 18"/>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4" name="Rectangle 19"/>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5" name="Rectangle 20"/>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6" name="Rectangle 21"/>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7" name="Rectangle 22"/>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8" name="Rectangle 23"/>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4" name="Group 24"/>
          <p:cNvGrpSpPr>
            <a:grpSpLocks/>
          </p:cNvGrpSpPr>
          <p:nvPr/>
        </p:nvGrpSpPr>
        <p:grpSpPr bwMode="auto">
          <a:xfrm>
            <a:off x="1752600" y="4267200"/>
            <a:ext cx="2743200" cy="228600"/>
            <a:chOff x="2832" y="2208"/>
            <a:chExt cx="1728" cy="144"/>
          </a:xfrm>
        </p:grpSpPr>
        <p:sp>
          <p:nvSpPr>
            <p:cNvPr id="5135" name="Rectangle 25"/>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6" name="Rectangle 26"/>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7" name="Rectangle 27"/>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8" name="Rectangle 28"/>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9" name="Rectangle 29"/>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0" name="Rectangle 30"/>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1" name="Rectangle 31"/>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5126" name="Rectangle 32"/>
          <p:cNvSpPr>
            <a:spLocks noChangeArrowheads="1"/>
          </p:cNvSpPr>
          <p:nvPr/>
        </p:nvSpPr>
        <p:spPr bwMode="auto">
          <a:xfrm>
            <a:off x="1219200" y="3657600"/>
            <a:ext cx="4000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ux</a:t>
            </a:r>
          </a:p>
        </p:txBody>
      </p:sp>
      <p:sp>
        <p:nvSpPr>
          <p:cNvPr id="5127" name="Rectangle 33"/>
          <p:cNvSpPr>
            <a:spLocks noChangeArrowheads="1"/>
          </p:cNvSpPr>
          <p:nvPr/>
        </p:nvSpPr>
        <p:spPr bwMode="auto">
          <a:xfrm>
            <a:off x="1219200" y="41148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5128" name="Rectangle 36"/>
          <p:cNvSpPr>
            <a:spLocks noChangeArrowheads="1"/>
          </p:cNvSpPr>
          <p:nvPr/>
        </p:nvSpPr>
        <p:spPr bwMode="auto">
          <a:xfrm>
            <a:off x="1600200" y="3429000"/>
            <a:ext cx="565150" cy="366713"/>
          </a:xfrm>
          <a:prstGeom prst="rect">
            <a:avLst/>
          </a:prstGeom>
          <a:noFill/>
          <a:ln w="25400">
            <a:noFill/>
            <a:miter lim="800000"/>
            <a:headEnd/>
            <a:tailEnd/>
          </a:ln>
        </p:spPr>
        <p:txBody>
          <a:bodyPr wrap="none">
            <a:spAutoFit/>
          </a:bodyPr>
          <a:lstStyle/>
          <a:p>
            <a:pPr>
              <a:lnSpc>
                <a:spcPct val="100000"/>
              </a:lnSpc>
            </a:pPr>
            <a:r>
              <a:rPr lang="en-US" sz="1800" b="0" i="1">
                <a:latin typeface="Times" pitchFamily="18" charset="0"/>
              </a:rPr>
              <a:t>w</a:t>
            </a:r>
            <a:r>
              <a:rPr lang="en-US" sz="1800" b="0">
                <a:latin typeface="Times" pitchFamily="18" charset="0"/>
              </a:rPr>
              <a:t>–1</a:t>
            </a:r>
            <a:endParaRPr lang="en-US" sz="1800" b="0" i="1">
              <a:latin typeface="Times" pitchFamily="18" charset="0"/>
            </a:endParaRPr>
          </a:p>
        </p:txBody>
      </p:sp>
      <p:sp>
        <p:nvSpPr>
          <p:cNvPr id="5129" name="Rectangle 37"/>
          <p:cNvSpPr>
            <a:spLocks noChangeArrowheads="1"/>
          </p:cNvSpPr>
          <p:nvPr/>
        </p:nvSpPr>
        <p:spPr bwMode="auto">
          <a:xfrm>
            <a:off x="4267200" y="3429000"/>
            <a:ext cx="298450" cy="366713"/>
          </a:xfrm>
          <a:prstGeom prst="rect">
            <a:avLst/>
          </a:prstGeom>
          <a:noFill/>
          <a:ln w="25400">
            <a:noFill/>
            <a:miter lim="800000"/>
            <a:headEnd/>
            <a:tailEnd/>
          </a:ln>
        </p:spPr>
        <p:txBody>
          <a:bodyPr wrap="none">
            <a:spAutoFit/>
          </a:bodyPr>
          <a:lstStyle/>
          <a:p>
            <a:pPr>
              <a:lnSpc>
                <a:spcPct val="100000"/>
              </a:lnSpc>
            </a:pPr>
            <a:r>
              <a:rPr lang="en-US" sz="1800" b="0">
                <a:latin typeface="Times" pitchFamily="18" charset="0"/>
              </a:rPr>
              <a:t>0</a:t>
            </a:r>
          </a:p>
        </p:txBody>
      </p:sp>
      <p:sp>
        <p:nvSpPr>
          <p:cNvPr id="189482" name="Rectangle 42"/>
          <p:cNvSpPr>
            <a:spLocks noGrp="1" noChangeArrowheads="1"/>
          </p:cNvSpPr>
          <p:nvPr>
            <p:ph type="title"/>
          </p:nvPr>
        </p:nvSpPr>
        <p:spPr/>
        <p:txBody>
          <a:bodyPr/>
          <a:lstStyle/>
          <a:p>
            <a:pPr eaLnBrk="1" hangingPunct="1">
              <a:defRPr/>
            </a:pPr>
            <a:r>
              <a:rPr lang="en-US"/>
              <a:t>Relation between Signed &amp; Unsigned</a:t>
            </a:r>
          </a:p>
        </p:txBody>
      </p:sp>
      <p:sp>
        <p:nvSpPr>
          <p:cNvPr id="5132" name="Line 43"/>
          <p:cNvSpPr>
            <a:spLocks noChangeShapeType="1"/>
          </p:cNvSpPr>
          <p:nvPr/>
        </p:nvSpPr>
        <p:spPr bwMode="auto">
          <a:xfrm flipV="1">
            <a:off x="1828800" y="4648200"/>
            <a:ext cx="0" cy="533400"/>
          </a:xfrm>
          <a:prstGeom prst="line">
            <a:avLst/>
          </a:prstGeom>
          <a:noFill/>
          <a:ln w="28575">
            <a:solidFill>
              <a:schemeClr val="tx2"/>
            </a:solidFill>
            <a:round/>
            <a:headEnd/>
            <a:tailEnd type="triangle" w="lg" len="med"/>
          </a:ln>
        </p:spPr>
        <p:txBody>
          <a:bodyPr wrap="none" lIns="45720" rIns="45720" anchor="ctr">
            <a:spAutoFit/>
          </a:bodyPr>
          <a:lstStyle/>
          <a:p>
            <a:endParaRPr lang="en-US"/>
          </a:p>
        </p:txBody>
      </p:sp>
      <p:sp>
        <p:nvSpPr>
          <p:cNvPr id="5133" name="Text Box 44"/>
          <p:cNvSpPr txBox="1">
            <a:spLocks noChangeArrowheads="1"/>
          </p:cNvSpPr>
          <p:nvPr/>
        </p:nvSpPr>
        <p:spPr bwMode="auto">
          <a:xfrm>
            <a:off x="582613" y="5257800"/>
            <a:ext cx="2880725" cy="1200329"/>
          </a:xfrm>
          <a:prstGeom prst="rect">
            <a:avLst/>
          </a:prstGeom>
          <a:noFill/>
          <a:ln w="19050">
            <a:noFill/>
            <a:miter lim="800000"/>
            <a:headEnd/>
            <a:tailEnd type="none" w="sm" len="sm"/>
          </a:ln>
        </p:spPr>
        <p:txBody>
          <a:bodyPr wrap="none" lIns="45720" rIns="45720">
            <a:spAutoFit/>
          </a:bodyPr>
          <a:lstStyle/>
          <a:p>
            <a:pPr algn="ctr"/>
            <a:r>
              <a:rPr lang="en-US" dirty="0">
                <a:latin typeface="Calibri" pitchFamily="34" charset="0"/>
              </a:rPr>
              <a:t>Large negative weight</a:t>
            </a:r>
          </a:p>
          <a:p>
            <a:pPr algn="ctr"/>
            <a:r>
              <a:rPr lang="en-US" b="0" i="1" dirty="0">
                <a:latin typeface="Calibri" pitchFamily="34" charset="0"/>
                <a:sym typeface="Symbol" pitchFamily="18" charset="2"/>
              </a:rPr>
              <a:t>becomes</a:t>
            </a:r>
          </a:p>
          <a:p>
            <a:pPr algn="ctr"/>
            <a:r>
              <a:rPr lang="en-US" dirty="0">
                <a:latin typeface="Calibri" pitchFamily="34" charset="0"/>
              </a:rPr>
              <a:t>Large positive weight</a:t>
            </a:r>
          </a:p>
        </p:txBody>
      </p:sp>
      <p:sp>
        <p:nvSpPr>
          <p:cNvPr id="41" name="Rectangle 3"/>
          <p:cNvSpPr>
            <a:spLocks noChangeArrowheads="1"/>
          </p:cNvSpPr>
          <p:nvPr/>
        </p:nvSpPr>
        <p:spPr bwMode="auto">
          <a:xfrm>
            <a:off x="3587750" y="1753394"/>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42" name="Rectangle 4"/>
          <p:cNvSpPr>
            <a:spLocks noChangeArrowheads="1"/>
          </p:cNvSpPr>
          <p:nvPr/>
        </p:nvSpPr>
        <p:spPr bwMode="auto">
          <a:xfrm>
            <a:off x="3892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43" name="Rectangle 5"/>
          <p:cNvSpPr>
            <a:spLocks noChangeArrowheads="1"/>
          </p:cNvSpPr>
          <p:nvPr/>
        </p:nvSpPr>
        <p:spPr bwMode="auto">
          <a:xfrm>
            <a:off x="5035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44" name="Line 6"/>
          <p:cNvSpPr>
            <a:spLocks noChangeShapeType="1"/>
          </p:cNvSpPr>
          <p:nvPr/>
        </p:nvSpPr>
        <p:spPr bwMode="auto">
          <a:xfrm>
            <a:off x="29019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5" name="Line 7"/>
          <p:cNvSpPr>
            <a:spLocks noChangeShapeType="1"/>
          </p:cNvSpPr>
          <p:nvPr/>
        </p:nvSpPr>
        <p:spPr bwMode="auto">
          <a:xfrm>
            <a:off x="56451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6" name="Line 8"/>
          <p:cNvSpPr>
            <a:spLocks noChangeShapeType="1"/>
          </p:cNvSpPr>
          <p:nvPr/>
        </p:nvSpPr>
        <p:spPr bwMode="auto">
          <a:xfrm>
            <a:off x="4502150" y="2274094"/>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7" name="Rectangle 9"/>
          <p:cNvSpPr>
            <a:spLocks noChangeArrowheads="1"/>
          </p:cNvSpPr>
          <p:nvPr/>
        </p:nvSpPr>
        <p:spPr bwMode="auto">
          <a:xfrm>
            <a:off x="374650" y="1586707"/>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48" name="Rectangle 10"/>
          <p:cNvSpPr>
            <a:spLocks noChangeArrowheads="1"/>
          </p:cNvSpPr>
          <p:nvPr/>
        </p:nvSpPr>
        <p:spPr bwMode="auto">
          <a:xfrm>
            <a:off x="6699250" y="1524000"/>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49" name="Rectangle 11"/>
          <p:cNvSpPr>
            <a:spLocks noChangeArrowheads="1"/>
          </p:cNvSpPr>
          <p:nvPr/>
        </p:nvSpPr>
        <p:spPr bwMode="auto">
          <a:xfrm>
            <a:off x="3322638" y="2861469"/>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50" name="Rectangle 12"/>
          <p:cNvSpPr>
            <a:spLocks noChangeArrowheads="1"/>
          </p:cNvSpPr>
          <p:nvPr/>
        </p:nvSpPr>
        <p:spPr bwMode="auto">
          <a:xfrm>
            <a:off x="2417763" y="2043595"/>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51" name="Rectangle 13"/>
          <p:cNvSpPr>
            <a:spLocks noChangeArrowheads="1"/>
          </p:cNvSpPr>
          <p:nvPr/>
        </p:nvSpPr>
        <p:spPr bwMode="auto">
          <a:xfrm>
            <a:off x="6684963" y="2043595"/>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52" name="Rectangle 14"/>
          <p:cNvSpPr>
            <a:spLocks noChangeArrowheads="1"/>
          </p:cNvSpPr>
          <p:nvPr/>
        </p:nvSpPr>
        <p:spPr bwMode="auto">
          <a:xfrm>
            <a:off x="4551363" y="2216779"/>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Tree>
    <p:extLst>
      <p:ext uri="{BB962C8B-B14F-4D97-AF65-F5344CB8AC3E}">
        <p14:creationId xmlns:p14="http://schemas.microsoft.com/office/powerpoint/2010/main" val="84074772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5675314"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2" name="Rectangle 4"/>
          <p:cNvSpPr>
            <a:spLocks noChangeArrowheads="1"/>
          </p:cNvSpPr>
          <p:nvPr/>
        </p:nvSpPr>
        <p:spPr bwMode="auto">
          <a:xfrm>
            <a:off x="3998914"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3" name="Rectangle 5"/>
          <p:cNvSpPr>
            <a:spLocks noChangeArrowheads="1"/>
          </p:cNvSpPr>
          <p:nvPr/>
        </p:nvSpPr>
        <p:spPr bwMode="auto">
          <a:xfrm>
            <a:off x="3998914" y="49530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84" name="Rectangle 6"/>
          <p:cNvSpPr>
            <a:spLocks noChangeArrowheads="1"/>
          </p:cNvSpPr>
          <p:nvPr/>
        </p:nvSpPr>
        <p:spPr bwMode="auto">
          <a:xfrm>
            <a:off x="5675314" y="16002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90" name="Oval 8"/>
          <p:cNvSpPr>
            <a:spLocks noChangeArrowheads="1"/>
          </p:cNvSpPr>
          <p:nvPr/>
        </p:nvSpPr>
        <p:spPr bwMode="auto">
          <a:xfrm>
            <a:off x="4075114" y="4724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1" name="Text Box 9"/>
          <p:cNvSpPr txBox="1">
            <a:spLocks noChangeArrowheads="1"/>
          </p:cNvSpPr>
          <p:nvPr/>
        </p:nvSpPr>
        <p:spPr bwMode="auto">
          <a:xfrm>
            <a:off x="3160714" y="46482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0</a:t>
            </a:r>
          </a:p>
        </p:txBody>
      </p:sp>
      <p:sp>
        <p:nvSpPr>
          <p:cNvPr id="24592" name="Line 10"/>
          <p:cNvSpPr>
            <a:spLocks noChangeShapeType="1"/>
          </p:cNvSpPr>
          <p:nvPr/>
        </p:nvSpPr>
        <p:spPr bwMode="auto">
          <a:xfrm>
            <a:off x="4227514" y="4800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3" name="Oval 11"/>
          <p:cNvSpPr>
            <a:spLocks noChangeArrowheads="1"/>
          </p:cNvSpPr>
          <p:nvPr/>
        </p:nvSpPr>
        <p:spPr bwMode="auto">
          <a:xfrm>
            <a:off x="4075114" y="3200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4" name="Text Box 12"/>
          <p:cNvSpPr txBox="1">
            <a:spLocks noChangeArrowheads="1"/>
          </p:cNvSpPr>
          <p:nvPr/>
        </p:nvSpPr>
        <p:spPr bwMode="auto">
          <a:xfrm>
            <a:off x="3101976" y="3124200"/>
            <a:ext cx="8905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TMax</a:t>
            </a:r>
            <a:endParaRPr lang="en-US" b="0" i="1" dirty="0">
              <a:latin typeface="Calibri" pitchFamily="34" charset="0"/>
            </a:endParaRPr>
          </a:p>
        </p:txBody>
      </p:sp>
      <p:sp>
        <p:nvSpPr>
          <p:cNvPr id="24595" name="Line 13"/>
          <p:cNvSpPr>
            <a:spLocks noChangeShapeType="1"/>
          </p:cNvSpPr>
          <p:nvPr/>
        </p:nvSpPr>
        <p:spPr bwMode="auto">
          <a:xfrm>
            <a:off x="4227514" y="3276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6" name="Oval 14"/>
          <p:cNvSpPr>
            <a:spLocks noChangeArrowheads="1"/>
          </p:cNvSpPr>
          <p:nvPr/>
        </p:nvSpPr>
        <p:spPr bwMode="auto">
          <a:xfrm>
            <a:off x="4075114" y="6248400"/>
            <a:ext cx="152400" cy="152400"/>
          </a:xfrm>
          <a:prstGeom prst="ellipse">
            <a:avLst/>
          </a:prstGeom>
          <a:solidFill>
            <a:schemeClr val="tx1"/>
          </a:solidFill>
          <a:ln w="25400">
            <a:noFill/>
            <a:round/>
            <a:headEnd/>
            <a:tailEnd/>
          </a:ln>
        </p:spPr>
        <p:txBody>
          <a:bodyPr wrap="none" anchor="ctr"/>
          <a:lstStyle/>
          <a:p>
            <a:endParaRPr lang="en-US"/>
          </a:p>
        </p:txBody>
      </p:sp>
      <p:sp>
        <p:nvSpPr>
          <p:cNvPr id="24597" name="Text Box 15"/>
          <p:cNvSpPr txBox="1">
            <a:spLocks noChangeArrowheads="1"/>
          </p:cNvSpPr>
          <p:nvPr/>
        </p:nvSpPr>
        <p:spPr bwMode="auto">
          <a:xfrm>
            <a:off x="3089276" y="6172200"/>
            <a:ext cx="8270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TMin</a:t>
            </a:r>
            <a:endParaRPr lang="en-US" b="0" i="1" dirty="0">
              <a:latin typeface="Calibri" pitchFamily="34" charset="0"/>
            </a:endParaRPr>
          </a:p>
        </p:txBody>
      </p:sp>
      <p:sp>
        <p:nvSpPr>
          <p:cNvPr id="24598" name="Oval 16"/>
          <p:cNvSpPr>
            <a:spLocks noChangeArrowheads="1"/>
          </p:cNvSpPr>
          <p:nvPr/>
        </p:nvSpPr>
        <p:spPr bwMode="auto">
          <a:xfrm>
            <a:off x="4075114" y="5029200"/>
            <a:ext cx="152400" cy="152400"/>
          </a:xfrm>
          <a:prstGeom prst="ellipse">
            <a:avLst/>
          </a:prstGeom>
          <a:solidFill>
            <a:schemeClr val="tx1"/>
          </a:solidFill>
          <a:ln w="25400">
            <a:noFill/>
            <a:round/>
            <a:headEnd/>
            <a:tailEnd/>
          </a:ln>
        </p:spPr>
        <p:txBody>
          <a:bodyPr wrap="none" anchor="ctr"/>
          <a:lstStyle/>
          <a:p>
            <a:endParaRPr lang="en-US"/>
          </a:p>
        </p:txBody>
      </p:sp>
      <p:sp>
        <p:nvSpPr>
          <p:cNvPr id="24599" name="Text Box 17"/>
          <p:cNvSpPr txBox="1">
            <a:spLocks noChangeArrowheads="1"/>
          </p:cNvSpPr>
          <p:nvPr/>
        </p:nvSpPr>
        <p:spPr bwMode="auto">
          <a:xfrm>
            <a:off x="3160714" y="49530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–1</a:t>
            </a:r>
          </a:p>
        </p:txBody>
      </p:sp>
      <p:sp>
        <p:nvSpPr>
          <p:cNvPr id="24600" name="Oval 18"/>
          <p:cNvSpPr>
            <a:spLocks noChangeArrowheads="1"/>
          </p:cNvSpPr>
          <p:nvPr/>
        </p:nvSpPr>
        <p:spPr bwMode="auto">
          <a:xfrm>
            <a:off x="4075114" y="5334000"/>
            <a:ext cx="152400" cy="152400"/>
          </a:xfrm>
          <a:prstGeom prst="ellipse">
            <a:avLst/>
          </a:prstGeom>
          <a:solidFill>
            <a:schemeClr val="tx1"/>
          </a:solidFill>
          <a:ln w="25400">
            <a:noFill/>
            <a:round/>
            <a:headEnd/>
            <a:tailEnd/>
          </a:ln>
        </p:spPr>
        <p:txBody>
          <a:bodyPr wrap="none" anchor="ctr"/>
          <a:lstStyle/>
          <a:p>
            <a:endParaRPr lang="en-US"/>
          </a:p>
        </p:txBody>
      </p:sp>
      <p:sp>
        <p:nvSpPr>
          <p:cNvPr id="24601" name="Text Box 19"/>
          <p:cNvSpPr txBox="1">
            <a:spLocks noChangeArrowheads="1"/>
          </p:cNvSpPr>
          <p:nvPr/>
        </p:nvSpPr>
        <p:spPr bwMode="auto">
          <a:xfrm>
            <a:off x="3160714" y="52578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–2</a:t>
            </a:r>
          </a:p>
        </p:txBody>
      </p:sp>
      <p:sp>
        <p:nvSpPr>
          <p:cNvPr id="24602" name="Oval 20"/>
          <p:cNvSpPr>
            <a:spLocks noChangeArrowheads="1"/>
          </p:cNvSpPr>
          <p:nvPr/>
        </p:nvSpPr>
        <p:spPr bwMode="auto">
          <a:xfrm>
            <a:off x="5903914" y="4724400"/>
            <a:ext cx="152400" cy="152400"/>
          </a:xfrm>
          <a:prstGeom prst="ellipse">
            <a:avLst/>
          </a:prstGeom>
          <a:solidFill>
            <a:schemeClr val="tx1"/>
          </a:solidFill>
          <a:ln w="25400">
            <a:noFill/>
            <a:round/>
            <a:headEnd/>
            <a:tailEnd/>
          </a:ln>
        </p:spPr>
        <p:txBody>
          <a:bodyPr wrap="none" anchor="ctr"/>
          <a:lstStyle/>
          <a:p>
            <a:endParaRPr lang="en-US"/>
          </a:p>
        </p:txBody>
      </p:sp>
      <p:sp>
        <p:nvSpPr>
          <p:cNvPr id="24603" name="Oval 21"/>
          <p:cNvSpPr>
            <a:spLocks noChangeArrowheads="1"/>
          </p:cNvSpPr>
          <p:nvPr/>
        </p:nvSpPr>
        <p:spPr bwMode="auto">
          <a:xfrm>
            <a:off x="5903914" y="3200400"/>
            <a:ext cx="152400" cy="152400"/>
          </a:xfrm>
          <a:prstGeom prst="ellipse">
            <a:avLst/>
          </a:prstGeom>
          <a:solidFill>
            <a:schemeClr val="tx1"/>
          </a:solidFill>
          <a:ln w="25400">
            <a:noFill/>
            <a:round/>
            <a:headEnd/>
            <a:tailEnd/>
          </a:ln>
        </p:spPr>
        <p:txBody>
          <a:bodyPr wrap="none" anchor="ctr"/>
          <a:lstStyle/>
          <a:p>
            <a:endParaRPr lang="en-US"/>
          </a:p>
        </p:txBody>
      </p:sp>
      <p:sp>
        <p:nvSpPr>
          <p:cNvPr id="24604" name="Oval 22"/>
          <p:cNvSpPr>
            <a:spLocks noChangeArrowheads="1"/>
          </p:cNvSpPr>
          <p:nvPr/>
        </p:nvSpPr>
        <p:spPr bwMode="auto">
          <a:xfrm>
            <a:off x="5903914" y="2895600"/>
            <a:ext cx="152400" cy="152400"/>
          </a:xfrm>
          <a:prstGeom prst="ellipse">
            <a:avLst/>
          </a:prstGeom>
          <a:solidFill>
            <a:schemeClr val="tx1"/>
          </a:solidFill>
          <a:ln w="25400">
            <a:noFill/>
            <a:round/>
            <a:headEnd/>
            <a:tailEnd/>
          </a:ln>
        </p:spPr>
        <p:txBody>
          <a:bodyPr wrap="none" anchor="ctr"/>
          <a:lstStyle/>
          <a:p>
            <a:endParaRPr lang="en-US"/>
          </a:p>
        </p:txBody>
      </p:sp>
      <p:sp>
        <p:nvSpPr>
          <p:cNvPr id="24605" name="Oval 23"/>
          <p:cNvSpPr>
            <a:spLocks noChangeArrowheads="1"/>
          </p:cNvSpPr>
          <p:nvPr/>
        </p:nvSpPr>
        <p:spPr bwMode="auto">
          <a:xfrm>
            <a:off x="5903914" y="1676400"/>
            <a:ext cx="152400" cy="152400"/>
          </a:xfrm>
          <a:prstGeom prst="ellipse">
            <a:avLst/>
          </a:prstGeom>
          <a:solidFill>
            <a:schemeClr val="tx1"/>
          </a:solidFill>
          <a:ln w="25400">
            <a:noFill/>
            <a:round/>
            <a:headEnd/>
            <a:tailEnd/>
          </a:ln>
        </p:spPr>
        <p:txBody>
          <a:bodyPr wrap="none" anchor="ctr"/>
          <a:lstStyle/>
          <a:p>
            <a:endParaRPr lang="en-US"/>
          </a:p>
        </p:txBody>
      </p:sp>
      <p:sp>
        <p:nvSpPr>
          <p:cNvPr id="24606" name="Oval 24"/>
          <p:cNvSpPr>
            <a:spLocks noChangeArrowheads="1"/>
          </p:cNvSpPr>
          <p:nvPr/>
        </p:nvSpPr>
        <p:spPr bwMode="auto">
          <a:xfrm>
            <a:off x="5903914" y="1981200"/>
            <a:ext cx="152400" cy="152400"/>
          </a:xfrm>
          <a:prstGeom prst="ellipse">
            <a:avLst/>
          </a:prstGeom>
          <a:solidFill>
            <a:schemeClr val="tx1"/>
          </a:solidFill>
          <a:ln w="25400">
            <a:noFill/>
            <a:round/>
            <a:headEnd/>
            <a:tailEnd/>
          </a:ln>
        </p:spPr>
        <p:txBody>
          <a:bodyPr wrap="none" anchor="ctr"/>
          <a:lstStyle/>
          <a:p>
            <a:endParaRPr lang="en-US"/>
          </a:p>
        </p:txBody>
      </p:sp>
      <p:sp>
        <p:nvSpPr>
          <p:cNvPr id="24607" name="Freeform 25"/>
          <p:cNvSpPr>
            <a:spLocks/>
          </p:cNvSpPr>
          <p:nvPr/>
        </p:nvSpPr>
        <p:spPr bwMode="auto">
          <a:xfrm>
            <a:off x="4227514" y="17526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8" name="Freeform 26"/>
          <p:cNvSpPr>
            <a:spLocks/>
          </p:cNvSpPr>
          <p:nvPr/>
        </p:nvSpPr>
        <p:spPr bwMode="auto">
          <a:xfrm>
            <a:off x="4227514" y="20574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9" name="Freeform 27"/>
          <p:cNvSpPr>
            <a:spLocks/>
          </p:cNvSpPr>
          <p:nvPr/>
        </p:nvSpPr>
        <p:spPr bwMode="auto">
          <a:xfrm>
            <a:off x="4227514" y="29718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10" name="Text Box 28"/>
          <p:cNvSpPr txBox="1">
            <a:spLocks noChangeArrowheads="1"/>
          </p:cNvSpPr>
          <p:nvPr/>
        </p:nvSpPr>
        <p:spPr bwMode="auto">
          <a:xfrm>
            <a:off x="6208714" y="4648200"/>
            <a:ext cx="762000" cy="461963"/>
          </a:xfrm>
          <a:prstGeom prst="rect">
            <a:avLst/>
          </a:prstGeom>
          <a:noFill/>
          <a:ln w="25400">
            <a:noFill/>
            <a:miter lim="800000"/>
            <a:headEnd/>
            <a:tailEnd/>
          </a:ln>
        </p:spPr>
        <p:txBody>
          <a:bodyPr>
            <a:spAutoFit/>
          </a:bodyPr>
          <a:lstStyle/>
          <a:p>
            <a:pPr>
              <a:lnSpc>
                <a:spcPct val="100000"/>
              </a:lnSpc>
            </a:pPr>
            <a:r>
              <a:rPr lang="en-US" b="0" dirty="0">
                <a:latin typeface="Calibri" pitchFamily="34" charset="0"/>
              </a:rPr>
              <a:t>0</a:t>
            </a:r>
          </a:p>
        </p:txBody>
      </p:sp>
      <p:sp>
        <p:nvSpPr>
          <p:cNvPr id="24611" name="Text Box 29"/>
          <p:cNvSpPr txBox="1">
            <a:spLocks noChangeArrowheads="1"/>
          </p:cNvSpPr>
          <p:nvPr/>
        </p:nvSpPr>
        <p:spPr bwMode="auto">
          <a:xfrm>
            <a:off x="6132514" y="1524000"/>
            <a:ext cx="1143000" cy="461963"/>
          </a:xfrm>
          <a:prstGeom prst="rect">
            <a:avLst/>
          </a:prstGeom>
          <a:noFill/>
          <a:ln w="25400">
            <a:noFill/>
            <a:miter lim="800000"/>
            <a:headEnd/>
            <a:tailEnd/>
          </a:ln>
        </p:spPr>
        <p:txBody>
          <a:bodyPr wrap="square">
            <a:spAutoFit/>
          </a:bodyPr>
          <a:lstStyle/>
          <a:p>
            <a:pPr>
              <a:lnSpc>
                <a:spcPct val="100000"/>
              </a:lnSpc>
            </a:pPr>
            <a:r>
              <a:rPr lang="en-US" b="0" i="1" dirty="0" err="1">
                <a:latin typeface="Calibri" pitchFamily="34" charset="0"/>
              </a:rPr>
              <a:t>UMax</a:t>
            </a:r>
            <a:endParaRPr lang="en-US" b="0" i="1" dirty="0">
              <a:latin typeface="Calibri" pitchFamily="34" charset="0"/>
            </a:endParaRPr>
          </a:p>
        </p:txBody>
      </p:sp>
      <p:sp>
        <p:nvSpPr>
          <p:cNvPr id="24612" name="Text Box 30"/>
          <p:cNvSpPr txBox="1">
            <a:spLocks noChangeArrowheads="1"/>
          </p:cNvSpPr>
          <p:nvPr/>
        </p:nvSpPr>
        <p:spPr bwMode="auto">
          <a:xfrm>
            <a:off x="6132514" y="1828800"/>
            <a:ext cx="1447800" cy="461963"/>
          </a:xfrm>
          <a:prstGeom prst="rect">
            <a:avLst/>
          </a:prstGeom>
          <a:noFill/>
          <a:ln w="25400">
            <a:noFill/>
            <a:miter lim="800000"/>
            <a:headEnd/>
            <a:tailEnd/>
          </a:ln>
        </p:spPr>
        <p:txBody>
          <a:bodyPr>
            <a:spAutoFit/>
          </a:bodyPr>
          <a:lstStyle/>
          <a:p>
            <a:pPr>
              <a:lnSpc>
                <a:spcPct val="100000"/>
              </a:lnSpc>
            </a:pPr>
            <a:r>
              <a:rPr lang="en-US" b="0" i="1" dirty="0" err="1">
                <a:latin typeface="Calibri" pitchFamily="34" charset="0"/>
              </a:rPr>
              <a:t>UMax</a:t>
            </a:r>
            <a:r>
              <a:rPr lang="en-US" b="0" dirty="0">
                <a:latin typeface="Calibri" pitchFamily="34" charset="0"/>
              </a:rPr>
              <a:t> – 1</a:t>
            </a:r>
            <a:endParaRPr lang="en-US" b="0" i="1" dirty="0">
              <a:latin typeface="Calibri" pitchFamily="34" charset="0"/>
            </a:endParaRPr>
          </a:p>
        </p:txBody>
      </p:sp>
      <p:sp>
        <p:nvSpPr>
          <p:cNvPr id="24613" name="Text Box 31"/>
          <p:cNvSpPr txBox="1">
            <a:spLocks noChangeArrowheads="1"/>
          </p:cNvSpPr>
          <p:nvPr/>
        </p:nvSpPr>
        <p:spPr bwMode="auto">
          <a:xfrm>
            <a:off x="6208714" y="3124200"/>
            <a:ext cx="890588"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endParaRPr lang="en-US" b="0" i="1" dirty="0">
              <a:latin typeface="Calibri" pitchFamily="34" charset="0"/>
            </a:endParaRPr>
          </a:p>
        </p:txBody>
      </p:sp>
      <p:sp>
        <p:nvSpPr>
          <p:cNvPr id="24614" name="Text Box 32"/>
          <p:cNvSpPr txBox="1">
            <a:spLocks noChangeArrowheads="1"/>
          </p:cNvSpPr>
          <p:nvPr/>
        </p:nvSpPr>
        <p:spPr bwMode="auto">
          <a:xfrm>
            <a:off x="6208714" y="2819400"/>
            <a:ext cx="1406525"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r>
              <a:rPr lang="en-US" b="0" i="1" dirty="0">
                <a:latin typeface="Calibri" pitchFamily="34" charset="0"/>
              </a:rPr>
              <a:t>  </a:t>
            </a:r>
            <a:r>
              <a:rPr lang="en-US" b="0" dirty="0">
                <a:latin typeface="Calibri" pitchFamily="34" charset="0"/>
              </a:rPr>
              <a:t>+ 1</a:t>
            </a:r>
            <a:endParaRPr lang="en-US" b="0" i="1" dirty="0">
              <a:latin typeface="Calibri" pitchFamily="34" charset="0"/>
            </a:endParaRPr>
          </a:p>
        </p:txBody>
      </p:sp>
      <p:sp>
        <p:nvSpPr>
          <p:cNvPr id="24586" name="Rectangle 33"/>
          <p:cNvSpPr>
            <a:spLocks noChangeArrowheads="1"/>
          </p:cNvSpPr>
          <p:nvPr/>
        </p:nvSpPr>
        <p:spPr bwMode="auto">
          <a:xfrm>
            <a:off x="685801" y="4549775"/>
            <a:ext cx="2133600" cy="708025"/>
          </a:xfrm>
          <a:prstGeom prst="rect">
            <a:avLst/>
          </a:prstGeom>
          <a:noFill/>
          <a:ln w="25400">
            <a:noFill/>
            <a:miter lim="800000"/>
            <a:headEnd/>
            <a:tailEnd/>
          </a:ln>
        </p:spPr>
        <p:txBody>
          <a:bodyPr wrap="square">
            <a:spAutoFit/>
          </a:bodyPr>
          <a:lstStyle/>
          <a:p>
            <a:pPr algn="r">
              <a:lnSpc>
                <a:spcPct val="100000"/>
              </a:lnSpc>
            </a:pPr>
            <a:r>
              <a:rPr lang="en-US" sz="2000" b="0" dirty="0">
                <a:latin typeface="Calibri" pitchFamily="34" charset="0"/>
              </a:rPr>
              <a:t>2’s Complement Range</a:t>
            </a:r>
          </a:p>
        </p:txBody>
      </p:sp>
      <p:sp>
        <p:nvSpPr>
          <p:cNvPr id="24587" name="Freeform 34"/>
          <p:cNvSpPr>
            <a:spLocks/>
          </p:cNvSpPr>
          <p:nvPr/>
        </p:nvSpPr>
        <p:spPr bwMode="auto">
          <a:xfrm>
            <a:off x="2971801" y="32004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8" name="Freeform 35"/>
          <p:cNvSpPr>
            <a:spLocks/>
          </p:cNvSpPr>
          <p:nvPr/>
        </p:nvSpPr>
        <p:spPr bwMode="auto">
          <a:xfrm flipH="1">
            <a:off x="7564439" y="16002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9" name="Rectangle 36"/>
          <p:cNvSpPr>
            <a:spLocks noChangeArrowheads="1"/>
          </p:cNvSpPr>
          <p:nvPr/>
        </p:nvSpPr>
        <p:spPr bwMode="auto">
          <a:xfrm>
            <a:off x="7753352" y="2895600"/>
            <a:ext cx="1162050" cy="708025"/>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Unsigned</a:t>
            </a:r>
          </a:p>
          <a:p>
            <a:pPr>
              <a:lnSpc>
                <a:spcPct val="100000"/>
              </a:lnSpc>
            </a:pPr>
            <a:r>
              <a:rPr lang="en-US" sz="2000" b="0" dirty="0">
                <a:latin typeface="Calibri" pitchFamily="34" charset="0"/>
              </a:rPr>
              <a:t>Range</a:t>
            </a:r>
          </a:p>
        </p:txBody>
      </p:sp>
      <p:sp>
        <p:nvSpPr>
          <p:cNvPr id="123941" name="Rectangle 37"/>
          <p:cNvSpPr>
            <a:spLocks noGrp="1" noChangeArrowheads="1"/>
          </p:cNvSpPr>
          <p:nvPr>
            <p:ph type="title"/>
          </p:nvPr>
        </p:nvSpPr>
        <p:spPr>
          <a:xfrm>
            <a:off x="270412" y="533400"/>
            <a:ext cx="7945438" cy="573088"/>
          </a:xfrm>
        </p:spPr>
        <p:txBody>
          <a:bodyPr/>
          <a:lstStyle/>
          <a:p>
            <a:pPr eaLnBrk="1" hangingPunct="1">
              <a:defRPr/>
            </a:pPr>
            <a:r>
              <a:rPr lang="en-US" dirty="0"/>
              <a:t>Conversion Visualized</a:t>
            </a:r>
          </a:p>
        </p:txBody>
      </p:sp>
      <p:sp>
        <p:nvSpPr>
          <p:cNvPr id="123942" name="Rectangle 38"/>
          <p:cNvSpPr>
            <a:spLocks noGrp="1" noChangeArrowheads="1"/>
          </p:cNvSpPr>
          <p:nvPr>
            <p:ph type="body" idx="1"/>
          </p:nvPr>
        </p:nvSpPr>
        <p:spPr>
          <a:xfrm>
            <a:off x="290513" y="1220788"/>
            <a:ext cx="4159250" cy="1716087"/>
          </a:xfrm>
        </p:spPr>
        <p:txBody>
          <a:bodyPr/>
          <a:lstStyle/>
          <a:p>
            <a:pPr eaLnBrk="1" hangingPunct="1">
              <a:defRPr/>
            </a:pPr>
            <a:r>
              <a:rPr lang="en-US"/>
              <a:t>2’s Comp. </a:t>
            </a:r>
            <a:r>
              <a:rPr lang="en-US">
                <a:sym typeface="Symbol" pitchFamily="18" charset="2"/>
              </a:rPr>
              <a:t></a:t>
            </a:r>
            <a:r>
              <a:rPr lang="en-US"/>
              <a:t> Unsigned</a:t>
            </a:r>
          </a:p>
          <a:p>
            <a:pPr lvl="1" eaLnBrk="1" hangingPunct="1">
              <a:defRPr/>
            </a:pPr>
            <a:r>
              <a:rPr lang="en-US"/>
              <a:t>Ordering Inversion</a:t>
            </a:r>
          </a:p>
          <a:p>
            <a:pPr lvl="1" eaLnBrk="1" hangingPunct="1">
              <a:defRPr/>
            </a:pPr>
            <a:r>
              <a:rPr lang="en-US"/>
              <a:t>Negative </a:t>
            </a:r>
            <a:r>
              <a:rPr lang="en-US">
                <a:sym typeface="Symbol" pitchFamily="18" charset="2"/>
              </a:rPr>
              <a:t></a:t>
            </a:r>
            <a:r>
              <a:rPr lang="en-US"/>
              <a:t> Big Positive</a:t>
            </a:r>
          </a:p>
        </p:txBody>
      </p:sp>
    </p:spTree>
    <p:extLst>
      <p:ext uri="{BB962C8B-B14F-4D97-AF65-F5344CB8AC3E}">
        <p14:creationId xmlns:p14="http://schemas.microsoft.com/office/powerpoint/2010/main" val="3499234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animBg="1"/>
      <p:bldP spid="24592" grpId="0" animBg="1"/>
      <p:bldP spid="24593" grpId="0" animBg="1"/>
      <p:bldP spid="24595" grpId="0" animBg="1"/>
      <p:bldP spid="24596" grpId="0" animBg="1"/>
      <p:bldP spid="24598" grpId="0" animBg="1"/>
      <p:bldP spid="24600" grpId="0" animBg="1"/>
      <p:bldP spid="24602" grpId="0" animBg="1"/>
      <p:bldP spid="24603" grpId="0" animBg="1"/>
      <p:bldP spid="24604" grpId="0" animBg="1"/>
      <p:bldP spid="24605" grpId="0" animBg="1"/>
      <p:bldP spid="24606" grpId="0" animBg="1"/>
      <p:bldP spid="24607" grpId="0" animBg="1"/>
      <p:bldP spid="24608" grpId="0" animBg="1"/>
      <p:bldP spid="24609" grpId="0" animBg="1"/>
      <p:bldP spid="24587" grpId="0" animBg="1"/>
      <p:bldP spid="2458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533400"/>
            <a:ext cx="7323138" cy="555625"/>
          </a:xfrm>
        </p:spPr>
        <p:txBody>
          <a:bodyPr/>
          <a:lstStyle/>
          <a:p>
            <a:pPr eaLnBrk="1" hangingPunct="1">
              <a:defRPr/>
            </a:pPr>
            <a:r>
              <a:rPr lang="en-US"/>
              <a:t>Signed vs. Unsigned in C</a:t>
            </a:r>
          </a:p>
        </p:txBody>
      </p:sp>
      <p:sp>
        <p:nvSpPr>
          <p:cNvPr id="119811"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a:t>Constants</a:t>
            </a:r>
          </a:p>
          <a:p>
            <a:pPr lvl="1" eaLnBrk="1" hangingPunct="1">
              <a:defRPr/>
            </a:pPr>
            <a:r>
              <a:rPr lang="en-US" dirty="0"/>
              <a:t>By default are considered to be signed integers</a:t>
            </a:r>
          </a:p>
          <a:p>
            <a:pPr lvl="1" eaLnBrk="1" hangingPunct="1">
              <a:defRPr/>
            </a:pPr>
            <a:r>
              <a:rPr lang="en-US" dirty="0"/>
              <a:t>Unsigned if have “U” as suffix</a:t>
            </a:r>
          </a:p>
          <a:p>
            <a:pPr lvl="2" eaLnBrk="1" hangingPunct="1">
              <a:buFont typeface="Wingdings" pitchFamily="2" charset="2"/>
              <a:buNone/>
              <a:defRPr/>
            </a:pPr>
            <a:r>
              <a:rPr lang="en-US" b="1" dirty="0">
                <a:latin typeface="Courier New" pitchFamily="49" charset="0"/>
              </a:rPr>
              <a:t>0U, 4294967259U</a:t>
            </a:r>
          </a:p>
          <a:p>
            <a:pPr eaLnBrk="1" hangingPunct="1">
              <a:defRPr/>
            </a:pPr>
            <a:r>
              <a:rPr lang="en-US" dirty="0"/>
              <a:t>Casting</a:t>
            </a:r>
          </a:p>
          <a:p>
            <a:pPr lvl="1" eaLnBrk="1" hangingPunct="1">
              <a:defRPr/>
            </a:pPr>
            <a:r>
              <a:rPr lang="en-US" dirty="0"/>
              <a:t>Explicit casting between signed &amp; unsigned same as U2T and T2U</a:t>
            </a:r>
          </a:p>
          <a:p>
            <a:pPr lvl="2" eaLnBrk="1" hangingPunct="1">
              <a:buFont typeface="Wingdings" pitchFamily="2" charset="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tx</a:t>
            </a:r>
            <a:r>
              <a:rPr lang="en-US" sz="1800" b="1" dirty="0">
                <a:latin typeface="Courier New" pitchFamily="49" charset="0"/>
              </a:rPr>
              <a:t>, </a:t>
            </a:r>
            <a:r>
              <a:rPr lang="en-US" sz="1800" b="1" dirty="0" err="1">
                <a:latin typeface="Courier New" pitchFamily="49" charset="0"/>
              </a:rPr>
              <a:t>ty</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ux</a:t>
            </a:r>
            <a:r>
              <a:rPr lang="en-US" sz="1800" b="1" dirty="0">
                <a:latin typeface="Courier New" pitchFamily="49" charset="0"/>
              </a:rPr>
              <a:t>, </a:t>
            </a:r>
            <a:r>
              <a:rPr lang="en-US" sz="1800" b="1" dirty="0" err="1">
                <a:latin typeface="Courier New" pitchFamily="49" charset="0"/>
              </a:rPr>
              <a:t>uy</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tx</a:t>
            </a:r>
            <a:r>
              <a:rPr lang="en-US" sz="1800" b="1" dirty="0">
                <a:latin typeface="Courier New" pitchFamily="49" charset="0"/>
              </a:rPr>
              <a:t> =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ux</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uy</a:t>
            </a:r>
            <a:r>
              <a:rPr lang="en-US" sz="1800" b="1" dirty="0">
                <a:latin typeface="Courier New" pitchFamily="49" charset="0"/>
              </a:rPr>
              <a:t> = (unsigned) </a:t>
            </a:r>
            <a:r>
              <a:rPr lang="en-US" sz="1800" b="1" dirty="0" err="1">
                <a:latin typeface="Courier New" pitchFamily="49" charset="0"/>
              </a:rPr>
              <a:t>ty</a:t>
            </a:r>
            <a:r>
              <a:rPr lang="en-US" sz="1800" b="1" dirty="0">
                <a:latin typeface="Courier New" pitchFamily="49" charset="0"/>
              </a:rPr>
              <a:t>;</a:t>
            </a:r>
          </a:p>
          <a:p>
            <a:pPr lvl="1" eaLnBrk="1" hangingPunct="1">
              <a:defRPr/>
            </a:pPr>
            <a:endParaRPr lang="en-US" dirty="0"/>
          </a:p>
          <a:p>
            <a:pPr lvl="1" eaLnBrk="1" hangingPunct="1">
              <a:defRPr/>
            </a:pPr>
            <a:r>
              <a:rPr lang="en-US" dirty="0"/>
              <a:t>Implicit casting also occurs via assignments and procedure calls</a:t>
            </a:r>
          </a:p>
          <a:p>
            <a:pPr lvl="2" eaLnBrk="1" hangingPunct="1">
              <a:buFont typeface="Wingdings" pitchFamily="2" charset="2"/>
              <a:buNone/>
              <a:defRPr/>
            </a:pPr>
            <a:r>
              <a:rPr lang="en-US" sz="1800" b="1" dirty="0" err="1">
                <a:latin typeface="Courier New" pitchFamily="49" charset="0"/>
              </a:rPr>
              <a:t>tx</a:t>
            </a:r>
            <a:r>
              <a:rPr lang="en-US" sz="1800" b="1" dirty="0">
                <a:latin typeface="Courier New" pitchFamily="49" charset="0"/>
              </a:rPr>
              <a:t> = </a:t>
            </a:r>
            <a:r>
              <a:rPr lang="en-US" sz="1800" b="1" dirty="0" err="1">
                <a:latin typeface="Courier New" pitchFamily="49" charset="0"/>
              </a:rPr>
              <a:t>ux</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uy</a:t>
            </a:r>
            <a:r>
              <a:rPr lang="en-US" sz="1800" b="1" dirty="0">
                <a:latin typeface="Courier New" pitchFamily="49" charset="0"/>
              </a:rPr>
              <a:t> = </a:t>
            </a:r>
            <a:r>
              <a:rPr lang="en-US" sz="1800" b="1" dirty="0" err="1">
                <a:latin typeface="Courier New" pitchFamily="49" charset="0"/>
              </a:rPr>
              <a:t>ty</a:t>
            </a:r>
            <a:r>
              <a:rPr lang="en-US" sz="1800" b="1" dirty="0">
                <a:latin typeface="Courier New" pitchFamily="49" charset="0"/>
              </a:rPr>
              <a:t>;</a:t>
            </a:r>
          </a:p>
          <a:p>
            <a:pPr eaLnBrk="1" hangingPunct="1">
              <a:defRPr/>
            </a:pPr>
            <a:endParaRPr lang="en-US" sz="1800" b="0" dirty="0">
              <a:latin typeface="Courier New" pitchFamily="49" charset="0"/>
            </a:endParaRPr>
          </a:p>
        </p:txBody>
      </p:sp>
    </p:spTree>
    <p:extLst>
      <p:ext uri="{BB962C8B-B14F-4D97-AF65-F5344CB8AC3E}">
        <p14:creationId xmlns:p14="http://schemas.microsoft.com/office/powerpoint/2010/main" val="7858733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442913" y="3200400"/>
            <a:ext cx="8853487" cy="3581400"/>
          </a:xfrm>
          <a:prstGeom prst="rect">
            <a:avLst/>
          </a:prstGeom>
          <a:noFill/>
          <a:ln w="12700">
            <a:noFill/>
            <a:miter lim="800000"/>
            <a:headEnd/>
            <a:tailEnd/>
          </a:ln>
        </p:spPr>
        <p:txBody>
          <a:bodyPr lIns="90487" tIns="44450" rIns="90487" bIns="44450"/>
          <a:lstStyle/>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0	0U	</a:t>
            </a:r>
            <a:r>
              <a:rPr lang="en-US" sz="2000" dirty="0"/>
              <a: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	</a:t>
            </a:r>
            <a:r>
              <a:rPr lang="en-US" sz="2000" dirty="0"/>
              <a:t>&lt;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0U	</a:t>
            </a:r>
            <a:r>
              <a:rPr lang="en-US" sz="2000" dirty="0"/>
              <a:t>&gt;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a:t>
            </a:r>
            <a:r>
              <a:rPr lang="en-US" sz="2000" dirty="0"/>
              <a:t> 	&gt;	</a:t>
            </a:r>
            <a:r>
              <a:rPr lang="en-US" sz="2000" dirty="0">
                <a:latin typeface="Calibri" pitchFamily="34" charset="0"/>
              </a:rPr>
              <a:t>signed</a:t>
            </a:r>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2147483647U	-2147483648</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-2</a:t>
            </a:r>
            <a:r>
              <a:rPr lang="en-US" sz="2000" dirty="0"/>
              <a:t> 	&gt;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(unsigned) -1	-2</a:t>
            </a:r>
            <a:r>
              <a:rPr lang="en-US" sz="2000" dirty="0"/>
              <a:t> 	&gt;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2147483648U</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a:t>
            </a:r>
            <a:r>
              <a:rPr lang="en-US" sz="2000" dirty="0" err="1">
                <a:solidFill>
                  <a:schemeClr val="bg1"/>
                </a:solidFill>
              </a:rPr>
              <a:t>int</a:t>
            </a:r>
            <a:r>
              <a:rPr lang="en-US" sz="2000" dirty="0">
                <a:solidFill>
                  <a:schemeClr val="bg1"/>
                </a:solidFill>
              </a:rPr>
              <a:t>) 2147483648U</a:t>
            </a:r>
            <a:r>
              <a:rPr lang="en-US" sz="2000" dirty="0"/>
              <a:t>	&gt;	</a:t>
            </a:r>
            <a:r>
              <a:rPr lang="en-US" sz="2000" dirty="0">
                <a:latin typeface="Calibri" pitchFamily="34" charset="0"/>
              </a:rPr>
              <a:t>signed</a:t>
            </a:r>
            <a:endParaRPr lang="en-US" sz="2000" dirty="0"/>
          </a:p>
        </p:txBody>
      </p:sp>
      <p:sp>
        <p:nvSpPr>
          <p:cNvPr id="121860" name="Rectangle 4"/>
          <p:cNvSpPr>
            <a:spLocks noGrp="1" noChangeArrowheads="1"/>
          </p:cNvSpPr>
          <p:nvPr>
            <p:ph type="body" idx="1"/>
          </p:nvPr>
        </p:nvSpPr>
        <p:spPr>
          <a:xfrm>
            <a:off x="290513" y="914400"/>
            <a:ext cx="9005887" cy="5867400"/>
          </a:xfrm>
        </p:spPr>
        <p:txBody>
          <a:bodyPr lIns="90487" tIns="44450" rIns="90487" bIns="44450"/>
          <a:lstStyle/>
          <a:p>
            <a:pPr eaLnBrk="1" hangingPunct="1">
              <a:tabLst>
                <a:tab pos="457200" algn="l"/>
                <a:tab pos="2857500" algn="l"/>
                <a:tab pos="5549900" algn="l"/>
                <a:tab pos="6972300" algn="l"/>
              </a:tabLst>
              <a:defRPr/>
            </a:pPr>
            <a:r>
              <a:rPr lang="en-US" dirty="0"/>
              <a:t>Expression Evaluation</a:t>
            </a:r>
          </a:p>
          <a:p>
            <a:pPr marL="687388" lvl="1" indent="-187325" eaLnBrk="1" hangingPunct="1">
              <a:tabLst>
                <a:tab pos="457200" algn="l"/>
                <a:tab pos="2857500" algn="l"/>
                <a:tab pos="5549900" algn="l"/>
                <a:tab pos="6972300" algn="l"/>
              </a:tabLst>
              <a:defRPr/>
            </a:pPr>
            <a:r>
              <a:rPr lang="en-US" dirty="0"/>
              <a:t>If there is a mix of unsigned and signed in single expression, </a:t>
            </a:r>
            <a:br>
              <a:rPr lang="en-US" dirty="0"/>
            </a:br>
            <a:r>
              <a:rPr lang="en-US" b="1" i="1" dirty="0">
                <a:solidFill>
                  <a:srgbClr val="C00000"/>
                </a:solidFill>
              </a:rPr>
              <a:t>signed values implicitly cast to unsigned</a:t>
            </a:r>
          </a:p>
          <a:p>
            <a:pPr marL="687388" lvl="1" indent="-187325" eaLnBrk="1" hangingPunct="1">
              <a:tabLst>
                <a:tab pos="457200" algn="l"/>
                <a:tab pos="2857500" algn="l"/>
                <a:tab pos="5549900" algn="l"/>
                <a:tab pos="6972300" algn="l"/>
              </a:tabLst>
              <a:defRPr/>
            </a:pPr>
            <a:r>
              <a:rPr lang="en-US" dirty="0"/>
              <a:t>Including comparison operations </a:t>
            </a:r>
            <a:r>
              <a:rPr lang="en-US" b="1" dirty="0">
                <a:latin typeface="Courier New" pitchFamily="49" charset="0"/>
              </a:rPr>
              <a:t>&lt;</a:t>
            </a:r>
            <a:r>
              <a:rPr lang="en-US" b="1" dirty="0"/>
              <a:t>, </a:t>
            </a:r>
            <a:r>
              <a:rPr lang="en-US" b="1" dirty="0">
                <a:latin typeface="Courier New" pitchFamily="49" charset="0"/>
              </a:rPr>
              <a:t>&gt;</a:t>
            </a:r>
            <a:r>
              <a:rPr lang="en-US" b="1" dirty="0"/>
              <a:t>, </a:t>
            </a:r>
            <a:r>
              <a:rPr lang="en-US" b="1" dirty="0">
                <a:latin typeface="Courier New" pitchFamily="49" charset="0"/>
              </a:rPr>
              <a:t>==</a:t>
            </a:r>
            <a:r>
              <a:rPr lang="en-US" b="1" dirty="0"/>
              <a:t>, </a:t>
            </a:r>
            <a:r>
              <a:rPr lang="en-US" b="1" dirty="0">
                <a:latin typeface="Courier New" pitchFamily="49" charset="0"/>
              </a:rPr>
              <a:t>&lt;=</a:t>
            </a:r>
            <a:r>
              <a:rPr lang="en-US" b="1" dirty="0"/>
              <a:t>, </a:t>
            </a:r>
            <a:r>
              <a:rPr lang="en-US" b="1" dirty="0">
                <a:latin typeface="Courier New" pitchFamily="49" charset="0"/>
              </a:rPr>
              <a:t>&gt;=</a:t>
            </a:r>
          </a:p>
          <a:p>
            <a:pPr marL="687388" lvl="1" indent="-187325">
              <a:tabLst>
                <a:tab pos="457200" algn="l"/>
                <a:tab pos="2857500" algn="l"/>
                <a:tab pos="5549900" algn="l"/>
                <a:tab pos="6972300" algn="l"/>
              </a:tabLst>
              <a:defRPr/>
            </a:pPr>
            <a:r>
              <a:rPr lang="en-US" dirty="0"/>
              <a:t>Examples for </a:t>
            </a:r>
            <a:r>
              <a:rPr lang="en-US" i="1" dirty="0"/>
              <a:t>W</a:t>
            </a:r>
            <a:r>
              <a:rPr lang="en-US" dirty="0"/>
              <a:t> = 32:    </a:t>
            </a:r>
            <a:r>
              <a:rPr lang="en-US" b="1" dirty="0">
                <a:solidFill>
                  <a:srgbClr val="C00000"/>
                </a:solidFill>
              </a:rPr>
              <a:t>TMIN = -2,147,483,648 ,     TMAX = 2,147,483,647</a:t>
            </a:r>
          </a:p>
          <a:p>
            <a:pPr eaLnBrk="1" hangingPunct="1">
              <a:tabLst>
                <a:tab pos="457200" algn="l"/>
                <a:tab pos="2857500" algn="l"/>
                <a:tab pos="5549900" algn="l"/>
                <a:tab pos="6972300" algn="l"/>
              </a:tabLst>
              <a:defRPr/>
            </a:pPr>
            <a:r>
              <a:rPr lang="en-US" dirty="0"/>
              <a:t>Constant</a:t>
            </a:r>
            <a:r>
              <a:rPr lang="en-US" baseline="-25000" dirty="0"/>
              <a:t>1</a:t>
            </a:r>
            <a:r>
              <a:rPr lang="en-US" dirty="0"/>
              <a:t>	Constant</a:t>
            </a:r>
            <a:r>
              <a:rPr lang="en-US" baseline="-25000" dirty="0"/>
              <a:t>2</a:t>
            </a:r>
            <a:r>
              <a:rPr lang="en-US" dirty="0"/>
              <a:t>	Relation	Evaluation</a:t>
            </a:r>
          </a:p>
          <a:p>
            <a:pPr marL="288925" lvl="1" indent="-117475" eaLnBrk="1" hangingPunct="1">
              <a:buFont typeface="Wingdings" pitchFamily="2" charset="2"/>
              <a:buNone/>
              <a:tabLst>
                <a:tab pos="227013" algn="l"/>
                <a:tab pos="2860675" algn="l"/>
                <a:tab pos="5657850" algn="l"/>
                <a:tab pos="6972300" algn="l"/>
              </a:tabLst>
              <a:defRPr/>
            </a:pPr>
            <a:r>
              <a:rPr lang="en-US" sz="2100" dirty="0"/>
              <a:t>	0	0U	</a:t>
            </a:r>
          </a:p>
          <a:p>
            <a:pPr marL="288925" lvl="1" indent="-117475" eaLnBrk="1" hangingPunct="1">
              <a:buFont typeface="Wingdings" pitchFamily="2" charset="2"/>
              <a:buNone/>
              <a:tabLst>
                <a:tab pos="227013" algn="l"/>
                <a:tab pos="2860675" algn="l"/>
                <a:tab pos="5549900" algn="l"/>
                <a:tab pos="6972300" algn="l"/>
              </a:tabLst>
              <a:defRPr/>
            </a:pPr>
            <a:r>
              <a:rPr lang="en-US" sz="2100" dirty="0"/>
              <a:t>	-1	0	</a:t>
            </a:r>
          </a:p>
          <a:p>
            <a:pPr marL="288925" lvl="1" indent="-117475" eaLnBrk="1" hangingPunct="1">
              <a:buFont typeface="Wingdings" pitchFamily="2" charset="2"/>
              <a:buNone/>
              <a:tabLst>
                <a:tab pos="227013" algn="l"/>
                <a:tab pos="2860675" algn="l"/>
                <a:tab pos="5549900" algn="l"/>
                <a:tab pos="6972300" algn="l"/>
              </a:tabLst>
              <a:defRPr/>
            </a:pPr>
            <a:r>
              <a:rPr lang="en-US" sz="2100" dirty="0"/>
              <a:t>	-1	0U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	-2147483647-1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2147483647U	-2147483647-1 	</a:t>
            </a:r>
          </a:p>
          <a:p>
            <a:pPr marL="288925" lvl="1" indent="-117475" eaLnBrk="1" hangingPunct="1">
              <a:buFont typeface="Wingdings" pitchFamily="2" charset="2"/>
              <a:buNone/>
              <a:tabLst>
                <a:tab pos="227013" algn="l"/>
                <a:tab pos="2860675" algn="l"/>
                <a:tab pos="5549900" algn="l"/>
                <a:tab pos="6972300" algn="l"/>
              </a:tabLst>
              <a:defRPr/>
            </a:pPr>
            <a:r>
              <a:rPr lang="en-US" sz="2100" dirty="0"/>
              <a:t>	-1	-2 	</a:t>
            </a:r>
          </a:p>
          <a:p>
            <a:pPr marL="288925" lvl="1" indent="-117475" eaLnBrk="1" hangingPunct="1">
              <a:buFont typeface="Wingdings" pitchFamily="2" charset="2"/>
              <a:buNone/>
              <a:tabLst>
                <a:tab pos="227013" algn="l"/>
                <a:tab pos="2860675" algn="l"/>
                <a:tab pos="5549900" algn="l"/>
                <a:tab pos="6972300" algn="l"/>
              </a:tabLst>
              <a:defRPr/>
            </a:pPr>
            <a:r>
              <a:rPr lang="en-US" sz="2100" dirty="0"/>
              <a:t>	(unsigned)-1	-2 	</a:t>
            </a:r>
          </a:p>
          <a:p>
            <a:pPr marL="288925" lvl="1" indent="-117475" eaLnBrk="1" hangingPunct="1">
              <a:buFont typeface="Wingdings" pitchFamily="2" charset="2"/>
              <a:buNone/>
              <a:tabLst>
                <a:tab pos="227013" algn="l"/>
                <a:tab pos="2860675" algn="l"/>
                <a:tab pos="5713413" algn="l"/>
                <a:tab pos="6972300" algn="l"/>
              </a:tabLst>
              <a:defRPr/>
            </a:pPr>
            <a:r>
              <a:rPr lang="en-US" sz="2100" dirty="0"/>
              <a:t>	 2147483647 	2147483648U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 	(</a:t>
            </a:r>
            <a:r>
              <a:rPr lang="en-US" sz="2100" dirty="0" err="1"/>
              <a:t>int</a:t>
            </a:r>
            <a:r>
              <a:rPr lang="en-US" sz="2100" dirty="0"/>
              <a:t>) 2147483648U </a:t>
            </a:r>
            <a:r>
              <a:rPr lang="en-US" dirty="0">
                <a:latin typeface="Courier New" pitchFamily="49" charset="0"/>
              </a:rPr>
              <a:t>	</a:t>
            </a:r>
          </a:p>
        </p:txBody>
      </p:sp>
      <p:sp>
        <p:nvSpPr>
          <p:cNvPr id="121859" name="Rectangle 3"/>
          <p:cNvSpPr>
            <a:spLocks noGrp="1" noChangeArrowheads="1"/>
          </p:cNvSpPr>
          <p:nvPr>
            <p:ph type="title"/>
          </p:nvPr>
        </p:nvSpPr>
        <p:spPr>
          <a:xfrm>
            <a:off x="304800" y="323850"/>
            <a:ext cx="6524625" cy="555625"/>
          </a:xfrm>
        </p:spPr>
        <p:txBody>
          <a:bodyPr/>
          <a:lstStyle/>
          <a:p>
            <a:pPr eaLnBrk="1" hangingPunct="1">
              <a:defRPr/>
            </a:pPr>
            <a:r>
              <a:rPr lang="en-US"/>
              <a:t>Casting Surprises</a:t>
            </a:r>
          </a:p>
        </p:txBody>
      </p:sp>
    </p:spTree>
    <p:extLst>
      <p:ext uri="{BB962C8B-B14F-4D97-AF65-F5344CB8AC3E}">
        <p14:creationId xmlns:p14="http://schemas.microsoft.com/office/powerpoint/2010/main" val="2985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18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18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uiExpand="1"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177382" cy="762000"/>
          </a:xfrm>
        </p:spPr>
        <p:txBody>
          <a:bodyPr/>
          <a:lstStyle/>
          <a:p>
            <a:pPr marL="0" indent="0"/>
            <a:r>
              <a:rPr lang="en-US" dirty="0"/>
              <a:t>Summary</a:t>
            </a:r>
            <a:br>
              <a:rPr lang="en-US" dirty="0"/>
            </a:br>
            <a:r>
              <a:rPr lang="en-US" dirty="0"/>
              <a:t>Casting Signed ↔ Unsigned: Basic Rules</a:t>
            </a:r>
          </a:p>
        </p:txBody>
      </p:sp>
      <p:sp>
        <p:nvSpPr>
          <p:cNvPr id="3" name="Content Placeholder 2"/>
          <p:cNvSpPr>
            <a:spLocks noGrp="1"/>
          </p:cNvSpPr>
          <p:nvPr>
            <p:ph idx="1"/>
          </p:nvPr>
        </p:nvSpPr>
        <p:spPr>
          <a:xfrm>
            <a:off x="396875" y="1809750"/>
            <a:ext cx="7896225" cy="4972050"/>
          </a:xfrm>
        </p:spPr>
        <p:txBody>
          <a:bodyPr/>
          <a:lstStyle/>
          <a:p>
            <a:r>
              <a:rPr lang="en-US" dirty="0"/>
              <a:t>Bit pattern is maintained</a:t>
            </a:r>
          </a:p>
          <a:p>
            <a:r>
              <a:rPr lang="en-US" dirty="0"/>
              <a:t>But reinterpreted</a:t>
            </a:r>
          </a:p>
          <a:p>
            <a:r>
              <a:rPr lang="en-US" dirty="0"/>
              <a:t>Can have unexpected effects: adding or subtracting 2</a:t>
            </a:r>
            <a:r>
              <a:rPr lang="en-US" baseline="30000" dirty="0"/>
              <a:t>w</a:t>
            </a:r>
          </a:p>
          <a:p>
            <a:endParaRPr lang="en-US" dirty="0"/>
          </a:p>
          <a:p>
            <a:r>
              <a:rPr lang="en-US" dirty="0"/>
              <a:t>Expression containing signed and unsigned </a:t>
            </a:r>
            <a:r>
              <a:rPr lang="en-US" dirty="0" err="1"/>
              <a:t>int</a:t>
            </a:r>
            <a:endParaRPr lang="en-US" dirty="0"/>
          </a:p>
          <a:p>
            <a:pPr lvl="1"/>
            <a:r>
              <a:rPr lang="en-US" dirty="0" err="1">
                <a:latin typeface="Courier New"/>
                <a:cs typeface="Courier New"/>
              </a:rPr>
              <a:t>int</a:t>
            </a:r>
            <a:r>
              <a:rPr lang="en-US" dirty="0"/>
              <a:t> is cast to </a:t>
            </a:r>
            <a:r>
              <a:rPr lang="en-US" dirty="0">
                <a:latin typeface="Courier New"/>
                <a:cs typeface="Courier New"/>
              </a:rPr>
              <a:t>unsigned</a:t>
            </a:r>
            <a:r>
              <a:rPr lang="en-US" dirty="0"/>
              <a:t>!!</a:t>
            </a:r>
          </a:p>
        </p:txBody>
      </p:sp>
    </p:spTree>
    <p:extLst>
      <p:ext uri="{BB962C8B-B14F-4D97-AF65-F5344CB8AC3E}">
        <p14:creationId xmlns:p14="http://schemas.microsoft.com/office/powerpoint/2010/main" val="28634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a:t>Binary Representations</a:t>
            </a:r>
          </a:p>
        </p:txBody>
      </p:sp>
      <p:sp>
        <p:nvSpPr>
          <p:cNvPr id="9243" name="Rectangle 27"/>
          <p:cNvSpPr>
            <a:spLocks noGrp="1" noChangeArrowheads="1"/>
          </p:cNvSpPr>
          <p:nvPr>
            <p:ph type="body" idx="1"/>
          </p:nvPr>
        </p:nvSpPr>
        <p:spPr/>
        <p:txBody>
          <a:bodyPr/>
          <a:lstStyle/>
          <a:p>
            <a:r>
              <a:rPr lang="en-US" dirty="0"/>
              <a:t>Base 2 Number Representation</a:t>
            </a:r>
          </a:p>
          <a:p>
            <a:pPr lvl="1"/>
            <a:r>
              <a:rPr lang="en-US" dirty="0"/>
              <a:t>Represent 15213</a:t>
            </a:r>
            <a:r>
              <a:rPr lang="en-US" baseline="-25000" dirty="0"/>
              <a:t>10</a:t>
            </a:r>
            <a:r>
              <a:rPr lang="en-US" dirty="0"/>
              <a:t> as 11101101101101</a:t>
            </a:r>
            <a:r>
              <a:rPr lang="en-US" baseline="-25000" dirty="0"/>
              <a:t>2</a:t>
            </a:r>
          </a:p>
          <a:p>
            <a:pPr lvl="1"/>
            <a:r>
              <a:rPr lang="en-US" dirty="0"/>
              <a:t>Represent 1.20</a:t>
            </a:r>
            <a:r>
              <a:rPr lang="en-US" baseline="-25000" dirty="0"/>
              <a:t>10</a:t>
            </a:r>
            <a:r>
              <a:rPr lang="en-US" dirty="0"/>
              <a:t> as 1.0011001100110011[0011]…</a:t>
            </a:r>
            <a:r>
              <a:rPr lang="en-US" baseline="-25000" dirty="0"/>
              <a:t>2</a:t>
            </a:r>
          </a:p>
          <a:p>
            <a:pPr lvl="1"/>
            <a:r>
              <a:rPr lang="en-US" dirty="0"/>
              <a:t>Represent 1.5213 X 10</a:t>
            </a:r>
            <a:r>
              <a:rPr lang="en-US" baseline="30000" dirty="0"/>
              <a:t>4</a:t>
            </a:r>
            <a:r>
              <a:rPr lang="en-US" dirty="0"/>
              <a:t>  as 1.1101101101101</a:t>
            </a:r>
            <a:r>
              <a:rPr lang="en-US" baseline="-25000" dirty="0"/>
              <a:t>2</a:t>
            </a:r>
            <a:r>
              <a:rPr lang="en-US" dirty="0"/>
              <a:t> X 2</a:t>
            </a:r>
            <a:r>
              <a:rPr lang="en-US" baseline="30000" dirty="0"/>
              <a:t>13</a:t>
            </a:r>
          </a:p>
          <a:p>
            <a:r>
              <a:rPr lang="en-US" dirty="0"/>
              <a:t>Why Computers Use Binary?</a:t>
            </a:r>
          </a:p>
        </p:txBody>
      </p:sp>
      <p:sp>
        <p:nvSpPr>
          <p:cNvPr id="3" name="TextBox 2"/>
          <p:cNvSpPr txBox="1"/>
          <p:nvPr/>
        </p:nvSpPr>
        <p:spPr>
          <a:xfrm>
            <a:off x="1487172" y="5918431"/>
            <a:ext cx="5549661" cy="461665"/>
          </a:xfrm>
          <a:prstGeom prst="rect">
            <a:avLst/>
          </a:prstGeom>
          <a:solidFill>
            <a:srgbClr val="800000"/>
          </a:solidFill>
        </p:spPr>
        <p:txBody>
          <a:bodyPr wrap="none" rtlCol="0">
            <a:spAutoFit/>
          </a:bodyPr>
          <a:lstStyle/>
          <a:p>
            <a:r>
              <a:rPr lang="en-US" altLang="zh-CN" dirty="0">
                <a:solidFill>
                  <a:schemeClr val="bg1"/>
                </a:solidFill>
                <a:latin typeface="Calibri" pitchFamily="34" charset="0"/>
              </a:rPr>
              <a:t>Binary is the most practical system to use!</a:t>
            </a:r>
            <a:endParaRPr lang="zh-CN" altLang="en-US" dirty="0">
              <a:solidFill>
                <a:schemeClr val="bg1"/>
              </a:solidFill>
              <a:latin typeface="Calibri" pitchFamily="34" charset="0"/>
            </a:endParaRPr>
          </a:p>
        </p:txBody>
      </p:sp>
      <p:sp>
        <p:nvSpPr>
          <p:cNvPr id="4" name="AutoShape 2" descr="data:image/jpeg;base64,/9j/4AAQSkZJRgABAQAAAQABAAD/2wBDAAkGBwgHBgkIBwgKCgkLDRYPDQwMDRsUFRAWIB0iIiAdHx8kKDQsJCYxJx8fLT0tMTU3Ojo6Iys/RD84QzQ5Ojf/2wBDAQoKCg0MDRoPDxo3JR8lNzc3Nzc3Nzc3Nzc3Nzc3Nzc3Nzc3Nzc3Nzc3Nzc3Nzc3Nzc3Nzc3Nzc3Nzc3Nzc3Nzf/wAARCACMAIwDASIAAhEBAxEB/8QAGwABAQEAAwEBAAAAAAAAAAAAAAUGAQMEBwL/xABCEAABBAECAgYHBAYJBQAAAAABAAIDBAUGERIhExYxQVHRIlRVcZSV0hQ2YbMVIyZlc3QHMjM1QkRikdNkcoGTof/EABQBAQAAAAAAAAAAAAAAAAAAAAD/xAAUEQEAAAAAAAAAAAAAAAAAAAAA/9oADAMBAAIRAxEAPwD7huPFNwomrchZxOK/Sdd4EVORktpvDvxQb7SfjuGkuG3eAvLks79lzVgun4MbjKBs3eFnEXl5PAB7gx52HbuEGm3XG4237lkH6guRZmvLlq78ZSbjrNqSF8rXlzWGM8TtuxzQTuASPS7T3dbdQ5GTUGMNijZqUpqFmz0ALZZJOHoeHdrQTxAOdyBPb3oNoiz3W6p7Mznymf6U63VPZmc+Uz/Sg0KLPdbqnszOfKZ/pTrdU9mZz5TP9KDQos91uqezM58pn+lOt1T2ZnPlM/0oNCiyeU19jsZUNmfGZzgD2M54yVvNzg0c3ADtPj+A5kBesavpkAjGZ3Yjf+6Z/pQaFFnut1T2ZnPlM/0p1uqezM58pn+lBoUWe63VPZmc+Uz/AEodX0wCTjM7y/dM/wBKDQouuCUTwsla17Q9ocA9uxG/iO4rsQdVmCOzXlgnaHxSsLHtPeCNiP8AZZrG6PbX05kMRfyE9x98Fs1pzQ123AGM2HYOFrR7zue9apcbDwQZbqxcvSufnsq24HUpqTmQV+h3ZJw7nfiJ4vR8tu/sxmnchDlqV/JZZlv7DXkrwxsq9Hu1/Bu5x4ju70B+C0uwTYIOUREBERAREQQNcD9n3n/qqv58avqDrj7vP/mqv58avICIiAiIg42XKIgIiICIiAiIgIuq1ZgqQPntSshhYN3ySODWtHiSVN606e9u4z4yPzQV1A1NqODD499qKWs8wXIK9njk2EPSOYCXbdhDXh3Nfqzq/T0ERc3LU7D92tbDWmbLI9xIADWNJJO5WJytht2pmbIZMxkupcftFPGWOZt9naQQezm0oNBqrUmCv4cVaWZx9ixJZrcEUVljnu2nYTsAdzyC2a6ugi33EUe//aF2jsQEREBERAREQEREBERAREQZ7XgB0xZB5gywAg9/65is/YKfqkH/AKm+Sj67+7Nj+LB+cxXzuQdjse4oPBewuOvVX17FWPgcQd2Dgc0ggghw2IIIBBHgvnmXrxUKearse8xRalx54pZS93pfZ3klxO/a4+7s7Avp0DZGxsbK/pHgbOfttxHx2UzUGAq5qkasgbG19mGxKQwHpDG5rgD47hoHuQUBcrHbaxDuf9YXoWP1dgsTWwhmr4ynHK23WLXsgaCD08feAtggIiICIiAiIgIi4I3QZLXlyB5oYSW8+mLznySzRyOY9sUY3PC4DtLnMHdyJ8F6tO58WdKVchYjlmmjHQztrxukPSNPC7YDmRuN9/Dmq4xlcZSTJEOdYfC2AkuJaGAk7Adg5uO593glDF1qE92aq1zHXZunmHESC/ha3cDu5NH+yCf1mg9m5j5fJ5J1mg9m5j5fJ5K6iDB661PX6tTg4/Kt3lg5uovaB+tYe0j8Fuo3cbGvAI4gDsRsQoOux+zNj+LB+cxaBARFwTsgy/8ASTfZjtLyWJIppG/aqw4YmFzv7Zh7B7tvfsF7BqeAgH9G5jn+75PJfnW/3fedv8zW/PjV7ZBD6zQezcx8vk8k6zQezcx8vk8ldRBldS5qZ2nDPQFmnLNbgqdJPAY3xiSVjHOaHDtAcdiQRvsumxjIdNZLEy4u1baLdwVrENm5LOJmljzuA9x2cC3f0duW/wD402Sx9fKUpqV1nSQTMLXtDiD7wRzB8COYWZZp3KVNSVrjbBylKJobEL9oh9M8w5zAGESEtIG7tiNjz5lBsEREBERAREQEREGf1392bH8WD85i0Cj6to2slgbNWi2N1lxjdG2Vxa0lsjXbEgHbs8F1m5qTuw9H48/8aC2eQWH1dn7rqORhoAQ2KOZpVWO6QtEvGYX+kQOQPSbHt7FcNzUnsej8ef8AjWKyzp5K+adbjZHOdS47jjY/jaw7VuQdsN+Wx7B2oNLk6uqstVFO1Uw0ERnhke+O3K8hrJGvOwMY5+jt2rWrjkuUBERAXGy5RAREQEREBERAREQEREBfO9X4+5Sp5a2YmyC3nqE8DGvALw3oGbEns9JhX0RdFupXuxCK1DHMxr2yBsjdwHNILT7wQCggXNQ5ShC2xd09LHB0scbni5G4t43hgO3vcFplA1uP2ef/ADVX8+NX0BERAREQEREHG6EqXqajZyGCuV6MzobZiJryNJBbIObT7t9twocWVfqK/hJaJkEEVQ5KeNry0vc5pZFG78NzIdj3saUGwC5WGxepczNStyyCtNkmVXTMxJrSV5WPH+EFxPSN33HEAN+5U9O5yazWuS3LsVx1dokdFBRlgmjB39F0TiXd3I9/Pkg0yKH1mreo5X4CXyTrNW9RyvwEvkguIofWat6jlfgJfJOs1b1HK/AS+SC4ih9Zq3qOV+Al8k6zVvUcr8BL5IPzrj7vP/mqv58avLC621LC7AObHjss9xs1yAMfJ2CVrj3eDT/8V4anrEA/Ycr8BL5ILiKH1mreo5X4CXyTrNW9RyvwEvkguIofWat6jlfgJfJOs1b1HK/AS+SC4i6oJOmiZKGvaHtDuF4II38R3FdqAexR8VpvG4g3zQhdGb8hknPSOJ3O/wDV5+iPSOwHIbqwiCE3S1LtknvyydAa7JpLkhkjYSCeF++4JLW7nfc7DmvXjsNXoWZrTHTS2pmtY+aeQvcWt34WjfsAJJ2/E+KpIgIiICIiAiIg4I3XI7ERAREQEREBERB//9k="/>
          <p:cNvSpPr>
            <a:spLocks noChangeAspect="1" noChangeArrowheads="1"/>
          </p:cNvSpPr>
          <p:nvPr/>
        </p:nvSpPr>
        <p:spPr bwMode="auto">
          <a:xfrm>
            <a:off x="155575" y="-563563"/>
            <a:ext cx="1181100" cy="11811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533400" y="3641408"/>
            <a:ext cx="7836218" cy="2209800"/>
            <a:chOff x="533400" y="3641408"/>
            <a:chExt cx="7836218" cy="2209800"/>
          </a:xfrm>
        </p:grpSpPr>
        <p:grpSp>
          <p:nvGrpSpPr>
            <p:cNvPr id="26" name="Group 4"/>
            <p:cNvGrpSpPr>
              <a:grpSpLocks/>
            </p:cNvGrpSpPr>
            <p:nvPr/>
          </p:nvGrpSpPr>
          <p:grpSpPr bwMode="auto">
            <a:xfrm>
              <a:off x="533400" y="3641408"/>
              <a:ext cx="5450507" cy="2209800"/>
              <a:chOff x="0" y="0"/>
              <a:chExt cx="4320" cy="1392"/>
            </a:xfrm>
          </p:grpSpPr>
          <p:sp>
            <p:nvSpPr>
              <p:cNvPr id="27" name="Rectangle 5"/>
              <p:cNvSpPr>
                <a:spLocks/>
              </p:cNvSpPr>
              <p:nvPr/>
            </p:nvSpPr>
            <p:spPr bwMode="auto">
              <a:xfrm>
                <a:off x="575" y="1008"/>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a:spLocks/>
              </p:cNvSpPr>
              <p:nvPr/>
            </p:nvSpPr>
            <p:spPr bwMode="auto">
              <a:xfrm>
                <a:off x="575" y="384"/>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a:spLocks/>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a:spLocks/>
              </p:cNvSpPr>
              <p:nvPr/>
            </p:nvSpPr>
            <p:spPr bwMode="auto">
              <a:xfrm>
                <a:off x="0" y="1152"/>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a:spLocks/>
              </p:cNvSpPr>
              <p:nvPr/>
            </p:nvSpPr>
            <p:spPr bwMode="auto">
              <a:xfrm>
                <a:off x="0" y="912"/>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0.5V</a:t>
                </a:r>
              </a:p>
            </p:txBody>
          </p:sp>
          <p:sp>
            <p:nvSpPr>
              <p:cNvPr id="34" name="Rectangle 12"/>
              <p:cNvSpPr>
                <a:spLocks/>
              </p:cNvSpPr>
              <p:nvPr/>
            </p:nvSpPr>
            <p:spPr bwMode="auto">
              <a:xfrm>
                <a:off x="0" y="528"/>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2.8V</a:t>
                </a:r>
              </a:p>
            </p:txBody>
          </p:sp>
          <p:sp>
            <p:nvSpPr>
              <p:cNvPr id="35" name="Rectangle 13"/>
              <p:cNvSpPr>
                <a:spLocks/>
              </p:cNvSpPr>
              <p:nvPr/>
            </p:nvSpPr>
            <p:spPr bwMode="auto">
              <a:xfrm>
                <a:off x="0" y="288"/>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3.3V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a:spLocks/>
              </p:cNvSpPr>
              <p:nvPr/>
            </p:nvSpPr>
            <p:spPr bwMode="auto">
              <a:xfrm>
                <a:off x="1105"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a:spLocks/>
              </p:cNvSpPr>
              <p:nvPr/>
            </p:nvSpPr>
            <p:spPr bwMode="auto">
              <a:xfrm>
                <a:off x="2641"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a:spLocks/>
              </p:cNvSpPr>
              <p:nvPr/>
            </p:nvSpPr>
            <p:spPr bwMode="auto">
              <a:xfrm>
                <a:off x="3936" y="0"/>
                <a:ext cx="200"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092892"/>
              <a:ext cx="1664018" cy="1664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158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uiExpand="1" build="p" bldLvl="2"/>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b="1" dirty="0"/>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341660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en-US"/>
              <a:t>Sign Extension</a:t>
            </a:r>
          </a:p>
        </p:txBody>
      </p:sp>
      <p:sp>
        <p:nvSpPr>
          <p:cNvPr id="125955" name="Rectangle 3"/>
          <p:cNvSpPr>
            <a:spLocks noGrp="1" noChangeArrowheads="1"/>
          </p:cNvSpPr>
          <p:nvPr>
            <p:ph type="body" idx="1"/>
          </p:nvPr>
        </p:nvSpPr>
        <p:spPr>
          <a:xfrm>
            <a:off x="303213" y="1220788"/>
            <a:ext cx="8294687" cy="5224462"/>
          </a:xfrm>
        </p:spPr>
        <p:txBody>
          <a:bodyPr lIns="90487" tIns="44450" rIns="90487" bIns="44450"/>
          <a:lstStyle/>
          <a:p>
            <a:pPr eaLnBrk="1" hangingPunct="1">
              <a:defRPr/>
            </a:pPr>
            <a:r>
              <a:rPr lang="en-US"/>
              <a:t>Task:</a:t>
            </a:r>
          </a:p>
          <a:p>
            <a:pPr lvl="1" eaLnBrk="1" hangingPunct="1">
              <a:defRPr/>
            </a:pPr>
            <a:r>
              <a:rPr lang="en-US"/>
              <a:t>Given </a:t>
            </a:r>
            <a:r>
              <a:rPr lang="en-US" i="1"/>
              <a:t>w</a:t>
            </a:r>
            <a:r>
              <a:rPr lang="en-US"/>
              <a:t>-bit signed integer </a:t>
            </a:r>
            <a:r>
              <a:rPr lang="en-US" i="1"/>
              <a:t>x</a:t>
            </a:r>
            <a:endParaRPr lang="en-US"/>
          </a:p>
          <a:p>
            <a:pPr lvl="1" eaLnBrk="1" hangingPunct="1">
              <a:defRPr/>
            </a:pPr>
            <a:r>
              <a:rPr lang="en-US"/>
              <a:t>Convert it to </a:t>
            </a:r>
            <a:r>
              <a:rPr lang="en-US" i="1"/>
              <a:t>w</a:t>
            </a:r>
            <a:r>
              <a:rPr lang="en-US"/>
              <a:t>+</a:t>
            </a:r>
            <a:r>
              <a:rPr lang="en-US" i="1"/>
              <a:t>k</a:t>
            </a:r>
            <a:r>
              <a:rPr lang="en-US"/>
              <a:t>-bit integer with same value</a:t>
            </a:r>
          </a:p>
          <a:p>
            <a:pPr eaLnBrk="1" hangingPunct="1">
              <a:defRPr/>
            </a:pPr>
            <a:r>
              <a:rPr lang="en-US"/>
              <a:t>Rule:</a:t>
            </a:r>
          </a:p>
          <a:p>
            <a:pPr lvl="1" eaLnBrk="1" hangingPunct="1">
              <a:defRPr/>
            </a:pPr>
            <a:r>
              <a:rPr lang="en-US"/>
              <a:t>Make </a:t>
            </a:r>
            <a:r>
              <a:rPr lang="en-US" i="1"/>
              <a:t>k</a:t>
            </a:r>
            <a:r>
              <a:rPr lang="en-US"/>
              <a:t> copies of sign bit:</a:t>
            </a:r>
          </a:p>
          <a:p>
            <a:pPr lvl="1" eaLnBrk="1" hangingPunct="1">
              <a:defRPr/>
            </a:pPr>
            <a:r>
              <a:rPr lang="en-US" b="0" i="1"/>
              <a:t>X</a:t>
            </a:r>
            <a:r>
              <a:rPr lang="en-US"/>
              <a:t> </a:t>
            </a:r>
            <a:r>
              <a:rPr lang="en-US">
                <a:latin typeface="Symbol" pitchFamily="18" charset="2"/>
              </a:rPr>
              <a:t></a:t>
            </a:r>
            <a:r>
              <a:rPr lang="en-US"/>
              <a:t> =  </a:t>
            </a:r>
            <a:r>
              <a:rPr lang="en-US" b="0" i="1"/>
              <a:t>x</a:t>
            </a:r>
            <a:r>
              <a:rPr lang="en-US" b="0" i="1" baseline="-25000"/>
              <a:t>w</a:t>
            </a:r>
            <a:r>
              <a:rPr lang="en-US" b="0" baseline="-25000"/>
              <a:t>–1 </a:t>
            </a:r>
            <a:r>
              <a:rPr lang="en-US"/>
              <a:t>,…, </a:t>
            </a:r>
            <a:r>
              <a:rPr lang="en-US" b="0" i="1"/>
              <a:t>x</a:t>
            </a:r>
            <a:r>
              <a:rPr lang="en-US" b="0" i="1" baseline="-25000"/>
              <a:t>w</a:t>
            </a:r>
            <a:r>
              <a:rPr lang="en-US" b="0" baseline="-25000"/>
              <a:t>–1 </a:t>
            </a:r>
            <a:r>
              <a:rPr lang="en-US"/>
              <a:t>, </a:t>
            </a:r>
            <a:r>
              <a:rPr lang="en-US" b="0" i="1"/>
              <a:t>x</a:t>
            </a:r>
            <a:r>
              <a:rPr lang="en-US" b="0" i="1" baseline="-25000"/>
              <a:t>w</a:t>
            </a:r>
            <a:r>
              <a:rPr lang="en-US" b="0" baseline="-25000"/>
              <a:t>–1 </a:t>
            </a:r>
            <a:r>
              <a:rPr lang="en-US"/>
              <a:t>, </a:t>
            </a:r>
            <a:r>
              <a:rPr lang="en-US" b="0" i="1"/>
              <a:t>x</a:t>
            </a:r>
            <a:r>
              <a:rPr lang="en-US" b="0" i="1" baseline="-25000"/>
              <a:t>w</a:t>
            </a:r>
            <a:r>
              <a:rPr lang="en-US" b="0" baseline="-25000"/>
              <a:t>–2 </a:t>
            </a:r>
            <a:r>
              <a:rPr lang="en-US"/>
              <a:t>,…, </a:t>
            </a:r>
            <a:r>
              <a:rPr lang="en-US" b="0" i="1"/>
              <a:t>x</a:t>
            </a:r>
            <a:r>
              <a:rPr lang="en-US" b="0" baseline="-25000"/>
              <a:t>0</a:t>
            </a:r>
          </a:p>
          <a:p>
            <a:pPr eaLnBrk="1" hangingPunct="1">
              <a:defRPr/>
            </a:pPr>
            <a:endParaRPr lang="en-US"/>
          </a:p>
        </p:txBody>
      </p:sp>
      <p:sp>
        <p:nvSpPr>
          <p:cNvPr id="28676" name="Freeform 4"/>
          <p:cNvSpPr>
            <a:spLocks/>
          </p:cNvSpPr>
          <p:nvPr/>
        </p:nvSpPr>
        <p:spPr bwMode="auto">
          <a:xfrm>
            <a:off x="1752600" y="3733800"/>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447800" y="3962400"/>
            <a:ext cx="1529841" cy="335989"/>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p>
        </p:txBody>
      </p:sp>
      <p:grpSp>
        <p:nvGrpSpPr>
          <p:cNvPr id="2" name="Group 6"/>
          <p:cNvGrpSpPr>
            <a:grpSpLocks/>
          </p:cNvGrpSpPr>
          <p:nvPr/>
        </p:nvGrpSpPr>
        <p:grpSpPr bwMode="auto">
          <a:xfrm>
            <a:off x="1905000" y="3887788"/>
            <a:ext cx="5181600" cy="2913062"/>
            <a:chOff x="1392" y="2104"/>
            <a:chExt cx="3264" cy="1835"/>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Tree>
    <p:extLst>
      <p:ext uri="{BB962C8B-B14F-4D97-AF65-F5344CB8AC3E}">
        <p14:creationId xmlns:p14="http://schemas.microsoft.com/office/powerpoint/2010/main" val="67159322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Sign Extension: Simple Example</a:t>
            </a:r>
          </a:p>
        </p:txBody>
      </p:sp>
      <p:sp>
        <p:nvSpPr>
          <p:cNvPr id="2" name="TextBox 1"/>
          <p:cNvSpPr txBox="1"/>
          <p:nvPr/>
        </p:nvSpPr>
        <p:spPr>
          <a:xfrm>
            <a:off x="76200" y="309371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nvGraphicFramePr>
        <p:xfrm>
          <a:off x="150374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76200" y="478149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2" name="Table 11"/>
          <p:cNvGraphicFramePr>
            <a:graphicFrameLocks noGrp="1"/>
          </p:cNvGraphicFramePr>
          <p:nvPr/>
        </p:nvGraphicFramePr>
        <p:xfrm>
          <a:off x="91440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TextBox 12"/>
          <p:cNvSpPr txBox="1"/>
          <p:nvPr/>
        </p:nvSpPr>
        <p:spPr>
          <a:xfrm>
            <a:off x="4719320" y="309371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4" name="Table 13"/>
          <p:cNvGraphicFramePr>
            <a:graphicFrameLocks noGrp="1"/>
          </p:cNvGraphicFramePr>
          <p:nvPr/>
        </p:nvGraphicFramePr>
        <p:xfrm>
          <a:off x="614686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558292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4719320" y="478149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cxnSp>
        <p:nvCxnSpPr>
          <p:cNvPr id="5" name="Straight Connector 4"/>
          <p:cNvCxnSpPr/>
          <p:nvPr/>
        </p:nvCxnSpPr>
        <p:spPr bwMode="auto">
          <a:xfrm>
            <a:off x="4572000" y="1752600"/>
            <a:ext cx="0" cy="4572000"/>
          </a:xfrm>
          <a:prstGeom prst="line">
            <a:avLst/>
          </a:prstGeom>
          <a:noFill/>
          <a:ln w="25400" cap="flat" cmpd="sng" algn="ctr">
            <a:solidFill>
              <a:schemeClr val="bg2">
                <a:lumMod val="75000"/>
              </a:schemeClr>
            </a:solidFill>
            <a:prstDash val="solid"/>
            <a:round/>
            <a:headEnd type="none" w="med" len="med"/>
            <a:tailEnd type="none" w="med" len="med"/>
          </a:ln>
          <a:effectLst/>
        </p:spPr>
      </p:cxnSp>
      <p:cxnSp>
        <p:nvCxnSpPr>
          <p:cNvPr id="17" name="Straight Arrow Connector 16"/>
          <p:cNvCxnSpPr/>
          <p:nvPr/>
        </p:nvCxnSpPr>
        <p:spPr bwMode="auto">
          <a:xfrm>
            <a:off x="17881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1" name="Straight Arrow Connector 20"/>
          <p:cNvCxnSpPr/>
          <p:nvPr/>
        </p:nvCxnSpPr>
        <p:spPr bwMode="auto">
          <a:xfrm flipH="1">
            <a:off x="12192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6" name="Straight Arrow Connector 25"/>
          <p:cNvCxnSpPr/>
          <p:nvPr/>
        </p:nvCxnSpPr>
        <p:spPr bwMode="auto">
          <a:xfrm>
            <a:off x="64617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7" name="Straight Arrow Connector 26"/>
          <p:cNvCxnSpPr/>
          <p:nvPr/>
        </p:nvCxnSpPr>
        <p:spPr bwMode="auto">
          <a:xfrm flipH="1">
            <a:off x="58928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sp>
        <p:nvSpPr>
          <p:cNvPr id="25" name="TextBox 24"/>
          <p:cNvSpPr txBox="1"/>
          <p:nvPr/>
        </p:nvSpPr>
        <p:spPr>
          <a:xfrm>
            <a:off x="1219200" y="1600200"/>
            <a:ext cx="2267159" cy="461665"/>
          </a:xfrm>
          <a:prstGeom prst="rect">
            <a:avLst/>
          </a:prstGeom>
          <a:noFill/>
        </p:spPr>
        <p:txBody>
          <a:bodyPr wrap="none" rtlCol="0">
            <a:spAutoFit/>
          </a:bodyPr>
          <a:lstStyle/>
          <a:p>
            <a:r>
              <a:rPr lang="en-US" dirty="0">
                <a:solidFill>
                  <a:schemeClr val="bg2">
                    <a:lumMod val="75000"/>
                  </a:schemeClr>
                </a:solidFill>
                <a:latin typeface="Calibri" pitchFamily="34" charset="0"/>
              </a:rPr>
              <a:t>Positive number</a:t>
            </a:r>
          </a:p>
        </p:txBody>
      </p:sp>
      <p:sp>
        <p:nvSpPr>
          <p:cNvPr id="29" name="TextBox 28"/>
          <p:cNvSpPr txBox="1"/>
          <p:nvPr/>
        </p:nvSpPr>
        <p:spPr>
          <a:xfrm>
            <a:off x="5918200" y="1600200"/>
            <a:ext cx="2392193" cy="461665"/>
          </a:xfrm>
          <a:prstGeom prst="rect">
            <a:avLst/>
          </a:prstGeom>
          <a:noFill/>
        </p:spPr>
        <p:txBody>
          <a:bodyPr wrap="none" rtlCol="0">
            <a:spAutoFit/>
          </a:bodyPr>
          <a:lstStyle/>
          <a:p>
            <a:r>
              <a:rPr lang="en-US" dirty="0">
                <a:solidFill>
                  <a:schemeClr val="bg2">
                    <a:lumMod val="75000"/>
                  </a:schemeClr>
                </a:solidFill>
                <a:latin typeface="Calibri" pitchFamily="34" charset="0"/>
              </a:rPr>
              <a:t>Negative number</a:t>
            </a:r>
          </a:p>
        </p:txBody>
      </p:sp>
    </p:spTree>
    <p:extLst>
      <p:ext uri="{BB962C8B-B14F-4D97-AF65-F5344CB8AC3E}">
        <p14:creationId xmlns:p14="http://schemas.microsoft.com/office/powerpoint/2010/main" val="460219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04800" y="323850"/>
            <a:ext cx="7005638" cy="573088"/>
          </a:xfrm>
        </p:spPr>
        <p:txBody>
          <a:bodyPr/>
          <a:lstStyle/>
          <a:p>
            <a:pPr eaLnBrk="1" hangingPunct="1">
              <a:defRPr/>
            </a:pPr>
            <a:r>
              <a:rPr lang="en-US"/>
              <a:t>Sign Extension Example</a:t>
            </a:r>
          </a:p>
        </p:txBody>
      </p:sp>
      <p:sp>
        <p:nvSpPr>
          <p:cNvPr id="29699" name="Rectangle 3"/>
          <p:cNvSpPr>
            <a:spLocks noGrp="1" noChangeArrowheads="1"/>
          </p:cNvSpPr>
          <p:nvPr>
            <p:ph type="body" idx="1"/>
          </p:nvPr>
        </p:nvSpPr>
        <p:spPr>
          <a:xfrm>
            <a:off x="290513" y="4803775"/>
            <a:ext cx="8307387" cy="1641475"/>
          </a:xfrm>
        </p:spPr>
        <p:txBody>
          <a:bodyPr/>
          <a:lstStyle/>
          <a:p>
            <a:r>
              <a:rPr lang="en-US" dirty="0"/>
              <a:t>Converting from smaller to larger integer data type</a:t>
            </a:r>
          </a:p>
          <a:p>
            <a:r>
              <a:rPr lang="en-US" dirty="0"/>
              <a:t>C automatically performs sign extension</a:t>
            </a:r>
          </a:p>
        </p:txBody>
      </p:sp>
      <p:sp>
        <p:nvSpPr>
          <p:cNvPr id="29700" name="Text Box 4"/>
          <p:cNvSpPr txBox="1">
            <a:spLocks noChangeArrowheads="1"/>
          </p:cNvSpPr>
          <p:nvPr/>
        </p:nvSpPr>
        <p:spPr bwMode="auto">
          <a:xfrm>
            <a:off x="381000" y="1284982"/>
            <a:ext cx="4191000" cy="1077218"/>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ix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a:t>
            </a:r>
          </a:p>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iy</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a:t>
            </a:r>
          </a:p>
        </p:txBody>
      </p:sp>
      <p:sp>
        <p:nvSpPr>
          <p:cNvPr id="29701" name="Rectangle 5"/>
          <p:cNvSpPr>
            <a:spLocks noChangeArrowheads="1"/>
          </p:cNvSpPr>
          <p:nvPr/>
        </p:nvSpPr>
        <p:spPr bwMode="auto">
          <a:xfrm>
            <a:off x="1109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2082800"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3738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355600" y="2844801"/>
            <a:ext cx="8431213" cy="1427163"/>
            <a:chOff x="224" y="1792"/>
            <a:chExt cx="5311" cy="899"/>
          </a:xfrm>
        </p:grpSpPr>
        <p:sp>
          <p:nvSpPr>
            <p:cNvPr id="29705" name="Rectangle 9"/>
            <p:cNvSpPr>
              <a:spLocks noChangeArrowheads="1"/>
            </p:cNvSpPr>
            <p:nvPr/>
          </p:nvSpPr>
          <p:spPr bwMode="auto">
            <a:xfrm>
              <a:off x="751" y="1808"/>
              <a:ext cx="54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Decimal</a:t>
              </a:r>
              <a:endParaRPr lang="en-US" sz="1600" dirty="0">
                <a:latin typeface="Courier New" pitchFamily="49" charset="0"/>
                <a:cs typeface="Courier New" pitchFamily="49" charset="0"/>
              </a:endParaRPr>
            </a:p>
          </p:txBody>
        </p:sp>
        <p:sp>
          <p:nvSpPr>
            <p:cNvPr id="29706" name="Rectangle 10"/>
            <p:cNvSpPr>
              <a:spLocks noChangeArrowheads="1"/>
            </p:cNvSpPr>
            <p:nvPr/>
          </p:nvSpPr>
          <p:spPr bwMode="auto">
            <a:xfrm>
              <a:off x="1711" y="1808"/>
              <a:ext cx="233"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Hex</a:t>
              </a:r>
              <a:endParaRPr lang="en-US" sz="1600" dirty="0">
                <a:latin typeface="Courier New" pitchFamily="49" charset="0"/>
                <a:cs typeface="Courier New" pitchFamily="49" charset="0"/>
              </a:endParaRPr>
            </a:p>
          </p:txBody>
        </p:sp>
        <p:sp>
          <p:nvSpPr>
            <p:cNvPr id="29707" name="Rectangle 11"/>
            <p:cNvSpPr>
              <a:spLocks noChangeArrowheads="1"/>
            </p:cNvSpPr>
            <p:nvPr/>
          </p:nvSpPr>
          <p:spPr bwMode="auto">
            <a:xfrm>
              <a:off x="3742" y="1808"/>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Binary</a:t>
              </a:r>
              <a:endParaRPr lang="en-US" sz="1600" dirty="0">
                <a:latin typeface="Courier New" pitchFamily="49" charset="0"/>
                <a:cs typeface="Courier New" pitchFamily="49"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x</a:t>
              </a:r>
              <a:endParaRPr lang="en-US" sz="1600"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3B 6D</a:t>
              </a:r>
              <a:endParaRPr lang="en-US" sz="1600"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00111011 01101101</a:t>
              </a:r>
              <a:endParaRPr lang="en-US" sz="1600"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ix</a:t>
              </a:r>
              <a:endParaRPr lang="en-US" sz="1600"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 00 3B 6D</a:t>
              </a:r>
              <a:endParaRPr lang="en-US" sz="1600"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00000000 00000000 00111011 01101101</a:t>
              </a:r>
              <a:endParaRPr lang="en-US" sz="1600"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y</a:t>
              </a:r>
              <a:endParaRPr lang="en-US" sz="1600"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C4 93</a:t>
              </a:r>
              <a:endParaRPr lang="en-US" sz="1600"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11000100 10010011</a:t>
              </a:r>
              <a:endParaRPr lang="en-US" sz="1600"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dirty="0" err="1">
                  <a:solidFill>
                    <a:srgbClr val="000000"/>
                  </a:solidFill>
                  <a:latin typeface="Courier New" pitchFamily="49" charset="0"/>
                  <a:cs typeface="Courier New" pitchFamily="49" charset="0"/>
                </a:rPr>
                <a:t>iy</a:t>
              </a:r>
              <a:endParaRPr lang="en-US" sz="1600"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FF </a:t>
              </a:r>
              <a:r>
                <a:rPr lang="en-US" sz="1600" dirty="0" err="1">
                  <a:solidFill>
                    <a:srgbClr val="000000"/>
                  </a:solidFill>
                  <a:latin typeface="Courier New" pitchFamily="49" charset="0"/>
                  <a:cs typeface="Courier New" pitchFamily="49" charset="0"/>
                </a:rPr>
                <a:t>FF</a:t>
              </a:r>
              <a:r>
                <a:rPr lang="en-US" sz="1600" dirty="0">
                  <a:solidFill>
                    <a:srgbClr val="000000"/>
                  </a:solidFill>
                  <a:latin typeface="Courier New" pitchFamily="49" charset="0"/>
                  <a:cs typeface="Courier New" pitchFamily="49" charset="0"/>
                </a:rPr>
                <a:t> C4 93</a:t>
              </a:r>
              <a:endParaRPr lang="en-US" sz="1600"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11111111 11111111 11000100 10010011</a:t>
              </a:r>
              <a:endParaRPr lang="en-US" sz="1600"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grpSp>
    </p:spTree>
    <p:extLst>
      <p:ext uri="{BB962C8B-B14F-4D97-AF65-F5344CB8AC3E}">
        <p14:creationId xmlns:p14="http://schemas.microsoft.com/office/powerpoint/2010/main" val="37433238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Truncation: Simple Example</a:t>
            </a:r>
          </a:p>
        </p:txBody>
      </p:sp>
      <p:sp>
        <p:nvSpPr>
          <p:cNvPr id="2" name="TextBox 1"/>
          <p:cNvSpPr txBox="1"/>
          <p:nvPr/>
        </p:nvSpPr>
        <p:spPr>
          <a:xfrm>
            <a:off x="5119685" y="19050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nvGraphicFramePr>
        <p:xfrm>
          <a:off x="60535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8" name="TextBox 17"/>
          <p:cNvSpPr txBox="1"/>
          <p:nvPr/>
        </p:nvSpPr>
        <p:spPr>
          <a:xfrm>
            <a:off x="5119685" y="298896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19" name="Table 18"/>
          <p:cNvGraphicFramePr>
            <a:graphicFrameLocks noGrp="1"/>
          </p:cNvGraphicFramePr>
          <p:nvPr/>
        </p:nvGraphicFramePr>
        <p:xfrm>
          <a:off x="60535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0" name="TextBox 19"/>
          <p:cNvSpPr txBox="1"/>
          <p:nvPr/>
        </p:nvSpPr>
        <p:spPr>
          <a:xfrm>
            <a:off x="4945545" y="455483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22" name="Table 21"/>
          <p:cNvGraphicFramePr>
            <a:graphicFrameLocks noGrp="1"/>
          </p:cNvGraphicFramePr>
          <p:nvPr/>
        </p:nvGraphicFramePr>
        <p:xfrm>
          <a:off x="60535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3" name="TextBox 22"/>
          <p:cNvSpPr txBox="1"/>
          <p:nvPr/>
        </p:nvSpPr>
        <p:spPr>
          <a:xfrm>
            <a:off x="51196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 6 = </a:t>
            </a:r>
          </a:p>
        </p:txBody>
      </p:sp>
      <p:graphicFrame>
        <p:nvGraphicFramePr>
          <p:cNvPr id="24" name="Table 23"/>
          <p:cNvGraphicFramePr>
            <a:graphicFrameLocks noGrp="1"/>
          </p:cNvGraphicFramePr>
          <p:nvPr/>
        </p:nvGraphicFramePr>
        <p:xfrm>
          <a:off x="60535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28" name="Straight Connector 27"/>
          <p:cNvCxnSpPr/>
          <p:nvPr/>
        </p:nvCxnSpPr>
        <p:spPr bwMode="auto">
          <a:xfrm>
            <a:off x="4724400" y="1143000"/>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30" name="TextBox 29"/>
          <p:cNvSpPr txBox="1"/>
          <p:nvPr/>
        </p:nvSpPr>
        <p:spPr>
          <a:xfrm>
            <a:off x="5901141" y="914400"/>
            <a:ext cx="1694566" cy="461665"/>
          </a:xfrm>
          <a:prstGeom prst="rect">
            <a:avLst/>
          </a:prstGeom>
          <a:noFill/>
        </p:spPr>
        <p:txBody>
          <a:bodyPr wrap="none" rtlCol="0">
            <a:spAutoFit/>
          </a:bodyPr>
          <a:lstStyle/>
          <a:p>
            <a:r>
              <a:rPr lang="en-US" dirty="0">
                <a:solidFill>
                  <a:schemeClr val="bg2">
                    <a:lumMod val="75000"/>
                  </a:schemeClr>
                </a:solidFill>
                <a:latin typeface="Calibri" pitchFamily="34" charset="0"/>
              </a:rPr>
              <a:t>Sign change</a:t>
            </a:r>
          </a:p>
        </p:txBody>
      </p:sp>
      <p:sp>
        <p:nvSpPr>
          <p:cNvPr id="31" name="TextBox 30"/>
          <p:cNvSpPr txBox="1"/>
          <p:nvPr/>
        </p:nvSpPr>
        <p:spPr>
          <a:xfrm>
            <a:off x="528922" y="1905000"/>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2" name="Table 31"/>
          <p:cNvGraphicFramePr>
            <a:graphicFrameLocks noGrp="1"/>
          </p:cNvGraphicFramePr>
          <p:nvPr/>
        </p:nvGraphicFramePr>
        <p:xfrm>
          <a:off x="13291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3" name="TextBox 32"/>
          <p:cNvSpPr txBox="1"/>
          <p:nvPr/>
        </p:nvSpPr>
        <p:spPr>
          <a:xfrm>
            <a:off x="528922" y="2988965"/>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4" name="Table 33"/>
          <p:cNvGraphicFramePr>
            <a:graphicFrameLocks noGrp="1"/>
          </p:cNvGraphicFramePr>
          <p:nvPr/>
        </p:nvGraphicFramePr>
        <p:xfrm>
          <a:off x="13291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5" name="TextBox 34"/>
          <p:cNvSpPr txBox="1"/>
          <p:nvPr/>
        </p:nvSpPr>
        <p:spPr>
          <a:xfrm>
            <a:off x="375034" y="455483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6" name="Table 35"/>
          <p:cNvGraphicFramePr>
            <a:graphicFrameLocks noGrp="1"/>
          </p:cNvGraphicFramePr>
          <p:nvPr/>
        </p:nvGraphicFramePr>
        <p:xfrm>
          <a:off x="13291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7" name="TextBox 36"/>
          <p:cNvSpPr txBox="1"/>
          <p:nvPr/>
        </p:nvSpPr>
        <p:spPr>
          <a:xfrm>
            <a:off x="3952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8" name="Table 37"/>
          <p:cNvGraphicFramePr>
            <a:graphicFrameLocks noGrp="1"/>
          </p:cNvGraphicFramePr>
          <p:nvPr/>
        </p:nvGraphicFramePr>
        <p:xfrm>
          <a:off x="13291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9" name="TextBox 38"/>
          <p:cNvSpPr txBox="1"/>
          <p:nvPr/>
        </p:nvSpPr>
        <p:spPr>
          <a:xfrm>
            <a:off x="1176741" y="914400"/>
            <a:ext cx="2108141" cy="461665"/>
          </a:xfrm>
          <a:prstGeom prst="rect">
            <a:avLst/>
          </a:prstGeom>
          <a:noFill/>
        </p:spPr>
        <p:txBody>
          <a:bodyPr wrap="none" rtlCol="0">
            <a:spAutoFit/>
          </a:bodyPr>
          <a:lstStyle/>
          <a:p>
            <a:r>
              <a:rPr lang="en-US" dirty="0">
                <a:solidFill>
                  <a:schemeClr val="bg2">
                    <a:lumMod val="75000"/>
                  </a:schemeClr>
                </a:solidFill>
                <a:latin typeface="Calibri" pitchFamily="34" charset="0"/>
              </a:rPr>
              <a:t>No sign change</a:t>
            </a:r>
          </a:p>
        </p:txBody>
      </p:sp>
      <p:sp>
        <p:nvSpPr>
          <p:cNvPr id="7" name="TextBox 6"/>
          <p:cNvSpPr txBox="1"/>
          <p:nvPr/>
        </p:nvSpPr>
        <p:spPr>
          <a:xfrm>
            <a:off x="4800600" y="339923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10U mod 16 = 10U = -6</a:t>
            </a:r>
          </a:p>
        </p:txBody>
      </p:sp>
      <p:sp>
        <p:nvSpPr>
          <p:cNvPr id="40" name="TextBox 39"/>
          <p:cNvSpPr txBox="1"/>
          <p:nvPr/>
        </p:nvSpPr>
        <p:spPr>
          <a:xfrm>
            <a:off x="4800600" y="6096000"/>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22U mod 16 = 6U = 6</a:t>
            </a:r>
          </a:p>
        </p:txBody>
      </p:sp>
      <p:sp>
        <p:nvSpPr>
          <p:cNvPr id="41" name="TextBox 40"/>
          <p:cNvSpPr txBox="1"/>
          <p:nvPr/>
        </p:nvSpPr>
        <p:spPr>
          <a:xfrm>
            <a:off x="1839359" y="3399235"/>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2 mod 16 = 2</a:t>
            </a:r>
          </a:p>
        </p:txBody>
      </p:sp>
      <p:sp>
        <p:nvSpPr>
          <p:cNvPr id="42" name="TextBox 41"/>
          <p:cNvSpPr txBox="1"/>
          <p:nvPr/>
        </p:nvSpPr>
        <p:spPr>
          <a:xfrm>
            <a:off x="152400" y="609600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-6 mod 16 = 26U mod 16 = 10U = -6</a:t>
            </a:r>
          </a:p>
        </p:txBody>
      </p:sp>
    </p:spTree>
    <p:extLst>
      <p:ext uri="{BB962C8B-B14F-4D97-AF65-F5344CB8AC3E}">
        <p14:creationId xmlns:p14="http://schemas.microsoft.com/office/powerpoint/2010/main" val="14394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P spid="30" grpId="0"/>
      <p:bldP spid="33" grpId="0"/>
      <p:bldP spid="35" grpId="0"/>
      <p:bldP spid="37" grpId="0"/>
      <p:bldP spid="7" grpId="0"/>
      <p:bldP spid="40" grpId="0"/>
      <p:bldP spid="41"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685800"/>
            <a:ext cx="7592093" cy="762000"/>
          </a:xfrm>
        </p:spPr>
        <p:txBody>
          <a:bodyPr/>
          <a:lstStyle/>
          <a:p>
            <a:pPr marL="0" indent="0"/>
            <a:r>
              <a:rPr lang="en-US" dirty="0"/>
              <a:t>Summary:</a:t>
            </a:r>
            <a:br>
              <a:rPr lang="en-US" dirty="0"/>
            </a:br>
            <a:r>
              <a:rPr lang="en-US" dirty="0"/>
              <a:t>Expanding, Truncating: Basic Rules</a:t>
            </a:r>
          </a:p>
        </p:txBody>
      </p:sp>
      <p:sp>
        <p:nvSpPr>
          <p:cNvPr id="3" name="Content Placeholder 2"/>
          <p:cNvSpPr>
            <a:spLocks noGrp="1"/>
          </p:cNvSpPr>
          <p:nvPr>
            <p:ph idx="1"/>
          </p:nvPr>
        </p:nvSpPr>
        <p:spPr>
          <a:xfrm>
            <a:off x="396875" y="1885950"/>
            <a:ext cx="7896225" cy="4972050"/>
          </a:xfrm>
        </p:spPr>
        <p:txBody>
          <a:bodyPr/>
          <a:lstStyle/>
          <a:p>
            <a:r>
              <a:rPr lang="en-US" dirty="0"/>
              <a:t>Expanding (e.g., short </a:t>
            </a:r>
            <a:r>
              <a:rPr lang="en-US" dirty="0" err="1"/>
              <a:t>int</a:t>
            </a:r>
            <a:r>
              <a:rPr lang="en-US" dirty="0"/>
              <a:t> to </a:t>
            </a:r>
            <a:r>
              <a:rPr lang="en-US" dirty="0" err="1"/>
              <a:t>int</a:t>
            </a:r>
            <a:r>
              <a:rPr lang="en-US" dirty="0"/>
              <a:t>)</a:t>
            </a:r>
          </a:p>
          <a:p>
            <a:pPr lvl="1"/>
            <a:r>
              <a:rPr lang="en-US" dirty="0"/>
              <a:t>Unsigned: zeros added</a:t>
            </a:r>
          </a:p>
          <a:p>
            <a:pPr lvl="1"/>
            <a:r>
              <a:rPr lang="en-US" dirty="0"/>
              <a:t>Signed: sign extension</a:t>
            </a:r>
          </a:p>
          <a:p>
            <a:pPr lvl="1"/>
            <a:r>
              <a:rPr lang="en-US" dirty="0"/>
              <a:t>Both yield expected result</a:t>
            </a:r>
          </a:p>
          <a:p>
            <a:pPr lvl="1"/>
            <a:endParaRPr lang="en-US" dirty="0"/>
          </a:p>
          <a:p>
            <a:r>
              <a:rPr lang="en-US" dirty="0"/>
              <a:t>Truncating (e.g., unsigned to unsigned short)</a:t>
            </a:r>
          </a:p>
          <a:p>
            <a:pPr lvl="1"/>
            <a:r>
              <a:rPr lang="en-US" dirty="0"/>
              <a:t>Unsigned/signed: bits are truncated</a:t>
            </a:r>
          </a:p>
          <a:p>
            <a:pPr lvl="1"/>
            <a:r>
              <a:rPr lang="en-US" dirty="0"/>
              <a:t>Result reinterpreted</a:t>
            </a:r>
          </a:p>
          <a:p>
            <a:pPr lvl="1"/>
            <a:r>
              <a:rPr lang="en-US" dirty="0"/>
              <a:t>Unsigned: mod operation</a:t>
            </a:r>
          </a:p>
          <a:p>
            <a:pPr lvl="1"/>
            <a:r>
              <a:rPr lang="en-US" dirty="0"/>
              <a:t>Signed: similar to mod</a:t>
            </a:r>
          </a:p>
          <a:p>
            <a:pPr lvl="1"/>
            <a:endParaRPr lang="en-US" dirty="0"/>
          </a:p>
        </p:txBody>
      </p:sp>
    </p:spTree>
    <p:extLst>
      <p:ext uri="{BB962C8B-B14F-4D97-AF65-F5344CB8AC3E}">
        <p14:creationId xmlns:p14="http://schemas.microsoft.com/office/powerpoint/2010/main" val="9178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b="1" dirty="0"/>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1892363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6400" y="4953000"/>
            <a:ext cx="6985000" cy="1616165"/>
          </a:xfrm>
          <a:prstGeom prst="rect">
            <a:avLst/>
          </a:prstGeom>
          <a:solidFill>
            <a:schemeClr val="bg2">
              <a:lumMod val="20000"/>
              <a:lumOff val="80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38242" name="Rectangle 2"/>
          <p:cNvSpPr>
            <a:spLocks noGrp="1" noChangeArrowheads="1"/>
          </p:cNvSpPr>
          <p:nvPr>
            <p:ph type="title"/>
          </p:nvPr>
        </p:nvSpPr>
        <p:spPr>
          <a:xfrm>
            <a:off x="457200" y="511175"/>
            <a:ext cx="6381750" cy="555625"/>
          </a:xfrm>
        </p:spPr>
        <p:txBody>
          <a:bodyPr/>
          <a:lstStyle/>
          <a:p>
            <a:pPr eaLnBrk="1" hangingPunct="1">
              <a:defRPr/>
            </a:pPr>
            <a:r>
              <a:rPr lang="en-US" dirty="0"/>
              <a:t>Unsigned Addition</a:t>
            </a:r>
          </a:p>
        </p:txBody>
      </p:sp>
      <p:sp>
        <p:nvSpPr>
          <p:cNvPr id="138243" name="Rectangle 3"/>
          <p:cNvSpPr>
            <a:spLocks noGrp="1" noChangeArrowheads="1"/>
          </p:cNvSpPr>
          <p:nvPr>
            <p:ph type="body" idx="1"/>
          </p:nvPr>
        </p:nvSpPr>
        <p:spPr>
          <a:xfrm>
            <a:off x="679450" y="3276600"/>
            <a:ext cx="5149850" cy="1643063"/>
          </a:xfrm>
        </p:spPr>
        <p:txBody>
          <a:bodyPr lIns="90487" tIns="44450" rIns="90487" bIns="44450"/>
          <a:lstStyle/>
          <a:p>
            <a:pPr eaLnBrk="1" hangingPunct="1">
              <a:tabLst>
                <a:tab pos="800100" algn="l"/>
                <a:tab pos="1257300" algn="l"/>
                <a:tab pos="3035300" algn="l"/>
                <a:tab pos="3429000" algn="l"/>
              </a:tabLst>
              <a:defRPr/>
            </a:pPr>
            <a:r>
              <a:rPr lang="en-US" dirty="0"/>
              <a:t>Standard Addition Function</a:t>
            </a:r>
          </a:p>
          <a:p>
            <a:pPr lvl="1" eaLnBrk="1" hangingPunct="1">
              <a:tabLst>
                <a:tab pos="800100" algn="l"/>
                <a:tab pos="1257300" algn="l"/>
                <a:tab pos="3035300" algn="l"/>
                <a:tab pos="3429000" algn="l"/>
              </a:tabLst>
              <a:defRPr/>
            </a:pPr>
            <a:r>
              <a:rPr lang="en-US" dirty="0"/>
              <a:t>Ignores carry output</a:t>
            </a:r>
          </a:p>
          <a:p>
            <a:pPr eaLnBrk="1" hangingPunct="1">
              <a:tabLst>
                <a:tab pos="800100" algn="l"/>
                <a:tab pos="1257300" algn="l"/>
                <a:tab pos="3035300" algn="l"/>
                <a:tab pos="3429000" algn="l"/>
              </a:tabLst>
              <a:defRPr/>
            </a:pPr>
            <a:r>
              <a:rPr lang="en-US" dirty="0"/>
              <a:t>Implements Modular Arithmetic</a:t>
            </a:r>
          </a:p>
          <a:p>
            <a:pPr lvl="1" eaLnBrk="1" hangingPunct="1">
              <a:buFont typeface="Wingdings" pitchFamily="2" charset="2"/>
              <a:buNone/>
              <a:tabLst>
                <a:tab pos="800100" algn="l"/>
                <a:tab pos="1257300" algn="l"/>
                <a:tab pos="3035300" algn="l"/>
                <a:tab pos="3429000" algn="l"/>
              </a:tabLst>
              <a:defRPr/>
            </a:pPr>
            <a:r>
              <a:rPr lang="en-US" b="0" i="1" dirty="0"/>
              <a:t>s</a:t>
            </a:r>
            <a:r>
              <a:rPr lang="en-US" b="0" dirty="0"/>
              <a:t>		=	 </a:t>
            </a:r>
            <a:r>
              <a:rPr lang="en-US" b="0" dirty="0" err="1"/>
              <a:t>UAdd</a:t>
            </a:r>
            <a:r>
              <a:rPr lang="en-US" b="0" i="1" baseline="-25000" dirty="0" err="1"/>
              <a:t>w</a:t>
            </a:r>
            <a:r>
              <a:rPr lang="en-US" b="0" dirty="0"/>
              <a:t>(</a:t>
            </a:r>
            <a:r>
              <a:rPr lang="en-US" b="0" i="1" dirty="0"/>
              <a:t>u</a:t>
            </a:r>
            <a:r>
              <a:rPr lang="en-US" b="0" dirty="0"/>
              <a:t> , </a:t>
            </a:r>
            <a:r>
              <a:rPr lang="en-US" b="0" i="1" dirty="0"/>
              <a:t>v</a:t>
            </a:r>
            <a:r>
              <a:rPr lang="en-US" b="0" dirty="0"/>
              <a:t>)	=	</a:t>
            </a:r>
            <a:r>
              <a:rPr lang="en-US" b="0" i="1" dirty="0"/>
              <a:t>u</a:t>
            </a:r>
            <a:r>
              <a:rPr lang="en-US" b="0" dirty="0"/>
              <a:t> + </a:t>
            </a:r>
            <a:r>
              <a:rPr lang="en-US" b="0" i="1" dirty="0"/>
              <a:t>v</a:t>
            </a:r>
            <a:r>
              <a:rPr lang="en-US" b="0" dirty="0"/>
              <a:t>  mod 2</a:t>
            </a:r>
            <a:r>
              <a:rPr lang="en-US" b="0" i="1" baseline="30000" dirty="0"/>
              <a:t>w</a:t>
            </a:r>
          </a:p>
        </p:txBody>
      </p:sp>
      <p:grpSp>
        <p:nvGrpSpPr>
          <p:cNvPr id="2" name="Group 5"/>
          <p:cNvGrpSpPr>
            <a:grpSpLocks/>
          </p:cNvGrpSpPr>
          <p:nvPr/>
        </p:nvGrpSpPr>
        <p:grpSpPr bwMode="auto">
          <a:xfrm>
            <a:off x="4965700" y="1371600"/>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3"/>
          <p:cNvGrpSpPr>
            <a:grpSpLocks/>
          </p:cNvGrpSpPr>
          <p:nvPr/>
        </p:nvGrpSpPr>
        <p:grpSpPr bwMode="auto">
          <a:xfrm>
            <a:off x="4965700" y="1828800"/>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4425950" y="12192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4438650" y="16764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3975100" y="2133600"/>
            <a:ext cx="3886200" cy="0"/>
          </a:xfrm>
          <a:prstGeom prst="line">
            <a:avLst/>
          </a:prstGeom>
          <a:noFill/>
          <a:ln w="25400">
            <a:solidFill>
              <a:schemeClr val="tx1"/>
            </a:solidFill>
            <a:round/>
            <a:headEnd/>
            <a:tailEnd/>
          </a:ln>
        </p:spPr>
        <p:txBody>
          <a:bodyPr wrap="none" anchor="ctr"/>
          <a:lstStyle/>
          <a:p>
            <a:endParaRPr lang="en-US"/>
          </a:p>
        </p:txBody>
      </p:sp>
      <p:sp>
        <p:nvSpPr>
          <p:cNvPr id="7178" name="Rectangle 24"/>
          <p:cNvSpPr>
            <a:spLocks noChangeArrowheads="1"/>
          </p:cNvSpPr>
          <p:nvPr/>
        </p:nvSpPr>
        <p:spPr bwMode="auto">
          <a:xfrm>
            <a:off x="4147417" y="1683760"/>
            <a:ext cx="357790" cy="461665"/>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a:t>
            </a:r>
          </a:p>
        </p:txBody>
      </p:sp>
      <p:grpSp>
        <p:nvGrpSpPr>
          <p:cNvPr id="4" name="Group 25"/>
          <p:cNvGrpSpPr>
            <a:grpSpLocks/>
          </p:cNvGrpSpPr>
          <p:nvPr/>
        </p:nvGrpSpPr>
        <p:grpSpPr bwMode="auto">
          <a:xfrm>
            <a:off x="4737100" y="2286000"/>
            <a:ext cx="2971800" cy="228600"/>
            <a:chOff x="2832" y="1392"/>
            <a:chExt cx="1872" cy="144"/>
          </a:xfrm>
        </p:grpSpPr>
        <p:grpSp>
          <p:nvGrpSpPr>
            <p:cNvPr id="5" name="Group 26"/>
            <p:cNvGrpSpPr>
              <a:grpSpLocks/>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4081462" y="2133600"/>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6"/>
          <p:cNvGrpSpPr>
            <a:grpSpLocks/>
          </p:cNvGrpSpPr>
          <p:nvPr/>
        </p:nvGrpSpPr>
        <p:grpSpPr bwMode="auto">
          <a:xfrm>
            <a:off x="4965700" y="2743200"/>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3975100" y="2590800"/>
            <a:ext cx="3886200" cy="0"/>
          </a:xfrm>
          <a:prstGeom prst="line">
            <a:avLst/>
          </a:prstGeom>
          <a:noFill/>
          <a:ln w="25400">
            <a:solidFill>
              <a:schemeClr val="tx1"/>
            </a:solidFill>
            <a:round/>
            <a:headEnd/>
            <a:tailEnd/>
          </a:ln>
        </p:spPr>
        <p:txBody>
          <a:bodyPr wrap="none" anchor="ctr"/>
          <a:lstStyle/>
          <a:p>
            <a:endParaRPr lang="en-US"/>
          </a:p>
        </p:txBody>
      </p:sp>
      <p:sp>
        <p:nvSpPr>
          <p:cNvPr id="7183" name="Text Box 45"/>
          <p:cNvSpPr txBox="1">
            <a:spLocks noChangeArrowheads="1"/>
          </p:cNvSpPr>
          <p:nvPr/>
        </p:nvSpPr>
        <p:spPr bwMode="auto">
          <a:xfrm>
            <a:off x="457200" y="2057400"/>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7184" name="Text Box 46"/>
          <p:cNvSpPr txBox="1">
            <a:spLocks noChangeArrowheads="1"/>
          </p:cNvSpPr>
          <p:nvPr/>
        </p:nvSpPr>
        <p:spPr bwMode="auto">
          <a:xfrm>
            <a:off x="4572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7185" name="Text Box 47"/>
          <p:cNvSpPr txBox="1">
            <a:spLocks noChangeArrowheads="1"/>
          </p:cNvSpPr>
          <p:nvPr/>
        </p:nvSpPr>
        <p:spPr bwMode="auto">
          <a:xfrm>
            <a:off x="457200" y="26670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7186" name="Rectangle 48"/>
          <p:cNvSpPr>
            <a:spLocks noChangeArrowheads="1"/>
          </p:cNvSpPr>
          <p:nvPr/>
        </p:nvSpPr>
        <p:spPr bwMode="auto">
          <a:xfrm>
            <a:off x="3437081" y="2590800"/>
            <a:ext cx="13843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sp>
        <p:nvSpPr>
          <p:cNvPr id="49" name="Rectangle 5"/>
          <p:cNvSpPr>
            <a:spLocks/>
          </p:cNvSpPr>
          <p:nvPr/>
        </p:nvSpPr>
        <p:spPr bwMode="auto">
          <a:xfrm>
            <a:off x="2683312" y="5062537"/>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0" name="Line 6"/>
          <p:cNvSpPr>
            <a:spLocks noChangeShapeType="1"/>
          </p:cNvSpPr>
          <p:nvPr/>
        </p:nvSpPr>
        <p:spPr bwMode="auto">
          <a:xfrm>
            <a:off x="2713195" y="5748337"/>
            <a:ext cx="1861979"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 name="Line 6"/>
          <p:cNvSpPr>
            <a:spLocks noChangeShapeType="1"/>
          </p:cNvSpPr>
          <p:nvPr/>
        </p:nvSpPr>
        <p:spPr bwMode="auto">
          <a:xfrm>
            <a:off x="2713196" y="6088459"/>
            <a:ext cx="1861978"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9" name="Rectangle 5"/>
          <p:cNvSpPr>
            <a:spLocks/>
          </p:cNvSpPr>
          <p:nvPr/>
        </p:nvSpPr>
        <p:spPr bwMode="auto">
          <a:xfrm>
            <a:off x="5022056" y="5062537"/>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60" name="Line 6"/>
          <p:cNvSpPr>
            <a:spLocks noChangeShapeType="1"/>
          </p:cNvSpPr>
          <p:nvPr/>
        </p:nvSpPr>
        <p:spPr bwMode="auto">
          <a:xfrm>
            <a:off x="5098256" y="5748337"/>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3" name="Line 6"/>
          <p:cNvSpPr>
            <a:spLocks noChangeShapeType="1"/>
          </p:cNvSpPr>
          <p:nvPr/>
        </p:nvSpPr>
        <p:spPr bwMode="auto">
          <a:xfrm>
            <a:off x="5098256" y="6088459"/>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67" name="Group 5"/>
          <p:cNvGrpSpPr>
            <a:grpSpLocks/>
          </p:cNvGrpSpPr>
          <p:nvPr/>
        </p:nvGrpSpPr>
        <p:grpSpPr bwMode="auto">
          <a:xfrm>
            <a:off x="7631317" y="3048000"/>
            <a:ext cx="1528162" cy="3646061"/>
            <a:chOff x="0" y="178"/>
            <a:chExt cx="1140" cy="2719"/>
          </a:xfrm>
        </p:grpSpPr>
        <p:grpSp>
          <p:nvGrpSpPr>
            <p:cNvPr id="68" name="Group 6"/>
            <p:cNvGrpSpPr>
              <a:grpSpLocks/>
            </p:cNvGrpSpPr>
            <p:nvPr/>
          </p:nvGrpSpPr>
          <p:grpSpPr bwMode="auto">
            <a:xfrm>
              <a:off x="0" y="500"/>
              <a:ext cx="1104" cy="2397"/>
              <a:chOff x="0" y="-7"/>
              <a:chExt cx="1104" cy="2397"/>
            </a:xfrm>
          </p:grpSpPr>
          <p:grpSp>
            <p:nvGrpSpPr>
              <p:cNvPr id="72" name="Group 7"/>
              <p:cNvGrpSpPr>
                <a:grpSpLocks/>
              </p:cNvGrpSpPr>
              <p:nvPr/>
            </p:nvGrpSpPr>
            <p:grpSpPr bwMode="auto">
              <a:xfrm>
                <a:off x="0" y="-7"/>
                <a:ext cx="288" cy="237"/>
                <a:chOff x="0" y="-7"/>
                <a:chExt cx="288" cy="237"/>
              </a:xfrm>
            </p:grpSpPr>
            <p:sp>
              <p:nvSpPr>
                <p:cNvPr id="214"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5" name="Rectangle 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3" name="Group 10"/>
              <p:cNvGrpSpPr>
                <a:grpSpLocks/>
              </p:cNvGrpSpPr>
              <p:nvPr/>
            </p:nvGrpSpPr>
            <p:grpSpPr bwMode="auto">
              <a:xfrm>
                <a:off x="288" y="-7"/>
                <a:ext cx="288" cy="237"/>
                <a:chOff x="0" y="-7"/>
                <a:chExt cx="288" cy="237"/>
              </a:xfrm>
            </p:grpSpPr>
            <p:sp>
              <p:nvSpPr>
                <p:cNvPr id="212"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3" name="Rectangle 1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4" name="Group 13"/>
              <p:cNvGrpSpPr>
                <a:grpSpLocks/>
              </p:cNvGrpSpPr>
              <p:nvPr/>
            </p:nvGrpSpPr>
            <p:grpSpPr bwMode="auto">
              <a:xfrm>
                <a:off x="576" y="-7"/>
                <a:ext cx="528" cy="237"/>
                <a:chOff x="0" y="-7"/>
                <a:chExt cx="528" cy="237"/>
              </a:xfrm>
            </p:grpSpPr>
            <p:sp>
              <p:nvSpPr>
                <p:cNvPr id="210"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1" name="Rectangle 1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0000</a:t>
                  </a:r>
                </a:p>
              </p:txBody>
            </p:sp>
          </p:grpSp>
          <p:grpSp>
            <p:nvGrpSpPr>
              <p:cNvPr id="75" name="Group 16"/>
              <p:cNvGrpSpPr>
                <a:grpSpLocks/>
              </p:cNvGrpSpPr>
              <p:nvPr/>
            </p:nvGrpSpPr>
            <p:grpSpPr bwMode="auto">
              <a:xfrm>
                <a:off x="0" y="137"/>
                <a:ext cx="288" cy="237"/>
                <a:chOff x="0" y="-7"/>
                <a:chExt cx="288" cy="237"/>
              </a:xfrm>
            </p:grpSpPr>
            <p:sp>
              <p:nvSpPr>
                <p:cNvPr id="208"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9" name="Rectangle 1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6" name="Group 19"/>
              <p:cNvGrpSpPr>
                <a:grpSpLocks/>
              </p:cNvGrpSpPr>
              <p:nvPr/>
            </p:nvGrpSpPr>
            <p:grpSpPr bwMode="auto">
              <a:xfrm>
                <a:off x="288" y="137"/>
                <a:ext cx="288" cy="237"/>
                <a:chOff x="0" y="-7"/>
                <a:chExt cx="288" cy="237"/>
              </a:xfrm>
            </p:grpSpPr>
            <p:sp>
              <p:nvSpPr>
                <p:cNvPr id="206"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7" name="Rectangle 2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7" name="Group 22"/>
              <p:cNvGrpSpPr>
                <a:grpSpLocks/>
              </p:cNvGrpSpPr>
              <p:nvPr/>
            </p:nvGrpSpPr>
            <p:grpSpPr bwMode="auto">
              <a:xfrm>
                <a:off x="576" y="137"/>
                <a:ext cx="528" cy="237"/>
                <a:chOff x="0" y="-7"/>
                <a:chExt cx="528" cy="237"/>
              </a:xfrm>
            </p:grpSpPr>
            <p:sp>
              <p:nvSpPr>
                <p:cNvPr id="204"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5" name="Rectangle 2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0001</a:t>
                  </a:r>
                </a:p>
              </p:txBody>
            </p:sp>
          </p:grpSp>
          <p:grpSp>
            <p:nvGrpSpPr>
              <p:cNvPr id="78" name="Group 25"/>
              <p:cNvGrpSpPr>
                <a:grpSpLocks/>
              </p:cNvGrpSpPr>
              <p:nvPr/>
            </p:nvGrpSpPr>
            <p:grpSpPr bwMode="auto">
              <a:xfrm>
                <a:off x="0" y="281"/>
                <a:ext cx="288" cy="237"/>
                <a:chOff x="0" y="-7"/>
                <a:chExt cx="288" cy="237"/>
              </a:xfrm>
            </p:grpSpPr>
            <p:sp>
              <p:nvSpPr>
                <p:cNvPr id="202"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3" name="Rectangle 2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79" name="Group 28"/>
              <p:cNvGrpSpPr>
                <a:grpSpLocks/>
              </p:cNvGrpSpPr>
              <p:nvPr/>
            </p:nvGrpSpPr>
            <p:grpSpPr bwMode="auto">
              <a:xfrm>
                <a:off x="288" y="281"/>
                <a:ext cx="288" cy="237"/>
                <a:chOff x="0" y="-7"/>
                <a:chExt cx="288" cy="237"/>
              </a:xfrm>
            </p:grpSpPr>
            <p:sp>
              <p:nvSpPr>
                <p:cNvPr id="200"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1" name="Rectangle 3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80" name="Group 31"/>
              <p:cNvGrpSpPr>
                <a:grpSpLocks/>
              </p:cNvGrpSpPr>
              <p:nvPr/>
            </p:nvGrpSpPr>
            <p:grpSpPr bwMode="auto">
              <a:xfrm>
                <a:off x="576" y="281"/>
                <a:ext cx="528" cy="237"/>
                <a:chOff x="0" y="-7"/>
                <a:chExt cx="528" cy="237"/>
              </a:xfrm>
            </p:grpSpPr>
            <p:sp>
              <p:nvSpPr>
                <p:cNvPr id="198"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9" name="Rectangle 3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0010</a:t>
                  </a:r>
                </a:p>
              </p:txBody>
            </p:sp>
          </p:grpSp>
          <p:grpSp>
            <p:nvGrpSpPr>
              <p:cNvPr id="81" name="Group 34"/>
              <p:cNvGrpSpPr>
                <a:grpSpLocks/>
              </p:cNvGrpSpPr>
              <p:nvPr/>
            </p:nvGrpSpPr>
            <p:grpSpPr bwMode="auto">
              <a:xfrm>
                <a:off x="0" y="425"/>
                <a:ext cx="288" cy="237"/>
                <a:chOff x="0" y="-7"/>
                <a:chExt cx="288" cy="237"/>
              </a:xfrm>
            </p:grpSpPr>
            <p:sp>
              <p:nvSpPr>
                <p:cNvPr id="196"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7" name="Rectangle 3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3</a:t>
                  </a:r>
                </a:p>
              </p:txBody>
            </p:sp>
          </p:grpSp>
          <p:grpSp>
            <p:nvGrpSpPr>
              <p:cNvPr id="82" name="Group 37"/>
              <p:cNvGrpSpPr>
                <a:grpSpLocks/>
              </p:cNvGrpSpPr>
              <p:nvPr/>
            </p:nvGrpSpPr>
            <p:grpSpPr bwMode="auto">
              <a:xfrm>
                <a:off x="288" y="425"/>
                <a:ext cx="288" cy="237"/>
                <a:chOff x="0" y="-7"/>
                <a:chExt cx="288" cy="237"/>
              </a:xfrm>
            </p:grpSpPr>
            <p:sp>
              <p:nvSpPr>
                <p:cNvPr id="194"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5" name="Rectangle 3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dirty="0">
                      <a:solidFill>
                        <a:srgbClr val="000066"/>
                      </a:solidFill>
                      <a:latin typeface="Courier New Bold" charset="0"/>
                      <a:ea typeface="Courier New Bold" charset="0"/>
                      <a:cs typeface="Courier New Bold" charset="0"/>
                      <a:sym typeface="Courier New Bold" charset="0"/>
                    </a:rPr>
                    <a:t>3</a:t>
                  </a:r>
                </a:p>
              </p:txBody>
            </p:sp>
          </p:grpSp>
          <p:grpSp>
            <p:nvGrpSpPr>
              <p:cNvPr id="83" name="Group 40"/>
              <p:cNvGrpSpPr>
                <a:grpSpLocks/>
              </p:cNvGrpSpPr>
              <p:nvPr/>
            </p:nvGrpSpPr>
            <p:grpSpPr bwMode="auto">
              <a:xfrm>
                <a:off x="576" y="425"/>
                <a:ext cx="528" cy="237"/>
                <a:chOff x="0" y="-7"/>
                <a:chExt cx="528" cy="237"/>
              </a:xfrm>
            </p:grpSpPr>
            <p:sp>
              <p:nvSpPr>
                <p:cNvPr id="192"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3" name="Rectangle 4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0011</a:t>
                  </a:r>
                </a:p>
              </p:txBody>
            </p:sp>
          </p:grpSp>
          <p:grpSp>
            <p:nvGrpSpPr>
              <p:cNvPr id="84" name="Group 43"/>
              <p:cNvGrpSpPr>
                <a:grpSpLocks/>
              </p:cNvGrpSpPr>
              <p:nvPr/>
            </p:nvGrpSpPr>
            <p:grpSpPr bwMode="auto">
              <a:xfrm>
                <a:off x="0" y="569"/>
                <a:ext cx="288" cy="237"/>
                <a:chOff x="0" y="-7"/>
                <a:chExt cx="288" cy="237"/>
              </a:xfrm>
            </p:grpSpPr>
            <p:sp>
              <p:nvSpPr>
                <p:cNvPr id="190"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1" name="Rectangle 4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5" name="Group 46"/>
              <p:cNvGrpSpPr>
                <a:grpSpLocks/>
              </p:cNvGrpSpPr>
              <p:nvPr/>
            </p:nvGrpSpPr>
            <p:grpSpPr bwMode="auto">
              <a:xfrm>
                <a:off x="288" y="569"/>
                <a:ext cx="288" cy="237"/>
                <a:chOff x="0" y="-7"/>
                <a:chExt cx="288" cy="237"/>
              </a:xfrm>
            </p:grpSpPr>
            <p:sp>
              <p:nvSpPr>
                <p:cNvPr id="188"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9" name="Rectangle 4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6" name="Group 49"/>
              <p:cNvGrpSpPr>
                <a:grpSpLocks/>
              </p:cNvGrpSpPr>
              <p:nvPr/>
            </p:nvGrpSpPr>
            <p:grpSpPr bwMode="auto">
              <a:xfrm>
                <a:off x="576" y="569"/>
                <a:ext cx="528" cy="237"/>
                <a:chOff x="0" y="-7"/>
                <a:chExt cx="528" cy="237"/>
              </a:xfrm>
            </p:grpSpPr>
            <p:sp>
              <p:nvSpPr>
                <p:cNvPr id="186"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7" name="Rectangle 5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0100</a:t>
                  </a:r>
                </a:p>
              </p:txBody>
            </p:sp>
          </p:grpSp>
          <p:grpSp>
            <p:nvGrpSpPr>
              <p:cNvPr id="87" name="Group 52"/>
              <p:cNvGrpSpPr>
                <a:grpSpLocks/>
              </p:cNvGrpSpPr>
              <p:nvPr/>
            </p:nvGrpSpPr>
            <p:grpSpPr bwMode="auto">
              <a:xfrm>
                <a:off x="0" y="713"/>
                <a:ext cx="288" cy="237"/>
                <a:chOff x="0" y="-7"/>
                <a:chExt cx="288" cy="237"/>
              </a:xfrm>
            </p:grpSpPr>
            <p:sp>
              <p:nvSpPr>
                <p:cNvPr id="184"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5" name="Rectangle 5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8" name="Group 55"/>
              <p:cNvGrpSpPr>
                <a:grpSpLocks/>
              </p:cNvGrpSpPr>
              <p:nvPr/>
            </p:nvGrpSpPr>
            <p:grpSpPr bwMode="auto">
              <a:xfrm>
                <a:off x="288" y="713"/>
                <a:ext cx="288" cy="237"/>
                <a:chOff x="0" y="-7"/>
                <a:chExt cx="288" cy="237"/>
              </a:xfrm>
            </p:grpSpPr>
            <p:sp>
              <p:nvSpPr>
                <p:cNvPr id="182"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3" name="Rectangle 5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9" name="Group 58"/>
              <p:cNvGrpSpPr>
                <a:grpSpLocks/>
              </p:cNvGrpSpPr>
              <p:nvPr/>
            </p:nvGrpSpPr>
            <p:grpSpPr bwMode="auto">
              <a:xfrm>
                <a:off x="576" y="713"/>
                <a:ext cx="528" cy="237"/>
                <a:chOff x="0" y="-7"/>
                <a:chExt cx="528" cy="237"/>
              </a:xfrm>
            </p:grpSpPr>
            <p:sp>
              <p:nvSpPr>
                <p:cNvPr id="180"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1" name="Rectangle 6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0101</a:t>
                  </a:r>
                </a:p>
              </p:txBody>
            </p:sp>
          </p:grpSp>
          <p:grpSp>
            <p:nvGrpSpPr>
              <p:cNvPr id="90" name="Group 61"/>
              <p:cNvGrpSpPr>
                <a:grpSpLocks/>
              </p:cNvGrpSpPr>
              <p:nvPr/>
            </p:nvGrpSpPr>
            <p:grpSpPr bwMode="auto">
              <a:xfrm>
                <a:off x="0" y="857"/>
                <a:ext cx="288" cy="237"/>
                <a:chOff x="0" y="-7"/>
                <a:chExt cx="288" cy="237"/>
              </a:xfrm>
            </p:grpSpPr>
            <p:sp>
              <p:nvSpPr>
                <p:cNvPr id="178"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9" name="Rectangle 6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1" name="Group 64"/>
              <p:cNvGrpSpPr>
                <a:grpSpLocks/>
              </p:cNvGrpSpPr>
              <p:nvPr/>
            </p:nvGrpSpPr>
            <p:grpSpPr bwMode="auto">
              <a:xfrm>
                <a:off x="288" y="857"/>
                <a:ext cx="288" cy="237"/>
                <a:chOff x="0" y="-7"/>
                <a:chExt cx="288" cy="237"/>
              </a:xfrm>
            </p:grpSpPr>
            <p:sp>
              <p:nvSpPr>
                <p:cNvPr id="176"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7" name="Rectangle 6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2" name="Group 67"/>
              <p:cNvGrpSpPr>
                <a:grpSpLocks/>
              </p:cNvGrpSpPr>
              <p:nvPr/>
            </p:nvGrpSpPr>
            <p:grpSpPr bwMode="auto">
              <a:xfrm>
                <a:off x="576" y="857"/>
                <a:ext cx="528" cy="237"/>
                <a:chOff x="0" y="-7"/>
                <a:chExt cx="528" cy="237"/>
              </a:xfrm>
            </p:grpSpPr>
            <p:sp>
              <p:nvSpPr>
                <p:cNvPr id="174"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5" name="Rectangle 69"/>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0110</a:t>
                  </a:r>
                </a:p>
              </p:txBody>
            </p:sp>
          </p:grpSp>
          <p:grpSp>
            <p:nvGrpSpPr>
              <p:cNvPr id="93" name="Group 70"/>
              <p:cNvGrpSpPr>
                <a:grpSpLocks/>
              </p:cNvGrpSpPr>
              <p:nvPr/>
            </p:nvGrpSpPr>
            <p:grpSpPr bwMode="auto">
              <a:xfrm>
                <a:off x="0" y="1001"/>
                <a:ext cx="288" cy="237"/>
                <a:chOff x="0" y="-7"/>
                <a:chExt cx="288" cy="237"/>
              </a:xfrm>
            </p:grpSpPr>
            <p:sp>
              <p:nvSpPr>
                <p:cNvPr id="172"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3" name="Rectangle 7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4" name="Group 73"/>
              <p:cNvGrpSpPr>
                <a:grpSpLocks/>
              </p:cNvGrpSpPr>
              <p:nvPr/>
            </p:nvGrpSpPr>
            <p:grpSpPr bwMode="auto">
              <a:xfrm>
                <a:off x="288" y="1001"/>
                <a:ext cx="288" cy="237"/>
                <a:chOff x="0" y="-7"/>
                <a:chExt cx="288" cy="237"/>
              </a:xfrm>
            </p:grpSpPr>
            <p:sp>
              <p:nvSpPr>
                <p:cNvPr id="170"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1" name="Rectangle 7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5" name="Group 76"/>
              <p:cNvGrpSpPr>
                <a:grpSpLocks/>
              </p:cNvGrpSpPr>
              <p:nvPr/>
            </p:nvGrpSpPr>
            <p:grpSpPr bwMode="auto">
              <a:xfrm>
                <a:off x="576" y="1001"/>
                <a:ext cx="528" cy="237"/>
                <a:chOff x="0" y="-7"/>
                <a:chExt cx="528" cy="237"/>
              </a:xfrm>
            </p:grpSpPr>
            <p:sp>
              <p:nvSpPr>
                <p:cNvPr id="168"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9" name="Rectangle 78"/>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0111</a:t>
                  </a:r>
                </a:p>
              </p:txBody>
            </p:sp>
          </p:grpSp>
          <p:grpSp>
            <p:nvGrpSpPr>
              <p:cNvPr id="96" name="Group 79"/>
              <p:cNvGrpSpPr>
                <a:grpSpLocks/>
              </p:cNvGrpSpPr>
              <p:nvPr/>
            </p:nvGrpSpPr>
            <p:grpSpPr bwMode="auto">
              <a:xfrm>
                <a:off x="0" y="1145"/>
                <a:ext cx="288" cy="237"/>
                <a:chOff x="0" y="-7"/>
                <a:chExt cx="288" cy="237"/>
              </a:xfrm>
            </p:grpSpPr>
            <p:sp>
              <p:nvSpPr>
                <p:cNvPr id="166"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7" name="Rectangle 8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7" name="Group 82"/>
              <p:cNvGrpSpPr>
                <a:grpSpLocks/>
              </p:cNvGrpSpPr>
              <p:nvPr/>
            </p:nvGrpSpPr>
            <p:grpSpPr bwMode="auto">
              <a:xfrm>
                <a:off x="288" y="1145"/>
                <a:ext cx="288" cy="237"/>
                <a:chOff x="0" y="-7"/>
                <a:chExt cx="288" cy="237"/>
              </a:xfrm>
            </p:grpSpPr>
            <p:sp>
              <p:nvSpPr>
                <p:cNvPr id="164"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5" name="Rectangle 8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8" name="Group 85"/>
              <p:cNvGrpSpPr>
                <a:grpSpLocks/>
              </p:cNvGrpSpPr>
              <p:nvPr/>
            </p:nvGrpSpPr>
            <p:grpSpPr bwMode="auto">
              <a:xfrm>
                <a:off x="576" y="1145"/>
                <a:ext cx="528" cy="237"/>
                <a:chOff x="0" y="-7"/>
                <a:chExt cx="528" cy="237"/>
              </a:xfrm>
            </p:grpSpPr>
            <p:sp>
              <p:nvSpPr>
                <p:cNvPr id="162"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3" name="Rectangle 87"/>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1000</a:t>
                  </a:r>
                </a:p>
              </p:txBody>
            </p:sp>
          </p:grpSp>
          <p:grpSp>
            <p:nvGrpSpPr>
              <p:cNvPr id="99" name="Group 88"/>
              <p:cNvGrpSpPr>
                <a:grpSpLocks/>
              </p:cNvGrpSpPr>
              <p:nvPr/>
            </p:nvGrpSpPr>
            <p:grpSpPr bwMode="auto">
              <a:xfrm>
                <a:off x="0" y="1289"/>
                <a:ext cx="288" cy="237"/>
                <a:chOff x="0" y="-7"/>
                <a:chExt cx="288" cy="237"/>
              </a:xfrm>
            </p:grpSpPr>
            <p:sp>
              <p:nvSpPr>
                <p:cNvPr id="160"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1" name="Rectangle 9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0" name="Group 91"/>
              <p:cNvGrpSpPr>
                <a:grpSpLocks/>
              </p:cNvGrpSpPr>
              <p:nvPr/>
            </p:nvGrpSpPr>
            <p:grpSpPr bwMode="auto">
              <a:xfrm>
                <a:off x="288" y="1289"/>
                <a:ext cx="288" cy="237"/>
                <a:chOff x="0" y="-7"/>
                <a:chExt cx="288" cy="237"/>
              </a:xfrm>
            </p:grpSpPr>
            <p:sp>
              <p:nvSpPr>
                <p:cNvPr id="158"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9" name="Rectangle 9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1" name="Group 94"/>
              <p:cNvGrpSpPr>
                <a:grpSpLocks/>
              </p:cNvGrpSpPr>
              <p:nvPr/>
            </p:nvGrpSpPr>
            <p:grpSpPr bwMode="auto">
              <a:xfrm>
                <a:off x="576" y="1289"/>
                <a:ext cx="528" cy="237"/>
                <a:chOff x="0" y="-7"/>
                <a:chExt cx="528" cy="237"/>
              </a:xfrm>
            </p:grpSpPr>
            <p:sp>
              <p:nvSpPr>
                <p:cNvPr id="156"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7" name="Rectangle 96"/>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1001</a:t>
                  </a:r>
                </a:p>
              </p:txBody>
            </p:sp>
          </p:grpSp>
          <p:grpSp>
            <p:nvGrpSpPr>
              <p:cNvPr id="102" name="Group 97"/>
              <p:cNvGrpSpPr>
                <a:grpSpLocks/>
              </p:cNvGrpSpPr>
              <p:nvPr/>
            </p:nvGrpSpPr>
            <p:grpSpPr bwMode="auto">
              <a:xfrm>
                <a:off x="0" y="1433"/>
                <a:ext cx="288" cy="237"/>
                <a:chOff x="0" y="-7"/>
                <a:chExt cx="288" cy="237"/>
              </a:xfrm>
            </p:grpSpPr>
            <p:sp>
              <p:nvSpPr>
                <p:cNvPr id="154"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5" name="Rectangle 9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A</a:t>
                  </a:r>
                </a:p>
              </p:txBody>
            </p:sp>
          </p:grpSp>
          <p:grpSp>
            <p:nvGrpSpPr>
              <p:cNvPr id="103" name="Group 100"/>
              <p:cNvGrpSpPr>
                <a:grpSpLocks/>
              </p:cNvGrpSpPr>
              <p:nvPr/>
            </p:nvGrpSpPr>
            <p:grpSpPr bwMode="auto">
              <a:xfrm>
                <a:off x="288" y="1433"/>
                <a:ext cx="288" cy="237"/>
                <a:chOff x="0" y="-7"/>
                <a:chExt cx="288" cy="237"/>
              </a:xfrm>
            </p:grpSpPr>
            <p:sp>
              <p:nvSpPr>
                <p:cNvPr id="152"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3" name="Rectangle 102"/>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a:t>
                  </a:r>
                </a:p>
              </p:txBody>
            </p:sp>
          </p:grpSp>
          <p:grpSp>
            <p:nvGrpSpPr>
              <p:cNvPr id="104" name="Group 103"/>
              <p:cNvGrpSpPr>
                <a:grpSpLocks/>
              </p:cNvGrpSpPr>
              <p:nvPr/>
            </p:nvGrpSpPr>
            <p:grpSpPr bwMode="auto">
              <a:xfrm>
                <a:off x="576" y="1433"/>
                <a:ext cx="528" cy="237"/>
                <a:chOff x="0" y="-7"/>
                <a:chExt cx="528" cy="237"/>
              </a:xfrm>
            </p:grpSpPr>
            <p:sp>
              <p:nvSpPr>
                <p:cNvPr id="150"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1" name="Rectangle 10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1010</a:t>
                  </a:r>
                </a:p>
              </p:txBody>
            </p:sp>
          </p:grpSp>
          <p:grpSp>
            <p:nvGrpSpPr>
              <p:cNvPr id="105" name="Group 106"/>
              <p:cNvGrpSpPr>
                <a:grpSpLocks/>
              </p:cNvGrpSpPr>
              <p:nvPr/>
            </p:nvGrpSpPr>
            <p:grpSpPr bwMode="auto">
              <a:xfrm>
                <a:off x="0" y="1577"/>
                <a:ext cx="288" cy="237"/>
                <a:chOff x="0" y="-7"/>
                <a:chExt cx="288" cy="237"/>
              </a:xfrm>
            </p:grpSpPr>
            <p:sp>
              <p:nvSpPr>
                <p:cNvPr id="148"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9" name="Rectangle 10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B</a:t>
                  </a:r>
                </a:p>
              </p:txBody>
            </p:sp>
          </p:grpSp>
          <p:grpSp>
            <p:nvGrpSpPr>
              <p:cNvPr id="106" name="Group 109"/>
              <p:cNvGrpSpPr>
                <a:grpSpLocks/>
              </p:cNvGrpSpPr>
              <p:nvPr/>
            </p:nvGrpSpPr>
            <p:grpSpPr bwMode="auto">
              <a:xfrm>
                <a:off x="288" y="1577"/>
                <a:ext cx="288" cy="237"/>
                <a:chOff x="0" y="-7"/>
                <a:chExt cx="288" cy="237"/>
              </a:xfrm>
            </p:grpSpPr>
            <p:sp>
              <p:nvSpPr>
                <p:cNvPr id="146"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7" name="Rectangle 111"/>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a:t>
                  </a:r>
                </a:p>
              </p:txBody>
            </p:sp>
          </p:grpSp>
          <p:grpSp>
            <p:nvGrpSpPr>
              <p:cNvPr id="107" name="Group 112"/>
              <p:cNvGrpSpPr>
                <a:grpSpLocks/>
              </p:cNvGrpSpPr>
              <p:nvPr/>
            </p:nvGrpSpPr>
            <p:grpSpPr bwMode="auto">
              <a:xfrm>
                <a:off x="576" y="1577"/>
                <a:ext cx="528" cy="237"/>
                <a:chOff x="0" y="-7"/>
                <a:chExt cx="528" cy="237"/>
              </a:xfrm>
            </p:grpSpPr>
            <p:sp>
              <p:nvSpPr>
                <p:cNvPr id="144"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5" name="Rectangle 11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1011</a:t>
                  </a:r>
                </a:p>
              </p:txBody>
            </p:sp>
          </p:grpSp>
          <p:grpSp>
            <p:nvGrpSpPr>
              <p:cNvPr id="108" name="Group 115"/>
              <p:cNvGrpSpPr>
                <a:grpSpLocks/>
              </p:cNvGrpSpPr>
              <p:nvPr/>
            </p:nvGrpSpPr>
            <p:grpSpPr bwMode="auto">
              <a:xfrm>
                <a:off x="0" y="1721"/>
                <a:ext cx="288" cy="237"/>
                <a:chOff x="0" y="-7"/>
                <a:chExt cx="288" cy="237"/>
              </a:xfrm>
            </p:grpSpPr>
            <p:sp>
              <p:nvSpPr>
                <p:cNvPr id="142"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3" name="Rectangle 11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C</a:t>
                  </a:r>
                </a:p>
              </p:txBody>
            </p:sp>
          </p:grpSp>
          <p:grpSp>
            <p:nvGrpSpPr>
              <p:cNvPr id="109" name="Group 118"/>
              <p:cNvGrpSpPr>
                <a:grpSpLocks/>
              </p:cNvGrpSpPr>
              <p:nvPr/>
            </p:nvGrpSpPr>
            <p:grpSpPr bwMode="auto">
              <a:xfrm>
                <a:off x="288" y="1721"/>
                <a:ext cx="288" cy="237"/>
                <a:chOff x="0" y="-7"/>
                <a:chExt cx="288" cy="237"/>
              </a:xfrm>
            </p:grpSpPr>
            <p:sp>
              <p:nvSpPr>
                <p:cNvPr id="140"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1" name="Rectangle 120"/>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12</a:t>
                  </a:r>
                </a:p>
              </p:txBody>
            </p:sp>
          </p:grpSp>
          <p:grpSp>
            <p:nvGrpSpPr>
              <p:cNvPr id="110" name="Group 121"/>
              <p:cNvGrpSpPr>
                <a:grpSpLocks/>
              </p:cNvGrpSpPr>
              <p:nvPr/>
            </p:nvGrpSpPr>
            <p:grpSpPr bwMode="auto">
              <a:xfrm>
                <a:off x="576" y="1721"/>
                <a:ext cx="528" cy="237"/>
                <a:chOff x="0" y="-7"/>
                <a:chExt cx="528" cy="237"/>
              </a:xfrm>
            </p:grpSpPr>
            <p:sp>
              <p:nvSpPr>
                <p:cNvPr id="138"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9" name="Rectangle 12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1100</a:t>
                  </a:r>
                </a:p>
              </p:txBody>
            </p:sp>
          </p:grpSp>
          <p:grpSp>
            <p:nvGrpSpPr>
              <p:cNvPr id="111" name="Group 124"/>
              <p:cNvGrpSpPr>
                <a:grpSpLocks/>
              </p:cNvGrpSpPr>
              <p:nvPr/>
            </p:nvGrpSpPr>
            <p:grpSpPr bwMode="auto">
              <a:xfrm>
                <a:off x="0" y="1865"/>
                <a:ext cx="288" cy="237"/>
                <a:chOff x="0" y="-7"/>
                <a:chExt cx="288" cy="237"/>
              </a:xfrm>
            </p:grpSpPr>
            <p:sp>
              <p:nvSpPr>
                <p:cNvPr id="136"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7" name="Rectangle 12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D</a:t>
                  </a:r>
                </a:p>
              </p:txBody>
            </p:sp>
          </p:grpSp>
          <p:grpSp>
            <p:nvGrpSpPr>
              <p:cNvPr id="112" name="Group 127"/>
              <p:cNvGrpSpPr>
                <a:grpSpLocks/>
              </p:cNvGrpSpPr>
              <p:nvPr/>
            </p:nvGrpSpPr>
            <p:grpSpPr bwMode="auto">
              <a:xfrm>
                <a:off x="288" y="1865"/>
                <a:ext cx="288" cy="237"/>
                <a:chOff x="0" y="-7"/>
                <a:chExt cx="288" cy="237"/>
              </a:xfrm>
            </p:grpSpPr>
            <p:sp>
              <p:nvSpPr>
                <p:cNvPr id="134"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5" name="Rectangle 129"/>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13</a:t>
                  </a:r>
                </a:p>
              </p:txBody>
            </p:sp>
          </p:grpSp>
          <p:grpSp>
            <p:nvGrpSpPr>
              <p:cNvPr id="113" name="Group 130"/>
              <p:cNvGrpSpPr>
                <a:grpSpLocks/>
              </p:cNvGrpSpPr>
              <p:nvPr/>
            </p:nvGrpSpPr>
            <p:grpSpPr bwMode="auto">
              <a:xfrm>
                <a:off x="576" y="1865"/>
                <a:ext cx="528" cy="237"/>
                <a:chOff x="0" y="-7"/>
                <a:chExt cx="528" cy="237"/>
              </a:xfrm>
            </p:grpSpPr>
            <p:sp>
              <p:nvSpPr>
                <p:cNvPr id="132"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3" name="Rectangle 13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1101</a:t>
                  </a:r>
                </a:p>
              </p:txBody>
            </p:sp>
          </p:grpSp>
          <p:grpSp>
            <p:nvGrpSpPr>
              <p:cNvPr id="114" name="Group 133"/>
              <p:cNvGrpSpPr>
                <a:grpSpLocks/>
              </p:cNvGrpSpPr>
              <p:nvPr/>
            </p:nvGrpSpPr>
            <p:grpSpPr bwMode="auto">
              <a:xfrm>
                <a:off x="0" y="2009"/>
                <a:ext cx="288" cy="237"/>
                <a:chOff x="0" y="-7"/>
                <a:chExt cx="288" cy="237"/>
              </a:xfrm>
            </p:grpSpPr>
            <p:sp>
              <p:nvSpPr>
                <p:cNvPr id="130"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1" name="Rectangle 13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E</a:t>
                  </a:r>
                </a:p>
              </p:txBody>
            </p:sp>
          </p:grpSp>
          <p:grpSp>
            <p:nvGrpSpPr>
              <p:cNvPr id="115" name="Group 136"/>
              <p:cNvGrpSpPr>
                <a:grpSpLocks/>
              </p:cNvGrpSpPr>
              <p:nvPr/>
            </p:nvGrpSpPr>
            <p:grpSpPr bwMode="auto">
              <a:xfrm>
                <a:off x="288" y="2009"/>
                <a:ext cx="288" cy="237"/>
                <a:chOff x="0" y="-7"/>
                <a:chExt cx="288" cy="237"/>
              </a:xfrm>
            </p:grpSpPr>
            <p:sp>
              <p:nvSpPr>
                <p:cNvPr id="128"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9" name="Rectangle 138"/>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14</a:t>
                  </a:r>
                </a:p>
              </p:txBody>
            </p:sp>
          </p:grpSp>
          <p:grpSp>
            <p:nvGrpSpPr>
              <p:cNvPr id="116" name="Group 139"/>
              <p:cNvGrpSpPr>
                <a:grpSpLocks/>
              </p:cNvGrpSpPr>
              <p:nvPr/>
            </p:nvGrpSpPr>
            <p:grpSpPr bwMode="auto">
              <a:xfrm>
                <a:off x="576" y="2009"/>
                <a:ext cx="528" cy="237"/>
                <a:chOff x="0" y="-7"/>
                <a:chExt cx="528" cy="237"/>
              </a:xfrm>
            </p:grpSpPr>
            <p:sp>
              <p:nvSpPr>
                <p:cNvPr id="126"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7" name="Rectangle 14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1110</a:t>
                  </a:r>
                </a:p>
              </p:txBody>
            </p:sp>
          </p:grpSp>
          <p:grpSp>
            <p:nvGrpSpPr>
              <p:cNvPr id="117" name="Group 142"/>
              <p:cNvGrpSpPr>
                <a:grpSpLocks/>
              </p:cNvGrpSpPr>
              <p:nvPr/>
            </p:nvGrpSpPr>
            <p:grpSpPr bwMode="auto">
              <a:xfrm>
                <a:off x="0" y="2153"/>
                <a:ext cx="288" cy="237"/>
                <a:chOff x="0" y="-7"/>
                <a:chExt cx="288" cy="237"/>
              </a:xfrm>
            </p:grpSpPr>
            <p:sp>
              <p:nvSpPr>
                <p:cNvPr id="124"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5" name="Rectangle 14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F</a:t>
                  </a:r>
                </a:p>
              </p:txBody>
            </p:sp>
          </p:grpSp>
          <p:grpSp>
            <p:nvGrpSpPr>
              <p:cNvPr id="118" name="Group 145"/>
              <p:cNvGrpSpPr>
                <a:grpSpLocks/>
              </p:cNvGrpSpPr>
              <p:nvPr/>
            </p:nvGrpSpPr>
            <p:grpSpPr bwMode="auto">
              <a:xfrm>
                <a:off x="288" y="2153"/>
                <a:ext cx="288" cy="237"/>
                <a:chOff x="0" y="-7"/>
                <a:chExt cx="288" cy="237"/>
              </a:xfrm>
            </p:grpSpPr>
            <p:sp>
              <p:nvSpPr>
                <p:cNvPr id="122"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3" name="Rectangle 147"/>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15</a:t>
                  </a:r>
                </a:p>
              </p:txBody>
            </p:sp>
          </p:grpSp>
          <p:grpSp>
            <p:nvGrpSpPr>
              <p:cNvPr id="119" name="Group 148"/>
              <p:cNvGrpSpPr>
                <a:grpSpLocks/>
              </p:cNvGrpSpPr>
              <p:nvPr/>
            </p:nvGrpSpPr>
            <p:grpSpPr bwMode="auto">
              <a:xfrm>
                <a:off x="576" y="2153"/>
                <a:ext cx="528" cy="237"/>
                <a:chOff x="0" y="-7"/>
                <a:chExt cx="528" cy="237"/>
              </a:xfrm>
            </p:grpSpPr>
            <p:sp>
              <p:nvSpPr>
                <p:cNvPr id="120"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1" name="Rectangle 15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1111</a:t>
                  </a:r>
                </a:p>
              </p:txBody>
            </p:sp>
          </p:grpSp>
        </p:grpSp>
        <p:sp>
          <p:nvSpPr>
            <p:cNvPr id="69" name="Rectangle 151"/>
            <p:cNvSpPr>
              <a:spLocks/>
            </p:cNvSpPr>
            <p:nvPr/>
          </p:nvSpPr>
          <p:spPr bwMode="auto">
            <a:xfrm rot="19260000">
              <a:off x="55" y="268"/>
              <a:ext cx="352"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Hex</a:t>
              </a:r>
            </a:p>
          </p:txBody>
        </p:sp>
        <p:sp>
          <p:nvSpPr>
            <p:cNvPr id="70" name="Rectangle 152"/>
            <p:cNvSpPr>
              <a:spLocks/>
            </p:cNvSpPr>
            <p:nvPr/>
          </p:nvSpPr>
          <p:spPr bwMode="auto">
            <a:xfrm rot="19260000">
              <a:off x="321" y="178"/>
              <a:ext cx="620"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Decimal</a:t>
              </a:r>
            </a:p>
          </p:txBody>
        </p:sp>
        <p:sp>
          <p:nvSpPr>
            <p:cNvPr id="71" name="Rectangle 153"/>
            <p:cNvSpPr>
              <a:spLocks/>
            </p:cNvSpPr>
            <p:nvPr/>
          </p:nvSpPr>
          <p:spPr bwMode="auto">
            <a:xfrm rot="19260000">
              <a:off x="617" y="211"/>
              <a:ext cx="523"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Binary</a:t>
              </a:r>
            </a:p>
          </p:txBody>
        </p:sp>
      </p:grpSp>
      <p:sp>
        <p:nvSpPr>
          <p:cNvPr id="216" name="Rectangle 5"/>
          <p:cNvSpPr>
            <a:spLocks/>
          </p:cNvSpPr>
          <p:nvPr/>
        </p:nvSpPr>
        <p:spPr bwMode="auto">
          <a:xfrm>
            <a:off x="6273800" y="5062537"/>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+ 213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217" name="Line 6"/>
          <p:cNvSpPr>
            <a:spLocks noChangeShapeType="1"/>
          </p:cNvSpPr>
          <p:nvPr/>
        </p:nvSpPr>
        <p:spPr bwMode="auto">
          <a:xfrm>
            <a:off x="6350000" y="5748337"/>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20" name="Line 6"/>
          <p:cNvSpPr>
            <a:spLocks noChangeShapeType="1"/>
          </p:cNvSpPr>
          <p:nvPr/>
        </p:nvSpPr>
        <p:spPr bwMode="auto">
          <a:xfrm>
            <a:off x="6350000" y="6088459"/>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 name="TextBox 6"/>
          <p:cNvSpPr txBox="1"/>
          <p:nvPr/>
        </p:nvSpPr>
        <p:spPr>
          <a:xfrm>
            <a:off x="406400" y="5043427"/>
            <a:ext cx="218521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u</a:t>
            </a:r>
            <a:r>
              <a:rPr lang="en-US" sz="2000">
                <a:latin typeface="Courier New" panose="02070309020205020404" pitchFamily="49" charset="0"/>
                <a:cs typeface="Courier New" panose="02070309020205020404" pitchFamily="49" charset="0"/>
              </a:rPr>
              <a:t>nsigned </a:t>
            </a:r>
            <a:r>
              <a:rPr lang="en-US" sz="2000" dirty="0">
                <a:latin typeface="Courier New" panose="02070309020205020404" pitchFamily="49" charset="0"/>
                <a:cs typeface="Courier New" panose="02070309020205020404" pitchFamily="49" charset="0"/>
              </a:rPr>
              <a:t>char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9" grpId="0"/>
      <p:bldP spid="50" grpId="0" animBg="1"/>
      <p:bldP spid="53" grpId="0" animBg="1"/>
      <p:bldP spid="59" grpId="0"/>
      <p:bldP spid="60" grpId="0" animBg="1"/>
      <p:bldP spid="63" grpId="0" animBg="1"/>
      <p:bldP spid="216" grpId="0"/>
      <p:bldP spid="217" grpId="0" animBg="1"/>
      <p:bldP spid="220"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6400" y="4953000"/>
            <a:ext cx="6985000" cy="1616165"/>
          </a:xfrm>
          <a:prstGeom prst="rect">
            <a:avLst/>
          </a:prstGeom>
          <a:solidFill>
            <a:schemeClr val="bg2">
              <a:lumMod val="20000"/>
              <a:lumOff val="80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38242" name="Rectangle 2"/>
          <p:cNvSpPr>
            <a:spLocks noGrp="1" noChangeArrowheads="1"/>
          </p:cNvSpPr>
          <p:nvPr>
            <p:ph type="title"/>
          </p:nvPr>
        </p:nvSpPr>
        <p:spPr>
          <a:xfrm>
            <a:off x="457200" y="511175"/>
            <a:ext cx="6381750" cy="555625"/>
          </a:xfrm>
        </p:spPr>
        <p:txBody>
          <a:bodyPr/>
          <a:lstStyle/>
          <a:p>
            <a:pPr eaLnBrk="1" hangingPunct="1">
              <a:defRPr/>
            </a:pPr>
            <a:r>
              <a:rPr lang="en-US" dirty="0"/>
              <a:t>Unsigned Addition</a:t>
            </a:r>
          </a:p>
        </p:txBody>
      </p:sp>
      <p:sp>
        <p:nvSpPr>
          <p:cNvPr id="138243" name="Rectangle 3"/>
          <p:cNvSpPr>
            <a:spLocks noGrp="1" noChangeArrowheads="1"/>
          </p:cNvSpPr>
          <p:nvPr>
            <p:ph type="body" idx="1"/>
          </p:nvPr>
        </p:nvSpPr>
        <p:spPr>
          <a:xfrm>
            <a:off x="679450" y="3276600"/>
            <a:ext cx="5149850" cy="1643063"/>
          </a:xfrm>
        </p:spPr>
        <p:txBody>
          <a:bodyPr lIns="90487" tIns="44450" rIns="90487" bIns="44450"/>
          <a:lstStyle/>
          <a:p>
            <a:pPr eaLnBrk="1" hangingPunct="1">
              <a:tabLst>
                <a:tab pos="800100" algn="l"/>
                <a:tab pos="1257300" algn="l"/>
                <a:tab pos="3035300" algn="l"/>
                <a:tab pos="3429000" algn="l"/>
              </a:tabLst>
              <a:defRPr/>
            </a:pPr>
            <a:r>
              <a:rPr lang="en-US" dirty="0"/>
              <a:t>Standard Addition Function</a:t>
            </a:r>
          </a:p>
          <a:p>
            <a:pPr lvl="1" eaLnBrk="1" hangingPunct="1">
              <a:tabLst>
                <a:tab pos="800100" algn="l"/>
                <a:tab pos="1257300" algn="l"/>
                <a:tab pos="3035300" algn="l"/>
                <a:tab pos="3429000" algn="l"/>
              </a:tabLst>
              <a:defRPr/>
            </a:pPr>
            <a:r>
              <a:rPr lang="en-US" dirty="0"/>
              <a:t>Ignores carry output</a:t>
            </a:r>
          </a:p>
          <a:p>
            <a:pPr eaLnBrk="1" hangingPunct="1">
              <a:tabLst>
                <a:tab pos="800100" algn="l"/>
                <a:tab pos="1257300" algn="l"/>
                <a:tab pos="3035300" algn="l"/>
                <a:tab pos="3429000" algn="l"/>
              </a:tabLst>
              <a:defRPr/>
            </a:pPr>
            <a:r>
              <a:rPr lang="en-US" dirty="0"/>
              <a:t>Implements Modular Arithmetic</a:t>
            </a:r>
          </a:p>
          <a:p>
            <a:pPr lvl="1" eaLnBrk="1" hangingPunct="1">
              <a:buFont typeface="Wingdings" pitchFamily="2" charset="2"/>
              <a:buNone/>
              <a:tabLst>
                <a:tab pos="800100" algn="l"/>
                <a:tab pos="1257300" algn="l"/>
                <a:tab pos="3035300" algn="l"/>
                <a:tab pos="3429000" algn="l"/>
              </a:tabLst>
              <a:defRPr/>
            </a:pPr>
            <a:r>
              <a:rPr lang="en-US" b="0" i="1" dirty="0"/>
              <a:t>s</a:t>
            </a:r>
            <a:r>
              <a:rPr lang="en-US" b="0" dirty="0"/>
              <a:t>		=	 </a:t>
            </a:r>
            <a:r>
              <a:rPr lang="en-US" b="0" dirty="0" err="1"/>
              <a:t>UAdd</a:t>
            </a:r>
            <a:r>
              <a:rPr lang="en-US" b="0" i="1" baseline="-25000" dirty="0" err="1"/>
              <a:t>w</a:t>
            </a:r>
            <a:r>
              <a:rPr lang="en-US" b="0" dirty="0"/>
              <a:t>(</a:t>
            </a:r>
            <a:r>
              <a:rPr lang="en-US" b="0" i="1" dirty="0"/>
              <a:t>u</a:t>
            </a:r>
            <a:r>
              <a:rPr lang="en-US" b="0" dirty="0"/>
              <a:t> , </a:t>
            </a:r>
            <a:r>
              <a:rPr lang="en-US" b="0" i="1" dirty="0"/>
              <a:t>v</a:t>
            </a:r>
            <a:r>
              <a:rPr lang="en-US" b="0" dirty="0"/>
              <a:t>)	=	</a:t>
            </a:r>
            <a:r>
              <a:rPr lang="en-US" b="0" i="1" dirty="0"/>
              <a:t>u</a:t>
            </a:r>
            <a:r>
              <a:rPr lang="en-US" b="0" dirty="0"/>
              <a:t> + </a:t>
            </a:r>
            <a:r>
              <a:rPr lang="en-US" b="0" i="1" dirty="0"/>
              <a:t>v</a:t>
            </a:r>
            <a:r>
              <a:rPr lang="en-US" b="0" dirty="0"/>
              <a:t>  mod 2</a:t>
            </a:r>
            <a:r>
              <a:rPr lang="en-US" b="0" i="1" baseline="30000" dirty="0"/>
              <a:t>w</a:t>
            </a:r>
          </a:p>
        </p:txBody>
      </p:sp>
      <p:grpSp>
        <p:nvGrpSpPr>
          <p:cNvPr id="2" name="Group 5"/>
          <p:cNvGrpSpPr>
            <a:grpSpLocks/>
          </p:cNvGrpSpPr>
          <p:nvPr/>
        </p:nvGrpSpPr>
        <p:grpSpPr bwMode="auto">
          <a:xfrm>
            <a:off x="4965700" y="1371600"/>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3"/>
          <p:cNvGrpSpPr>
            <a:grpSpLocks/>
          </p:cNvGrpSpPr>
          <p:nvPr/>
        </p:nvGrpSpPr>
        <p:grpSpPr bwMode="auto">
          <a:xfrm>
            <a:off x="4965700" y="1828800"/>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4425950" y="12192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4438650" y="16764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3975100" y="2133600"/>
            <a:ext cx="3886200" cy="0"/>
          </a:xfrm>
          <a:prstGeom prst="line">
            <a:avLst/>
          </a:prstGeom>
          <a:noFill/>
          <a:ln w="25400">
            <a:solidFill>
              <a:schemeClr val="tx1"/>
            </a:solidFill>
            <a:round/>
            <a:headEnd/>
            <a:tailEnd/>
          </a:ln>
        </p:spPr>
        <p:txBody>
          <a:bodyPr wrap="none" anchor="ctr"/>
          <a:lstStyle/>
          <a:p>
            <a:endParaRPr lang="en-US"/>
          </a:p>
        </p:txBody>
      </p:sp>
      <p:sp>
        <p:nvSpPr>
          <p:cNvPr id="7178" name="Rectangle 24"/>
          <p:cNvSpPr>
            <a:spLocks noChangeArrowheads="1"/>
          </p:cNvSpPr>
          <p:nvPr/>
        </p:nvSpPr>
        <p:spPr bwMode="auto">
          <a:xfrm>
            <a:off x="4147417" y="1683760"/>
            <a:ext cx="357790" cy="461665"/>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a:t>
            </a:r>
          </a:p>
        </p:txBody>
      </p:sp>
      <p:grpSp>
        <p:nvGrpSpPr>
          <p:cNvPr id="4" name="Group 25"/>
          <p:cNvGrpSpPr>
            <a:grpSpLocks/>
          </p:cNvGrpSpPr>
          <p:nvPr/>
        </p:nvGrpSpPr>
        <p:grpSpPr bwMode="auto">
          <a:xfrm>
            <a:off x="4737100" y="2286000"/>
            <a:ext cx="2971800" cy="228600"/>
            <a:chOff x="2832" y="1392"/>
            <a:chExt cx="1872" cy="144"/>
          </a:xfrm>
        </p:grpSpPr>
        <p:grpSp>
          <p:nvGrpSpPr>
            <p:cNvPr id="5" name="Group 26"/>
            <p:cNvGrpSpPr>
              <a:grpSpLocks/>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4081462" y="2133600"/>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6"/>
          <p:cNvGrpSpPr>
            <a:grpSpLocks/>
          </p:cNvGrpSpPr>
          <p:nvPr/>
        </p:nvGrpSpPr>
        <p:grpSpPr bwMode="auto">
          <a:xfrm>
            <a:off x="4965700" y="2743200"/>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3975100" y="2590800"/>
            <a:ext cx="3886200" cy="0"/>
          </a:xfrm>
          <a:prstGeom prst="line">
            <a:avLst/>
          </a:prstGeom>
          <a:noFill/>
          <a:ln w="25400">
            <a:solidFill>
              <a:schemeClr val="tx1"/>
            </a:solidFill>
            <a:round/>
            <a:headEnd/>
            <a:tailEnd/>
          </a:ln>
        </p:spPr>
        <p:txBody>
          <a:bodyPr wrap="none" anchor="ctr"/>
          <a:lstStyle/>
          <a:p>
            <a:endParaRPr lang="en-US"/>
          </a:p>
        </p:txBody>
      </p:sp>
      <p:sp>
        <p:nvSpPr>
          <p:cNvPr id="7183" name="Text Box 45"/>
          <p:cNvSpPr txBox="1">
            <a:spLocks noChangeArrowheads="1"/>
          </p:cNvSpPr>
          <p:nvPr/>
        </p:nvSpPr>
        <p:spPr bwMode="auto">
          <a:xfrm>
            <a:off x="457200" y="2057400"/>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7184" name="Text Box 46"/>
          <p:cNvSpPr txBox="1">
            <a:spLocks noChangeArrowheads="1"/>
          </p:cNvSpPr>
          <p:nvPr/>
        </p:nvSpPr>
        <p:spPr bwMode="auto">
          <a:xfrm>
            <a:off x="4572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7185" name="Text Box 47"/>
          <p:cNvSpPr txBox="1">
            <a:spLocks noChangeArrowheads="1"/>
          </p:cNvSpPr>
          <p:nvPr/>
        </p:nvSpPr>
        <p:spPr bwMode="auto">
          <a:xfrm>
            <a:off x="457200" y="26670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7186" name="Rectangle 48"/>
          <p:cNvSpPr>
            <a:spLocks noChangeArrowheads="1"/>
          </p:cNvSpPr>
          <p:nvPr/>
        </p:nvSpPr>
        <p:spPr bwMode="auto">
          <a:xfrm>
            <a:off x="3437081" y="2590800"/>
            <a:ext cx="13843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sp>
        <p:nvSpPr>
          <p:cNvPr id="49" name="Rectangle 5"/>
          <p:cNvSpPr>
            <a:spLocks/>
          </p:cNvSpPr>
          <p:nvPr/>
        </p:nvSpPr>
        <p:spPr bwMode="auto">
          <a:xfrm>
            <a:off x="2683312" y="5062537"/>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0" name="Line 6"/>
          <p:cNvSpPr>
            <a:spLocks noChangeShapeType="1"/>
          </p:cNvSpPr>
          <p:nvPr/>
        </p:nvSpPr>
        <p:spPr bwMode="auto">
          <a:xfrm>
            <a:off x="2713195" y="5748337"/>
            <a:ext cx="1861979"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1" name="Rectangle 13"/>
          <p:cNvSpPr>
            <a:spLocks/>
          </p:cNvSpPr>
          <p:nvPr/>
        </p:nvSpPr>
        <p:spPr bwMode="auto">
          <a:xfrm>
            <a:off x="2683312" y="5718968"/>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1 1011 1110</a:t>
            </a:r>
          </a:p>
        </p:txBody>
      </p:sp>
      <p:sp>
        <p:nvSpPr>
          <p:cNvPr id="52" name="Rectangle 13"/>
          <p:cNvSpPr>
            <a:spLocks/>
          </p:cNvSpPr>
          <p:nvPr/>
        </p:nvSpPr>
        <p:spPr bwMode="auto">
          <a:xfrm>
            <a:off x="2683312" y="6083379"/>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1011 1110</a:t>
            </a:r>
          </a:p>
        </p:txBody>
      </p:sp>
      <p:sp>
        <p:nvSpPr>
          <p:cNvPr id="53" name="Line 6"/>
          <p:cNvSpPr>
            <a:spLocks noChangeShapeType="1"/>
          </p:cNvSpPr>
          <p:nvPr/>
        </p:nvSpPr>
        <p:spPr bwMode="auto">
          <a:xfrm>
            <a:off x="2713196" y="6088459"/>
            <a:ext cx="1861978"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9" name="Rectangle 5"/>
          <p:cNvSpPr>
            <a:spLocks/>
          </p:cNvSpPr>
          <p:nvPr/>
        </p:nvSpPr>
        <p:spPr bwMode="auto">
          <a:xfrm>
            <a:off x="5022056" y="5062537"/>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60" name="Line 6"/>
          <p:cNvSpPr>
            <a:spLocks noChangeShapeType="1"/>
          </p:cNvSpPr>
          <p:nvPr/>
        </p:nvSpPr>
        <p:spPr bwMode="auto">
          <a:xfrm>
            <a:off x="5098256" y="5748337"/>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1" name="Rectangle 13"/>
          <p:cNvSpPr>
            <a:spLocks/>
          </p:cNvSpPr>
          <p:nvPr/>
        </p:nvSpPr>
        <p:spPr bwMode="auto">
          <a:xfrm>
            <a:off x="5022056" y="5718968"/>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1BE</a:t>
            </a:r>
          </a:p>
        </p:txBody>
      </p:sp>
      <p:sp>
        <p:nvSpPr>
          <p:cNvPr id="62" name="Rectangle 13"/>
          <p:cNvSpPr>
            <a:spLocks/>
          </p:cNvSpPr>
          <p:nvPr/>
        </p:nvSpPr>
        <p:spPr bwMode="auto">
          <a:xfrm>
            <a:off x="5022056" y="6083379"/>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BE</a:t>
            </a:r>
          </a:p>
        </p:txBody>
      </p:sp>
      <p:sp>
        <p:nvSpPr>
          <p:cNvPr id="63" name="Line 6"/>
          <p:cNvSpPr>
            <a:spLocks noChangeShapeType="1"/>
          </p:cNvSpPr>
          <p:nvPr/>
        </p:nvSpPr>
        <p:spPr bwMode="auto">
          <a:xfrm>
            <a:off x="5098256" y="6088459"/>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67" name="Group 5"/>
          <p:cNvGrpSpPr>
            <a:grpSpLocks/>
          </p:cNvGrpSpPr>
          <p:nvPr/>
        </p:nvGrpSpPr>
        <p:grpSpPr bwMode="auto">
          <a:xfrm>
            <a:off x="7631317" y="3048000"/>
            <a:ext cx="1528162" cy="3646061"/>
            <a:chOff x="0" y="178"/>
            <a:chExt cx="1140" cy="2719"/>
          </a:xfrm>
        </p:grpSpPr>
        <p:grpSp>
          <p:nvGrpSpPr>
            <p:cNvPr id="68" name="Group 6"/>
            <p:cNvGrpSpPr>
              <a:grpSpLocks/>
            </p:cNvGrpSpPr>
            <p:nvPr/>
          </p:nvGrpSpPr>
          <p:grpSpPr bwMode="auto">
            <a:xfrm>
              <a:off x="0" y="500"/>
              <a:ext cx="1104" cy="2397"/>
              <a:chOff x="0" y="-7"/>
              <a:chExt cx="1104" cy="2397"/>
            </a:xfrm>
          </p:grpSpPr>
          <p:grpSp>
            <p:nvGrpSpPr>
              <p:cNvPr id="72" name="Group 7"/>
              <p:cNvGrpSpPr>
                <a:grpSpLocks/>
              </p:cNvGrpSpPr>
              <p:nvPr/>
            </p:nvGrpSpPr>
            <p:grpSpPr bwMode="auto">
              <a:xfrm>
                <a:off x="0" y="-7"/>
                <a:ext cx="288" cy="237"/>
                <a:chOff x="0" y="-7"/>
                <a:chExt cx="288" cy="237"/>
              </a:xfrm>
            </p:grpSpPr>
            <p:sp>
              <p:nvSpPr>
                <p:cNvPr id="214"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5" name="Rectangle 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3" name="Group 10"/>
              <p:cNvGrpSpPr>
                <a:grpSpLocks/>
              </p:cNvGrpSpPr>
              <p:nvPr/>
            </p:nvGrpSpPr>
            <p:grpSpPr bwMode="auto">
              <a:xfrm>
                <a:off x="288" y="-7"/>
                <a:ext cx="288" cy="237"/>
                <a:chOff x="0" y="-7"/>
                <a:chExt cx="288" cy="237"/>
              </a:xfrm>
            </p:grpSpPr>
            <p:sp>
              <p:nvSpPr>
                <p:cNvPr id="212"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3" name="Rectangle 1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4" name="Group 13"/>
              <p:cNvGrpSpPr>
                <a:grpSpLocks/>
              </p:cNvGrpSpPr>
              <p:nvPr/>
            </p:nvGrpSpPr>
            <p:grpSpPr bwMode="auto">
              <a:xfrm>
                <a:off x="576" y="-7"/>
                <a:ext cx="528" cy="237"/>
                <a:chOff x="0" y="-7"/>
                <a:chExt cx="528" cy="237"/>
              </a:xfrm>
            </p:grpSpPr>
            <p:sp>
              <p:nvSpPr>
                <p:cNvPr id="210"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1" name="Rectangle 1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0000</a:t>
                  </a:r>
                </a:p>
              </p:txBody>
            </p:sp>
          </p:grpSp>
          <p:grpSp>
            <p:nvGrpSpPr>
              <p:cNvPr id="75" name="Group 16"/>
              <p:cNvGrpSpPr>
                <a:grpSpLocks/>
              </p:cNvGrpSpPr>
              <p:nvPr/>
            </p:nvGrpSpPr>
            <p:grpSpPr bwMode="auto">
              <a:xfrm>
                <a:off x="0" y="137"/>
                <a:ext cx="288" cy="237"/>
                <a:chOff x="0" y="-7"/>
                <a:chExt cx="288" cy="237"/>
              </a:xfrm>
            </p:grpSpPr>
            <p:sp>
              <p:nvSpPr>
                <p:cNvPr id="208"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9" name="Rectangle 1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6" name="Group 19"/>
              <p:cNvGrpSpPr>
                <a:grpSpLocks/>
              </p:cNvGrpSpPr>
              <p:nvPr/>
            </p:nvGrpSpPr>
            <p:grpSpPr bwMode="auto">
              <a:xfrm>
                <a:off x="288" y="137"/>
                <a:ext cx="288" cy="237"/>
                <a:chOff x="0" y="-7"/>
                <a:chExt cx="288" cy="237"/>
              </a:xfrm>
            </p:grpSpPr>
            <p:sp>
              <p:nvSpPr>
                <p:cNvPr id="206"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7" name="Rectangle 2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7" name="Group 22"/>
              <p:cNvGrpSpPr>
                <a:grpSpLocks/>
              </p:cNvGrpSpPr>
              <p:nvPr/>
            </p:nvGrpSpPr>
            <p:grpSpPr bwMode="auto">
              <a:xfrm>
                <a:off x="576" y="137"/>
                <a:ext cx="528" cy="237"/>
                <a:chOff x="0" y="-7"/>
                <a:chExt cx="528" cy="237"/>
              </a:xfrm>
            </p:grpSpPr>
            <p:sp>
              <p:nvSpPr>
                <p:cNvPr id="204"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5" name="Rectangle 2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0001</a:t>
                  </a:r>
                </a:p>
              </p:txBody>
            </p:sp>
          </p:grpSp>
          <p:grpSp>
            <p:nvGrpSpPr>
              <p:cNvPr id="78" name="Group 25"/>
              <p:cNvGrpSpPr>
                <a:grpSpLocks/>
              </p:cNvGrpSpPr>
              <p:nvPr/>
            </p:nvGrpSpPr>
            <p:grpSpPr bwMode="auto">
              <a:xfrm>
                <a:off x="0" y="281"/>
                <a:ext cx="288" cy="237"/>
                <a:chOff x="0" y="-7"/>
                <a:chExt cx="288" cy="237"/>
              </a:xfrm>
            </p:grpSpPr>
            <p:sp>
              <p:nvSpPr>
                <p:cNvPr id="202"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3" name="Rectangle 2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79" name="Group 28"/>
              <p:cNvGrpSpPr>
                <a:grpSpLocks/>
              </p:cNvGrpSpPr>
              <p:nvPr/>
            </p:nvGrpSpPr>
            <p:grpSpPr bwMode="auto">
              <a:xfrm>
                <a:off x="288" y="281"/>
                <a:ext cx="288" cy="237"/>
                <a:chOff x="0" y="-7"/>
                <a:chExt cx="288" cy="237"/>
              </a:xfrm>
            </p:grpSpPr>
            <p:sp>
              <p:nvSpPr>
                <p:cNvPr id="200"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1" name="Rectangle 3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80" name="Group 31"/>
              <p:cNvGrpSpPr>
                <a:grpSpLocks/>
              </p:cNvGrpSpPr>
              <p:nvPr/>
            </p:nvGrpSpPr>
            <p:grpSpPr bwMode="auto">
              <a:xfrm>
                <a:off x="576" y="281"/>
                <a:ext cx="528" cy="237"/>
                <a:chOff x="0" y="-7"/>
                <a:chExt cx="528" cy="237"/>
              </a:xfrm>
            </p:grpSpPr>
            <p:sp>
              <p:nvSpPr>
                <p:cNvPr id="198"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9" name="Rectangle 3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0010</a:t>
                  </a:r>
                </a:p>
              </p:txBody>
            </p:sp>
          </p:grpSp>
          <p:grpSp>
            <p:nvGrpSpPr>
              <p:cNvPr id="81" name="Group 34"/>
              <p:cNvGrpSpPr>
                <a:grpSpLocks/>
              </p:cNvGrpSpPr>
              <p:nvPr/>
            </p:nvGrpSpPr>
            <p:grpSpPr bwMode="auto">
              <a:xfrm>
                <a:off x="0" y="425"/>
                <a:ext cx="288" cy="237"/>
                <a:chOff x="0" y="-7"/>
                <a:chExt cx="288" cy="237"/>
              </a:xfrm>
            </p:grpSpPr>
            <p:sp>
              <p:nvSpPr>
                <p:cNvPr id="196"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7" name="Rectangle 3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3</a:t>
                  </a:r>
                </a:p>
              </p:txBody>
            </p:sp>
          </p:grpSp>
          <p:grpSp>
            <p:nvGrpSpPr>
              <p:cNvPr id="82" name="Group 37"/>
              <p:cNvGrpSpPr>
                <a:grpSpLocks/>
              </p:cNvGrpSpPr>
              <p:nvPr/>
            </p:nvGrpSpPr>
            <p:grpSpPr bwMode="auto">
              <a:xfrm>
                <a:off x="288" y="425"/>
                <a:ext cx="288" cy="237"/>
                <a:chOff x="0" y="-7"/>
                <a:chExt cx="288" cy="237"/>
              </a:xfrm>
            </p:grpSpPr>
            <p:sp>
              <p:nvSpPr>
                <p:cNvPr id="194"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5" name="Rectangle 3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dirty="0">
                      <a:solidFill>
                        <a:srgbClr val="000066"/>
                      </a:solidFill>
                      <a:latin typeface="Courier New Bold" charset="0"/>
                      <a:ea typeface="Courier New Bold" charset="0"/>
                      <a:cs typeface="Courier New Bold" charset="0"/>
                      <a:sym typeface="Courier New Bold" charset="0"/>
                    </a:rPr>
                    <a:t>3</a:t>
                  </a:r>
                </a:p>
              </p:txBody>
            </p:sp>
          </p:grpSp>
          <p:grpSp>
            <p:nvGrpSpPr>
              <p:cNvPr id="83" name="Group 40"/>
              <p:cNvGrpSpPr>
                <a:grpSpLocks/>
              </p:cNvGrpSpPr>
              <p:nvPr/>
            </p:nvGrpSpPr>
            <p:grpSpPr bwMode="auto">
              <a:xfrm>
                <a:off x="576" y="425"/>
                <a:ext cx="528" cy="237"/>
                <a:chOff x="0" y="-7"/>
                <a:chExt cx="528" cy="237"/>
              </a:xfrm>
            </p:grpSpPr>
            <p:sp>
              <p:nvSpPr>
                <p:cNvPr id="192"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3" name="Rectangle 4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0011</a:t>
                  </a:r>
                </a:p>
              </p:txBody>
            </p:sp>
          </p:grpSp>
          <p:grpSp>
            <p:nvGrpSpPr>
              <p:cNvPr id="84" name="Group 43"/>
              <p:cNvGrpSpPr>
                <a:grpSpLocks/>
              </p:cNvGrpSpPr>
              <p:nvPr/>
            </p:nvGrpSpPr>
            <p:grpSpPr bwMode="auto">
              <a:xfrm>
                <a:off x="0" y="569"/>
                <a:ext cx="288" cy="237"/>
                <a:chOff x="0" y="-7"/>
                <a:chExt cx="288" cy="237"/>
              </a:xfrm>
            </p:grpSpPr>
            <p:sp>
              <p:nvSpPr>
                <p:cNvPr id="190"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1" name="Rectangle 4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5" name="Group 46"/>
              <p:cNvGrpSpPr>
                <a:grpSpLocks/>
              </p:cNvGrpSpPr>
              <p:nvPr/>
            </p:nvGrpSpPr>
            <p:grpSpPr bwMode="auto">
              <a:xfrm>
                <a:off x="288" y="569"/>
                <a:ext cx="288" cy="237"/>
                <a:chOff x="0" y="-7"/>
                <a:chExt cx="288" cy="237"/>
              </a:xfrm>
            </p:grpSpPr>
            <p:sp>
              <p:nvSpPr>
                <p:cNvPr id="188"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9" name="Rectangle 4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6" name="Group 49"/>
              <p:cNvGrpSpPr>
                <a:grpSpLocks/>
              </p:cNvGrpSpPr>
              <p:nvPr/>
            </p:nvGrpSpPr>
            <p:grpSpPr bwMode="auto">
              <a:xfrm>
                <a:off x="576" y="569"/>
                <a:ext cx="528" cy="237"/>
                <a:chOff x="0" y="-7"/>
                <a:chExt cx="528" cy="237"/>
              </a:xfrm>
            </p:grpSpPr>
            <p:sp>
              <p:nvSpPr>
                <p:cNvPr id="186"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7" name="Rectangle 5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0100</a:t>
                  </a:r>
                </a:p>
              </p:txBody>
            </p:sp>
          </p:grpSp>
          <p:grpSp>
            <p:nvGrpSpPr>
              <p:cNvPr id="87" name="Group 52"/>
              <p:cNvGrpSpPr>
                <a:grpSpLocks/>
              </p:cNvGrpSpPr>
              <p:nvPr/>
            </p:nvGrpSpPr>
            <p:grpSpPr bwMode="auto">
              <a:xfrm>
                <a:off x="0" y="713"/>
                <a:ext cx="288" cy="237"/>
                <a:chOff x="0" y="-7"/>
                <a:chExt cx="288" cy="237"/>
              </a:xfrm>
            </p:grpSpPr>
            <p:sp>
              <p:nvSpPr>
                <p:cNvPr id="184"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5" name="Rectangle 5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8" name="Group 55"/>
              <p:cNvGrpSpPr>
                <a:grpSpLocks/>
              </p:cNvGrpSpPr>
              <p:nvPr/>
            </p:nvGrpSpPr>
            <p:grpSpPr bwMode="auto">
              <a:xfrm>
                <a:off x="288" y="713"/>
                <a:ext cx="288" cy="237"/>
                <a:chOff x="0" y="-7"/>
                <a:chExt cx="288" cy="237"/>
              </a:xfrm>
            </p:grpSpPr>
            <p:sp>
              <p:nvSpPr>
                <p:cNvPr id="182"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3" name="Rectangle 5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9" name="Group 58"/>
              <p:cNvGrpSpPr>
                <a:grpSpLocks/>
              </p:cNvGrpSpPr>
              <p:nvPr/>
            </p:nvGrpSpPr>
            <p:grpSpPr bwMode="auto">
              <a:xfrm>
                <a:off x="576" y="713"/>
                <a:ext cx="528" cy="237"/>
                <a:chOff x="0" y="-7"/>
                <a:chExt cx="528" cy="237"/>
              </a:xfrm>
            </p:grpSpPr>
            <p:sp>
              <p:nvSpPr>
                <p:cNvPr id="180"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1" name="Rectangle 6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0101</a:t>
                  </a:r>
                </a:p>
              </p:txBody>
            </p:sp>
          </p:grpSp>
          <p:grpSp>
            <p:nvGrpSpPr>
              <p:cNvPr id="90" name="Group 61"/>
              <p:cNvGrpSpPr>
                <a:grpSpLocks/>
              </p:cNvGrpSpPr>
              <p:nvPr/>
            </p:nvGrpSpPr>
            <p:grpSpPr bwMode="auto">
              <a:xfrm>
                <a:off x="0" y="857"/>
                <a:ext cx="288" cy="237"/>
                <a:chOff x="0" y="-7"/>
                <a:chExt cx="288" cy="237"/>
              </a:xfrm>
            </p:grpSpPr>
            <p:sp>
              <p:nvSpPr>
                <p:cNvPr id="178"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9" name="Rectangle 6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1" name="Group 64"/>
              <p:cNvGrpSpPr>
                <a:grpSpLocks/>
              </p:cNvGrpSpPr>
              <p:nvPr/>
            </p:nvGrpSpPr>
            <p:grpSpPr bwMode="auto">
              <a:xfrm>
                <a:off x="288" y="857"/>
                <a:ext cx="288" cy="237"/>
                <a:chOff x="0" y="-7"/>
                <a:chExt cx="288" cy="237"/>
              </a:xfrm>
            </p:grpSpPr>
            <p:sp>
              <p:nvSpPr>
                <p:cNvPr id="176"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7" name="Rectangle 6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2" name="Group 67"/>
              <p:cNvGrpSpPr>
                <a:grpSpLocks/>
              </p:cNvGrpSpPr>
              <p:nvPr/>
            </p:nvGrpSpPr>
            <p:grpSpPr bwMode="auto">
              <a:xfrm>
                <a:off x="576" y="857"/>
                <a:ext cx="528" cy="237"/>
                <a:chOff x="0" y="-7"/>
                <a:chExt cx="528" cy="237"/>
              </a:xfrm>
            </p:grpSpPr>
            <p:sp>
              <p:nvSpPr>
                <p:cNvPr id="174"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5" name="Rectangle 69"/>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0110</a:t>
                  </a:r>
                </a:p>
              </p:txBody>
            </p:sp>
          </p:grpSp>
          <p:grpSp>
            <p:nvGrpSpPr>
              <p:cNvPr id="93" name="Group 70"/>
              <p:cNvGrpSpPr>
                <a:grpSpLocks/>
              </p:cNvGrpSpPr>
              <p:nvPr/>
            </p:nvGrpSpPr>
            <p:grpSpPr bwMode="auto">
              <a:xfrm>
                <a:off x="0" y="1001"/>
                <a:ext cx="288" cy="237"/>
                <a:chOff x="0" y="-7"/>
                <a:chExt cx="288" cy="237"/>
              </a:xfrm>
            </p:grpSpPr>
            <p:sp>
              <p:nvSpPr>
                <p:cNvPr id="172"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3" name="Rectangle 7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4" name="Group 73"/>
              <p:cNvGrpSpPr>
                <a:grpSpLocks/>
              </p:cNvGrpSpPr>
              <p:nvPr/>
            </p:nvGrpSpPr>
            <p:grpSpPr bwMode="auto">
              <a:xfrm>
                <a:off x="288" y="1001"/>
                <a:ext cx="288" cy="237"/>
                <a:chOff x="0" y="-7"/>
                <a:chExt cx="288" cy="237"/>
              </a:xfrm>
            </p:grpSpPr>
            <p:sp>
              <p:nvSpPr>
                <p:cNvPr id="170"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1" name="Rectangle 7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5" name="Group 76"/>
              <p:cNvGrpSpPr>
                <a:grpSpLocks/>
              </p:cNvGrpSpPr>
              <p:nvPr/>
            </p:nvGrpSpPr>
            <p:grpSpPr bwMode="auto">
              <a:xfrm>
                <a:off x="576" y="1001"/>
                <a:ext cx="528" cy="237"/>
                <a:chOff x="0" y="-7"/>
                <a:chExt cx="528" cy="237"/>
              </a:xfrm>
            </p:grpSpPr>
            <p:sp>
              <p:nvSpPr>
                <p:cNvPr id="168"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9" name="Rectangle 78"/>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0111</a:t>
                  </a:r>
                </a:p>
              </p:txBody>
            </p:sp>
          </p:grpSp>
          <p:grpSp>
            <p:nvGrpSpPr>
              <p:cNvPr id="96" name="Group 79"/>
              <p:cNvGrpSpPr>
                <a:grpSpLocks/>
              </p:cNvGrpSpPr>
              <p:nvPr/>
            </p:nvGrpSpPr>
            <p:grpSpPr bwMode="auto">
              <a:xfrm>
                <a:off x="0" y="1145"/>
                <a:ext cx="288" cy="237"/>
                <a:chOff x="0" y="-7"/>
                <a:chExt cx="288" cy="237"/>
              </a:xfrm>
            </p:grpSpPr>
            <p:sp>
              <p:nvSpPr>
                <p:cNvPr id="166"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7" name="Rectangle 8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7" name="Group 82"/>
              <p:cNvGrpSpPr>
                <a:grpSpLocks/>
              </p:cNvGrpSpPr>
              <p:nvPr/>
            </p:nvGrpSpPr>
            <p:grpSpPr bwMode="auto">
              <a:xfrm>
                <a:off x="288" y="1145"/>
                <a:ext cx="288" cy="237"/>
                <a:chOff x="0" y="-7"/>
                <a:chExt cx="288" cy="237"/>
              </a:xfrm>
            </p:grpSpPr>
            <p:sp>
              <p:nvSpPr>
                <p:cNvPr id="164"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5" name="Rectangle 8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8" name="Group 85"/>
              <p:cNvGrpSpPr>
                <a:grpSpLocks/>
              </p:cNvGrpSpPr>
              <p:nvPr/>
            </p:nvGrpSpPr>
            <p:grpSpPr bwMode="auto">
              <a:xfrm>
                <a:off x="576" y="1145"/>
                <a:ext cx="528" cy="237"/>
                <a:chOff x="0" y="-7"/>
                <a:chExt cx="528" cy="237"/>
              </a:xfrm>
            </p:grpSpPr>
            <p:sp>
              <p:nvSpPr>
                <p:cNvPr id="162"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3" name="Rectangle 87"/>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1000</a:t>
                  </a:r>
                </a:p>
              </p:txBody>
            </p:sp>
          </p:grpSp>
          <p:grpSp>
            <p:nvGrpSpPr>
              <p:cNvPr id="99" name="Group 88"/>
              <p:cNvGrpSpPr>
                <a:grpSpLocks/>
              </p:cNvGrpSpPr>
              <p:nvPr/>
            </p:nvGrpSpPr>
            <p:grpSpPr bwMode="auto">
              <a:xfrm>
                <a:off x="0" y="1289"/>
                <a:ext cx="288" cy="237"/>
                <a:chOff x="0" y="-7"/>
                <a:chExt cx="288" cy="237"/>
              </a:xfrm>
            </p:grpSpPr>
            <p:sp>
              <p:nvSpPr>
                <p:cNvPr id="160"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1" name="Rectangle 9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0" name="Group 91"/>
              <p:cNvGrpSpPr>
                <a:grpSpLocks/>
              </p:cNvGrpSpPr>
              <p:nvPr/>
            </p:nvGrpSpPr>
            <p:grpSpPr bwMode="auto">
              <a:xfrm>
                <a:off x="288" y="1289"/>
                <a:ext cx="288" cy="237"/>
                <a:chOff x="0" y="-7"/>
                <a:chExt cx="288" cy="237"/>
              </a:xfrm>
            </p:grpSpPr>
            <p:sp>
              <p:nvSpPr>
                <p:cNvPr id="158"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9" name="Rectangle 9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1" name="Group 94"/>
              <p:cNvGrpSpPr>
                <a:grpSpLocks/>
              </p:cNvGrpSpPr>
              <p:nvPr/>
            </p:nvGrpSpPr>
            <p:grpSpPr bwMode="auto">
              <a:xfrm>
                <a:off x="576" y="1289"/>
                <a:ext cx="528" cy="237"/>
                <a:chOff x="0" y="-7"/>
                <a:chExt cx="528" cy="237"/>
              </a:xfrm>
            </p:grpSpPr>
            <p:sp>
              <p:nvSpPr>
                <p:cNvPr id="156"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7" name="Rectangle 96"/>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1001</a:t>
                  </a:r>
                </a:p>
              </p:txBody>
            </p:sp>
          </p:grpSp>
          <p:grpSp>
            <p:nvGrpSpPr>
              <p:cNvPr id="102" name="Group 97"/>
              <p:cNvGrpSpPr>
                <a:grpSpLocks/>
              </p:cNvGrpSpPr>
              <p:nvPr/>
            </p:nvGrpSpPr>
            <p:grpSpPr bwMode="auto">
              <a:xfrm>
                <a:off x="0" y="1433"/>
                <a:ext cx="288" cy="237"/>
                <a:chOff x="0" y="-7"/>
                <a:chExt cx="288" cy="237"/>
              </a:xfrm>
            </p:grpSpPr>
            <p:sp>
              <p:nvSpPr>
                <p:cNvPr id="154"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5" name="Rectangle 9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A</a:t>
                  </a:r>
                </a:p>
              </p:txBody>
            </p:sp>
          </p:grpSp>
          <p:grpSp>
            <p:nvGrpSpPr>
              <p:cNvPr id="103" name="Group 100"/>
              <p:cNvGrpSpPr>
                <a:grpSpLocks/>
              </p:cNvGrpSpPr>
              <p:nvPr/>
            </p:nvGrpSpPr>
            <p:grpSpPr bwMode="auto">
              <a:xfrm>
                <a:off x="288" y="1433"/>
                <a:ext cx="288" cy="237"/>
                <a:chOff x="0" y="-7"/>
                <a:chExt cx="288" cy="237"/>
              </a:xfrm>
            </p:grpSpPr>
            <p:sp>
              <p:nvSpPr>
                <p:cNvPr id="152"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3" name="Rectangle 102"/>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a:t>
                  </a:r>
                </a:p>
              </p:txBody>
            </p:sp>
          </p:grpSp>
          <p:grpSp>
            <p:nvGrpSpPr>
              <p:cNvPr id="104" name="Group 103"/>
              <p:cNvGrpSpPr>
                <a:grpSpLocks/>
              </p:cNvGrpSpPr>
              <p:nvPr/>
            </p:nvGrpSpPr>
            <p:grpSpPr bwMode="auto">
              <a:xfrm>
                <a:off x="576" y="1433"/>
                <a:ext cx="528" cy="237"/>
                <a:chOff x="0" y="-7"/>
                <a:chExt cx="528" cy="237"/>
              </a:xfrm>
            </p:grpSpPr>
            <p:sp>
              <p:nvSpPr>
                <p:cNvPr id="150"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1" name="Rectangle 10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1010</a:t>
                  </a:r>
                </a:p>
              </p:txBody>
            </p:sp>
          </p:grpSp>
          <p:grpSp>
            <p:nvGrpSpPr>
              <p:cNvPr id="105" name="Group 106"/>
              <p:cNvGrpSpPr>
                <a:grpSpLocks/>
              </p:cNvGrpSpPr>
              <p:nvPr/>
            </p:nvGrpSpPr>
            <p:grpSpPr bwMode="auto">
              <a:xfrm>
                <a:off x="0" y="1577"/>
                <a:ext cx="288" cy="237"/>
                <a:chOff x="0" y="-7"/>
                <a:chExt cx="288" cy="237"/>
              </a:xfrm>
            </p:grpSpPr>
            <p:sp>
              <p:nvSpPr>
                <p:cNvPr id="148"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9" name="Rectangle 10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B</a:t>
                  </a:r>
                </a:p>
              </p:txBody>
            </p:sp>
          </p:grpSp>
          <p:grpSp>
            <p:nvGrpSpPr>
              <p:cNvPr id="106" name="Group 109"/>
              <p:cNvGrpSpPr>
                <a:grpSpLocks/>
              </p:cNvGrpSpPr>
              <p:nvPr/>
            </p:nvGrpSpPr>
            <p:grpSpPr bwMode="auto">
              <a:xfrm>
                <a:off x="288" y="1577"/>
                <a:ext cx="288" cy="237"/>
                <a:chOff x="0" y="-7"/>
                <a:chExt cx="288" cy="237"/>
              </a:xfrm>
            </p:grpSpPr>
            <p:sp>
              <p:nvSpPr>
                <p:cNvPr id="146"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7" name="Rectangle 111"/>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a:t>
                  </a:r>
                </a:p>
              </p:txBody>
            </p:sp>
          </p:grpSp>
          <p:grpSp>
            <p:nvGrpSpPr>
              <p:cNvPr id="107" name="Group 112"/>
              <p:cNvGrpSpPr>
                <a:grpSpLocks/>
              </p:cNvGrpSpPr>
              <p:nvPr/>
            </p:nvGrpSpPr>
            <p:grpSpPr bwMode="auto">
              <a:xfrm>
                <a:off x="576" y="1577"/>
                <a:ext cx="528" cy="237"/>
                <a:chOff x="0" y="-7"/>
                <a:chExt cx="528" cy="237"/>
              </a:xfrm>
            </p:grpSpPr>
            <p:sp>
              <p:nvSpPr>
                <p:cNvPr id="144"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5" name="Rectangle 11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1011</a:t>
                  </a:r>
                </a:p>
              </p:txBody>
            </p:sp>
          </p:grpSp>
          <p:grpSp>
            <p:nvGrpSpPr>
              <p:cNvPr id="108" name="Group 115"/>
              <p:cNvGrpSpPr>
                <a:grpSpLocks/>
              </p:cNvGrpSpPr>
              <p:nvPr/>
            </p:nvGrpSpPr>
            <p:grpSpPr bwMode="auto">
              <a:xfrm>
                <a:off x="0" y="1721"/>
                <a:ext cx="288" cy="237"/>
                <a:chOff x="0" y="-7"/>
                <a:chExt cx="288" cy="237"/>
              </a:xfrm>
            </p:grpSpPr>
            <p:sp>
              <p:nvSpPr>
                <p:cNvPr id="142"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3" name="Rectangle 11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C</a:t>
                  </a:r>
                </a:p>
              </p:txBody>
            </p:sp>
          </p:grpSp>
          <p:grpSp>
            <p:nvGrpSpPr>
              <p:cNvPr id="109" name="Group 118"/>
              <p:cNvGrpSpPr>
                <a:grpSpLocks/>
              </p:cNvGrpSpPr>
              <p:nvPr/>
            </p:nvGrpSpPr>
            <p:grpSpPr bwMode="auto">
              <a:xfrm>
                <a:off x="288" y="1721"/>
                <a:ext cx="288" cy="237"/>
                <a:chOff x="0" y="-7"/>
                <a:chExt cx="288" cy="237"/>
              </a:xfrm>
            </p:grpSpPr>
            <p:sp>
              <p:nvSpPr>
                <p:cNvPr id="140"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1" name="Rectangle 120"/>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12</a:t>
                  </a:r>
                </a:p>
              </p:txBody>
            </p:sp>
          </p:grpSp>
          <p:grpSp>
            <p:nvGrpSpPr>
              <p:cNvPr id="110" name="Group 121"/>
              <p:cNvGrpSpPr>
                <a:grpSpLocks/>
              </p:cNvGrpSpPr>
              <p:nvPr/>
            </p:nvGrpSpPr>
            <p:grpSpPr bwMode="auto">
              <a:xfrm>
                <a:off x="576" y="1721"/>
                <a:ext cx="528" cy="237"/>
                <a:chOff x="0" y="-7"/>
                <a:chExt cx="528" cy="237"/>
              </a:xfrm>
            </p:grpSpPr>
            <p:sp>
              <p:nvSpPr>
                <p:cNvPr id="138"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9" name="Rectangle 12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1100</a:t>
                  </a:r>
                </a:p>
              </p:txBody>
            </p:sp>
          </p:grpSp>
          <p:grpSp>
            <p:nvGrpSpPr>
              <p:cNvPr id="111" name="Group 124"/>
              <p:cNvGrpSpPr>
                <a:grpSpLocks/>
              </p:cNvGrpSpPr>
              <p:nvPr/>
            </p:nvGrpSpPr>
            <p:grpSpPr bwMode="auto">
              <a:xfrm>
                <a:off x="0" y="1865"/>
                <a:ext cx="288" cy="237"/>
                <a:chOff x="0" y="-7"/>
                <a:chExt cx="288" cy="237"/>
              </a:xfrm>
            </p:grpSpPr>
            <p:sp>
              <p:nvSpPr>
                <p:cNvPr id="136"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7" name="Rectangle 12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D</a:t>
                  </a:r>
                </a:p>
              </p:txBody>
            </p:sp>
          </p:grpSp>
          <p:grpSp>
            <p:nvGrpSpPr>
              <p:cNvPr id="112" name="Group 127"/>
              <p:cNvGrpSpPr>
                <a:grpSpLocks/>
              </p:cNvGrpSpPr>
              <p:nvPr/>
            </p:nvGrpSpPr>
            <p:grpSpPr bwMode="auto">
              <a:xfrm>
                <a:off x="288" y="1865"/>
                <a:ext cx="288" cy="237"/>
                <a:chOff x="0" y="-7"/>
                <a:chExt cx="288" cy="237"/>
              </a:xfrm>
            </p:grpSpPr>
            <p:sp>
              <p:nvSpPr>
                <p:cNvPr id="134"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5" name="Rectangle 129"/>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13</a:t>
                  </a:r>
                </a:p>
              </p:txBody>
            </p:sp>
          </p:grpSp>
          <p:grpSp>
            <p:nvGrpSpPr>
              <p:cNvPr id="113" name="Group 130"/>
              <p:cNvGrpSpPr>
                <a:grpSpLocks/>
              </p:cNvGrpSpPr>
              <p:nvPr/>
            </p:nvGrpSpPr>
            <p:grpSpPr bwMode="auto">
              <a:xfrm>
                <a:off x="576" y="1865"/>
                <a:ext cx="528" cy="237"/>
                <a:chOff x="0" y="-7"/>
                <a:chExt cx="528" cy="237"/>
              </a:xfrm>
            </p:grpSpPr>
            <p:sp>
              <p:nvSpPr>
                <p:cNvPr id="132"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3" name="Rectangle 13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1101</a:t>
                  </a:r>
                </a:p>
              </p:txBody>
            </p:sp>
          </p:grpSp>
          <p:grpSp>
            <p:nvGrpSpPr>
              <p:cNvPr id="114" name="Group 133"/>
              <p:cNvGrpSpPr>
                <a:grpSpLocks/>
              </p:cNvGrpSpPr>
              <p:nvPr/>
            </p:nvGrpSpPr>
            <p:grpSpPr bwMode="auto">
              <a:xfrm>
                <a:off x="0" y="2009"/>
                <a:ext cx="288" cy="237"/>
                <a:chOff x="0" y="-7"/>
                <a:chExt cx="288" cy="237"/>
              </a:xfrm>
            </p:grpSpPr>
            <p:sp>
              <p:nvSpPr>
                <p:cNvPr id="130"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1" name="Rectangle 13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E</a:t>
                  </a:r>
                </a:p>
              </p:txBody>
            </p:sp>
          </p:grpSp>
          <p:grpSp>
            <p:nvGrpSpPr>
              <p:cNvPr id="115" name="Group 136"/>
              <p:cNvGrpSpPr>
                <a:grpSpLocks/>
              </p:cNvGrpSpPr>
              <p:nvPr/>
            </p:nvGrpSpPr>
            <p:grpSpPr bwMode="auto">
              <a:xfrm>
                <a:off x="288" y="2009"/>
                <a:ext cx="288" cy="237"/>
                <a:chOff x="0" y="-7"/>
                <a:chExt cx="288" cy="237"/>
              </a:xfrm>
            </p:grpSpPr>
            <p:sp>
              <p:nvSpPr>
                <p:cNvPr id="128"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9" name="Rectangle 138"/>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14</a:t>
                  </a:r>
                </a:p>
              </p:txBody>
            </p:sp>
          </p:grpSp>
          <p:grpSp>
            <p:nvGrpSpPr>
              <p:cNvPr id="116" name="Group 139"/>
              <p:cNvGrpSpPr>
                <a:grpSpLocks/>
              </p:cNvGrpSpPr>
              <p:nvPr/>
            </p:nvGrpSpPr>
            <p:grpSpPr bwMode="auto">
              <a:xfrm>
                <a:off x="576" y="2009"/>
                <a:ext cx="528" cy="237"/>
                <a:chOff x="0" y="-7"/>
                <a:chExt cx="528" cy="237"/>
              </a:xfrm>
            </p:grpSpPr>
            <p:sp>
              <p:nvSpPr>
                <p:cNvPr id="126"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7" name="Rectangle 14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1110</a:t>
                  </a:r>
                </a:p>
              </p:txBody>
            </p:sp>
          </p:grpSp>
          <p:grpSp>
            <p:nvGrpSpPr>
              <p:cNvPr id="117" name="Group 142"/>
              <p:cNvGrpSpPr>
                <a:grpSpLocks/>
              </p:cNvGrpSpPr>
              <p:nvPr/>
            </p:nvGrpSpPr>
            <p:grpSpPr bwMode="auto">
              <a:xfrm>
                <a:off x="0" y="2153"/>
                <a:ext cx="288" cy="237"/>
                <a:chOff x="0" y="-7"/>
                <a:chExt cx="288" cy="237"/>
              </a:xfrm>
            </p:grpSpPr>
            <p:sp>
              <p:nvSpPr>
                <p:cNvPr id="124"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5" name="Rectangle 14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F</a:t>
                  </a:r>
                </a:p>
              </p:txBody>
            </p:sp>
          </p:grpSp>
          <p:grpSp>
            <p:nvGrpSpPr>
              <p:cNvPr id="118" name="Group 145"/>
              <p:cNvGrpSpPr>
                <a:grpSpLocks/>
              </p:cNvGrpSpPr>
              <p:nvPr/>
            </p:nvGrpSpPr>
            <p:grpSpPr bwMode="auto">
              <a:xfrm>
                <a:off x="288" y="2153"/>
                <a:ext cx="288" cy="237"/>
                <a:chOff x="0" y="-7"/>
                <a:chExt cx="288" cy="237"/>
              </a:xfrm>
            </p:grpSpPr>
            <p:sp>
              <p:nvSpPr>
                <p:cNvPr id="122"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3" name="Rectangle 147"/>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15</a:t>
                  </a:r>
                </a:p>
              </p:txBody>
            </p:sp>
          </p:grpSp>
          <p:grpSp>
            <p:nvGrpSpPr>
              <p:cNvPr id="119" name="Group 148"/>
              <p:cNvGrpSpPr>
                <a:grpSpLocks/>
              </p:cNvGrpSpPr>
              <p:nvPr/>
            </p:nvGrpSpPr>
            <p:grpSpPr bwMode="auto">
              <a:xfrm>
                <a:off x="576" y="2153"/>
                <a:ext cx="528" cy="237"/>
                <a:chOff x="0" y="-7"/>
                <a:chExt cx="528" cy="237"/>
              </a:xfrm>
            </p:grpSpPr>
            <p:sp>
              <p:nvSpPr>
                <p:cNvPr id="120"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1" name="Rectangle 15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1111</a:t>
                  </a:r>
                </a:p>
              </p:txBody>
            </p:sp>
          </p:grpSp>
        </p:grpSp>
        <p:sp>
          <p:nvSpPr>
            <p:cNvPr id="69" name="Rectangle 151"/>
            <p:cNvSpPr>
              <a:spLocks/>
            </p:cNvSpPr>
            <p:nvPr/>
          </p:nvSpPr>
          <p:spPr bwMode="auto">
            <a:xfrm rot="19260000">
              <a:off x="55" y="268"/>
              <a:ext cx="352"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Hex</a:t>
              </a:r>
            </a:p>
          </p:txBody>
        </p:sp>
        <p:sp>
          <p:nvSpPr>
            <p:cNvPr id="70" name="Rectangle 152"/>
            <p:cNvSpPr>
              <a:spLocks/>
            </p:cNvSpPr>
            <p:nvPr/>
          </p:nvSpPr>
          <p:spPr bwMode="auto">
            <a:xfrm rot="19260000">
              <a:off x="321" y="178"/>
              <a:ext cx="620"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Decimal</a:t>
              </a:r>
            </a:p>
          </p:txBody>
        </p:sp>
        <p:sp>
          <p:nvSpPr>
            <p:cNvPr id="71" name="Rectangle 153"/>
            <p:cNvSpPr>
              <a:spLocks/>
            </p:cNvSpPr>
            <p:nvPr/>
          </p:nvSpPr>
          <p:spPr bwMode="auto">
            <a:xfrm rot="19260000">
              <a:off x="617" y="211"/>
              <a:ext cx="523"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Binary</a:t>
              </a:r>
            </a:p>
          </p:txBody>
        </p:sp>
      </p:grpSp>
      <p:sp>
        <p:nvSpPr>
          <p:cNvPr id="216" name="Rectangle 5"/>
          <p:cNvSpPr>
            <a:spLocks/>
          </p:cNvSpPr>
          <p:nvPr/>
        </p:nvSpPr>
        <p:spPr bwMode="auto">
          <a:xfrm>
            <a:off x="6273800" y="5062537"/>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+ 213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217" name="Line 6"/>
          <p:cNvSpPr>
            <a:spLocks noChangeShapeType="1"/>
          </p:cNvSpPr>
          <p:nvPr/>
        </p:nvSpPr>
        <p:spPr bwMode="auto">
          <a:xfrm>
            <a:off x="6350000" y="5748337"/>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18" name="Rectangle 13"/>
          <p:cNvSpPr>
            <a:spLocks/>
          </p:cNvSpPr>
          <p:nvPr/>
        </p:nvSpPr>
        <p:spPr bwMode="auto">
          <a:xfrm>
            <a:off x="6273800" y="5718968"/>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446</a:t>
            </a:r>
          </a:p>
        </p:txBody>
      </p:sp>
      <p:sp>
        <p:nvSpPr>
          <p:cNvPr id="219" name="Rectangle 13"/>
          <p:cNvSpPr>
            <a:spLocks/>
          </p:cNvSpPr>
          <p:nvPr/>
        </p:nvSpPr>
        <p:spPr bwMode="auto">
          <a:xfrm>
            <a:off x="6273800" y="6083379"/>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190</a:t>
            </a:r>
          </a:p>
        </p:txBody>
      </p:sp>
      <p:sp>
        <p:nvSpPr>
          <p:cNvPr id="220" name="Line 6"/>
          <p:cNvSpPr>
            <a:spLocks noChangeShapeType="1"/>
          </p:cNvSpPr>
          <p:nvPr/>
        </p:nvSpPr>
        <p:spPr bwMode="auto">
          <a:xfrm>
            <a:off x="6350000" y="6088459"/>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 name="TextBox 6"/>
          <p:cNvSpPr txBox="1"/>
          <p:nvPr/>
        </p:nvSpPr>
        <p:spPr>
          <a:xfrm>
            <a:off x="406400" y="5043427"/>
            <a:ext cx="218521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u</a:t>
            </a:r>
            <a:r>
              <a:rPr lang="en-US" sz="2000">
                <a:latin typeface="Courier New" panose="02070309020205020404" pitchFamily="49" charset="0"/>
                <a:cs typeface="Courier New" panose="02070309020205020404" pitchFamily="49" charset="0"/>
              </a:rPr>
              <a:t>nsigned </a:t>
            </a:r>
            <a:r>
              <a:rPr lang="en-US" sz="2000" dirty="0">
                <a:latin typeface="Courier New" panose="02070309020205020404" pitchFamily="49" charset="0"/>
                <a:cs typeface="Courier New" panose="02070309020205020404" pitchFamily="49" charset="0"/>
              </a:rPr>
              <a:t>char</a:t>
            </a:r>
          </a:p>
        </p:txBody>
      </p:sp>
    </p:spTree>
    <p:extLst>
      <p:ext uri="{BB962C8B-B14F-4D97-AF65-F5344CB8AC3E}">
        <p14:creationId xmlns:p14="http://schemas.microsoft.com/office/powerpoint/2010/main" val="4880255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3733800" y="2012950"/>
          <a:ext cx="4560888" cy="3973513"/>
        </p:xfrm>
        <a:graphic>
          <a:graphicData uri="http://schemas.openxmlformats.org/presentationml/2006/ole">
            <mc:AlternateContent xmlns:mc="http://schemas.openxmlformats.org/markup-compatibility/2006">
              <mc:Choice xmlns:v="urn:schemas-microsoft-com:vml" Requires="v">
                <p:oleObj spid="_x0000_s5123" name="Chart" r:id="rId4" imgW="6146800" imgH="5067300" progId="Excel.Sheet.8">
                  <p:embed/>
                </p:oleObj>
              </mc:Choice>
              <mc:Fallback>
                <p:oleObj name="Chart" r:id="rId4" imgW="6146800" imgH="50673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12950"/>
                        <a:ext cx="4560888" cy="39735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40291" name="Rectangle 3"/>
          <p:cNvSpPr>
            <a:spLocks noGrp="1" noChangeArrowheads="1"/>
          </p:cNvSpPr>
          <p:nvPr>
            <p:ph type="title"/>
          </p:nvPr>
        </p:nvSpPr>
        <p:spPr>
          <a:xfrm>
            <a:off x="304800" y="609600"/>
            <a:ext cx="8839200" cy="555625"/>
          </a:xfrm>
        </p:spPr>
        <p:txBody>
          <a:bodyPr/>
          <a:lstStyle/>
          <a:p>
            <a:pPr eaLnBrk="1" hangingPunct="1">
              <a:defRPr/>
            </a:pPr>
            <a:r>
              <a:rPr lang="en-US" dirty="0"/>
              <a:t>Visualizing (Mathematical) Integer Addition</a:t>
            </a:r>
          </a:p>
        </p:txBody>
      </p:sp>
      <p:sp>
        <p:nvSpPr>
          <p:cNvPr id="140292" name="Rectangle 4"/>
          <p:cNvSpPr>
            <a:spLocks noGrp="1" noChangeArrowheads="1"/>
          </p:cNvSpPr>
          <p:nvPr>
            <p:ph type="body" idx="1"/>
          </p:nvPr>
        </p:nvSpPr>
        <p:spPr>
          <a:xfrm>
            <a:off x="290513" y="1557338"/>
            <a:ext cx="3290887" cy="5224462"/>
          </a:xfrm>
        </p:spPr>
        <p:txBody>
          <a:bodyPr lIns="90487" tIns="44450" rIns="90487" bIns="44450"/>
          <a:lstStyle/>
          <a:p>
            <a:pPr marL="228600" indent="-228600" eaLnBrk="1" hangingPunct="1">
              <a:defRPr/>
            </a:pPr>
            <a:r>
              <a:rPr lang="en-US"/>
              <a:t>Integer Addition</a:t>
            </a:r>
          </a:p>
          <a:p>
            <a:pPr marL="635000" lvl="1" indent="-228600" eaLnBrk="1" hangingPunct="1">
              <a:defRPr/>
            </a:pPr>
            <a:r>
              <a:rPr lang="en-US"/>
              <a:t>4-bit integers </a:t>
            </a:r>
            <a:r>
              <a:rPr lang="en-US" i="1"/>
              <a:t>u</a:t>
            </a:r>
            <a:r>
              <a:rPr lang="en-US"/>
              <a:t>, </a:t>
            </a:r>
            <a:r>
              <a:rPr lang="en-US" i="1"/>
              <a:t>v</a:t>
            </a:r>
            <a:endParaRPr lang="en-US"/>
          </a:p>
          <a:p>
            <a:pPr marL="635000" lvl="1" indent="-228600" eaLnBrk="1" hangingPunct="1">
              <a:defRPr/>
            </a:pPr>
            <a:r>
              <a:rPr lang="en-US"/>
              <a:t>Compute true sum Add</a:t>
            </a:r>
            <a:r>
              <a:rPr lang="en-US" baseline="-25000"/>
              <a:t>4</a:t>
            </a:r>
            <a:r>
              <a:rPr lang="en-US"/>
              <a:t>(</a:t>
            </a:r>
            <a:r>
              <a:rPr lang="en-US" i="1"/>
              <a:t>u</a:t>
            </a:r>
            <a:r>
              <a:rPr lang="en-US"/>
              <a:t> , </a:t>
            </a:r>
            <a:r>
              <a:rPr lang="en-US" i="1"/>
              <a:t>v</a:t>
            </a:r>
            <a:r>
              <a:rPr lang="en-US"/>
              <a:t>)</a:t>
            </a:r>
          </a:p>
          <a:p>
            <a:pPr marL="635000" lvl="1" indent="-228600" eaLnBrk="1" hangingPunct="1">
              <a:defRPr/>
            </a:pPr>
            <a:r>
              <a:rPr lang="en-US"/>
              <a:t>Values increase linearly with </a:t>
            </a:r>
            <a:r>
              <a:rPr lang="en-US" i="1"/>
              <a:t>u</a:t>
            </a:r>
            <a:r>
              <a:rPr lang="en-US"/>
              <a:t> and </a:t>
            </a:r>
            <a:r>
              <a:rPr lang="en-US" i="1"/>
              <a:t>v</a:t>
            </a:r>
          </a:p>
          <a:p>
            <a:pPr marL="635000" lvl="1" indent="-228600" eaLnBrk="1" hangingPunct="1">
              <a:defRPr/>
            </a:pPr>
            <a:r>
              <a:rPr lang="en-US"/>
              <a:t>Forms planar surface</a:t>
            </a:r>
          </a:p>
        </p:txBody>
      </p:sp>
      <p:sp>
        <p:nvSpPr>
          <p:cNvPr id="8197" name="Rectangle 5"/>
          <p:cNvSpPr>
            <a:spLocks noChangeArrowheads="1"/>
          </p:cNvSpPr>
          <p:nvPr/>
        </p:nvSpPr>
        <p:spPr bwMode="auto">
          <a:xfrm>
            <a:off x="5257800" y="1555750"/>
            <a:ext cx="1553309"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a:solidFill>
                  <a:schemeClr val="tx2"/>
                </a:solidFill>
                <a:latin typeface="Calibri" pitchFamily="34" charset="0"/>
              </a:rPr>
              <a:t>Add</a:t>
            </a:r>
            <a:r>
              <a:rPr lang="en-US" baseline="-25000" dirty="0">
                <a:solidFill>
                  <a:schemeClr val="tx2"/>
                </a:solidFill>
                <a:latin typeface="Calibri" pitchFamily="34" charset="0"/>
              </a:rPr>
              <a:t>4</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sp>
        <p:nvSpPr>
          <p:cNvPr id="8198" name="Rectangle 6"/>
          <p:cNvSpPr>
            <a:spLocks noChangeArrowheads="1"/>
          </p:cNvSpPr>
          <p:nvPr/>
        </p:nvSpPr>
        <p:spPr bwMode="auto">
          <a:xfrm>
            <a:off x="4343400" y="5365750"/>
            <a:ext cx="344645"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u</a:t>
            </a:r>
          </a:p>
        </p:txBody>
      </p:sp>
      <p:sp>
        <p:nvSpPr>
          <p:cNvPr id="8199" name="Rectangle 7"/>
          <p:cNvSpPr>
            <a:spLocks noChangeArrowheads="1"/>
          </p:cNvSpPr>
          <p:nvPr/>
        </p:nvSpPr>
        <p:spPr bwMode="auto">
          <a:xfrm>
            <a:off x="7239000" y="4832350"/>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v</a:t>
            </a:r>
          </a:p>
        </p:txBody>
      </p:sp>
    </p:spTree>
    <p:extLst>
      <p:ext uri="{BB962C8B-B14F-4D97-AF65-F5344CB8AC3E}">
        <p14:creationId xmlns:p14="http://schemas.microsoft.com/office/powerpoint/2010/main" val="22624089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title"/>
          </p:nvPr>
        </p:nvSpPr>
        <p:spPr/>
        <p:txBody>
          <a:bodyPr/>
          <a:lstStyle/>
          <a:p>
            <a:pPr marL="119063" indent="-119063" eaLnBrk="1" hangingPunct="1"/>
            <a:r>
              <a:rPr lang="en-US"/>
              <a:t>Encoding Byte Values</a:t>
            </a:r>
          </a:p>
        </p:txBody>
      </p:sp>
      <p:sp>
        <p:nvSpPr>
          <p:cNvPr id="43013" name="Rectangle 4"/>
          <p:cNvSpPr>
            <a:spLocks noGrp="1" noChangeArrowheads="1"/>
          </p:cNvSpPr>
          <p:nvPr>
            <p:ph idx="1"/>
          </p:nvPr>
        </p:nvSpPr>
        <p:spPr/>
        <p:txBody>
          <a:bodyPr/>
          <a:lstStyle/>
          <a:p>
            <a:pPr eaLnBrk="1" hangingPunct="1"/>
            <a:r>
              <a:rPr lang="en-US" dirty="0"/>
              <a:t>Byte = 8 bits</a:t>
            </a:r>
          </a:p>
          <a:p>
            <a:pPr marL="552450" lvl="1" eaLnBrk="1" hangingPunct="1"/>
            <a:r>
              <a:rPr lang="en-US" dirty="0"/>
              <a:t>Binary 00000000</a:t>
            </a:r>
            <a:r>
              <a:rPr lang="en-US" baseline="-6000" dirty="0"/>
              <a:t>2</a:t>
            </a:r>
            <a:r>
              <a:rPr lang="en-US" dirty="0"/>
              <a:t> to 11111111</a:t>
            </a:r>
            <a:r>
              <a:rPr lang="en-US" baseline="-6000" dirty="0"/>
              <a:t>2</a:t>
            </a:r>
            <a:endParaRPr lang="en-US" dirty="0"/>
          </a:p>
          <a:p>
            <a:pPr marL="552450" lvl="1" eaLnBrk="1" hangingPunct="1"/>
            <a:r>
              <a:rPr lang="en-US" dirty="0"/>
              <a:t>Decimal: 0</a:t>
            </a:r>
            <a:r>
              <a:rPr lang="en-US" baseline="-6000" dirty="0"/>
              <a:t>10</a:t>
            </a:r>
            <a:r>
              <a:rPr lang="en-US" dirty="0"/>
              <a:t> to 255</a:t>
            </a:r>
            <a:r>
              <a:rPr lang="en-US" baseline="-6000" dirty="0"/>
              <a:t>10</a:t>
            </a:r>
            <a:endParaRPr lang="en-US" dirty="0"/>
          </a:p>
          <a:p>
            <a:pPr marL="552450" lvl="1" eaLnBrk="1" hangingPunct="1"/>
            <a:r>
              <a:rPr lang="en-US" dirty="0"/>
              <a:t>Hexadecimal 00</a:t>
            </a:r>
            <a:r>
              <a:rPr lang="en-US" baseline="-6000" dirty="0"/>
              <a:t>16</a:t>
            </a:r>
            <a:r>
              <a:rPr lang="en-US" dirty="0"/>
              <a:t> to FF</a:t>
            </a:r>
            <a:r>
              <a:rPr lang="en-US" baseline="-6000" dirty="0"/>
              <a:t>16</a:t>
            </a:r>
            <a:endParaRPr lang="en-US" dirty="0"/>
          </a:p>
          <a:p>
            <a:pPr marL="838200" lvl="2" eaLnBrk="1" hangingPunct="1"/>
            <a:r>
              <a:rPr lang="en-US" dirty="0"/>
              <a:t>Base 16 number representation</a:t>
            </a:r>
          </a:p>
          <a:p>
            <a:pPr marL="838200" lvl="2" eaLnBrk="1" hangingPunct="1"/>
            <a:r>
              <a:rPr lang="en-US" dirty="0"/>
              <a:t>Use characters ‘0’ to ‘9’ and ‘A’ to ‘F’</a:t>
            </a:r>
          </a:p>
          <a:p>
            <a:pPr marL="838200" lvl="2" eaLnBrk="1" hangingPunct="1"/>
            <a:r>
              <a:rPr lang="en-US" dirty="0"/>
              <a:t>Write FA1D37B</a:t>
            </a:r>
            <a:r>
              <a:rPr lang="en-US" baseline="-6000" dirty="0"/>
              <a:t>16</a:t>
            </a:r>
            <a:r>
              <a:rPr lang="en-US" dirty="0"/>
              <a:t> in C as</a:t>
            </a:r>
          </a:p>
          <a:p>
            <a:pPr marL="1295400" lvl="3"/>
            <a:r>
              <a:rPr lang="en-US" dirty="0"/>
              <a:t>0xFA1D37B</a:t>
            </a:r>
          </a:p>
          <a:p>
            <a:pPr marL="1295400" lvl="3"/>
            <a:r>
              <a:rPr lang="en-US" dirty="0"/>
              <a:t>0xfa1d37b </a:t>
            </a:r>
          </a:p>
          <a:p>
            <a:pPr marL="1181100" lvl="3" eaLnBrk="1" hangingPunct="1">
              <a:buNone/>
            </a:pPr>
            <a:endParaRPr lang="en-US" dirty="0"/>
          </a:p>
        </p:txBody>
      </p:sp>
      <p:grpSp>
        <p:nvGrpSpPr>
          <p:cNvPr id="2" name="Group 5"/>
          <p:cNvGrpSpPr>
            <a:grpSpLocks/>
          </p:cNvGrpSpPr>
          <p:nvPr/>
        </p:nvGrpSpPr>
        <p:grpSpPr bwMode="auto">
          <a:xfrm>
            <a:off x="6553200" y="1106488"/>
            <a:ext cx="1851025" cy="4591050"/>
            <a:chOff x="0" y="0"/>
            <a:chExt cx="1166" cy="2891"/>
          </a:xfrm>
        </p:grpSpPr>
        <p:grpSp>
          <p:nvGrpSpPr>
            <p:cNvPr id="3" name="Group 6"/>
            <p:cNvGrpSpPr>
              <a:grpSpLocks/>
            </p:cNvGrpSpPr>
            <p:nvPr/>
          </p:nvGrpSpPr>
          <p:grpSpPr bwMode="auto">
            <a:xfrm>
              <a:off x="0" y="507"/>
              <a:ext cx="1104" cy="2384"/>
              <a:chOff x="0" y="0"/>
              <a:chExt cx="1104" cy="2384"/>
            </a:xfrm>
          </p:grpSpPr>
          <p:grpSp>
            <p:nvGrpSpPr>
              <p:cNvPr id="4" name="Group 7"/>
              <p:cNvGrpSpPr>
                <a:grpSpLocks/>
              </p:cNvGrpSpPr>
              <p:nvPr/>
            </p:nvGrpSpPr>
            <p:grpSpPr bwMode="auto">
              <a:xfrm>
                <a:off x="0" y="0"/>
                <a:ext cx="288" cy="224"/>
                <a:chOff x="0" y="0"/>
                <a:chExt cx="288" cy="224"/>
              </a:xfrm>
            </p:grpSpPr>
            <p:sp>
              <p:nvSpPr>
                <p:cNvPr id="4316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5" name="Group 10"/>
              <p:cNvGrpSpPr>
                <a:grpSpLocks/>
              </p:cNvGrpSpPr>
              <p:nvPr/>
            </p:nvGrpSpPr>
            <p:grpSpPr bwMode="auto">
              <a:xfrm>
                <a:off x="288" y="0"/>
                <a:ext cx="288" cy="224"/>
                <a:chOff x="0" y="0"/>
                <a:chExt cx="288" cy="224"/>
              </a:xfrm>
            </p:grpSpPr>
            <p:sp>
              <p:nvSpPr>
                <p:cNvPr id="4315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6" name="Group 13"/>
              <p:cNvGrpSpPr>
                <a:grpSpLocks/>
              </p:cNvGrpSpPr>
              <p:nvPr/>
            </p:nvGrpSpPr>
            <p:grpSpPr bwMode="auto">
              <a:xfrm>
                <a:off x="576" y="0"/>
                <a:ext cx="528" cy="224"/>
                <a:chOff x="0" y="0"/>
                <a:chExt cx="528" cy="224"/>
              </a:xfrm>
            </p:grpSpPr>
            <p:sp>
              <p:nvSpPr>
                <p:cNvPr id="4315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7" name="Group 16"/>
              <p:cNvGrpSpPr>
                <a:grpSpLocks/>
              </p:cNvGrpSpPr>
              <p:nvPr/>
            </p:nvGrpSpPr>
            <p:grpSpPr bwMode="auto">
              <a:xfrm>
                <a:off x="0" y="144"/>
                <a:ext cx="288" cy="224"/>
                <a:chOff x="0" y="0"/>
                <a:chExt cx="288" cy="224"/>
              </a:xfrm>
            </p:grpSpPr>
            <p:sp>
              <p:nvSpPr>
                <p:cNvPr id="4315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8" name="Group 19"/>
              <p:cNvGrpSpPr>
                <a:grpSpLocks/>
              </p:cNvGrpSpPr>
              <p:nvPr/>
            </p:nvGrpSpPr>
            <p:grpSpPr bwMode="auto">
              <a:xfrm>
                <a:off x="288" y="144"/>
                <a:ext cx="288" cy="224"/>
                <a:chOff x="0" y="0"/>
                <a:chExt cx="288" cy="224"/>
              </a:xfrm>
            </p:grpSpPr>
            <p:sp>
              <p:nvSpPr>
                <p:cNvPr id="4315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9" name="Group 22"/>
              <p:cNvGrpSpPr>
                <a:grpSpLocks/>
              </p:cNvGrpSpPr>
              <p:nvPr/>
            </p:nvGrpSpPr>
            <p:grpSpPr bwMode="auto">
              <a:xfrm>
                <a:off x="576" y="144"/>
                <a:ext cx="528" cy="224"/>
                <a:chOff x="0" y="0"/>
                <a:chExt cx="528" cy="224"/>
              </a:xfrm>
            </p:grpSpPr>
            <p:sp>
              <p:nvSpPr>
                <p:cNvPr id="4315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0" name="Group 25"/>
              <p:cNvGrpSpPr>
                <a:grpSpLocks/>
              </p:cNvGrpSpPr>
              <p:nvPr/>
            </p:nvGrpSpPr>
            <p:grpSpPr bwMode="auto">
              <a:xfrm>
                <a:off x="0" y="288"/>
                <a:ext cx="288" cy="224"/>
                <a:chOff x="0" y="0"/>
                <a:chExt cx="288" cy="224"/>
              </a:xfrm>
            </p:grpSpPr>
            <p:sp>
              <p:nvSpPr>
                <p:cNvPr id="4314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1" name="Group 28"/>
              <p:cNvGrpSpPr>
                <a:grpSpLocks/>
              </p:cNvGrpSpPr>
              <p:nvPr/>
            </p:nvGrpSpPr>
            <p:grpSpPr bwMode="auto">
              <a:xfrm>
                <a:off x="288" y="288"/>
                <a:ext cx="288" cy="224"/>
                <a:chOff x="0" y="0"/>
                <a:chExt cx="288" cy="224"/>
              </a:xfrm>
            </p:grpSpPr>
            <p:sp>
              <p:nvSpPr>
                <p:cNvPr id="4314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2" name="Group 31"/>
              <p:cNvGrpSpPr>
                <a:grpSpLocks/>
              </p:cNvGrpSpPr>
              <p:nvPr/>
            </p:nvGrpSpPr>
            <p:grpSpPr bwMode="auto">
              <a:xfrm>
                <a:off x="576" y="288"/>
                <a:ext cx="528" cy="224"/>
                <a:chOff x="0" y="0"/>
                <a:chExt cx="528" cy="224"/>
              </a:xfrm>
            </p:grpSpPr>
            <p:sp>
              <p:nvSpPr>
                <p:cNvPr id="4314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3" name="Group 34"/>
              <p:cNvGrpSpPr>
                <a:grpSpLocks/>
              </p:cNvGrpSpPr>
              <p:nvPr/>
            </p:nvGrpSpPr>
            <p:grpSpPr bwMode="auto">
              <a:xfrm>
                <a:off x="0" y="432"/>
                <a:ext cx="288" cy="224"/>
                <a:chOff x="0" y="0"/>
                <a:chExt cx="288" cy="224"/>
              </a:xfrm>
            </p:grpSpPr>
            <p:sp>
              <p:nvSpPr>
                <p:cNvPr id="4314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4" name="Group 37"/>
              <p:cNvGrpSpPr>
                <a:grpSpLocks/>
              </p:cNvGrpSpPr>
              <p:nvPr/>
            </p:nvGrpSpPr>
            <p:grpSpPr bwMode="auto">
              <a:xfrm>
                <a:off x="288" y="432"/>
                <a:ext cx="288" cy="224"/>
                <a:chOff x="0" y="0"/>
                <a:chExt cx="288" cy="224"/>
              </a:xfrm>
            </p:grpSpPr>
            <p:sp>
              <p:nvSpPr>
                <p:cNvPr id="4314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5" name="Group 40"/>
              <p:cNvGrpSpPr>
                <a:grpSpLocks/>
              </p:cNvGrpSpPr>
              <p:nvPr/>
            </p:nvGrpSpPr>
            <p:grpSpPr bwMode="auto">
              <a:xfrm>
                <a:off x="576" y="432"/>
                <a:ext cx="528" cy="224"/>
                <a:chOff x="0" y="0"/>
                <a:chExt cx="528" cy="224"/>
              </a:xfrm>
            </p:grpSpPr>
            <p:sp>
              <p:nvSpPr>
                <p:cNvPr id="4313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16" name="Group 43"/>
              <p:cNvGrpSpPr>
                <a:grpSpLocks/>
              </p:cNvGrpSpPr>
              <p:nvPr/>
            </p:nvGrpSpPr>
            <p:grpSpPr bwMode="auto">
              <a:xfrm>
                <a:off x="0" y="576"/>
                <a:ext cx="288" cy="224"/>
                <a:chOff x="0" y="0"/>
                <a:chExt cx="288" cy="224"/>
              </a:xfrm>
            </p:grpSpPr>
            <p:sp>
              <p:nvSpPr>
                <p:cNvPr id="4313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7" name="Group 46"/>
              <p:cNvGrpSpPr>
                <a:grpSpLocks/>
              </p:cNvGrpSpPr>
              <p:nvPr/>
            </p:nvGrpSpPr>
            <p:grpSpPr bwMode="auto">
              <a:xfrm>
                <a:off x="288" y="576"/>
                <a:ext cx="288" cy="224"/>
                <a:chOff x="0" y="0"/>
                <a:chExt cx="288" cy="224"/>
              </a:xfrm>
            </p:grpSpPr>
            <p:sp>
              <p:nvSpPr>
                <p:cNvPr id="4313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8" name="Group 49"/>
              <p:cNvGrpSpPr>
                <a:grpSpLocks/>
              </p:cNvGrpSpPr>
              <p:nvPr/>
            </p:nvGrpSpPr>
            <p:grpSpPr bwMode="auto">
              <a:xfrm>
                <a:off x="576" y="576"/>
                <a:ext cx="528" cy="224"/>
                <a:chOff x="0" y="0"/>
                <a:chExt cx="528" cy="224"/>
              </a:xfrm>
            </p:grpSpPr>
            <p:sp>
              <p:nvSpPr>
                <p:cNvPr id="4313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19" name="Group 52"/>
              <p:cNvGrpSpPr>
                <a:grpSpLocks/>
              </p:cNvGrpSpPr>
              <p:nvPr/>
            </p:nvGrpSpPr>
            <p:grpSpPr bwMode="auto">
              <a:xfrm>
                <a:off x="0" y="720"/>
                <a:ext cx="288" cy="224"/>
                <a:chOff x="0" y="0"/>
                <a:chExt cx="288" cy="224"/>
              </a:xfrm>
            </p:grpSpPr>
            <p:sp>
              <p:nvSpPr>
                <p:cNvPr id="4313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0" name="Group 55"/>
              <p:cNvGrpSpPr>
                <a:grpSpLocks/>
              </p:cNvGrpSpPr>
              <p:nvPr/>
            </p:nvGrpSpPr>
            <p:grpSpPr bwMode="auto">
              <a:xfrm>
                <a:off x="288" y="720"/>
                <a:ext cx="288" cy="224"/>
                <a:chOff x="0" y="0"/>
                <a:chExt cx="288" cy="224"/>
              </a:xfrm>
            </p:grpSpPr>
            <p:sp>
              <p:nvSpPr>
                <p:cNvPr id="4312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1" name="Group 58"/>
              <p:cNvGrpSpPr>
                <a:grpSpLocks/>
              </p:cNvGrpSpPr>
              <p:nvPr/>
            </p:nvGrpSpPr>
            <p:grpSpPr bwMode="auto">
              <a:xfrm>
                <a:off x="576" y="720"/>
                <a:ext cx="528" cy="224"/>
                <a:chOff x="0" y="0"/>
                <a:chExt cx="528" cy="224"/>
              </a:xfrm>
            </p:grpSpPr>
            <p:sp>
              <p:nvSpPr>
                <p:cNvPr id="4312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2" name="Group 61"/>
              <p:cNvGrpSpPr>
                <a:grpSpLocks/>
              </p:cNvGrpSpPr>
              <p:nvPr/>
            </p:nvGrpSpPr>
            <p:grpSpPr bwMode="auto">
              <a:xfrm>
                <a:off x="0" y="864"/>
                <a:ext cx="288" cy="224"/>
                <a:chOff x="0" y="0"/>
                <a:chExt cx="288" cy="224"/>
              </a:xfrm>
            </p:grpSpPr>
            <p:sp>
              <p:nvSpPr>
                <p:cNvPr id="4312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3" name="Group 64"/>
              <p:cNvGrpSpPr>
                <a:grpSpLocks/>
              </p:cNvGrpSpPr>
              <p:nvPr/>
            </p:nvGrpSpPr>
            <p:grpSpPr bwMode="auto">
              <a:xfrm>
                <a:off x="288" y="864"/>
                <a:ext cx="288" cy="224"/>
                <a:chOff x="0" y="0"/>
                <a:chExt cx="288" cy="224"/>
              </a:xfrm>
            </p:grpSpPr>
            <p:sp>
              <p:nvSpPr>
                <p:cNvPr id="4312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4" name="Group 67"/>
              <p:cNvGrpSpPr>
                <a:grpSpLocks/>
              </p:cNvGrpSpPr>
              <p:nvPr/>
            </p:nvGrpSpPr>
            <p:grpSpPr bwMode="auto">
              <a:xfrm>
                <a:off x="576" y="864"/>
                <a:ext cx="528" cy="224"/>
                <a:chOff x="0" y="0"/>
                <a:chExt cx="528" cy="224"/>
              </a:xfrm>
            </p:grpSpPr>
            <p:sp>
              <p:nvSpPr>
                <p:cNvPr id="4312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25" name="Group 70"/>
              <p:cNvGrpSpPr>
                <a:grpSpLocks/>
              </p:cNvGrpSpPr>
              <p:nvPr/>
            </p:nvGrpSpPr>
            <p:grpSpPr bwMode="auto">
              <a:xfrm>
                <a:off x="0" y="1008"/>
                <a:ext cx="288" cy="224"/>
                <a:chOff x="0" y="0"/>
                <a:chExt cx="288" cy="224"/>
              </a:xfrm>
            </p:grpSpPr>
            <p:sp>
              <p:nvSpPr>
                <p:cNvPr id="4311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6" name="Group 73"/>
              <p:cNvGrpSpPr>
                <a:grpSpLocks/>
              </p:cNvGrpSpPr>
              <p:nvPr/>
            </p:nvGrpSpPr>
            <p:grpSpPr bwMode="auto">
              <a:xfrm>
                <a:off x="288" y="1008"/>
                <a:ext cx="288" cy="224"/>
                <a:chOff x="0" y="0"/>
                <a:chExt cx="288" cy="224"/>
              </a:xfrm>
            </p:grpSpPr>
            <p:sp>
              <p:nvSpPr>
                <p:cNvPr id="4311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7" name="Group 76"/>
              <p:cNvGrpSpPr>
                <a:grpSpLocks/>
              </p:cNvGrpSpPr>
              <p:nvPr/>
            </p:nvGrpSpPr>
            <p:grpSpPr bwMode="auto">
              <a:xfrm>
                <a:off x="576" y="1008"/>
                <a:ext cx="528" cy="224"/>
                <a:chOff x="0" y="0"/>
                <a:chExt cx="528" cy="224"/>
              </a:xfrm>
            </p:grpSpPr>
            <p:sp>
              <p:nvSpPr>
                <p:cNvPr id="4311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28" name="Group 79"/>
              <p:cNvGrpSpPr>
                <a:grpSpLocks/>
              </p:cNvGrpSpPr>
              <p:nvPr/>
            </p:nvGrpSpPr>
            <p:grpSpPr bwMode="auto">
              <a:xfrm>
                <a:off x="0" y="1152"/>
                <a:ext cx="288" cy="224"/>
                <a:chOff x="0" y="0"/>
                <a:chExt cx="288" cy="224"/>
              </a:xfrm>
            </p:grpSpPr>
            <p:sp>
              <p:nvSpPr>
                <p:cNvPr id="4311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29" name="Group 82"/>
              <p:cNvGrpSpPr>
                <a:grpSpLocks/>
              </p:cNvGrpSpPr>
              <p:nvPr/>
            </p:nvGrpSpPr>
            <p:grpSpPr bwMode="auto">
              <a:xfrm>
                <a:off x="288" y="1152"/>
                <a:ext cx="288" cy="224"/>
                <a:chOff x="0" y="0"/>
                <a:chExt cx="288" cy="224"/>
              </a:xfrm>
            </p:grpSpPr>
            <p:sp>
              <p:nvSpPr>
                <p:cNvPr id="4311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0" name="Group 85"/>
              <p:cNvGrpSpPr>
                <a:grpSpLocks/>
              </p:cNvGrpSpPr>
              <p:nvPr/>
            </p:nvGrpSpPr>
            <p:grpSpPr bwMode="auto">
              <a:xfrm>
                <a:off x="576" y="1152"/>
                <a:ext cx="528" cy="224"/>
                <a:chOff x="0" y="0"/>
                <a:chExt cx="528" cy="224"/>
              </a:xfrm>
            </p:grpSpPr>
            <p:sp>
              <p:nvSpPr>
                <p:cNvPr id="4310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1" name="Group 88"/>
              <p:cNvGrpSpPr>
                <a:grpSpLocks/>
              </p:cNvGrpSpPr>
              <p:nvPr/>
            </p:nvGrpSpPr>
            <p:grpSpPr bwMode="auto">
              <a:xfrm>
                <a:off x="0" y="1296"/>
                <a:ext cx="288" cy="224"/>
                <a:chOff x="0" y="0"/>
                <a:chExt cx="288" cy="224"/>
              </a:xfrm>
            </p:grpSpPr>
            <p:sp>
              <p:nvSpPr>
                <p:cNvPr id="4310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8" name="Group 91"/>
              <p:cNvGrpSpPr>
                <a:grpSpLocks/>
              </p:cNvGrpSpPr>
              <p:nvPr/>
            </p:nvGrpSpPr>
            <p:grpSpPr bwMode="auto">
              <a:xfrm>
                <a:off x="288" y="1296"/>
                <a:ext cx="288" cy="224"/>
                <a:chOff x="0" y="0"/>
                <a:chExt cx="288" cy="224"/>
              </a:xfrm>
            </p:grpSpPr>
            <p:sp>
              <p:nvSpPr>
                <p:cNvPr id="4310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9" name="Group 94"/>
              <p:cNvGrpSpPr>
                <a:grpSpLocks/>
              </p:cNvGrpSpPr>
              <p:nvPr/>
            </p:nvGrpSpPr>
            <p:grpSpPr bwMode="auto">
              <a:xfrm>
                <a:off x="576" y="1296"/>
                <a:ext cx="528" cy="224"/>
                <a:chOff x="0" y="0"/>
                <a:chExt cx="528" cy="224"/>
              </a:xfrm>
            </p:grpSpPr>
            <p:sp>
              <p:nvSpPr>
                <p:cNvPr id="4310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3014" name="Group 97"/>
              <p:cNvGrpSpPr>
                <a:grpSpLocks/>
              </p:cNvGrpSpPr>
              <p:nvPr/>
            </p:nvGrpSpPr>
            <p:grpSpPr bwMode="auto">
              <a:xfrm>
                <a:off x="0" y="1440"/>
                <a:ext cx="288" cy="224"/>
                <a:chOff x="0" y="0"/>
                <a:chExt cx="288" cy="224"/>
              </a:xfrm>
            </p:grpSpPr>
            <p:sp>
              <p:nvSpPr>
                <p:cNvPr id="4310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3015" name="Group 100"/>
              <p:cNvGrpSpPr>
                <a:grpSpLocks/>
              </p:cNvGrpSpPr>
              <p:nvPr/>
            </p:nvGrpSpPr>
            <p:grpSpPr bwMode="auto">
              <a:xfrm>
                <a:off x="288" y="1440"/>
                <a:ext cx="288" cy="224"/>
                <a:chOff x="0" y="0"/>
                <a:chExt cx="288" cy="224"/>
              </a:xfrm>
            </p:grpSpPr>
            <p:sp>
              <p:nvSpPr>
                <p:cNvPr id="4309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3019" name="Group 103"/>
              <p:cNvGrpSpPr>
                <a:grpSpLocks/>
              </p:cNvGrpSpPr>
              <p:nvPr/>
            </p:nvGrpSpPr>
            <p:grpSpPr bwMode="auto">
              <a:xfrm>
                <a:off x="576" y="1440"/>
                <a:ext cx="528" cy="224"/>
                <a:chOff x="0" y="0"/>
                <a:chExt cx="528" cy="224"/>
              </a:xfrm>
            </p:grpSpPr>
            <p:sp>
              <p:nvSpPr>
                <p:cNvPr id="4309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020" name="Group 106"/>
              <p:cNvGrpSpPr>
                <a:grpSpLocks/>
              </p:cNvGrpSpPr>
              <p:nvPr/>
            </p:nvGrpSpPr>
            <p:grpSpPr bwMode="auto">
              <a:xfrm>
                <a:off x="0" y="1584"/>
                <a:ext cx="288" cy="224"/>
                <a:chOff x="0" y="0"/>
                <a:chExt cx="288" cy="224"/>
              </a:xfrm>
            </p:grpSpPr>
            <p:sp>
              <p:nvSpPr>
                <p:cNvPr id="4309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021" name="Group 109"/>
              <p:cNvGrpSpPr>
                <a:grpSpLocks/>
              </p:cNvGrpSpPr>
              <p:nvPr/>
            </p:nvGrpSpPr>
            <p:grpSpPr bwMode="auto">
              <a:xfrm>
                <a:off x="288" y="1584"/>
                <a:ext cx="288" cy="224"/>
                <a:chOff x="0" y="0"/>
                <a:chExt cx="288" cy="224"/>
              </a:xfrm>
            </p:grpSpPr>
            <p:sp>
              <p:nvSpPr>
                <p:cNvPr id="4309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3022" name="Group 112"/>
              <p:cNvGrpSpPr>
                <a:grpSpLocks/>
              </p:cNvGrpSpPr>
              <p:nvPr/>
            </p:nvGrpSpPr>
            <p:grpSpPr bwMode="auto">
              <a:xfrm>
                <a:off x="576" y="1584"/>
                <a:ext cx="528" cy="224"/>
                <a:chOff x="0" y="0"/>
                <a:chExt cx="528" cy="224"/>
              </a:xfrm>
            </p:grpSpPr>
            <p:sp>
              <p:nvSpPr>
                <p:cNvPr id="4309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3023" name="Group 115"/>
              <p:cNvGrpSpPr>
                <a:grpSpLocks/>
              </p:cNvGrpSpPr>
              <p:nvPr/>
            </p:nvGrpSpPr>
            <p:grpSpPr bwMode="auto">
              <a:xfrm>
                <a:off x="0" y="1728"/>
                <a:ext cx="288" cy="224"/>
                <a:chOff x="0" y="0"/>
                <a:chExt cx="288" cy="224"/>
              </a:xfrm>
            </p:grpSpPr>
            <p:sp>
              <p:nvSpPr>
                <p:cNvPr id="4308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a:t>
                  </a:r>
                </a:p>
              </p:txBody>
            </p:sp>
          </p:grpSp>
          <p:grpSp>
            <p:nvGrpSpPr>
              <p:cNvPr id="43024" name="Group 118"/>
              <p:cNvGrpSpPr>
                <a:grpSpLocks/>
              </p:cNvGrpSpPr>
              <p:nvPr/>
            </p:nvGrpSpPr>
            <p:grpSpPr bwMode="auto">
              <a:xfrm>
                <a:off x="288" y="1728"/>
                <a:ext cx="288" cy="224"/>
                <a:chOff x="0" y="0"/>
                <a:chExt cx="288" cy="224"/>
              </a:xfrm>
            </p:grpSpPr>
            <p:sp>
              <p:nvSpPr>
                <p:cNvPr id="4308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3025" name="Group 121"/>
              <p:cNvGrpSpPr>
                <a:grpSpLocks/>
              </p:cNvGrpSpPr>
              <p:nvPr/>
            </p:nvGrpSpPr>
            <p:grpSpPr bwMode="auto">
              <a:xfrm>
                <a:off x="576" y="1728"/>
                <a:ext cx="528" cy="224"/>
                <a:chOff x="0" y="0"/>
                <a:chExt cx="528" cy="224"/>
              </a:xfrm>
            </p:grpSpPr>
            <p:sp>
              <p:nvSpPr>
                <p:cNvPr id="4308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3026" name="Group 124"/>
              <p:cNvGrpSpPr>
                <a:grpSpLocks/>
              </p:cNvGrpSpPr>
              <p:nvPr/>
            </p:nvGrpSpPr>
            <p:grpSpPr bwMode="auto">
              <a:xfrm>
                <a:off x="0" y="1872"/>
                <a:ext cx="288" cy="224"/>
                <a:chOff x="0" y="0"/>
                <a:chExt cx="288" cy="224"/>
              </a:xfrm>
            </p:grpSpPr>
            <p:sp>
              <p:nvSpPr>
                <p:cNvPr id="4308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3027" name="Group 127"/>
              <p:cNvGrpSpPr>
                <a:grpSpLocks/>
              </p:cNvGrpSpPr>
              <p:nvPr/>
            </p:nvGrpSpPr>
            <p:grpSpPr bwMode="auto">
              <a:xfrm>
                <a:off x="288" y="1872"/>
                <a:ext cx="288" cy="224"/>
                <a:chOff x="0" y="0"/>
                <a:chExt cx="288" cy="224"/>
              </a:xfrm>
            </p:grpSpPr>
            <p:sp>
              <p:nvSpPr>
                <p:cNvPr id="4308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43028" name="Group 130"/>
              <p:cNvGrpSpPr>
                <a:grpSpLocks/>
              </p:cNvGrpSpPr>
              <p:nvPr/>
            </p:nvGrpSpPr>
            <p:grpSpPr bwMode="auto">
              <a:xfrm>
                <a:off x="576" y="1872"/>
                <a:ext cx="528" cy="224"/>
                <a:chOff x="0" y="0"/>
                <a:chExt cx="528" cy="224"/>
              </a:xfrm>
            </p:grpSpPr>
            <p:sp>
              <p:nvSpPr>
                <p:cNvPr id="4307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43029" name="Group 133"/>
              <p:cNvGrpSpPr>
                <a:grpSpLocks/>
              </p:cNvGrpSpPr>
              <p:nvPr/>
            </p:nvGrpSpPr>
            <p:grpSpPr bwMode="auto">
              <a:xfrm>
                <a:off x="0" y="2016"/>
                <a:ext cx="288" cy="224"/>
                <a:chOff x="0" y="0"/>
                <a:chExt cx="288" cy="224"/>
              </a:xfrm>
            </p:grpSpPr>
            <p:sp>
              <p:nvSpPr>
                <p:cNvPr id="4307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43030" name="Group 136"/>
              <p:cNvGrpSpPr>
                <a:grpSpLocks/>
              </p:cNvGrpSpPr>
              <p:nvPr/>
            </p:nvGrpSpPr>
            <p:grpSpPr bwMode="auto">
              <a:xfrm>
                <a:off x="288" y="2016"/>
                <a:ext cx="288" cy="224"/>
                <a:chOff x="0" y="0"/>
                <a:chExt cx="288" cy="224"/>
              </a:xfrm>
            </p:grpSpPr>
            <p:sp>
              <p:nvSpPr>
                <p:cNvPr id="4307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43031" name="Group 139"/>
              <p:cNvGrpSpPr>
                <a:grpSpLocks/>
              </p:cNvGrpSpPr>
              <p:nvPr/>
            </p:nvGrpSpPr>
            <p:grpSpPr bwMode="auto">
              <a:xfrm>
                <a:off x="576" y="2016"/>
                <a:ext cx="528" cy="224"/>
                <a:chOff x="0" y="0"/>
                <a:chExt cx="528" cy="224"/>
              </a:xfrm>
            </p:grpSpPr>
            <p:sp>
              <p:nvSpPr>
                <p:cNvPr id="4307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43032" name="Group 142"/>
              <p:cNvGrpSpPr>
                <a:grpSpLocks/>
              </p:cNvGrpSpPr>
              <p:nvPr/>
            </p:nvGrpSpPr>
            <p:grpSpPr bwMode="auto">
              <a:xfrm>
                <a:off x="0" y="2160"/>
                <a:ext cx="288" cy="224"/>
                <a:chOff x="0" y="0"/>
                <a:chExt cx="288" cy="224"/>
              </a:xfrm>
            </p:grpSpPr>
            <p:sp>
              <p:nvSpPr>
                <p:cNvPr id="4307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43033" name="Group 145"/>
              <p:cNvGrpSpPr>
                <a:grpSpLocks/>
              </p:cNvGrpSpPr>
              <p:nvPr/>
            </p:nvGrpSpPr>
            <p:grpSpPr bwMode="auto">
              <a:xfrm>
                <a:off x="288" y="2160"/>
                <a:ext cx="288" cy="224"/>
                <a:chOff x="0" y="0"/>
                <a:chExt cx="288" cy="224"/>
              </a:xfrm>
            </p:grpSpPr>
            <p:sp>
              <p:nvSpPr>
                <p:cNvPr id="4306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43034" name="Group 148"/>
              <p:cNvGrpSpPr>
                <a:grpSpLocks/>
              </p:cNvGrpSpPr>
              <p:nvPr/>
            </p:nvGrpSpPr>
            <p:grpSpPr bwMode="auto">
              <a:xfrm>
                <a:off x="576" y="2160"/>
                <a:ext cx="528" cy="224"/>
                <a:chOff x="0" y="0"/>
                <a:chExt cx="528" cy="224"/>
              </a:xfrm>
            </p:grpSpPr>
            <p:sp>
              <p:nvSpPr>
                <p:cNvPr id="4306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6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4301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4301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4301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
        <p:nvSpPr>
          <p:cNvPr id="153" name="TextBox 2"/>
          <p:cNvSpPr txBox="1"/>
          <p:nvPr/>
        </p:nvSpPr>
        <p:spPr>
          <a:xfrm>
            <a:off x="914400" y="5341815"/>
            <a:ext cx="1552926" cy="461665"/>
          </a:xfrm>
          <a:prstGeom prst="rect">
            <a:avLst/>
          </a:prstGeom>
          <a:solidFill>
            <a:srgbClr val="800000"/>
          </a:solidFill>
        </p:spPr>
        <p:txBody>
          <a:bodyPr wrap="none" rtlCol="0">
            <a:spAutoFit/>
          </a:bodyPr>
          <a:lstStyle/>
          <a:p>
            <a:r>
              <a:rPr lang="en-US" altLang="zh-CN" dirty="0">
                <a:solidFill>
                  <a:schemeClr val="bg1"/>
                </a:solidFill>
                <a:latin typeface="Calibri" pitchFamily="34" charset="0"/>
              </a:rPr>
              <a:t>Why</a:t>
            </a:r>
            <a:r>
              <a:rPr lang="zh-CN" altLang="en-US" dirty="0">
                <a:solidFill>
                  <a:schemeClr val="bg1"/>
                </a:solidFill>
                <a:latin typeface="Calibri" pitchFamily="34" charset="0"/>
              </a:rPr>
              <a:t> </a:t>
            </a:r>
            <a:r>
              <a:rPr lang="en-US" altLang="zh-CN" dirty="0">
                <a:solidFill>
                  <a:schemeClr val="bg1"/>
                </a:solidFill>
                <a:latin typeface="Calibri" pitchFamily="34" charset="0"/>
              </a:rPr>
              <a:t>8</a:t>
            </a:r>
            <a:r>
              <a:rPr lang="zh-CN" altLang="en-US" dirty="0">
                <a:solidFill>
                  <a:schemeClr val="bg1"/>
                </a:solidFill>
                <a:latin typeface="Calibri" pitchFamily="34" charset="0"/>
              </a:rPr>
              <a:t> </a:t>
            </a:r>
            <a:r>
              <a:rPr lang="en-US" altLang="zh-CN" dirty="0">
                <a:solidFill>
                  <a:schemeClr val="bg1"/>
                </a:solidFill>
                <a:latin typeface="Calibri" pitchFamily="34" charset="0"/>
              </a:rPr>
              <a:t>bit?</a:t>
            </a:r>
            <a:endParaRPr lang="zh-CN" altLang="en-US" dirty="0">
              <a:solidFill>
                <a:schemeClr val="bg1"/>
              </a:solidFill>
              <a:latin typeface="Calibri" pitchFamily="34" charset="0"/>
            </a:endParaRPr>
          </a:p>
        </p:txBody>
      </p:sp>
    </p:spTree>
    <p:extLst>
      <p:ext uri="{BB962C8B-B14F-4D97-AF65-F5344CB8AC3E}">
        <p14:creationId xmlns:p14="http://schemas.microsoft.com/office/powerpoint/2010/main" val="2202388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810000" y="2241550"/>
          <a:ext cx="4560888" cy="3975100"/>
        </p:xfrm>
        <a:graphic>
          <a:graphicData uri="http://schemas.openxmlformats.org/presentationml/2006/ole">
            <mc:AlternateContent xmlns:mc="http://schemas.openxmlformats.org/markup-compatibility/2006">
              <mc:Choice xmlns:v="urn:schemas-microsoft-com:vml" Requires="v">
                <p:oleObj spid="_x0000_s6147" name="Chart" r:id="rId4" imgW="6146800" imgH="5067300" progId="Excel.Sheet.8">
                  <p:embed/>
                </p:oleObj>
              </mc:Choice>
              <mc:Fallback>
                <p:oleObj name="Chart" r:id="rId4" imgW="6146800" imgH="50673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241550"/>
                        <a:ext cx="4560888" cy="3975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42339" name="Rectangle 3"/>
          <p:cNvSpPr>
            <a:spLocks noGrp="1" noChangeArrowheads="1"/>
          </p:cNvSpPr>
          <p:nvPr>
            <p:ph type="title"/>
          </p:nvPr>
        </p:nvSpPr>
        <p:spPr>
          <a:xfrm>
            <a:off x="304800" y="511175"/>
            <a:ext cx="7853363" cy="555625"/>
          </a:xfrm>
        </p:spPr>
        <p:txBody>
          <a:bodyPr/>
          <a:lstStyle/>
          <a:p>
            <a:pPr eaLnBrk="1" hangingPunct="1">
              <a:defRPr/>
            </a:pPr>
            <a:r>
              <a:rPr lang="en-US"/>
              <a:t>Visualizing Unsigned Addition</a:t>
            </a:r>
          </a:p>
        </p:txBody>
      </p:sp>
      <p:sp>
        <p:nvSpPr>
          <p:cNvPr id="142340" name="Rectangle 4"/>
          <p:cNvSpPr>
            <a:spLocks noGrp="1" noChangeArrowheads="1"/>
          </p:cNvSpPr>
          <p:nvPr>
            <p:ph type="body" idx="1"/>
          </p:nvPr>
        </p:nvSpPr>
        <p:spPr>
          <a:xfrm>
            <a:off x="290513" y="1633538"/>
            <a:ext cx="3476625" cy="5224462"/>
          </a:xfrm>
        </p:spPr>
        <p:txBody>
          <a:bodyPr lIns="90487" tIns="44450" rIns="90487" bIns="44450"/>
          <a:lstStyle/>
          <a:p>
            <a:pPr eaLnBrk="1" hangingPunct="1">
              <a:defRPr/>
            </a:pPr>
            <a:r>
              <a:rPr lang="en-US"/>
              <a:t>Wraps Around</a:t>
            </a:r>
          </a:p>
          <a:p>
            <a:pPr lvl="1" eaLnBrk="1" hangingPunct="1">
              <a:defRPr/>
            </a:pPr>
            <a:r>
              <a:rPr lang="en-US"/>
              <a:t>If true sum ≥ 2</a:t>
            </a:r>
            <a:r>
              <a:rPr lang="en-US" i="1" baseline="30000"/>
              <a:t>w</a:t>
            </a:r>
            <a:endParaRPr lang="en-US"/>
          </a:p>
          <a:p>
            <a:pPr lvl="1" eaLnBrk="1" hangingPunct="1">
              <a:defRPr/>
            </a:pPr>
            <a:r>
              <a:rPr lang="en-US"/>
              <a:t>At most once</a:t>
            </a:r>
          </a:p>
        </p:txBody>
      </p:sp>
      <p:grpSp>
        <p:nvGrpSpPr>
          <p:cNvPr id="2" name="Group 5"/>
          <p:cNvGrpSpPr>
            <a:grpSpLocks/>
          </p:cNvGrpSpPr>
          <p:nvPr/>
        </p:nvGrpSpPr>
        <p:grpSpPr bwMode="auto">
          <a:xfrm>
            <a:off x="609600" y="3743325"/>
            <a:ext cx="2044699" cy="1830388"/>
            <a:chOff x="384" y="2098"/>
            <a:chExt cx="1288" cy="1153"/>
          </a:xfrm>
        </p:grpSpPr>
        <p:grpSp>
          <p:nvGrpSpPr>
            <p:cNvPr id="3" name="Group 6"/>
            <p:cNvGrpSpPr>
              <a:grpSpLocks/>
            </p:cNvGrpSpPr>
            <p:nvPr/>
          </p:nvGrpSpPr>
          <p:grpSpPr bwMode="auto">
            <a:xfrm>
              <a:off x="776" y="2208"/>
              <a:ext cx="80" cy="864"/>
              <a:chOff x="776" y="2208"/>
              <a:chExt cx="80" cy="864"/>
            </a:xfrm>
          </p:grpSpPr>
          <p:sp>
            <p:nvSpPr>
              <p:cNvPr id="9240" name="Line 7"/>
              <p:cNvSpPr>
                <a:spLocks noChangeShapeType="1"/>
              </p:cNvSpPr>
              <p:nvPr/>
            </p:nvSpPr>
            <p:spPr bwMode="auto">
              <a:xfrm>
                <a:off x="816" y="2216"/>
                <a:ext cx="0" cy="848"/>
              </a:xfrm>
              <a:prstGeom prst="line">
                <a:avLst/>
              </a:prstGeom>
              <a:noFill/>
              <a:ln w="25400">
                <a:solidFill>
                  <a:schemeClr val="tx1"/>
                </a:solidFill>
                <a:round/>
                <a:headEnd/>
                <a:tailEnd/>
              </a:ln>
            </p:spPr>
            <p:txBody>
              <a:bodyPr wrap="none" anchor="ctr"/>
              <a:lstStyle/>
              <a:p>
                <a:endParaRPr lang="en-US"/>
              </a:p>
            </p:txBody>
          </p:sp>
          <p:sp>
            <p:nvSpPr>
              <p:cNvPr id="9241" name="Line 8"/>
              <p:cNvSpPr>
                <a:spLocks noChangeShapeType="1"/>
              </p:cNvSpPr>
              <p:nvPr/>
            </p:nvSpPr>
            <p:spPr bwMode="auto">
              <a:xfrm>
                <a:off x="776" y="3072"/>
                <a:ext cx="80" cy="0"/>
              </a:xfrm>
              <a:prstGeom prst="line">
                <a:avLst/>
              </a:prstGeom>
              <a:noFill/>
              <a:ln w="25400">
                <a:solidFill>
                  <a:schemeClr val="tx1"/>
                </a:solidFill>
                <a:round/>
                <a:headEnd/>
                <a:tailEnd/>
              </a:ln>
            </p:spPr>
            <p:txBody>
              <a:bodyPr wrap="none" anchor="ctr"/>
              <a:lstStyle/>
              <a:p>
                <a:endParaRPr lang="en-US"/>
              </a:p>
            </p:txBody>
          </p:sp>
          <p:sp>
            <p:nvSpPr>
              <p:cNvPr id="9242" name="Line 9"/>
              <p:cNvSpPr>
                <a:spLocks noChangeShapeType="1"/>
              </p:cNvSpPr>
              <p:nvPr/>
            </p:nvSpPr>
            <p:spPr bwMode="auto">
              <a:xfrm>
                <a:off x="776" y="2640"/>
                <a:ext cx="80" cy="0"/>
              </a:xfrm>
              <a:prstGeom prst="line">
                <a:avLst/>
              </a:prstGeom>
              <a:noFill/>
              <a:ln w="25400">
                <a:solidFill>
                  <a:schemeClr val="tx1"/>
                </a:solidFill>
                <a:round/>
                <a:headEnd/>
                <a:tailEnd/>
              </a:ln>
            </p:spPr>
            <p:txBody>
              <a:bodyPr wrap="none" anchor="ctr"/>
              <a:lstStyle/>
              <a:p>
                <a:endParaRPr lang="en-US"/>
              </a:p>
            </p:txBody>
          </p:sp>
          <p:sp>
            <p:nvSpPr>
              <p:cNvPr id="9243" name="Line 10"/>
              <p:cNvSpPr>
                <a:spLocks noChangeShapeType="1"/>
              </p:cNvSpPr>
              <p:nvPr/>
            </p:nvSpPr>
            <p:spPr bwMode="auto">
              <a:xfrm>
                <a:off x="776" y="2208"/>
                <a:ext cx="80" cy="0"/>
              </a:xfrm>
              <a:prstGeom prst="line">
                <a:avLst/>
              </a:prstGeom>
              <a:noFill/>
              <a:ln w="25400">
                <a:solidFill>
                  <a:schemeClr val="tx1"/>
                </a:solidFill>
                <a:round/>
                <a:headEnd/>
                <a:tailEnd/>
              </a:ln>
            </p:spPr>
            <p:txBody>
              <a:bodyPr wrap="none" anchor="ctr"/>
              <a:lstStyle/>
              <a:p>
                <a:endParaRPr lang="en-US"/>
              </a:p>
            </p:txBody>
          </p:sp>
        </p:grpSp>
        <p:grpSp>
          <p:nvGrpSpPr>
            <p:cNvPr id="4" name="Group 11"/>
            <p:cNvGrpSpPr>
              <a:grpSpLocks/>
            </p:cNvGrpSpPr>
            <p:nvPr/>
          </p:nvGrpSpPr>
          <p:grpSpPr bwMode="auto">
            <a:xfrm>
              <a:off x="1592" y="2640"/>
              <a:ext cx="80" cy="432"/>
              <a:chOff x="1592" y="2640"/>
              <a:chExt cx="80" cy="432"/>
            </a:xfrm>
          </p:grpSpPr>
          <p:sp>
            <p:nvSpPr>
              <p:cNvPr id="9237" name="Line 12"/>
              <p:cNvSpPr>
                <a:spLocks noChangeShapeType="1"/>
              </p:cNvSpPr>
              <p:nvPr/>
            </p:nvSpPr>
            <p:spPr bwMode="auto">
              <a:xfrm>
                <a:off x="1632" y="2648"/>
                <a:ext cx="0" cy="416"/>
              </a:xfrm>
              <a:prstGeom prst="line">
                <a:avLst/>
              </a:prstGeom>
              <a:noFill/>
              <a:ln w="25400">
                <a:solidFill>
                  <a:schemeClr val="tx1"/>
                </a:solidFill>
                <a:round/>
                <a:headEnd/>
                <a:tailEnd/>
              </a:ln>
            </p:spPr>
            <p:txBody>
              <a:bodyPr wrap="none" anchor="ctr"/>
              <a:lstStyle/>
              <a:p>
                <a:endParaRPr lang="en-US"/>
              </a:p>
            </p:txBody>
          </p:sp>
          <p:sp>
            <p:nvSpPr>
              <p:cNvPr id="9238" name="Line 13"/>
              <p:cNvSpPr>
                <a:spLocks noChangeShapeType="1"/>
              </p:cNvSpPr>
              <p:nvPr/>
            </p:nvSpPr>
            <p:spPr bwMode="auto">
              <a:xfrm>
                <a:off x="1592" y="3072"/>
                <a:ext cx="80" cy="0"/>
              </a:xfrm>
              <a:prstGeom prst="line">
                <a:avLst/>
              </a:prstGeom>
              <a:noFill/>
              <a:ln w="25400">
                <a:solidFill>
                  <a:schemeClr val="tx1"/>
                </a:solidFill>
                <a:round/>
                <a:headEnd/>
                <a:tailEnd/>
              </a:ln>
            </p:spPr>
            <p:txBody>
              <a:bodyPr wrap="none" anchor="ctr"/>
              <a:lstStyle/>
              <a:p>
                <a:endParaRPr lang="en-US"/>
              </a:p>
            </p:txBody>
          </p:sp>
          <p:sp>
            <p:nvSpPr>
              <p:cNvPr id="9239" name="Line 14"/>
              <p:cNvSpPr>
                <a:spLocks noChangeShapeType="1"/>
              </p:cNvSpPr>
              <p:nvPr/>
            </p:nvSpPr>
            <p:spPr bwMode="auto">
              <a:xfrm>
                <a:off x="1592" y="2640"/>
                <a:ext cx="80" cy="0"/>
              </a:xfrm>
              <a:prstGeom prst="line">
                <a:avLst/>
              </a:prstGeom>
              <a:noFill/>
              <a:ln w="25400">
                <a:solidFill>
                  <a:schemeClr val="tx1"/>
                </a:solidFill>
                <a:round/>
                <a:headEnd/>
                <a:tailEnd/>
              </a:ln>
            </p:spPr>
            <p:txBody>
              <a:bodyPr wrap="none" anchor="ctr"/>
              <a:lstStyle/>
              <a:p>
                <a:endParaRPr lang="en-US"/>
              </a:p>
            </p:txBody>
          </p:sp>
        </p:grpSp>
        <p:sp>
          <p:nvSpPr>
            <p:cNvPr id="9232" name="Line 15"/>
            <p:cNvSpPr>
              <a:spLocks noChangeShapeType="1"/>
            </p:cNvSpPr>
            <p:nvPr/>
          </p:nvSpPr>
          <p:spPr bwMode="auto">
            <a:xfrm>
              <a:off x="920" y="2880"/>
              <a:ext cx="608" cy="0"/>
            </a:xfrm>
            <a:prstGeom prst="line">
              <a:avLst/>
            </a:prstGeom>
            <a:noFill/>
            <a:ln w="25400">
              <a:solidFill>
                <a:schemeClr val="tx1"/>
              </a:solidFill>
              <a:round/>
              <a:headEnd/>
              <a:tailEnd type="triangle" w="med" len="med"/>
            </a:ln>
          </p:spPr>
          <p:txBody>
            <a:bodyPr wrap="none" anchor="ctr"/>
            <a:lstStyle/>
            <a:p>
              <a:endParaRPr lang="en-US"/>
            </a:p>
          </p:txBody>
        </p:sp>
        <p:sp>
          <p:nvSpPr>
            <p:cNvPr id="9233" name="Freeform 16"/>
            <p:cNvSpPr>
              <a:spLocks/>
            </p:cNvSpPr>
            <p:nvPr/>
          </p:nvSpPr>
          <p:spPr bwMode="auto">
            <a:xfrm>
              <a:off x="912" y="2400"/>
              <a:ext cx="625" cy="337"/>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25400" cap="rnd">
              <a:solidFill>
                <a:schemeClr val="tx1"/>
              </a:solidFill>
              <a:round/>
              <a:headEnd/>
              <a:tailEnd type="triangle" w="med" len="med"/>
            </a:ln>
          </p:spPr>
          <p:txBody>
            <a:bodyPr/>
            <a:lstStyle/>
            <a:p>
              <a:endParaRPr lang="en-US"/>
            </a:p>
          </p:txBody>
        </p:sp>
        <p:sp>
          <p:nvSpPr>
            <p:cNvPr id="9234" name="Rectangle 17"/>
            <p:cNvSpPr>
              <a:spLocks noChangeArrowheads="1"/>
            </p:cNvSpPr>
            <p:nvPr/>
          </p:nvSpPr>
          <p:spPr bwMode="auto">
            <a:xfrm>
              <a:off x="384" y="2962"/>
              <a:ext cx="213"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0</a:t>
              </a:r>
            </a:p>
          </p:txBody>
        </p:sp>
        <p:sp>
          <p:nvSpPr>
            <p:cNvPr id="9235" name="Rectangle 18"/>
            <p:cNvSpPr>
              <a:spLocks noChangeArrowheads="1"/>
            </p:cNvSpPr>
            <p:nvPr/>
          </p:nvSpPr>
          <p:spPr bwMode="auto">
            <a:xfrm>
              <a:off x="384" y="2530"/>
              <a:ext cx="306"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2</a:t>
              </a:r>
              <a:r>
                <a:rPr lang="en-US" b="0" i="1" baseline="30000" dirty="0">
                  <a:latin typeface="Calibri" pitchFamily="34" charset="0"/>
                </a:rPr>
                <a:t>w</a:t>
              </a:r>
            </a:p>
          </p:txBody>
        </p:sp>
        <p:sp>
          <p:nvSpPr>
            <p:cNvPr id="9236" name="Rectangle 19"/>
            <p:cNvSpPr>
              <a:spLocks noChangeArrowheads="1"/>
            </p:cNvSpPr>
            <p:nvPr/>
          </p:nvSpPr>
          <p:spPr bwMode="auto">
            <a:xfrm>
              <a:off x="384" y="2098"/>
              <a:ext cx="453"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2</a:t>
              </a:r>
              <a:r>
                <a:rPr lang="en-US" b="0" i="1" baseline="30000" dirty="0">
                  <a:latin typeface="Calibri" pitchFamily="34" charset="0"/>
                </a:rPr>
                <a:t>w</a:t>
              </a:r>
              <a:r>
                <a:rPr lang="en-US" b="0" baseline="30000" dirty="0">
                  <a:latin typeface="Calibri" pitchFamily="34" charset="0"/>
                </a:rPr>
                <a:t>+1</a:t>
              </a:r>
            </a:p>
          </p:txBody>
        </p:sp>
      </p:grpSp>
      <p:sp>
        <p:nvSpPr>
          <p:cNvPr id="9222" name="Rectangle 20"/>
          <p:cNvSpPr>
            <a:spLocks noChangeArrowheads="1"/>
          </p:cNvSpPr>
          <p:nvPr/>
        </p:nvSpPr>
        <p:spPr bwMode="auto">
          <a:xfrm>
            <a:off x="5410200" y="2317750"/>
            <a:ext cx="1745413"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a:solidFill>
                  <a:schemeClr val="tx2"/>
                </a:solidFill>
                <a:latin typeface="Calibri" pitchFamily="34" charset="0"/>
              </a:rPr>
              <a:t>UAdd</a:t>
            </a:r>
            <a:r>
              <a:rPr lang="en-US" baseline="-25000" dirty="0">
                <a:solidFill>
                  <a:schemeClr val="tx2"/>
                </a:solidFill>
                <a:latin typeface="Calibri" pitchFamily="34" charset="0"/>
              </a:rPr>
              <a:t>4</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sp>
        <p:nvSpPr>
          <p:cNvPr id="9223" name="Rectangle 21"/>
          <p:cNvSpPr>
            <a:spLocks noChangeArrowheads="1"/>
          </p:cNvSpPr>
          <p:nvPr/>
        </p:nvSpPr>
        <p:spPr bwMode="auto">
          <a:xfrm>
            <a:off x="4240213" y="5618163"/>
            <a:ext cx="344645"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u</a:t>
            </a:r>
          </a:p>
        </p:txBody>
      </p:sp>
      <p:sp>
        <p:nvSpPr>
          <p:cNvPr id="9224" name="Rectangle 22"/>
          <p:cNvSpPr>
            <a:spLocks noChangeArrowheads="1"/>
          </p:cNvSpPr>
          <p:nvPr/>
        </p:nvSpPr>
        <p:spPr bwMode="auto">
          <a:xfrm>
            <a:off x="7764463" y="4932363"/>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v</a:t>
            </a:r>
          </a:p>
        </p:txBody>
      </p:sp>
      <p:sp>
        <p:nvSpPr>
          <p:cNvPr id="9225" name="Rectangle 23"/>
          <p:cNvSpPr>
            <a:spLocks noChangeArrowheads="1"/>
          </p:cNvSpPr>
          <p:nvPr/>
        </p:nvSpPr>
        <p:spPr bwMode="auto">
          <a:xfrm>
            <a:off x="442913" y="3438525"/>
            <a:ext cx="137883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True Sum</a:t>
            </a:r>
          </a:p>
        </p:txBody>
      </p:sp>
      <p:sp>
        <p:nvSpPr>
          <p:cNvPr id="9226" name="Rectangle 24"/>
          <p:cNvSpPr>
            <a:spLocks noChangeArrowheads="1"/>
          </p:cNvSpPr>
          <p:nvPr/>
        </p:nvSpPr>
        <p:spPr bwMode="auto">
          <a:xfrm>
            <a:off x="1662113" y="5343525"/>
            <a:ext cx="1913984"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Modular Sum</a:t>
            </a:r>
          </a:p>
        </p:txBody>
      </p:sp>
      <p:sp>
        <p:nvSpPr>
          <p:cNvPr id="9227" name="Text Box 25"/>
          <p:cNvSpPr txBox="1">
            <a:spLocks noChangeArrowheads="1"/>
          </p:cNvSpPr>
          <p:nvPr/>
        </p:nvSpPr>
        <p:spPr bwMode="auto">
          <a:xfrm>
            <a:off x="1524000" y="3917950"/>
            <a:ext cx="985838" cy="336550"/>
          </a:xfrm>
          <a:prstGeom prst="rect">
            <a:avLst/>
          </a:prstGeom>
          <a:noFill/>
          <a:ln w="25400">
            <a:noFill/>
            <a:miter lim="800000"/>
            <a:headEnd/>
            <a:tailEnd/>
          </a:ln>
        </p:spPr>
        <p:txBody>
          <a:bodyPr wrap="none">
            <a:spAutoFit/>
          </a:bodyPr>
          <a:lstStyle/>
          <a:p>
            <a:pPr>
              <a:lnSpc>
                <a:spcPct val="100000"/>
              </a:lnSpc>
            </a:pPr>
            <a:r>
              <a:rPr lang="en-US" sz="1600" b="0" dirty="0">
                <a:latin typeface="Calibri" pitchFamily="34" charset="0"/>
              </a:rPr>
              <a:t>Overflow</a:t>
            </a:r>
          </a:p>
        </p:txBody>
      </p:sp>
      <p:sp>
        <p:nvSpPr>
          <p:cNvPr id="9228" name="Text Box 26"/>
          <p:cNvSpPr txBox="1">
            <a:spLocks noChangeArrowheads="1"/>
          </p:cNvSpPr>
          <p:nvPr/>
        </p:nvSpPr>
        <p:spPr bwMode="auto">
          <a:xfrm>
            <a:off x="6477000" y="1631950"/>
            <a:ext cx="974241" cy="338554"/>
          </a:xfrm>
          <a:prstGeom prst="rect">
            <a:avLst/>
          </a:prstGeom>
          <a:noFill/>
          <a:ln w="25400">
            <a:noFill/>
            <a:miter lim="800000"/>
            <a:headEnd/>
            <a:tailEnd/>
          </a:ln>
        </p:spPr>
        <p:txBody>
          <a:bodyPr wrap="none">
            <a:spAutoFit/>
          </a:bodyPr>
          <a:lstStyle/>
          <a:p>
            <a:pPr>
              <a:lnSpc>
                <a:spcPct val="100000"/>
              </a:lnSpc>
            </a:pPr>
            <a:r>
              <a:rPr lang="en-US" sz="1600" dirty="0">
                <a:latin typeface="Calibri" pitchFamily="34" charset="0"/>
              </a:rPr>
              <a:t>Overflow</a:t>
            </a:r>
          </a:p>
        </p:txBody>
      </p:sp>
      <p:sp>
        <p:nvSpPr>
          <p:cNvPr id="9229" name="Line 27"/>
          <p:cNvSpPr>
            <a:spLocks noChangeShapeType="1"/>
          </p:cNvSpPr>
          <p:nvPr/>
        </p:nvSpPr>
        <p:spPr bwMode="auto">
          <a:xfrm>
            <a:off x="7010400" y="2089150"/>
            <a:ext cx="381000" cy="1295400"/>
          </a:xfrm>
          <a:prstGeom prst="line">
            <a:avLst/>
          </a:prstGeom>
          <a:noFill/>
          <a:ln w="25400">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18212197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511175"/>
            <a:ext cx="7473950" cy="555625"/>
          </a:xfrm>
        </p:spPr>
        <p:txBody>
          <a:bodyPr/>
          <a:lstStyle/>
          <a:p>
            <a:pPr eaLnBrk="1" hangingPunct="1">
              <a:defRPr/>
            </a:pPr>
            <a:r>
              <a:rPr lang="en-US"/>
              <a:t>Two’s Complement Addition</a:t>
            </a:r>
          </a:p>
        </p:txBody>
      </p:sp>
      <p:sp>
        <p:nvSpPr>
          <p:cNvPr id="146435" name="Rectangle 3"/>
          <p:cNvSpPr>
            <a:spLocks noGrp="1" noChangeArrowheads="1"/>
          </p:cNvSpPr>
          <p:nvPr>
            <p:ph type="body" idx="1"/>
          </p:nvPr>
        </p:nvSpPr>
        <p:spPr>
          <a:xfrm>
            <a:off x="454025" y="3533775"/>
            <a:ext cx="7916863" cy="2239963"/>
          </a:xfrm>
        </p:spPr>
        <p:txBody>
          <a:bodyPr lIns="90487" tIns="44450" rIns="90487" bIns="44450"/>
          <a:lstStyle/>
          <a:p>
            <a:pPr eaLnBrk="1" hangingPunct="1">
              <a:tabLst>
                <a:tab pos="1371600" algn="l"/>
                <a:tab pos="1892300" algn="l"/>
                <a:tab pos="2349500" algn="l"/>
              </a:tabLst>
              <a:defRPr/>
            </a:pPr>
            <a:r>
              <a:rPr lang="en-US" dirty="0" err="1"/>
              <a:t>TAdd</a:t>
            </a:r>
            <a:r>
              <a:rPr lang="en-US" dirty="0"/>
              <a:t> and </a:t>
            </a:r>
            <a:r>
              <a:rPr lang="en-US" dirty="0" err="1"/>
              <a:t>UAdd</a:t>
            </a:r>
            <a:r>
              <a:rPr lang="en-US" dirty="0"/>
              <a:t> have Identical Bit-Level Behavior</a:t>
            </a:r>
          </a:p>
          <a:p>
            <a:pPr lvl="1" eaLnBrk="1" hangingPunct="1">
              <a:tabLst>
                <a:tab pos="1371600" algn="l"/>
                <a:tab pos="1892300" algn="l"/>
                <a:tab pos="2349500" algn="l"/>
              </a:tabLst>
              <a:defRPr/>
            </a:pPr>
            <a:r>
              <a:rPr lang="en-US" dirty="0"/>
              <a:t>Signed vs. unsigned addition in C:</a:t>
            </a:r>
          </a:p>
          <a:p>
            <a:pPr lvl="1" eaLnBrk="1" hangingPunct="1">
              <a:buFont typeface="Wingdings" pitchFamily="2" charset="2"/>
              <a:buNone/>
              <a:tabLst>
                <a:tab pos="1371600" algn="l"/>
                <a:tab pos="1892300" algn="l"/>
                <a:tab pos="2349500" algn="l"/>
              </a:tabLst>
              <a:defRPr/>
            </a:pP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s, t, u, v;</a:t>
            </a:r>
          </a:p>
          <a:p>
            <a:pPr lvl="1" eaLnBrk="1" hangingPunct="1">
              <a:buFont typeface="Wingdings" pitchFamily="2" charset="2"/>
              <a:buNone/>
              <a:tabLst>
                <a:tab pos="1371600" algn="l"/>
                <a:tab pos="1892300" algn="l"/>
                <a:tab pos="2349500" algn="l"/>
              </a:tabLst>
              <a:defRPr/>
            </a:pPr>
            <a:r>
              <a:rPr lang="en-US" sz="1800" b="1" dirty="0">
                <a:latin typeface="Courier New" pitchFamily="49" charset="0"/>
              </a:rPr>
              <a:t>	s = (</a:t>
            </a:r>
            <a:r>
              <a:rPr lang="en-US" sz="1800" b="1" dirty="0" err="1">
                <a:latin typeface="Courier New" pitchFamily="49" charset="0"/>
              </a:rPr>
              <a:t>int</a:t>
            </a:r>
            <a:r>
              <a:rPr lang="en-US" sz="1800" b="1" dirty="0">
                <a:latin typeface="Courier New" pitchFamily="49" charset="0"/>
              </a:rPr>
              <a:t>) ((unsigned) u + (unsigned) v);</a:t>
            </a:r>
          </a:p>
          <a:p>
            <a:pPr lvl="1" eaLnBrk="1" hangingPunct="1">
              <a:buFont typeface="Wingdings" pitchFamily="2" charset="2"/>
              <a:buNone/>
              <a:tabLst>
                <a:tab pos="1371600" algn="l"/>
                <a:tab pos="1892300" algn="l"/>
                <a:tab pos="2349500" algn="l"/>
              </a:tabLst>
              <a:defRPr/>
            </a:pPr>
            <a:r>
              <a:rPr lang="en-US" sz="1800" b="1" dirty="0">
                <a:latin typeface="Courier New" pitchFamily="49" charset="0"/>
              </a:rPr>
              <a:t> 	t = u + v</a:t>
            </a:r>
          </a:p>
          <a:p>
            <a:pPr lvl="1" eaLnBrk="1" hangingPunct="1">
              <a:tabLst>
                <a:tab pos="1371600" algn="l"/>
                <a:tab pos="1892300" algn="l"/>
                <a:tab pos="2349500" algn="l"/>
              </a:tabLst>
              <a:defRPr/>
            </a:pPr>
            <a:r>
              <a:rPr lang="en-US" dirty="0"/>
              <a:t>Will give</a:t>
            </a:r>
            <a:r>
              <a:rPr lang="en-US" dirty="0">
                <a:latin typeface="Courier New" pitchFamily="49" charset="0"/>
              </a:rPr>
              <a:t> </a:t>
            </a:r>
            <a:r>
              <a:rPr lang="en-US" sz="1800" b="1" dirty="0">
                <a:latin typeface="Courier New" pitchFamily="49" charset="0"/>
              </a:rPr>
              <a:t>s == t</a:t>
            </a:r>
          </a:p>
        </p:txBody>
      </p:sp>
      <p:grpSp>
        <p:nvGrpSpPr>
          <p:cNvPr id="2" name="Group 4"/>
          <p:cNvGrpSpPr>
            <a:grpSpLocks/>
          </p:cNvGrpSpPr>
          <p:nvPr/>
        </p:nvGrpSpPr>
        <p:grpSpPr bwMode="auto">
          <a:xfrm>
            <a:off x="4626534" y="1392381"/>
            <a:ext cx="2743200" cy="228600"/>
            <a:chOff x="2976" y="816"/>
            <a:chExt cx="1728" cy="144"/>
          </a:xfrm>
        </p:grpSpPr>
        <p:sp>
          <p:nvSpPr>
            <p:cNvPr id="33833"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4"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5"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6"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4626534" y="1849581"/>
            <a:ext cx="2743200" cy="228600"/>
            <a:chOff x="2976" y="1104"/>
            <a:chExt cx="1728" cy="144"/>
          </a:xfrm>
        </p:grpSpPr>
        <p:sp>
          <p:nvSpPr>
            <p:cNvPr id="33826"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7"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8"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9"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0"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1"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2"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798" name="Rectangle 20"/>
          <p:cNvSpPr>
            <a:spLocks noChangeArrowheads="1"/>
          </p:cNvSpPr>
          <p:nvPr/>
        </p:nvSpPr>
        <p:spPr bwMode="auto">
          <a:xfrm>
            <a:off x="4016934" y="1316181"/>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33799" name="Rectangle 21"/>
          <p:cNvSpPr>
            <a:spLocks noChangeArrowheads="1"/>
          </p:cNvSpPr>
          <p:nvPr/>
        </p:nvSpPr>
        <p:spPr bwMode="auto">
          <a:xfrm>
            <a:off x="4016934" y="1773381"/>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33800" name="Line 22"/>
          <p:cNvSpPr>
            <a:spLocks noChangeShapeType="1"/>
          </p:cNvSpPr>
          <p:nvPr/>
        </p:nvSpPr>
        <p:spPr bwMode="auto">
          <a:xfrm>
            <a:off x="3635934" y="2154381"/>
            <a:ext cx="3886200" cy="0"/>
          </a:xfrm>
          <a:prstGeom prst="line">
            <a:avLst/>
          </a:prstGeom>
          <a:noFill/>
          <a:ln w="25400">
            <a:solidFill>
              <a:schemeClr val="tx1"/>
            </a:solidFill>
            <a:round/>
            <a:headEnd/>
            <a:tailEnd/>
          </a:ln>
        </p:spPr>
        <p:txBody>
          <a:bodyPr wrap="none" anchor="ctr"/>
          <a:lstStyle/>
          <a:p>
            <a:endParaRPr lang="en-US"/>
          </a:p>
        </p:txBody>
      </p:sp>
      <p:sp>
        <p:nvSpPr>
          <p:cNvPr id="33801" name="Rectangle 23"/>
          <p:cNvSpPr>
            <a:spLocks noChangeArrowheads="1"/>
          </p:cNvSpPr>
          <p:nvPr/>
        </p:nvSpPr>
        <p:spPr bwMode="auto">
          <a:xfrm>
            <a:off x="3635934" y="1773381"/>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4397934" y="2306781"/>
            <a:ext cx="2971800" cy="228600"/>
            <a:chOff x="2832" y="1392"/>
            <a:chExt cx="1872" cy="144"/>
          </a:xfrm>
        </p:grpSpPr>
        <p:grpSp>
          <p:nvGrpSpPr>
            <p:cNvPr id="5" name="Group 25"/>
            <p:cNvGrpSpPr>
              <a:grpSpLocks/>
            </p:cNvGrpSpPr>
            <p:nvPr/>
          </p:nvGrpSpPr>
          <p:grpSpPr bwMode="auto">
            <a:xfrm>
              <a:off x="2976" y="1392"/>
              <a:ext cx="1728" cy="144"/>
              <a:chOff x="2976" y="1392"/>
              <a:chExt cx="1728" cy="144"/>
            </a:xfrm>
          </p:grpSpPr>
          <p:sp>
            <p:nvSpPr>
              <p:cNvPr id="33819"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0"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1"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2"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3"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4"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5"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18"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33803" name="Rectangle 34"/>
          <p:cNvSpPr>
            <a:spLocks noChangeArrowheads="1"/>
          </p:cNvSpPr>
          <p:nvPr/>
        </p:nvSpPr>
        <p:spPr bwMode="auto">
          <a:xfrm>
            <a:off x="3635934" y="2154381"/>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5"/>
          <p:cNvGrpSpPr>
            <a:grpSpLocks/>
          </p:cNvGrpSpPr>
          <p:nvPr/>
        </p:nvGrpSpPr>
        <p:grpSpPr bwMode="auto">
          <a:xfrm>
            <a:off x="4626534" y="2763981"/>
            <a:ext cx="2743200" cy="228600"/>
            <a:chOff x="2976" y="1392"/>
            <a:chExt cx="1728" cy="144"/>
          </a:xfrm>
        </p:grpSpPr>
        <p:sp>
          <p:nvSpPr>
            <p:cNvPr id="33810"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1"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2"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3"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4"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5"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6"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05" name="Line 43"/>
          <p:cNvSpPr>
            <a:spLocks noChangeShapeType="1"/>
          </p:cNvSpPr>
          <p:nvPr/>
        </p:nvSpPr>
        <p:spPr bwMode="auto">
          <a:xfrm>
            <a:off x="3635934" y="2611581"/>
            <a:ext cx="3886200" cy="0"/>
          </a:xfrm>
          <a:prstGeom prst="line">
            <a:avLst/>
          </a:prstGeom>
          <a:noFill/>
          <a:ln w="25400">
            <a:solidFill>
              <a:schemeClr val="tx1"/>
            </a:solidFill>
            <a:round/>
            <a:headEnd/>
            <a:tailEnd/>
          </a:ln>
        </p:spPr>
        <p:txBody>
          <a:bodyPr wrap="none" anchor="ctr"/>
          <a:lstStyle/>
          <a:p>
            <a:endParaRPr lang="en-US"/>
          </a:p>
        </p:txBody>
      </p:sp>
      <p:sp>
        <p:nvSpPr>
          <p:cNvPr id="33806" name="Text Box 44"/>
          <p:cNvSpPr txBox="1">
            <a:spLocks noChangeArrowheads="1"/>
          </p:cNvSpPr>
          <p:nvPr/>
        </p:nvSpPr>
        <p:spPr bwMode="auto">
          <a:xfrm>
            <a:off x="457200" y="2057400"/>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33807" name="Text Box 45"/>
          <p:cNvSpPr txBox="1">
            <a:spLocks noChangeArrowheads="1"/>
          </p:cNvSpPr>
          <p:nvPr/>
        </p:nvSpPr>
        <p:spPr bwMode="auto">
          <a:xfrm>
            <a:off x="4572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33808" name="Text Box 46"/>
          <p:cNvSpPr txBox="1">
            <a:spLocks noChangeArrowheads="1"/>
          </p:cNvSpPr>
          <p:nvPr/>
        </p:nvSpPr>
        <p:spPr bwMode="auto">
          <a:xfrm>
            <a:off x="457200" y="2667000"/>
            <a:ext cx="2971800" cy="400110"/>
          </a:xfrm>
          <a:prstGeom prst="rect">
            <a:avLst/>
          </a:prstGeom>
          <a:noFill/>
          <a:ln w="25400">
            <a:noFill/>
            <a:miter lim="800000"/>
            <a:headEnd/>
            <a:tailEnd/>
          </a:ln>
        </p:spPr>
        <p:txBody>
          <a:bodyPr wrap="square">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33809" name="Rectangle 47"/>
          <p:cNvSpPr>
            <a:spLocks noChangeArrowheads="1"/>
          </p:cNvSpPr>
          <p:nvPr/>
        </p:nvSpPr>
        <p:spPr bwMode="auto">
          <a:xfrm>
            <a:off x="3048000" y="2668671"/>
            <a:ext cx="1502334" cy="400110"/>
          </a:xfrm>
          <a:prstGeom prst="rect">
            <a:avLst/>
          </a:prstGeom>
          <a:noFill/>
          <a:ln w="25400">
            <a:noFill/>
            <a:miter lim="800000"/>
            <a:headEnd/>
            <a:tailEnd/>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
        <p:nvSpPr>
          <p:cNvPr id="58" name="Rectangle 5"/>
          <p:cNvSpPr>
            <a:spLocks/>
          </p:cNvSpPr>
          <p:nvPr/>
        </p:nvSpPr>
        <p:spPr bwMode="auto">
          <a:xfrm>
            <a:off x="4386444" y="5350589"/>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9" name="Line 6"/>
          <p:cNvSpPr>
            <a:spLocks noChangeShapeType="1"/>
          </p:cNvSpPr>
          <p:nvPr/>
        </p:nvSpPr>
        <p:spPr bwMode="auto">
          <a:xfrm>
            <a:off x="4416328" y="6036389"/>
            <a:ext cx="1832072"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0" name="Rectangle 13"/>
          <p:cNvSpPr>
            <a:spLocks/>
          </p:cNvSpPr>
          <p:nvPr/>
        </p:nvSpPr>
        <p:spPr bwMode="auto">
          <a:xfrm>
            <a:off x="4386444" y="6007020"/>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1 1011 1110</a:t>
            </a:r>
          </a:p>
        </p:txBody>
      </p:sp>
      <p:sp>
        <p:nvSpPr>
          <p:cNvPr id="61" name="Rectangle 13"/>
          <p:cNvSpPr>
            <a:spLocks/>
          </p:cNvSpPr>
          <p:nvPr/>
        </p:nvSpPr>
        <p:spPr bwMode="auto">
          <a:xfrm>
            <a:off x="4386444" y="6371431"/>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1011 1110</a:t>
            </a:r>
          </a:p>
        </p:txBody>
      </p:sp>
      <p:sp>
        <p:nvSpPr>
          <p:cNvPr id="62" name="Line 6"/>
          <p:cNvSpPr>
            <a:spLocks noChangeShapeType="1"/>
          </p:cNvSpPr>
          <p:nvPr/>
        </p:nvSpPr>
        <p:spPr bwMode="auto">
          <a:xfrm>
            <a:off x="4416328" y="6376511"/>
            <a:ext cx="1832072"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3" name="Rectangle 5"/>
          <p:cNvSpPr>
            <a:spLocks/>
          </p:cNvSpPr>
          <p:nvPr/>
        </p:nvSpPr>
        <p:spPr bwMode="auto">
          <a:xfrm>
            <a:off x="6725188" y="5350589"/>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64" name="Line 6"/>
          <p:cNvSpPr>
            <a:spLocks noChangeShapeType="1"/>
          </p:cNvSpPr>
          <p:nvPr/>
        </p:nvSpPr>
        <p:spPr bwMode="auto">
          <a:xfrm>
            <a:off x="6801388" y="6036389"/>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5" name="Rectangle 13"/>
          <p:cNvSpPr>
            <a:spLocks/>
          </p:cNvSpPr>
          <p:nvPr/>
        </p:nvSpPr>
        <p:spPr bwMode="auto">
          <a:xfrm>
            <a:off x="6725188" y="6007020"/>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1BE</a:t>
            </a:r>
          </a:p>
        </p:txBody>
      </p:sp>
      <p:sp>
        <p:nvSpPr>
          <p:cNvPr id="66" name="Rectangle 13"/>
          <p:cNvSpPr>
            <a:spLocks/>
          </p:cNvSpPr>
          <p:nvPr/>
        </p:nvSpPr>
        <p:spPr bwMode="auto">
          <a:xfrm>
            <a:off x="6725188" y="6371431"/>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BE</a:t>
            </a:r>
          </a:p>
        </p:txBody>
      </p:sp>
      <p:sp>
        <p:nvSpPr>
          <p:cNvPr id="67" name="Line 6"/>
          <p:cNvSpPr>
            <a:spLocks noChangeShapeType="1"/>
          </p:cNvSpPr>
          <p:nvPr/>
        </p:nvSpPr>
        <p:spPr bwMode="auto">
          <a:xfrm>
            <a:off x="6801388" y="6376511"/>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8" name="Rectangle 5"/>
          <p:cNvSpPr>
            <a:spLocks/>
          </p:cNvSpPr>
          <p:nvPr/>
        </p:nvSpPr>
        <p:spPr bwMode="auto">
          <a:xfrm>
            <a:off x="7976932" y="5350589"/>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-43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9" name="Line 6"/>
          <p:cNvSpPr>
            <a:spLocks noChangeShapeType="1"/>
          </p:cNvSpPr>
          <p:nvPr/>
        </p:nvSpPr>
        <p:spPr bwMode="auto">
          <a:xfrm>
            <a:off x="8053132" y="6036389"/>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7976932" y="6007020"/>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-66</a:t>
            </a:r>
          </a:p>
        </p:txBody>
      </p:sp>
      <p:sp>
        <p:nvSpPr>
          <p:cNvPr id="71" name="Rectangle 13"/>
          <p:cNvSpPr>
            <a:spLocks/>
          </p:cNvSpPr>
          <p:nvPr/>
        </p:nvSpPr>
        <p:spPr bwMode="auto">
          <a:xfrm>
            <a:off x="7976932" y="6371431"/>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-66</a:t>
            </a:r>
          </a:p>
        </p:txBody>
      </p:sp>
      <p:sp>
        <p:nvSpPr>
          <p:cNvPr id="72" name="Line 6"/>
          <p:cNvSpPr>
            <a:spLocks noChangeShapeType="1"/>
          </p:cNvSpPr>
          <p:nvPr/>
        </p:nvSpPr>
        <p:spPr bwMode="auto">
          <a:xfrm>
            <a:off x="8053132" y="6376511"/>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58" grpId="0"/>
      <p:bldP spid="59" grpId="0" animBg="1"/>
      <p:bldP spid="60" grpId="0"/>
      <p:bldP spid="61" grpId="0"/>
      <p:bldP spid="62" grpId="0" animBg="1"/>
      <p:bldP spid="63" grpId="0"/>
      <p:bldP spid="64" grpId="0" animBg="1"/>
      <p:bldP spid="65" grpId="0"/>
      <p:bldP spid="66" grpId="0"/>
      <p:bldP spid="67" grpId="0" animBg="1"/>
      <p:bldP spid="68" grpId="0"/>
      <p:bldP spid="69" grpId="0" animBg="1"/>
      <p:bldP spid="70" grpId="0"/>
      <p:bldP spid="71" grpId="0"/>
      <p:bldP spid="7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04800" y="663575"/>
            <a:ext cx="6759575" cy="555625"/>
          </a:xfrm>
        </p:spPr>
        <p:txBody>
          <a:bodyPr/>
          <a:lstStyle/>
          <a:p>
            <a:pPr eaLnBrk="1" hangingPunct="1">
              <a:defRPr/>
            </a:pPr>
            <a:r>
              <a:rPr lang="en-US"/>
              <a:t>TAdd Overflow</a:t>
            </a:r>
          </a:p>
        </p:txBody>
      </p:sp>
      <p:sp>
        <p:nvSpPr>
          <p:cNvPr id="148483" name="Rectangle 3"/>
          <p:cNvSpPr>
            <a:spLocks noGrp="1" noChangeArrowheads="1"/>
          </p:cNvSpPr>
          <p:nvPr>
            <p:ph type="body" idx="1"/>
          </p:nvPr>
        </p:nvSpPr>
        <p:spPr>
          <a:xfrm>
            <a:off x="304800" y="1557337"/>
            <a:ext cx="3309938" cy="5224463"/>
          </a:xfrm>
        </p:spPr>
        <p:txBody>
          <a:bodyPr lIns="90487" tIns="44450" rIns="90487" bIns="44450"/>
          <a:lstStyle/>
          <a:p>
            <a:pPr eaLnBrk="1" hangingPunct="1">
              <a:defRPr/>
            </a:pPr>
            <a:r>
              <a:rPr lang="en-US"/>
              <a:t>Functionality</a:t>
            </a:r>
          </a:p>
          <a:p>
            <a:pPr lvl="1" eaLnBrk="1" hangingPunct="1">
              <a:defRPr/>
            </a:pPr>
            <a:r>
              <a:rPr lang="en-US"/>
              <a:t>True sum requires </a:t>
            </a:r>
            <a:r>
              <a:rPr lang="en-US" b="0" i="1"/>
              <a:t>w</a:t>
            </a:r>
            <a:r>
              <a:rPr lang="en-US" b="0"/>
              <a:t>+1</a:t>
            </a:r>
            <a:r>
              <a:rPr lang="en-US"/>
              <a:t> bits</a:t>
            </a:r>
          </a:p>
          <a:p>
            <a:pPr lvl="1" eaLnBrk="1" hangingPunct="1">
              <a:defRPr/>
            </a:pPr>
            <a:r>
              <a:rPr lang="en-US"/>
              <a:t>Drop off MSB</a:t>
            </a:r>
          </a:p>
          <a:p>
            <a:pPr lvl="1" eaLnBrk="1" hangingPunct="1">
              <a:defRPr/>
            </a:pPr>
            <a:r>
              <a:rPr lang="en-US"/>
              <a:t>Treat remaining bits as 2’s comp. integer</a:t>
            </a:r>
          </a:p>
        </p:txBody>
      </p:sp>
      <p:sp>
        <p:nvSpPr>
          <p:cNvPr id="34820" name="Rectangle 5"/>
          <p:cNvSpPr>
            <a:spLocks noChangeArrowheads="1"/>
          </p:cNvSpPr>
          <p:nvPr/>
        </p:nvSpPr>
        <p:spPr bwMode="auto">
          <a:xfrm>
            <a:off x="4724400" y="4066687"/>
            <a:ext cx="948977" cy="366767"/>
          </a:xfrm>
          <a:prstGeom prst="rect">
            <a:avLst/>
          </a:prstGeom>
          <a:noFill/>
          <a:ln w="25400">
            <a:noFill/>
            <a:miter lim="800000"/>
            <a:headEnd/>
            <a:tailEnd/>
          </a:ln>
        </p:spPr>
        <p:txBody>
          <a:bodyPr wrap="none" lIns="90487" tIns="44450" rIns="90487" bIns="44450">
            <a:spAutoFit/>
          </a:bodyPr>
          <a:lstStyle/>
          <a:p>
            <a:pPr algn="r">
              <a:lnSpc>
                <a:spcPct val="100000"/>
              </a:lnSpc>
            </a:pPr>
            <a:r>
              <a:rPr lang="en-US" sz="1800" b="0" dirty="0">
                <a:latin typeface="Calibri" pitchFamily="34" charset="0"/>
              </a:rPr>
              <a:t>–2</a:t>
            </a:r>
            <a:r>
              <a:rPr lang="en-US" sz="1800" b="0" i="1" baseline="30000" dirty="0">
                <a:latin typeface="Calibri" pitchFamily="34" charset="0"/>
              </a:rPr>
              <a:t>w </a:t>
            </a:r>
            <a:r>
              <a:rPr lang="en-US" sz="1800" b="0" baseline="30000" dirty="0">
                <a:latin typeface="Calibri" pitchFamily="34" charset="0"/>
              </a:rPr>
              <a:t>–1</a:t>
            </a:r>
            <a:r>
              <a:rPr lang="en-US" sz="1800" b="0" dirty="0">
                <a:latin typeface="Calibri" pitchFamily="34" charset="0"/>
              </a:rPr>
              <a:t>–1</a:t>
            </a:r>
          </a:p>
        </p:txBody>
      </p:sp>
      <p:sp>
        <p:nvSpPr>
          <p:cNvPr id="34821" name="Rectangle 6"/>
          <p:cNvSpPr>
            <a:spLocks noChangeArrowheads="1"/>
          </p:cNvSpPr>
          <p:nvPr/>
        </p:nvSpPr>
        <p:spPr bwMode="auto">
          <a:xfrm>
            <a:off x="5147593" y="4752111"/>
            <a:ext cx="525784" cy="366767"/>
          </a:xfrm>
          <a:prstGeom prst="rect">
            <a:avLst/>
          </a:prstGeom>
          <a:noFill/>
          <a:ln w="25400">
            <a:noFill/>
            <a:miter lim="800000"/>
            <a:headEnd/>
            <a:tailEnd/>
          </a:ln>
        </p:spPr>
        <p:txBody>
          <a:bodyPr wrap="none" lIns="90487" tIns="44450" rIns="90487" bIns="44450">
            <a:spAutoFit/>
          </a:bodyPr>
          <a:lstStyle/>
          <a:p>
            <a:pPr algn="r">
              <a:lnSpc>
                <a:spcPct val="100000"/>
              </a:lnSpc>
            </a:pPr>
            <a:r>
              <a:rPr lang="en-US" sz="1800" b="0" dirty="0">
                <a:latin typeface="Calibri" pitchFamily="34" charset="0"/>
              </a:rPr>
              <a:t>–2</a:t>
            </a:r>
            <a:r>
              <a:rPr lang="en-US" sz="1800" b="0" i="1" baseline="30000" dirty="0">
                <a:latin typeface="Calibri" pitchFamily="34" charset="0"/>
              </a:rPr>
              <a:t>w</a:t>
            </a:r>
          </a:p>
        </p:txBody>
      </p:sp>
      <p:sp>
        <p:nvSpPr>
          <p:cNvPr id="34835" name="Line 8"/>
          <p:cNvSpPr>
            <a:spLocks noChangeShapeType="1"/>
          </p:cNvSpPr>
          <p:nvPr/>
        </p:nvSpPr>
        <p:spPr bwMode="auto">
          <a:xfrm>
            <a:off x="5818911" y="2201862"/>
            <a:ext cx="0" cy="1346200"/>
          </a:xfrm>
          <a:prstGeom prst="line">
            <a:avLst/>
          </a:prstGeom>
          <a:noFill/>
          <a:ln w="25400">
            <a:solidFill>
              <a:schemeClr val="tx1"/>
            </a:solidFill>
            <a:round/>
            <a:headEnd/>
            <a:tailEnd/>
          </a:ln>
        </p:spPr>
        <p:txBody>
          <a:bodyPr wrap="none" anchor="ctr"/>
          <a:lstStyle/>
          <a:p>
            <a:endParaRPr lang="en-US"/>
          </a:p>
        </p:txBody>
      </p:sp>
      <p:sp>
        <p:nvSpPr>
          <p:cNvPr id="34836" name="Line 9"/>
          <p:cNvSpPr>
            <a:spLocks noChangeShapeType="1"/>
          </p:cNvSpPr>
          <p:nvPr/>
        </p:nvSpPr>
        <p:spPr bwMode="auto">
          <a:xfrm>
            <a:off x="5754696" y="3560762"/>
            <a:ext cx="127000" cy="0"/>
          </a:xfrm>
          <a:prstGeom prst="line">
            <a:avLst/>
          </a:prstGeom>
          <a:noFill/>
          <a:ln w="25400">
            <a:solidFill>
              <a:schemeClr val="tx1"/>
            </a:solidFill>
            <a:round/>
            <a:headEnd/>
            <a:tailEnd/>
          </a:ln>
        </p:spPr>
        <p:txBody>
          <a:bodyPr wrap="none" anchor="ctr"/>
          <a:lstStyle/>
          <a:p>
            <a:endParaRPr lang="en-US"/>
          </a:p>
        </p:txBody>
      </p:sp>
      <p:sp>
        <p:nvSpPr>
          <p:cNvPr id="34837" name="Line 10"/>
          <p:cNvSpPr>
            <a:spLocks noChangeShapeType="1"/>
          </p:cNvSpPr>
          <p:nvPr/>
        </p:nvSpPr>
        <p:spPr bwMode="auto">
          <a:xfrm>
            <a:off x="5754696" y="2874962"/>
            <a:ext cx="127000" cy="0"/>
          </a:xfrm>
          <a:prstGeom prst="line">
            <a:avLst/>
          </a:prstGeom>
          <a:noFill/>
          <a:ln w="25400">
            <a:solidFill>
              <a:schemeClr val="tx1"/>
            </a:solidFill>
            <a:round/>
            <a:headEnd/>
            <a:tailEnd/>
          </a:ln>
        </p:spPr>
        <p:txBody>
          <a:bodyPr wrap="none" anchor="ctr"/>
          <a:lstStyle/>
          <a:p>
            <a:endParaRPr lang="en-US"/>
          </a:p>
        </p:txBody>
      </p:sp>
      <p:sp>
        <p:nvSpPr>
          <p:cNvPr id="34838" name="Line 11"/>
          <p:cNvSpPr>
            <a:spLocks noChangeShapeType="1"/>
          </p:cNvSpPr>
          <p:nvPr/>
        </p:nvSpPr>
        <p:spPr bwMode="auto">
          <a:xfrm>
            <a:off x="5754696" y="2189162"/>
            <a:ext cx="127000" cy="0"/>
          </a:xfrm>
          <a:prstGeom prst="line">
            <a:avLst/>
          </a:prstGeom>
          <a:noFill/>
          <a:ln w="25400">
            <a:solidFill>
              <a:schemeClr val="tx1"/>
            </a:solidFill>
            <a:round/>
            <a:headEnd/>
            <a:tailEnd/>
          </a:ln>
        </p:spPr>
        <p:txBody>
          <a:bodyPr wrap="none" anchor="ctr"/>
          <a:lstStyle/>
          <a:p>
            <a:endParaRPr lang="en-US"/>
          </a:p>
        </p:txBody>
      </p:sp>
      <p:sp>
        <p:nvSpPr>
          <p:cNvPr id="34839" name="Line 12"/>
          <p:cNvSpPr>
            <a:spLocks noChangeShapeType="1"/>
          </p:cNvSpPr>
          <p:nvPr/>
        </p:nvSpPr>
        <p:spPr bwMode="auto">
          <a:xfrm>
            <a:off x="7113598" y="2887662"/>
            <a:ext cx="0" cy="660400"/>
          </a:xfrm>
          <a:prstGeom prst="line">
            <a:avLst/>
          </a:prstGeom>
          <a:noFill/>
          <a:ln w="25400">
            <a:solidFill>
              <a:schemeClr val="tx1"/>
            </a:solidFill>
            <a:round/>
            <a:headEnd/>
            <a:tailEnd/>
          </a:ln>
        </p:spPr>
        <p:txBody>
          <a:bodyPr wrap="none" anchor="ctr"/>
          <a:lstStyle/>
          <a:p>
            <a:endParaRPr lang="en-US"/>
          </a:p>
        </p:txBody>
      </p:sp>
      <p:sp>
        <p:nvSpPr>
          <p:cNvPr id="34840" name="Line 13"/>
          <p:cNvSpPr>
            <a:spLocks noChangeShapeType="1"/>
          </p:cNvSpPr>
          <p:nvPr/>
        </p:nvSpPr>
        <p:spPr bwMode="auto">
          <a:xfrm>
            <a:off x="7050098" y="3560762"/>
            <a:ext cx="127000" cy="0"/>
          </a:xfrm>
          <a:prstGeom prst="line">
            <a:avLst/>
          </a:prstGeom>
          <a:noFill/>
          <a:ln w="25400">
            <a:solidFill>
              <a:schemeClr val="tx1"/>
            </a:solidFill>
            <a:round/>
            <a:headEnd/>
            <a:tailEnd/>
          </a:ln>
        </p:spPr>
        <p:txBody>
          <a:bodyPr wrap="none" anchor="ctr"/>
          <a:lstStyle/>
          <a:p>
            <a:endParaRPr lang="en-US"/>
          </a:p>
        </p:txBody>
      </p:sp>
      <p:sp>
        <p:nvSpPr>
          <p:cNvPr id="34841" name="Line 14"/>
          <p:cNvSpPr>
            <a:spLocks noChangeShapeType="1"/>
          </p:cNvSpPr>
          <p:nvPr/>
        </p:nvSpPr>
        <p:spPr bwMode="auto">
          <a:xfrm>
            <a:off x="7050098" y="2874962"/>
            <a:ext cx="127000" cy="0"/>
          </a:xfrm>
          <a:prstGeom prst="line">
            <a:avLst/>
          </a:prstGeom>
          <a:noFill/>
          <a:ln w="25400">
            <a:solidFill>
              <a:schemeClr val="tx1"/>
            </a:solidFill>
            <a:round/>
            <a:headEnd/>
            <a:tailEnd/>
          </a:ln>
        </p:spPr>
        <p:txBody>
          <a:bodyPr wrap="none" anchor="ctr"/>
          <a:lstStyle/>
          <a:p>
            <a:endParaRPr lang="en-US"/>
          </a:p>
        </p:txBody>
      </p:sp>
      <p:sp>
        <p:nvSpPr>
          <p:cNvPr id="34842" name="Line 15"/>
          <p:cNvSpPr>
            <a:spLocks noChangeShapeType="1"/>
          </p:cNvSpPr>
          <p:nvPr/>
        </p:nvSpPr>
        <p:spPr bwMode="auto">
          <a:xfrm>
            <a:off x="5983296" y="3103562"/>
            <a:ext cx="965201" cy="0"/>
          </a:xfrm>
          <a:prstGeom prst="line">
            <a:avLst/>
          </a:prstGeom>
          <a:noFill/>
          <a:ln w="76200">
            <a:solidFill>
              <a:schemeClr val="accent2">
                <a:lumMod val="75000"/>
              </a:schemeClr>
            </a:solidFill>
            <a:round/>
            <a:headEnd/>
            <a:tailEnd type="triangle" w="med" len="med"/>
          </a:ln>
        </p:spPr>
        <p:txBody>
          <a:bodyPr wrap="none" anchor="ctr"/>
          <a:lstStyle/>
          <a:p>
            <a:endParaRPr lang="en-US"/>
          </a:p>
        </p:txBody>
      </p:sp>
      <p:sp>
        <p:nvSpPr>
          <p:cNvPr id="34843" name="Freeform 16"/>
          <p:cNvSpPr>
            <a:spLocks/>
          </p:cNvSpPr>
          <p:nvPr/>
        </p:nvSpPr>
        <p:spPr bwMode="auto">
          <a:xfrm>
            <a:off x="5970596" y="2570162"/>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headEnd/>
            <a:tailEnd type="triangle" w="med" len="med"/>
          </a:ln>
        </p:spPr>
        <p:txBody>
          <a:bodyPr/>
          <a:lstStyle/>
          <a:p>
            <a:endParaRPr lang="en-US"/>
          </a:p>
        </p:txBody>
      </p:sp>
      <p:sp>
        <p:nvSpPr>
          <p:cNvPr id="34844" name="Rectangle 17"/>
          <p:cNvSpPr>
            <a:spLocks noChangeArrowheads="1"/>
          </p:cNvSpPr>
          <p:nvPr/>
        </p:nvSpPr>
        <p:spPr bwMode="auto">
          <a:xfrm>
            <a:off x="5373616" y="3373581"/>
            <a:ext cx="299761"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0</a:t>
            </a:r>
          </a:p>
        </p:txBody>
      </p:sp>
      <p:sp>
        <p:nvSpPr>
          <p:cNvPr id="34845" name="Rectangle 18"/>
          <p:cNvSpPr>
            <a:spLocks noChangeArrowheads="1"/>
          </p:cNvSpPr>
          <p:nvPr/>
        </p:nvSpPr>
        <p:spPr bwMode="auto">
          <a:xfrm>
            <a:off x="5072251" y="2695087"/>
            <a:ext cx="601126"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2</a:t>
            </a:r>
            <a:r>
              <a:rPr lang="en-US" sz="1800" b="0" i="1" baseline="30000" dirty="0">
                <a:latin typeface="Calibri" pitchFamily="34" charset="0"/>
              </a:rPr>
              <a:t>w </a:t>
            </a:r>
            <a:r>
              <a:rPr lang="en-US" sz="1800" b="0" baseline="30000" dirty="0">
                <a:latin typeface="Calibri" pitchFamily="34" charset="0"/>
              </a:rPr>
              <a:t>–1</a:t>
            </a:r>
          </a:p>
        </p:txBody>
      </p:sp>
      <p:sp>
        <p:nvSpPr>
          <p:cNvPr id="34846" name="Rectangle 19"/>
          <p:cNvSpPr>
            <a:spLocks noChangeArrowheads="1"/>
          </p:cNvSpPr>
          <p:nvPr/>
        </p:nvSpPr>
        <p:spPr bwMode="auto">
          <a:xfrm>
            <a:off x="5030573" y="2001981"/>
            <a:ext cx="642804"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2</a:t>
            </a:r>
            <a:r>
              <a:rPr lang="en-US" sz="1800" b="0" i="1" baseline="30000" dirty="0">
                <a:latin typeface="Calibri" pitchFamily="34" charset="0"/>
              </a:rPr>
              <a:t>w</a:t>
            </a:r>
            <a:r>
              <a:rPr lang="en-US" sz="1800" b="0" dirty="0">
                <a:latin typeface="Calibri" pitchFamily="34" charset="0"/>
              </a:rPr>
              <a:t>–1</a:t>
            </a:r>
          </a:p>
        </p:txBody>
      </p:sp>
      <p:sp>
        <p:nvSpPr>
          <p:cNvPr id="34847" name="Line 20"/>
          <p:cNvSpPr>
            <a:spLocks noChangeShapeType="1"/>
          </p:cNvSpPr>
          <p:nvPr/>
        </p:nvSpPr>
        <p:spPr bwMode="auto">
          <a:xfrm>
            <a:off x="5818196" y="3573462"/>
            <a:ext cx="0" cy="1346200"/>
          </a:xfrm>
          <a:prstGeom prst="line">
            <a:avLst/>
          </a:prstGeom>
          <a:noFill/>
          <a:ln w="25400">
            <a:solidFill>
              <a:schemeClr val="tx1"/>
            </a:solidFill>
            <a:round/>
            <a:headEnd/>
            <a:tailEnd/>
          </a:ln>
        </p:spPr>
        <p:txBody>
          <a:bodyPr wrap="none" anchor="ctr"/>
          <a:lstStyle/>
          <a:p>
            <a:endParaRPr lang="en-US"/>
          </a:p>
        </p:txBody>
      </p:sp>
      <p:sp>
        <p:nvSpPr>
          <p:cNvPr id="34848" name="Line 21"/>
          <p:cNvSpPr>
            <a:spLocks noChangeShapeType="1"/>
          </p:cNvSpPr>
          <p:nvPr/>
        </p:nvSpPr>
        <p:spPr bwMode="auto">
          <a:xfrm>
            <a:off x="5754696" y="4932362"/>
            <a:ext cx="127000" cy="0"/>
          </a:xfrm>
          <a:prstGeom prst="line">
            <a:avLst/>
          </a:prstGeom>
          <a:noFill/>
          <a:ln w="25400">
            <a:solidFill>
              <a:schemeClr val="tx1"/>
            </a:solidFill>
            <a:round/>
            <a:headEnd/>
            <a:tailEnd/>
          </a:ln>
        </p:spPr>
        <p:txBody>
          <a:bodyPr wrap="none" anchor="ctr"/>
          <a:lstStyle/>
          <a:p>
            <a:endParaRPr lang="en-US"/>
          </a:p>
        </p:txBody>
      </p:sp>
      <p:sp>
        <p:nvSpPr>
          <p:cNvPr id="34849" name="Line 22"/>
          <p:cNvSpPr>
            <a:spLocks noChangeShapeType="1"/>
          </p:cNvSpPr>
          <p:nvPr/>
        </p:nvSpPr>
        <p:spPr bwMode="auto">
          <a:xfrm>
            <a:off x="5754696" y="4246562"/>
            <a:ext cx="127000" cy="0"/>
          </a:xfrm>
          <a:prstGeom prst="line">
            <a:avLst/>
          </a:prstGeom>
          <a:noFill/>
          <a:ln w="25400">
            <a:solidFill>
              <a:schemeClr val="tx1"/>
            </a:solidFill>
            <a:round/>
            <a:headEnd/>
            <a:tailEnd/>
          </a:ln>
        </p:spPr>
        <p:txBody>
          <a:bodyPr wrap="none" anchor="ctr"/>
          <a:lstStyle/>
          <a:p>
            <a:endParaRPr lang="en-US"/>
          </a:p>
        </p:txBody>
      </p:sp>
      <p:sp>
        <p:nvSpPr>
          <p:cNvPr id="34850" name="Line 23"/>
          <p:cNvSpPr>
            <a:spLocks noChangeShapeType="1"/>
          </p:cNvSpPr>
          <p:nvPr/>
        </p:nvSpPr>
        <p:spPr bwMode="auto">
          <a:xfrm>
            <a:off x="5754696" y="3560762"/>
            <a:ext cx="127000" cy="0"/>
          </a:xfrm>
          <a:prstGeom prst="line">
            <a:avLst/>
          </a:prstGeom>
          <a:noFill/>
          <a:ln w="25400">
            <a:solidFill>
              <a:schemeClr val="tx1"/>
            </a:solidFill>
            <a:round/>
            <a:headEnd/>
            <a:tailEnd/>
          </a:ln>
        </p:spPr>
        <p:txBody>
          <a:bodyPr wrap="none" anchor="ctr"/>
          <a:lstStyle/>
          <a:p>
            <a:endParaRPr lang="en-US"/>
          </a:p>
        </p:txBody>
      </p:sp>
      <p:sp>
        <p:nvSpPr>
          <p:cNvPr id="34851" name="Line 24"/>
          <p:cNvSpPr>
            <a:spLocks noChangeShapeType="1"/>
          </p:cNvSpPr>
          <p:nvPr/>
        </p:nvSpPr>
        <p:spPr bwMode="auto">
          <a:xfrm>
            <a:off x="7113598" y="3573462"/>
            <a:ext cx="0" cy="660400"/>
          </a:xfrm>
          <a:prstGeom prst="line">
            <a:avLst/>
          </a:prstGeom>
          <a:noFill/>
          <a:ln w="25400">
            <a:solidFill>
              <a:schemeClr val="tx1"/>
            </a:solidFill>
            <a:round/>
            <a:headEnd/>
            <a:tailEnd/>
          </a:ln>
        </p:spPr>
        <p:txBody>
          <a:bodyPr wrap="none" anchor="ctr"/>
          <a:lstStyle/>
          <a:p>
            <a:endParaRPr lang="en-US"/>
          </a:p>
        </p:txBody>
      </p:sp>
      <p:sp>
        <p:nvSpPr>
          <p:cNvPr id="34852" name="Line 25"/>
          <p:cNvSpPr>
            <a:spLocks noChangeShapeType="1"/>
          </p:cNvSpPr>
          <p:nvPr/>
        </p:nvSpPr>
        <p:spPr bwMode="auto">
          <a:xfrm>
            <a:off x="7050098" y="4246562"/>
            <a:ext cx="127000" cy="0"/>
          </a:xfrm>
          <a:prstGeom prst="line">
            <a:avLst/>
          </a:prstGeom>
          <a:noFill/>
          <a:ln w="25400">
            <a:solidFill>
              <a:schemeClr val="tx1"/>
            </a:solidFill>
            <a:round/>
            <a:headEnd/>
            <a:tailEnd/>
          </a:ln>
        </p:spPr>
        <p:txBody>
          <a:bodyPr wrap="none" anchor="ctr"/>
          <a:lstStyle/>
          <a:p>
            <a:endParaRPr lang="en-US"/>
          </a:p>
        </p:txBody>
      </p:sp>
      <p:sp>
        <p:nvSpPr>
          <p:cNvPr id="34853" name="Line 26"/>
          <p:cNvSpPr>
            <a:spLocks noChangeShapeType="1"/>
          </p:cNvSpPr>
          <p:nvPr/>
        </p:nvSpPr>
        <p:spPr bwMode="auto">
          <a:xfrm>
            <a:off x="7050098" y="3560762"/>
            <a:ext cx="127000" cy="0"/>
          </a:xfrm>
          <a:prstGeom prst="line">
            <a:avLst/>
          </a:prstGeom>
          <a:noFill/>
          <a:ln w="25400">
            <a:solidFill>
              <a:schemeClr val="tx1"/>
            </a:solidFill>
            <a:round/>
            <a:headEnd/>
            <a:tailEnd/>
          </a:ln>
        </p:spPr>
        <p:txBody>
          <a:bodyPr wrap="none" anchor="ctr"/>
          <a:lstStyle/>
          <a:p>
            <a:endParaRPr lang="en-US"/>
          </a:p>
        </p:txBody>
      </p:sp>
      <p:sp>
        <p:nvSpPr>
          <p:cNvPr id="34854" name="Line 27"/>
          <p:cNvSpPr>
            <a:spLocks noChangeShapeType="1"/>
          </p:cNvSpPr>
          <p:nvPr/>
        </p:nvSpPr>
        <p:spPr bwMode="auto">
          <a:xfrm>
            <a:off x="5983296" y="4017962"/>
            <a:ext cx="965201" cy="0"/>
          </a:xfrm>
          <a:prstGeom prst="line">
            <a:avLst/>
          </a:prstGeom>
          <a:noFill/>
          <a:ln w="76200">
            <a:solidFill>
              <a:schemeClr val="accent2">
                <a:lumMod val="75000"/>
              </a:schemeClr>
            </a:solidFill>
            <a:round/>
            <a:headEnd/>
            <a:tailEnd type="triangle" w="med" len="med"/>
          </a:ln>
        </p:spPr>
        <p:txBody>
          <a:bodyPr wrap="none" anchor="ctr"/>
          <a:lstStyle/>
          <a:p>
            <a:endParaRPr lang="en-US"/>
          </a:p>
        </p:txBody>
      </p:sp>
      <p:sp>
        <p:nvSpPr>
          <p:cNvPr id="34855" name="Freeform 28"/>
          <p:cNvSpPr>
            <a:spLocks/>
          </p:cNvSpPr>
          <p:nvPr/>
        </p:nvSpPr>
        <p:spPr bwMode="auto">
          <a:xfrm>
            <a:off x="5970596" y="3332162"/>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headEnd/>
            <a:tailEnd type="triangle" w="med" len="med"/>
          </a:ln>
        </p:spPr>
        <p:txBody>
          <a:bodyPr/>
          <a:lstStyle/>
          <a:p>
            <a:endParaRPr lang="en-US"/>
          </a:p>
        </p:txBody>
      </p:sp>
      <p:sp>
        <p:nvSpPr>
          <p:cNvPr id="34823" name="Rectangle 29"/>
          <p:cNvSpPr>
            <a:spLocks noChangeArrowheads="1"/>
          </p:cNvSpPr>
          <p:nvPr/>
        </p:nvSpPr>
        <p:spPr bwMode="auto">
          <a:xfrm>
            <a:off x="5181600" y="1524000"/>
            <a:ext cx="137883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True Sum</a:t>
            </a:r>
          </a:p>
        </p:txBody>
      </p:sp>
      <p:sp>
        <p:nvSpPr>
          <p:cNvPr id="34824" name="Rectangle 30"/>
          <p:cNvSpPr>
            <a:spLocks noChangeArrowheads="1"/>
          </p:cNvSpPr>
          <p:nvPr/>
        </p:nvSpPr>
        <p:spPr bwMode="auto">
          <a:xfrm>
            <a:off x="6781800" y="2286000"/>
            <a:ext cx="1691359"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err="1">
                <a:latin typeface="Calibri" pitchFamily="34" charset="0"/>
              </a:rPr>
              <a:t>TAdd</a:t>
            </a:r>
            <a:r>
              <a:rPr lang="en-US" dirty="0">
                <a:latin typeface="Calibri" pitchFamily="34" charset="0"/>
              </a:rPr>
              <a:t> Result</a:t>
            </a:r>
          </a:p>
        </p:txBody>
      </p:sp>
      <p:sp>
        <p:nvSpPr>
          <p:cNvPr id="34825" name="Rectangle 31"/>
          <p:cNvSpPr>
            <a:spLocks noChangeArrowheads="1"/>
          </p:cNvSpPr>
          <p:nvPr/>
        </p:nvSpPr>
        <p:spPr bwMode="auto">
          <a:xfrm>
            <a:off x="3886200" y="47275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000…0</a:t>
            </a:r>
          </a:p>
        </p:txBody>
      </p:sp>
      <p:sp>
        <p:nvSpPr>
          <p:cNvPr id="34826" name="Rectangle 32"/>
          <p:cNvSpPr>
            <a:spLocks noChangeArrowheads="1"/>
          </p:cNvSpPr>
          <p:nvPr/>
        </p:nvSpPr>
        <p:spPr bwMode="auto">
          <a:xfrm>
            <a:off x="3886200" y="40417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011…1</a:t>
            </a:r>
          </a:p>
        </p:txBody>
      </p:sp>
      <p:sp>
        <p:nvSpPr>
          <p:cNvPr id="34827" name="Rectangle 33"/>
          <p:cNvSpPr>
            <a:spLocks noChangeArrowheads="1"/>
          </p:cNvSpPr>
          <p:nvPr/>
        </p:nvSpPr>
        <p:spPr bwMode="auto">
          <a:xfrm>
            <a:off x="3886200" y="33559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000…0</a:t>
            </a:r>
          </a:p>
        </p:txBody>
      </p:sp>
      <p:sp>
        <p:nvSpPr>
          <p:cNvPr id="34828" name="Rectangle 34"/>
          <p:cNvSpPr>
            <a:spLocks noChangeArrowheads="1"/>
          </p:cNvSpPr>
          <p:nvPr/>
        </p:nvSpPr>
        <p:spPr bwMode="auto">
          <a:xfrm>
            <a:off x="3886200" y="26701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100…0</a:t>
            </a:r>
          </a:p>
        </p:txBody>
      </p:sp>
      <p:sp>
        <p:nvSpPr>
          <p:cNvPr id="34829" name="Rectangle 35"/>
          <p:cNvSpPr>
            <a:spLocks noChangeArrowheads="1"/>
          </p:cNvSpPr>
          <p:nvPr/>
        </p:nvSpPr>
        <p:spPr bwMode="auto">
          <a:xfrm>
            <a:off x="3886200" y="19843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111…1</a:t>
            </a:r>
          </a:p>
        </p:txBody>
      </p:sp>
      <p:sp>
        <p:nvSpPr>
          <p:cNvPr id="34830" name="Rectangle 36"/>
          <p:cNvSpPr>
            <a:spLocks noChangeArrowheads="1"/>
          </p:cNvSpPr>
          <p:nvPr/>
        </p:nvSpPr>
        <p:spPr bwMode="auto">
          <a:xfrm>
            <a:off x="7391400" y="41179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100…0</a:t>
            </a:r>
          </a:p>
        </p:txBody>
      </p:sp>
      <p:sp>
        <p:nvSpPr>
          <p:cNvPr id="34831" name="Rectangle 37"/>
          <p:cNvSpPr>
            <a:spLocks noChangeArrowheads="1"/>
          </p:cNvSpPr>
          <p:nvPr/>
        </p:nvSpPr>
        <p:spPr bwMode="auto">
          <a:xfrm>
            <a:off x="7391400" y="34321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000…0</a:t>
            </a:r>
          </a:p>
        </p:txBody>
      </p:sp>
      <p:sp>
        <p:nvSpPr>
          <p:cNvPr id="34832" name="Rectangle 38"/>
          <p:cNvSpPr>
            <a:spLocks noChangeArrowheads="1"/>
          </p:cNvSpPr>
          <p:nvPr/>
        </p:nvSpPr>
        <p:spPr bwMode="auto">
          <a:xfrm>
            <a:off x="7391400" y="27463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011…1</a:t>
            </a:r>
          </a:p>
        </p:txBody>
      </p:sp>
      <p:sp>
        <p:nvSpPr>
          <p:cNvPr id="34833" name="Text Box 39"/>
          <p:cNvSpPr txBox="1">
            <a:spLocks noChangeArrowheads="1"/>
          </p:cNvSpPr>
          <p:nvPr/>
        </p:nvSpPr>
        <p:spPr bwMode="auto">
          <a:xfrm>
            <a:off x="5867400" y="2243137"/>
            <a:ext cx="790088" cy="307777"/>
          </a:xfrm>
          <a:prstGeom prst="rect">
            <a:avLst/>
          </a:prstGeom>
          <a:noFill/>
          <a:ln w="25400">
            <a:noFill/>
            <a:miter lim="800000"/>
            <a:headEnd/>
            <a:tailEnd/>
          </a:ln>
        </p:spPr>
        <p:txBody>
          <a:bodyPr wrap="none">
            <a:spAutoFit/>
          </a:bodyPr>
          <a:lstStyle/>
          <a:p>
            <a:pPr>
              <a:lnSpc>
                <a:spcPct val="100000"/>
              </a:lnSpc>
            </a:pPr>
            <a:r>
              <a:rPr lang="en-US" sz="1400" b="0" dirty="0" err="1">
                <a:latin typeface="Calibri" pitchFamily="34" charset="0"/>
              </a:rPr>
              <a:t>PosOver</a:t>
            </a:r>
            <a:endParaRPr lang="en-US" sz="1400" b="0" dirty="0">
              <a:latin typeface="Calibri" pitchFamily="34" charset="0"/>
            </a:endParaRPr>
          </a:p>
        </p:txBody>
      </p:sp>
      <p:sp>
        <p:nvSpPr>
          <p:cNvPr id="34834" name="Text Box 40"/>
          <p:cNvSpPr txBox="1">
            <a:spLocks noChangeArrowheads="1"/>
          </p:cNvSpPr>
          <p:nvPr/>
        </p:nvSpPr>
        <p:spPr bwMode="auto">
          <a:xfrm>
            <a:off x="5943600" y="4681537"/>
            <a:ext cx="825739" cy="307777"/>
          </a:xfrm>
          <a:prstGeom prst="rect">
            <a:avLst/>
          </a:prstGeom>
          <a:noFill/>
          <a:ln w="25400">
            <a:noFill/>
            <a:miter lim="800000"/>
            <a:headEnd/>
            <a:tailEnd/>
          </a:ln>
        </p:spPr>
        <p:txBody>
          <a:bodyPr wrap="none">
            <a:spAutoFit/>
          </a:bodyPr>
          <a:lstStyle/>
          <a:p>
            <a:pPr>
              <a:lnSpc>
                <a:spcPct val="100000"/>
              </a:lnSpc>
            </a:pPr>
            <a:r>
              <a:rPr lang="en-US" sz="1400" b="0" dirty="0" err="1">
                <a:latin typeface="Calibri" pitchFamily="34" charset="0"/>
              </a:rPr>
              <a:t>NegOver</a:t>
            </a:r>
            <a:endParaRPr lang="en-US" sz="1400" b="0" dirty="0">
              <a:latin typeface="Calibri" pitchFamily="34" charset="0"/>
            </a:endParaRPr>
          </a:p>
        </p:txBody>
      </p:sp>
    </p:spTree>
    <p:extLst>
      <p:ext uri="{BB962C8B-B14F-4D97-AF65-F5344CB8AC3E}">
        <p14:creationId xmlns:p14="http://schemas.microsoft.com/office/powerpoint/2010/main" val="20088902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886200" y="2057400"/>
          <a:ext cx="4560888" cy="3975100"/>
        </p:xfrm>
        <a:graphic>
          <a:graphicData uri="http://schemas.openxmlformats.org/presentationml/2006/ole">
            <mc:AlternateContent xmlns:mc="http://schemas.openxmlformats.org/markup-compatibility/2006">
              <mc:Choice xmlns:v="urn:schemas-microsoft-com:vml" Requires="v">
                <p:oleObj spid="_x0000_s7171" name="Chart" r:id="rId4" imgW="6146800" imgH="5067300" progId="Excel.Sheet.8">
                  <p:embed/>
                </p:oleObj>
              </mc:Choice>
              <mc:Fallback>
                <p:oleObj name="Chart" r:id="rId4" imgW="6146800" imgH="50673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057400"/>
                        <a:ext cx="4560888" cy="3975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50531" name="Rectangle 3"/>
          <p:cNvSpPr>
            <a:spLocks noGrp="1" noChangeArrowheads="1"/>
          </p:cNvSpPr>
          <p:nvPr>
            <p:ph type="title"/>
          </p:nvPr>
        </p:nvSpPr>
        <p:spPr>
          <a:xfrm>
            <a:off x="228600" y="587375"/>
            <a:ext cx="7983538" cy="555625"/>
          </a:xfrm>
        </p:spPr>
        <p:txBody>
          <a:bodyPr/>
          <a:lstStyle/>
          <a:p>
            <a:pPr eaLnBrk="1" hangingPunct="1">
              <a:defRPr/>
            </a:pPr>
            <a:r>
              <a:rPr lang="en-US" dirty="0"/>
              <a:t>Visualizing 2’s Complement Addition</a:t>
            </a:r>
          </a:p>
        </p:txBody>
      </p:sp>
      <p:sp>
        <p:nvSpPr>
          <p:cNvPr id="150532" name="Rectangle 4"/>
          <p:cNvSpPr>
            <a:spLocks noGrp="1" noChangeArrowheads="1"/>
          </p:cNvSpPr>
          <p:nvPr>
            <p:ph type="body" idx="1"/>
          </p:nvPr>
        </p:nvSpPr>
        <p:spPr>
          <a:xfrm>
            <a:off x="228600" y="1752600"/>
            <a:ext cx="3354388" cy="4592638"/>
          </a:xfrm>
        </p:spPr>
        <p:txBody>
          <a:bodyPr lIns="90487" tIns="44450" rIns="90487" bIns="44450"/>
          <a:lstStyle/>
          <a:p>
            <a:pPr eaLnBrk="1" hangingPunct="1">
              <a:defRPr/>
            </a:pPr>
            <a:r>
              <a:rPr lang="en-US"/>
              <a:t>Values</a:t>
            </a:r>
          </a:p>
          <a:p>
            <a:pPr lvl="1" eaLnBrk="1" hangingPunct="1">
              <a:defRPr/>
            </a:pPr>
            <a:r>
              <a:rPr lang="en-US"/>
              <a:t>4-bit two’s comp.</a:t>
            </a:r>
          </a:p>
          <a:p>
            <a:pPr lvl="1" eaLnBrk="1" hangingPunct="1">
              <a:defRPr/>
            </a:pPr>
            <a:r>
              <a:rPr lang="en-US"/>
              <a:t>Range from -8 to +7</a:t>
            </a:r>
          </a:p>
          <a:p>
            <a:pPr eaLnBrk="1" hangingPunct="1">
              <a:defRPr/>
            </a:pPr>
            <a:r>
              <a:rPr lang="en-US"/>
              <a:t>Wraps Around</a:t>
            </a:r>
          </a:p>
          <a:p>
            <a:pPr lvl="1" eaLnBrk="1" hangingPunct="1">
              <a:defRPr/>
            </a:pPr>
            <a:r>
              <a:rPr lang="en-US"/>
              <a:t>If sum </a:t>
            </a:r>
            <a:r>
              <a:rPr lang="en-US">
                <a:sym typeface="Symbol" pitchFamily="18" charset="2"/>
              </a:rPr>
              <a:t> </a:t>
            </a:r>
            <a:r>
              <a:rPr lang="en-US"/>
              <a:t>2</a:t>
            </a:r>
            <a:r>
              <a:rPr lang="en-US" i="1" baseline="30000"/>
              <a:t>w</a:t>
            </a:r>
            <a:r>
              <a:rPr lang="en-US" baseline="30000"/>
              <a:t>–1</a:t>
            </a:r>
            <a:endParaRPr lang="en-US"/>
          </a:p>
          <a:p>
            <a:pPr lvl="2" eaLnBrk="1" hangingPunct="1">
              <a:defRPr/>
            </a:pPr>
            <a:r>
              <a:rPr lang="en-US"/>
              <a:t>Becomes negative</a:t>
            </a:r>
          </a:p>
          <a:p>
            <a:pPr lvl="2" eaLnBrk="1" hangingPunct="1">
              <a:defRPr/>
            </a:pPr>
            <a:r>
              <a:rPr lang="en-US"/>
              <a:t>At most once</a:t>
            </a:r>
          </a:p>
          <a:p>
            <a:pPr lvl="1" eaLnBrk="1" hangingPunct="1">
              <a:defRPr/>
            </a:pPr>
            <a:r>
              <a:rPr lang="en-US"/>
              <a:t>If sum &lt; –2</a:t>
            </a:r>
            <a:r>
              <a:rPr lang="en-US" i="1" baseline="30000"/>
              <a:t>w</a:t>
            </a:r>
            <a:r>
              <a:rPr lang="en-US" baseline="30000"/>
              <a:t>–1</a:t>
            </a:r>
            <a:endParaRPr lang="en-US"/>
          </a:p>
          <a:p>
            <a:pPr lvl="2" eaLnBrk="1" hangingPunct="1">
              <a:defRPr/>
            </a:pPr>
            <a:r>
              <a:rPr lang="en-US"/>
              <a:t>Becomes positive</a:t>
            </a:r>
          </a:p>
          <a:p>
            <a:pPr lvl="2" eaLnBrk="1" hangingPunct="1">
              <a:defRPr/>
            </a:pPr>
            <a:r>
              <a:rPr lang="en-US"/>
              <a:t>At most once</a:t>
            </a:r>
          </a:p>
        </p:txBody>
      </p:sp>
      <p:sp>
        <p:nvSpPr>
          <p:cNvPr id="10245" name="Rectangle 5"/>
          <p:cNvSpPr>
            <a:spLocks noChangeArrowheads="1"/>
          </p:cNvSpPr>
          <p:nvPr/>
        </p:nvSpPr>
        <p:spPr bwMode="auto">
          <a:xfrm>
            <a:off x="5638800" y="2133600"/>
            <a:ext cx="1681421"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a:solidFill>
                  <a:schemeClr val="tx2"/>
                </a:solidFill>
                <a:latin typeface="Calibri" pitchFamily="34" charset="0"/>
              </a:rPr>
              <a:t>TAdd</a:t>
            </a:r>
            <a:r>
              <a:rPr lang="en-US" baseline="-25000" dirty="0">
                <a:solidFill>
                  <a:schemeClr val="tx2"/>
                </a:solidFill>
                <a:latin typeface="Calibri" pitchFamily="34" charset="0"/>
              </a:rPr>
              <a:t>4</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sp>
        <p:nvSpPr>
          <p:cNvPr id="10246" name="Rectangle 6"/>
          <p:cNvSpPr>
            <a:spLocks noChangeArrowheads="1"/>
          </p:cNvSpPr>
          <p:nvPr/>
        </p:nvSpPr>
        <p:spPr bwMode="auto">
          <a:xfrm>
            <a:off x="4648200" y="5562600"/>
            <a:ext cx="344645"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u</a:t>
            </a:r>
          </a:p>
        </p:txBody>
      </p:sp>
      <p:sp>
        <p:nvSpPr>
          <p:cNvPr id="10247" name="Rectangle 7"/>
          <p:cNvSpPr>
            <a:spLocks noChangeArrowheads="1"/>
          </p:cNvSpPr>
          <p:nvPr/>
        </p:nvSpPr>
        <p:spPr bwMode="auto">
          <a:xfrm>
            <a:off x="7315200" y="5029200"/>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v</a:t>
            </a:r>
          </a:p>
        </p:txBody>
      </p:sp>
      <p:sp>
        <p:nvSpPr>
          <p:cNvPr id="10248" name="Text Box 8"/>
          <p:cNvSpPr txBox="1">
            <a:spLocks noChangeArrowheads="1"/>
          </p:cNvSpPr>
          <p:nvPr/>
        </p:nvSpPr>
        <p:spPr bwMode="auto">
          <a:xfrm>
            <a:off x="7391400" y="5562600"/>
            <a:ext cx="894347" cy="338554"/>
          </a:xfrm>
          <a:prstGeom prst="rect">
            <a:avLst/>
          </a:prstGeom>
          <a:noFill/>
          <a:ln w="25400">
            <a:noFill/>
            <a:miter lim="800000"/>
            <a:headEnd/>
            <a:tailEnd/>
          </a:ln>
        </p:spPr>
        <p:txBody>
          <a:bodyPr wrap="none">
            <a:spAutoFit/>
          </a:bodyPr>
          <a:lstStyle/>
          <a:p>
            <a:pPr>
              <a:lnSpc>
                <a:spcPct val="100000"/>
              </a:lnSpc>
            </a:pPr>
            <a:r>
              <a:rPr lang="en-US" sz="1600" dirty="0" err="1">
                <a:latin typeface="Calibri" pitchFamily="34" charset="0"/>
              </a:rPr>
              <a:t>PosOver</a:t>
            </a:r>
            <a:endParaRPr lang="en-US" sz="1600" dirty="0">
              <a:latin typeface="Calibri" pitchFamily="34" charset="0"/>
            </a:endParaRPr>
          </a:p>
        </p:txBody>
      </p:sp>
      <p:sp>
        <p:nvSpPr>
          <p:cNvPr id="10249" name="Text Box 9"/>
          <p:cNvSpPr txBox="1">
            <a:spLocks noChangeArrowheads="1"/>
          </p:cNvSpPr>
          <p:nvPr/>
        </p:nvSpPr>
        <p:spPr bwMode="auto">
          <a:xfrm>
            <a:off x="3429000" y="1371600"/>
            <a:ext cx="931345" cy="338554"/>
          </a:xfrm>
          <a:prstGeom prst="rect">
            <a:avLst/>
          </a:prstGeom>
          <a:noFill/>
          <a:ln w="25400">
            <a:noFill/>
            <a:miter lim="800000"/>
            <a:headEnd/>
            <a:tailEnd/>
          </a:ln>
        </p:spPr>
        <p:txBody>
          <a:bodyPr wrap="none">
            <a:spAutoFit/>
          </a:bodyPr>
          <a:lstStyle/>
          <a:p>
            <a:pPr>
              <a:lnSpc>
                <a:spcPct val="100000"/>
              </a:lnSpc>
            </a:pPr>
            <a:r>
              <a:rPr lang="en-US" sz="1600" dirty="0" err="1">
                <a:latin typeface="Calibri" pitchFamily="34" charset="0"/>
              </a:rPr>
              <a:t>NegOver</a:t>
            </a:r>
            <a:endParaRPr lang="en-US" sz="1600" dirty="0">
              <a:latin typeface="Calibri" pitchFamily="34" charset="0"/>
            </a:endParaRPr>
          </a:p>
        </p:txBody>
      </p:sp>
      <p:sp>
        <p:nvSpPr>
          <p:cNvPr id="10250" name="Line 10"/>
          <p:cNvSpPr>
            <a:spLocks noChangeShapeType="1"/>
          </p:cNvSpPr>
          <p:nvPr/>
        </p:nvSpPr>
        <p:spPr bwMode="auto">
          <a:xfrm>
            <a:off x="4038600" y="1752600"/>
            <a:ext cx="838200" cy="1752600"/>
          </a:xfrm>
          <a:prstGeom prst="line">
            <a:avLst/>
          </a:prstGeom>
          <a:noFill/>
          <a:ln w="25400">
            <a:solidFill>
              <a:srgbClr val="CC0000"/>
            </a:solidFill>
            <a:round/>
            <a:headEnd/>
            <a:tailEnd type="triangle" w="med" len="med"/>
          </a:ln>
        </p:spPr>
        <p:txBody>
          <a:bodyPr wrap="none" anchor="ctr"/>
          <a:lstStyle/>
          <a:p>
            <a:endParaRPr lang="en-US"/>
          </a:p>
        </p:txBody>
      </p:sp>
      <p:sp>
        <p:nvSpPr>
          <p:cNvPr id="10251" name="Line 11"/>
          <p:cNvSpPr>
            <a:spLocks noChangeShapeType="1"/>
          </p:cNvSpPr>
          <p:nvPr/>
        </p:nvSpPr>
        <p:spPr bwMode="auto">
          <a:xfrm flipH="1" flipV="1">
            <a:off x="7543800" y="4191000"/>
            <a:ext cx="609600" cy="1295400"/>
          </a:xfrm>
          <a:prstGeom prst="line">
            <a:avLst/>
          </a:prstGeom>
          <a:noFill/>
          <a:ln w="25400">
            <a:solidFill>
              <a:srgbClr val="CC0000"/>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8875048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587375"/>
            <a:ext cx="6759575" cy="555625"/>
          </a:xfrm>
        </p:spPr>
        <p:txBody>
          <a:bodyPr/>
          <a:lstStyle/>
          <a:p>
            <a:pPr eaLnBrk="1" hangingPunct="1">
              <a:defRPr/>
            </a:pPr>
            <a:r>
              <a:rPr lang="en-US" dirty="0"/>
              <a:t>Characterizing </a:t>
            </a:r>
            <a:r>
              <a:rPr lang="en-US" dirty="0" err="1"/>
              <a:t>TAdd</a:t>
            </a:r>
            <a:endParaRPr lang="en-US" dirty="0"/>
          </a:p>
        </p:txBody>
      </p:sp>
      <p:sp>
        <p:nvSpPr>
          <p:cNvPr id="221187" name="Rectangle 3"/>
          <p:cNvSpPr>
            <a:spLocks noGrp="1" noChangeArrowheads="1"/>
          </p:cNvSpPr>
          <p:nvPr>
            <p:ph type="body" idx="1"/>
          </p:nvPr>
        </p:nvSpPr>
        <p:spPr>
          <a:xfrm>
            <a:off x="304800" y="1633537"/>
            <a:ext cx="3810000" cy="3471863"/>
          </a:xfrm>
        </p:spPr>
        <p:txBody>
          <a:bodyPr lIns="90487" tIns="44450" rIns="90487" bIns="44450"/>
          <a:lstStyle/>
          <a:p>
            <a:pPr eaLnBrk="1" hangingPunct="1">
              <a:defRPr/>
            </a:pPr>
            <a:r>
              <a:rPr lang="en-US" dirty="0"/>
              <a:t>Functionality</a:t>
            </a:r>
          </a:p>
          <a:p>
            <a:pPr lvl="1" eaLnBrk="1" hangingPunct="1">
              <a:defRPr/>
            </a:pPr>
            <a:r>
              <a:rPr lang="en-US" dirty="0"/>
              <a:t>True sum requires </a:t>
            </a:r>
            <a:r>
              <a:rPr lang="en-US" b="0" i="1" dirty="0"/>
              <a:t>w</a:t>
            </a:r>
            <a:r>
              <a:rPr lang="en-US" b="0" dirty="0"/>
              <a:t>+1</a:t>
            </a:r>
            <a:r>
              <a:rPr lang="en-US" dirty="0"/>
              <a:t> bits</a:t>
            </a:r>
          </a:p>
          <a:p>
            <a:pPr lvl="1" eaLnBrk="1" hangingPunct="1">
              <a:defRPr/>
            </a:pPr>
            <a:r>
              <a:rPr lang="en-US" dirty="0"/>
              <a:t>Drop off MSB</a:t>
            </a:r>
          </a:p>
          <a:p>
            <a:pPr lvl="1" eaLnBrk="1" hangingPunct="1">
              <a:defRPr/>
            </a:pPr>
            <a:r>
              <a:rPr lang="en-US" dirty="0"/>
              <a:t>Treat remaining bits as 2’s comp. integer</a:t>
            </a:r>
          </a:p>
        </p:txBody>
      </p:sp>
      <p:graphicFrame>
        <p:nvGraphicFramePr>
          <p:cNvPr id="11266" name="Object 40"/>
          <p:cNvGraphicFramePr>
            <a:graphicFrameLocks/>
          </p:cNvGraphicFramePr>
          <p:nvPr/>
        </p:nvGraphicFramePr>
        <p:xfrm>
          <a:off x="1866900" y="4953000"/>
          <a:ext cx="5473700" cy="1201738"/>
        </p:xfrm>
        <a:graphic>
          <a:graphicData uri="http://schemas.openxmlformats.org/presentationml/2006/ole">
            <mc:AlternateContent xmlns:mc="http://schemas.openxmlformats.org/markup-compatibility/2006">
              <mc:Choice xmlns:v="urn:schemas-microsoft-com:vml" Requires="v">
                <p:oleObj spid="_x0000_s8195" name="Equation" r:id="rId4" imgW="6096000" imgH="4064000" progId="Equation.3">
                  <p:embed/>
                </p:oleObj>
              </mc:Choice>
              <mc:Fallback>
                <p:oleObj name="Equation" r:id="rId4" imgW="6096000" imgH="4064000" progId="Equation.3">
                  <p:embed/>
                  <p:pic>
                    <p:nvPicPr>
                      <p:cNvPr id="11266" name="Object 40"/>
                      <p:cNvPicPr>
                        <a:picLocks noChangeArrowheads="1"/>
                      </p:cNvPicPr>
                      <p:nvPr/>
                    </p:nvPicPr>
                    <p:blipFill>
                      <a:blip r:embed="rId5">
                        <a:extLst>
                          <a:ext uri="{28A0092B-C50C-407E-A947-70E740481C1C}">
                            <a14:useLocalDpi xmlns:a14="http://schemas.microsoft.com/office/drawing/2010/main" val="0"/>
                          </a:ext>
                        </a:extLst>
                      </a:blip>
                      <a:srcRect r="10396" b="70523"/>
                      <a:stretch>
                        <a:fillRect/>
                      </a:stretch>
                    </p:blipFill>
                    <p:spPr bwMode="auto">
                      <a:xfrm>
                        <a:off x="1866900" y="4953000"/>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69" name="Text Box 41"/>
          <p:cNvSpPr txBox="1">
            <a:spLocks noChangeArrowheads="1"/>
          </p:cNvSpPr>
          <p:nvPr/>
        </p:nvSpPr>
        <p:spPr bwMode="auto">
          <a:xfrm>
            <a:off x="6286500" y="4951413"/>
            <a:ext cx="949234" cy="307777"/>
          </a:xfrm>
          <a:prstGeom prst="rect">
            <a:avLst/>
          </a:prstGeom>
          <a:noFill/>
          <a:ln w="25400">
            <a:noFill/>
            <a:miter lim="800000"/>
            <a:headEnd/>
            <a:tailEnd/>
          </a:ln>
        </p:spPr>
        <p:txBody>
          <a:bodyPr wrap="none">
            <a:spAutoFit/>
          </a:bodyPr>
          <a:lstStyle/>
          <a:p>
            <a:pPr>
              <a:lnSpc>
                <a:spcPct val="100000"/>
              </a:lnSpc>
            </a:pPr>
            <a:r>
              <a:rPr lang="en-US" sz="1400" dirty="0">
                <a:latin typeface="Calibri" pitchFamily="34" charset="0"/>
              </a:rPr>
              <a:t>(</a:t>
            </a:r>
            <a:r>
              <a:rPr lang="en-US" sz="1400" dirty="0" err="1">
                <a:latin typeface="Calibri" pitchFamily="34" charset="0"/>
              </a:rPr>
              <a:t>NegOver</a:t>
            </a:r>
            <a:r>
              <a:rPr lang="en-US" sz="1400" dirty="0">
                <a:latin typeface="Calibri" pitchFamily="34" charset="0"/>
              </a:rPr>
              <a:t>)</a:t>
            </a:r>
          </a:p>
        </p:txBody>
      </p:sp>
      <p:sp>
        <p:nvSpPr>
          <p:cNvPr id="11270" name="Text Box 42"/>
          <p:cNvSpPr txBox="1">
            <a:spLocks noChangeArrowheads="1"/>
          </p:cNvSpPr>
          <p:nvPr/>
        </p:nvSpPr>
        <p:spPr bwMode="auto">
          <a:xfrm>
            <a:off x="6362700" y="5713413"/>
            <a:ext cx="917495" cy="307777"/>
          </a:xfrm>
          <a:prstGeom prst="rect">
            <a:avLst/>
          </a:prstGeom>
          <a:noFill/>
          <a:ln w="25400">
            <a:noFill/>
            <a:miter lim="800000"/>
            <a:headEnd/>
            <a:tailEnd/>
          </a:ln>
        </p:spPr>
        <p:txBody>
          <a:bodyPr wrap="none">
            <a:spAutoFit/>
          </a:bodyPr>
          <a:lstStyle/>
          <a:p>
            <a:pPr>
              <a:lnSpc>
                <a:spcPct val="100000"/>
              </a:lnSpc>
            </a:pPr>
            <a:r>
              <a:rPr lang="en-US" sz="1400" dirty="0">
                <a:latin typeface="Calibri" pitchFamily="34" charset="0"/>
              </a:rPr>
              <a:t>(</a:t>
            </a:r>
            <a:r>
              <a:rPr lang="en-US" sz="1400" dirty="0" err="1">
                <a:latin typeface="Calibri" pitchFamily="34" charset="0"/>
              </a:rPr>
              <a:t>PosOver</a:t>
            </a:r>
            <a:r>
              <a:rPr lang="en-US" sz="1400" dirty="0">
                <a:latin typeface="Calibri" pitchFamily="34" charset="0"/>
              </a:rPr>
              <a:t>)</a:t>
            </a:r>
          </a:p>
        </p:txBody>
      </p:sp>
      <p:grpSp>
        <p:nvGrpSpPr>
          <p:cNvPr id="2" name="Group 43"/>
          <p:cNvGrpSpPr>
            <a:grpSpLocks/>
          </p:cNvGrpSpPr>
          <p:nvPr/>
        </p:nvGrpSpPr>
        <p:grpSpPr bwMode="auto">
          <a:xfrm>
            <a:off x="4314824" y="1444625"/>
            <a:ext cx="3609976" cy="2670175"/>
            <a:chOff x="-105" y="2016"/>
            <a:chExt cx="2274" cy="1682"/>
          </a:xfrm>
        </p:grpSpPr>
        <p:sp>
          <p:nvSpPr>
            <p:cNvPr id="11272" name="Rectangle 44"/>
            <p:cNvSpPr>
              <a:spLocks noChangeArrowheads="1"/>
            </p:cNvSpPr>
            <p:nvPr/>
          </p:nvSpPr>
          <p:spPr bwMode="auto">
            <a:xfrm>
              <a:off x="720" y="2448"/>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73" name="Rectangle 45"/>
            <p:cNvSpPr>
              <a:spLocks noChangeArrowheads="1"/>
            </p:cNvSpPr>
            <p:nvPr/>
          </p:nvSpPr>
          <p:spPr bwMode="auto">
            <a:xfrm>
              <a:off x="1056" y="3312"/>
              <a:ext cx="213" cy="291"/>
            </a:xfrm>
            <a:prstGeom prst="rect">
              <a:avLst/>
            </a:prstGeom>
            <a:noFill/>
            <a:ln w="25400">
              <a:noFill/>
              <a:miter lim="800000"/>
              <a:headEnd/>
              <a:tailEnd/>
            </a:ln>
          </p:spPr>
          <p:txBody>
            <a:bodyPr wrap="none">
              <a:spAutoFit/>
            </a:bodyPr>
            <a:lstStyle/>
            <a:p>
              <a:pPr>
                <a:lnSpc>
                  <a:spcPct val="100000"/>
                </a:lnSpc>
              </a:pPr>
              <a:r>
                <a:rPr lang="en-US" dirty="0"/>
                <a:t>u</a:t>
              </a:r>
            </a:p>
          </p:txBody>
        </p:sp>
        <p:sp>
          <p:nvSpPr>
            <p:cNvPr id="11274" name="Rectangle 46"/>
            <p:cNvSpPr>
              <a:spLocks noChangeArrowheads="1"/>
            </p:cNvSpPr>
            <p:nvPr/>
          </p:nvSpPr>
          <p:spPr bwMode="auto">
            <a:xfrm>
              <a:off x="192" y="2670"/>
              <a:ext cx="205" cy="291"/>
            </a:xfrm>
            <a:prstGeom prst="rect">
              <a:avLst/>
            </a:prstGeom>
            <a:noFill/>
            <a:ln w="25400">
              <a:noFill/>
              <a:miter lim="800000"/>
              <a:headEnd/>
              <a:tailEnd/>
            </a:ln>
          </p:spPr>
          <p:txBody>
            <a:bodyPr wrap="none">
              <a:spAutoFit/>
            </a:bodyPr>
            <a:lstStyle/>
            <a:p>
              <a:pPr>
                <a:lnSpc>
                  <a:spcPct val="100000"/>
                </a:lnSpc>
              </a:pPr>
              <a:r>
                <a:rPr lang="en-US" dirty="0"/>
                <a:t>v</a:t>
              </a:r>
            </a:p>
          </p:txBody>
        </p:sp>
        <p:sp>
          <p:nvSpPr>
            <p:cNvPr id="11275" name="Rectangle 47"/>
            <p:cNvSpPr>
              <a:spLocks noChangeArrowheads="1"/>
            </p:cNvSpPr>
            <p:nvPr/>
          </p:nvSpPr>
          <p:spPr bwMode="auto">
            <a:xfrm>
              <a:off x="768" y="3216"/>
              <a:ext cx="696"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&lt; 0</a:t>
              </a:r>
            </a:p>
          </p:txBody>
        </p:sp>
        <p:sp>
          <p:nvSpPr>
            <p:cNvPr id="11276" name="Rectangle 48"/>
            <p:cNvSpPr>
              <a:spLocks noChangeArrowheads="1"/>
            </p:cNvSpPr>
            <p:nvPr/>
          </p:nvSpPr>
          <p:spPr bwMode="auto">
            <a:xfrm>
              <a:off x="1200" y="3216"/>
              <a:ext cx="480"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&gt; 0</a:t>
              </a:r>
            </a:p>
          </p:txBody>
        </p:sp>
        <p:sp>
          <p:nvSpPr>
            <p:cNvPr id="11277" name="Rectangle 49"/>
            <p:cNvSpPr>
              <a:spLocks noChangeArrowheads="1"/>
            </p:cNvSpPr>
            <p:nvPr/>
          </p:nvSpPr>
          <p:spPr bwMode="auto">
            <a:xfrm>
              <a:off x="240" y="2880"/>
              <a:ext cx="464"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&lt; 0</a:t>
              </a:r>
            </a:p>
          </p:txBody>
        </p:sp>
        <p:sp>
          <p:nvSpPr>
            <p:cNvPr id="11278" name="Rectangle 50"/>
            <p:cNvSpPr>
              <a:spLocks noChangeArrowheads="1"/>
            </p:cNvSpPr>
            <p:nvPr/>
          </p:nvSpPr>
          <p:spPr bwMode="auto">
            <a:xfrm>
              <a:off x="240" y="2496"/>
              <a:ext cx="464"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&gt; 0</a:t>
              </a:r>
            </a:p>
          </p:txBody>
        </p:sp>
        <p:sp>
          <p:nvSpPr>
            <p:cNvPr id="11279" name="Rectangle 51"/>
            <p:cNvSpPr>
              <a:spLocks noChangeArrowheads="1"/>
            </p:cNvSpPr>
            <p:nvPr/>
          </p:nvSpPr>
          <p:spPr bwMode="auto">
            <a:xfrm>
              <a:off x="-105" y="3504"/>
              <a:ext cx="969" cy="194"/>
            </a:xfrm>
            <a:prstGeom prst="rect">
              <a:avLst/>
            </a:prstGeom>
            <a:noFill/>
            <a:ln w="25400">
              <a:noFill/>
              <a:miter lim="800000"/>
              <a:headEnd/>
              <a:tailEnd/>
            </a:ln>
          </p:spPr>
          <p:txBody>
            <a:bodyPr wrap="none">
              <a:spAutoFit/>
            </a:bodyPr>
            <a:lstStyle/>
            <a:p>
              <a:pPr>
                <a:lnSpc>
                  <a:spcPct val="100000"/>
                </a:lnSpc>
              </a:pPr>
              <a:r>
                <a:rPr lang="en-US" sz="1400" b="0" dirty="0">
                  <a:latin typeface="Calibri" pitchFamily="34" charset="0"/>
                </a:rPr>
                <a:t>Negative Overflow</a:t>
              </a:r>
            </a:p>
          </p:txBody>
        </p:sp>
        <p:sp>
          <p:nvSpPr>
            <p:cNvPr id="11280" name="Rectangle 52"/>
            <p:cNvSpPr>
              <a:spLocks noChangeArrowheads="1"/>
            </p:cNvSpPr>
            <p:nvPr/>
          </p:nvSpPr>
          <p:spPr bwMode="auto">
            <a:xfrm>
              <a:off x="1248" y="2016"/>
              <a:ext cx="921" cy="194"/>
            </a:xfrm>
            <a:prstGeom prst="rect">
              <a:avLst/>
            </a:prstGeom>
            <a:noFill/>
            <a:ln w="25400">
              <a:noFill/>
              <a:miter lim="800000"/>
              <a:headEnd/>
              <a:tailEnd/>
            </a:ln>
          </p:spPr>
          <p:txBody>
            <a:bodyPr wrap="none">
              <a:spAutoFit/>
            </a:bodyPr>
            <a:lstStyle/>
            <a:p>
              <a:pPr>
                <a:lnSpc>
                  <a:spcPct val="100000"/>
                </a:lnSpc>
              </a:pPr>
              <a:r>
                <a:rPr lang="en-US" sz="1400" b="0" dirty="0">
                  <a:latin typeface="Calibri" pitchFamily="34" charset="0"/>
                </a:rPr>
                <a:t>Positive Overflow</a:t>
              </a:r>
            </a:p>
          </p:txBody>
        </p:sp>
        <p:sp>
          <p:nvSpPr>
            <p:cNvPr id="11281" name="Rectangle 53"/>
            <p:cNvSpPr>
              <a:spLocks noChangeArrowheads="1"/>
            </p:cNvSpPr>
            <p:nvPr/>
          </p:nvSpPr>
          <p:spPr bwMode="auto">
            <a:xfrm>
              <a:off x="1152" y="2448"/>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2" name="Rectangle 54"/>
            <p:cNvSpPr>
              <a:spLocks noChangeArrowheads="1"/>
            </p:cNvSpPr>
            <p:nvPr/>
          </p:nvSpPr>
          <p:spPr bwMode="auto">
            <a:xfrm>
              <a:off x="720" y="2832"/>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3" name="Rectangle 55"/>
            <p:cNvSpPr>
              <a:spLocks noChangeArrowheads="1"/>
            </p:cNvSpPr>
            <p:nvPr/>
          </p:nvSpPr>
          <p:spPr bwMode="auto">
            <a:xfrm>
              <a:off x="1152" y="2832"/>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4" name="Freeform 56"/>
            <p:cNvSpPr>
              <a:spLocks/>
            </p:cNvSpPr>
            <p:nvPr/>
          </p:nvSpPr>
          <p:spPr bwMode="auto">
            <a:xfrm rot="5400000" flipH="1">
              <a:off x="1176" y="2424"/>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headEnd/>
              <a:tailEnd/>
            </a:ln>
          </p:spPr>
          <p:txBody>
            <a:bodyPr wrap="none" anchor="ctr"/>
            <a:lstStyle/>
            <a:p>
              <a:endParaRPr lang="en-US"/>
            </a:p>
          </p:txBody>
        </p:sp>
        <p:sp>
          <p:nvSpPr>
            <p:cNvPr id="11285" name="Freeform 57"/>
            <p:cNvSpPr>
              <a:spLocks/>
            </p:cNvSpPr>
            <p:nvPr/>
          </p:nvSpPr>
          <p:spPr bwMode="auto">
            <a:xfrm rot="16200000" flipH="1">
              <a:off x="744" y="2808"/>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headEnd/>
              <a:tailEnd/>
            </a:ln>
          </p:spPr>
          <p:txBody>
            <a:bodyPr wrap="none" anchor="ctr"/>
            <a:lstStyle/>
            <a:p>
              <a:endParaRPr lang="en-US"/>
            </a:p>
          </p:txBody>
        </p:sp>
        <p:sp>
          <p:nvSpPr>
            <p:cNvPr id="11286" name="Line 58"/>
            <p:cNvSpPr>
              <a:spLocks noChangeShapeType="1"/>
            </p:cNvSpPr>
            <p:nvPr/>
          </p:nvSpPr>
          <p:spPr bwMode="auto">
            <a:xfrm flipV="1">
              <a:off x="672" y="3072"/>
              <a:ext cx="144" cy="432"/>
            </a:xfrm>
            <a:prstGeom prst="line">
              <a:avLst/>
            </a:prstGeom>
            <a:noFill/>
            <a:ln w="25400">
              <a:solidFill>
                <a:schemeClr val="tx1"/>
              </a:solidFill>
              <a:round/>
              <a:headEnd/>
              <a:tailEnd type="triangle" w="med" len="med"/>
            </a:ln>
          </p:spPr>
          <p:txBody>
            <a:bodyPr wrap="none" anchor="ctr"/>
            <a:lstStyle/>
            <a:p>
              <a:endParaRPr lang="en-US"/>
            </a:p>
          </p:txBody>
        </p:sp>
        <p:sp>
          <p:nvSpPr>
            <p:cNvPr id="11287" name="Line 59"/>
            <p:cNvSpPr>
              <a:spLocks noChangeShapeType="1"/>
            </p:cNvSpPr>
            <p:nvPr/>
          </p:nvSpPr>
          <p:spPr bwMode="auto">
            <a:xfrm flipH="1">
              <a:off x="1440" y="2256"/>
              <a:ext cx="0" cy="336"/>
            </a:xfrm>
            <a:prstGeom prst="line">
              <a:avLst/>
            </a:prstGeom>
            <a:noFill/>
            <a:ln w="25400">
              <a:solidFill>
                <a:schemeClr val="tx1"/>
              </a:solidFill>
              <a:round/>
              <a:headEnd/>
              <a:tailEnd type="triangle" w="med" len="med"/>
            </a:ln>
          </p:spPr>
          <p:txBody>
            <a:bodyPr wrap="none" anchor="ctr"/>
            <a:lstStyle/>
            <a:p>
              <a:endParaRPr lang="en-US"/>
            </a:p>
          </p:txBody>
        </p:sp>
        <p:sp>
          <p:nvSpPr>
            <p:cNvPr id="11288" name="Rectangle 60"/>
            <p:cNvSpPr>
              <a:spLocks noChangeArrowheads="1"/>
            </p:cNvSpPr>
            <p:nvPr/>
          </p:nvSpPr>
          <p:spPr bwMode="auto">
            <a:xfrm>
              <a:off x="144" y="2159"/>
              <a:ext cx="976" cy="289"/>
            </a:xfrm>
            <a:prstGeom prst="rect">
              <a:avLst/>
            </a:prstGeom>
            <a:noFill/>
            <a:ln w="25400">
              <a:noFill/>
              <a:miter lim="800000"/>
              <a:headEnd/>
              <a:tailEnd/>
            </a:ln>
          </p:spPr>
          <p:txBody>
            <a:bodyPr wrap="none" lIns="90487" tIns="44450" rIns="90487" bIns="44450">
              <a:spAutoFit/>
            </a:bodyPr>
            <a:lstStyle/>
            <a:p>
              <a:pPr>
                <a:spcBef>
                  <a:spcPct val="30000"/>
                </a:spcBef>
              </a:pPr>
              <a:r>
                <a:rPr lang="en-US" dirty="0" err="1">
                  <a:solidFill>
                    <a:schemeClr val="tx2"/>
                  </a:solidFill>
                  <a:latin typeface="Calibri" pitchFamily="34" charset="0"/>
                </a:rPr>
                <a:t>TAdd</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grpSp>
      <p:sp>
        <p:nvSpPr>
          <p:cNvPr id="25" name="TextBox 24"/>
          <p:cNvSpPr txBox="1"/>
          <p:nvPr/>
        </p:nvSpPr>
        <p:spPr>
          <a:xfrm>
            <a:off x="4235302" y="4953000"/>
            <a:ext cx="551010" cy="363534"/>
          </a:xfrm>
          <a:prstGeom prst="rect">
            <a:avLst/>
          </a:prstGeom>
          <a:solidFill>
            <a:srgbClr val="FFFF99"/>
          </a:solidFill>
        </p:spPr>
        <p:txBody>
          <a:bodyPr wrap="square" rtlCol="0">
            <a:spAutoFit/>
          </a:bodyPr>
          <a:lstStyle/>
          <a:p>
            <a:r>
              <a:rPr lang="en-US" sz="2000" b="0" i="1" dirty="0">
                <a:latin typeface="Times New Roman" pitchFamily="18" charset="0"/>
                <a:cs typeface="Times New Roman" pitchFamily="18" charset="0"/>
              </a:rPr>
              <a:t>2</a:t>
            </a:r>
            <a:r>
              <a:rPr lang="en-US" sz="2000" b="0" i="1" baseline="30000" dirty="0">
                <a:latin typeface="Times New Roman" pitchFamily="18" charset="0"/>
                <a:cs typeface="Times New Roman" pitchFamily="18" charset="0"/>
              </a:rPr>
              <a:t>w</a:t>
            </a:r>
          </a:p>
        </p:txBody>
      </p:sp>
      <p:sp>
        <p:nvSpPr>
          <p:cNvPr id="26" name="TextBox 25"/>
          <p:cNvSpPr txBox="1"/>
          <p:nvPr/>
        </p:nvSpPr>
        <p:spPr>
          <a:xfrm>
            <a:off x="4288970" y="5619690"/>
            <a:ext cx="551010" cy="400110"/>
          </a:xfrm>
          <a:prstGeom prst="rect">
            <a:avLst/>
          </a:prstGeom>
          <a:solidFill>
            <a:srgbClr val="FFFF99"/>
          </a:solidFill>
        </p:spPr>
        <p:txBody>
          <a:bodyPr wrap="square" rtlCol="0">
            <a:spAutoFit/>
          </a:bodyPr>
          <a:lstStyle/>
          <a:p>
            <a:r>
              <a:rPr lang="en-US" sz="2000" b="0" i="1" dirty="0">
                <a:latin typeface="Times New Roman" pitchFamily="18" charset="0"/>
                <a:cs typeface="Times New Roman" pitchFamily="18" charset="0"/>
              </a:rPr>
              <a:t>2</a:t>
            </a:r>
            <a:r>
              <a:rPr lang="en-US" sz="2000" b="0" i="1" baseline="30000" dirty="0">
                <a:latin typeface="Times New Roman" pitchFamily="18" charset="0"/>
                <a:cs typeface="Times New Roman" pitchFamily="18" charset="0"/>
              </a:rPr>
              <a:t>w</a:t>
            </a:r>
          </a:p>
        </p:txBody>
      </p:sp>
    </p:spTree>
    <p:extLst>
      <p:ext uri="{BB962C8B-B14F-4D97-AF65-F5344CB8AC3E}">
        <p14:creationId xmlns:p14="http://schemas.microsoft.com/office/powerpoint/2010/main" val="883942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4800" y="587375"/>
            <a:ext cx="5908675" cy="555625"/>
          </a:xfrm>
        </p:spPr>
        <p:txBody>
          <a:bodyPr/>
          <a:lstStyle/>
          <a:p>
            <a:pPr eaLnBrk="1" hangingPunct="1">
              <a:defRPr/>
            </a:pPr>
            <a:r>
              <a:rPr lang="en-US"/>
              <a:t>Multiplication</a:t>
            </a:r>
          </a:p>
        </p:txBody>
      </p:sp>
      <p:sp>
        <p:nvSpPr>
          <p:cNvPr id="156675" name="Rectangle 3"/>
          <p:cNvSpPr>
            <a:spLocks noGrp="1" noChangeArrowheads="1"/>
          </p:cNvSpPr>
          <p:nvPr>
            <p:ph type="body" idx="1"/>
          </p:nvPr>
        </p:nvSpPr>
        <p:spPr>
          <a:xfrm>
            <a:off x="304800" y="1328737"/>
            <a:ext cx="8307388" cy="5224463"/>
          </a:xfrm>
        </p:spPr>
        <p:txBody>
          <a:bodyPr lIns="90487" tIns="44450" rIns="90487" bIns="44450"/>
          <a:lstStyle/>
          <a:p>
            <a:pPr eaLnBrk="1" hangingPunct="1">
              <a:defRPr/>
            </a:pPr>
            <a:r>
              <a:rPr lang="en-US" dirty="0"/>
              <a:t>Goal: Computing Product of </a:t>
            </a:r>
            <a:r>
              <a:rPr lang="en-US" b="0" i="1" dirty="0"/>
              <a:t>w</a:t>
            </a:r>
            <a:r>
              <a:rPr lang="en-US" dirty="0"/>
              <a:t>-bit numbers </a:t>
            </a:r>
            <a:r>
              <a:rPr lang="en-US" b="0" i="1" dirty="0"/>
              <a:t>x</a:t>
            </a:r>
            <a:r>
              <a:rPr lang="en-US" dirty="0"/>
              <a:t>, </a:t>
            </a:r>
            <a:r>
              <a:rPr lang="en-US" b="0" i="1" dirty="0"/>
              <a:t>y</a:t>
            </a:r>
          </a:p>
          <a:p>
            <a:pPr lvl="1" eaLnBrk="1" hangingPunct="1">
              <a:defRPr/>
            </a:pPr>
            <a:r>
              <a:rPr lang="en-US" dirty="0"/>
              <a:t>Either signed or unsigned</a:t>
            </a:r>
          </a:p>
          <a:p>
            <a:pPr eaLnBrk="1" hangingPunct="1">
              <a:defRPr/>
            </a:pPr>
            <a:r>
              <a:rPr lang="en-US" dirty="0"/>
              <a:t>But, exact results can be bigger than </a:t>
            </a:r>
            <a:r>
              <a:rPr lang="en-US" b="0" i="1" dirty="0" err="1"/>
              <a:t>w</a:t>
            </a:r>
            <a:r>
              <a:rPr lang="en-US" b="0" i="1" dirty="0"/>
              <a:t> </a:t>
            </a:r>
            <a:r>
              <a:rPr lang="en-US" dirty="0"/>
              <a:t>bits</a:t>
            </a:r>
            <a:endParaRPr lang="en-US" i="1" dirty="0"/>
          </a:p>
          <a:p>
            <a:pPr lvl="1" eaLnBrk="1" hangingPunct="1">
              <a:defRPr/>
            </a:pPr>
            <a:r>
              <a:rPr lang="en-US" dirty="0"/>
              <a:t>Unsigned: up to 2</a:t>
            </a:r>
            <a:r>
              <a:rPr lang="en-US" i="1" dirty="0"/>
              <a:t>w</a:t>
            </a:r>
            <a:r>
              <a:rPr lang="en-US" dirty="0"/>
              <a:t> bits</a:t>
            </a:r>
          </a:p>
          <a:p>
            <a:pPr lvl="2">
              <a:defRPr/>
            </a:pPr>
            <a:r>
              <a:rPr lang="en-US" b="0" dirty="0"/>
              <a:t>Result range: 0 ≤ </a:t>
            </a:r>
            <a:r>
              <a:rPr lang="en-US" b="0" i="1" dirty="0"/>
              <a:t>x</a:t>
            </a:r>
            <a:r>
              <a:rPr lang="en-US" b="0" dirty="0"/>
              <a:t> * </a:t>
            </a:r>
            <a:r>
              <a:rPr lang="en-US" b="0" i="1" dirty="0"/>
              <a:t>y</a:t>
            </a:r>
            <a:r>
              <a:rPr lang="en-US" b="0" dirty="0"/>
              <a:t> ≤ (2</a:t>
            </a:r>
            <a:r>
              <a:rPr lang="en-US" b="0" i="1" baseline="30000" dirty="0"/>
              <a:t>w</a:t>
            </a:r>
            <a:r>
              <a:rPr lang="en-US" b="0" dirty="0"/>
              <a:t> – 1) </a:t>
            </a:r>
            <a:r>
              <a:rPr lang="en-US" b="0" baseline="30000" dirty="0"/>
              <a:t>2</a:t>
            </a:r>
            <a:r>
              <a:rPr lang="en-US" b="0" dirty="0"/>
              <a:t>  =  2</a:t>
            </a:r>
            <a:r>
              <a:rPr lang="en-US" b="0" baseline="30000" dirty="0"/>
              <a:t>2</a:t>
            </a:r>
            <a:r>
              <a:rPr lang="en-US" b="0" i="1" baseline="30000" dirty="0"/>
              <a:t>w</a:t>
            </a:r>
            <a:r>
              <a:rPr lang="en-US" b="0" dirty="0"/>
              <a:t> – 2</a:t>
            </a:r>
            <a:r>
              <a:rPr lang="en-US" b="0" i="1" baseline="30000" dirty="0"/>
              <a:t>w</a:t>
            </a:r>
            <a:r>
              <a:rPr lang="en-US" b="0" baseline="30000" dirty="0"/>
              <a:t>+1</a:t>
            </a:r>
            <a:r>
              <a:rPr lang="en-US" b="0" dirty="0"/>
              <a:t> + 1</a:t>
            </a:r>
          </a:p>
          <a:p>
            <a:pPr lvl="1" eaLnBrk="1" hangingPunct="1">
              <a:defRPr/>
            </a:pPr>
            <a:r>
              <a:rPr lang="en-US" dirty="0"/>
              <a:t>Two’s complement min (negative): Up to 2</a:t>
            </a:r>
            <a:r>
              <a:rPr lang="en-US" i="1" dirty="0"/>
              <a:t>w</a:t>
            </a:r>
            <a:r>
              <a:rPr lang="en-US" dirty="0"/>
              <a:t>-1 bits</a:t>
            </a:r>
          </a:p>
          <a:p>
            <a:pPr lvl="2">
              <a:defRPr/>
            </a:pPr>
            <a:r>
              <a:rPr lang="en-US" b="0" dirty="0"/>
              <a:t>Result range</a:t>
            </a:r>
            <a:r>
              <a:rPr lang="en-US" b="0" i="1" dirty="0"/>
              <a:t>: </a:t>
            </a:r>
            <a:r>
              <a:rPr lang="en-US" b="0" i="1" dirty="0" err="1"/>
              <a:t>x</a:t>
            </a:r>
            <a:r>
              <a:rPr lang="en-US" b="0" dirty="0"/>
              <a:t> * </a:t>
            </a:r>
            <a:r>
              <a:rPr lang="en-US" b="0" i="1" dirty="0"/>
              <a:t>y</a:t>
            </a:r>
            <a:r>
              <a:rPr lang="en-US" b="0" dirty="0"/>
              <a:t>  ≥ (–2</a:t>
            </a:r>
            <a:r>
              <a:rPr lang="en-US" b="0" i="1" baseline="30000" dirty="0"/>
              <a:t>w</a:t>
            </a:r>
            <a:r>
              <a:rPr lang="en-US" b="0" baseline="30000" dirty="0"/>
              <a:t>–1</a:t>
            </a:r>
            <a:r>
              <a:rPr lang="en-US" b="0" dirty="0"/>
              <a:t>)*(2</a:t>
            </a:r>
            <a:r>
              <a:rPr lang="en-US" b="0" i="1" baseline="30000" dirty="0"/>
              <a:t>w</a:t>
            </a:r>
            <a:r>
              <a:rPr lang="en-US" b="0" baseline="30000" dirty="0"/>
              <a:t>–1</a:t>
            </a:r>
            <a:r>
              <a:rPr lang="en-US" b="0" dirty="0"/>
              <a:t>–1)  =  –2</a:t>
            </a:r>
            <a:r>
              <a:rPr lang="en-US" b="0" baseline="30000" dirty="0"/>
              <a:t>2</a:t>
            </a:r>
            <a:r>
              <a:rPr lang="en-US" b="0" i="1" baseline="30000" dirty="0"/>
              <a:t>w</a:t>
            </a:r>
            <a:r>
              <a:rPr lang="en-US" b="0" baseline="30000" dirty="0"/>
              <a:t>–2 </a:t>
            </a:r>
            <a:r>
              <a:rPr lang="en-US" b="0" dirty="0"/>
              <a:t>+ 2</a:t>
            </a:r>
            <a:r>
              <a:rPr lang="en-US" b="0" i="1" baseline="30000" dirty="0"/>
              <a:t>w</a:t>
            </a:r>
            <a:r>
              <a:rPr lang="en-US" b="0" baseline="30000" dirty="0"/>
              <a:t>–1</a:t>
            </a:r>
          </a:p>
          <a:p>
            <a:pPr lvl="1">
              <a:defRPr/>
            </a:pPr>
            <a:r>
              <a:rPr lang="en-US" dirty="0"/>
              <a:t>Two’s complement max (positive): Up to 2</a:t>
            </a:r>
            <a:r>
              <a:rPr lang="en-US" i="1" dirty="0"/>
              <a:t>w</a:t>
            </a:r>
            <a:r>
              <a:rPr lang="en-US" dirty="0"/>
              <a:t> bits, but only for (</a:t>
            </a:r>
            <a:r>
              <a:rPr lang="en-US" i="1" dirty="0"/>
              <a:t>TMin</a:t>
            </a:r>
            <a:r>
              <a:rPr lang="en-US" i="1" baseline="-25000" dirty="0"/>
              <a:t>w</a:t>
            </a:r>
            <a:r>
              <a:rPr lang="en-US" dirty="0"/>
              <a:t>)</a:t>
            </a:r>
            <a:r>
              <a:rPr lang="en-US" baseline="30000" dirty="0"/>
              <a:t>2</a:t>
            </a:r>
          </a:p>
          <a:p>
            <a:pPr lvl="2">
              <a:defRPr/>
            </a:pPr>
            <a:r>
              <a:rPr lang="en-US" b="0" dirty="0"/>
              <a:t>Result range: </a:t>
            </a:r>
            <a:r>
              <a:rPr lang="en-US" b="0" i="1" dirty="0" err="1"/>
              <a:t>x</a:t>
            </a:r>
            <a:r>
              <a:rPr lang="en-US" b="0" dirty="0"/>
              <a:t> * </a:t>
            </a:r>
            <a:r>
              <a:rPr lang="en-US" b="0" i="1" dirty="0"/>
              <a:t>y</a:t>
            </a:r>
            <a:r>
              <a:rPr lang="en-US" b="0" dirty="0"/>
              <a:t> ≤ (–2</a:t>
            </a:r>
            <a:r>
              <a:rPr lang="en-US" b="0" i="1" baseline="30000" dirty="0"/>
              <a:t>w</a:t>
            </a:r>
            <a:r>
              <a:rPr lang="en-US" b="0" baseline="30000" dirty="0"/>
              <a:t>–1</a:t>
            </a:r>
            <a:r>
              <a:rPr lang="en-US" b="0" dirty="0"/>
              <a:t>) </a:t>
            </a:r>
            <a:r>
              <a:rPr lang="en-US" b="0" baseline="30000" dirty="0"/>
              <a:t>2</a:t>
            </a:r>
            <a:r>
              <a:rPr lang="en-US" b="0" dirty="0"/>
              <a:t>  =  2</a:t>
            </a:r>
            <a:r>
              <a:rPr lang="en-US" b="0" baseline="30000" dirty="0"/>
              <a:t>2</a:t>
            </a:r>
            <a:r>
              <a:rPr lang="en-US" b="0" i="1" baseline="30000" dirty="0"/>
              <a:t>w</a:t>
            </a:r>
            <a:r>
              <a:rPr lang="en-US" b="0" baseline="30000" dirty="0"/>
              <a:t>–2</a:t>
            </a:r>
          </a:p>
          <a:p>
            <a:pPr eaLnBrk="1" hangingPunct="1">
              <a:defRPr/>
            </a:pPr>
            <a:r>
              <a:rPr lang="en-US" dirty="0"/>
              <a:t>So, maintaining exact results…</a:t>
            </a:r>
          </a:p>
          <a:p>
            <a:pPr lvl="1" eaLnBrk="1" hangingPunct="1">
              <a:defRPr/>
            </a:pPr>
            <a:r>
              <a:rPr lang="en-US" dirty="0"/>
              <a:t>would need to keep expanding word size with each product computed</a:t>
            </a:r>
          </a:p>
          <a:p>
            <a:pPr lvl="1" eaLnBrk="1" hangingPunct="1">
              <a:defRPr/>
            </a:pPr>
            <a:r>
              <a:rPr lang="en-US" dirty="0"/>
              <a:t>is done in software, if needed</a:t>
            </a:r>
          </a:p>
          <a:p>
            <a:pPr lvl="2">
              <a:defRPr/>
            </a:pPr>
            <a:r>
              <a:rPr lang="en-US" dirty="0"/>
              <a:t>e.g., by “arbitrary precision” arithmetic packages</a:t>
            </a:r>
          </a:p>
        </p:txBody>
      </p:sp>
    </p:spTree>
    <p:extLst>
      <p:ext uri="{BB962C8B-B14F-4D97-AF65-F5344CB8AC3E}">
        <p14:creationId xmlns:p14="http://schemas.microsoft.com/office/powerpoint/2010/main" val="19723916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8600" y="587375"/>
            <a:ext cx="7686675" cy="555625"/>
          </a:xfrm>
        </p:spPr>
        <p:txBody>
          <a:bodyPr/>
          <a:lstStyle/>
          <a:p>
            <a:pPr eaLnBrk="1" hangingPunct="1">
              <a:defRPr/>
            </a:pPr>
            <a:r>
              <a:rPr lang="en-US" dirty="0"/>
              <a:t>Unsigned Multiplication in C</a:t>
            </a:r>
          </a:p>
        </p:txBody>
      </p:sp>
      <p:sp>
        <p:nvSpPr>
          <p:cNvPr id="158723" name="Rectangle 3"/>
          <p:cNvSpPr>
            <a:spLocks noGrp="1" noChangeArrowheads="1"/>
          </p:cNvSpPr>
          <p:nvPr>
            <p:ph type="body" idx="1"/>
          </p:nvPr>
        </p:nvSpPr>
        <p:spPr>
          <a:xfrm>
            <a:off x="260350" y="3689350"/>
            <a:ext cx="5149850" cy="1643063"/>
          </a:xfrm>
        </p:spPr>
        <p:txBody>
          <a:bodyPr lIns="90487" tIns="44450" rIns="90487" bIns="44450"/>
          <a:lstStyle/>
          <a:p>
            <a:pPr eaLnBrk="1" hangingPunct="1">
              <a:tabLst>
                <a:tab pos="1828800" algn="l"/>
                <a:tab pos="2286000" algn="l"/>
                <a:tab pos="3035300" algn="l"/>
                <a:tab pos="3429000" algn="l"/>
              </a:tabLst>
              <a:defRPr/>
            </a:pPr>
            <a:r>
              <a:rPr lang="en-US"/>
              <a:t>Standard Multiplication Function</a:t>
            </a:r>
          </a:p>
          <a:p>
            <a:pPr lvl="1" eaLnBrk="1" hangingPunct="1">
              <a:tabLst>
                <a:tab pos="1828800" algn="l"/>
                <a:tab pos="2286000" algn="l"/>
                <a:tab pos="3035300" algn="l"/>
                <a:tab pos="3429000" algn="l"/>
              </a:tabLst>
              <a:defRPr/>
            </a:pPr>
            <a:r>
              <a:rPr lang="en-US"/>
              <a:t>Ignores high order </a:t>
            </a:r>
            <a:r>
              <a:rPr lang="en-US" b="0" i="1"/>
              <a:t>w</a:t>
            </a:r>
            <a:r>
              <a:rPr lang="en-US"/>
              <a:t> bits</a:t>
            </a:r>
          </a:p>
          <a:p>
            <a:pPr eaLnBrk="1" hangingPunct="1">
              <a:tabLst>
                <a:tab pos="1828800" algn="l"/>
                <a:tab pos="2286000" algn="l"/>
                <a:tab pos="3035300" algn="l"/>
                <a:tab pos="3429000" algn="l"/>
              </a:tabLst>
              <a:defRPr/>
            </a:pPr>
            <a:r>
              <a:rPr lang="en-US"/>
              <a:t>Implements Modular Arithmetic</a:t>
            </a:r>
          </a:p>
          <a:p>
            <a:pPr lvl="1" eaLnBrk="1" hangingPunct="1">
              <a:buFont typeface="Wingdings" pitchFamily="2" charset="2"/>
              <a:buNone/>
              <a:tabLst>
                <a:tab pos="1828800" algn="l"/>
                <a:tab pos="2286000" algn="l"/>
                <a:tab pos="3035300" algn="l"/>
                <a:tab pos="3429000" algn="l"/>
              </a:tabLst>
              <a:defRPr/>
            </a:pPr>
            <a:r>
              <a:rPr lang="en-US" b="0"/>
              <a:t>UMult</a:t>
            </a:r>
            <a:r>
              <a:rPr lang="en-US" b="0" i="1" baseline="-25000"/>
              <a:t>w</a:t>
            </a:r>
            <a:r>
              <a:rPr lang="en-US" b="0"/>
              <a:t>(</a:t>
            </a:r>
            <a:r>
              <a:rPr lang="en-US" b="0" i="1"/>
              <a:t>u</a:t>
            </a:r>
            <a:r>
              <a:rPr lang="en-US" b="0"/>
              <a:t> , </a:t>
            </a:r>
            <a:r>
              <a:rPr lang="en-US" b="0" i="1"/>
              <a:t>v</a:t>
            </a:r>
            <a:r>
              <a:rPr lang="en-US" b="0"/>
              <a:t>)	=	</a:t>
            </a:r>
            <a:r>
              <a:rPr lang="en-US" b="0" i="1"/>
              <a:t>u</a:t>
            </a:r>
            <a:r>
              <a:rPr lang="en-US" b="0"/>
              <a:t>   · </a:t>
            </a:r>
            <a:r>
              <a:rPr lang="en-US" b="0" i="1"/>
              <a:t>v</a:t>
            </a:r>
            <a:r>
              <a:rPr lang="en-US" b="0"/>
              <a:t>  mod 2</a:t>
            </a:r>
            <a:r>
              <a:rPr lang="en-US" b="0" i="1" baseline="30000"/>
              <a:t>w</a:t>
            </a:r>
          </a:p>
        </p:txBody>
      </p:sp>
      <p:grpSp>
        <p:nvGrpSpPr>
          <p:cNvPr id="2" name="Group 4"/>
          <p:cNvGrpSpPr>
            <a:grpSpLocks/>
          </p:cNvGrpSpPr>
          <p:nvPr/>
        </p:nvGrpSpPr>
        <p:grpSpPr bwMode="auto">
          <a:xfrm>
            <a:off x="6172200" y="152400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198120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5562600" y="14478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5562600" y="19050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2743200" y="2286000"/>
            <a:ext cx="6324600" cy="0"/>
          </a:xfrm>
          <a:prstGeom prst="line">
            <a:avLst/>
          </a:prstGeom>
          <a:noFill/>
          <a:ln w="25400">
            <a:solidFill>
              <a:schemeClr val="tx1"/>
            </a:solidFill>
            <a:round/>
            <a:headEnd/>
            <a:tailEnd/>
          </a:ln>
        </p:spPr>
        <p:txBody>
          <a:bodyPr wrap="none" anchor="ctr"/>
          <a:lstStyle/>
          <a:p>
            <a:endParaRPr lang="en-US"/>
          </a:p>
        </p:txBody>
      </p:sp>
      <p:sp>
        <p:nvSpPr>
          <p:cNvPr id="36873" name="Rectangle 23"/>
          <p:cNvSpPr>
            <a:spLocks noChangeArrowheads="1"/>
          </p:cNvSpPr>
          <p:nvPr/>
        </p:nvSpPr>
        <p:spPr bwMode="auto">
          <a:xfrm>
            <a:off x="5181600" y="19050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6172200" y="243840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2857500" y="2286000"/>
            <a:ext cx="571500"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a:grpSpLocks/>
          </p:cNvGrpSpPr>
          <p:nvPr/>
        </p:nvGrpSpPr>
        <p:grpSpPr bwMode="auto">
          <a:xfrm>
            <a:off x="6172200" y="289560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2743200" y="2743200"/>
            <a:ext cx="6324600" cy="0"/>
          </a:xfrm>
          <a:prstGeom prst="line">
            <a:avLst/>
          </a:prstGeom>
          <a:noFill/>
          <a:ln w="25400">
            <a:solidFill>
              <a:schemeClr val="tx1"/>
            </a:solidFill>
            <a:round/>
            <a:headEnd/>
            <a:tailEnd/>
          </a:ln>
        </p:spPr>
        <p:txBody>
          <a:bodyPr wrap="none" anchor="ctr"/>
          <a:lstStyle/>
          <a:p>
            <a:endParaRPr lang="en-US"/>
          </a:p>
        </p:txBody>
      </p:sp>
      <p:sp>
        <p:nvSpPr>
          <p:cNvPr id="36878" name="Text Box 42"/>
          <p:cNvSpPr txBox="1">
            <a:spLocks noChangeArrowheads="1"/>
          </p:cNvSpPr>
          <p:nvPr/>
        </p:nvSpPr>
        <p:spPr bwMode="auto">
          <a:xfrm>
            <a:off x="228600" y="2362200"/>
            <a:ext cx="2586798"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2*</a:t>
            </a:r>
            <a:r>
              <a:rPr lang="en-US" sz="2000" b="0" i="1" dirty="0">
                <a:latin typeface="Calibri" pitchFamily="34" charset="0"/>
              </a:rPr>
              <a:t>w</a:t>
            </a:r>
            <a:r>
              <a:rPr lang="en-US" sz="2000" b="0" dirty="0">
                <a:latin typeface="Calibri" pitchFamily="34" charset="0"/>
              </a:rPr>
              <a:t>  bits</a:t>
            </a:r>
          </a:p>
        </p:txBody>
      </p:sp>
      <p:sp>
        <p:nvSpPr>
          <p:cNvPr id="36879" name="Text Box 43"/>
          <p:cNvSpPr txBox="1">
            <a:spLocks noChangeArrowheads="1"/>
          </p:cNvSpPr>
          <p:nvPr/>
        </p:nvSpPr>
        <p:spPr bwMode="auto">
          <a:xfrm>
            <a:off x="228600" y="16764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36880" name="Text Box 44"/>
          <p:cNvSpPr txBox="1">
            <a:spLocks noChangeArrowheads="1"/>
          </p:cNvSpPr>
          <p:nvPr/>
        </p:nvSpPr>
        <p:spPr bwMode="auto">
          <a:xfrm>
            <a:off x="228600" y="29718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w</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36881" name="Rectangle 45"/>
          <p:cNvSpPr>
            <a:spLocks noChangeArrowheads="1"/>
          </p:cNvSpPr>
          <p:nvPr/>
        </p:nvSpPr>
        <p:spPr bwMode="auto">
          <a:xfrm>
            <a:off x="4584700" y="2743200"/>
            <a:ext cx="14351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6" name="Group 46"/>
          <p:cNvGrpSpPr>
            <a:grpSpLocks/>
          </p:cNvGrpSpPr>
          <p:nvPr/>
        </p:nvGrpSpPr>
        <p:grpSpPr bwMode="auto">
          <a:xfrm>
            <a:off x="3429000" y="243840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headEnd/>
              <a:tailEnd/>
            </a:ln>
          </p:spPr>
          <p:txBody>
            <a:bodyPr wrap="none" anchor="ctr"/>
            <a:lstStyle/>
            <a:p>
              <a:pPr algn="ctr">
                <a:lnSpc>
                  <a:spcPct val="100000"/>
                </a:lnSpc>
              </a:pPr>
              <a:r>
                <a:rPr lang="en-US" b="0"/>
                <a:t>• • •</a:t>
              </a:r>
            </a:p>
          </p:txBody>
        </p:sp>
      </p:grpSp>
      <p:sp>
        <p:nvSpPr>
          <p:cNvPr id="69" name="Rectangle 5"/>
          <p:cNvSpPr>
            <a:spLocks/>
          </p:cNvSpPr>
          <p:nvPr/>
        </p:nvSpPr>
        <p:spPr bwMode="auto">
          <a:xfrm>
            <a:off x="2895600" y="5350589"/>
            <a:ext cx="3221395"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6036389"/>
            <a:ext cx="309431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a:spLocks/>
          </p:cNvSpPr>
          <p:nvPr/>
        </p:nvSpPr>
        <p:spPr bwMode="auto">
          <a:xfrm>
            <a:off x="2895600" y="6007020"/>
            <a:ext cx="32218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1100 0001 1101 1101</a:t>
            </a:r>
          </a:p>
        </p:txBody>
      </p:sp>
      <p:sp>
        <p:nvSpPr>
          <p:cNvPr id="72" name="Rectangle 13"/>
          <p:cNvSpPr>
            <a:spLocks/>
          </p:cNvSpPr>
          <p:nvPr/>
        </p:nvSpPr>
        <p:spPr bwMode="auto">
          <a:xfrm>
            <a:off x="2895600" y="6371431"/>
            <a:ext cx="322139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1101 1101</a:t>
            </a:r>
          </a:p>
        </p:txBody>
      </p:sp>
      <p:sp>
        <p:nvSpPr>
          <p:cNvPr id="73" name="Line 6"/>
          <p:cNvSpPr>
            <a:spLocks noChangeShapeType="1"/>
          </p:cNvSpPr>
          <p:nvPr/>
        </p:nvSpPr>
        <p:spPr bwMode="auto">
          <a:xfrm>
            <a:off x="2925484" y="6376511"/>
            <a:ext cx="309431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a:spLocks/>
          </p:cNvSpPr>
          <p:nvPr/>
        </p:nvSpPr>
        <p:spPr bwMode="auto">
          <a:xfrm>
            <a:off x="6351193" y="5350589"/>
            <a:ext cx="913070"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75" name="Line 6"/>
          <p:cNvSpPr>
            <a:spLocks noChangeShapeType="1"/>
          </p:cNvSpPr>
          <p:nvPr/>
        </p:nvSpPr>
        <p:spPr bwMode="auto">
          <a:xfrm>
            <a:off x="6427393" y="6036389"/>
            <a:ext cx="73540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a:spLocks/>
          </p:cNvSpPr>
          <p:nvPr/>
        </p:nvSpPr>
        <p:spPr bwMode="auto">
          <a:xfrm>
            <a:off x="6351193" y="6007020"/>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C1DD</a:t>
            </a:r>
          </a:p>
        </p:txBody>
      </p:sp>
      <p:sp>
        <p:nvSpPr>
          <p:cNvPr id="77" name="Rectangle 13"/>
          <p:cNvSpPr>
            <a:spLocks/>
          </p:cNvSpPr>
          <p:nvPr/>
        </p:nvSpPr>
        <p:spPr bwMode="auto">
          <a:xfrm>
            <a:off x="6351193" y="6371431"/>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DD</a:t>
            </a:r>
          </a:p>
        </p:txBody>
      </p:sp>
      <p:sp>
        <p:nvSpPr>
          <p:cNvPr id="78" name="Line 6"/>
          <p:cNvSpPr>
            <a:spLocks noChangeShapeType="1"/>
          </p:cNvSpPr>
          <p:nvPr/>
        </p:nvSpPr>
        <p:spPr bwMode="auto">
          <a:xfrm>
            <a:off x="6427392" y="6376511"/>
            <a:ext cx="73540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9" name="Rectangle 5"/>
          <p:cNvSpPr>
            <a:spLocks/>
          </p:cNvSpPr>
          <p:nvPr/>
        </p:nvSpPr>
        <p:spPr bwMode="auto">
          <a:xfrm>
            <a:off x="7602937" y="5350589"/>
            <a:ext cx="1220847"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213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80" name="Line 6"/>
          <p:cNvSpPr>
            <a:spLocks noChangeShapeType="1"/>
          </p:cNvSpPr>
          <p:nvPr/>
        </p:nvSpPr>
        <p:spPr bwMode="auto">
          <a:xfrm>
            <a:off x="7679136" y="6036389"/>
            <a:ext cx="1007663"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1" name="Rectangle 13"/>
          <p:cNvSpPr>
            <a:spLocks/>
          </p:cNvSpPr>
          <p:nvPr/>
        </p:nvSpPr>
        <p:spPr bwMode="auto">
          <a:xfrm>
            <a:off x="7602937" y="6007020"/>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49629</a:t>
            </a:r>
          </a:p>
        </p:txBody>
      </p:sp>
      <p:sp>
        <p:nvSpPr>
          <p:cNvPr id="82" name="Rectangle 13"/>
          <p:cNvSpPr>
            <a:spLocks/>
          </p:cNvSpPr>
          <p:nvPr/>
        </p:nvSpPr>
        <p:spPr bwMode="auto">
          <a:xfrm>
            <a:off x="7602937" y="6371431"/>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221</a:t>
            </a:r>
          </a:p>
        </p:txBody>
      </p:sp>
      <p:sp>
        <p:nvSpPr>
          <p:cNvPr id="83" name="Line 6"/>
          <p:cNvSpPr>
            <a:spLocks noChangeShapeType="1"/>
          </p:cNvSpPr>
          <p:nvPr/>
        </p:nvSpPr>
        <p:spPr bwMode="auto">
          <a:xfrm>
            <a:off x="7679136" y="6376511"/>
            <a:ext cx="1007663"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animBg="1"/>
      <p:bldP spid="71" grpId="0"/>
      <p:bldP spid="72" grpId="0"/>
      <p:bldP spid="73" grpId="0" animBg="1"/>
      <p:bldP spid="74" grpId="0"/>
      <p:bldP spid="75" grpId="0" animBg="1"/>
      <p:bldP spid="76" grpId="0"/>
      <p:bldP spid="77" grpId="0"/>
      <p:bldP spid="78" grpId="0" animBg="1"/>
      <p:bldP spid="79" grpId="0"/>
      <p:bldP spid="80" grpId="0" animBg="1"/>
      <p:bldP spid="81" grpId="0"/>
      <p:bldP spid="82" grpId="0"/>
      <p:bldP spid="8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587375"/>
            <a:ext cx="7686675" cy="555625"/>
          </a:xfrm>
        </p:spPr>
        <p:txBody>
          <a:bodyPr/>
          <a:lstStyle/>
          <a:p>
            <a:pPr eaLnBrk="1" hangingPunct="1">
              <a:defRPr/>
            </a:pPr>
            <a:r>
              <a:rPr lang="en-US" dirty="0"/>
              <a:t>Signed Multiplication in C</a:t>
            </a:r>
          </a:p>
        </p:txBody>
      </p:sp>
      <p:sp>
        <p:nvSpPr>
          <p:cNvPr id="191491" name="Rectangle 3"/>
          <p:cNvSpPr>
            <a:spLocks noGrp="1" noChangeArrowheads="1"/>
          </p:cNvSpPr>
          <p:nvPr>
            <p:ph type="body" idx="1"/>
          </p:nvPr>
        </p:nvSpPr>
        <p:spPr>
          <a:xfrm>
            <a:off x="336550" y="3200400"/>
            <a:ext cx="5149850" cy="1643063"/>
          </a:xfrm>
        </p:spPr>
        <p:txBody>
          <a:bodyPr lIns="90487" tIns="44450" rIns="90487" bIns="44450"/>
          <a:lstStyle/>
          <a:p>
            <a:pPr eaLnBrk="1" hangingPunct="1">
              <a:tabLst>
                <a:tab pos="1828800" algn="l"/>
                <a:tab pos="2286000" algn="l"/>
                <a:tab pos="3035300" algn="l"/>
                <a:tab pos="3429000" algn="l"/>
              </a:tabLst>
              <a:defRPr/>
            </a:pPr>
            <a:r>
              <a:rPr lang="en-US" dirty="0"/>
              <a:t>Standard Multiplication Function</a:t>
            </a:r>
          </a:p>
          <a:p>
            <a:pPr lvl="1" eaLnBrk="1" hangingPunct="1">
              <a:tabLst>
                <a:tab pos="1828800" algn="l"/>
                <a:tab pos="2286000" algn="l"/>
                <a:tab pos="3035300" algn="l"/>
                <a:tab pos="3429000" algn="l"/>
              </a:tabLst>
              <a:defRPr/>
            </a:pPr>
            <a:r>
              <a:rPr lang="en-US" dirty="0"/>
              <a:t>Ignores high order </a:t>
            </a:r>
            <a:r>
              <a:rPr lang="en-US" b="0" i="1" dirty="0"/>
              <a:t>w</a:t>
            </a:r>
            <a:r>
              <a:rPr lang="en-US" dirty="0"/>
              <a:t> bits</a:t>
            </a:r>
          </a:p>
          <a:p>
            <a:pPr lvl="1" eaLnBrk="1" hangingPunct="1">
              <a:tabLst>
                <a:tab pos="1828800" algn="l"/>
                <a:tab pos="2286000" algn="l"/>
                <a:tab pos="3035300" algn="l"/>
                <a:tab pos="3429000" algn="l"/>
              </a:tabLst>
              <a:defRPr/>
            </a:pPr>
            <a:r>
              <a:rPr lang="en-US" dirty="0"/>
              <a:t>Some of which are different for signed vs. unsigned multiplication</a:t>
            </a:r>
          </a:p>
          <a:p>
            <a:pPr lvl="1" eaLnBrk="1" hangingPunct="1">
              <a:tabLst>
                <a:tab pos="1828800" algn="l"/>
                <a:tab pos="2286000" algn="l"/>
                <a:tab pos="3035300" algn="l"/>
                <a:tab pos="3429000" algn="l"/>
              </a:tabLst>
              <a:defRPr/>
            </a:pPr>
            <a:r>
              <a:rPr lang="en-US" dirty="0"/>
              <a:t>Lower bits are the same</a:t>
            </a:r>
          </a:p>
        </p:txBody>
      </p:sp>
      <p:grpSp>
        <p:nvGrpSpPr>
          <p:cNvPr id="2" name="Group 4"/>
          <p:cNvGrpSpPr>
            <a:grpSpLocks/>
          </p:cNvGrpSpPr>
          <p:nvPr/>
        </p:nvGrpSpPr>
        <p:grpSpPr bwMode="auto">
          <a:xfrm>
            <a:off x="6172200" y="1219200"/>
            <a:ext cx="2743200" cy="228600"/>
            <a:chOff x="2976" y="816"/>
            <a:chExt cx="1728" cy="144"/>
          </a:xfrm>
        </p:grpSpPr>
        <p:sp>
          <p:nvSpPr>
            <p:cNvPr id="41007"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8"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9"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0"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1"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2"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3"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1676400"/>
            <a:ext cx="2743200" cy="228600"/>
            <a:chOff x="2976" y="1104"/>
            <a:chExt cx="1728" cy="144"/>
          </a:xfrm>
        </p:grpSpPr>
        <p:sp>
          <p:nvSpPr>
            <p:cNvPr id="41000"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1"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2"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3"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4"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5"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6"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66" name="Rectangle 20"/>
          <p:cNvSpPr>
            <a:spLocks noChangeArrowheads="1"/>
          </p:cNvSpPr>
          <p:nvPr/>
        </p:nvSpPr>
        <p:spPr bwMode="auto">
          <a:xfrm>
            <a:off x="5562600" y="11430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0967" name="Rectangle 21"/>
          <p:cNvSpPr>
            <a:spLocks noChangeArrowheads="1"/>
          </p:cNvSpPr>
          <p:nvPr/>
        </p:nvSpPr>
        <p:spPr bwMode="auto">
          <a:xfrm>
            <a:off x="5562600" y="16002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40968" name="Line 22"/>
          <p:cNvSpPr>
            <a:spLocks noChangeShapeType="1"/>
          </p:cNvSpPr>
          <p:nvPr/>
        </p:nvSpPr>
        <p:spPr bwMode="auto">
          <a:xfrm>
            <a:off x="2743200" y="1981200"/>
            <a:ext cx="6324600" cy="0"/>
          </a:xfrm>
          <a:prstGeom prst="line">
            <a:avLst/>
          </a:prstGeom>
          <a:noFill/>
          <a:ln w="25400">
            <a:solidFill>
              <a:schemeClr val="tx1"/>
            </a:solidFill>
            <a:round/>
            <a:headEnd/>
            <a:tailEnd/>
          </a:ln>
        </p:spPr>
        <p:txBody>
          <a:bodyPr wrap="none" anchor="ctr"/>
          <a:lstStyle/>
          <a:p>
            <a:endParaRPr lang="en-US"/>
          </a:p>
        </p:txBody>
      </p:sp>
      <p:sp>
        <p:nvSpPr>
          <p:cNvPr id="40969" name="Rectangle 23"/>
          <p:cNvSpPr>
            <a:spLocks noChangeArrowheads="1"/>
          </p:cNvSpPr>
          <p:nvPr/>
        </p:nvSpPr>
        <p:spPr bwMode="auto">
          <a:xfrm>
            <a:off x="5181600" y="16002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6172200" y="2133600"/>
            <a:ext cx="2743200" cy="228600"/>
            <a:chOff x="2976" y="1392"/>
            <a:chExt cx="1728" cy="144"/>
          </a:xfrm>
        </p:grpSpPr>
        <p:sp>
          <p:nvSpPr>
            <p:cNvPr id="4099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1" name="Rectangle 32"/>
          <p:cNvSpPr>
            <a:spLocks noChangeArrowheads="1"/>
          </p:cNvSpPr>
          <p:nvPr/>
        </p:nvSpPr>
        <p:spPr bwMode="auto">
          <a:xfrm>
            <a:off x="2857500" y="1981200"/>
            <a:ext cx="571500"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a:grpSpLocks/>
          </p:cNvGrpSpPr>
          <p:nvPr/>
        </p:nvGrpSpPr>
        <p:grpSpPr bwMode="auto">
          <a:xfrm>
            <a:off x="6172200" y="2590800"/>
            <a:ext cx="2743200" cy="228600"/>
            <a:chOff x="2976" y="1392"/>
            <a:chExt cx="1728" cy="144"/>
          </a:xfrm>
        </p:grpSpPr>
        <p:sp>
          <p:nvSpPr>
            <p:cNvPr id="40986"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7"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8"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9"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0"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1"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2"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3" name="Line 41"/>
          <p:cNvSpPr>
            <a:spLocks noChangeShapeType="1"/>
          </p:cNvSpPr>
          <p:nvPr/>
        </p:nvSpPr>
        <p:spPr bwMode="auto">
          <a:xfrm flipV="1">
            <a:off x="2743200" y="2438400"/>
            <a:ext cx="6324600" cy="0"/>
          </a:xfrm>
          <a:prstGeom prst="line">
            <a:avLst/>
          </a:prstGeom>
          <a:noFill/>
          <a:ln w="25400">
            <a:solidFill>
              <a:schemeClr val="tx1"/>
            </a:solidFill>
            <a:round/>
            <a:headEnd/>
            <a:tailEnd/>
          </a:ln>
        </p:spPr>
        <p:txBody>
          <a:bodyPr wrap="none" anchor="ctr"/>
          <a:lstStyle/>
          <a:p>
            <a:endParaRPr lang="en-US"/>
          </a:p>
        </p:txBody>
      </p:sp>
      <p:sp>
        <p:nvSpPr>
          <p:cNvPr id="40974" name="Text Box 42"/>
          <p:cNvSpPr txBox="1">
            <a:spLocks noChangeArrowheads="1"/>
          </p:cNvSpPr>
          <p:nvPr/>
        </p:nvSpPr>
        <p:spPr bwMode="auto">
          <a:xfrm>
            <a:off x="228600" y="2057400"/>
            <a:ext cx="2586798"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2*</a:t>
            </a:r>
            <a:r>
              <a:rPr lang="en-US" sz="2000" b="0" i="1" dirty="0">
                <a:latin typeface="Calibri" pitchFamily="34" charset="0"/>
              </a:rPr>
              <a:t>w</a:t>
            </a:r>
            <a:r>
              <a:rPr lang="en-US" sz="2000" b="0" dirty="0">
                <a:latin typeface="Calibri" pitchFamily="34" charset="0"/>
              </a:rPr>
              <a:t>  bits</a:t>
            </a:r>
          </a:p>
        </p:txBody>
      </p:sp>
      <p:sp>
        <p:nvSpPr>
          <p:cNvPr id="40975" name="Text Box 43"/>
          <p:cNvSpPr txBox="1">
            <a:spLocks noChangeArrowheads="1"/>
          </p:cNvSpPr>
          <p:nvPr/>
        </p:nvSpPr>
        <p:spPr bwMode="auto">
          <a:xfrm>
            <a:off x="2286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40976" name="Text Box 44"/>
          <p:cNvSpPr txBox="1">
            <a:spLocks noChangeArrowheads="1"/>
          </p:cNvSpPr>
          <p:nvPr/>
        </p:nvSpPr>
        <p:spPr bwMode="auto">
          <a:xfrm>
            <a:off x="228600" y="26670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w</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40977" name="Rectangle 45"/>
          <p:cNvSpPr>
            <a:spLocks noChangeArrowheads="1"/>
          </p:cNvSpPr>
          <p:nvPr/>
        </p:nvSpPr>
        <p:spPr bwMode="auto">
          <a:xfrm>
            <a:off x="4648200" y="2438400"/>
            <a:ext cx="14097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6" name="Group 46"/>
          <p:cNvGrpSpPr>
            <a:grpSpLocks/>
          </p:cNvGrpSpPr>
          <p:nvPr/>
        </p:nvGrpSpPr>
        <p:grpSpPr bwMode="auto">
          <a:xfrm>
            <a:off x="3429000" y="2133600"/>
            <a:ext cx="2743200" cy="228600"/>
            <a:chOff x="2976" y="1392"/>
            <a:chExt cx="1728" cy="144"/>
          </a:xfrm>
        </p:grpSpPr>
        <p:sp>
          <p:nvSpPr>
            <p:cNvPr id="40979"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0"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1"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2"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3"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4"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5"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grpSp>
      <p:sp>
        <p:nvSpPr>
          <p:cNvPr id="64" name="Rectangle 5"/>
          <p:cNvSpPr>
            <a:spLocks/>
          </p:cNvSpPr>
          <p:nvPr/>
        </p:nvSpPr>
        <p:spPr bwMode="auto">
          <a:xfrm>
            <a:off x="7430830" y="5350589"/>
            <a:ext cx="1220847"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-43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5" name="Line 6"/>
          <p:cNvSpPr>
            <a:spLocks noChangeShapeType="1"/>
          </p:cNvSpPr>
          <p:nvPr/>
        </p:nvSpPr>
        <p:spPr bwMode="auto">
          <a:xfrm>
            <a:off x="7507030" y="6036389"/>
            <a:ext cx="106547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6" name="Rectangle 13"/>
          <p:cNvSpPr>
            <a:spLocks/>
          </p:cNvSpPr>
          <p:nvPr/>
        </p:nvSpPr>
        <p:spPr bwMode="auto">
          <a:xfrm>
            <a:off x="7430830" y="6007020"/>
            <a:ext cx="122102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989</a:t>
            </a:r>
          </a:p>
        </p:txBody>
      </p:sp>
      <p:sp>
        <p:nvSpPr>
          <p:cNvPr id="67" name="Rectangle 13"/>
          <p:cNvSpPr>
            <a:spLocks/>
          </p:cNvSpPr>
          <p:nvPr/>
        </p:nvSpPr>
        <p:spPr bwMode="auto">
          <a:xfrm>
            <a:off x="7430830" y="6371431"/>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-35</a:t>
            </a:r>
          </a:p>
        </p:txBody>
      </p:sp>
      <p:sp>
        <p:nvSpPr>
          <p:cNvPr id="68" name="Line 6"/>
          <p:cNvSpPr>
            <a:spLocks noChangeShapeType="1"/>
          </p:cNvSpPr>
          <p:nvPr/>
        </p:nvSpPr>
        <p:spPr bwMode="auto">
          <a:xfrm>
            <a:off x="7507030" y="6376511"/>
            <a:ext cx="106547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9" name="Rectangle 5"/>
          <p:cNvSpPr>
            <a:spLocks/>
          </p:cNvSpPr>
          <p:nvPr/>
        </p:nvSpPr>
        <p:spPr bwMode="auto">
          <a:xfrm>
            <a:off x="2895600" y="5350589"/>
            <a:ext cx="3221395"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6036389"/>
            <a:ext cx="309431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a:spLocks/>
          </p:cNvSpPr>
          <p:nvPr/>
        </p:nvSpPr>
        <p:spPr bwMode="auto">
          <a:xfrm>
            <a:off x="2895600" y="6007020"/>
            <a:ext cx="32218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0000 0011 1101 1101</a:t>
            </a:r>
          </a:p>
        </p:txBody>
      </p:sp>
      <p:sp>
        <p:nvSpPr>
          <p:cNvPr id="72" name="Rectangle 13"/>
          <p:cNvSpPr>
            <a:spLocks/>
          </p:cNvSpPr>
          <p:nvPr/>
        </p:nvSpPr>
        <p:spPr bwMode="auto">
          <a:xfrm>
            <a:off x="2895600" y="6371431"/>
            <a:ext cx="322139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1101 1101</a:t>
            </a:r>
          </a:p>
        </p:txBody>
      </p:sp>
      <p:sp>
        <p:nvSpPr>
          <p:cNvPr id="73" name="Line 6"/>
          <p:cNvSpPr>
            <a:spLocks noChangeShapeType="1"/>
          </p:cNvSpPr>
          <p:nvPr/>
        </p:nvSpPr>
        <p:spPr bwMode="auto">
          <a:xfrm>
            <a:off x="2925484" y="6376511"/>
            <a:ext cx="309431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a:spLocks/>
          </p:cNvSpPr>
          <p:nvPr/>
        </p:nvSpPr>
        <p:spPr bwMode="auto">
          <a:xfrm>
            <a:off x="6351193" y="5350589"/>
            <a:ext cx="913070"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75" name="Line 6"/>
          <p:cNvSpPr>
            <a:spLocks noChangeShapeType="1"/>
          </p:cNvSpPr>
          <p:nvPr/>
        </p:nvSpPr>
        <p:spPr bwMode="auto">
          <a:xfrm>
            <a:off x="6427393" y="6036389"/>
            <a:ext cx="73540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a:spLocks/>
          </p:cNvSpPr>
          <p:nvPr/>
        </p:nvSpPr>
        <p:spPr bwMode="auto">
          <a:xfrm>
            <a:off x="6351193" y="6007020"/>
            <a:ext cx="9131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03DD</a:t>
            </a:r>
          </a:p>
        </p:txBody>
      </p:sp>
      <p:sp>
        <p:nvSpPr>
          <p:cNvPr id="77" name="Rectangle 13"/>
          <p:cNvSpPr>
            <a:spLocks/>
          </p:cNvSpPr>
          <p:nvPr/>
        </p:nvSpPr>
        <p:spPr bwMode="auto">
          <a:xfrm>
            <a:off x="6351193" y="6371431"/>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DD</a:t>
            </a:r>
          </a:p>
        </p:txBody>
      </p:sp>
      <p:sp>
        <p:nvSpPr>
          <p:cNvPr id="78" name="Line 6"/>
          <p:cNvSpPr>
            <a:spLocks noChangeShapeType="1"/>
          </p:cNvSpPr>
          <p:nvPr/>
        </p:nvSpPr>
        <p:spPr bwMode="auto">
          <a:xfrm>
            <a:off x="6427392" y="6376511"/>
            <a:ext cx="73540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p:bldP spid="67" grpId="0"/>
      <p:bldP spid="68" grpId="0" animBg="1"/>
      <p:bldP spid="69" grpId="0"/>
      <p:bldP spid="70" grpId="0" animBg="1"/>
      <p:bldP spid="71" grpId="0"/>
      <p:bldP spid="72" grpId="0"/>
      <p:bldP spid="73" grpId="0" animBg="1"/>
      <p:bldP spid="74" grpId="0"/>
      <p:bldP spid="75" grpId="0" animBg="1"/>
      <p:bldP spid="76" grpId="0"/>
      <p:bldP spid="77" grpId="0"/>
      <p:bldP spid="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81000" y="569912"/>
            <a:ext cx="7399338" cy="573088"/>
          </a:xfrm>
        </p:spPr>
        <p:txBody>
          <a:bodyPr/>
          <a:lstStyle/>
          <a:p>
            <a:pPr eaLnBrk="1" hangingPunct="1">
              <a:defRPr/>
            </a:pPr>
            <a:r>
              <a:rPr lang="en-US" dirty="0"/>
              <a:t>Power-of-2 Multiply with Shift</a:t>
            </a:r>
          </a:p>
        </p:txBody>
      </p:sp>
      <p:sp>
        <p:nvSpPr>
          <p:cNvPr id="164867" name="Rectangle 3"/>
          <p:cNvSpPr>
            <a:spLocks noGrp="1" noChangeArrowheads="1"/>
          </p:cNvSpPr>
          <p:nvPr>
            <p:ph type="body" idx="1"/>
          </p:nvPr>
        </p:nvSpPr>
        <p:spPr>
          <a:xfrm>
            <a:off x="396875" y="1352550"/>
            <a:ext cx="7896225" cy="4972050"/>
          </a:xfrm>
        </p:spPr>
        <p:txBody>
          <a:bodyPr/>
          <a:lstStyle/>
          <a:p>
            <a:pPr eaLnBrk="1" hangingPunct="1">
              <a:tabLst>
                <a:tab pos="2971800" algn="l"/>
              </a:tabLst>
              <a:defRPr/>
            </a:pPr>
            <a:r>
              <a:rPr lang="en-US" dirty="0"/>
              <a:t>Operation</a:t>
            </a:r>
          </a:p>
          <a:p>
            <a:pPr lvl="1" eaLnBrk="1" hangingPunct="1">
              <a:tabLst>
                <a:tab pos="2971800" algn="l"/>
              </a:tabLst>
              <a:defRPr/>
            </a:pPr>
            <a:r>
              <a:rPr lang="en-US" b="1" dirty="0">
                <a:latin typeface="Courier New" pitchFamily="49" charset="0"/>
              </a:rPr>
              <a:t>u &lt;&lt; k</a:t>
            </a:r>
            <a:r>
              <a:rPr lang="en-US" b="1" dirty="0"/>
              <a:t> </a:t>
            </a:r>
            <a:r>
              <a:rPr lang="en-US" dirty="0"/>
              <a:t>gives </a:t>
            </a:r>
            <a:r>
              <a:rPr lang="en-US" b="1" dirty="0">
                <a:latin typeface="Courier New" pitchFamily="49" charset="0"/>
              </a:rPr>
              <a:t>u * </a:t>
            </a:r>
            <a:r>
              <a:rPr lang="en-US" b="1" i="1" dirty="0"/>
              <a:t>2</a:t>
            </a:r>
            <a:r>
              <a:rPr lang="en-US" b="1" i="1" baseline="30000" dirty="0"/>
              <a:t>k</a:t>
            </a:r>
          </a:p>
          <a:p>
            <a:pPr lvl="1" eaLnBrk="1" hangingPunct="1">
              <a:tabLst>
                <a:tab pos="2971800" algn="l"/>
              </a:tabLst>
              <a:defRPr/>
            </a:pPr>
            <a:r>
              <a:rPr lang="en-US" dirty="0">
                <a:solidFill>
                  <a:schemeClr val="tx2"/>
                </a:solidFill>
              </a:rPr>
              <a:t>Both signed and unsigned</a:t>
            </a:r>
          </a:p>
          <a:p>
            <a:pPr eaLnBrk="1" hangingPunct="1">
              <a:tabLst>
                <a:tab pos="2971800" algn="l"/>
              </a:tabLst>
              <a:defRPr/>
            </a:pPr>
            <a:endParaRPr lang="en-US" dirty="0"/>
          </a:p>
          <a:p>
            <a:pPr eaLnBrk="1" hangingPunct="1">
              <a:tabLst>
                <a:tab pos="2971800" algn="l"/>
              </a:tabLst>
              <a:defRPr/>
            </a:pPr>
            <a:endParaRPr lang="en-US" dirty="0"/>
          </a:p>
          <a:p>
            <a:pPr eaLnBrk="1" hangingPunct="1">
              <a:tabLst>
                <a:tab pos="2971800" algn="l"/>
              </a:tabLst>
              <a:defRPr/>
            </a:pPr>
            <a:endParaRPr lang="en-US" dirty="0"/>
          </a:p>
          <a:p>
            <a:pPr eaLnBrk="1" hangingPunct="1">
              <a:tabLst>
                <a:tab pos="2971800" algn="l"/>
              </a:tabLst>
              <a:defRPr/>
            </a:pPr>
            <a:endParaRPr lang="en-US" dirty="0"/>
          </a:p>
          <a:p>
            <a:pPr eaLnBrk="1" hangingPunct="1">
              <a:tabLst>
                <a:tab pos="2971800" algn="l"/>
              </a:tabLst>
              <a:defRPr/>
            </a:pPr>
            <a:r>
              <a:rPr lang="en-US" dirty="0"/>
              <a:t>Examples</a:t>
            </a:r>
          </a:p>
          <a:p>
            <a:pPr lvl="1" eaLnBrk="1" hangingPunct="1">
              <a:tabLst>
                <a:tab pos="2971800" algn="l"/>
              </a:tabLst>
              <a:defRPr/>
            </a:pPr>
            <a:r>
              <a:rPr lang="en-US" b="1" dirty="0">
                <a:latin typeface="Courier New" pitchFamily="49" charset="0"/>
              </a:rPr>
              <a:t>u &lt;&lt; 3	==	u * 8</a:t>
            </a:r>
          </a:p>
          <a:p>
            <a:pPr lvl="1" eaLnBrk="1" hangingPunct="1">
              <a:tabLst>
                <a:tab pos="2971800" algn="l"/>
              </a:tabLst>
              <a:defRPr/>
            </a:pPr>
            <a:r>
              <a:rPr lang="en-US" b="1" dirty="0">
                <a:latin typeface="Courier New" pitchFamily="49" charset="0"/>
              </a:rPr>
              <a:t>(u &lt;&lt; 5) – (u &lt;&lt; 3)	==	u * 24</a:t>
            </a:r>
          </a:p>
          <a:p>
            <a:pPr lvl="1" eaLnBrk="1" hangingPunct="1">
              <a:tabLst>
                <a:tab pos="2971800" algn="l"/>
              </a:tabLst>
              <a:defRPr/>
            </a:pPr>
            <a:r>
              <a:rPr lang="en-US" dirty="0">
                <a:solidFill>
                  <a:schemeClr val="tx2"/>
                </a:solidFill>
              </a:rPr>
              <a:t>Most machines shift and add faster than multiply</a:t>
            </a:r>
          </a:p>
          <a:p>
            <a:pPr lvl="2" eaLnBrk="1" hangingPunct="1">
              <a:tabLst>
                <a:tab pos="2971800" algn="l"/>
              </a:tabLst>
              <a:defRPr/>
            </a:pPr>
            <a:r>
              <a:rPr lang="en-US" dirty="0"/>
              <a:t>Compiler generates this code automatically</a:t>
            </a:r>
          </a:p>
          <a:p>
            <a:pPr lvl="1" eaLnBrk="1" hangingPunct="1">
              <a:tabLst>
                <a:tab pos="2971800" algn="l"/>
              </a:tabLst>
              <a:defRPr/>
            </a:pPr>
            <a:endParaRPr lang="en-US" dirty="0"/>
          </a:p>
        </p:txBody>
      </p:sp>
      <p:sp>
        <p:nvSpPr>
          <p:cNvPr id="41988" name="Rectangle 4"/>
          <p:cNvSpPr>
            <a:spLocks noChangeArrowheads="1"/>
          </p:cNvSpPr>
          <p:nvPr/>
        </p:nvSpPr>
        <p:spPr bwMode="auto">
          <a:xfrm>
            <a:off x="59436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89" name="Rectangle 5"/>
          <p:cNvSpPr>
            <a:spLocks noChangeArrowheads="1"/>
          </p:cNvSpPr>
          <p:nvPr/>
        </p:nvSpPr>
        <p:spPr bwMode="auto">
          <a:xfrm>
            <a:off x="61722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0" name="Rectangle 6"/>
          <p:cNvSpPr>
            <a:spLocks noChangeArrowheads="1"/>
          </p:cNvSpPr>
          <p:nvPr/>
        </p:nvSpPr>
        <p:spPr bwMode="auto">
          <a:xfrm>
            <a:off x="64008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1" name="Rectangle 7"/>
          <p:cNvSpPr>
            <a:spLocks noChangeArrowheads="1"/>
          </p:cNvSpPr>
          <p:nvPr/>
        </p:nvSpPr>
        <p:spPr bwMode="auto">
          <a:xfrm>
            <a:off x="80010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2" name="Rectangle 8"/>
          <p:cNvSpPr>
            <a:spLocks noChangeArrowheads="1"/>
          </p:cNvSpPr>
          <p:nvPr/>
        </p:nvSpPr>
        <p:spPr bwMode="auto">
          <a:xfrm>
            <a:off x="82296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3" name="Rectangle 9"/>
          <p:cNvSpPr>
            <a:spLocks noChangeArrowheads="1"/>
          </p:cNvSpPr>
          <p:nvPr/>
        </p:nvSpPr>
        <p:spPr bwMode="auto">
          <a:xfrm>
            <a:off x="84582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4" name="Rectangle 10"/>
          <p:cNvSpPr>
            <a:spLocks noChangeArrowheads="1"/>
          </p:cNvSpPr>
          <p:nvPr/>
        </p:nvSpPr>
        <p:spPr bwMode="auto">
          <a:xfrm>
            <a:off x="6629400" y="2514600"/>
            <a:ext cx="1371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 • •</a:t>
            </a:r>
          </a:p>
        </p:txBody>
      </p:sp>
      <p:sp>
        <p:nvSpPr>
          <p:cNvPr id="41995" name="Rectangle 11"/>
          <p:cNvSpPr>
            <a:spLocks noChangeArrowheads="1"/>
          </p:cNvSpPr>
          <p:nvPr/>
        </p:nvSpPr>
        <p:spPr bwMode="auto">
          <a:xfrm>
            <a:off x="59436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6" name="Rectangle 12"/>
          <p:cNvSpPr>
            <a:spLocks noChangeArrowheads="1"/>
          </p:cNvSpPr>
          <p:nvPr/>
        </p:nvSpPr>
        <p:spPr bwMode="auto">
          <a:xfrm>
            <a:off x="68580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7" name="Rectangle 13"/>
          <p:cNvSpPr>
            <a:spLocks noChangeArrowheads="1"/>
          </p:cNvSpPr>
          <p:nvPr/>
        </p:nvSpPr>
        <p:spPr bwMode="auto">
          <a:xfrm>
            <a:off x="7086600" y="29718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1998" name="Rectangle 14"/>
          <p:cNvSpPr>
            <a:spLocks noChangeArrowheads="1"/>
          </p:cNvSpPr>
          <p:nvPr/>
        </p:nvSpPr>
        <p:spPr bwMode="auto">
          <a:xfrm>
            <a:off x="73152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9" name="Rectangle 15"/>
          <p:cNvSpPr>
            <a:spLocks noChangeArrowheads="1"/>
          </p:cNvSpPr>
          <p:nvPr/>
        </p:nvSpPr>
        <p:spPr bwMode="auto">
          <a:xfrm>
            <a:off x="82296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0" name="Rectangle 16"/>
          <p:cNvSpPr>
            <a:spLocks noChangeArrowheads="1"/>
          </p:cNvSpPr>
          <p:nvPr/>
        </p:nvSpPr>
        <p:spPr bwMode="auto">
          <a:xfrm>
            <a:off x="84582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1" name="Rectangle 17"/>
          <p:cNvSpPr>
            <a:spLocks noChangeArrowheads="1"/>
          </p:cNvSpPr>
          <p:nvPr/>
        </p:nvSpPr>
        <p:spPr bwMode="auto">
          <a:xfrm>
            <a:off x="6172200" y="2971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02" name="Rectangle 18"/>
          <p:cNvSpPr>
            <a:spLocks noChangeArrowheads="1"/>
          </p:cNvSpPr>
          <p:nvPr/>
        </p:nvSpPr>
        <p:spPr bwMode="auto">
          <a:xfrm>
            <a:off x="5334000" y="2438400"/>
            <a:ext cx="2984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2003" name="Rectangle 19"/>
          <p:cNvSpPr>
            <a:spLocks noChangeArrowheads="1"/>
          </p:cNvSpPr>
          <p:nvPr/>
        </p:nvSpPr>
        <p:spPr bwMode="auto">
          <a:xfrm>
            <a:off x="5334000" y="2895600"/>
            <a:ext cx="366713" cy="366712"/>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2004" name="Line 20"/>
          <p:cNvSpPr>
            <a:spLocks noChangeShapeType="1"/>
          </p:cNvSpPr>
          <p:nvPr/>
        </p:nvSpPr>
        <p:spPr bwMode="auto">
          <a:xfrm>
            <a:off x="2514600" y="3276600"/>
            <a:ext cx="6324600" cy="0"/>
          </a:xfrm>
          <a:prstGeom prst="line">
            <a:avLst/>
          </a:prstGeom>
          <a:noFill/>
          <a:ln w="25400">
            <a:solidFill>
              <a:schemeClr val="tx1"/>
            </a:solidFill>
            <a:round/>
            <a:headEnd/>
            <a:tailEnd/>
          </a:ln>
        </p:spPr>
        <p:txBody>
          <a:bodyPr wrap="none" anchor="ctr"/>
          <a:lstStyle/>
          <a:p>
            <a:endParaRPr lang="en-US"/>
          </a:p>
        </p:txBody>
      </p:sp>
      <p:sp>
        <p:nvSpPr>
          <p:cNvPr id="42005" name="Rectangle 21"/>
          <p:cNvSpPr>
            <a:spLocks noChangeArrowheads="1"/>
          </p:cNvSpPr>
          <p:nvPr/>
        </p:nvSpPr>
        <p:spPr bwMode="auto">
          <a:xfrm>
            <a:off x="4953000" y="2895600"/>
            <a:ext cx="320675" cy="366712"/>
          </a:xfrm>
          <a:prstGeom prst="rect">
            <a:avLst/>
          </a:prstGeom>
          <a:noFill/>
          <a:ln w="25400">
            <a:noFill/>
            <a:miter lim="800000"/>
            <a:headEnd/>
            <a:tailEnd/>
          </a:ln>
        </p:spPr>
        <p:txBody>
          <a:bodyPr wrap="none">
            <a:spAutoFit/>
          </a:bodyPr>
          <a:lstStyle/>
          <a:p>
            <a:pPr>
              <a:lnSpc>
                <a:spcPct val="100000"/>
              </a:lnSpc>
            </a:pPr>
            <a:r>
              <a:rPr lang="en-US"/>
              <a:t>*</a:t>
            </a:r>
          </a:p>
        </p:txBody>
      </p:sp>
      <p:sp>
        <p:nvSpPr>
          <p:cNvPr id="42006" name="Rectangle 22"/>
          <p:cNvSpPr>
            <a:spLocks noChangeArrowheads="1"/>
          </p:cNvSpPr>
          <p:nvPr/>
        </p:nvSpPr>
        <p:spPr bwMode="auto">
          <a:xfrm>
            <a:off x="3886200" y="3276600"/>
            <a:ext cx="652463" cy="366712"/>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42007" name="Line 23"/>
          <p:cNvSpPr>
            <a:spLocks noChangeShapeType="1"/>
          </p:cNvSpPr>
          <p:nvPr/>
        </p:nvSpPr>
        <p:spPr bwMode="auto">
          <a:xfrm flipV="1">
            <a:off x="2514600" y="3733800"/>
            <a:ext cx="6324600" cy="0"/>
          </a:xfrm>
          <a:prstGeom prst="line">
            <a:avLst/>
          </a:prstGeom>
          <a:noFill/>
          <a:ln w="25400">
            <a:solidFill>
              <a:schemeClr val="tx1"/>
            </a:solidFill>
            <a:round/>
            <a:headEnd/>
            <a:tailEnd/>
          </a:ln>
        </p:spPr>
        <p:txBody>
          <a:bodyPr wrap="none" anchor="ctr"/>
          <a:lstStyle/>
          <a:p>
            <a:endParaRPr lang="en-US"/>
          </a:p>
        </p:txBody>
      </p:sp>
      <p:sp>
        <p:nvSpPr>
          <p:cNvPr id="42008" name="Text Box 24"/>
          <p:cNvSpPr txBox="1">
            <a:spLocks noChangeArrowheads="1"/>
          </p:cNvSpPr>
          <p:nvPr/>
        </p:nvSpPr>
        <p:spPr bwMode="auto">
          <a:xfrm>
            <a:off x="990600" y="3352800"/>
            <a:ext cx="2573974"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a:t>
            </a:r>
            <a:r>
              <a:rPr lang="en-US" sz="2000" b="0" i="1" dirty="0" err="1">
                <a:latin typeface="Calibri" pitchFamily="34" charset="0"/>
              </a:rPr>
              <a:t>w</a:t>
            </a:r>
            <a:r>
              <a:rPr lang="en-US" sz="2000" b="0" dirty="0" err="1">
                <a:latin typeface="Calibri" pitchFamily="34" charset="0"/>
              </a:rPr>
              <a:t>+</a:t>
            </a:r>
            <a:r>
              <a:rPr lang="en-US" sz="2000" b="0" i="1" dirty="0" err="1">
                <a:latin typeface="Calibri" pitchFamily="34" charset="0"/>
              </a:rPr>
              <a:t>k</a:t>
            </a:r>
            <a:r>
              <a:rPr lang="en-US" sz="2000" b="0" dirty="0">
                <a:latin typeface="Calibri" pitchFamily="34" charset="0"/>
              </a:rPr>
              <a:t>  bits</a:t>
            </a:r>
          </a:p>
        </p:txBody>
      </p:sp>
      <p:sp>
        <p:nvSpPr>
          <p:cNvPr id="42009" name="Text Box 25"/>
          <p:cNvSpPr txBox="1">
            <a:spLocks noChangeArrowheads="1"/>
          </p:cNvSpPr>
          <p:nvPr/>
        </p:nvSpPr>
        <p:spPr bwMode="auto">
          <a:xfrm>
            <a:off x="990600" y="26670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42010" name="Text Box 26"/>
          <p:cNvSpPr txBox="1">
            <a:spLocks noChangeArrowheads="1"/>
          </p:cNvSpPr>
          <p:nvPr/>
        </p:nvSpPr>
        <p:spPr bwMode="auto">
          <a:xfrm>
            <a:off x="990600" y="3795712"/>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k </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42011" name="Rectangle 27"/>
          <p:cNvSpPr>
            <a:spLocks noChangeArrowheads="1"/>
          </p:cNvSpPr>
          <p:nvPr/>
        </p:nvSpPr>
        <p:spPr bwMode="auto">
          <a:xfrm>
            <a:off x="4383692" y="3795712"/>
            <a:ext cx="1382109" cy="338554"/>
          </a:xfrm>
          <a:prstGeom prst="rect">
            <a:avLst/>
          </a:prstGeom>
          <a:noFill/>
          <a:ln w="25400">
            <a:noFill/>
            <a:miter lim="800000"/>
            <a:headEnd/>
            <a:tailEnd/>
          </a:ln>
        </p:spPr>
        <p:txBody>
          <a:bodyPr wrap="none">
            <a:spAutoFit/>
          </a:bodyPr>
          <a:lstStyle/>
          <a:p>
            <a:pPr algn="r">
              <a:lnSpc>
                <a:spcPct val="100000"/>
              </a:lnSpc>
            </a:pPr>
            <a:r>
              <a:rPr lang="en-US" sz="1600" b="0">
                <a:latin typeface="Times" pitchFamily="18" charset="0"/>
              </a:rPr>
              <a:t>UMult</a:t>
            </a:r>
            <a:r>
              <a:rPr lang="en-US" sz="1600" b="0" i="1" baseline="-25000">
                <a:latin typeface="Times" pitchFamily="18" charset="0"/>
              </a:rPr>
              <a:t>w</a:t>
            </a:r>
            <a:r>
              <a:rPr lang="en-US" sz="1600" b="0">
                <a:latin typeface="Times" pitchFamily="18" charset="0"/>
              </a:rPr>
              <a:t>(</a:t>
            </a:r>
            <a:r>
              <a:rPr lang="en-US" sz="1600" b="0" i="1">
                <a:latin typeface="Times" pitchFamily="18" charset="0"/>
              </a:rPr>
              <a:t>u</a:t>
            </a:r>
            <a:r>
              <a:rPr lang="en-US" sz="1600" b="0">
                <a:latin typeface="Times" pitchFamily="18" charset="0"/>
              </a:rPr>
              <a:t> , 2</a:t>
            </a:r>
            <a:r>
              <a:rPr lang="en-US" sz="1600" b="0" i="1" baseline="30000">
                <a:latin typeface="Times" pitchFamily="18" charset="0"/>
              </a:rPr>
              <a:t>k</a:t>
            </a:r>
            <a:r>
              <a:rPr lang="en-US" sz="1600" b="0">
                <a:latin typeface="Times" pitchFamily="18" charset="0"/>
              </a:rPr>
              <a:t>)</a:t>
            </a:r>
          </a:p>
        </p:txBody>
      </p:sp>
      <p:sp>
        <p:nvSpPr>
          <p:cNvPr id="42012" name="Rectangle 28"/>
          <p:cNvSpPr>
            <a:spLocks noChangeArrowheads="1"/>
          </p:cNvSpPr>
          <p:nvPr/>
        </p:nvSpPr>
        <p:spPr bwMode="auto">
          <a:xfrm>
            <a:off x="7543800" y="2971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3" name="Rectangle 29"/>
          <p:cNvSpPr>
            <a:spLocks noChangeArrowheads="1"/>
          </p:cNvSpPr>
          <p:nvPr/>
        </p:nvSpPr>
        <p:spPr bwMode="auto">
          <a:xfrm>
            <a:off x="7105650" y="2057400"/>
            <a:ext cx="2857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grpSp>
        <p:nvGrpSpPr>
          <p:cNvPr id="2" name="Group 30"/>
          <p:cNvGrpSpPr>
            <a:grpSpLocks/>
          </p:cNvGrpSpPr>
          <p:nvPr/>
        </p:nvGrpSpPr>
        <p:grpSpPr bwMode="auto">
          <a:xfrm>
            <a:off x="4572000" y="3429000"/>
            <a:ext cx="2743200" cy="228600"/>
            <a:chOff x="2976" y="816"/>
            <a:chExt cx="1728" cy="144"/>
          </a:xfrm>
        </p:grpSpPr>
        <p:sp>
          <p:nvSpPr>
            <p:cNvPr id="42028" name="Rectangle 31"/>
            <p:cNvSpPr>
              <a:spLocks noChangeArrowheads="1"/>
            </p:cNvSpPr>
            <p:nvPr/>
          </p:nvSpPr>
          <p:spPr bwMode="auto">
            <a:xfrm>
              <a:off x="297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29" name="Rectangle 32"/>
            <p:cNvSpPr>
              <a:spLocks noChangeArrowheads="1"/>
            </p:cNvSpPr>
            <p:nvPr/>
          </p:nvSpPr>
          <p:spPr bwMode="auto">
            <a:xfrm>
              <a:off x="312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0" name="Rectangle 33"/>
            <p:cNvSpPr>
              <a:spLocks noChangeArrowheads="1"/>
            </p:cNvSpPr>
            <p:nvPr/>
          </p:nvSpPr>
          <p:spPr bwMode="auto">
            <a:xfrm>
              <a:off x="3264"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1" name="Rectangle 34"/>
            <p:cNvSpPr>
              <a:spLocks noChangeArrowheads="1"/>
            </p:cNvSpPr>
            <p:nvPr/>
          </p:nvSpPr>
          <p:spPr bwMode="auto">
            <a:xfrm>
              <a:off x="4272"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2" name="Rectangle 35"/>
            <p:cNvSpPr>
              <a:spLocks noChangeArrowheads="1"/>
            </p:cNvSpPr>
            <p:nvPr/>
          </p:nvSpPr>
          <p:spPr bwMode="auto">
            <a:xfrm>
              <a:off x="441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3" name="Rectangle 36"/>
            <p:cNvSpPr>
              <a:spLocks noChangeArrowheads="1"/>
            </p:cNvSpPr>
            <p:nvPr/>
          </p:nvSpPr>
          <p:spPr bwMode="auto">
            <a:xfrm>
              <a:off x="456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4" name="Rectangle 37"/>
            <p:cNvSpPr>
              <a:spLocks noChangeArrowheads="1"/>
            </p:cNvSpPr>
            <p:nvPr/>
          </p:nvSpPr>
          <p:spPr bwMode="auto">
            <a:xfrm>
              <a:off x="3408" y="816"/>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 • •</a:t>
              </a:r>
            </a:p>
          </p:txBody>
        </p:sp>
      </p:grpSp>
      <p:sp>
        <p:nvSpPr>
          <p:cNvPr id="42015" name="Rectangle 38"/>
          <p:cNvSpPr>
            <a:spLocks noChangeArrowheads="1"/>
          </p:cNvSpPr>
          <p:nvPr/>
        </p:nvSpPr>
        <p:spPr bwMode="auto">
          <a:xfrm>
            <a:off x="73152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6" name="Rectangle 39"/>
          <p:cNvSpPr>
            <a:spLocks noChangeArrowheads="1"/>
          </p:cNvSpPr>
          <p:nvPr/>
        </p:nvSpPr>
        <p:spPr bwMode="auto">
          <a:xfrm>
            <a:off x="82296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7" name="Rectangle 40"/>
          <p:cNvSpPr>
            <a:spLocks noChangeArrowheads="1"/>
          </p:cNvSpPr>
          <p:nvPr/>
        </p:nvSpPr>
        <p:spPr bwMode="auto">
          <a:xfrm>
            <a:off x="84582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8" name="Rectangle 41"/>
          <p:cNvSpPr>
            <a:spLocks noChangeArrowheads="1"/>
          </p:cNvSpPr>
          <p:nvPr/>
        </p:nvSpPr>
        <p:spPr bwMode="auto">
          <a:xfrm>
            <a:off x="7543800" y="3429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9" name="Rectangle 42"/>
          <p:cNvSpPr>
            <a:spLocks noChangeArrowheads="1"/>
          </p:cNvSpPr>
          <p:nvPr/>
        </p:nvSpPr>
        <p:spPr bwMode="auto">
          <a:xfrm>
            <a:off x="4398197" y="4066758"/>
            <a:ext cx="1359667" cy="338554"/>
          </a:xfrm>
          <a:prstGeom prst="rect">
            <a:avLst/>
          </a:prstGeom>
          <a:noFill/>
          <a:ln w="25400">
            <a:noFill/>
            <a:miter lim="800000"/>
            <a:headEnd/>
            <a:tailEnd/>
          </a:ln>
        </p:spPr>
        <p:txBody>
          <a:bodyPr wrap="none">
            <a:spAutoFit/>
          </a:bodyPr>
          <a:lstStyle/>
          <a:p>
            <a:pPr algn="r">
              <a:lnSpc>
                <a:spcPct val="100000"/>
              </a:lnSpc>
            </a:pPr>
            <a:r>
              <a:rPr lang="en-US" sz="1600" b="0" dirty="0" err="1">
                <a:latin typeface="Times" pitchFamily="18" charset="0"/>
              </a:rPr>
              <a:t>TMult</a:t>
            </a:r>
            <a:r>
              <a:rPr lang="en-US" sz="1600" b="0" i="1" baseline="-25000" dirty="0" err="1">
                <a:latin typeface="Times" pitchFamily="18" charset="0"/>
              </a:rPr>
              <a:t>w</a:t>
            </a:r>
            <a:r>
              <a:rPr lang="en-US" sz="1600" b="0" dirty="0">
                <a:latin typeface="Times" pitchFamily="18" charset="0"/>
              </a:rPr>
              <a:t>(</a:t>
            </a:r>
            <a:r>
              <a:rPr lang="en-US" sz="1600" b="0" i="1" dirty="0">
                <a:latin typeface="Times" pitchFamily="18" charset="0"/>
              </a:rPr>
              <a:t>u</a:t>
            </a:r>
            <a:r>
              <a:rPr lang="en-US" sz="1600" b="0" dirty="0">
                <a:latin typeface="Times" pitchFamily="18" charset="0"/>
              </a:rPr>
              <a:t> , 2</a:t>
            </a:r>
            <a:r>
              <a:rPr lang="en-US" sz="1600" b="0" i="1" baseline="30000" dirty="0">
                <a:latin typeface="Times" pitchFamily="18" charset="0"/>
              </a:rPr>
              <a:t>k</a:t>
            </a:r>
            <a:r>
              <a:rPr lang="en-US" sz="1600" b="0" dirty="0">
                <a:latin typeface="Times" pitchFamily="18" charset="0"/>
              </a:rPr>
              <a:t>)</a:t>
            </a:r>
          </a:p>
        </p:txBody>
      </p:sp>
      <p:sp>
        <p:nvSpPr>
          <p:cNvPr id="42020" name="Rectangle 43"/>
          <p:cNvSpPr>
            <a:spLocks noChangeArrowheads="1"/>
          </p:cNvSpPr>
          <p:nvPr/>
        </p:nvSpPr>
        <p:spPr bwMode="auto">
          <a:xfrm>
            <a:off x="73152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1" name="Rectangle 44"/>
          <p:cNvSpPr>
            <a:spLocks noChangeArrowheads="1"/>
          </p:cNvSpPr>
          <p:nvPr/>
        </p:nvSpPr>
        <p:spPr bwMode="auto">
          <a:xfrm>
            <a:off x="82296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2" name="Rectangle 45"/>
          <p:cNvSpPr>
            <a:spLocks noChangeArrowheads="1"/>
          </p:cNvSpPr>
          <p:nvPr/>
        </p:nvSpPr>
        <p:spPr bwMode="auto">
          <a:xfrm>
            <a:off x="84582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42023" name="Rectangle 46"/>
          <p:cNvSpPr>
            <a:spLocks noChangeArrowheads="1"/>
          </p:cNvSpPr>
          <p:nvPr/>
        </p:nvSpPr>
        <p:spPr bwMode="auto">
          <a:xfrm>
            <a:off x="7543800" y="3886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
        <p:nvSpPr>
          <p:cNvPr id="42024" name="Rectangle 47"/>
          <p:cNvSpPr>
            <a:spLocks noChangeArrowheads="1"/>
          </p:cNvSpPr>
          <p:nvPr/>
        </p:nvSpPr>
        <p:spPr bwMode="auto">
          <a:xfrm>
            <a:off x="66294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5" name="Rectangle 48"/>
          <p:cNvSpPr>
            <a:spLocks noChangeArrowheads="1"/>
          </p:cNvSpPr>
          <p:nvPr/>
        </p:nvSpPr>
        <p:spPr bwMode="auto">
          <a:xfrm>
            <a:off x="68580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6" name="Rectangle 49"/>
          <p:cNvSpPr>
            <a:spLocks noChangeArrowheads="1"/>
          </p:cNvSpPr>
          <p:nvPr/>
        </p:nvSpPr>
        <p:spPr bwMode="auto">
          <a:xfrm>
            <a:off x="70866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7" name="Rectangle 50"/>
          <p:cNvSpPr>
            <a:spLocks noChangeArrowheads="1"/>
          </p:cNvSpPr>
          <p:nvPr/>
        </p:nvSpPr>
        <p:spPr bwMode="auto">
          <a:xfrm>
            <a:off x="5943600" y="38862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
        <p:nvSpPr>
          <p:cNvPr id="3" name="TextBox 2"/>
          <p:cNvSpPr txBox="1"/>
          <p:nvPr/>
        </p:nvSpPr>
        <p:spPr>
          <a:xfrm>
            <a:off x="6286500" y="4405312"/>
            <a:ext cx="2700867" cy="984885"/>
          </a:xfrm>
          <a:prstGeom prst="rect">
            <a:avLst/>
          </a:prstGeom>
          <a:solidFill>
            <a:srgbClr val="FF9999"/>
          </a:solidFill>
        </p:spPr>
        <p:txBody>
          <a:bodyPr wrap="square" lIns="182880" tIns="182880" rIns="182880" bIns="182880" rtlCol="0">
            <a:spAutoFit/>
          </a:bodyPr>
          <a:lstStyle/>
          <a:p>
            <a:r>
              <a:rPr lang="en-US" sz="2000" dirty="0">
                <a:latin typeface="Calibri" pitchFamily="34" charset="0"/>
              </a:rPr>
              <a:t>Important Lesson:</a:t>
            </a:r>
          </a:p>
          <a:p>
            <a:pPr algn="ctr"/>
            <a:r>
              <a:rPr lang="en-US" sz="2000" dirty="0">
                <a:latin typeface="Calibri" pitchFamily="34" charset="0"/>
              </a:rPr>
              <a:t>Trust Your Compiler!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0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20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0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0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867">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4867">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4867">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4867">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4867">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p:bldP spid="42007" grpId="0" animBg="1"/>
      <p:bldP spid="42007" grpId="1" animBg="1"/>
      <p:bldP spid="42008" grpId="0"/>
      <p:bldP spid="42010" grpId="0"/>
      <p:bldP spid="42011" grpId="0"/>
      <p:bldP spid="42015" grpId="0" animBg="1"/>
      <p:bldP spid="42016" grpId="0" animBg="1"/>
      <p:bldP spid="42017" grpId="0" animBg="1"/>
      <p:bldP spid="42018" grpId="0" animBg="1"/>
      <p:bldP spid="42019" grpId="0"/>
      <p:bldP spid="42020" grpId="0" animBg="1"/>
      <p:bldP spid="42021" grpId="0" animBg="1"/>
      <p:bldP spid="42022" grpId="0" animBg="1"/>
      <p:bldP spid="42023" grpId="0" animBg="1"/>
      <p:bldP spid="42024" grpId="0" animBg="1"/>
      <p:bldP spid="42025" grpId="0" animBg="1"/>
      <p:bldP spid="42026" grpId="0" animBg="1"/>
      <p:bldP spid="42027" grpId="0" animBg="1"/>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04800" y="493712"/>
            <a:ext cx="8382000" cy="573088"/>
          </a:xfrm>
        </p:spPr>
        <p:txBody>
          <a:bodyPr/>
          <a:lstStyle/>
          <a:p>
            <a:pPr eaLnBrk="1" hangingPunct="1">
              <a:defRPr/>
            </a:pPr>
            <a:r>
              <a:rPr lang="en-US" dirty="0"/>
              <a:t>Unsigned Power-of-2 Divide with Shift</a:t>
            </a:r>
          </a:p>
        </p:txBody>
      </p:sp>
      <p:sp>
        <p:nvSpPr>
          <p:cNvPr id="168963" name="Rectangle 3"/>
          <p:cNvSpPr>
            <a:spLocks noGrp="1" noChangeArrowheads="1"/>
          </p:cNvSpPr>
          <p:nvPr>
            <p:ph idx="1"/>
          </p:nvPr>
        </p:nvSpPr>
        <p:spPr>
          <a:xfrm>
            <a:off x="290513" y="1220788"/>
            <a:ext cx="8307387" cy="1268412"/>
          </a:xfrm>
        </p:spPr>
        <p:txBody>
          <a:bodyPr/>
          <a:lstStyle/>
          <a:p>
            <a:pPr eaLnBrk="1" hangingPunct="1">
              <a:tabLst>
                <a:tab pos="2971800" algn="l"/>
              </a:tabLst>
              <a:defRPr/>
            </a:pPr>
            <a:r>
              <a:rPr lang="en-US" dirty="0"/>
              <a:t>Quotient of Unsigned by Power of 2</a:t>
            </a:r>
          </a:p>
          <a:p>
            <a:pPr lvl="1" eaLnBrk="1" hangingPunct="1">
              <a:tabLst>
                <a:tab pos="2971800" algn="l"/>
              </a:tabLst>
              <a:defRPr/>
            </a:pPr>
            <a:r>
              <a:rPr lang="en-US" b="1" dirty="0">
                <a:latin typeface="Courier New" pitchFamily="49" charset="0"/>
              </a:rPr>
              <a:t>u &gt;&gt; k</a:t>
            </a:r>
            <a:r>
              <a:rPr lang="en-US" b="1" dirty="0"/>
              <a:t> </a:t>
            </a:r>
            <a:r>
              <a:rPr lang="en-US" dirty="0"/>
              <a:t>gives  </a:t>
            </a:r>
            <a:r>
              <a:rPr lang="en-US" b="1" dirty="0">
                <a:sym typeface="Symbol" pitchFamily="18" charset="2"/>
              </a:rPr>
              <a:t> </a:t>
            </a:r>
            <a:r>
              <a:rPr lang="en-US" b="1" dirty="0">
                <a:latin typeface="Courier New" pitchFamily="49" charset="0"/>
              </a:rPr>
              <a:t>u / </a:t>
            </a:r>
            <a:r>
              <a:rPr lang="en-US" b="1" i="1" dirty="0"/>
              <a:t>2</a:t>
            </a:r>
            <a:r>
              <a:rPr lang="en-US" b="1" i="1" baseline="30000" dirty="0"/>
              <a:t>k </a:t>
            </a:r>
            <a:r>
              <a:rPr lang="en-US" b="1" dirty="0">
                <a:sym typeface="Symbol" pitchFamily="18" charset="2"/>
              </a:rPr>
              <a:t></a:t>
            </a:r>
            <a:endParaRPr lang="en-US" b="1" i="1" baseline="30000" dirty="0"/>
          </a:p>
          <a:p>
            <a:pPr lvl="1" eaLnBrk="1" hangingPunct="1">
              <a:tabLst>
                <a:tab pos="2971800" algn="l"/>
              </a:tabLst>
              <a:defRPr/>
            </a:pPr>
            <a:r>
              <a:rPr lang="en-US" dirty="0">
                <a:solidFill>
                  <a:schemeClr val="tx2"/>
                </a:solidFill>
              </a:rPr>
              <a:t>Uses logical shift</a:t>
            </a:r>
          </a:p>
        </p:txBody>
      </p:sp>
      <p:graphicFrame>
        <p:nvGraphicFramePr>
          <p:cNvPr id="13314" name="Object 4"/>
          <p:cNvGraphicFramePr>
            <a:graphicFrameLocks noChangeAspect="1"/>
          </p:cNvGraphicFramePr>
          <p:nvPr/>
        </p:nvGraphicFramePr>
        <p:xfrm>
          <a:off x="762000" y="4914900"/>
          <a:ext cx="7683500" cy="1638300"/>
        </p:xfrm>
        <a:graphic>
          <a:graphicData uri="http://schemas.openxmlformats.org/presentationml/2006/ole">
            <mc:AlternateContent xmlns:mc="http://schemas.openxmlformats.org/markup-compatibility/2006">
              <mc:Choice xmlns:v="urn:schemas-microsoft-com:vml" Requires="v">
                <p:oleObj spid="_x0000_s9219" name="Document" r:id="rId4" imgW="7988300" imgH="1651000" progId="Word.Document.8">
                  <p:embed/>
                </p:oleObj>
              </mc:Choice>
              <mc:Fallback>
                <p:oleObj name="Document" r:id="rId4" imgW="7988300" imgH="16510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914900"/>
                        <a:ext cx="7683500" cy="1638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17" name="Rectangle 5"/>
          <p:cNvSpPr>
            <a:spLocks noChangeArrowheads="1"/>
          </p:cNvSpPr>
          <p:nvPr/>
        </p:nvSpPr>
        <p:spPr bwMode="auto">
          <a:xfrm>
            <a:off x="39624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8" name="Rectangle 6"/>
          <p:cNvSpPr>
            <a:spLocks noChangeArrowheads="1"/>
          </p:cNvSpPr>
          <p:nvPr/>
        </p:nvSpPr>
        <p:spPr bwMode="auto">
          <a:xfrm>
            <a:off x="41910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9" name="Rectangle 7"/>
          <p:cNvSpPr>
            <a:spLocks noChangeArrowheads="1"/>
          </p:cNvSpPr>
          <p:nvPr/>
        </p:nvSpPr>
        <p:spPr bwMode="auto">
          <a:xfrm>
            <a:off x="51054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20" name="Rectangle 8"/>
          <p:cNvSpPr>
            <a:spLocks noChangeArrowheads="1"/>
          </p:cNvSpPr>
          <p:nvPr/>
        </p:nvSpPr>
        <p:spPr bwMode="auto">
          <a:xfrm>
            <a:off x="39624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21" name="Rectangle 9"/>
          <p:cNvSpPr>
            <a:spLocks noChangeArrowheads="1"/>
          </p:cNvSpPr>
          <p:nvPr/>
        </p:nvSpPr>
        <p:spPr bwMode="auto">
          <a:xfrm>
            <a:off x="48768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2" name="Rectangle 10"/>
          <p:cNvSpPr>
            <a:spLocks noChangeArrowheads="1"/>
          </p:cNvSpPr>
          <p:nvPr/>
        </p:nvSpPr>
        <p:spPr bwMode="auto">
          <a:xfrm>
            <a:off x="5105400" y="32004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3323" name="Rectangle 11"/>
          <p:cNvSpPr>
            <a:spLocks noChangeArrowheads="1"/>
          </p:cNvSpPr>
          <p:nvPr/>
        </p:nvSpPr>
        <p:spPr bwMode="auto">
          <a:xfrm>
            <a:off x="53340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4" name="Rectangle 12"/>
          <p:cNvSpPr>
            <a:spLocks noChangeArrowheads="1"/>
          </p:cNvSpPr>
          <p:nvPr/>
        </p:nvSpPr>
        <p:spPr bwMode="auto">
          <a:xfrm>
            <a:off x="62484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5" name="Rectangle 13"/>
          <p:cNvSpPr>
            <a:spLocks noChangeArrowheads="1"/>
          </p:cNvSpPr>
          <p:nvPr/>
        </p:nvSpPr>
        <p:spPr bwMode="auto">
          <a:xfrm>
            <a:off x="64770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6" name="Rectangle 14"/>
          <p:cNvSpPr>
            <a:spLocks noChangeArrowheads="1"/>
          </p:cNvSpPr>
          <p:nvPr/>
        </p:nvSpPr>
        <p:spPr bwMode="auto">
          <a:xfrm>
            <a:off x="4191000" y="3200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27" name="Rectangle 15"/>
          <p:cNvSpPr>
            <a:spLocks noChangeArrowheads="1"/>
          </p:cNvSpPr>
          <p:nvPr/>
        </p:nvSpPr>
        <p:spPr bwMode="auto">
          <a:xfrm>
            <a:off x="3352800" y="26670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3352800" y="31242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2209800" y="3505200"/>
            <a:ext cx="6324600" cy="0"/>
          </a:xfrm>
          <a:prstGeom prst="line">
            <a:avLst/>
          </a:prstGeom>
          <a:noFill/>
          <a:ln w="25400">
            <a:solidFill>
              <a:schemeClr val="tx1"/>
            </a:solidFill>
            <a:round/>
            <a:headEnd/>
            <a:tailEnd/>
          </a:ln>
        </p:spPr>
        <p:txBody>
          <a:bodyPr wrap="none" anchor="ctr"/>
          <a:lstStyle/>
          <a:p>
            <a:endParaRPr lang="en-US"/>
          </a:p>
        </p:txBody>
      </p:sp>
      <p:sp>
        <p:nvSpPr>
          <p:cNvPr id="13330" name="Rectangle 18"/>
          <p:cNvSpPr>
            <a:spLocks noChangeArrowheads="1"/>
          </p:cNvSpPr>
          <p:nvPr/>
        </p:nvSpPr>
        <p:spPr bwMode="auto">
          <a:xfrm>
            <a:off x="2971800" y="31242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3048000" y="3581400"/>
            <a:ext cx="6588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2" name="Text Box 20"/>
          <p:cNvSpPr txBox="1">
            <a:spLocks noChangeArrowheads="1"/>
          </p:cNvSpPr>
          <p:nvPr/>
        </p:nvSpPr>
        <p:spPr bwMode="auto">
          <a:xfrm>
            <a:off x="533400" y="3581400"/>
            <a:ext cx="1319592"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Division: </a:t>
            </a:r>
          </a:p>
        </p:txBody>
      </p:sp>
      <p:sp>
        <p:nvSpPr>
          <p:cNvPr id="13333" name="Text Box 21"/>
          <p:cNvSpPr txBox="1">
            <a:spLocks noChangeArrowheads="1"/>
          </p:cNvSpPr>
          <p:nvPr/>
        </p:nvSpPr>
        <p:spPr bwMode="auto">
          <a:xfrm>
            <a:off x="533400" y="2895600"/>
            <a:ext cx="147841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Operands:</a:t>
            </a:r>
          </a:p>
        </p:txBody>
      </p:sp>
      <p:sp>
        <p:nvSpPr>
          <p:cNvPr id="13334" name="Rectangle 22"/>
          <p:cNvSpPr>
            <a:spLocks noChangeArrowheads="1"/>
          </p:cNvSpPr>
          <p:nvPr/>
        </p:nvSpPr>
        <p:spPr bwMode="auto">
          <a:xfrm>
            <a:off x="5562600" y="3200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35" name="Rectangle 23"/>
          <p:cNvSpPr>
            <a:spLocks noChangeArrowheads="1"/>
          </p:cNvSpPr>
          <p:nvPr/>
        </p:nvSpPr>
        <p:spPr bwMode="auto">
          <a:xfrm>
            <a:off x="5029200" y="23622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13336" name="Rectangle 24"/>
          <p:cNvSpPr>
            <a:spLocks noChangeArrowheads="1"/>
          </p:cNvSpPr>
          <p:nvPr/>
        </p:nvSpPr>
        <p:spPr bwMode="auto">
          <a:xfrm>
            <a:off x="4419600" y="27432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nvGrpSpPr>
          <p:cNvPr id="2" name="Group 25"/>
          <p:cNvGrpSpPr>
            <a:grpSpLocks/>
          </p:cNvGrpSpPr>
          <p:nvPr/>
        </p:nvGrpSpPr>
        <p:grpSpPr bwMode="auto">
          <a:xfrm>
            <a:off x="5334000" y="274320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sp>
        <p:nvSpPr>
          <p:cNvPr id="13338" name="Rectangle 30"/>
          <p:cNvSpPr>
            <a:spLocks noChangeArrowheads="1"/>
          </p:cNvSpPr>
          <p:nvPr/>
        </p:nvSpPr>
        <p:spPr bwMode="auto">
          <a:xfrm>
            <a:off x="53340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39" name="Rectangle 31"/>
          <p:cNvSpPr>
            <a:spLocks noChangeArrowheads="1"/>
          </p:cNvSpPr>
          <p:nvPr/>
        </p:nvSpPr>
        <p:spPr bwMode="auto">
          <a:xfrm>
            <a:off x="55626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0" name="Rectangle 32"/>
          <p:cNvSpPr>
            <a:spLocks noChangeArrowheads="1"/>
          </p:cNvSpPr>
          <p:nvPr/>
        </p:nvSpPr>
        <p:spPr bwMode="auto">
          <a:xfrm>
            <a:off x="64770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1" name="Rectangle 33"/>
          <p:cNvSpPr>
            <a:spLocks noChangeArrowheads="1"/>
          </p:cNvSpPr>
          <p:nvPr/>
        </p:nvSpPr>
        <p:spPr bwMode="auto">
          <a:xfrm>
            <a:off x="5791200" y="36576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42" name="Rectangle 34"/>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43" name="Rectangle 35"/>
          <p:cNvSpPr>
            <a:spLocks noChangeArrowheads="1"/>
          </p:cNvSpPr>
          <p:nvPr/>
        </p:nvSpPr>
        <p:spPr bwMode="auto">
          <a:xfrm>
            <a:off x="48768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44" name="Rectangle 36"/>
          <p:cNvSpPr>
            <a:spLocks noChangeArrowheads="1"/>
          </p:cNvSpPr>
          <p:nvPr/>
        </p:nvSpPr>
        <p:spPr bwMode="auto">
          <a:xfrm>
            <a:off x="5105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45" name="Rectangle 37"/>
          <p:cNvSpPr>
            <a:spLocks noChangeArrowheads="1"/>
          </p:cNvSpPr>
          <p:nvPr/>
        </p:nvSpPr>
        <p:spPr bwMode="auto">
          <a:xfrm>
            <a:off x="4191000" y="36576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nvGrpSpPr>
          <p:cNvPr id="3" name="Group 38"/>
          <p:cNvGrpSpPr>
            <a:grpSpLocks/>
          </p:cNvGrpSpPr>
          <p:nvPr/>
        </p:nvGrpSpPr>
        <p:grpSpPr bwMode="auto">
          <a:xfrm>
            <a:off x="6781800" y="365760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sp>
        <p:nvSpPr>
          <p:cNvPr id="13347" name="Line 43"/>
          <p:cNvSpPr>
            <a:spLocks noChangeShapeType="1"/>
          </p:cNvSpPr>
          <p:nvPr/>
        </p:nvSpPr>
        <p:spPr bwMode="auto">
          <a:xfrm>
            <a:off x="2209800" y="4038600"/>
            <a:ext cx="6324600" cy="0"/>
          </a:xfrm>
          <a:prstGeom prst="line">
            <a:avLst/>
          </a:prstGeom>
          <a:noFill/>
          <a:ln w="25400">
            <a:solidFill>
              <a:schemeClr val="tx1"/>
            </a:solidFill>
            <a:round/>
            <a:headEnd/>
            <a:tailEnd/>
          </a:ln>
        </p:spPr>
        <p:txBody>
          <a:bodyPr wrap="none" anchor="ctr"/>
          <a:lstStyle/>
          <a:p>
            <a:endParaRPr lang="en-US"/>
          </a:p>
        </p:txBody>
      </p:sp>
      <p:sp>
        <p:nvSpPr>
          <p:cNvPr id="13348" name="Rectangle 44"/>
          <p:cNvSpPr>
            <a:spLocks noChangeArrowheads="1"/>
          </p:cNvSpPr>
          <p:nvPr/>
        </p:nvSpPr>
        <p:spPr bwMode="auto">
          <a:xfrm>
            <a:off x="2642741" y="4133850"/>
            <a:ext cx="1162498" cy="461665"/>
          </a:xfrm>
          <a:prstGeom prst="rect">
            <a:avLst/>
          </a:prstGeom>
          <a:noFill/>
          <a:ln w="25400">
            <a:noFill/>
            <a:miter lim="800000"/>
            <a:headEnd/>
            <a:tailEnd/>
          </a:ln>
        </p:spPr>
        <p:txBody>
          <a:bodyPr wrap="none">
            <a:spAutoFit/>
          </a:bodyPr>
          <a:lstStyle/>
          <a:p>
            <a:pPr algn="r">
              <a:lnSpc>
                <a:spcPct val="100000"/>
              </a:lnSpc>
            </a:pPr>
            <a:r>
              <a:rPr lang="en-US" b="0" dirty="0">
                <a:solidFill>
                  <a:schemeClr val="tx2"/>
                </a:solidFill>
                <a:latin typeface="Calibri" pitchFamily="34" charset="0"/>
                <a:sym typeface="Symbol"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itchFamily="34" charset="0"/>
                <a:sym typeface="Symbol" pitchFamily="18" charset="2"/>
              </a:rPr>
              <a:t></a:t>
            </a:r>
          </a:p>
        </p:txBody>
      </p:sp>
      <p:sp>
        <p:nvSpPr>
          <p:cNvPr id="13349" name="Rectangle 45"/>
          <p:cNvSpPr>
            <a:spLocks noChangeArrowheads="1"/>
          </p:cNvSpPr>
          <p:nvPr/>
        </p:nvSpPr>
        <p:spPr bwMode="auto">
          <a:xfrm>
            <a:off x="53340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0" name="Rectangle 46"/>
          <p:cNvSpPr>
            <a:spLocks noChangeArrowheads="1"/>
          </p:cNvSpPr>
          <p:nvPr/>
        </p:nvSpPr>
        <p:spPr bwMode="auto">
          <a:xfrm>
            <a:off x="55626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1" name="Rectangle 47"/>
          <p:cNvSpPr>
            <a:spLocks noChangeArrowheads="1"/>
          </p:cNvSpPr>
          <p:nvPr/>
        </p:nvSpPr>
        <p:spPr bwMode="auto">
          <a:xfrm>
            <a:off x="64770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2" name="Rectangle 48"/>
          <p:cNvSpPr>
            <a:spLocks noChangeArrowheads="1"/>
          </p:cNvSpPr>
          <p:nvPr/>
        </p:nvSpPr>
        <p:spPr bwMode="auto">
          <a:xfrm>
            <a:off x="5791200" y="4191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53" name="Text Box 49"/>
          <p:cNvSpPr txBox="1">
            <a:spLocks noChangeArrowheads="1"/>
          </p:cNvSpPr>
          <p:nvPr/>
        </p:nvSpPr>
        <p:spPr bwMode="auto">
          <a:xfrm>
            <a:off x="533400" y="4114800"/>
            <a:ext cx="1036887"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Result:</a:t>
            </a:r>
          </a:p>
        </p:txBody>
      </p:sp>
      <p:sp>
        <p:nvSpPr>
          <p:cNvPr id="13354" name="Text Box 50"/>
          <p:cNvSpPr txBox="1">
            <a:spLocks noChangeArrowheads="1"/>
          </p:cNvSpPr>
          <p:nvPr/>
        </p:nvSpPr>
        <p:spPr bwMode="auto">
          <a:xfrm>
            <a:off x="6629400" y="3581400"/>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13355" name="Text Box 51"/>
          <p:cNvSpPr txBox="1">
            <a:spLocks noChangeArrowheads="1"/>
          </p:cNvSpPr>
          <p:nvPr/>
        </p:nvSpPr>
        <p:spPr bwMode="auto">
          <a:xfrm>
            <a:off x="6934200" y="2667000"/>
            <a:ext cx="1695144"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13356" name="Line 52"/>
          <p:cNvSpPr>
            <a:spLocks noChangeShapeType="1"/>
          </p:cNvSpPr>
          <p:nvPr/>
        </p:nvSpPr>
        <p:spPr bwMode="auto">
          <a:xfrm flipH="1">
            <a:off x="6781800" y="3048000"/>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3357" name="Rectangle 53"/>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58" name="Rectangle 54"/>
          <p:cNvSpPr>
            <a:spLocks noChangeArrowheads="1"/>
          </p:cNvSpPr>
          <p:nvPr/>
        </p:nvSpPr>
        <p:spPr bwMode="auto">
          <a:xfrm>
            <a:off x="3962400" y="4191000"/>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59" name="Rectangle 55"/>
          <p:cNvSpPr>
            <a:spLocks noChangeArrowheads="1"/>
          </p:cNvSpPr>
          <p:nvPr/>
        </p:nvSpPr>
        <p:spPr bwMode="auto">
          <a:xfrm>
            <a:off x="48768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60" name="Rectangle 56"/>
          <p:cNvSpPr>
            <a:spLocks noChangeArrowheads="1"/>
          </p:cNvSpPr>
          <p:nvPr/>
        </p:nvSpPr>
        <p:spPr bwMode="auto">
          <a:xfrm>
            <a:off x="51054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61" name="Rectangle 57"/>
          <p:cNvSpPr>
            <a:spLocks noChangeArrowheads="1"/>
          </p:cNvSpPr>
          <p:nvPr/>
        </p:nvSpPr>
        <p:spPr bwMode="auto">
          <a:xfrm>
            <a:off x="4191000" y="4191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62" name="Rectangle 58"/>
          <p:cNvSpPr>
            <a:spLocks noChangeArrowheads="1"/>
          </p:cNvSpPr>
          <p:nvPr/>
        </p:nvSpPr>
        <p:spPr bwMode="auto">
          <a:xfrm>
            <a:off x="39624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Tree>
    <p:extLst>
      <p:ext uri="{BB962C8B-B14F-4D97-AF65-F5344CB8AC3E}">
        <p14:creationId xmlns:p14="http://schemas.microsoft.com/office/powerpoint/2010/main" val="483178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2" grpId="0"/>
      <p:bldP spid="13338" grpId="0" animBg="1"/>
      <p:bldP spid="13339" grpId="0" animBg="1"/>
      <p:bldP spid="13340" grpId="0" animBg="1"/>
      <p:bldP spid="13341" grpId="0" animBg="1"/>
      <p:bldP spid="13342" grpId="0" animBg="1"/>
      <p:bldP spid="13343" grpId="0" animBg="1"/>
      <p:bldP spid="13344" grpId="0" animBg="1"/>
      <p:bldP spid="13345" grpId="0" animBg="1"/>
      <p:bldP spid="13347" grpId="0" animBg="1"/>
      <p:bldP spid="13348" grpId="0"/>
      <p:bldP spid="13349" grpId="0" animBg="1"/>
      <p:bldP spid="13350" grpId="0" animBg="1"/>
      <p:bldP spid="13351" grpId="0" animBg="1"/>
      <p:bldP spid="13352" grpId="0" animBg="1"/>
      <p:bldP spid="13353" grpId="0"/>
      <p:bldP spid="13354" grpId="0"/>
      <p:bldP spid="13355" grpId="0"/>
      <p:bldP spid="13356" grpId="0" animBg="1"/>
      <p:bldP spid="13357" grpId="0" animBg="1"/>
      <p:bldP spid="13358" grpId="0" animBg="1"/>
      <p:bldP spid="13359" grpId="0" animBg="1"/>
      <p:bldP spid="13360" grpId="0" animBg="1"/>
      <p:bldP spid="13361" grpId="0" animBg="1"/>
      <p:bldP spid="133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a:t>Data Representations</a:t>
            </a:r>
          </a:p>
        </p:txBody>
      </p:sp>
      <p:graphicFrame>
        <p:nvGraphicFramePr>
          <p:cNvPr id="12292" name="Group 4"/>
          <p:cNvGraphicFramePr>
            <a:graphicFrameLocks noGrp="1"/>
          </p:cNvGraphicFramePr>
          <p:nvPr>
            <p:extLst>
              <p:ext uri="{D42A27DB-BD31-4B8C-83A1-F6EECF244321}">
                <p14:modId xmlns:p14="http://schemas.microsoft.com/office/powerpoint/2010/main" val="2361572748"/>
              </p:ext>
            </p:extLst>
          </p:nvPr>
        </p:nvGraphicFramePr>
        <p:xfrm>
          <a:off x="304800" y="1219200"/>
          <a:ext cx="8534400" cy="4754880"/>
        </p:xfrm>
        <a:graphic>
          <a:graphicData uri="http://schemas.openxmlformats.org/drawingml/2006/table">
            <a:tbl>
              <a:tblPr/>
              <a:tblGrid>
                <a:gridCol w="2335731">
                  <a:extLst>
                    <a:ext uri="{9D8B030D-6E8A-4147-A177-3AD203B41FA5}">
                      <a16:colId xmlns:a16="http://schemas.microsoft.com/office/drawing/2014/main" val="20000"/>
                    </a:ext>
                  </a:extLst>
                </a:gridCol>
                <a:gridCol w="2066223">
                  <a:extLst>
                    <a:ext uri="{9D8B030D-6E8A-4147-A177-3AD203B41FA5}">
                      <a16:colId xmlns:a16="http://schemas.microsoft.com/office/drawing/2014/main" val="20001"/>
                    </a:ext>
                  </a:extLst>
                </a:gridCol>
                <a:gridCol w="2066223">
                  <a:extLst>
                    <a:ext uri="{9D8B030D-6E8A-4147-A177-3AD203B41FA5}">
                      <a16:colId xmlns:a16="http://schemas.microsoft.com/office/drawing/2014/main" val="20002"/>
                    </a:ext>
                  </a:extLst>
                </a:gridCol>
                <a:gridCol w="2066223">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Typical 32-bit</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Intel IA32</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x86-64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char</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1</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1</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1</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short</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2</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2</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2</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int</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long</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float</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long double</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10/16</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pointer</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431149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b="1" dirty="0"/>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2273836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Basic Rules</a:t>
            </a:r>
          </a:p>
        </p:txBody>
      </p:sp>
      <p:sp>
        <p:nvSpPr>
          <p:cNvPr id="3" name="Content Placeholder 2"/>
          <p:cNvSpPr>
            <a:spLocks noGrp="1"/>
          </p:cNvSpPr>
          <p:nvPr>
            <p:ph idx="1"/>
          </p:nvPr>
        </p:nvSpPr>
        <p:spPr/>
        <p:txBody>
          <a:bodyPr/>
          <a:lstStyle/>
          <a:p>
            <a:r>
              <a:rPr lang="en-US" dirty="0"/>
              <a:t>Addition:</a:t>
            </a:r>
          </a:p>
          <a:p>
            <a:pPr lvl="1"/>
            <a:r>
              <a:rPr lang="en-US" dirty="0"/>
              <a:t>Unsigned/signed: Normal addition followed by truncate,</a:t>
            </a:r>
            <a:br>
              <a:rPr lang="en-US" dirty="0"/>
            </a:br>
            <a:r>
              <a:rPr lang="en-US" dirty="0"/>
              <a:t>same operation on bit level</a:t>
            </a:r>
          </a:p>
          <a:p>
            <a:pPr lvl="1"/>
            <a:r>
              <a:rPr lang="en-US" dirty="0"/>
              <a:t>Unsigned: addition mod 2</a:t>
            </a:r>
            <a:r>
              <a:rPr lang="en-US" baseline="30000" dirty="0"/>
              <a:t>w</a:t>
            </a:r>
          </a:p>
          <a:p>
            <a:pPr lvl="2"/>
            <a:r>
              <a:rPr lang="en-US" dirty="0"/>
              <a:t>Mathematical addition + possible subtraction of 2</a:t>
            </a:r>
            <a:r>
              <a:rPr lang="en-US" baseline="30000" dirty="0"/>
              <a:t>w</a:t>
            </a:r>
            <a:endParaRPr lang="en-US" dirty="0"/>
          </a:p>
          <a:p>
            <a:pPr lvl="1"/>
            <a:r>
              <a:rPr lang="en-US" dirty="0"/>
              <a:t>Signed: modified addition mod 2</a:t>
            </a:r>
            <a:r>
              <a:rPr lang="en-US" baseline="30000" dirty="0"/>
              <a:t>w </a:t>
            </a:r>
            <a:r>
              <a:rPr lang="en-US" dirty="0"/>
              <a:t>(result in proper range)</a:t>
            </a:r>
            <a:endParaRPr lang="en-US" baseline="30000" dirty="0"/>
          </a:p>
          <a:p>
            <a:pPr lvl="2"/>
            <a:r>
              <a:rPr lang="en-US" dirty="0"/>
              <a:t>Mathematical addition + possible addition or subtraction of 2</a:t>
            </a:r>
            <a:r>
              <a:rPr lang="en-US" baseline="30000" dirty="0"/>
              <a:t>w</a:t>
            </a:r>
            <a:endParaRPr lang="en-US" dirty="0"/>
          </a:p>
          <a:p>
            <a:pPr lvl="2"/>
            <a:endParaRPr lang="en-US" dirty="0"/>
          </a:p>
          <a:p>
            <a:r>
              <a:rPr lang="en-US" dirty="0"/>
              <a:t>Multiplication:</a:t>
            </a:r>
          </a:p>
          <a:p>
            <a:pPr lvl="1"/>
            <a:r>
              <a:rPr lang="en-US" dirty="0"/>
              <a:t>Unsigned/signed: Normal multiplication followed by truncate, same operation on bit level</a:t>
            </a:r>
          </a:p>
          <a:p>
            <a:pPr lvl="1"/>
            <a:r>
              <a:rPr lang="en-US" dirty="0"/>
              <a:t>Unsigned: multiplication mod 2</a:t>
            </a:r>
            <a:r>
              <a:rPr lang="en-US" baseline="30000" dirty="0"/>
              <a:t>w</a:t>
            </a:r>
          </a:p>
          <a:p>
            <a:pPr lvl="1"/>
            <a:r>
              <a:rPr lang="en-US" dirty="0"/>
              <a:t>Signed: modified multiplication mod 2</a:t>
            </a:r>
            <a:r>
              <a:rPr lang="en-US" baseline="30000" dirty="0"/>
              <a:t>w </a:t>
            </a:r>
            <a:r>
              <a:rPr lang="en-US" dirty="0"/>
              <a:t>(result in proper range)</a:t>
            </a:r>
            <a:endParaRPr lang="en-US" baseline="30000" dirty="0"/>
          </a:p>
        </p:txBody>
      </p:sp>
    </p:spTree>
    <p:extLst>
      <p:ext uri="{BB962C8B-B14F-4D97-AF65-F5344CB8AC3E}">
        <p14:creationId xmlns:p14="http://schemas.microsoft.com/office/powerpoint/2010/main" val="1786799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a:t>Why Should I Use Unsigned?</a:t>
            </a:r>
          </a:p>
        </p:txBody>
      </p:sp>
      <p:sp>
        <p:nvSpPr>
          <p:cNvPr id="132099" name="Rectangle 3"/>
          <p:cNvSpPr>
            <a:spLocks noGrp="1" noChangeArrowheads="1"/>
          </p:cNvSpPr>
          <p:nvPr>
            <p:ph idx="1"/>
          </p:nvPr>
        </p:nvSpPr>
        <p:spPr>
          <a:xfrm>
            <a:off x="379412" y="1404937"/>
            <a:ext cx="8307388" cy="5224463"/>
          </a:xfrm>
        </p:spPr>
        <p:txBody>
          <a:bodyPr/>
          <a:lstStyle/>
          <a:p>
            <a:pPr eaLnBrk="1" hangingPunct="1">
              <a:defRPr/>
            </a:pPr>
            <a:r>
              <a:rPr lang="en-US" i="1" dirty="0"/>
              <a:t>Don’t</a:t>
            </a:r>
            <a:r>
              <a:rPr lang="en-US" dirty="0"/>
              <a:t> use without understanding implications</a:t>
            </a:r>
          </a:p>
          <a:p>
            <a:pPr lvl="1" eaLnBrk="1" hangingPunct="1">
              <a:defRPr/>
            </a:pPr>
            <a:r>
              <a:rPr lang="en-US" dirty="0"/>
              <a:t>Easy to make mistakes</a:t>
            </a:r>
          </a:p>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&gt;= 0;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p>
          <a:p>
            <a:pPr lvl="1" eaLnBrk="1" hangingPunct="1">
              <a:defRPr/>
            </a:pPr>
            <a:endParaRPr lang="en-US" dirty="0"/>
          </a:p>
          <a:p>
            <a:pPr lvl="1" eaLnBrk="1" hangingPunct="1">
              <a:defRPr/>
            </a:pPr>
            <a:r>
              <a:rPr lang="en-US" dirty="0"/>
              <a:t>Can be very subtle</a:t>
            </a:r>
          </a:p>
          <a:p>
            <a:pPr lvl="2">
              <a:buNone/>
              <a:defRPr/>
            </a:pPr>
            <a:r>
              <a:rPr lang="en-US" sz="1800" b="1" dirty="0">
                <a:latin typeface="Courier New" pitchFamily="49" charset="0"/>
              </a:rPr>
              <a:t>#define DELTA </a:t>
            </a:r>
            <a:r>
              <a:rPr lang="en-US" sz="1800" b="1" dirty="0" err="1">
                <a:latin typeface="Courier New" pitchFamily="49" charset="0"/>
              </a:rPr>
              <a:t>sizeof</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a:t>
            </a:r>
          </a:p>
          <a:p>
            <a:pPr lvl="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 </a:t>
            </a:r>
            <a:r>
              <a:rPr lang="en-US" sz="1800" b="1" dirty="0" err="1">
                <a:latin typeface="Courier New" pitchFamily="49" charset="0"/>
              </a:rPr>
              <a:t>i</a:t>
            </a:r>
            <a:r>
              <a:rPr lang="en-US" sz="1800" b="1" dirty="0">
                <a:latin typeface="Courier New" pitchFamily="49" charset="0"/>
              </a:rPr>
              <a:t>-DELTA &gt;= 0; </a:t>
            </a:r>
            <a:r>
              <a:rPr lang="en-US" sz="1800" b="1" dirty="0" err="1">
                <a:latin typeface="Courier New" pitchFamily="49" charset="0"/>
              </a:rPr>
              <a:t>i</a:t>
            </a:r>
            <a:r>
              <a:rPr lang="en-US" sz="1800" b="1" dirty="0">
                <a:latin typeface="Courier New" pitchFamily="49" charset="0"/>
              </a:rPr>
              <a:t>-= DELTA)</a:t>
            </a:r>
          </a:p>
          <a:p>
            <a:pPr lvl="2">
              <a:buNone/>
              <a:defRPr/>
            </a:pPr>
            <a:r>
              <a:rPr lang="en-US" sz="1800" b="1" dirty="0">
                <a:latin typeface="Courier New" pitchFamily="49" charset="0"/>
              </a:rPr>
              <a:t>  . . .</a:t>
            </a:r>
          </a:p>
        </p:txBody>
      </p:sp>
    </p:spTree>
    <p:extLst>
      <p:ext uri="{BB962C8B-B14F-4D97-AF65-F5344CB8AC3E}">
        <p14:creationId xmlns:p14="http://schemas.microsoft.com/office/powerpoint/2010/main" val="232341605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a:t>Counting Down with Unsigned</a:t>
            </a:r>
          </a:p>
        </p:txBody>
      </p:sp>
      <p:sp>
        <p:nvSpPr>
          <p:cNvPr id="132099" name="Rectangle 3"/>
          <p:cNvSpPr>
            <a:spLocks noGrp="1" noChangeArrowheads="1"/>
          </p:cNvSpPr>
          <p:nvPr>
            <p:ph idx="1"/>
          </p:nvPr>
        </p:nvSpPr>
        <p:spPr>
          <a:xfrm>
            <a:off x="379412" y="1404937"/>
            <a:ext cx="8307388" cy="5224463"/>
          </a:xfrm>
        </p:spPr>
        <p:txBody>
          <a:bodyPr/>
          <a:lstStyle/>
          <a:p>
            <a:pPr eaLnBrk="1" hangingPunct="1">
              <a:defRPr/>
            </a:pPr>
            <a:r>
              <a:rPr lang="en-US" dirty="0"/>
              <a:t>Proper way to use unsigned as loop index</a:t>
            </a:r>
          </a:p>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a:t>
            </a:r>
            <a:r>
              <a:rPr lang="en-US" sz="1800" b="1" dirty="0">
                <a:solidFill>
                  <a:srgbClr val="FF0000"/>
                </a:solidFill>
                <a:latin typeface="Courier New" pitchFamily="49" charset="0"/>
              </a:rPr>
              <a:t>&lt; </a:t>
            </a:r>
            <a:r>
              <a:rPr lang="en-US" sz="1800" b="1" dirty="0" err="1">
                <a:solidFill>
                  <a:srgbClr val="FF0000"/>
                </a:solidFill>
                <a:latin typeface="Courier New" pitchFamily="49" charset="0"/>
              </a:rPr>
              <a:t>cnt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endParaRPr lang="en-US" dirty="0"/>
          </a:p>
          <a:p>
            <a:pPr>
              <a:defRPr/>
            </a:pPr>
            <a:r>
              <a:rPr lang="en-US" dirty="0"/>
              <a:t>See Robert </a:t>
            </a:r>
            <a:r>
              <a:rPr lang="en-US" dirty="0" err="1"/>
              <a:t>Seacord</a:t>
            </a:r>
            <a:r>
              <a:rPr lang="en-US" dirty="0"/>
              <a:t>, </a:t>
            </a:r>
            <a:r>
              <a:rPr lang="en-US" i="1" dirty="0"/>
              <a:t>Secure Coding in C and C++</a:t>
            </a:r>
          </a:p>
          <a:p>
            <a:pPr lvl="1">
              <a:defRPr/>
            </a:pPr>
            <a:r>
              <a:rPr lang="en-US" dirty="0"/>
              <a:t>C Standard guarantees that unsigned addition will behave like modular arithmetic</a:t>
            </a:r>
          </a:p>
          <a:p>
            <a:pPr lvl="2">
              <a:defRPr/>
            </a:pPr>
            <a:r>
              <a:rPr lang="en-US" dirty="0"/>
              <a:t>0 – 1 </a:t>
            </a:r>
            <a:r>
              <a:rPr lang="en-US" dirty="0">
                <a:sym typeface="Wingdings"/>
              </a:rPr>
              <a:t> </a:t>
            </a:r>
            <a:r>
              <a:rPr lang="en-US" i="1" dirty="0" err="1">
                <a:sym typeface="Wingdings"/>
              </a:rPr>
              <a:t>UMax</a:t>
            </a:r>
            <a:endParaRPr lang="en-US" i="1" dirty="0">
              <a:sym typeface="Wingdings"/>
            </a:endParaRPr>
          </a:p>
          <a:p>
            <a:pPr>
              <a:defRPr/>
            </a:pPr>
            <a:r>
              <a:rPr lang="en-US" dirty="0"/>
              <a:t>Even better</a:t>
            </a:r>
          </a:p>
          <a:p>
            <a:pPr lvl="2">
              <a:buNone/>
              <a:defRPr/>
            </a:pPr>
            <a:r>
              <a:rPr lang="en-US" sz="1800" b="1" dirty="0" err="1">
                <a:solidFill>
                  <a:srgbClr val="FF0000"/>
                </a:solidFill>
                <a:latin typeface="Courier New" pitchFamily="49" charset="0"/>
              </a:rPr>
              <a:t>size_t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&lt; </a:t>
            </a:r>
            <a:r>
              <a:rPr lang="en-US" sz="1800" b="1" dirty="0" err="1">
                <a:latin typeface="Courier New" pitchFamily="49" charset="0"/>
              </a:rPr>
              <a:t>cnt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p>
          <a:p>
            <a:pPr lvl="1">
              <a:defRPr/>
            </a:pPr>
            <a:r>
              <a:rPr lang="en-US" sz="1800" dirty="0"/>
              <a:t>Data type </a:t>
            </a:r>
            <a:r>
              <a:rPr lang="en-US" sz="1800" b="1" dirty="0" err="1">
                <a:latin typeface="Courier New"/>
                <a:cs typeface="Courier New"/>
              </a:rPr>
              <a:t>size_t</a:t>
            </a:r>
            <a:r>
              <a:rPr lang="en-US" sz="1800" dirty="0"/>
              <a:t> defined as unsigned value with length = word size</a:t>
            </a:r>
          </a:p>
          <a:p>
            <a:pPr lvl="1">
              <a:defRPr/>
            </a:pPr>
            <a:r>
              <a:rPr lang="en-US" sz="1800" dirty="0"/>
              <a:t>Code will work even if</a:t>
            </a:r>
            <a:r>
              <a:rPr lang="en-US" sz="1800" b="1" dirty="0">
                <a:latin typeface="Courier New"/>
                <a:cs typeface="Courier New"/>
              </a:rPr>
              <a:t> </a:t>
            </a:r>
            <a:r>
              <a:rPr lang="en-US" sz="1800" b="1" dirty="0" err="1">
                <a:latin typeface="Courier New"/>
                <a:cs typeface="Courier New"/>
              </a:rPr>
              <a:t>cnt</a:t>
            </a:r>
            <a:r>
              <a:rPr lang="en-US" sz="1800" dirty="0"/>
              <a:t> = </a:t>
            </a:r>
            <a:r>
              <a:rPr lang="en-US" sz="1800" i="1" dirty="0" err="1"/>
              <a:t>UMax</a:t>
            </a:r>
            <a:endParaRPr lang="en-US" sz="1800" i="1" dirty="0"/>
          </a:p>
          <a:p>
            <a:pPr lvl="1">
              <a:defRPr/>
            </a:pPr>
            <a:r>
              <a:rPr lang="en-US" sz="1800" dirty="0"/>
              <a:t>What if </a:t>
            </a:r>
            <a:r>
              <a:rPr lang="en-US" sz="1800" b="1" dirty="0" err="1">
                <a:latin typeface="Courier New"/>
                <a:cs typeface="Courier New"/>
              </a:rPr>
              <a:t>cnt</a:t>
            </a:r>
            <a:r>
              <a:rPr lang="en-US" sz="1800" dirty="0"/>
              <a:t> is signed and &lt; 0?</a:t>
            </a:r>
          </a:p>
          <a:p>
            <a:pPr lvl="2">
              <a:buNone/>
              <a:defRPr/>
            </a:pPr>
            <a:endParaRPr lang="en-US" sz="1800" b="1" dirty="0">
              <a:latin typeface="Courier New" pitchFamily="49" charset="0"/>
            </a:endParaRPr>
          </a:p>
        </p:txBody>
      </p:sp>
    </p:spTree>
    <p:extLst>
      <p:ext uri="{BB962C8B-B14F-4D97-AF65-F5344CB8AC3E}">
        <p14:creationId xmlns:p14="http://schemas.microsoft.com/office/powerpoint/2010/main" val="268263135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a:t>Why Should I Use Unsigned? (cont.)</a:t>
            </a:r>
          </a:p>
        </p:txBody>
      </p:sp>
      <p:sp>
        <p:nvSpPr>
          <p:cNvPr id="132099" name="Rectangle 3"/>
          <p:cNvSpPr>
            <a:spLocks noGrp="1" noChangeArrowheads="1"/>
          </p:cNvSpPr>
          <p:nvPr>
            <p:ph idx="1"/>
          </p:nvPr>
        </p:nvSpPr>
        <p:spPr>
          <a:xfrm>
            <a:off x="379412" y="1404937"/>
            <a:ext cx="8307388" cy="5224463"/>
          </a:xfrm>
        </p:spPr>
        <p:txBody>
          <a:bodyPr/>
          <a:lstStyle/>
          <a:p>
            <a:pPr eaLnBrk="1" hangingPunct="1">
              <a:defRPr/>
            </a:pPr>
            <a:r>
              <a:rPr lang="en-US" i="1" dirty="0"/>
              <a:t>Do</a:t>
            </a:r>
            <a:r>
              <a:rPr lang="en-US" dirty="0"/>
              <a:t> Use When Performing Modular Arithmetic</a:t>
            </a:r>
          </a:p>
          <a:p>
            <a:pPr lvl="1" eaLnBrk="1" hangingPunct="1">
              <a:defRPr/>
            </a:pPr>
            <a:r>
              <a:rPr lang="en-US" dirty="0" err="1"/>
              <a:t>Multiprecision</a:t>
            </a:r>
            <a:r>
              <a:rPr lang="en-US" dirty="0"/>
              <a:t> arithmetic</a:t>
            </a:r>
          </a:p>
          <a:p>
            <a:pPr eaLnBrk="1" hangingPunct="1">
              <a:defRPr/>
            </a:pPr>
            <a:r>
              <a:rPr lang="en-US" i="1" dirty="0"/>
              <a:t>Do</a:t>
            </a:r>
            <a:r>
              <a:rPr lang="en-US" dirty="0"/>
              <a:t> Use When Using Bits to Represent Sets</a:t>
            </a:r>
          </a:p>
          <a:p>
            <a:pPr lvl="1" eaLnBrk="1" hangingPunct="1">
              <a:defRPr/>
            </a:pPr>
            <a:r>
              <a:rPr lang="en-US" dirty="0"/>
              <a:t>Logical right shift, no sign extension</a:t>
            </a:r>
          </a:p>
        </p:txBody>
      </p:sp>
    </p:spTree>
    <p:extLst>
      <p:ext uri="{BB962C8B-B14F-4D97-AF65-F5344CB8AC3E}">
        <p14:creationId xmlns:p14="http://schemas.microsoft.com/office/powerpoint/2010/main" val="369902463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solidFill>
                  <a:schemeClr val="bg2"/>
                </a:solidFill>
              </a:rPr>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t>Representations in memory, pointers, strings</a:t>
            </a:r>
          </a:p>
        </p:txBody>
      </p:sp>
    </p:spTree>
    <p:extLst>
      <p:ext uri="{BB962C8B-B14F-4D97-AF65-F5344CB8AC3E}">
        <p14:creationId xmlns:p14="http://schemas.microsoft.com/office/powerpoint/2010/main" val="3323743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p:txBody>
          <a:bodyPr/>
          <a:lstStyle/>
          <a:p>
            <a:pPr marL="119063" indent="-119063" eaLnBrk="1" hangingPunct="1"/>
            <a:r>
              <a:rPr lang="en-US"/>
              <a:t>Byte-Oriented Memory Organization</a:t>
            </a:r>
          </a:p>
        </p:txBody>
      </p:sp>
      <p:sp>
        <p:nvSpPr>
          <p:cNvPr id="44037" name="Rectangle 4"/>
          <p:cNvSpPr>
            <a:spLocks noGrp="1" noChangeArrowheads="1"/>
          </p:cNvSpPr>
          <p:nvPr>
            <p:ph idx="1"/>
          </p:nvPr>
        </p:nvSpPr>
        <p:spPr>
          <a:xfrm>
            <a:off x="228601" y="2809875"/>
            <a:ext cx="8686800" cy="3743325"/>
          </a:xfrm>
        </p:spPr>
        <p:txBody>
          <a:bodyPr/>
          <a:lstStyle/>
          <a:p>
            <a:pPr eaLnBrk="1" hangingPunct="1"/>
            <a:r>
              <a:rPr lang="en-US" dirty="0"/>
              <a:t>Programs refer to data by address</a:t>
            </a:r>
          </a:p>
          <a:p>
            <a:pPr marL="552450" lvl="1" eaLnBrk="1" hangingPunct="1"/>
            <a:r>
              <a:rPr lang="en-US" dirty="0"/>
              <a:t>Conceptually, envision it as a very large array of bytes</a:t>
            </a:r>
          </a:p>
          <a:p>
            <a:pPr marL="952500" lvl="2"/>
            <a:r>
              <a:rPr lang="en-US" dirty="0"/>
              <a:t>In reality, it’s not, but can think of it that way</a:t>
            </a:r>
          </a:p>
          <a:p>
            <a:pPr marL="552450" lvl="1" eaLnBrk="1" hangingPunct="1"/>
            <a:r>
              <a:rPr lang="en-US" dirty="0"/>
              <a:t>An address is like an index into that array</a:t>
            </a:r>
          </a:p>
          <a:p>
            <a:pPr marL="952500" lvl="2"/>
            <a:r>
              <a:rPr lang="en-US" dirty="0"/>
              <a:t>and, a pointer variable stores an address</a:t>
            </a:r>
          </a:p>
          <a:p>
            <a:pPr marL="952500" lvl="2"/>
            <a:endParaRPr lang="en-US" dirty="0"/>
          </a:p>
          <a:p>
            <a:pPr marL="152400"/>
            <a:r>
              <a:rPr lang="en-US" dirty="0"/>
              <a:t>Note: system provides private address spaces to each “process”</a:t>
            </a:r>
          </a:p>
          <a:p>
            <a:pPr marL="438150" lvl="1"/>
            <a:r>
              <a:rPr lang="en-US" dirty="0"/>
              <a:t>Think of a process as a program being executed</a:t>
            </a:r>
          </a:p>
          <a:p>
            <a:pPr marL="438150" lvl="1"/>
            <a:r>
              <a:rPr lang="en-US" dirty="0"/>
              <a:t>So, a program can clobber its own data, but not that of others</a:t>
            </a:r>
          </a:p>
        </p:txBody>
      </p:sp>
      <p:grpSp>
        <p:nvGrpSpPr>
          <p:cNvPr id="2" name="Group 5"/>
          <p:cNvGrpSpPr>
            <a:grpSpLocks/>
          </p:cNvGrpSpPr>
          <p:nvPr/>
        </p:nvGrpSpPr>
        <p:grpSpPr bwMode="auto">
          <a:xfrm>
            <a:off x="762000" y="1198562"/>
            <a:ext cx="6416675" cy="1239838"/>
            <a:chOff x="0" y="0"/>
            <a:chExt cx="4042" cy="780"/>
          </a:xfrm>
        </p:grpSpPr>
        <p:sp>
          <p:nvSpPr>
            <p:cNvPr id="44039" name="Rectangle 6"/>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0" name="Rectangle 7"/>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1" name="Rectangle 8"/>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2" name="Rectangle 9"/>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3" name="Rectangle 10"/>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4" name="Rectangle 11"/>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5" name="Rectangle 12"/>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6" name="Rectangle 13"/>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7" name="Rectangle 14"/>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8" name="Rectangle 15"/>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9" name="Rectangle 16"/>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50" name="Rectangle 17"/>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51" name="Rectangle 18"/>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a:solidFill>
                    <a:srgbClr val="000066"/>
                  </a:solidFill>
                  <a:latin typeface="Helvetica" charset="0"/>
                  <a:ea typeface="Helvetica" charset="0"/>
                  <a:cs typeface="Helvetica" charset="0"/>
                  <a:sym typeface="Helvetica" charset="0"/>
                </a:rPr>
                <a:t>• • •</a:t>
              </a:r>
            </a:p>
          </p:txBody>
        </p:sp>
        <p:sp>
          <p:nvSpPr>
            <p:cNvPr id="44052" name="Rectangle 19"/>
            <p:cNvSpPr>
              <a:spLocks/>
            </p:cNvSpPr>
            <p:nvPr/>
          </p:nvSpPr>
          <p:spPr bwMode="auto">
            <a:xfrm rot="-258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00•••0</a:t>
              </a:r>
            </a:p>
          </p:txBody>
        </p:sp>
        <p:sp>
          <p:nvSpPr>
            <p:cNvPr id="44053" name="Rectangle 20"/>
            <p:cNvSpPr>
              <a:spLocks/>
            </p:cNvSpPr>
            <p:nvPr/>
          </p:nvSpPr>
          <p:spPr bwMode="auto">
            <a:xfrm rot="-258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FF•••F</a:t>
              </a:r>
            </a:p>
          </p:txBody>
        </p:sp>
      </p:grpSp>
    </p:spTree>
    <p:extLst>
      <p:ext uri="{BB962C8B-B14F-4D97-AF65-F5344CB8AC3E}">
        <p14:creationId xmlns:p14="http://schemas.microsoft.com/office/powerpoint/2010/main" val="62684212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p:txBody>
          <a:bodyPr/>
          <a:lstStyle/>
          <a:p>
            <a:pPr marL="119063" indent="-119063" eaLnBrk="1" hangingPunct="1"/>
            <a:r>
              <a:rPr lang="en-US"/>
              <a:t>Machine Words</a:t>
            </a:r>
          </a:p>
        </p:txBody>
      </p:sp>
      <p:sp>
        <p:nvSpPr>
          <p:cNvPr id="45061" name="Rectangle 4"/>
          <p:cNvSpPr>
            <a:spLocks noGrp="1" noChangeArrowheads="1"/>
          </p:cNvSpPr>
          <p:nvPr>
            <p:ph idx="1"/>
          </p:nvPr>
        </p:nvSpPr>
        <p:spPr/>
        <p:txBody>
          <a:bodyPr/>
          <a:lstStyle/>
          <a:p>
            <a:pPr eaLnBrk="1" hangingPunct="1"/>
            <a:r>
              <a:rPr lang="en-US" dirty="0"/>
              <a:t>Any given computer has a “Word Size”</a:t>
            </a:r>
          </a:p>
          <a:p>
            <a:pPr marL="552450" lvl="1" eaLnBrk="1" hangingPunct="1"/>
            <a:r>
              <a:rPr lang="en-US" dirty="0"/>
              <a:t>Nominal size of integer-valued data</a:t>
            </a:r>
          </a:p>
          <a:p>
            <a:pPr marL="838200" lvl="2" eaLnBrk="1" hangingPunct="1"/>
            <a:r>
              <a:rPr lang="en-US" dirty="0"/>
              <a:t>and of addresses</a:t>
            </a:r>
          </a:p>
          <a:p>
            <a:pPr marL="552450" lvl="1" eaLnBrk="1" hangingPunct="1"/>
            <a:endParaRPr lang="en-US" dirty="0"/>
          </a:p>
          <a:p>
            <a:pPr marL="552450" lvl="1" eaLnBrk="1" hangingPunct="1"/>
            <a:r>
              <a:rPr lang="en-US" dirty="0"/>
              <a:t>Until recently, most machines used 32 bits (4 bytes) as word size</a:t>
            </a:r>
          </a:p>
          <a:p>
            <a:pPr marL="838200" lvl="2" eaLnBrk="1" hangingPunct="1"/>
            <a:r>
              <a:rPr lang="en-US" dirty="0"/>
              <a:t>Limits addresses to 4GB (2</a:t>
            </a:r>
            <a:r>
              <a:rPr lang="en-US" baseline="30000" dirty="0"/>
              <a:t>32</a:t>
            </a:r>
            <a:r>
              <a:rPr lang="en-US" dirty="0"/>
              <a:t> bytes)</a:t>
            </a:r>
          </a:p>
          <a:p>
            <a:pPr marL="438150" lvl="1"/>
            <a:endParaRPr lang="en-US" dirty="0"/>
          </a:p>
          <a:p>
            <a:pPr marL="438150" lvl="1"/>
            <a:r>
              <a:rPr lang="en-US" dirty="0"/>
              <a:t>Increasingly, machines have 64-bit word size</a:t>
            </a:r>
          </a:p>
          <a:p>
            <a:pPr marL="838200" lvl="2" eaLnBrk="1" hangingPunct="1"/>
            <a:r>
              <a:rPr lang="en-US" dirty="0"/>
              <a:t>Potentially, could have 18 EB (</a:t>
            </a:r>
            <a:r>
              <a:rPr lang="en-US" dirty="0" err="1"/>
              <a:t>exabytes</a:t>
            </a:r>
            <a:r>
              <a:rPr lang="en-US" dirty="0"/>
              <a:t>) of addressable memory</a:t>
            </a:r>
          </a:p>
          <a:p>
            <a:pPr marL="838200" lvl="2" eaLnBrk="1" hangingPunct="1"/>
            <a:r>
              <a:rPr lang="en-US" dirty="0"/>
              <a:t>That’s 18.4 </a:t>
            </a:r>
            <a:r>
              <a:rPr lang="en-US"/>
              <a:t>X 10</a:t>
            </a:r>
            <a:r>
              <a:rPr lang="en-US" baseline="30000"/>
              <a:t>18</a:t>
            </a:r>
            <a:endParaRPr lang="en-US" baseline="30000" dirty="0"/>
          </a:p>
          <a:p>
            <a:pPr marL="552450" lvl="1" eaLnBrk="1" hangingPunct="1"/>
            <a:endParaRPr lang="en-US" dirty="0"/>
          </a:p>
          <a:p>
            <a:pPr marL="552450" lvl="1" eaLnBrk="1" hangingPunct="1"/>
            <a:r>
              <a:rPr lang="en-US" dirty="0"/>
              <a:t>Machines still support multiple data formats</a:t>
            </a:r>
          </a:p>
          <a:p>
            <a:pPr marL="838200" lvl="2" eaLnBrk="1" hangingPunct="1"/>
            <a:r>
              <a:rPr lang="en-US" dirty="0"/>
              <a:t>Fractions or multiples of word size</a:t>
            </a:r>
          </a:p>
          <a:p>
            <a:pPr marL="838200" lvl="2" eaLnBrk="1" hangingPunct="1"/>
            <a:r>
              <a:rPr lang="en-US" dirty="0"/>
              <a:t>Always integral number of bytes</a:t>
            </a:r>
          </a:p>
        </p:txBody>
      </p:sp>
    </p:spTree>
    <p:extLst>
      <p:ext uri="{BB962C8B-B14F-4D97-AF65-F5344CB8AC3E}">
        <p14:creationId xmlns:p14="http://schemas.microsoft.com/office/powerpoint/2010/main" val="1277249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nvPr>
        </p:nvSpPr>
        <p:spPr/>
        <p:txBody>
          <a:bodyPr/>
          <a:lstStyle/>
          <a:p>
            <a:pPr marL="119063" indent="-119063" eaLnBrk="1" hangingPunct="1"/>
            <a:r>
              <a:rPr lang="en-US"/>
              <a:t>Word-Oriented Memory Organization</a:t>
            </a:r>
          </a:p>
        </p:txBody>
      </p:sp>
      <p:sp>
        <p:nvSpPr>
          <p:cNvPr id="46085" name="Rectangle 4"/>
          <p:cNvSpPr>
            <a:spLocks noGrp="1" noChangeArrowheads="1"/>
          </p:cNvSpPr>
          <p:nvPr>
            <p:ph idx="1"/>
          </p:nvPr>
        </p:nvSpPr>
        <p:spPr>
          <a:xfrm>
            <a:off x="396876" y="1362075"/>
            <a:ext cx="4554538" cy="4972050"/>
          </a:xfrm>
        </p:spPr>
        <p:txBody>
          <a:bodyPr/>
          <a:lstStyle/>
          <a:p>
            <a:pPr eaLnBrk="1" hangingPunct="1"/>
            <a:r>
              <a:rPr lang="en-US" dirty="0"/>
              <a:t>Addresses Specify Byte Locations</a:t>
            </a:r>
          </a:p>
          <a:p>
            <a:pPr marL="552450" lvl="1" eaLnBrk="1" hangingPunct="1"/>
            <a:r>
              <a:rPr lang="en-US" dirty="0"/>
              <a:t>Address of first byte in word</a:t>
            </a:r>
          </a:p>
          <a:p>
            <a:pPr marL="552450" lvl="1" eaLnBrk="1" hangingPunct="1"/>
            <a:r>
              <a:rPr lang="en-US" dirty="0"/>
              <a:t>Addresses of successive words differ by 4 (32-bit) or 8 (64-bit)</a:t>
            </a:r>
          </a:p>
        </p:txBody>
      </p:sp>
      <p:grpSp>
        <p:nvGrpSpPr>
          <p:cNvPr id="2" name="Group 5"/>
          <p:cNvGrpSpPr>
            <a:grpSpLocks/>
          </p:cNvGrpSpPr>
          <p:nvPr/>
        </p:nvGrpSpPr>
        <p:grpSpPr bwMode="auto">
          <a:xfrm>
            <a:off x="5219700" y="1143000"/>
            <a:ext cx="3467100" cy="5591175"/>
            <a:chOff x="0" y="0"/>
            <a:chExt cx="2184" cy="3522"/>
          </a:xfrm>
        </p:grpSpPr>
        <p:sp>
          <p:nvSpPr>
            <p:cNvPr id="46087" name="Rectangle 6"/>
            <p:cNvSpPr>
              <a:spLocks/>
            </p:cNvSpPr>
            <p:nvPr/>
          </p:nvSpPr>
          <p:spPr bwMode="auto">
            <a:xfrm>
              <a:off x="1253" y="41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88" name="Rectangle 7"/>
            <p:cNvSpPr>
              <a:spLocks/>
            </p:cNvSpPr>
            <p:nvPr/>
          </p:nvSpPr>
          <p:spPr bwMode="auto">
            <a:xfrm>
              <a:off x="1253" y="61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89" name="Rectangle 8"/>
            <p:cNvSpPr>
              <a:spLocks/>
            </p:cNvSpPr>
            <p:nvPr/>
          </p:nvSpPr>
          <p:spPr bwMode="auto">
            <a:xfrm>
              <a:off x="1253" y="80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0" name="Rectangle 9"/>
            <p:cNvSpPr>
              <a:spLocks/>
            </p:cNvSpPr>
            <p:nvPr/>
          </p:nvSpPr>
          <p:spPr bwMode="auto">
            <a:xfrm>
              <a:off x="1253" y="99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1" name="Rectangle 10"/>
            <p:cNvSpPr>
              <a:spLocks/>
            </p:cNvSpPr>
            <p:nvPr/>
          </p:nvSpPr>
          <p:spPr bwMode="auto">
            <a:xfrm>
              <a:off x="1253" y="118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2" name="Rectangle 11"/>
            <p:cNvSpPr>
              <a:spLocks/>
            </p:cNvSpPr>
            <p:nvPr/>
          </p:nvSpPr>
          <p:spPr bwMode="auto">
            <a:xfrm>
              <a:off x="1253" y="137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3" name="Rectangle 12"/>
            <p:cNvSpPr>
              <a:spLocks/>
            </p:cNvSpPr>
            <p:nvPr/>
          </p:nvSpPr>
          <p:spPr bwMode="auto">
            <a:xfrm>
              <a:off x="1253" y="157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4" name="Rectangle 13"/>
            <p:cNvSpPr>
              <a:spLocks/>
            </p:cNvSpPr>
            <p:nvPr/>
          </p:nvSpPr>
          <p:spPr bwMode="auto">
            <a:xfrm>
              <a:off x="1253" y="176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5" name="Rectangle 14"/>
            <p:cNvSpPr>
              <a:spLocks/>
            </p:cNvSpPr>
            <p:nvPr/>
          </p:nvSpPr>
          <p:spPr bwMode="auto">
            <a:xfrm>
              <a:off x="1253" y="195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6" name="Rectangle 15"/>
            <p:cNvSpPr>
              <a:spLocks/>
            </p:cNvSpPr>
            <p:nvPr/>
          </p:nvSpPr>
          <p:spPr bwMode="auto">
            <a:xfrm>
              <a:off x="1253" y="214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7" name="Rectangle 16"/>
            <p:cNvSpPr>
              <a:spLocks/>
            </p:cNvSpPr>
            <p:nvPr/>
          </p:nvSpPr>
          <p:spPr bwMode="auto">
            <a:xfrm>
              <a:off x="1253" y="233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8" name="Rectangle 17"/>
            <p:cNvSpPr>
              <a:spLocks/>
            </p:cNvSpPr>
            <p:nvPr/>
          </p:nvSpPr>
          <p:spPr bwMode="auto">
            <a:xfrm>
              <a:off x="1253" y="253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9" name="Rectangle 18"/>
            <p:cNvSpPr>
              <a:spLocks/>
            </p:cNvSpPr>
            <p:nvPr/>
          </p:nvSpPr>
          <p:spPr bwMode="auto">
            <a:xfrm>
              <a:off x="1733" y="41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0000</a:t>
              </a:r>
            </a:p>
          </p:txBody>
        </p:sp>
        <p:sp>
          <p:nvSpPr>
            <p:cNvPr id="46100" name="Rectangle 19"/>
            <p:cNvSpPr>
              <a:spLocks/>
            </p:cNvSpPr>
            <p:nvPr/>
          </p:nvSpPr>
          <p:spPr bwMode="auto">
            <a:xfrm>
              <a:off x="1733" y="61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0001</a:t>
              </a:r>
            </a:p>
          </p:txBody>
        </p:sp>
        <p:sp>
          <p:nvSpPr>
            <p:cNvPr id="46101" name="Rectangle 20"/>
            <p:cNvSpPr>
              <a:spLocks/>
            </p:cNvSpPr>
            <p:nvPr/>
          </p:nvSpPr>
          <p:spPr bwMode="auto">
            <a:xfrm>
              <a:off x="1733" y="80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0002</a:t>
              </a:r>
            </a:p>
          </p:txBody>
        </p:sp>
        <p:sp>
          <p:nvSpPr>
            <p:cNvPr id="46102" name="Rectangle 21"/>
            <p:cNvSpPr>
              <a:spLocks/>
            </p:cNvSpPr>
            <p:nvPr/>
          </p:nvSpPr>
          <p:spPr bwMode="auto">
            <a:xfrm>
              <a:off x="1733" y="99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0003</a:t>
              </a:r>
            </a:p>
          </p:txBody>
        </p:sp>
        <p:sp>
          <p:nvSpPr>
            <p:cNvPr id="46103" name="Rectangle 22"/>
            <p:cNvSpPr>
              <a:spLocks/>
            </p:cNvSpPr>
            <p:nvPr/>
          </p:nvSpPr>
          <p:spPr bwMode="auto">
            <a:xfrm>
              <a:off x="1733" y="118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0004</a:t>
              </a:r>
            </a:p>
          </p:txBody>
        </p:sp>
        <p:sp>
          <p:nvSpPr>
            <p:cNvPr id="46104" name="Rectangle 23"/>
            <p:cNvSpPr>
              <a:spLocks/>
            </p:cNvSpPr>
            <p:nvPr/>
          </p:nvSpPr>
          <p:spPr bwMode="auto">
            <a:xfrm>
              <a:off x="1733" y="137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0005</a:t>
              </a:r>
            </a:p>
          </p:txBody>
        </p:sp>
        <p:sp>
          <p:nvSpPr>
            <p:cNvPr id="46105" name="Rectangle 24"/>
            <p:cNvSpPr>
              <a:spLocks/>
            </p:cNvSpPr>
            <p:nvPr/>
          </p:nvSpPr>
          <p:spPr bwMode="auto">
            <a:xfrm>
              <a:off x="1733" y="157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0006</a:t>
              </a:r>
            </a:p>
          </p:txBody>
        </p:sp>
        <p:sp>
          <p:nvSpPr>
            <p:cNvPr id="46106" name="Rectangle 25"/>
            <p:cNvSpPr>
              <a:spLocks/>
            </p:cNvSpPr>
            <p:nvPr/>
          </p:nvSpPr>
          <p:spPr bwMode="auto">
            <a:xfrm>
              <a:off x="1733" y="176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0007</a:t>
              </a:r>
            </a:p>
          </p:txBody>
        </p:sp>
        <p:sp>
          <p:nvSpPr>
            <p:cNvPr id="46107" name="Rectangle 26"/>
            <p:cNvSpPr>
              <a:spLocks/>
            </p:cNvSpPr>
            <p:nvPr/>
          </p:nvSpPr>
          <p:spPr bwMode="auto">
            <a:xfrm>
              <a:off x="1733" y="195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0008</a:t>
              </a:r>
            </a:p>
          </p:txBody>
        </p:sp>
        <p:sp>
          <p:nvSpPr>
            <p:cNvPr id="46108" name="Rectangle 27"/>
            <p:cNvSpPr>
              <a:spLocks/>
            </p:cNvSpPr>
            <p:nvPr/>
          </p:nvSpPr>
          <p:spPr bwMode="auto">
            <a:xfrm>
              <a:off x="1733" y="214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0009</a:t>
              </a:r>
            </a:p>
          </p:txBody>
        </p:sp>
        <p:sp>
          <p:nvSpPr>
            <p:cNvPr id="46109" name="Rectangle 28"/>
            <p:cNvSpPr>
              <a:spLocks/>
            </p:cNvSpPr>
            <p:nvPr/>
          </p:nvSpPr>
          <p:spPr bwMode="auto">
            <a:xfrm>
              <a:off x="1733" y="233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0010</a:t>
              </a:r>
            </a:p>
          </p:txBody>
        </p:sp>
        <p:sp>
          <p:nvSpPr>
            <p:cNvPr id="46110" name="Rectangle 29"/>
            <p:cNvSpPr>
              <a:spLocks/>
            </p:cNvSpPr>
            <p:nvPr/>
          </p:nvSpPr>
          <p:spPr bwMode="auto">
            <a:xfrm>
              <a:off x="1733" y="253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0011</a:t>
              </a:r>
            </a:p>
          </p:txBody>
        </p:sp>
        <p:grpSp>
          <p:nvGrpSpPr>
            <p:cNvPr id="3" name="Group 30"/>
            <p:cNvGrpSpPr>
              <a:grpSpLocks/>
            </p:cNvGrpSpPr>
            <p:nvPr/>
          </p:nvGrpSpPr>
          <p:grpSpPr bwMode="auto">
            <a:xfrm>
              <a:off x="657" y="418"/>
              <a:ext cx="384" cy="3072"/>
              <a:chOff x="0" y="0"/>
              <a:chExt cx="384" cy="3072"/>
            </a:xfrm>
          </p:grpSpPr>
          <p:sp>
            <p:nvSpPr>
              <p:cNvPr id="46155" name="Rectangle 31"/>
              <p:cNvSpPr>
                <a:spLocks/>
              </p:cNvSpPr>
              <p:nvPr/>
            </p:nvSpPr>
            <p:spPr bwMode="auto">
              <a:xfrm>
                <a:off x="0" y="1536"/>
                <a:ext cx="384" cy="1536"/>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6" name="Rectangle 32"/>
              <p:cNvSpPr>
                <a:spLocks/>
              </p:cNvSpPr>
              <p:nvPr/>
            </p:nvSpPr>
            <p:spPr bwMode="auto">
              <a:xfrm>
                <a:off x="0" y="0"/>
                <a:ext cx="384" cy="1536"/>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4" name="Group 33"/>
            <p:cNvGrpSpPr>
              <a:grpSpLocks/>
            </p:cNvGrpSpPr>
            <p:nvPr/>
          </p:nvGrpSpPr>
          <p:grpSpPr bwMode="auto">
            <a:xfrm>
              <a:off x="81" y="418"/>
              <a:ext cx="384" cy="3072"/>
              <a:chOff x="0" y="0"/>
              <a:chExt cx="384" cy="3072"/>
            </a:xfrm>
          </p:grpSpPr>
          <p:sp>
            <p:nvSpPr>
              <p:cNvPr id="46151" name="Rectangle 34"/>
              <p:cNvSpPr>
                <a:spLocks/>
              </p:cNvSpPr>
              <p:nvPr/>
            </p:nvSpPr>
            <p:spPr bwMode="auto">
              <a:xfrm>
                <a:off x="0" y="0"/>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2" name="Rectangle 35"/>
              <p:cNvSpPr>
                <a:spLocks/>
              </p:cNvSpPr>
              <p:nvPr/>
            </p:nvSpPr>
            <p:spPr bwMode="auto">
              <a:xfrm>
                <a:off x="0" y="768"/>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3" name="Rectangle 36"/>
              <p:cNvSpPr>
                <a:spLocks/>
              </p:cNvSpPr>
              <p:nvPr/>
            </p:nvSpPr>
            <p:spPr bwMode="auto">
              <a:xfrm>
                <a:off x="0" y="1536"/>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4" name="Rectangle 37"/>
              <p:cNvSpPr>
                <a:spLocks/>
              </p:cNvSpPr>
              <p:nvPr/>
            </p:nvSpPr>
            <p:spPr bwMode="auto">
              <a:xfrm>
                <a:off x="0" y="2304"/>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46113" name="Rectangle 38"/>
            <p:cNvSpPr>
              <a:spLocks/>
            </p:cNvSpPr>
            <p:nvPr/>
          </p:nvSpPr>
          <p:spPr bwMode="auto">
            <a:xfrm>
              <a:off x="0" y="0"/>
              <a:ext cx="543" cy="416"/>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32-bit</a:t>
              </a:r>
            </a:p>
            <a:p>
              <a:pPr algn="ctr" eaLnBrk="1" hangingPunct="1"/>
              <a:r>
                <a:rPr lang="en-US" sz="1800">
                  <a:solidFill>
                    <a:srgbClr val="000066"/>
                  </a:solidFill>
                  <a:latin typeface="Helvetica" charset="0"/>
                  <a:ea typeface="Helvetica" charset="0"/>
                  <a:cs typeface="Helvetica" charset="0"/>
                  <a:sym typeface="Helvetica" charset="0"/>
                </a:rPr>
                <a:t>Words</a:t>
              </a:r>
            </a:p>
          </p:txBody>
        </p:sp>
        <p:sp>
          <p:nvSpPr>
            <p:cNvPr id="46114" name="Rectangle 39"/>
            <p:cNvSpPr>
              <a:spLocks/>
            </p:cNvSpPr>
            <p:nvPr/>
          </p:nvSpPr>
          <p:spPr bwMode="auto">
            <a:xfrm>
              <a:off x="1198" y="82"/>
              <a:ext cx="490"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Bytes</a:t>
              </a:r>
            </a:p>
          </p:txBody>
        </p:sp>
        <p:sp>
          <p:nvSpPr>
            <p:cNvPr id="46115" name="Rectangle 40"/>
            <p:cNvSpPr>
              <a:spLocks/>
            </p:cNvSpPr>
            <p:nvPr/>
          </p:nvSpPr>
          <p:spPr bwMode="auto">
            <a:xfrm>
              <a:off x="1718" y="82"/>
              <a:ext cx="466"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Addr.</a:t>
              </a:r>
            </a:p>
          </p:txBody>
        </p:sp>
        <p:sp>
          <p:nvSpPr>
            <p:cNvPr id="46116" name="Rectangle 41"/>
            <p:cNvSpPr>
              <a:spLocks/>
            </p:cNvSpPr>
            <p:nvPr/>
          </p:nvSpPr>
          <p:spPr bwMode="auto">
            <a:xfrm>
              <a:off x="1253" y="272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17" name="Rectangle 42"/>
            <p:cNvSpPr>
              <a:spLocks/>
            </p:cNvSpPr>
            <p:nvPr/>
          </p:nvSpPr>
          <p:spPr bwMode="auto">
            <a:xfrm>
              <a:off x="1733" y="272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0012</a:t>
              </a:r>
            </a:p>
          </p:txBody>
        </p:sp>
        <p:sp>
          <p:nvSpPr>
            <p:cNvPr id="46118" name="Rectangle 43"/>
            <p:cNvSpPr>
              <a:spLocks/>
            </p:cNvSpPr>
            <p:nvPr/>
          </p:nvSpPr>
          <p:spPr bwMode="auto">
            <a:xfrm>
              <a:off x="1253" y="291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19" name="Rectangle 44"/>
            <p:cNvSpPr>
              <a:spLocks/>
            </p:cNvSpPr>
            <p:nvPr/>
          </p:nvSpPr>
          <p:spPr bwMode="auto">
            <a:xfrm>
              <a:off x="1733" y="291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0013</a:t>
              </a:r>
            </a:p>
          </p:txBody>
        </p:sp>
        <p:sp>
          <p:nvSpPr>
            <p:cNvPr id="46120" name="Rectangle 45"/>
            <p:cNvSpPr>
              <a:spLocks/>
            </p:cNvSpPr>
            <p:nvPr/>
          </p:nvSpPr>
          <p:spPr bwMode="auto">
            <a:xfrm>
              <a:off x="1253" y="310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21" name="Rectangle 46"/>
            <p:cNvSpPr>
              <a:spLocks/>
            </p:cNvSpPr>
            <p:nvPr/>
          </p:nvSpPr>
          <p:spPr bwMode="auto">
            <a:xfrm>
              <a:off x="1733" y="310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0014</a:t>
              </a:r>
            </a:p>
          </p:txBody>
        </p:sp>
        <p:sp>
          <p:nvSpPr>
            <p:cNvPr id="46122" name="Rectangle 47"/>
            <p:cNvSpPr>
              <a:spLocks/>
            </p:cNvSpPr>
            <p:nvPr/>
          </p:nvSpPr>
          <p:spPr bwMode="auto">
            <a:xfrm>
              <a:off x="1253" y="329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23" name="Rectangle 48"/>
            <p:cNvSpPr>
              <a:spLocks/>
            </p:cNvSpPr>
            <p:nvPr/>
          </p:nvSpPr>
          <p:spPr bwMode="auto">
            <a:xfrm>
              <a:off x="1733" y="329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0015</a:t>
              </a:r>
            </a:p>
          </p:txBody>
        </p:sp>
        <p:sp>
          <p:nvSpPr>
            <p:cNvPr id="46124" name="Rectangle 49"/>
            <p:cNvSpPr>
              <a:spLocks/>
            </p:cNvSpPr>
            <p:nvPr/>
          </p:nvSpPr>
          <p:spPr bwMode="auto">
            <a:xfrm>
              <a:off x="576" y="0"/>
              <a:ext cx="543" cy="416"/>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64-bit</a:t>
              </a:r>
            </a:p>
            <a:p>
              <a:pPr algn="ctr" eaLnBrk="1" hangingPunct="1"/>
              <a:r>
                <a:rPr lang="en-US" sz="1800">
                  <a:solidFill>
                    <a:srgbClr val="000066"/>
                  </a:solidFill>
                  <a:latin typeface="Helvetica" charset="0"/>
                  <a:ea typeface="Helvetica" charset="0"/>
                  <a:cs typeface="Helvetica" charset="0"/>
                  <a:sym typeface="Helvetica" charset="0"/>
                </a:rPr>
                <a:t>Words</a:t>
              </a:r>
            </a:p>
          </p:txBody>
        </p:sp>
        <p:sp>
          <p:nvSpPr>
            <p:cNvPr id="46125" name="Rectangle 50"/>
            <p:cNvSpPr>
              <a:spLocks/>
            </p:cNvSpPr>
            <p:nvPr/>
          </p:nvSpPr>
          <p:spPr bwMode="auto">
            <a:xfrm>
              <a:off x="657" y="946"/>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6" name="Rectangle 51"/>
            <p:cNvSpPr>
              <a:spLocks/>
            </p:cNvSpPr>
            <p:nvPr/>
          </p:nvSpPr>
          <p:spPr bwMode="auto">
            <a:xfrm>
              <a:off x="657" y="2434"/>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7" name="Rectangle 52"/>
            <p:cNvSpPr>
              <a:spLocks/>
            </p:cNvSpPr>
            <p:nvPr/>
          </p:nvSpPr>
          <p:spPr bwMode="auto">
            <a:xfrm>
              <a:off x="81" y="562"/>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8" name="Rectangle 53"/>
            <p:cNvSpPr>
              <a:spLocks/>
            </p:cNvSpPr>
            <p:nvPr/>
          </p:nvSpPr>
          <p:spPr bwMode="auto">
            <a:xfrm>
              <a:off x="81" y="1330"/>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9" name="Rectangle 54"/>
            <p:cNvSpPr>
              <a:spLocks/>
            </p:cNvSpPr>
            <p:nvPr/>
          </p:nvSpPr>
          <p:spPr bwMode="auto">
            <a:xfrm>
              <a:off x="81" y="2098"/>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30" name="Rectangle 55"/>
            <p:cNvSpPr>
              <a:spLocks/>
            </p:cNvSpPr>
            <p:nvPr/>
          </p:nvSpPr>
          <p:spPr bwMode="auto">
            <a:xfrm>
              <a:off x="81" y="2866"/>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grpSp>
          <p:nvGrpSpPr>
            <p:cNvPr id="5" name="Group 56"/>
            <p:cNvGrpSpPr>
              <a:grpSpLocks/>
            </p:cNvGrpSpPr>
            <p:nvPr/>
          </p:nvGrpSpPr>
          <p:grpSpPr bwMode="auto">
            <a:xfrm>
              <a:off x="103" y="826"/>
              <a:ext cx="340" cy="2496"/>
              <a:chOff x="0" y="0"/>
              <a:chExt cx="340" cy="2496"/>
            </a:xfrm>
          </p:grpSpPr>
          <p:grpSp>
            <p:nvGrpSpPr>
              <p:cNvPr id="6" name="Group 57"/>
              <p:cNvGrpSpPr>
                <a:grpSpLocks/>
              </p:cNvGrpSpPr>
              <p:nvPr/>
            </p:nvGrpSpPr>
            <p:grpSpPr bwMode="auto">
              <a:xfrm>
                <a:off x="0" y="0"/>
                <a:ext cx="340" cy="192"/>
                <a:chOff x="0" y="0"/>
                <a:chExt cx="340" cy="192"/>
              </a:xfrm>
            </p:grpSpPr>
            <p:sp>
              <p:nvSpPr>
                <p:cNvPr id="46149" name="Rectangle 58"/>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0" name="Rectangle 59"/>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0000</a:t>
                  </a:r>
                </a:p>
              </p:txBody>
            </p:sp>
          </p:grpSp>
          <p:grpSp>
            <p:nvGrpSpPr>
              <p:cNvPr id="7" name="Group 60"/>
              <p:cNvGrpSpPr>
                <a:grpSpLocks/>
              </p:cNvGrpSpPr>
              <p:nvPr/>
            </p:nvGrpSpPr>
            <p:grpSpPr bwMode="auto">
              <a:xfrm>
                <a:off x="0" y="768"/>
                <a:ext cx="340" cy="192"/>
                <a:chOff x="0" y="0"/>
                <a:chExt cx="340" cy="192"/>
              </a:xfrm>
            </p:grpSpPr>
            <p:sp>
              <p:nvSpPr>
                <p:cNvPr id="46147" name="Rectangle 61"/>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48" name="Rectangle 62"/>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0004</a:t>
                  </a:r>
                </a:p>
              </p:txBody>
            </p:sp>
          </p:grpSp>
          <p:grpSp>
            <p:nvGrpSpPr>
              <p:cNvPr id="8" name="Group 63"/>
              <p:cNvGrpSpPr>
                <a:grpSpLocks/>
              </p:cNvGrpSpPr>
              <p:nvPr/>
            </p:nvGrpSpPr>
            <p:grpSpPr bwMode="auto">
              <a:xfrm>
                <a:off x="0" y="1536"/>
                <a:ext cx="340" cy="192"/>
                <a:chOff x="0" y="0"/>
                <a:chExt cx="340" cy="192"/>
              </a:xfrm>
            </p:grpSpPr>
            <p:sp>
              <p:nvSpPr>
                <p:cNvPr id="46145" name="Rectangle 64"/>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46" name="Rectangle 65"/>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0008</a:t>
                  </a:r>
                </a:p>
              </p:txBody>
            </p:sp>
          </p:grpSp>
          <p:grpSp>
            <p:nvGrpSpPr>
              <p:cNvPr id="9" name="Group 66"/>
              <p:cNvGrpSpPr>
                <a:grpSpLocks/>
              </p:cNvGrpSpPr>
              <p:nvPr/>
            </p:nvGrpSpPr>
            <p:grpSpPr bwMode="auto">
              <a:xfrm>
                <a:off x="0" y="2304"/>
                <a:ext cx="340" cy="192"/>
                <a:chOff x="0" y="0"/>
                <a:chExt cx="340" cy="192"/>
              </a:xfrm>
            </p:grpSpPr>
            <p:sp>
              <p:nvSpPr>
                <p:cNvPr id="46143" name="Rectangle 67"/>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44" name="Rectangle 68"/>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0012</a:t>
                  </a:r>
                </a:p>
              </p:txBody>
            </p:sp>
          </p:grpSp>
        </p:grpSp>
        <p:grpSp>
          <p:nvGrpSpPr>
            <p:cNvPr id="10" name="Group 69"/>
            <p:cNvGrpSpPr>
              <a:grpSpLocks/>
            </p:cNvGrpSpPr>
            <p:nvPr/>
          </p:nvGrpSpPr>
          <p:grpSpPr bwMode="auto">
            <a:xfrm>
              <a:off x="679" y="1210"/>
              <a:ext cx="340" cy="1680"/>
              <a:chOff x="0" y="0"/>
              <a:chExt cx="340" cy="1680"/>
            </a:xfrm>
          </p:grpSpPr>
          <p:grpSp>
            <p:nvGrpSpPr>
              <p:cNvPr id="11" name="Group 70"/>
              <p:cNvGrpSpPr>
                <a:grpSpLocks/>
              </p:cNvGrpSpPr>
              <p:nvPr/>
            </p:nvGrpSpPr>
            <p:grpSpPr bwMode="auto">
              <a:xfrm>
                <a:off x="0" y="0"/>
                <a:ext cx="340" cy="192"/>
                <a:chOff x="0" y="0"/>
                <a:chExt cx="340" cy="192"/>
              </a:xfrm>
            </p:grpSpPr>
            <p:sp>
              <p:nvSpPr>
                <p:cNvPr id="46137" name="Rectangle 71"/>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38" name="Rectangle 72"/>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0000</a:t>
                  </a:r>
                </a:p>
              </p:txBody>
            </p:sp>
          </p:grpSp>
          <p:grpSp>
            <p:nvGrpSpPr>
              <p:cNvPr id="12" name="Group 73"/>
              <p:cNvGrpSpPr>
                <a:grpSpLocks/>
              </p:cNvGrpSpPr>
              <p:nvPr/>
            </p:nvGrpSpPr>
            <p:grpSpPr bwMode="auto">
              <a:xfrm>
                <a:off x="0" y="1488"/>
                <a:ext cx="340" cy="192"/>
                <a:chOff x="0" y="0"/>
                <a:chExt cx="340" cy="192"/>
              </a:xfrm>
            </p:grpSpPr>
            <p:sp>
              <p:nvSpPr>
                <p:cNvPr id="46135" name="Rectangle 74"/>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36" name="Rectangle 75"/>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0008</a:t>
                  </a:r>
                </a:p>
              </p:txBody>
            </p:sp>
          </p:grpSp>
        </p:grpSp>
      </p:grpSp>
    </p:spTree>
    <p:extLst>
      <p:ext uri="{BB962C8B-B14F-4D97-AF65-F5344CB8AC3E}">
        <p14:creationId xmlns:p14="http://schemas.microsoft.com/office/powerpoint/2010/main" val="230430071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nvGraphicFramePr>
        <p:xfrm>
          <a:off x="1549400" y="1524000"/>
          <a:ext cx="6032500" cy="41656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 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ＭＳ ゴシック"/>
                          <a:cs typeface="Calibri"/>
                          <a:sym typeface="Arial Narrow" charset="0"/>
                        </a:rPr>
                        <a:t>−</a:t>
                      </a:r>
                      <a:endParaRPr kumimoji="0" lang="en-US" sz="18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ＭＳ ゴシック"/>
                          <a:cs typeface="Calibri"/>
                          <a:sym typeface="Arial Narrow" charset="0"/>
                        </a:rPr>
                        <a:t>−</a:t>
                      </a:r>
                      <a:endParaRPr kumimoji="0" lang="en-US" sz="18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10/16</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033076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t>Bit-level manipulations</a:t>
            </a:r>
          </a:p>
          <a:p>
            <a:r>
              <a:rPr lang="en-US" dirty="0">
                <a:solidFill>
                  <a:srgbClr val="A6A6A6"/>
                </a:solidFill>
              </a:rPr>
              <a:t>Integers</a:t>
            </a:r>
          </a:p>
          <a:p>
            <a:pPr lvl="1"/>
            <a:r>
              <a:rPr lang="en-US" dirty="0">
                <a:solidFill>
                  <a:srgbClr val="A6A6A6"/>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extLst>
      <p:ext uri="{BB962C8B-B14F-4D97-AF65-F5344CB8AC3E}">
        <p14:creationId xmlns:p14="http://schemas.microsoft.com/office/powerpoint/2010/main" val="368274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title"/>
          </p:nvPr>
        </p:nvSpPr>
        <p:spPr/>
        <p:txBody>
          <a:bodyPr/>
          <a:lstStyle/>
          <a:p>
            <a:pPr marL="119063" indent="-119063" eaLnBrk="1" hangingPunct="1"/>
            <a:r>
              <a:rPr lang="en-US"/>
              <a:t>Byte Ordering</a:t>
            </a:r>
          </a:p>
        </p:txBody>
      </p:sp>
      <p:sp>
        <p:nvSpPr>
          <p:cNvPr id="48133" name="Rectangle 4"/>
          <p:cNvSpPr>
            <a:spLocks noGrp="1" noChangeArrowheads="1"/>
          </p:cNvSpPr>
          <p:nvPr>
            <p:ph idx="1"/>
          </p:nvPr>
        </p:nvSpPr>
        <p:spPr/>
        <p:txBody>
          <a:bodyPr/>
          <a:lstStyle/>
          <a:p>
            <a:pPr eaLnBrk="1" hangingPunct="1"/>
            <a:r>
              <a:rPr lang="en-US" dirty="0"/>
              <a:t>So, how are the bytes within a multi-byte word ordered in memory?</a:t>
            </a:r>
          </a:p>
          <a:p>
            <a:pPr eaLnBrk="1" hangingPunct="1"/>
            <a:r>
              <a:rPr lang="en-US" dirty="0"/>
              <a:t>Conventions</a:t>
            </a:r>
          </a:p>
          <a:p>
            <a:pPr marL="552450" lvl="1" eaLnBrk="1" hangingPunct="1"/>
            <a:r>
              <a:rPr lang="en-US" dirty="0"/>
              <a:t>Big </a:t>
            </a:r>
            <a:r>
              <a:rPr lang="en-US" dirty="0" err="1"/>
              <a:t>Endian</a:t>
            </a:r>
            <a:r>
              <a:rPr lang="en-US" dirty="0"/>
              <a:t>: Sun, PPC Mac, Internet</a:t>
            </a:r>
          </a:p>
          <a:p>
            <a:pPr marL="838200" lvl="2" eaLnBrk="1" hangingPunct="1"/>
            <a:r>
              <a:rPr lang="en-US" dirty="0"/>
              <a:t>Least significant byte has highest address</a:t>
            </a:r>
          </a:p>
          <a:p>
            <a:pPr marL="552450" lvl="1" eaLnBrk="1" hangingPunct="1"/>
            <a:r>
              <a:rPr lang="en-US" dirty="0"/>
              <a:t>Little Endian: x86, ARM processors running Android, </a:t>
            </a:r>
            <a:r>
              <a:rPr lang="en-US" dirty="0" err="1"/>
              <a:t>iOS</a:t>
            </a:r>
            <a:r>
              <a:rPr lang="en-US" dirty="0"/>
              <a:t>, and Windows</a:t>
            </a:r>
          </a:p>
          <a:p>
            <a:pPr marL="838200" lvl="2" eaLnBrk="1" hangingPunct="1"/>
            <a:r>
              <a:rPr lang="en-US" dirty="0"/>
              <a:t>Least significant byte has lowest address</a:t>
            </a:r>
          </a:p>
        </p:txBody>
      </p:sp>
    </p:spTree>
    <p:extLst>
      <p:ext uri="{BB962C8B-B14F-4D97-AF65-F5344CB8AC3E}">
        <p14:creationId xmlns:p14="http://schemas.microsoft.com/office/powerpoint/2010/main" val="3457191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p:txBody>
          <a:bodyPr/>
          <a:lstStyle/>
          <a:p>
            <a:pPr marL="119063" indent="-119063" eaLnBrk="1" hangingPunct="1"/>
            <a:r>
              <a:rPr lang="en-US"/>
              <a:t>Byte Ordering Example</a:t>
            </a:r>
          </a:p>
        </p:txBody>
      </p:sp>
      <p:sp>
        <p:nvSpPr>
          <p:cNvPr id="49157" name="Rectangle 4"/>
          <p:cNvSpPr>
            <a:spLocks noGrp="1" noChangeArrowheads="1"/>
          </p:cNvSpPr>
          <p:nvPr>
            <p:ph idx="1"/>
          </p:nvPr>
        </p:nvSpPr>
        <p:spPr>
          <a:xfrm>
            <a:off x="396875" y="1524001"/>
            <a:ext cx="7896225" cy="4810124"/>
          </a:xfrm>
        </p:spPr>
        <p:txBody>
          <a:bodyPr/>
          <a:lstStyle/>
          <a:p>
            <a:pPr eaLnBrk="1" hangingPunct="1"/>
            <a:r>
              <a:rPr lang="en-US" dirty="0"/>
              <a:t>Example</a:t>
            </a:r>
          </a:p>
          <a:p>
            <a:pPr marL="552450" lvl="1" eaLnBrk="1" hangingPunct="1"/>
            <a:r>
              <a:rPr lang="en-US" dirty="0"/>
              <a:t>Variable </a:t>
            </a:r>
            <a:r>
              <a:rPr lang="en-US" dirty="0" err="1"/>
              <a:t>x</a:t>
            </a:r>
            <a:r>
              <a:rPr lang="en-US" dirty="0"/>
              <a:t> has 4-byte value of 0x01234567</a:t>
            </a:r>
          </a:p>
          <a:p>
            <a:pPr marL="552450" lvl="1" eaLnBrk="1" hangingPunct="1"/>
            <a:r>
              <a:rPr lang="en-US" dirty="0"/>
              <a:t>Address given by &amp;</a:t>
            </a:r>
            <a:r>
              <a:rPr lang="en-US" dirty="0" err="1"/>
              <a:t>x</a:t>
            </a:r>
            <a:r>
              <a:rPr lang="en-US" dirty="0"/>
              <a:t> is 0x100</a:t>
            </a:r>
          </a:p>
        </p:txBody>
      </p:sp>
      <p:grpSp>
        <p:nvGrpSpPr>
          <p:cNvPr id="2" name="Group 5"/>
          <p:cNvGrpSpPr>
            <a:grpSpLocks/>
          </p:cNvGrpSpPr>
          <p:nvPr/>
        </p:nvGrpSpPr>
        <p:grpSpPr bwMode="auto">
          <a:xfrm>
            <a:off x="2057400" y="3479800"/>
            <a:ext cx="5486400" cy="635000"/>
            <a:chOff x="0" y="0"/>
            <a:chExt cx="3456" cy="400"/>
          </a:xfrm>
        </p:grpSpPr>
        <p:grpSp>
          <p:nvGrpSpPr>
            <p:cNvPr id="3" name="Group 6"/>
            <p:cNvGrpSpPr>
              <a:grpSpLocks/>
            </p:cNvGrpSpPr>
            <p:nvPr/>
          </p:nvGrpSpPr>
          <p:grpSpPr bwMode="auto">
            <a:xfrm>
              <a:off x="864" y="0"/>
              <a:ext cx="433" cy="192"/>
              <a:chOff x="0" y="0"/>
              <a:chExt cx="433" cy="192"/>
            </a:xfrm>
          </p:grpSpPr>
          <p:sp>
            <p:nvSpPr>
              <p:cNvPr id="49242" name="Rectangle 7"/>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dirty="0">
                    <a:solidFill>
                      <a:srgbClr val="000066"/>
                    </a:solidFill>
                    <a:latin typeface="Courier New Bold" charset="0"/>
                    <a:ea typeface="Courier New Bold" charset="0"/>
                    <a:cs typeface="Courier New Bold" charset="0"/>
                    <a:sym typeface="Courier New Bold" charset="0"/>
                  </a:rPr>
                  <a:t>0x100</a:t>
                </a:r>
              </a:p>
            </p:txBody>
          </p:sp>
        </p:grpSp>
        <p:grpSp>
          <p:nvGrpSpPr>
            <p:cNvPr id="4" name="Group 9"/>
            <p:cNvGrpSpPr>
              <a:grpSpLocks/>
            </p:cNvGrpSpPr>
            <p:nvPr/>
          </p:nvGrpSpPr>
          <p:grpSpPr bwMode="auto">
            <a:xfrm>
              <a:off x="1296" y="0"/>
              <a:ext cx="433" cy="192"/>
              <a:chOff x="0" y="0"/>
              <a:chExt cx="433" cy="192"/>
            </a:xfrm>
          </p:grpSpPr>
          <p:sp>
            <p:nvSpPr>
              <p:cNvPr id="49240" name="Rectangle 10"/>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5" name="Group 12"/>
            <p:cNvGrpSpPr>
              <a:grpSpLocks/>
            </p:cNvGrpSpPr>
            <p:nvPr/>
          </p:nvGrpSpPr>
          <p:grpSpPr bwMode="auto">
            <a:xfrm>
              <a:off x="1728" y="0"/>
              <a:ext cx="433" cy="192"/>
              <a:chOff x="0" y="0"/>
              <a:chExt cx="433" cy="192"/>
            </a:xfrm>
          </p:grpSpPr>
          <p:sp>
            <p:nvSpPr>
              <p:cNvPr id="49238" name="Rectangle 13"/>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6" name="Group 15"/>
            <p:cNvGrpSpPr>
              <a:grpSpLocks/>
            </p:cNvGrpSpPr>
            <p:nvPr/>
          </p:nvGrpSpPr>
          <p:grpSpPr bwMode="auto">
            <a:xfrm>
              <a:off x="2160" y="0"/>
              <a:ext cx="433" cy="192"/>
              <a:chOff x="0" y="0"/>
              <a:chExt cx="433" cy="192"/>
            </a:xfrm>
          </p:grpSpPr>
          <p:sp>
            <p:nvSpPr>
              <p:cNvPr id="49236" name="Rectangle 1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7" name="Group 20"/>
            <p:cNvGrpSpPr>
              <a:grpSpLocks/>
            </p:cNvGrpSpPr>
            <p:nvPr/>
          </p:nvGrpSpPr>
          <p:grpSpPr bwMode="auto">
            <a:xfrm>
              <a:off x="864" y="176"/>
              <a:ext cx="432" cy="224"/>
              <a:chOff x="0" y="0"/>
              <a:chExt cx="432" cy="224"/>
            </a:xfrm>
          </p:grpSpPr>
          <p:sp>
            <p:nvSpPr>
              <p:cNvPr id="49234" name="Rectangle 21"/>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8" name="Group 23"/>
            <p:cNvGrpSpPr>
              <a:grpSpLocks/>
            </p:cNvGrpSpPr>
            <p:nvPr/>
          </p:nvGrpSpPr>
          <p:grpSpPr bwMode="auto">
            <a:xfrm>
              <a:off x="1296" y="176"/>
              <a:ext cx="432" cy="224"/>
              <a:chOff x="0" y="0"/>
              <a:chExt cx="432" cy="224"/>
            </a:xfrm>
          </p:grpSpPr>
          <p:sp>
            <p:nvSpPr>
              <p:cNvPr id="49232" name="Rectangle 24"/>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9" name="Group 26"/>
            <p:cNvGrpSpPr>
              <a:grpSpLocks/>
            </p:cNvGrpSpPr>
            <p:nvPr/>
          </p:nvGrpSpPr>
          <p:grpSpPr bwMode="auto">
            <a:xfrm>
              <a:off x="1728" y="176"/>
              <a:ext cx="432" cy="224"/>
              <a:chOff x="0" y="0"/>
              <a:chExt cx="432" cy="224"/>
            </a:xfrm>
          </p:grpSpPr>
          <p:sp>
            <p:nvSpPr>
              <p:cNvPr id="49230" name="Rectangle 27"/>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0" name="Group 29"/>
            <p:cNvGrpSpPr>
              <a:grpSpLocks/>
            </p:cNvGrpSpPr>
            <p:nvPr/>
          </p:nvGrpSpPr>
          <p:grpSpPr bwMode="auto">
            <a:xfrm>
              <a:off x="2160" y="176"/>
              <a:ext cx="432" cy="224"/>
              <a:chOff x="0" y="0"/>
              <a:chExt cx="432" cy="224"/>
            </a:xfrm>
          </p:grpSpPr>
          <p:sp>
            <p:nvSpPr>
              <p:cNvPr id="49228" name="Rectangle 3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11" name="Group 34"/>
          <p:cNvGrpSpPr>
            <a:grpSpLocks/>
          </p:cNvGrpSpPr>
          <p:nvPr/>
        </p:nvGrpSpPr>
        <p:grpSpPr bwMode="auto">
          <a:xfrm>
            <a:off x="2057400" y="4318000"/>
            <a:ext cx="5486400" cy="635000"/>
            <a:chOff x="0" y="0"/>
            <a:chExt cx="3456" cy="400"/>
          </a:xfrm>
        </p:grpSpPr>
        <p:grpSp>
          <p:nvGrpSpPr>
            <p:cNvPr id="12" name="Group 35"/>
            <p:cNvGrpSpPr>
              <a:grpSpLocks/>
            </p:cNvGrpSpPr>
            <p:nvPr/>
          </p:nvGrpSpPr>
          <p:grpSpPr bwMode="auto">
            <a:xfrm>
              <a:off x="864" y="0"/>
              <a:ext cx="433" cy="192"/>
              <a:chOff x="0" y="0"/>
              <a:chExt cx="433" cy="192"/>
            </a:xfrm>
          </p:grpSpPr>
          <p:sp>
            <p:nvSpPr>
              <p:cNvPr id="49214" name="Rectangle 3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13" name="Group 38"/>
            <p:cNvGrpSpPr>
              <a:grpSpLocks/>
            </p:cNvGrpSpPr>
            <p:nvPr/>
          </p:nvGrpSpPr>
          <p:grpSpPr bwMode="auto">
            <a:xfrm>
              <a:off x="1296" y="0"/>
              <a:ext cx="433" cy="192"/>
              <a:chOff x="0" y="0"/>
              <a:chExt cx="433" cy="192"/>
            </a:xfrm>
          </p:grpSpPr>
          <p:sp>
            <p:nvSpPr>
              <p:cNvPr id="49212" name="Rectangle 39"/>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14" name="Group 41"/>
            <p:cNvGrpSpPr>
              <a:grpSpLocks/>
            </p:cNvGrpSpPr>
            <p:nvPr/>
          </p:nvGrpSpPr>
          <p:grpSpPr bwMode="auto">
            <a:xfrm>
              <a:off x="1728" y="0"/>
              <a:ext cx="433" cy="192"/>
              <a:chOff x="0" y="0"/>
              <a:chExt cx="433" cy="192"/>
            </a:xfrm>
          </p:grpSpPr>
          <p:sp>
            <p:nvSpPr>
              <p:cNvPr id="49210" name="Rectangle 42"/>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15" name="Group 44"/>
            <p:cNvGrpSpPr>
              <a:grpSpLocks/>
            </p:cNvGrpSpPr>
            <p:nvPr/>
          </p:nvGrpSpPr>
          <p:grpSpPr bwMode="auto">
            <a:xfrm>
              <a:off x="2160" y="0"/>
              <a:ext cx="433" cy="192"/>
              <a:chOff x="0" y="0"/>
              <a:chExt cx="433" cy="192"/>
            </a:xfrm>
          </p:grpSpPr>
          <p:sp>
            <p:nvSpPr>
              <p:cNvPr id="49208" name="Rectangle 45"/>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16" name="Group 49"/>
            <p:cNvGrpSpPr>
              <a:grpSpLocks/>
            </p:cNvGrpSpPr>
            <p:nvPr/>
          </p:nvGrpSpPr>
          <p:grpSpPr bwMode="auto">
            <a:xfrm>
              <a:off x="864" y="176"/>
              <a:ext cx="432" cy="224"/>
              <a:chOff x="0" y="0"/>
              <a:chExt cx="432" cy="224"/>
            </a:xfrm>
          </p:grpSpPr>
          <p:sp>
            <p:nvSpPr>
              <p:cNvPr id="49206" name="Rectangle 5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17" name="Group 52"/>
            <p:cNvGrpSpPr>
              <a:grpSpLocks/>
            </p:cNvGrpSpPr>
            <p:nvPr/>
          </p:nvGrpSpPr>
          <p:grpSpPr bwMode="auto">
            <a:xfrm>
              <a:off x="1296" y="176"/>
              <a:ext cx="432" cy="224"/>
              <a:chOff x="0" y="0"/>
              <a:chExt cx="432" cy="224"/>
            </a:xfrm>
          </p:grpSpPr>
          <p:sp>
            <p:nvSpPr>
              <p:cNvPr id="49204" name="Rectangle 53"/>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8" name="Group 55"/>
            <p:cNvGrpSpPr>
              <a:grpSpLocks/>
            </p:cNvGrpSpPr>
            <p:nvPr/>
          </p:nvGrpSpPr>
          <p:grpSpPr bwMode="auto">
            <a:xfrm>
              <a:off x="1728" y="176"/>
              <a:ext cx="432" cy="224"/>
              <a:chOff x="0" y="0"/>
              <a:chExt cx="432" cy="224"/>
            </a:xfrm>
          </p:grpSpPr>
          <p:sp>
            <p:nvSpPr>
              <p:cNvPr id="49202" name="Rectangle 56"/>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9" name="Group 58"/>
            <p:cNvGrpSpPr>
              <a:grpSpLocks/>
            </p:cNvGrpSpPr>
            <p:nvPr/>
          </p:nvGrpSpPr>
          <p:grpSpPr bwMode="auto">
            <a:xfrm>
              <a:off x="2160" y="176"/>
              <a:ext cx="432" cy="224"/>
              <a:chOff x="0" y="0"/>
              <a:chExt cx="432" cy="224"/>
            </a:xfrm>
          </p:grpSpPr>
          <p:sp>
            <p:nvSpPr>
              <p:cNvPr id="49200" name="Rectangle 59"/>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49160" name="Rectangle 63"/>
          <p:cNvSpPr>
            <a:spLocks/>
          </p:cNvSpPr>
          <p:nvPr/>
        </p:nvSpPr>
        <p:spPr bwMode="auto">
          <a:xfrm>
            <a:off x="838200" y="3403600"/>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Big Endian</a:t>
            </a:r>
          </a:p>
        </p:txBody>
      </p:sp>
      <p:sp>
        <p:nvSpPr>
          <p:cNvPr id="49161" name="Rectangle 64"/>
          <p:cNvSpPr>
            <a:spLocks/>
          </p:cNvSpPr>
          <p:nvPr/>
        </p:nvSpPr>
        <p:spPr bwMode="auto">
          <a:xfrm>
            <a:off x="838200" y="4241800"/>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Little Endian</a:t>
            </a:r>
          </a:p>
        </p:txBody>
      </p:sp>
      <p:grpSp>
        <p:nvGrpSpPr>
          <p:cNvPr id="20" name="Group 65"/>
          <p:cNvGrpSpPr>
            <a:grpSpLocks/>
          </p:cNvGrpSpPr>
          <p:nvPr/>
        </p:nvGrpSpPr>
        <p:grpSpPr bwMode="auto">
          <a:xfrm>
            <a:off x="3429000" y="3759200"/>
            <a:ext cx="2743200" cy="355600"/>
            <a:chOff x="0" y="0"/>
            <a:chExt cx="1728" cy="224"/>
          </a:xfrm>
        </p:grpSpPr>
        <p:grpSp>
          <p:nvGrpSpPr>
            <p:cNvPr id="21" name="Group 66"/>
            <p:cNvGrpSpPr>
              <a:grpSpLocks/>
            </p:cNvGrpSpPr>
            <p:nvPr/>
          </p:nvGrpSpPr>
          <p:grpSpPr bwMode="auto">
            <a:xfrm>
              <a:off x="0" y="0"/>
              <a:ext cx="432" cy="224"/>
              <a:chOff x="0" y="0"/>
              <a:chExt cx="432" cy="224"/>
            </a:xfrm>
          </p:grpSpPr>
          <p:sp>
            <p:nvSpPr>
              <p:cNvPr id="49186" name="Rectangle 67"/>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a:grpSpLocks/>
            </p:cNvGrpSpPr>
            <p:nvPr/>
          </p:nvGrpSpPr>
          <p:grpSpPr bwMode="auto">
            <a:xfrm>
              <a:off x="432" y="0"/>
              <a:ext cx="432" cy="224"/>
              <a:chOff x="0" y="0"/>
              <a:chExt cx="432" cy="224"/>
            </a:xfrm>
          </p:grpSpPr>
          <p:sp>
            <p:nvSpPr>
              <p:cNvPr id="49184" name="Rectangle 7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a:grpSpLocks/>
            </p:cNvGrpSpPr>
            <p:nvPr/>
          </p:nvGrpSpPr>
          <p:grpSpPr bwMode="auto">
            <a:xfrm>
              <a:off x="864" y="0"/>
              <a:ext cx="432" cy="224"/>
              <a:chOff x="0" y="0"/>
              <a:chExt cx="432" cy="224"/>
            </a:xfrm>
          </p:grpSpPr>
          <p:sp>
            <p:nvSpPr>
              <p:cNvPr id="49182" name="Rectangle 7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a:grpSpLocks/>
            </p:cNvGrpSpPr>
            <p:nvPr/>
          </p:nvGrpSpPr>
          <p:grpSpPr bwMode="auto">
            <a:xfrm>
              <a:off x="1296" y="0"/>
              <a:ext cx="432" cy="224"/>
              <a:chOff x="0" y="0"/>
              <a:chExt cx="432" cy="224"/>
            </a:xfrm>
          </p:grpSpPr>
          <p:sp>
            <p:nvSpPr>
              <p:cNvPr id="49180" name="Rectangle 7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grpSp>
        <p:nvGrpSpPr>
          <p:cNvPr id="25" name="Group 78"/>
          <p:cNvGrpSpPr>
            <a:grpSpLocks/>
          </p:cNvGrpSpPr>
          <p:nvPr/>
        </p:nvGrpSpPr>
        <p:grpSpPr bwMode="auto">
          <a:xfrm>
            <a:off x="3429000" y="4597400"/>
            <a:ext cx="2743200" cy="355600"/>
            <a:chOff x="0" y="0"/>
            <a:chExt cx="1728" cy="224"/>
          </a:xfrm>
        </p:grpSpPr>
        <p:grpSp>
          <p:nvGrpSpPr>
            <p:cNvPr id="26" name="Group 79"/>
            <p:cNvGrpSpPr>
              <a:grpSpLocks/>
            </p:cNvGrpSpPr>
            <p:nvPr/>
          </p:nvGrpSpPr>
          <p:grpSpPr bwMode="auto">
            <a:xfrm>
              <a:off x="0" y="0"/>
              <a:ext cx="432" cy="224"/>
              <a:chOff x="0" y="0"/>
              <a:chExt cx="432" cy="224"/>
            </a:xfrm>
          </p:grpSpPr>
          <p:sp>
            <p:nvSpPr>
              <p:cNvPr id="49174" name="Rectangle 8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dirty="0">
                    <a:solidFill>
                      <a:srgbClr val="000066"/>
                    </a:solidFill>
                    <a:latin typeface="Courier New Bold" charset="0"/>
                    <a:ea typeface="Courier New Bold" charset="0"/>
                    <a:cs typeface="Courier New Bold" charset="0"/>
                    <a:sym typeface="Courier New Bold" charset="0"/>
                  </a:rPr>
                  <a:t>67</a:t>
                </a:r>
              </a:p>
            </p:txBody>
          </p:sp>
        </p:grpSp>
        <p:grpSp>
          <p:nvGrpSpPr>
            <p:cNvPr id="27" name="Group 82"/>
            <p:cNvGrpSpPr>
              <a:grpSpLocks/>
            </p:cNvGrpSpPr>
            <p:nvPr/>
          </p:nvGrpSpPr>
          <p:grpSpPr bwMode="auto">
            <a:xfrm>
              <a:off x="432" y="0"/>
              <a:ext cx="432" cy="224"/>
              <a:chOff x="0" y="0"/>
              <a:chExt cx="432" cy="224"/>
            </a:xfrm>
          </p:grpSpPr>
          <p:sp>
            <p:nvSpPr>
              <p:cNvPr id="49172" name="Rectangle 8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8" name="Group 85"/>
            <p:cNvGrpSpPr>
              <a:grpSpLocks/>
            </p:cNvGrpSpPr>
            <p:nvPr/>
          </p:nvGrpSpPr>
          <p:grpSpPr bwMode="auto">
            <a:xfrm>
              <a:off x="864" y="0"/>
              <a:ext cx="432" cy="224"/>
              <a:chOff x="0" y="0"/>
              <a:chExt cx="432" cy="224"/>
            </a:xfrm>
          </p:grpSpPr>
          <p:sp>
            <p:nvSpPr>
              <p:cNvPr id="49170" name="Rectangle 8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9" name="Group 88"/>
            <p:cNvGrpSpPr>
              <a:grpSpLocks/>
            </p:cNvGrpSpPr>
            <p:nvPr/>
          </p:nvGrpSpPr>
          <p:grpSpPr bwMode="auto">
            <a:xfrm>
              <a:off x="1296" y="0"/>
              <a:ext cx="432" cy="224"/>
              <a:chOff x="0" y="0"/>
              <a:chExt cx="432" cy="224"/>
            </a:xfrm>
          </p:grpSpPr>
          <p:sp>
            <p:nvSpPr>
              <p:cNvPr id="49168" name="Rectangle 89"/>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extLst>
      <p:ext uri="{BB962C8B-B14F-4D97-AF65-F5344CB8AC3E}">
        <p14:creationId xmlns:p14="http://schemas.microsoft.com/office/powerpoint/2010/main" val="3597997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4432300" y="2324100"/>
            <a:ext cx="4381500" cy="31496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8434" name="Rectangle 2"/>
          <p:cNvSpPr>
            <a:spLocks/>
          </p:cNvSpPr>
          <p:nvPr/>
        </p:nvSpPr>
        <p:spPr bwMode="auto">
          <a:xfrm>
            <a:off x="749300" y="4762500"/>
            <a:ext cx="2730500" cy="18415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8435" name="Rectangle 3"/>
          <p:cNvSpPr>
            <a:spLocks/>
          </p:cNvSpPr>
          <p:nvPr/>
        </p:nvSpPr>
        <p:spPr bwMode="auto">
          <a:xfrm>
            <a:off x="749300" y="2222500"/>
            <a:ext cx="2730500" cy="18415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55" name="Rectangle 6"/>
          <p:cNvSpPr>
            <a:spLocks noGrp="1" noChangeArrowheads="1"/>
          </p:cNvSpPr>
          <p:nvPr>
            <p:ph type="title"/>
          </p:nvPr>
        </p:nvSpPr>
        <p:spPr/>
        <p:txBody>
          <a:bodyPr/>
          <a:lstStyle/>
          <a:p>
            <a:pPr marL="119063" indent="-119063" eaLnBrk="1" hangingPunct="1"/>
            <a:r>
              <a:rPr lang="en-US"/>
              <a:t>Representing Integers</a:t>
            </a:r>
          </a:p>
        </p:txBody>
      </p:sp>
      <p:sp>
        <p:nvSpPr>
          <p:cNvPr id="18439" name="Rectangle 7"/>
          <p:cNvSpPr>
            <a:spLocks/>
          </p:cNvSpPr>
          <p:nvPr/>
        </p:nvSpPr>
        <p:spPr bwMode="auto">
          <a:xfrm>
            <a:off x="5080000" y="292100"/>
            <a:ext cx="3975100" cy="1295400"/>
          </a:xfrm>
          <a:prstGeom prst="rect">
            <a:avLst/>
          </a:prstGeom>
          <a:solidFill>
            <a:srgbClr val="FFFF99"/>
          </a:solidFill>
          <a:ln w="12700" cap="flat">
            <a:solidFill>
              <a:srgbClr val="000066"/>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50800" tIns="50800" bIns="50800">
            <a:prstTxWarp prst="textNoShape">
              <a:avLst/>
            </a:prstTxWarp>
          </a:bodyPr>
          <a:lstStyle/>
          <a:p>
            <a:pPr eaLnBrk="1" hangingPunct="1">
              <a:spcBef>
                <a:spcPts val="1100"/>
              </a:spcBef>
              <a:tabLst>
                <a:tab pos="1130300" algn="l"/>
                <a:tab pos="1866900" algn="l"/>
                <a:tab pos="1130300" algn="l"/>
                <a:tab pos="1866900" algn="l"/>
                <a:tab pos="1130300" algn="l"/>
                <a:tab pos="1866900" algn="l"/>
              </a:tabLst>
              <a:defRPr/>
            </a:pPr>
            <a:r>
              <a:rPr lang="en-US" sz="1800" dirty="0">
                <a:solidFill>
                  <a:srgbClr val="000066"/>
                </a:solidFill>
                <a:latin typeface="Helvetica" charset="0"/>
                <a:ea typeface="Helvetica" charset="0"/>
                <a:cs typeface="Helvetica" charset="0"/>
                <a:sym typeface="Helvetica" charset="0"/>
              </a:rPr>
              <a:t>Decimal:	</a:t>
            </a:r>
            <a:r>
              <a:rPr lang="en-US" sz="1800" b="0" dirty="0">
                <a:solidFill>
                  <a:srgbClr val="000066"/>
                </a:solidFill>
                <a:latin typeface="Courier New Bold" charset="0"/>
                <a:ea typeface="Courier New Bold" charset="0"/>
                <a:cs typeface="Courier New Bold" charset="0"/>
                <a:sym typeface="Courier New Bold" charset="0"/>
              </a:rPr>
              <a:t>15213</a:t>
            </a:r>
          </a:p>
          <a:p>
            <a:pPr eaLnBrk="1" hangingPunct="1">
              <a:spcBef>
                <a:spcPts val="1100"/>
              </a:spcBef>
              <a:tabLst>
                <a:tab pos="1130300" algn="l"/>
                <a:tab pos="1866900" algn="l"/>
                <a:tab pos="1130300" algn="l"/>
                <a:tab pos="1866900" algn="l"/>
                <a:tab pos="1130300" algn="l"/>
                <a:tab pos="1866900" algn="l"/>
              </a:tabLst>
              <a:defRPr/>
            </a:pPr>
            <a:r>
              <a:rPr lang="en-US" sz="1800" dirty="0">
                <a:solidFill>
                  <a:srgbClr val="000066"/>
                </a:solidFill>
                <a:latin typeface="Helvetica" charset="0"/>
                <a:ea typeface="Helvetica" charset="0"/>
                <a:cs typeface="Helvetica" charset="0"/>
                <a:sym typeface="Helvetica" charset="0"/>
              </a:rPr>
              <a:t>Binary:</a:t>
            </a:r>
            <a:r>
              <a:rPr lang="en-US" sz="1800" b="0" dirty="0">
                <a:solidFill>
                  <a:srgbClr val="000066"/>
                </a:solidFill>
                <a:latin typeface="Courier New Bold" charset="0"/>
                <a:ea typeface="Courier New Bold" charset="0"/>
                <a:cs typeface="Courier New Bold" charset="0"/>
                <a:sym typeface="Courier New Bold" charset="0"/>
              </a:rPr>
              <a:t>  	0011 1011 0110 1101</a:t>
            </a:r>
          </a:p>
          <a:p>
            <a:pPr eaLnBrk="1" hangingPunct="1">
              <a:spcBef>
                <a:spcPts val="1100"/>
              </a:spcBef>
              <a:tabLst>
                <a:tab pos="1130300" algn="l"/>
                <a:tab pos="1866900" algn="l"/>
                <a:tab pos="1130300" algn="l"/>
                <a:tab pos="1866900" algn="l"/>
                <a:tab pos="1130300" algn="l"/>
                <a:tab pos="1866900" algn="l"/>
              </a:tabLst>
              <a:defRPr/>
            </a:pPr>
            <a:r>
              <a:rPr lang="en-US" sz="1800" dirty="0">
                <a:solidFill>
                  <a:srgbClr val="000066"/>
                </a:solidFill>
                <a:latin typeface="Helvetica" charset="0"/>
                <a:ea typeface="Helvetica" charset="0"/>
                <a:cs typeface="Helvetica" charset="0"/>
                <a:sym typeface="Helvetica" charset="0"/>
              </a:rPr>
              <a:t>Hex:</a:t>
            </a:r>
            <a:r>
              <a:rPr lang="en-US" sz="1800" b="0" dirty="0">
                <a:solidFill>
                  <a:srgbClr val="000066"/>
                </a:solidFill>
                <a:latin typeface="Courier New Bold" charset="0"/>
                <a:ea typeface="Courier New Bold" charset="0"/>
                <a:cs typeface="Courier New Bold" charset="0"/>
                <a:sym typeface="Courier New Bold" charset="0"/>
              </a:rPr>
              <a:t>  	  3    B    6    D</a:t>
            </a:r>
          </a:p>
        </p:txBody>
      </p:sp>
      <p:grpSp>
        <p:nvGrpSpPr>
          <p:cNvPr id="2" name="Group 8"/>
          <p:cNvGrpSpPr>
            <a:grpSpLocks/>
          </p:cNvGrpSpPr>
          <p:nvPr/>
        </p:nvGrpSpPr>
        <p:grpSpPr bwMode="auto">
          <a:xfrm>
            <a:off x="736600" y="2208213"/>
            <a:ext cx="1476375" cy="1703387"/>
            <a:chOff x="0" y="0"/>
            <a:chExt cx="930" cy="1073"/>
          </a:xfrm>
        </p:grpSpPr>
        <p:grpSp>
          <p:nvGrpSpPr>
            <p:cNvPr id="3" name="Group 9"/>
            <p:cNvGrpSpPr>
              <a:grpSpLocks/>
            </p:cNvGrpSpPr>
            <p:nvPr/>
          </p:nvGrpSpPr>
          <p:grpSpPr bwMode="auto">
            <a:xfrm>
              <a:off x="144" y="273"/>
              <a:ext cx="384" cy="800"/>
              <a:chOff x="0" y="0"/>
              <a:chExt cx="384" cy="800"/>
            </a:xfrm>
          </p:grpSpPr>
          <p:grpSp>
            <p:nvGrpSpPr>
              <p:cNvPr id="4" name="Group 10"/>
              <p:cNvGrpSpPr>
                <a:grpSpLocks/>
              </p:cNvGrpSpPr>
              <p:nvPr/>
            </p:nvGrpSpPr>
            <p:grpSpPr bwMode="auto">
              <a:xfrm>
                <a:off x="0" y="0"/>
                <a:ext cx="384" cy="224"/>
                <a:chOff x="0" y="0"/>
                <a:chExt cx="384" cy="224"/>
              </a:xfrm>
            </p:grpSpPr>
            <p:sp>
              <p:nvSpPr>
                <p:cNvPr id="53398" name="Rectangle 1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9" name="Rectangle 1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 name="Group 13"/>
              <p:cNvGrpSpPr>
                <a:grpSpLocks/>
              </p:cNvGrpSpPr>
              <p:nvPr/>
            </p:nvGrpSpPr>
            <p:grpSpPr bwMode="auto">
              <a:xfrm>
                <a:off x="0" y="192"/>
                <a:ext cx="384" cy="224"/>
                <a:chOff x="0" y="0"/>
                <a:chExt cx="384" cy="224"/>
              </a:xfrm>
            </p:grpSpPr>
            <p:sp>
              <p:nvSpPr>
                <p:cNvPr id="53396" name="Rectangle 1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7" name="Rectangle 1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6" name="Group 16"/>
              <p:cNvGrpSpPr>
                <a:grpSpLocks/>
              </p:cNvGrpSpPr>
              <p:nvPr/>
            </p:nvGrpSpPr>
            <p:grpSpPr bwMode="auto">
              <a:xfrm>
                <a:off x="0" y="384"/>
                <a:ext cx="384" cy="224"/>
                <a:chOff x="0" y="0"/>
                <a:chExt cx="384" cy="224"/>
              </a:xfrm>
            </p:grpSpPr>
            <p:sp>
              <p:nvSpPr>
                <p:cNvPr id="53394" name="Rectangle 1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5" name="Rectangle 1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7" name="Group 19"/>
              <p:cNvGrpSpPr>
                <a:grpSpLocks/>
              </p:cNvGrpSpPr>
              <p:nvPr/>
            </p:nvGrpSpPr>
            <p:grpSpPr bwMode="auto">
              <a:xfrm>
                <a:off x="0" y="576"/>
                <a:ext cx="384" cy="224"/>
                <a:chOff x="0" y="0"/>
                <a:chExt cx="384" cy="224"/>
              </a:xfrm>
            </p:grpSpPr>
            <p:sp>
              <p:nvSpPr>
                <p:cNvPr id="53392" name="Rectangle 2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3" name="Rectangle 2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87" name="Rectangle 22"/>
            <p:cNvSpPr>
              <a:spLocks/>
            </p:cNvSpPr>
            <p:nvPr/>
          </p:nvSpPr>
          <p:spPr bwMode="auto">
            <a:xfrm>
              <a:off x="0" y="0"/>
              <a:ext cx="930"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 x86-64</a:t>
              </a:r>
            </a:p>
          </p:txBody>
        </p:sp>
      </p:grpSp>
      <p:grpSp>
        <p:nvGrpSpPr>
          <p:cNvPr id="8" name="Group 23"/>
          <p:cNvGrpSpPr>
            <a:grpSpLocks/>
          </p:cNvGrpSpPr>
          <p:nvPr/>
        </p:nvGrpSpPr>
        <p:grpSpPr bwMode="auto">
          <a:xfrm>
            <a:off x="2641600" y="2208213"/>
            <a:ext cx="617538" cy="1703387"/>
            <a:chOff x="0" y="0"/>
            <a:chExt cx="389" cy="1073"/>
          </a:xfrm>
        </p:grpSpPr>
        <p:grpSp>
          <p:nvGrpSpPr>
            <p:cNvPr id="9" name="Group 24"/>
            <p:cNvGrpSpPr>
              <a:grpSpLocks/>
            </p:cNvGrpSpPr>
            <p:nvPr/>
          </p:nvGrpSpPr>
          <p:grpSpPr bwMode="auto">
            <a:xfrm>
              <a:off x="0" y="273"/>
              <a:ext cx="384" cy="800"/>
              <a:chOff x="0" y="0"/>
              <a:chExt cx="384" cy="800"/>
            </a:xfrm>
          </p:grpSpPr>
          <p:grpSp>
            <p:nvGrpSpPr>
              <p:cNvPr id="10" name="Group 25"/>
              <p:cNvGrpSpPr>
                <a:grpSpLocks/>
              </p:cNvGrpSpPr>
              <p:nvPr/>
            </p:nvGrpSpPr>
            <p:grpSpPr bwMode="auto">
              <a:xfrm>
                <a:off x="0" y="384"/>
                <a:ext cx="384" cy="224"/>
                <a:chOff x="0" y="0"/>
                <a:chExt cx="384" cy="224"/>
              </a:xfrm>
            </p:grpSpPr>
            <p:sp>
              <p:nvSpPr>
                <p:cNvPr id="53384" name="Rectangle 26"/>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85" name="Rectangle 27"/>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11" name="Group 28"/>
              <p:cNvGrpSpPr>
                <a:grpSpLocks/>
              </p:cNvGrpSpPr>
              <p:nvPr/>
            </p:nvGrpSpPr>
            <p:grpSpPr bwMode="auto">
              <a:xfrm>
                <a:off x="0" y="576"/>
                <a:ext cx="384" cy="224"/>
                <a:chOff x="0" y="0"/>
                <a:chExt cx="384" cy="224"/>
              </a:xfrm>
            </p:grpSpPr>
            <p:sp>
              <p:nvSpPr>
                <p:cNvPr id="53382" name="Rectangle 29"/>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83" name="Rectangle 30"/>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12" name="Group 31"/>
              <p:cNvGrpSpPr>
                <a:grpSpLocks/>
              </p:cNvGrpSpPr>
              <p:nvPr/>
            </p:nvGrpSpPr>
            <p:grpSpPr bwMode="auto">
              <a:xfrm>
                <a:off x="0" y="0"/>
                <a:ext cx="384" cy="224"/>
                <a:chOff x="0" y="0"/>
                <a:chExt cx="384" cy="224"/>
              </a:xfrm>
            </p:grpSpPr>
            <p:sp>
              <p:nvSpPr>
                <p:cNvPr id="53380" name="Rectangle 3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81" name="Rectangle 3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13" name="Group 34"/>
              <p:cNvGrpSpPr>
                <a:grpSpLocks/>
              </p:cNvGrpSpPr>
              <p:nvPr/>
            </p:nvGrpSpPr>
            <p:grpSpPr bwMode="auto">
              <a:xfrm>
                <a:off x="0" y="192"/>
                <a:ext cx="384" cy="224"/>
                <a:chOff x="0" y="0"/>
                <a:chExt cx="384" cy="224"/>
              </a:xfrm>
            </p:grpSpPr>
            <p:sp>
              <p:nvSpPr>
                <p:cNvPr id="53378" name="Rectangle 3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79" name="Rectangle 3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73" name="Rectangle 37"/>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14" name="Group 38"/>
          <p:cNvGrpSpPr>
            <a:grpSpLocks/>
          </p:cNvGrpSpPr>
          <p:nvPr/>
        </p:nvGrpSpPr>
        <p:grpSpPr bwMode="auto">
          <a:xfrm>
            <a:off x="1574800" y="2819400"/>
            <a:ext cx="1066800" cy="914400"/>
            <a:chOff x="0" y="0"/>
            <a:chExt cx="672" cy="576"/>
          </a:xfrm>
        </p:grpSpPr>
        <p:sp>
          <p:nvSpPr>
            <p:cNvPr id="53368" name="Line 39"/>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9" name="Line 40"/>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70" name="Line 41"/>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71" name="Line 42"/>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53260" name="Rectangle 43"/>
          <p:cNvSpPr>
            <a:spLocks/>
          </p:cNvSpPr>
          <p:nvPr/>
        </p:nvSpPr>
        <p:spPr bwMode="auto">
          <a:xfrm>
            <a:off x="357188" y="1752600"/>
            <a:ext cx="3048000" cy="457200"/>
          </a:xfrm>
          <a:prstGeom prst="rect">
            <a:avLst/>
          </a:prstGeom>
          <a:noFill/>
          <a:ln w="12700">
            <a:noFill/>
            <a:miter lim="800000"/>
            <a:headEnd/>
            <a:tailEnd/>
          </a:ln>
        </p:spPr>
        <p:txBody>
          <a:bodyPr lIns="0" tIns="0" rIns="0" bIns="0">
            <a:prstTxWarp prst="textNoShape">
              <a:avLst/>
            </a:prstTxWarp>
          </a:bodyPr>
          <a:lstStyle/>
          <a:p>
            <a:pPr eaLnBrk="1" hangingPunct="1"/>
            <a:r>
              <a:rPr lang="en-US" b="0">
                <a:solidFill>
                  <a:srgbClr val="000000"/>
                </a:solidFill>
                <a:latin typeface="Monaco" charset="0"/>
                <a:ea typeface="Monaco" charset="0"/>
                <a:cs typeface="Monaco" charset="0"/>
                <a:sym typeface="Monaco" charset="0"/>
              </a:rPr>
              <a:t>int A = 15213;</a:t>
            </a:r>
          </a:p>
        </p:txBody>
      </p:sp>
      <p:grpSp>
        <p:nvGrpSpPr>
          <p:cNvPr id="15" name="Group 44"/>
          <p:cNvGrpSpPr>
            <a:grpSpLocks/>
          </p:cNvGrpSpPr>
          <p:nvPr/>
        </p:nvGrpSpPr>
        <p:grpSpPr bwMode="auto">
          <a:xfrm>
            <a:off x="749300" y="4773613"/>
            <a:ext cx="1476375" cy="1703387"/>
            <a:chOff x="0" y="0"/>
            <a:chExt cx="930" cy="1073"/>
          </a:xfrm>
        </p:grpSpPr>
        <p:grpSp>
          <p:nvGrpSpPr>
            <p:cNvPr id="16" name="Group 45"/>
            <p:cNvGrpSpPr>
              <a:grpSpLocks/>
            </p:cNvGrpSpPr>
            <p:nvPr/>
          </p:nvGrpSpPr>
          <p:grpSpPr bwMode="auto">
            <a:xfrm>
              <a:off x="144" y="273"/>
              <a:ext cx="384" cy="800"/>
              <a:chOff x="0" y="0"/>
              <a:chExt cx="384" cy="800"/>
            </a:xfrm>
          </p:grpSpPr>
          <p:grpSp>
            <p:nvGrpSpPr>
              <p:cNvPr id="17" name="Group 46"/>
              <p:cNvGrpSpPr>
                <a:grpSpLocks/>
              </p:cNvGrpSpPr>
              <p:nvPr/>
            </p:nvGrpSpPr>
            <p:grpSpPr bwMode="auto">
              <a:xfrm>
                <a:off x="0" y="0"/>
                <a:ext cx="384" cy="224"/>
                <a:chOff x="0" y="0"/>
                <a:chExt cx="384" cy="224"/>
              </a:xfrm>
            </p:grpSpPr>
            <p:sp>
              <p:nvSpPr>
                <p:cNvPr id="53366" name="Rectangle 4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7" name="Rectangle 4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93</a:t>
                  </a:r>
                </a:p>
              </p:txBody>
            </p:sp>
          </p:grpSp>
          <p:grpSp>
            <p:nvGrpSpPr>
              <p:cNvPr id="18" name="Group 49"/>
              <p:cNvGrpSpPr>
                <a:grpSpLocks/>
              </p:cNvGrpSpPr>
              <p:nvPr/>
            </p:nvGrpSpPr>
            <p:grpSpPr bwMode="auto">
              <a:xfrm>
                <a:off x="0" y="192"/>
                <a:ext cx="384" cy="224"/>
                <a:chOff x="0" y="0"/>
                <a:chExt cx="384" cy="224"/>
              </a:xfrm>
            </p:grpSpPr>
            <p:sp>
              <p:nvSpPr>
                <p:cNvPr id="53364" name="Rectangle 5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5" name="Rectangle 5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C4</a:t>
                  </a:r>
                </a:p>
              </p:txBody>
            </p:sp>
          </p:grpSp>
          <p:grpSp>
            <p:nvGrpSpPr>
              <p:cNvPr id="19" name="Group 52"/>
              <p:cNvGrpSpPr>
                <a:grpSpLocks/>
              </p:cNvGrpSpPr>
              <p:nvPr/>
            </p:nvGrpSpPr>
            <p:grpSpPr bwMode="auto">
              <a:xfrm>
                <a:off x="0" y="384"/>
                <a:ext cx="384" cy="224"/>
                <a:chOff x="0" y="0"/>
                <a:chExt cx="384" cy="224"/>
              </a:xfrm>
            </p:grpSpPr>
            <p:sp>
              <p:nvSpPr>
                <p:cNvPr id="53362" name="Rectangle 5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3" name="Rectangle 5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nvGrpSpPr>
              <p:cNvPr id="20" name="Group 55"/>
              <p:cNvGrpSpPr>
                <a:grpSpLocks/>
              </p:cNvGrpSpPr>
              <p:nvPr/>
            </p:nvGrpSpPr>
            <p:grpSpPr bwMode="auto">
              <a:xfrm>
                <a:off x="0" y="576"/>
                <a:ext cx="384" cy="224"/>
                <a:chOff x="0" y="0"/>
                <a:chExt cx="384" cy="224"/>
              </a:xfrm>
            </p:grpSpPr>
            <p:sp>
              <p:nvSpPr>
                <p:cNvPr id="53360" name="Rectangle 56"/>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1" name="Rectangle 57"/>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sp>
          <p:nvSpPr>
            <p:cNvPr id="53355" name="Rectangle 58"/>
            <p:cNvSpPr>
              <a:spLocks/>
            </p:cNvSpPr>
            <p:nvPr/>
          </p:nvSpPr>
          <p:spPr bwMode="auto">
            <a:xfrm>
              <a:off x="0" y="0"/>
              <a:ext cx="930"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 x86-64</a:t>
              </a:r>
            </a:p>
          </p:txBody>
        </p:sp>
      </p:grpSp>
      <p:grpSp>
        <p:nvGrpSpPr>
          <p:cNvPr id="21" name="Group 59"/>
          <p:cNvGrpSpPr>
            <a:grpSpLocks/>
          </p:cNvGrpSpPr>
          <p:nvPr/>
        </p:nvGrpSpPr>
        <p:grpSpPr bwMode="auto">
          <a:xfrm>
            <a:off x="2654300" y="4773613"/>
            <a:ext cx="617538" cy="1703387"/>
            <a:chOff x="0" y="0"/>
            <a:chExt cx="389" cy="1073"/>
          </a:xfrm>
        </p:grpSpPr>
        <p:grpSp>
          <p:nvGrpSpPr>
            <p:cNvPr id="22" name="Group 60"/>
            <p:cNvGrpSpPr>
              <a:grpSpLocks/>
            </p:cNvGrpSpPr>
            <p:nvPr/>
          </p:nvGrpSpPr>
          <p:grpSpPr bwMode="auto">
            <a:xfrm>
              <a:off x="0" y="273"/>
              <a:ext cx="384" cy="800"/>
              <a:chOff x="0" y="0"/>
              <a:chExt cx="384" cy="800"/>
            </a:xfrm>
          </p:grpSpPr>
          <p:grpSp>
            <p:nvGrpSpPr>
              <p:cNvPr id="23" name="Group 61"/>
              <p:cNvGrpSpPr>
                <a:grpSpLocks/>
              </p:cNvGrpSpPr>
              <p:nvPr/>
            </p:nvGrpSpPr>
            <p:grpSpPr bwMode="auto">
              <a:xfrm>
                <a:off x="0" y="384"/>
                <a:ext cx="384" cy="224"/>
                <a:chOff x="0" y="0"/>
                <a:chExt cx="384" cy="224"/>
              </a:xfrm>
            </p:grpSpPr>
            <p:sp>
              <p:nvSpPr>
                <p:cNvPr id="53352" name="Rectangle 6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53" name="Rectangle 6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C4</a:t>
                  </a:r>
                </a:p>
              </p:txBody>
            </p:sp>
          </p:grpSp>
          <p:grpSp>
            <p:nvGrpSpPr>
              <p:cNvPr id="24" name="Group 64"/>
              <p:cNvGrpSpPr>
                <a:grpSpLocks/>
              </p:cNvGrpSpPr>
              <p:nvPr/>
            </p:nvGrpSpPr>
            <p:grpSpPr bwMode="auto">
              <a:xfrm>
                <a:off x="0" y="576"/>
                <a:ext cx="384" cy="224"/>
                <a:chOff x="0" y="0"/>
                <a:chExt cx="384" cy="224"/>
              </a:xfrm>
            </p:grpSpPr>
            <p:sp>
              <p:nvSpPr>
                <p:cNvPr id="53350" name="Rectangle 6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51" name="Rectangle 6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93</a:t>
                  </a:r>
                </a:p>
              </p:txBody>
            </p:sp>
          </p:grpSp>
          <p:grpSp>
            <p:nvGrpSpPr>
              <p:cNvPr id="25" name="Group 67"/>
              <p:cNvGrpSpPr>
                <a:grpSpLocks/>
              </p:cNvGrpSpPr>
              <p:nvPr/>
            </p:nvGrpSpPr>
            <p:grpSpPr bwMode="auto">
              <a:xfrm>
                <a:off x="0" y="0"/>
                <a:ext cx="384" cy="224"/>
                <a:chOff x="0" y="0"/>
                <a:chExt cx="384" cy="224"/>
              </a:xfrm>
            </p:grpSpPr>
            <p:sp>
              <p:nvSpPr>
                <p:cNvPr id="53348" name="Rectangle 6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49" name="Rectangle 6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nvGrpSpPr>
              <p:cNvPr id="26" name="Group 70"/>
              <p:cNvGrpSpPr>
                <a:grpSpLocks/>
              </p:cNvGrpSpPr>
              <p:nvPr/>
            </p:nvGrpSpPr>
            <p:grpSpPr bwMode="auto">
              <a:xfrm>
                <a:off x="0" y="192"/>
                <a:ext cx="384" cy="224"/>
                <a:chOff x="0" y="0"/>
                <a:chExt cx="384" cy="224"/>
              </a:xfrm>
            </p:grpSpPr>
            <p:sp>
              <p:nvSpPr>
                <p:cNvPr id="53346" name="Rectangle 7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47" name="Rectangle 7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sp>
          <p:nvSpPr>
            <p:cNvPr id="53341" name="Rectangle 73"/>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27" name="Group 74"/>
          <p:cNvGrpSpPr>
            <a:grpSpLocks/>
          </p:cNvGrpSpPr>
          <p:nvPr/>
        </p:nvGrpSpPr>
        <p:grpSpPr bwMode="auto">
          <a:xfrm>
            <a:off x="1587500" y="5384800"/>
            <a:ext cx="1066800" cy="914400"/>
            <a:chOff x="0" y="0"/>
            <a:chExt cx="672" cy="576"/>
          </a:xfrm>
        </p:grpSpPr>
        <p:sp>
          <p:nvSpPr>
            <p:cNvPr id="53336" name="Line 75"/>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7" name="Line 76"/>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8" name="Line 77"/>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9" name="Line 78"/>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53264" name="Rectangle 79"/>
          <p:cNvSpPr>
            <a:spLocks/>
          </p:cNvSpPr>
          <p:nvPr/>
        </p:nvSpPr>
        <p:spPr bwMode="auto">
          <a:xfrm>
            <a:off x="3810000" y="6030913"/>
            <a:ext cx="3872001"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dirty="0">
                <a:solidFill>
                  <a:srgbClr val="000066"/>
                </a:solidFill>
                <a:latin typeface="Helvetica" charset="0"/>
                <a:ea typeface="Helvetica" charset="0"/>
                <a:cs typeface="Helvetica" charset="0"/>
                <a:sym typeface="Helvetica" charset="0"/>
              </a:rPr>
              <a:t>Two’s complement representation</a:t>
            </a:r>
          </a:p>
        </p:txBody>
      </p:sp>
      <p:sp>
        <p:nvSpPr>
          <p:cNvPr id="53265" name="Line 80"/>
          <p:cNvSpPr>
            <a:spLocks noChangeShapeType="1"/>
          </p:cNvSpPr>
          <p:nvPr/>
        </p:nvSpPr>
        <p:spPr bwMode="auto">
          <a:xfrm rot="10800000">
            <a:off x="3352800" y="5638800"/>
            <a:ext cx="914400" cy="381000"/>
          </a:xfrm>
          <a:prstGeom prst="line">
            <a:avLst/>
          </a:prstGeom>
          <a:noFill/>
          <a:ln w="25400">
            <a:solidFill>
              <a:srgbClr val="000066"/>
            </a:solidFill>
            <a:round/>
            <a:headEn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66" name="Rectangle 81"/>
          <p:cNvSpPr>
            <a:spLocks/>
          </p:cNvSpPr>
          <p:nvPr/>
        </p:nvSpPr>
        <p:spPr bwMode="auto">
          <a:xfrm>
            <a:off x="355600" y="4318000"/>
            <a:ext cx="3048000" cy="457200"/>
          </a:xfrm>
          <a:prstGeom prst="rect">
            <a:avLst/>
          </a:prstGeom>
          <a:noFill/>
          <a:ln w="12700">
            <a:noFill/>
            <a:miter lim="800000"/>
            <a:headEnd/>
            <a:tailEnd/>
          </a:ln>
        </p:spPr>
        <p:txBody>
          <a:bodyPr lIns="0" tIns="0" rIns="0" bIns="0">
            <a:prstTxWarp prst="textNoShape">
              <a:avLst/>
            </a:prstTxWarp>
          </a:bodyPr>
          <a:lstStyle/>
          <a:p>
            <a:pPr eaLnBrk="1" hangingPunct="1"/>
            <a:r>
              <a:rPr lang="en-US" b="0">
                <a:solidFill>
                  <a:srgbClr val="000000"/>
                </a:solidFill>
                <a:latin typeface="Monaco" charset="0"/>
                <a:ea typeface="Monaco" charset="0"/>
                <a:cs typeface="Monaco" charset="0"/>
                <a:sym typeface="Monaco" charset="0"/>
              </a:rPr>
              <a:t>int B = -15213;</a:t>
            </a:r>
          </a:p>
        </p:txBody>
      </p:sp>
      <p:sp>
        <p:nvSpPr>
          <p:cNvPr id="53267" name="Rectangle 82"/>
          <p:cNvSpPr>
            <a:spLocks/>
          </p:cNvSpPr>
          <p:nvPr/>
        </p:nvSpPr>
        <p:spPr bwMode="auto">
          <a:xfrm>
            <a:off x="4152900" y="1866900"/>
            <a:ext cx="3733800" cy="457200"/>
          </a:xfrm>
          <a:prstGeom prst="rect">
            <a:avLst/>
          </a:prstGeom>
          <a:noFill/>
          <a:ln w="12700">
            <a:noFill/>
            <a:miter lim="800000"/>
            <a:headEnd/>
            <a:tailEnd/>
          </a:ln>
        </p:spPr>
        <p:txBody>
          <a:bodyPr lIns="0" tIns="0" rIns="0" bIns="0">
            <a:prstTxWarp prst="textNoShape">
              <a:avLst/>
            </a:prstTxWarp>
          </a:bodyPr>
          <a:lstStyle/>
          <a:p>
            <a:pPr eaLnBrk="1" hangingPunct="1"/>
            <a:r>
              <a:rPr lang="en-US" b="0">
                <a:solidFill>
                  <a:srgbClr val="000000"/>
                </a:solidFill>
                <a:latin typeface="Monaco" charset="0"/>
                <a:ea typeface="Monaco" charset="0"/>
                <a:cs typeface="Monaco" charset="0"/>
                <a:sym typeface="Monaco" charset="0"/>
              </a:rPr>
              <a:t>long int C = 15213;</a:t>
            </a:r>
          </a:p>
        </p:txBody>
      </p:sp>
      <p:grpSp>
        <p:nvGrpSpPr>
          <p:cNvPr id="28" name="Group 83"/>
          <p:cNvGrpSpPr>
            <a:grpSpLocks/>
          </p:cNvGrpSpPr>
          <p:nvPr/>
        </p:nvGrpSpPr>
        <p:grpSpPr bwMode="auto">
          <a:xfrm>
            <a:off x="6337300" y="4051300"/>
            <a:ext cx="609600" cy="1270000"/>
            <a:chOff x="0" y="0"/>
            <a:chExt cx="384" cy="800"/>
          </a:xfrm>
        </p:grpSpPr>
        <p:grpSp>
          <p:nvGrpSpPr>
            <p:cNvPr id="29" name="Group 84"/>
            <p:cNvGrpSpPr>
              <a:grpSpLocks/>
            </p:cNvGrpSpPr>
            <p:nvPr/>
          </p:nvGrpSpPr>
          <p:grpSpPr bwMode="auto">
            <a:xfrm>
              <a:off x="0" y="0"/>
              <a:ext cx="384" cy="224"/>
              <a:chOff x="0" y="0"/>
              <a:chExt cx="384" cy="224"/>
            </a:xfrm>
          </p:grpSpPr>
          <p:sp>
            <p:nvSpPr>
              <p:cNvPr id="53334" name="Rectangle 8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5" name="Rectangle 8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30" name="Group 87"/>
            <p:cNvGrpSpPr>
              <a:grpSpLocks/>
            </p:cNvGrpSpPr>
            <p:nvPr/>
          </p:nvGrpSpPr>
          <p:grpSpPr bwMode="auto">
            <a:xfrm>
              <a:off x="0" y="192"/>
              <a:ext cx="384" cy="224"/>
              <a:chOff x="0" y="0"/>
              <a:chExt cx="384" cy="224"/>
            </a:xfrm>
          </p:grpSpPr>
          <p:sp>
            <p:nvSpPr>
              <p:cNvPr id="53332" name="Rectangle 8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3" name="Rectangle 8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31" name="Group 90"/>
            <p:cNvGrpSpPr>
              <a:grpSpLocks/>
            </p:cNvGrpSpPr>
            <p:nvPr/>
          </p:nvGrpSpPr>
          <p:grpSpPr bwMode="auto">
            <a:xfrm>
              <a:off x="0" y="384"/>
              <a:ext cx="384" cy="224"/>
              <a:chOff x="0" y="0"/>
              <a:chExt cx="384" cy="224"/>
            </a:xfrm>
          </p:grpSpPr>
          <p:sp>
            <p:nvSpPr>
              <p:cNvPr id="53330" name="Rectangle 9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1" name="Rectangle 9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12" name="Group 93"/>
            <p:cNvGrpSpPr>
              <a:grpSpLocks/>
            </p:cNvGrpSpPr>
            <p:nvPr/>
          </p:nvGrpSpPr>
          <p:grpSpPr bwMode="auto">
            <a:xfrm>
              <a:off x="0" y="576"/>
              <a:ext cx="384" cy="224"/>
              <a:chOff x="0" y="0"/>
              <a:chExt cx="384" cy="224"/>
            </a:xfrm>
          </p:grpSpPr>
          <p:sp>
            <p:nvSpPr>
              <p:cNvPr id="53328" name="Rectangle 9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29" name="Rectangle 9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grpSp>
        <p:nvGrpSpPr>
          <p:cNvPr id="53313" name="Group 96"/>
          <p:cNvGrpSpPr>
            <a:grpSpLocks/>
          </p:cNvGrpSpPr>
          <p:nvPr/>
        </p:nvGrpSpPr>
        <p:grpSpPr bwMode="auto">
          <a:xfrm>
            <a:off x="6107113" y="2398713"/>
            <a:ext cx="866775" cy="1703387"/>
            <a:chOff x="0" y="0"/>
            <a:chExt cx="545" cy="1073"/>
          </a:xfrm>
        </p:grpSpPr>
        <p:grpSp>
          <p:nvGrpSpPr>
            <p:cNvPr id="53314" name="Group 97"/>
            <p:cNvGrpSpPr>
              <a:grpSpLocks/>
            </p:cNvGrpSpPr>
            <p:nvPr/>
          </p:nvGrpSpPr>
          <p:grpSpPr bwMode="auto">
            <a:xfrm>
              <a:off x="144" y="273"/>
              <a:ext cx="384" cy="800"/>
              <a:chOff x="0" y="0"/>
              <a:chExt cx="384" cy="800"/>
            </a:xfrm>
          </p:grpSpPr>
          <p:grpSp>
            <p:nvGrpSpPr>
              <p:cNvPr id="53315" name="Group 98"/>
              <p:cNvGrpSpPr>
                <a:grpSpLocks/>
              </p:cNvGrpSpPr>
              <p:nvPr/>
            </p:nvGrpSpPr>
            <p:grpSpPr bwMode="auto">
              <a:xfrm>
                <a:off x="0" y="0"/>
                <a:ext cx="384" cy="224"/>
                <a:chOff x="0" y="0"/>
                <a:chExt cx="384" cy="224"/>
              </a:xfrm>
            </p:grpSpPr>
            <p:sp>
              <p:nvSpPr>
                <p:cNvPr id="53322" name="Rectangle 99"/>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23" name="Rectangle 100"/>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24" name="Group 101"/>
              <p:cNvGrpSpPr>
                <a:grpSpLocks/>
              </p:cNvGrpSpPr>
              <p:nvPr/>
            </p:nvGrpSpPr>
            <p:grpSpPr bwMode="auto">
              <a:xfrm>
                <a:off x="0" y="192"/>
                <a:ext cx="384" cy="224"/>
                <a:chOff x="0" y="0"/>
                <a:chExt cx="384" cy="224"/>
              </a:xfrm>
            </p:grpSpPr>
            <p:sp>
              <p:nvSpPr>
                <p:cNvPr id="53320" name="Rectangle 10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21" name="Rectangle 10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25" name="Group 104"/>
              <p:cNvGrpSpPr>
                <a:grpSpLocks/>
              </p:cNvGrpSpPr>
              <p:nvPr/>
            </p:nvGrpSpPr>
            <p:grpSpPr bwMode="auto">
              <a:xfrm>
                <a:off x="0" y="384"/>
                <a:ext cx="384" cy="224"/>
                <a:chOff x="0" y="0"/>
                <a:chExt cx="384" cy="224"/>
              </a:xfrm>
            </p:grpSpPr>
            <p:sp>
              <p:nvSpPr>
                <p:cNvPr id="53318" name="Rectangle 10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19" name="Rectangle 10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26" name="Group 107"/>
              <p:cNvGrpSpPr>
                <a:grpSpLocks/>
              </p:cNvGrpSpPr>
              <p:nvPr/>
            </p:nvGrpSpPr>
            <p:grpSpPr bwMode="auto">
              <a:xfrm>
                <a:off x="0" y="576"/>
                <a:ext cx="384" cy="224"/>
                <a:chOff x="0" y="0"/>
                <a:chExt cx="384" cy="224"/>
              </a:xfrm>
            </p:grpSpPr>
            <p:sp>
              <p:nvSpPr>
                <p:cNvPr id="53316" name="Rectangle 10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17" name="Rectangle 10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11" name="Rectangle 110"/>
            <p:cNvSpPr>
              <a:spLocks/>
            </p:cNvSpPr>
            <p:nvPr/>
          </p:nvSpPr>
          <p:spPr bwMode="auto">
            <a:xfrm>
              <a:off x="0" y="0"/>
              <a:ext cx="545"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grpSp>
      <p:grpSp>
        <p:nvGrpSpPr>
          <p:cNvPr id="53327" name="Group 111"/>
          <p:cNvGrpSpPr>
            <a:grpSpLocks/>
          </p:cNvGrpSpPr>
          <p:nvPr/>
        </p:nvGrpSpPr>
        <p:grpSpPr bwMode="auto">
          <a:xfrm>
            <a:off x="8013700" y="2398713"/>
            <a:ext cx="617538" cy="1703387"/>
            <a:chOff x="0" y="0"/>
            <a:chExt cx="389" cy="1073"/>
          </a:xfrm>
        </p:grpSpPr>
        <p:grpSp>
          <p:nvGrpSpPr>
            <p:cNvPr id="53340" name="Group 112"/>
            <p:cNvGrpSpPr>
              <a:grpSpLocks/>
            </p:cNvGrpSpPr>
            <p:nvPr/>
          </p:nvGrpSpPr>
          <p:grpSpPr bwMode="auto">
            <a:xfrm>
              <a:off x="0" y="273"/>
              <a:ext cx="384" cy="800"/>
              <a:chOff x="0" y="0"/>
              <a:chExt cx="384" cy="800"/>
            </a:xfrm>
          </p:grpSpPr>
          <p:grpSp>
            <p:nvGrpSpPr>
              <p:cNvPr id="53342" name="Group 113"/>
              <p:cNvGrpSpPr>
                <a:grpSpLocks/>
              </p:cNvGrpSpPr>
              <p:nvPr/>
            </p:nvGrpSpPr>
            <p:grpSpPr bwMode="auto">
              <a:xfrm>
                <a:off x="0" y="384"/>
                <a:ext cx="384" cy="224"/>
                <a:chOff x="0" y="0"/>
                <a:chExt cx="384" cy="224"/>
              </a:xfrm>
            </p:grpSpPr>
            <p:sp>
              <p:nvSpPr>
                <p:cNvPr id="53308" name="Rectangle 11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9" name="Rectangle 11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43" name="Group 116"/>
              <p:cNvGrpSpPr>
                <a:grpSpLocks/>
              </p:cNvGrpSpPr>
              <p:nvPr/>
            </p:nvGrpSpPr>
            <p:grpSpPr bwMode="auto">
              <a:xfrm>
                <a:off x="0" y="576"/>
                <a:ext cx="384" cy="224"/>
                <a:chOff x="0" y="0"/>
                <a:chExt cx="384" cy="224"/>
              </a:xfrm>
            </p:grpSpPr>
            <p:sp>
              <p:nvSpPr>
                <p:cNvPr id="53306" name="Rectangle 11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7" name="Rectangle 11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44" name="Group 119"/>
              <p:cNvGrpSpPr>
                <a:grpSpLocks/>
              </p:cNvGrpSpPr>
              <p:nvPr/>
            </p:nvGrpSpPr>
            <p:grpSpPr bwMode="auto">
              <a:xfrm>
                <a:off x="0" y="0"/>
                <a:ext cx="384" cy="224"/>
                <a:chOff x="0" y="0"/>
                <a:chExt cx="384" cy="224"/>
              </a:xfrm>
            </p:grpSpPr>
            <p:sp>
              <p:nvSpPr>
                <p:cNvPr id="53304" name="Rectangle 12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5" name="Rectangle 12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45" name="Group 122"/>
              <p:cNvGrpSpPr>
                <a:grpSpLocks/>
              </p:cNvGrpSpPr>
              <p:nvPr/>
            </p:nvGrpSpPr>
            <p:grpSpPr bwMode="auto">
              <a:xfrm>
                <a:off x="0" y="192"/>
                <a:ext cx="384" cy="224"/>
                <a:chOff x="0" y="0"/>
                <a:chExt cx="384" cy="224"/>
              </a:xfrm>
            </p:grpSpPr>
            <p:sp>
              <p:nvSpPr>
                <p:cNvPr id="53302" name="Rectangle 12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3" name="Rectangle 12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297" name="Rectangle 125"/>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53354" name="Group 126"/>
          <p:cNvGrpSpPr>
            <a:grpSpLocks/>
          </p:cNvGrpSpPr>
          <p:nvPr/>
        </p:nvGrpSpPr>
        <p:grpSpPr bwMode="auto">
          <a:xfrm>
            <a:off x="6946900" y="3009900"/>
            <a:ext cx="1066800" cy="914400"/>
            <a:chOff x="0" y="0"/>
            <a:chExt cx="672" cy="576"/>
          </a:xfrm>
        </p:grpSpPr>
        <p:sp>
          <p:nvSpPr>
            <p:cNvPr id="53292" name="Line 127"/>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3" name="Line 128"/>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4" name="Line 129"/>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5" name="Line 130"/>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53356" name="Group 131"/>
          <p:cNvGrpSpPr>
            <a:grpSpLocks/>
          </p:cNvGrpSpPr>
          <p:nvPr/>
        </p:nvGrpSpPr>
        <p:grpSpPr bwMode="auto">
          <a:xfrm>
            <a:off x="4432300" y="2398713"/>
            <a:ext cx="838200" cy="1703387"/>
            <a:chOff x="0" y="0"/>
            <a:chExt cx="528" cy="1073"/>
          </a:xfrm>
        </p:grpSpPr>
        <p:grpSp>
          <p:nvGrpSpPr>
            <p:cNvPr id="53357" name="Group 132"/>
            <p:cNvGrpSpPr>
              <a:grpSpLocks/>
            </p:cNvGrpSpPr>
            <p:nvPr/>
          </p:nvGrpSpPr>
          <p:grpSpPr bwMode="auto">
            <a:xfrm>
              <a:off x="144" y="273"/>
              <a:ext cx="384" cy="800"/>
              <a:chOff x="0" y="0"/>
              <a:chExt cx="384" cy="800"/>
            </a:xfrm>
          </p:grpSpPr>
          <p:grpSp>
            <p:nvGrpSpPr>
              <p:cNvPr id="53358" name="Group 133"/>
              <p:cNvGrpSpPr>
                <a:grpSpLocks/>
              </p:cNvGrpSpPr>
              <p:nvPr/>
            </p:nvGrpSpPr>
            <p:grpSpPr bwMode="auto">
              <a:xfrm>
                <a:off x="0" y="0"/>
                <a:ext cx="384" cy="224"/>
                <a:chOff x="0" y="0"/>
                <a:chExt cx="384" cy="224"/>
              </a:xfrm>
            </p:grpSpPr>
            <p:sp>
              <p:nvSpPr>
                <p:cNvPr id="53290" name="Rectangle 13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1" name="Rectangle 13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59" name="Group 136"/>
              <p:cNvGrpSpPr>
                <a:grpSpLocks/>
              </p:cNvGrpSpPr>
              <p:nvPr/>
            </p:nvGrpSpPr>
            <p:grpSpPr bwMode="auto">
              <a:xfrm>
                <a:off x="0" y="192"/>
                <a:ext cx="384" cy="224"/>
                <a:chOff x="0" y="0"/>
                <a:chExt cx="384" cy="224"/>
              </a:xfrm>
            </p:grpSpPr>
            <p:sp>
              <p:nvSpPr>
                <p:cNvPr id="53288" name="Rectangle 13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89" name="Rectangle 13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72" name="Group 139"/>
              <p:cNvGrpSpPr>
                <a:grpSpLocks/>
              </p:cNvGrpSpPr>
              <p:nvPr/>
            </p:nvGrpSpPr>
            <p:grpSpPr bwMode="auto">
              <a:xfrm>
                <a:off x="0" y="384"/>
                <a:ext cx="384" cy="224"/>
                <a:chOff x="0" y="0"/>
                <a:chExt cx="384" cy="224"/>
              </a:xfrm>
            </p:grpSpPr>
            <p:sp>
              <p:nvSpPr>
                <p:cNvPr id="53286" name="Rectangle 14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87" name="Rectangle 14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74" name="Group 142"/>
              <p:cNvGrpSpPr>
                <a:grpSpLocks/>
              </p:cNvGrpSpPr>
              <p:nvPr/>
            </p:nvGrpSpPr>
            <p:grpSpPr bwMode="auto">
              <a:xfrm>
                <a:off x="0" y="576"/>
                <a:ext cx="384" cy="224"/>
                <a:chOff x="0" y="0"/>
                <a:chExt cx="384" cy="224"/>
              </a:xfrm>
            </p:grpSpPr>
            <p:sp>
              <p:nvSpPr>
                <p:cNvPr id="53284" name="Rectangle 14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85" name="Rectangle 14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279" name="Rectangle 145"/>
            <p:cNvSpPr>
              <a:spLocks/>
            </p:cNvSpPr>
            <p:nvPr/>
          </p:nvSpPr>
          <p:spPr bwMode="auto">
            <a:xfrm>
              <a:off x="0" y="0"/>
              <a:ext cx="401"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a:t>
              </a:r>
            </a:p>
          </p:txBody>
        </p:sp>
      </p:grpSp>
      <p:grpSp>
        <p:nvGrpSpPr>
          <p:cNvPr id="53375" name="Group 146"/>
          <p:cNvGrpSpPr>
            <a:grpSpLocks/>
          </p:cNvGrpSpPr>
          <p:nvPr/>
        </p:nvGrpSpPr>
        <p:grpSpPr bwMode="auto">
          <a:xfrm>
            <a:off x="5270500" y="3009900"/>
            <a:ext cx="1066800" cy="915988"/>
            <a:chOff x="0" y="0"/>
            <a:chExt cx="672" cy="577"/>
          </a:xfrm>
        </p:grpSpPr>
        <p:sp>
          <p:nvSpPr>
            <p:cNvPr id="53274" name="Line 147"/>
            <p:cNvSpPr>
              <a:spLocks noChangeShapeType="1"/>
            </p:cNvSpPr>
            <p:nvPr/>
          </p:nvSpPr>
          <p:spPr bwMode="auto">
            <a:xfrm>
              <a:off x="0" y="576"/>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75" name="Line 148"/>
            <p:cNvSpPr>
              <a:spLocks noChangeShapeType="1"/>
            </p:cNvSpPr>
            <p:nvPr/>
          </p:nvSpPr>
          <p:spPr bwMode="auto">
            <a:xfrm>
              <a:off x="0" y="192"/>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76" name="Line 149"/>
            <p:cNvSpPr>
              <a:spLocks noChangeShapeType="1"/>
            </p:cNvSpPr>
            <p:nvPr/>
          </p:nvSpPr>
          <p:spPr bwMode="auto">
            <a:xfrm rot="10800000" flipH="1">
              <a:off x="0" y="384"/>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77" name="Line 150"/>
            <p:cNvSpPr>
              <a:spLocks noChangeShapeType="1"/>
            </p:cNvSpPr>
            <p:nvPr/>
          </p:nvSpPr>
          <p:spPr bwMode="auto">
            <a:xfrm rot="10800000" flipH="1">
              <a:off x="0" y="0"/>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Tree>
    <p:extLst>
      <p:ext uri="{BB962C8B-B14F-4D97-AF65-F5344CB8AC3E}">
        <p14:creationId xmlns:p14="http://schemas.microsoft.com/office/powerpoint/2010/main" val="1661380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3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title"/>
          </p:nvPr>
        </p:nvSpPr>
        <p:spPr/>
        <p:txBody>
          <a:bodyPr/>
          <a:lstStyle/>
          <a:p>
            <a:pPr marL="119063" indent="-119063" eaLnBrk="1" hangingPunct="1"/>
            <a:r>
              <a:rPr lang="en-US"/>
              <a:t>Examining Data Representations</a:t>
            </a:r>
          </a:p>
        </p:txBody>
      </p:sp>
      <p:sp>
        <p:nvSpPr>
          <p:cNvPr id="51205" name="Rectangle 4"/>
          <p:cNvSpPr>
            <a:spLocks noGrp="1" noChangeArrowheads="1"/>
          </p:cNvSpPr>
          <p:nvPr>
            <p:ph idx="1"/>
          </p:nvPr>
        </p:nvSpPr>
        <p:spPr/>
        <p:txBody>
          <a:bodyPr/>
          <a:lstStyle/>
          <a:p>
            <a:pPr eaLnBrk="1" hangingPunct="1"/>
            <a:r>
              <a:rPr lang="en-US" dirty="0"/>
              <a:t>Code to Print Byte Representation of Data</a:t>
            </a:r>
          </a:p>
          <a:p>
            <a:pPr marL="552450" lvl="1" eaLnBrk="1" hangingPunct="1"/>
            <a:r>
              <a:rPr lang="en-US" dirty="0"/>
              <a:t>Casting pointer to unsigned char * allows treatment as a byte array</a:t>
            </a:r>
          </a:p>
        </p:txBody>
      </p:sp>
      <p:sp>
        <p:nvSpPr>
          <p:cNvPr id="51206" name="Rectangle 5"/>
          <p:cNvSpPr>
            <a:spLocks/>
          </p:cNvSpPr>
          <p:nvPr/>
        </p:nvSpPr>
        <p:spPr bwMode="auto">
          <a:xfrm>
            <a:off x="5092700" y="5307013"/>
            <a:ext cx="2857500" cy="965200"/>
          </a:xfrm>
          <a:prstGeom prst="rect">
            <a:avLst/>
          </a:prstGeom>
          <a:noFill/>
          <a:ln w="25400">
            <a:noFill/>
            <a:miter lim="800000"/>
            <a:headEnd/>
            <a:tailEnd/>
          </a:ln>
        </p:spPr>
        <p:txBody>
          <a:bodyPr lIns="0" tIns="0" rIns="40639" bIns="0">
            <a:prstTxWarp prst="textNoShape">
              <a:avLst/>
            </a:prstTxWarp>
          </a:bodyPr>
          <a:lstStyle/>
          <a:p>
            <a:pPr marL="39688" eaLnBrk="1" hangingPunct="1">
              <a:tabLst>
                <a:tab pos="785813" algn="l"/>
              </a:tabLst>
            </a:pPr>
            <a:r>
              <a:rPr lang="en-US" sz="1800">
                <a:solidFill>
                  <a:srgbClr val="000000"/>
                </a:solidFill>
                <a:latin typeface="Helvetica" charset="0"/>
                <a:ea typeface="Helvetica" charset="0"/>
                <a:cs typeface="Helvetica" charset="0"/>
                <a:sym typeface="Helvetica" charset="0"/>
              </a:rPr>
              <a:t>Printf directives:</a:t>
            </a:r>
          </a:p>
          <a:p>
            <a:pPr marL="39688" eaLnBrk="1" hangingPunct="1">
              <a:tabLst>
                <a:tab pos="785813" algn="l"/>
              </a:tabLst>
            </a:pPr>
            <a:r>
              <a:rPr lang="en-US" sz="1800" b="0">
                <a:solidFill>
                  <a:srgbClr val="000000"/>
                </a:solidFill>
                <a:latin typeface="Monaco" charset="0"/>
                <a:ea typeface="Monaco" charset="0"/>
                <a:cs typeface="Monaco" charset="0"/>
                <a:sym typeface="Monaco" charset="0"/>
              </a:rPr>
              <a:t>%p</a:t>
            </a:r>
            <a:r>
              <a:rPr lang="en-US" sz="1800">
                <a:solidFill>
                  <a:srgbClr val="000000"/>
                </a:solidFill>
                <a:latin typeface="Helvetica" charset="0"/>
                <a:ea typeface="Helvetica" charset="0"/>
                <a:cs typeface="Helvetica" charset="0"/>
                <a:sym typeface="Helvetica" charset="0"/>
              </a:rPr>
              <a:t>:	</a:t>
            </a:r>
            <a:r>
              <a:rPr lang="en-US" sz="1800" b="0">
                <a:solidFill>
                  <a:srgbClr val="000000"/>
                </a:solidFill>
                <a:latin typeface="Helvetica" charset="0"/>
                <a:ea typeface="Helvetica" charset="0"/>
                <a:cs typeface="Helvetica" charset="0"/>
                <a:sym typeface="Helvetica" charset="0"/>
              </a:rPr>
              <a:t>Print pointer</a:t>
            </a:r>
            <a:endParaRPr lang="en-US" sz="1800">
              <a:solidFill>
                <a:srgbClr val="000000"/>
              </a:solidFill>
              <a:latin typeface="Helvetica" charset="0"/>
              <a:ea typeface="Helvetica" charset="0"/>
              <a:cs typeface="Helvetica" charset="0"/>
              <a:sym typeface="Helvetica" charset="0"/>
            </a:endParaRPr>
          </a:p>
          <a:p>
            <a:pPr marL="39688" eaLnBrk="1" hangingPunct="1">
              <a:tabLst>
                <a:tab pos="785813" algn="l"/>
              </a:tabLst>
            </a:pPr>
            <a:r>
              <a:rPr lang="en-US" sz="1800" b="0">
                <a:solidFill>
                  <a:srgbClr val="000000"/>
                </a:solidFill>
                <a:latin typeface="Monaco" charset="0"/>
                <a:ea typeface="Monaco" charset="0"/>
                <a:cs typeface="Monaco" charset="0"/>
                <a:sym typeface="Monaco" charset="0"/>
              </a:rPr>
              <a:t>%x</a:t>
            </a:r>
            <a:r>
              <a:rPr lang="en-US" sz="1800">
                <a:solidFill>
                  <a:srgbClr val="000000"/>
                </a:solidFill>
                <a:latin typeface="Helvetica" charset="0"/>
                <a:ea typeface="Helvetica" charset="0"/>
                <a:cs typeface="Helvetica" charset="0"/>
                <a:sym typeface="Helvetica" charset="0"/>
              </a:rPr>
              <a:t>:	</a:t>
            </a:r>
            <a:r>
              <a:rPr lang="en-US" sz="1800" b="0">
                <a:solidFill>
                  <a:srgbClr val="000000"/>
                </a:solidFill>
                <a:latin typeface="Helvetica" charset="0"/>
                <a:ea typeface="Helvetica" charset="0"/>
                <a:cs typeface="Helvetica" charset="0"/>
                <a:sym typeface="Helvetica" charset="0"/>
              </a:rPr>
              <a:t>Print Hexadecimal</a:t>
            </a:r>
          </a:p>
        </p:txBody>
      </p:sp>
      <p:sp>
        <p:nvSpPr>
          <p:cNvPr id="16390" name="Rectangle 6"/>
          <p:cNvSpPr>
            <a:spLocks/>
          </p:cNvSpPr>
          <p:nvPr/>
        </p:nvSpPr>
        <p:spPr bwMode="auto">
          <a:xfrm>
            <a:off x="1193800" y="2362200"/>
            <a:ext cx="6743700" cy="2641600"/>
          </a:xfrm>
          <a:prstGeom prst="rect">
            <a:avLst/>
          </a:prstGeom>
          <a:solidFill>
            <a:srgbClr val="FFFF99"/>
          </a:solidFill>
          <a:ln w="1270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50800" tIns="50800" bIns="50800">
            <a:prstTxWarp prst="textNoShape">
              <a:avLst/>
            </a:prstTxWarp>
          </a:bodyPr>
          <a:lstStyle/>
          <a:p>
            <a:pPr eaLnBrk="1" hangingPunct="1">
              <a:defRPr/>
            </a:pPr>
            <a:r>
              <a:rPr lang="en-US" sz="1600" dirty="0" err="1">
                <a:solidFill>
                  <a:srgbClr val="000000"/>
                </a:solidFill>
                <a:latin typeface="Courier New"/>
                <a:ea typeface="Monaco" charset="0"/>
                <a:cs typeface="Courier New"/>
                <a:sym typeface="Monaco" charset="0"/>
              </a:rPr>
              <a:t>typedef</a:t>
            </a:r>
            <a:r>
              <a:rPr lang="en-US" sz="1600" dirty="0">
                <a:solidFill>
                  <a:srgbClr val="000000"/>
                </a:solidFill>
                <a:latin typeface="Courier New"/>
                <a:ea typeface="Monaco" charset="0"/>
                <a:cs typeface="Courier New"/>
                <a:sym typeface="Monaco" charset="0"/>
              </a:rPr>
              <a:t> unsigned char *pointer;</a:t>
            </a:r>
          </a:p>
          <a:p>
            <a:pPr eaLnBrk="1" hangingPunct="1">
              <a:defRPr/>
            </a:pPr>
            <a:endParaRPr lang="en-US" sz="1600" dirty="0">
              <a:solidFill>
                <a:srgbClr val="000000"/>
              </a:solidFill>
              <a:latin typeface="Courier New"/>
              <a:ea typeface="Monaco" charset="0"/>
              <a:cs typeface="Courier New"/>
              <a:sym typeface="Monaco" charset="0"/>
            </a:endParaRPr>
          </a:p>
          <a:p>
            <a:pPr eaLnBrk="1" hangingPunct="1">
              <a:defRPr/>
            </a:pPr>
            <a:r>
              <a:rPr lang="en-US" sz="1600" dirty="0">
                <a:solidFill>
                  <a:srgbClr val="000000"/>
                </a:solidFill>
                <a:latin typeface="Courier New"/>
                <a:ea typeface="Monaco" charset="0"/>
                <a:cs typeface="Courier New"/>
                <a:sym typeface="Monaco" charset="0"/>
              </a:rPr>
              <a:t>void </a:t>
            </a:r>
            <a:r>
              <a:rPr lang="en-US" sz="1600" dirty="0" err="1">
                <a:solidFill>
                  <a:srgbClr val="000000"/>
                </a:solidFill>
                <a:latin typeface="Courier New"/>
                <a:ea typeface="Monaco" charset="0"/>
                <a:cs typeface="Courier New"/>
                <a:sym typeface="Monaco" charset="0"/>
              </a:rPr>
              <a:t>show_bytes(pointer</a:t>
            </a:r>
            <a:r>
              <a:rPr lang="en-US" sz="1600" dirty="0">
                <a:solidFill>
                  <a:srgbClr val="000000"/>
                </a:solidFill>
                <a:latin typeface="Courier New"/>
                <a:ea typeface="Monaco" charset="0"/>
                <a:cs typeface="Courier New"/>
                <a:sym typeface="Monaco" charset="0"/>
              </a:rPr>
              <a:t> start, </a:t>
            </a:r>
            <a:r>
              <a:rPr lang="en-US" sz="1600" dirty="0" err="1">
                <a:solidFill>
                  <a:srgbClr val="000000"/>
                </a:solidFill>
                <a:latin typeface="Courier New"/>
                <a:ea typeface="Monaco" charset="0"/>
                <a:cs typeface="Courier New"/>
                <a:sym typeface="Monaco" charset="0"/>
              </a:rPr>
              <a:t>int</a:t>
            </a: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len</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int</a:t>
            </a: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for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 = 0;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 &lt; </a:t>
            </a:r>
            <a:r>
              <a:rPr lang="en-US" sz="1600" dirty="0" err="1">
                <a:solidFill>
                  <a:srgbClr val="000000"/>
                </a:solidFill>
                <a:latin typeface="Courier New"/>
                <a:ea typeface="Monaco" charset="0"/>
                <a:cs typeface="Courier New"/>
                <a:sym typeface="Monaco" charset="0"/>
              </a:rPr>
              <a:t>len</a:t>
            </a: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printf(”%p\t0x%.2x\n",start+i, </a:t>
            </a:r>
            <a:r>
              <a:rPr lang="en-US" sz="1600" dirty="0" err="1">
                <a:solidFill>
                  <a:srgbClr val="000000"/>
                </a:solidFill>
                <a:latin typeface="Courier New"/>
                <a:ea typeface="Monaco" charset="0"/>
                <a:cs typeface="Courier New"/>
                <a:sym typeface="Monaco" charset="0"/>
              </a:rPr>
              <a:t>start[i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printf("\n</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a:t>
            </a:r>
          </a:p>
        </p:txBody>
      </p:sp>
    </p:spTree>
    <p:extLst>
      <p:ext uri="{BB962C8B-B14F-4D97-AF65-F5344CB8AC3E}">
        <p14:creationId xmlns:p14="http://schemas.microsoft.com/office/powerpoint/2010/main" val="250653649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p:txBody>
          <a:bodyPr/>
          <a:lstStyle/>
          <a:p>
            <a:pPr marL="119063" indent="-119063" eaLnBrk="1" hangingPunct="1"/>
            <a:r>
              <a:rPr lang="en-US" dirty="0" err="1">
                <a:latin typeface="Courier New Bold" charset="0"/>
                <a:ea typeface="Courier New Bold" charset="0"/>
                <a:cs typeface="Courier New Bold" charset="0"/>
                <a:sym typeface="Courier New Bold" charset="0"/>
              </a:rPr>
              <a:t>show_bytes</a:t>
            </a:r>
            <a:r>
              <a:rPr lang="en-US" dirty="0"/>
              <a:t> Execution Example</a:t>
            </a:r>
          </a:p>
        </p:txBody>
      </p:sp>
      <p:sp>
        <p:nvSpPr>
          <p:cNvPr id="17412" name="Rectangle 4"/>
          <p:cNvSpPr>
            <a:spLocks/>
          </p:cNvSpPr>
          <p:nvPr/>
        </p:nvSpPr>
        <p:spPr bwMode="auto">
          <a:xfrm>
            <a:off x="952500" y="1447800"/>
            <a:ext cx="7226300" cy="13716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printf("int</a:t>
            </a:r>
            <a:r>
              <a:rPr lang="en-US" sz="2000" b="0" dirty="0">
                <a:solidFill>
                  <a:srgbClr val="000000"/>
                </a:solidFill>
                <a:latin typeface="Courier New"/>
                <a:ea typeface="Monaco" charset="0"/>
                <a:cs typeface="Courier New"/>
                <a:sym typeface="Monaco" charset="0"/>
              </a:rPr>
              <a:t> a = 15213;\n");</a:t>
            </a:r>
          </a:p>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show_bytes((pointer</a:t>
            </a:r>
            <a:r>
              <a:rPr lang="en-US" sz="2000" b="0" dirty="0">
                <a:solidFill>
                  <a:srgbClr val="000000"/>
                </a:solidFill>
                <a:latin typeface="Courier New"/>
                <a:ea typeface="Monaco" charset="0"/>
                <a:cs typeface="Courier New"/>
                <a:sym typeface="Monaco" charset="0"/>
              </a:rPr>
              <a:t>) &amp;a, </a:t>
            </a:r>
            <a:r>
              <a:rPr lang="en-US" sz="2000" b="0" dirty="0" err="1">
                <a:solidFill>
                  <a:srgbClr val="000000"/>
                </a:solidFill>
                <a:latin typeface="Courier New"/>
                <a:ea typeface="Monaco" charset="0"/>
                <a:cs typeface="Courier New"/>
                <a:sym typeface="Monaco" charset="0"/>
              </a:rPr>
              <a:t>sizeof(int</a:t>
            </a:r>
            <a:r>
              <a:rPr lang="en-US" sz="2000" b="0" dirty="0">
                <a:solidFill>
                  <a:srgbClr val="000000"/>
                </a:solidFill>
                <a:latin typeface="Courier New"/>
                <a:ea typeface="Monaco" charset="0"/>
                <a:cs typeface="Courier New"/>
                <a:sym typeface="Monaco" charset="0"/>
              </a:rPr>
              <a:t>));</a:t>
            </a:r>
          </a:p>
        </p:txBody>
      </p:sp>
      <p:sp>
        <p:nvSpPr>
          <p:cNvPr id="52230" name="Rectangle 5"/>
          <p:cNvSpPr>
            <a:spLocks/>
          </p:cNvSpPr>
          <p:nvPr/>
        </p:nvSpPr>
        <p:spPr bwMode="auto">
          <a:xfrm>
            <a:off x="2507119" y="3203575"/>
            <a:ext cx="3239177" cy="369332"/>
          </a:xfrm>
          <a:prstGeom prst="rect">
            <a:avLst/>
          </a:prstGeom>
          <a:noFill/>
          <a:ln w="25400">
            <a:noFill/>
            <a:miter lim="800000"/>
            <a:headEnd/>
            <a:tailEnd/>
          </a:ln>
        </p:spPr>
        <p:txBody>
          <a:bodyPr wrap="none" lIns="0" tIns="0" rIns="40639" bIns="0">
            <a:prstTxWarp prst="textNoShape">
              <a:avLst/>
            </a:prstTxWarp>
            <a:spAutoFit/>
          </a:bodyPr>
          <a:lstStyle/>
          <a:p>
            <a:pPr marL="39688" algn="ctr" eaLnBrk="1" hangingPunct="1"/>
            <a:r>
              <a:rPr lang="en-US" dirty="0">
                <a:solidFill>
                  <a:srgbClr val="000000"/>
                </a:solidFill>
                <a:latin typeface="Helvetica" charset="0"/>
                <a:ea typeface="Helvetica" charset="0"/>
                <a:cs typeface="Helvetica" charset="0"/>
                <a:sym typeface="Helvetica" charset="0"/>
              </a:rPr>
              <a:t>Result (Linux x86-64):</a:t>
            </a:r>
          </a:p>
        </p:txBody>
      </p:sp>
      <p:sp>
        <p:nvSpPr>
          <p:cNvPr id="17414" name="Rectangle 6"/>
          <p:cNvSpPr>
            <a:spLocks/>
          </p:cNvSpPr>
          <p:nvPr/>
        </p:nvSpPr>
        <p:spPr bwMode="auto">
          <a:xfrm>
            <a:off x="2476500" y="3733800"/>
            <a:ext cx="3340100" cy="2260600"/>
          </a:xfrm>
          <a:prstGeom prst="rect">
            <a:avLst/>
          </a:prstGeom>
          <a:solidFill>
            <a:srgbClr val="E0E0E0"/>
          </a:solidFill>
          <a:ln w="6350" cap="flat">
            <a:solidFill>
              <a:srgbClr val="DBF2DA"/>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0x7fffb7f71dbc	6d</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0x7fffb7f71dbd	3b</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0x7fffb7f71dbe	00</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0x7fffb7f71dbf	00</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type="title"/>
          </p:nvPr>
        </p:nvSpPr>
        <p:spPr/>
        <p:txBody>
          <a:bodyPr/>
          <a:lstStyle/>
          <a:p>
            <a:pPr marL="119063" indent="-119063" eaLnBrk="1" hangingPunct="1"/>
            <a:r>
              <a:rPr lang="en-US" dirty="0"/>
              <a:t>Representing Pointers</a:t>
            </a:r>
          </a:p>
        </p:txBody>
      </p:sp>
      <p:sp>
        <p:nvSpPr>
          <p:cNvPr id="54277" name="Rectangle 4"/>
          <p:cNvSpPr>
            <a:spLocks/>
          </p:cNvSpPr>
          <p:nvPr/>
        </p:nvSpPr>
        <p:spPr bwMode="auto">
          <a:xfrm>
            <a:off x="152400" y="5643306"/>
            <a:ext cx="8839200" cy="673100"/>
          </a:xfrm>
          <a:prstGeom prst="rect">
            <a:avLst/>
          </a:prstGeom>
          <a:noFill/>
          <a:ln w="25400">
            <a:noFill/>
            <a:miter lim="800000"/>
            <a:headEnd/>
            <a:tailEnd/>
          </a:ln>
        </p:spPr>
        <p:txBody>
          <a:bodyPr lIns="50800" tIns="50800" bIns="50800">
            <a:prstTxWarp prst="textNoShape">
              <a:avLst/>
            </a:prstTxWarp>
          </a:bodyPr>
          <a:lstStyle/>
          <a:p>
            <a:pPr eaLnBrk="1" hangingPunct="1"/>
            <a:r>
              <a:rPr lang="en-US" sz="2000" b="0" dirty="0">
                <a:latin typeface="Calibri Bold" charset="0"/>
                <a:ea typeface="Calibri Bold" charset="0"/>
                <a:cs typeface="Calibri Bold" charset="0"/>
                <a:sym typeface="Calibri Bold" charset="0"/>
              </a:rPr>
              <a:t>Different compilers &amp; machines assign different locations to objects</a:t>
            </a:r>
          </a:p>
          <a:p>
            <a:pPr eaLnBrk="1" hangingPunct="1"/>
            <a:endParaRPr lang="en-US" sz="900" b="0" dirty="0">
              <a:latin typeface="Calibri Bold" charset="0"/>
              <a:ea typeface="Calibri Bold" charset="0"/>
              <a:cs typeface="Calibri Bold" charset="0"/>
              <a:sym typeface="Calibri Bold" charset="0"/>
            </a:endParaRPr>
          </a:p>
          <a:p>
            <a:pPr eaLnBrk="1" hangingPunct="1"/>
            <a:r>
              <a:rPr lang="en-US" sz="2000" b="0" dirty="0">
                <a:latin typeface="Calibri Bold" charset="0"/>
                <a:ea typeface="Calibri Bold" charset="0"/>
                <a:cs typeface="Calibri Bold" charset="0"/>
                <a:sym typeface="Calibri Bold" charset="0"/>
              </a:rPr>
              <a:t>Even get different results each time run program</a:t>
            </a:r>
          </a:p>
        </p:txBody>
      </p:sp>
      <p:sp>
        <p:nvSpPr>
          <p:cNvPr id="19461" name="Rectangle 5"/>
          <p:cNvSpPr>
            <a:spLocks/>
          </p:cNvSpPr>
          <p:nvPr/>
        </p:nvSpPr>
        <p:spPr bwMode="auto">
          <a:xfrm>
            <a:off x="412750" y="1365647"/>
            <a:ext cx="2308700" cy="615553"/>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wrap="none" lIns="0" tIns="0" rIns="0" bIns="0">
            <a:prstTxWarp prst="textNoShape">
              <a:avLst/>
            </a:prstTxWarp>
            <a:spAutoFit/>
          </a:bodyPr>
          <a:lstStyle/>
          <a:p>
            <a:pPr eaLnBrk="1" hangingPunct="1">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B = -15213;</a:t>
            </a:r>
          </a:p>
          <a:p>
            <a:pPr eaLnBrk="1" hangingPunct="1">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*P = &amp;B;</a:t>
            </a:r>
          </a:p>
        </p:txBody>
      </p:sp>
      <p:sp>
        <p:nvSpPr>
          <p:cNvPr id="54279" name="Rectangle 6"/>
          <p:cNvSpPr>
            <a:spLocks/>
          </p:cNvSpPr>
          <p:nvPr/>
        </p:nvSpPr>
        <p:spPr bwMode="auto">
          <a:xfrm>
            <a:off x="5784850" y="2133600"/>
            <a:ext cx="865188" cy="3810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sp>
        <p:nvSpPr>
          <p:cNvPr id="54280" name="Rectangle 7"/>
          <p:cNvSpPr>
            <a:spLocks/>
          </p:cNvSpPr>
          <p:nvPr/>
        </p:nvSpPr>
        <p:spPr bwMode="auto">
          <a:xfrm>
            <a:off x="3581400" y="2133600"/>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sp>
        <p:nvSpPr>
          <p:cNvPr id="54281" name="Rectangle 8"/>
          <p:cNvSpPr>
            <a:spLocks/>
          </p:cNvSpPr>
          <p:nvPr/>
        </p:nvSpPr>
        <p:spPr bwMode="auto">
          <a:xfrm>
            <a:off x="4733925" y="2133600"/>
            <a:ext cx="6365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IA32</a:t>
            </a:r>
          </a:p>
        </p:txBody>
      </p:sp>
      <p:graphicFrame>
        <p:nvGraphicFramePr>
          <p:cNvPr id="19465" name="Group 9"/>
          <p:cNvGraphicFramePr>
            <a:graphicFrameLocks noGrp="1"/>
          </p:cNvGraphicFramePr>
          <p:nvPr/>
        </p:nvGraphicFramePr>
        <p:xfrm>
          <a:off x="35909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EF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2C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3"/>
                  </a:ext>
                </a:extLst>
              </a:tr>
            </a:tbl>
          </a:graphicData>
        </a:graphic>
      </p:graphicFrame>
      <p:graphicFrame>
        <p:nvGraphicFramePr>
          <p:cNvPr id="19483" name="Group 27"/>
          <p:cNvGraphicFramePr>
            <a:graphicFrameLocks noGrp="1"/>
          </p:cNvGraphicFramePr>
          <p:nvPr/>
        </p:nvGraphicFramePr>
        <p:xfrm>
          <a:off x="47466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AC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28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F5</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3"/>
                  </a:ext>
                </a:extLst>
              </a:tr>
            </a:tbl>
          </a:graphicData>
        </a:graphic>
      </p:graphicFrame>
      <p:graphicFrame>
        <p:nvGraphicFramePr>
          <p:cNvPr id="19501" name="Group 45"/>
          <p:cNvGraphicFramePr>
            <a:graphicFrameLocks noGrp="1"/>
          </p:cNvGraphicFramePr>
          <p:nvPr/>
        </p:nvGraphicFramePr>
        <p:xfrm>
          <a:off x="5902325" y="2527300"/>
          <a:ext cx="635000" cy="3048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1B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FE</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82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FD</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7F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p:cNvSpPr>
          <p:nvPr/>
        </p:nvSpPr>
        <p:spPr bwMode="auto">
          <a:xfrm>
            <a:off x="4991100" y="1206500"/>
            <a:ext cx="39116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eaLnBrk="1" hangingPunct="1">
              <a:lnSpc>
                <a:spcPct val="95000"/>
              </a:lnSpc>
              <a:spcBef>
                <a:spcPts val="1150"/>
              </a:spcBef>
              <a:defRPr/>
            </a:pPr>
            <a:r>
              <a:rPr lang="en-US" sz="2000" b="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"18213";</a:t>
            </a:r>
          </a:p>
        </p:txBody>
      </p:sp>
      <p:sp>
        <p:nvSpPr>
          <p:cNvPr id="17" name="Rectangle 3"/>
          <p:cNvSpPr>
            <a:spLocks noGrp="1" noChangeArrowheads="1"/>
          </p:cNvSpPr>
          <p:nvPr>
            <p:ph type="title"/>
          </p:nvPr>
        </p:nvSpPr>
        <p:spPr/>
        <p:txBody>
          <a:bodyPr/>
          <a:lstStyle/>
          <a:p>
            <a:pPr marL="119063" indent="-119063" eaLnBrk="1" hangingPunct="1"/>
            <a:r>
              <a:rPr lang="en-US" dirty="0"/>
              <a:t>Representing Strings</a:t>
            </a:r>
          </a:p>
        </p:txBody>
      </p:sp>
      <p:sp>
        <p:nvSpPr>
          <p:cNvPr id="55301" name="Rectangle 4"/>
          <p:cNvSpPr>
            <a:spLocks noGrp="1" noChangeArrowheads="1"/>
          </p:cNvSpPr>
          <p:nvPr>
            <p:ph idx="1"/>
          </p:nvPr>
        </p:nvSpPr>
        <p:spPr>
          <a:xfrm>
            <a:off x="396875" y="1428750"/>
            <a:ext cx="7896225" cy="4972050"/>
          </a:xfrm>
        </p:spPr>
        <p:txBody>
          <a:bodyPr/>
          <a:lstStyle/>
          <a:p>
            <a:pPr eaLnBrk="1" hangingPunct="1"/>
            <a:r>
              <a:rPr lang="en-US" dirty="0"/>
              <a:t>Strings in C</a:t>
            </a:r>
          </a:p>
          <a:p>
            <a:pPr marL="552450" lvl="1" eaLnBrk="1" hangingPunct="1"/>
            <a:r>
              <a:rPr lang="en-US" dirty="0"/>
              <a:t>Represented by array of characters</a:t>
            </a:r>
          </a:p>
          <a:p>
            <a:pPr marL="552450" lvl="1" eaLnBrk="1" hangingPunct="1"/>
            <a:r>
              <a:rPr lang="en-US" dirty="0"/>
              <a:t>Each character encoded in ASCII format</a:t>
            </a:r>
          </a:p>
          <a:p>
            <a:pPr marL="838200" lvl="2" eaLnBrk="1" hangingPunct="1"/>
            <a:r>
              <a:rPr lang="en-US" dirty="0"/>
              <a:t>Standard 7-bit encoding of character set</a:t>
            </a:r>
          </a:p>
          <a:p>
            <a:pPr marL="838200" lvl="2" eaLnBrk="1" hangingPunct="1"/>
            <a:r>
              <a:rPr lang="en-US" dirty="0"/>
              <a:t>Character “0” has code 0x30</a:t>
            </a:r>
          </a:p>
          <a:p>
            <a:pPr marL="1181100" lvl="3" eaLnBrk="1" hangingPunct="1"/>
            <a:r>
              <a:rPr lang="en-US" dirty="0"/>
              <a:t>Digit </a:t>
            </a:r>
            <a:r>
              <a:rPr lang="en-US" i="1" dirty="0" err="1">
                <a:latin typeface="Calibri Italic" charset="0"/>
                <a:ea typeface="Calibri Italic" charset="0"/>
                <a:cs typeface="Calibri Italic" charset="0"/>
                <a:sym typeface="Calibri Italic" charset="0"/>
              </a:rPr>
              <a:t>i</a:t>
            </a:r>
            <a:r>
              <a:rPr lang="en-US" dirty="0"/>
              <a:t>  has code 0x30+</a:t>
            </a:r>
            <a:r>
              <a:rPr lang="en-US" i="1" dirty="0">
                <a:latin typeface="Calibri Italic" charset="0"/>
                <a:ea typeface="Calibri Italic" charset="0"/>
                <a:cs typeface="Calibri Italic" charset="0"/>
                <a:sym typeface="Calibri Italic" charset="0"/>
              </a:rPr>
              <a:t>I</a:t>
            </a:r>
          </a:p>
          <a:p>
            <a:pPr marL="723900" lvl="2"/>
            <a:r>
              <a:rPr lang="en-US" b="1" i="1" dirty="0">
                <a:latin typeface="Calibri Italic" charset="0"/>
                <a:cs typeface="Calibri Italic" charset="0"/>
                <a:sym typeface="Calibri Italic" charset="0"/>
              </a:rPr>
              <a:t>man ascii</a:t>
            </a:r>
            <a:r>
              <a:rPr lang="en-US" i="1" dirty="0">
                <a:latin typeface="Calibri Italic" charset="0"/>
                <a:cs typeface="Calibri Italic" charset="0"/>
                <a:sym typeface="Calibri Italic" charset="0"/>
              </a:rPr>
              <a:t> for code table</a:t>
            </a:r>
            <a:endParaRPr lang="en-US" i="1" dirty="0"/>
          </a:p>
          <a:p>
            <a:pPr marL="552450" lvl="1" eaLnBrk="1" hangingPunct="1"/>
            <a:r>
              <a:rPr lang="en-US" dirty="0"/>
              <a:t>String should be null-terminated</a:t>
            </a:r>
          </a:p>
          <a:p>
            <a:pPr marL="838200" lvl="2" eaLnBrk="1" hangingPunct="1"/>
            <a:r>
              <a:rPr lang="en-US" dirty="0"/>
              <a:t>Final character = 0</a:t>
            </a:r>
          </a:p>
          <a:p>
            <a:pPr eaLnBrk="1" hangingPunct="1"/>
            <a:r>
              <a:rPr lang="en-US" dirty="0"/>
              <a:t>Compatibility</a:t>
            </a:r>
          </a:p>
          <a:p>
            <a:pPr marL="552450" lvl="1" eaLnBrk="1" hangingPunct="1"/>
            <a:r>
              <a:rPr lang="en-US" dirty="0"/>
              <a:t>Byte ordering not an issue</a:t>
            </a:r>
          </a:p>
        </p:txBody>
      </p:sp>
      <p:sp>
        <p:nvSpPr>
          <p:cNvPr id="55302" name="Rectangle 5"/>
          <p:cNvSpPr>
            <a:spLocks/>
          </p:cNvSpPr>
          <p:nvPr/>
        </p:nvSpPr>
        <p:spPr bwMode="auto">
          <a:xfrm>
            <a:off x="6254813" y="2246313"/>
            <a:ext cx="631217"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IA32</a:t>
            </a:r>
          </a:p>
        </p:txBody>
      </p:sp>
      <p:sp>
        <p:nvSpPr>
          <p:cNvPr id="55303" name="Rectangle 6"/>
          <p:cNvSpPr>
            <a:spLocks/>
          </p:cNvSpPr>
          <p:nvPr/>
        </p:nvSpPr>
        <p:spPr bwMode="auto">
          <a:xfrm>
            <a:off x="7894637" y="2246313"/>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nvGrpSpPr>
          <p:cNvPr id="2" name="Group 7"/>
          <p:cNvGrpSpPr>
            <a:grpSpLocks/>
          </p:cNvGrpSpPr>
          <p:nvPr/>
        </p:nvGrpSpPr>
        <p:grpSpPr bwMode="auto">
          <a:xfrm>
            <a:off x="6935787" y="2832100"/>
            <a:ext cx="914400" cy="1906588"/>
            <a:chOff x="0" y="0"/>
            <a:chExt cx="576" cy="1201"/>
          </a:xfrm>
        </p:grpSpPr>
        <p:sp>
          <p:nvSpPr>
            <p:cNvPr id="55337" name="Line 8"/>
            <p:cNvSpPr>
              <a:spLocks noChangeShapeType="1"/>
            </p:cNvSpPr>
            <p:nvPr/>
          </p:nvSpPr>
          <p:spPr bwMode="auto">
            <a:xfrm>
              <a:off x="0" y="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38" name="Line 9"/>
            <p:cNvSpPr>
              <a:spLocks noChangeShapeType="1"/>
            </p:cNvSpPr>
            <p:nvPr/>
          </p:nvSpPr>
          <p:spPr bwMode="auto">
            <a:xfrm>
              <a:off x="0" y="24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39" name="Line 10"/>
            <p:cNvSpPr>
              <a:spLocks noChangeShapeType="1"/>
            </p:cNvSpPr>
            <p:nvPr/>
          </p:nvSpPr>
          <p:spPr bwMode="auto">
            <a:xfrm>
              <a:off x="0" y="48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40" name="Line 11"/>
            <p:cNvSpPr>
              <a:spLocks noChangeShapeType="1"/>
            </p:cNvSpPr>
            <p:nvPr/>
          </p:nvSpPr>
          <p:spPr bwMode="auto">
            <a:xfrm>
              <a:off x="0" y="72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41" name="Line 12"/>
            <p:cNvSpPr>
              <a:spLocks noChangeShapeType="1"/>
            </p:cNvSpPr>
            <p:nvPr/>
          </p:nvSpPr>
          <p:spPr bwMode="auto">
            <a:xfrm>
              <a:off x="0" y="96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42" name="Line 13"/>
            <p:cNvSpPr>
              <a:spLocks noChangeShapeType="1"/>
            </p:cNvSpPr>
            <p:nvPr/>
          </p:nvSpPr>
          <p:spPr bwMode="auto">
            <a:xfrm>
              <a:off x="0" y="120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grpSp>
      <p:graphicFrame>
        <p:nvGraphicFramePr>
          <p:cNvPr id="20494" name="Group 14"/>
          <p:cNvGraphicFramePr>
            <a:graphicFrameLocks noGrp="1"/>
          </p:cNvGraphicFramePr>
          <p:nvPr/>
        </p:nvGraphicFramePr>
        <p:xfrm>
          <a:off x="62912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20520" name="Group 40"/>
          <p:cNvGraphicFramePr>
            <a:graphicFrameLocks noGrp="1"/>
          </p:cNvGraphicFramePr>
          <p:nvPr/>
        </p:nvGraphicFramePr>
        <p:xfrm>
          <a:off x="78660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95992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1"/>
          <p:cNvSpPr>
            <a:spLocks/>
          </p:cNvSpPr>
          <p:nvPr/>
        </p:nvSpPr>
        <p:spPr bwMode="auto">
          <a:xfrm>
            <a:off x="495300" y="3048000"/>
            <a:ext cx="8166100" cy="1193800"/>
          </a:xfrm>
          <a:prstGeom prst="rect">
            <a:avLst/>
          </a:prstGeom>
          <a:solidFill>
            <a:schemeClr val="bg2">
              <a:lumMod val="20000"/>
              <a:lumOff val="80000"/>
            </a:schemeClr>
          </a:solidFill>
          <a:ln w="19050">
            <a:noFill/>
            <a:miter lim="800000"/>
            <a:headEnd/>
            <a:tailEnd/>
          </a:ln>
        </p:spPr>
        <p:txBody>
          <a:bodyPr lIns="50800" tIns="50800" rIns="45720" bIns="50800">
            <a:prstTxWarp prst="textNoShape">
              <a:avLst/>
            </a:prstTxWarp>
          </a:bodyPr>
          <a:lstStyle/>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a:t>
            </a:r>
            <a:r>
              <a:rPr lang="en-US" sz="1800">
                <a:solidFill>
                  <a:srgbClr val="800000"/>
                </a:solidFill>
                <a:latin typeface="Helvetica" charset="0"/>
                <a:ea typeface="Helvetica" charset="0"/>
                <a:cs typeface="Helvetica" charset="0"/>
                <a:sym typeface="Helvetica" charset="0"/>
              </a:rPr>
              <a:t>Address	Instruction Code	Assembly Rendition</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8048365:	5b                   	pop    %ebx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8048366:	81 c3 ab 12 00 00    	add    $0x12ab,%ebx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804836c:	83 bb 28 00 00 00 00 	cmpl   $0x0,0x28(%ebx)</a:t>
            </a:r>
          </a:p>
        </p:txBody>
      </p:sp>
      <p:sp>
        <p:nvSpPr>
          <p:cNvPr id="50181" name="Rectangle 4"/>
          <p:cNvSpPr>
            <a:spLocks noGrp="1" noChangeArrowheads="1"/>
          </p:cNvSpPr>
          <p:nvPr>
            <p:ph type="title"/>
          </p:nvPr>
        </p:nvSpPr>
        <p:spPr/>
        <p:txBody>
          <a:bodyPr/>
          <a:lstStyle/>
          <a:p>
            <a:pPr marL="119063" indent="-119063" eaLnBrk="1" hangingPunct="1"/>
            <a:r>
              <a:rPr lang="en-US" dirty="0"/>
              <a:t>Reading Byte-Reversed Listings</a:t>
            </a:r>
          </a:p>
        </p:txBody>
      </p:sp>
      <p:sp>
        <p:nvSpPr>
          <p:cNvPr id="15365" name="Rectangle 5"/>
          <p:cNvSpPr>
            <a:spLocks noGrp="1" noChangeArrowheads="1"/>
          </p:cNvSpPr>
          <p:nvPr>
            <p:ph idx="1"/>
          </p:nvPr>
        </p:nvSpPr>
        <p:spPr/>
        <p:txBody>
          <a:bodyPr/>
          <a:lstStyle/>
          <a:p>
            <a:pPr eaLnBrk="1" hangingPunct="1">
              <a:tabLst>
                <a:tab pos="5981700" algn="r"/>
              </a:tabLst>
            </a:pPr>
            <a:r>
              <a:rPr lang="en-US" dirty="0"/>
              <a:t>Disassembly</a:t>
            </a:r>
          </a:p>
          <a:p>
            <a:pPr marL="552450" lvl="1" eaLnBrk="1" hangingPunct="1">
              <a:tabLst>
                <a:tab pos="5981700" algn="r"/>
              </a:tabLst>
            </a:pPr>
            <a:r>
              <a:rPr lang="en-US" dirty="0"/>
              <a:t>Text representation of binary machine code</a:t>
            </a:r>
          </a:p>
          <a:p>
            <a:pPr marL="552450" lvl="1" eaLnBrk="1" hangingPunct="1">
              <a:tabLst>
                <a:tab pos="5981700" algn="r"/>
              </a:tabLst>
            </a:pPr>
            <a:r>
              <a:rPr lang="en-US" dirty="0"/>
              <a:t>Generated by program that reads the machine code</a:t>
            </a:r>
          </a:p>
          <a:p>
            <a:pPr eaLnBrk="1" hangingPunct="1">
              <a:tabLst>
                <a:tab pos="5981700" algn="r"/>
              </a:tabLst>
            </a:pPr>
            <a:r>
              <a:rPr lang="en-US" dirty="0"/>
              <a:t>Example Fragment</a:t>
            </a:r>
          </a:p>
          <a:p>
            <a:pPr eaLnBrk="1" hangingPunct="1">
              <a:spcBef>
                <a:spcPts val="11100"/>
              </a:spcBef>
              <a:tabLst>
                <a:tab pos="5981700" algn="r"/>
              </a:tabLst>
            </a:pPr>
            <a:r>
              <a:rPr lang="en-US" dirty="0"/>
              <a:t>Deciphering Numbers</a:t>
            </a:r>
          </a:p>
          <a:p>
            <a:pPr marL="552450" lvl="1">
              <a:tabLst>
                <a:tab pos="5981700" algn="r"/>
              </a:tabLst>
            </a:pPr>
            <a:r>
              <a:rPr lang="en-US" dirty="0"/>
              <a:t>Value:	</a:t>
            </a:r>
            <a:r>
              <a:rPr lang="en-US" sz="1800" b="1" dirty="0">
                <a:latin typeface="Courier New" panose="02070309020205020404" pitchFamily="49" charset="0"/>
                <a:ea typeface="Monaco" charset="0"/>
                <a:cs typeface="Courier New" panose="02070309020205020404" pitchFamily="49" charset="0"/>
                <a:sym typeface="Monaco" charset="0"/>
              </a:rPr>
              <a:t>0x12ab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Pad to 32 bits:	</a:t>
            </a:r>
            <a:r>
              <a:rPr lang="en-US" sz="1800" b="1" dirty="0">
                <a:latin typeface="Courier New" panose="02070309020205020404" pitchFamily="49" charset="0"/>
                <a:ea typeface="Monaco" charset="0"/>
                <a:cs typeface="Courier New" panose="02070309020205020404" pitchFamily="49" charset="0"/>
                <a:sym typeface="Monaco" charset="0"/>
              </a:rPr>
              <a:t>0x000012ab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Split into bytes:	</a:t>
            </a:r>
            <a:r>
              <a:rPr lang="en-US" sz="1800" b="1" dirty="0">
                <a:latin typeface="Courier New" panose="02070309020205020404" pitchFamily="49" charset="0"/>
                <a:ea typeface="Monaco" charset="0"/>
                <a:cs typeface="Courier New" panose="02070309020205020404" pitchFamily="49" charset="0"/>
                <a:sym typeface="Monaco" charset="0"/>
              </a:rPr>
              <a:t>00 00 12 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Reverse:	</a:t>
            </a:r>
            <a:r>
              <a:rPr lang="en-US" sz="1800" b="1" dirty="0">
                <a:latin typeface="Courier New" panose="02070309020205020404" pitchFamily="49" charset="0"/>
                <a:ea typeface="Monaco" charset="0"/>
                <a:cs typeface="Courier New" panose="02070309020205020404" pitchFamily="49" charset="0"/>
                <a:sym typeface="Monaco" charset="0"/>
              </a:rPr>
              <a:t>ab 12 00 00</a:t>
            </a:r>
          </a:p>
        </p:txBody>
      </p:sp>
      <p:sp>
        <p:nvSpPr>
          <p:cNvPr id="15366" name="Line 6"/>
          <p:cNvSpPr>
            <a:spLocks noChangeShapeType="1"/>
          </p:cNvSpPr>
          <p:nvPr/>
        </p:nvSpPr>
        <p:spPr bwMode="auto">
          <a:xfrm flipH="1">
            <a:off x="5867400" y="3886200"/>
            <a:ext cx="609600" cy="914400"/>
          </a:xfrm>
          <a:prstGeom prst="line">
            <a:avLst/>
          </a:prstGeom>
          <a:noFill/>
          <a:ln w="38100">
            <a:solidFill>
              <a:srgbClr val="FF5050"/>
            </a:solidFill>
            <a:round/>
            <a:headEn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2" name="Group 7"/>
          <p:cNvGrpSpPr>
            <a:grpSpLocks/>
          </p:cNvGrpSpPr>
          <p:nvPr/>
        </p:nvGrpSpPr>
        <p:grpSpPr bwMode="auto">
          <a:xfrm>
            <a:off x="2971800" y="3886200"/>
            <a:ext cx="1866900" cy="2286000"/>
            <a:chOff x="0" y="0"/>
            <a:chExt cx="1176" cy="1440"/>
          </a:xfrm>
        </p:grpSpPr>
        <p:sp>
          <p:nvSpPr>
            <p:cNvPr id="50185" name="Freeform 8"/>
            <p:cNvSpPr>
              <a:spLocks/>
            </p:cNvSpPr>
            <p:nvPr/>
          </p:nvSpPr>
          <p:spPr bwMode="auto">
            <a:xfrm rot="-5400000">
              <a:off x="476" y="-476"/>
              <a:ext cx="56" cy="1007"/>
            </a:xfrm>
            <a:custGeom>
              <a:avLst/>
              <a:gdLst>
                <a:gd name="T0" fmla="*/ 21600 w 21600"/>
                <a:gd name="T1" fmla="*/ 0 h 21600"/>
                <a:gd name="T2" fmla="*/ 10800 w 21600"/>
                <a:gd name="T3" fmla="*/ 1800 h 21600"/>
                <a:gd name="T4" fmla="*/ 10800 w 21600"/>
                <a:gd name="T5" fmla="*/ 9000 h 21600"/>
                <a:gd name="T6" fmla="*/ 0 w 21600"/>
                <a:gd name="T7" fmla="*/ 10800 h 21600"/>
                <a:gd name="T8" fmla="*/ 10800 w 21600"/>
                <a:gd name="T9" fmla="*/ 12600 h 21600"/>
                <a:gd name="T10" fmla="*/ 10800 w 21600"/>
                <a:gd name="T11" fmla="*/ 198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28575">
              <a:solidFill>
                <a:srgbClr val="FF505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0186" name="Line 9"/>
            <p:cNvSpPr>
              <a:spLocks noChangeShapeType="1"/>
            </p:cNvSpPr>
            <p:nvPr/>
          </p:nvSpPr>
          <p:spPr bwMode="auto">
            <a:xfrm rot="10800000">
              <a:off x="512" y="60"/>
              <a:ext cx="664" cy="1380"/>
            </a:xfrm>
            <a:prstGeom prst="line">
              <a:avLst/>
            </a:prstGeom>
            <a:noFill/>
            <a:ln w="38100">
              <a:solidFill>
                <a:srgbClr val="FF5050"/>
              </a:solidFill>
              <a:round/>
              <a:headEn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a:t>Summary</a:t>
            </a:r>
          </a:p>
        </p:txBody>
      </p:sp>
      <p:sp>
        <p:nvSpPr>
          <p:cNvPr id="3" name="Content Placeholder 2"/>
          <p:cNvSpPr>
            <a:spLocks noGrp="1"/>
          </p:cNvSpPr>
          <p:nvPr>
            <p:ph idx="1"/>
          </p:nvPr>
        </p:nvSpPr>
        <p:spPr/>
        <p:txBody>
          <a:bodyPr/>
          <a:lstStyle/>
          <a:p>
            <a:r>
              <a:rPr lang="en-US" dirty="0"/>
              <a:t>Representing information as bits</a:t>
            </a:r>
          </a:p>
          <a:p>
            <a:r>
              <a:rPr lang="en-US" dirty="0"/>
              <a:t>Bit-level manipulations</a:t>
            </a:r>
          </a:p>
          <a:p>
            <a:r>
              <a:rPr lang="en-US" dirty="0"/>
              <a:t>Integers</a:t>
            </a:r>
          </a:p>
          <a:p>
            <a:pPr lvl="1"/>
            <a:r>
              <a:rPr lang="en-US" b="1" dirty="0"/>
              <a:t>Representation: unsigned and signed</a:t>
            </a:r>
          </a:p>
          <a:p>
            <a:pPr lvl="1"/>
            <a:r>
              <a:rPr lang="en-US" b="1" dirty="0"/>
              <a:t>Conversion, casting</a:t>
            </a:r>
          </a:p>
          <a:p>
            <a:pPr lvl="1"/>
            <a:r>
              <a:rPr lang="en-US" b="1" dirty="0"/>
              <a:t>Expanding, truncating</a:t>
            </a:r>
          </a:p>
          <a:p>
            <a:pPr lvl="1"/>
            <a:r>
              <a:rPr lang="en-US" b="1" dirty="0"/>
              <a:t>Addition, negation, multiplication, shifting</a:t>
            </a:r>
          </a:p>
          <a:p>
            <a:r>
              <a:rPr lang="en-US" dirty="0"/>
              <a:t>Representations in memory, pointers, strings</a:t>
            </a:r>
          </a:p>
          <a:p>
            <a:r>
              <a:rPr lang="en-US" dirty="0"/>
              <a:t>Summary</a:t>
            </a:r>
          </a:p>
        </p:txBody>
      </p:sp>
    </p:spTree>
    <p:extLst>
      <p:ext uri="{BB962C8B-B14F-4D97-AF65-F5344CB8AC3E}">
        <p14:creationId xmlns:p14="http://schemas.microsoft.com/office/powerpoint/2010/main" val="188942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dirty="0"/>
              <a:t>Integer C Puzzles</a:t>
            </a:r>
          </a:p>
        </p:txBody>
      </p:sp>
      <p:sp>
        <p:nvSpPr>
          <p:cNvPr id="50179" name="Rectangle 4"/>
          <p:cNvSpPr>
            <a:spLocks noChangeArrowheads="1"/>
          </p:cNvSpPr>
          <p:nvPr/>
        </p:nvSpPr>
        <p:spPr bwMode="auto">
          <a:xfrm>
            <a:off x="3276600" y="1447800"/>
            <a:ext cx="5867400" cy="4829527"/>
          </a:xfrm>
          <a:prstGeom prst="rect">
            <a:avLst/>
          </a:prstGeom>
          <a:noFill/>
          <a:ln w="25400">
            <a:noFill/>
            <a:miter lim="800000"/>
            <a:headEnd/>
            <a:tailEnd/>
          </a:ln>
        </p:spPr>
        <p:txBody>
          <a:bodyPr wrap="square" lIns="90487" tIns="44450" rIns="90487" bIns="44450">
            <a:spAutoFit/>
          </a:bodyPr>
          <a:lstStyle/>
          <a:p>
            <a:pPr>
              <a:lnSpc>
                <a:spcPct val="100000"/>
              </a:lnSpc>
              <a:spcBef>
                <a:spcPct val="20000"/>
              </a:spcBef>
              <a:tabLst>
                <a:tab pos="2632075" algn="l"/>
                <a:tab pos="3148013" algn="l"/>
                <a:tab pos="5829300" algn="r"/>
              </a:tabLst>
            </a:pPr>
            <a:r>
              <a:rPr lang="en-US" sz="2000" dirty="0">
                <a:latin typeface="Courier New"/>
                <a:cs typeface="Courier New"/>
              </a:rPr>
              <a:t>x &lt; 0	</a:t>
            </a:r>
            <a:r>
              <a:rPr lang="en-US" sz="2000" dirty="0">
                <a:latin typeface="Courier New"/>
                <a:cs typeface="Courier New"/>
                <a:sym typeface="Symbol"/>
              </a:rPr>
              <a:t></a:t>
            </a:r>
            <a:r>
              <a:rPr lang="en-US" sz="2000" dirty="0">
                <a:latin typeface="Courier New"/>
                <a:cs typeface="Courier New"/>
              </a:rPr>
              <a:t>	((x*2) &lt; 0)</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0</a:t>
            </a:r>
          </a:p>
          <a:p>
            <a:pPr>
              <a:lnSpc>
                <a:spcPct val="100000"/>
              </a:lnSpc>
              <a:spcBef>
                <a:spcPct val="20000"/>
              </a:spcBef>
              <a:tabLst>
                <a:tab pos="2632075" algn="l"/>
                <a:tab pos="3148013" algn="l"/>
                <a:tab pos="5829300" algn="r"/>
              </a:tabLst>
            </a:pPr>
            <a:r>
              <a:rPr lang="en-US" sz="2000" dirty="0">
                <a:latin typeface="Courier New"/>
                <a:cs typeface="Courier New"/>
              </a:rPr>
              <a:t>x &amp; 7 == 7	</a:t>
            </a:r>
            <a:r>
              <a:rPr lang="en-US" sz="2000" dirty="0">
                <a:latin typeface="Symbol" panose="05050102010706020507" pitchFamily="18" charset="2"/>
                <a:cs typeface="Courier New"/>
              </a:rPr>
              <a:t></a:t>
            </a:r>
            <a:r>
              <a:rPr lang="en-US" sz="2000" dirty="0">
                <a:latin typeface="Courier New"/>
                <a:cs typeface="Courier New"/>
              </a:rPr>
              <a:t>	(x&lt;&lt;30) &lt; 0</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-1</a:t>
            </a:r>
          </a:p>
          <a:p>
            <a:pPr>
              <a:lnSpc>
                <a:spcPct val="100000"/>
              </a:lnSpc>
              <a:spcBef>
                <a:spcPct val="20000"/>
              </a:spcBef>
              <a:tabLst>
                <a:tab pos="2632075" algn="l"/>
                <a:tab pos="3148013" algn="l"/>
                <a:tab pos="5829300" algn="r"/>
              </a:tabLst>
            </a:pPr>
            <a:r>
              <a:rPr lang="en-US" sz="2000" dirty="0">
                <a:latin typeface="Courier New"/>
                <a:cs typeface="Courier New"/>
              </a:rPr>
              <a:t>x &gt; y	</a:t>
            </a:r>
            <a:r>
              <a:rPr lang="en-US" sz="2000" dirty="0">
                <a:latin typeface="Symbol" panose="05050102010706020507" pitchFamily="18" charset="2"/>
                <a:cs typeface="Courier New"/>
              </a:rPr>
              <a:t></a:t>
            </a:r>
            <a:r>
              <a:rPr lang="en-US" sz="2000" dirty="0">
                <a:latin typeface="Courier New"/>
                <a:cs typeface="Courier New"/>
              </a:rPr>
              <a:t>	-x &lt; -y</a:t>
            </a:r>
          </a:p>
          <a:p>
            <a:pPr>
              <a:lnSpc>
                <a:spcPct val="100000"/>
              </a:lnSpc>
              <a:spcBef>
                <a:spcPct val="20000"/>
              </a:spcBef>
              <a:tabLst>
                <a:tab pos="2632075" algn="l"/>
                <a:tab pos="3148013" algn="l"/>
                <a:tab pos="5829300" algn="r"/>
              </a:tabLst>
            </a:pPr>
            <a:r>
              <a:rPr lang="en-US" sz="2000" dirty="0">
                <a:latin typeface="Courier New"/>
                <a:cs typeface="Courier New"/>
              </a:rPr>
              <a:t>x * x &gt;= 0</a:t>
            </a:r>
          </a:p>
          <a:p>
            <a:pPr>
              <a:lnSpc>
                <a:spcPct val="100000"/>
              </a:lnSpc>
              <a:spcBef>
                <a:spcPct val="20000"/>
              </a:spcBef>
              <a:tabLst>
                <a:tab pos="2632075" algn="l"/>
                <a:tab pos="3148013" algn="l"/>
                <a:tab pos="5829300" algn="r"/>
              </a:tabLst>
            </a:pPr>
            <a:r>
              <a:rPr lang="en-US" sz="2000" dirty="0">
                <a:latin typeface="Courier New"/>
                <a:cs typeface="Courier New"/>
              </a:rPr>
              <a:t>x &gt; 0 &amp;&amp; y &gt; 0	</a:t>
            </a:r>
            <a:r>
              <a:rPr lang="en-US" sz="2000" dirty="0">
                <a:latin typeface="Symbol" panose="05050102010706020507" pitchFamily="18" charset="2"/>
                <a:cs typeface="Courier New"/>
              </a:rPr>
              <a:t></a:t>
            </a:r>
            <a:r>
              <a:rPr lang="en-US" sz="2000" dirty="0">
                <a:latin typeface="Courier New"/>
                <a:cs typeface="Courier New"/>
              </a:rPr>
              <a:t>	x + y &gt; 0</a:t>
            </a:r>
          </a:p>
          <a:p>
            <a:pPr>
              <a:lnSpc>
                <a:spcPct val="100000"/>
              </a:lnSpc>
              <a:spcBef>
                <a:spcPct val="20000"/>
              </a:spcBef>
              <a:tabLst>
                <a:tab pos="2632075" algn="l"/>
                <a:tab pos="3148013" algn="l"/>
                <a:tab pos="5829300" algn="r"/>
              </a:tabLst>
            </a:pPr>
            <a:r>
              <a:rPr lang="en-US" sz="2000" dirty="0">
                <a:latin typeface="Courier New"/>
                <a:cs typeface="Courier New"/>
              </a:rPr>
              <a:t>x &gt;= 0	</a:t>
            </a:r>
            <a:r>
              <a:rPr lang="en-US" sz="2000" dirty="0">
                <a:latin typeface="Symbol" panose="05050102010706020507" pitchFamily="18" charset="2"/>
                <a:cs typeface="Courier New"/>
              </a:rPr>
              <a:t></a:t>
            </a:r>
            <a:r>
              <a:rPr lang="en-US" sz="2000" dirty="0">
                <a:latin typeface="Courier New"/>
                <a:cs typeface="Courier New"/>
              </a:rPr>
              <a:t>	-x &lt;= 0</a:t>
            </a:r>
          </a:p>
          <a:p>
            <a:pPr>
              <a:lnSpc>
                <a:spcPct val="100000"/>
              </a:lnSpc>
              <a:spcBef>
                <a:spcPct val="20000"/>
              </a:spcBef>
              <a:tabLst>
                <a:tab pos="2632075" algn="l"/>
                <a:tab pos="3148013" algn="l"/>
                <a:tab pos="5829300" algn="r"/>
              </a:tabLst>
            </a:pPr>
            <a:r>
              <a:rPr lang="en-US" sz="2000" dirty="0">
                <a:latin typeface="Courier New"/>
                <a:cs typeface="Courier New"/>
              </a:rPr>
              <a:t>x &lt;= 0	</a:t>
            </a:r>
            <a:r>
              <a:rPr lang="en-US" sz="2000" dirty="0">
                <a:latin typeface="Symbol" panose="05050102010706020507" pitchFamily="18" charset="2"/>
                <a:cs typeface="Courier New"/>
              </a:rPr>
              <a:t></a:t>
            </a:r>
            <a:r>
              <a:rPr lang="en-US" sz="2000" dirty="0">
                <a:latin typeface="Courier New"/>
                <a:cs typeface="Courier New"/>
              </a:rPr>
              <a:t>	-x &gt;= 0</a:t>
            </a:r>
          </a:p>
          <a:p>
            <a:pPr>
              <a:lnSpc>
                <a:spcPct val="100000"/>
              </a:lnSpc>
              <a:spcBef>
                <a:spcPct val="20000"/>
              </a:spcBef>
              <a:tabLst>
                <a:tab pos="2632075" algn="l"/>
                <a:tab pos="3148013" algn="l"/>
                <a:tab pos="5829300" algn="r"/>
              </a:tabLst>
            </a:pPr>
            <a:r>
              <a:rPr lang="en-US" sz="2000" dirty="0">
                <a:latin typeface="Courier New"/>
                <a:cs typeface="Courier New"/>
              </a:rPr>
              <a:t>(x|-x)&gt;&gt;31 == -1</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&gt;&gt; 3 == </a:t>
            </a:r>
            <a:r>
              <a:rPr lang="en-US" sz="2000" dirty="0" err="1">
                <a:latin typeface="Courier New"/>
                <a:cs typeface="Courier New"/>
              </a:rPr>
              <a:t>ux</a:t>
            </a:r>
            <a:r>
              <a:rPr lang="en-US" sz="2000" dirty="0">
                <a:latin typeface="Courier New"/>
                <a:cs typeface="Courier New"/>
              </a:rPr>
              <a:t>/8</a:t>
            </a:r>
          </a:p>
          <a:p>
            <a:pPr>
              <a:lnSpc>
                <a:spcPct val="100000"/>
              </a:lnSpc>
              <a:spcBef>
                <a:spcPct val="20000"/>
              </a:spcBef>
              <a:tabLst>
                <a:tab pos="2632075" algn="l"/>
                <a:tab pos="3148013" algn="l"/>
                <a:tab pos="5829300" algn="r"/>
              </a:tabLst>
            </a:pPr>
            <a:r>
              <a:rPr lang="en-US" sz="2000" dirty="0">
                <a:latin typeface="Courier New"/>
                <a:cs typeface="Courier New"/>
              </a:rPr>
              <a:t>x &gt;&gt; 3 == x/8</a:t>
            </a:r>
          </a:p>
          <a:p>
            <a:pPr>
              <a:lnSpc>
                <a:spcPct val="100000"/>
              </a:lnSpc>
              <a:spcBef>
                <a:spcPct val="20000"/>
              </a:spcBef>
              <a:tabLst>
                <a:tab pos="2632075" algn="l"/>
                <a:tab pos="3148013" algn="l"/>
                <a:tab pos="5829300" algn="r"/>
              </a:tabLst>
            </a:pPr>
            <a:r>
              <a:rPr lang="en-US" sz="2000" dirty="0">
                <a:latin typeface="Courier New"/>
                <a:cs typeface="Courier New"/>
              </a:rPr>
              <a:t>x &amp; (x-1) != 0</a:t>
            </a:r>
          </a:p>
        </p:txBody>
      </p:sp>
      <p:sp>
        <p:nvSpPr>
          <p:cNvPr id="50180" name="Rectangle 5"/>
          <p:cNvSpPr>
            <a:spLocks noChangeArrowheads="1"/>
          </p:cNvSpPr>
          <p:nvPr/>
        </p:nvSpPr>
        <p:spPr bwMode="auto">
          <a:xfrm>
            <a:off x="152400" y="4213367"/>
            <a:ext cx="2819400" cy="1782539"/>
          </a:xfrm>
          <a:prstGeom prst="rect">
            <a:avLst/>
          </a:prstGeom>
          <a:solidFill>
            <a:srgbClr val="FFFF99"/>
          </a:solidFill>
          <a:ln w="25400">
            <a:solidFill>
              <a:schemeClr val="tx1"/>
            </a:solidFill>
            <a:miter lim="800000"/>
            <a:headEnd/>
            <a:tailEnd/>
          </a:ln>
        </p:spPr>
        <p:txBody>
          <a:bodyPr wrap="square" lIns="90487" tIns="44450" rIns="90487" bIns="44450">
            <a:spAutoFit/>
          </a:bodyPr>
          <a:lstStyle/>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x = </a:t>
            </a:r>
            <a:r>
              <a:rPr lang="en-US" sz="2000" dirty="0" err="1">
                <a:latin typeface="Courier New"/>
                <a:cs typeface="Courier New"/>
              </a:rPr>
              <a:t>foo</a:t>
            </a:r>
            <a:r>
              <a:rPr lang="en-US" sz="2000" dirty="0">
                <a:latin typeface="Courier New"/>
                <a:cs typeface="Courier New"/>
              </a:rPr>
              <a:t>();</a:t>
            </a:r>
          </a:p>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y = bar();</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ux</a:t>
            </a:r>
            <a:r>
              <a:rPr lang="en-US" sz="2000" dirty="0">
                <a:latin typeface="Courier New"/>
                <a:cs typeface="Courier New"/>
              </a:rPr>
              <a:t> = x;</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uy</a:t>
            </a:r>
            <a:r>
              <a:rPr lang="en-US" sz="2000" dirty="0">
                <a:latin typeface="Courier New"/>
                <a:cs typeface="Courier New"/>
              </a:rPr>
              <a:t> = y;</a:t>
            </a:r>
          </a:p>
        </p:txBody>
      </p:sp>
      <p:sp>
        <p:nvSpPr>
          <p:cNvPr id="50181" name="Rectangle 6"/>
          <p:cNvSpPr>
            <a:spLocks noChangeArrowheads="1"/>
          </p:cNvSpPr>
          <p:nvPr/>
        </p:nvSpPr>
        <p:spPr bwMode="auto">
          <a:xfrm>
            <a:off x="609600" y="3671097"/>
            <a:ext cx="177093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Initialization</a:t>
            </a:r>
          </a:p>
        </p:txBody>
      </p:sp>
      <p:pic>
        <p:nvPicPr>
          <p:cNvPr id="7578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1521540"/>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75784"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1885144"/>
            <a:ext cx="224252" cy="22425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2244400"/>
            <a:ext cx="224252" cy="22425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603656"/>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967260"/>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330864"/>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694468"/>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4058072"/>
            <a:ext cx="224252" cy="22425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417328"/>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780932"/>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5144536"/>
            <a:ext cx="224252" cy="224252"/>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503792"/>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867400"/>
            <a:ext cx="228600" cy="228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marL="119063" indent="-119063" eaLnBrk="1" hangingPunct="1"/>
            <a:r>
              <a:rPr lang="en-US"/>
              <a:t>Boolean Algebra</a:t>
            </a:r>
          </a:p>
        </p:txBody>
      </p:sp>
      <p:sp>
        <p:nvSpPr>
          <p:cNvPr id="56325" name="Rectangle 4"/>
          <p:cNvSpPr>
            <a:spLocks noGrp="1" noChangeArrowheads="1"/>
          </p:cNvSpPr>
          <p:nvPr>
            <p:ph idx="1"/>
          </p:nvPr>
        </p:nvSpPr>
        <p:spPr/>
        <p:txBody>
          <a:bodyPr/>
          <a:lstStyle/>
          <a:p>
            <a:pPr eaLnBrk="1" hangingPunct="1"/>
            <a:r>
              <a:rPr lang="en-US"/>
              <a:t>Developed by George Boole in 19th Century</a:t>
            </a:r>
          </a:p>
          <a:p>
            <a:pPr marL="552450" lvl="1" eaLnBrk="1" hangingPunct="1"/>
            <a:r>
              <a:rPr lang="en-US"/>
              <a:t>Algebraic representation of logic</a:t>
            </a:r>
          </a:p>
          <a:p>
            <a:pPr marL="838200" lvl="2" eaLnBrk="1" hangingPunct="1"/>
            <a:r>
              <a:rPr lang="en-US"/>
              <a:t>Encode “True” as 1 and “False” as 0</a:t>
            </a:r>
          </a:p>
        </p:txBody>
      </p:sp>
      <p:sp>
        <p:nvSpPr>
          <p:cNvPr id="56326" name="Rectangle 5"/>
          <p:cNvSpPr>
            <a:spLocks/>
          </p:cNvSpPr>
          <p:nvPr/>
        </p:nvSpPr>
        <p:spPr bwMode="auto">
          <a:xfrm>
            <a:off x="3175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And</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A&amp;B = 1 when both A=1 and B=1</a:t>
            </a:r>
          </a:p>
        </p:txBody>
      </p:sp>
      <p:pic>
        <p:nvPicPr>
          <p:cNvPr id="56327" name="Picture 6"/>
          <p:cNvPicPr>
            <a:picLocks noChangeArrowheads="1"/>
          </p:cNvPicPr>
          <p:nvPr/>
        </p:nvPicPr>
        <p:blipFill>
          <a:blip r:embed="rId2"/>
          <a:srcRect r="77623"/>
          <a:stretch>
            <a:fillRect/>
          </a:stretch>
        </p:blipFill>
        <p:spPr bwMode="auto">
          <a:xfrm>
            <a:off x="584200" y="3429000"/>
            <a:ext cx="1397000" cy="1376363"/>
          </a:xfrm>
          <a:prstGeom prst="rect">
            <a:avLst/>
          </a:prstGeom>
          <a:noFill/>
          <a:ln w="9525">
            <a:noFill/>
            <a:miter lim="800000"/>
            <a:headEnd/>
            <a:tailEnd/>
          </a:ln>
        </p:spPr>
      </p:pic>
      <p:sp>
        <p:nvSpPr>
          <p:cNvPr id="56328" name="Rectangle 7"/>
          <p:cNvSpPr>
            <a:spLocks/>
          </p:cNvSpPr>
          <p:nvPr/>
        </p:nvSpPr>
        <p:spPr bwMode="auto">
          <a:xfrm>
            <a:off x="44196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Or</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A|B = 1 when either A=1 or B=1</a:t>
            </a:r>
          </a:p>
        </p:txBody>
      </p:sp>
      <p:pic>
        <p:nvPicPr>
          <p:cNvPr id="56329" name="Picture 8"/>
          <p:cNvPicPr>
            <a:picLocks noChangeArrowheads="1"/>
          </p:cNvPicPr>
          <p:nvPr/>
        </p:nvPicPr>
        <p:blipFill>
          <a:blip r:embed="rId3"/>
          <a:srcRect r="77623"/>
          <a:stretch>
            <a:fillRect/>
          </a:stretch>
        </p:blipFill>
        <p:spPr bwMode="auto">
          <a:xfrm>
            <a:off x="4762500" y="3436938"/>
            <a:ext cx="1397000" cy="1376362"/>
          </a:xfrm>
          <a:prstGeom prst="rect">
            <a:avLst/>
          </a:prstGeom>
          <a:noFill/>
          <a:ln w="9525">
            <a:noFill/>
            <a:miter lim="800000"/>
            <a:headEnd/>
            <a:tailEnd/>
          </a:ln>
        </p:spPr>
      </p:pic>
      <p:pic>
        <p:nvPicPr>
          <p:cNvPr id="56330" name="Picture 9"/>
          <p:cNvPicPr>
            <a:picLocks noChangeArrowheads="1"/>
          </p:cNvPicPr>
          <p:nvPr/>
        </p:nvPicPr>
        <p:blipFill>
          <a:blip r:embed="rId4"/>
          <a:srcRect r="77623"/>
          <a:stretch>
            <a:fillRect/>
          </a:stretch>
        </p:blipFill>
        <p:spPr bwMode="auto">
          <a:xfrm>
            <a:off x="584200" y="5461000"/>
            <a:ext cx="1397000" cy="1376363"/>
          </a:xfrm>
          <a:prstGeom prst="rect">
            <a:avLst/>
          </a:prstGeom>
          <a:noFill/>
          <a:ln w="9525">
            <a:noFill/>
            <a:miter lim="800000"/>
            <a:headEnd/>
            <a:tailEnd/>
          </a:ln>
        </p:spPr>
      </p:pic>
      <p:sp>
        <p:nvSpPr>
          <p:cNvPr id="56331" name="Rectangle 10"/>
          <p:cNvSpPr>
            <a:spLocks/>
          </p:cNvSpPr>
          <p:nvPr/>
        </p:nvSpPr>
        <p:spPr bwMode="auto">
          <a:xfrm>
            <a:off x="317500" y="4635500"/>
            <a:ext cx="2095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Not</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 = 1 when A=0</a:t>
            </a:r>
          </a:p>
        </p:txBody>
      </p:sp>
      <p:pic>
        <p:nvPicPr>
          <p:cNvPr id="56332" name="Picture 11"/>
          <p:cNvPicPr>
            <a:picLocks noChangeArrowheads="1"/>
          </p:cNvPicPr>
          <p:nvPr/>
        </p:nvPicPr>
        <p:blipFill>
          <a:blip r:embed="rId5"/>
          <a:srcRect r="77623"/>
          <a:stretch>
            <a:fillRect/>
          </a:stretch>
        </p:blipFill>
        <p:spPr bwMode="auto">
          <a:xfrm>
            <a:off x="4762500" y="5468938"/>
            <a:ext cx="1397000" cy="1376362"/>
          </a:xfrm>
          <a:prstGeom prst="rect">
            <a:avLst/>
          </a:prstGeom>
          <a:noFill/>
          <a:ln w="9525">
            <a:noFill/>
            <a:miter lim="800000"/>
            <a:headEnd/>
            <a:tailEnd/>
          </a:ln>
        </p:spPr>
      </p:pic>
      <p:sp>
        <p:nvSpPr>
          <p:cNvPr id="56333" name="Rectangle 12"/>
          <p:cNvSpPr>
            <a:spLocks/>
          </p:cNvSpPr>
          <p:nvPr/>
        </p:nvSpPr>
        <p:spPr bwMode="auto">
          <a:xfrm>
            <a:off x="3568700" y="4635500"/>
            <a:ext cx="51816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Exclusive-Or (</a:t>
            </a:r>
            <a:r>
              <a:rPr lang="en-US" b="0" dirty="0" err="1">
                <a:solidFill>
                  <a:srgbClr val="000000"/>
                </a:solidFill>
                <a:latin typeface="Calibri Bold" charset="0"/>
                <a:ea typeface="Calibri Bold" charset="0"/>
                <a:cs typeface="Calibri Bold" charset="0"/>
                <a:sym typeface="Calibri Bold" charset="0"/>
              </a:rPr>
              <a:t>Xor</a:t>
            </a:r>
            <a:r>
              <a:rPr lang="en-US" b="0" dirty="0">
                <a:solidFill>
                  <a:srgbClr val="000000"/>
                </a:solidFill>
                <a:latin typeface="Calibri Bold" charset="0"/>
                <a:ea typeface="Calibri Bold" charset="0"/>
                <a:cs typeface="Calibri Bold" charset="0"/>
                <a:sym typeface="Calibri Bold" charset="0"/>
              </a:rPr>
              <a:t>)</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A^B = 1 when either A=1 or B=1, but not both</a:t>
            </a:r>
          </a:p>
        </p:txBody>
      </p:sp>
    </p:spTree>
    <p:extLst>
      <p:ext uri="{BB962C8B-B14F-4D97-AF65-F5344CB8AC3E}">
        <p14:creationId xmlns:p14="http://schemas.microsoft.com/office/powerpoint/2010/main" val="38443495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eaLnBrk="1" hangingPunct="1"/>
            <a:r>
              <a:rPr lang="en-US"/>
              <a:t>General Boolean Algebras</a:t>
            </a:r>
          </a:p>
        </p:txBody>
      </p:sp>
      <p:sp>
        <p:nvSpPr>
          <p:cNvPr id="58373" name="Rectangle 4"/>
          <p:cNvSpPr>
            <a:spLocks noGrp="1" noChangeArrowheads="1"/>
          </p:cNvSpPr>
          <p:nvPr>
            <p:ph idx="1"/>
          </p:nvPr>
        </p:nvSpPr>
        <p:spPr/>
        <p:txBody>
          <a:bodyPr/>
          <a:lstStyle/>
          <a:p>
            <a:pPr eaLnBrk="1" hangingPunct="1"/>
            <a:r>
              <a:rPr lang="en-US"/>
              <a:t>Operate on Bit Vectors</a:t>
            </a:r>
          </a:p>
          <a:p>
            <a:pPr marL="552450" lvl="1" eaLnBrk="1" hangingPunct="1"/>
            <a:r>
              <a:rPr lang="en-US"/>
              <a:t>Operations applied bitwise</a:t>
            </a:r>
          </a:p>
          <a:p>
            <a:pPr eaLnBrk="1" hangingPunct="1"/>
            <a:endParaRPr lang="en-US"/>
          </a:p>
          <a:p>
            <a:pPr eaLnBrk="1" hangingPunct="1"/>
            <a:endParaRPr lang="en-US"/>
          </a:p>
          <a:p>
            <a:pPr eaLnBrk="1" hangingPunct="1"/>
            <a:endParaRPr lang="en-US"/>
          </a:p>
          <a:p>
            <a:pPr eaLnBrk="1" hangingPunct="1"/>
            <a:r>
              <a:rPr lang="en-US"/>
              <a:t>All of the Properties of Boolean Algebra Apply</a:t>
            </a:r>
          </a:p>
        </p:txBody>
      </p:sp>
      <p:sp>
        <p:nvSpPr>
          <p:cNvPr id="58374" name="Rectangle 5"/>
          <p:cNvSpPr>
            <a:spLocks/>
          </p:cNvSpPr>
          <p:nvPr/>
        </p:nvSpPr>
        <p:spPr bwMode="auto">
          <a:xfrm>
            <a:off x="7874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863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26162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2692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44450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4597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6348413" y="2349500"/>
            <a:ext cx="1679575"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6426200"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787400" y="3035300"/>
            <a:ext cx="16779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29210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4749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6654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10101010</a:t>
            </a:r>
          </a:p>
        </p:txBody>
      </p:sp>
    </p:spTree>
    <p:extLst>
      <p:ext uri="{BB962C8B-B14F-4D97-AF65-F5344CB8AC3E}">
        <p14:creationId xmlns:p14="http://schemas.microsoft.com/office/powerpoint/2010/main" val="1882298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a:xfrm>
            <a:off x="357018" y="435678"/>
            <a:ext cx="8634582" cy="762000"/>
          </a:xfrm>
        </p:spPr>
        <p:txBody>
          <a:bodyPr/>
          <a:lstStyle/>
          <a:p>
            <a:r>
              <a:rPr lang="en-US" dirty="0"/>
              <a:t>Example: Representing &amp; Manipulating Sets</a:t>
            </a:r>
          </a:p>
        </p:txBody>
      </p:sp>
      <p:sp>
        <p:nvSpPr>
          <p:cNvPr id="59397" name="Rectangle 4"/>
          <p:cNvSpPr>
            <a:spLocks noGrp="1" noChangeArrowheads="1"/>
          </p:cNvSpPr>
          <p:nvPr>
            <p:ph idx="1"/>
          </p:nvPr>
        </p:nvSpPr>
        <p:spPr/>
        <p:txBody>
          <a:bodyPr/>
          <a:lstStyle/>
          <a:p>
            <a:r>
              <a:rPr lang="en-US" dirty="0"/>
              <a:t>Representation</a:t>
            </a:r>
          </a:p>
          <a:p>
            <a:pPr lvl="1"/>
            <a:r>
              <a:rPr lang="en-US" dirty="0"/>
              <a:t>Width </a:t>
            </a:r>
            <a:r>
              <a:rPr lang="en-US" dirty="0" err="1"/>
              <a:t>w</a:t>
            </a:r>
            <a:r>
              <a:rPr lang="en-US" dirty="0"/>
              <a:t> bit vector represents subsets of {0, …, </a:t>
            </a:r>
            <a:r>
              <a:rPr lang="en-US" dirty="0" err="1"/>
              <a:t>w</a:t>
            </a:r>
            <a:r>
              <a:rPr lang="en-US" dirty="0"/>
              <a:t>–1}</a:t>
            </a:r>
          </a:p>
          <a:p>
            <a:pPr lvl="1"/>
            <a:r>
              <a:rPr lang="en-US" dirty="0" err="1"/>
              <a:t>a</a:t>
            </a:r>
            <a:r>
              <a:rPr lang="en-US" baseline="-25000" dirty="0" err="1"/>
              <a:t>j</a:t>
            </a:r>
            <a:r>
              <a:rPr lang="en-US" dirty="0"/>
              <a:t> = 1 if </a:t>
            </a:r>
            <a:r>
              <a:rPr lang="en-US" dirty="0" err="1"/>
              <a:t>j</a:t>
            </a:r>
            <a:r>
              <a:rPr lang="en-US" dirty="0"/>
              <a:t>  ∈ A</a:t>
            </a:r>
          </a:p>
          <a:p>
            <a:pPr lvl="2"/>
            <a:endParaRPr lang="en-US" dirty="0">
              <a:sym typeface="Monaco" charset="0"/>
            </a:endParaRPr>
          </a:p>
          <a:p>
            <a:pPr lvl="2"/>
            <a:r>
              <a:rPr lang="en-US" dirty="0">
                <a:sym typeface="Monaco" charset="0"/>
              </a:rPr>
              <a:t> 01101001	{ 0, 3, 5, 6 }</a:t>
            </a:r>
          </a:p>
          <a:p>
            <a:pPr lvl="2"/>
            <a:r>
              <a:rPr lang="en-US" dirty="0">
                <a:sym typeface="Monaco" charset="0"/>
              </a:rPr>
              <a:t> </a:t>
            </a:r>
            <a:r>
              <a:rPr lang="en-US" i="1" dirty="0">
                <a:sym typeface="Monaco" charset="0"/>
              </a:rPr>
              <a:t>7</a:t>
            </a:r>
            <a:r>
              <a:rPr lang="en-US" i="1" dirty="0">
                <a:solidFill>
                  <a:srgbClr val="FF0000"/>
                </a:solidFill>
                <a:sym typeface="Monaco" charset="0"/>
              </a:rPr>
              <a:t>65</a:t>
            </a:r>
            <a:r>
              <a:rPr lang="en-US" i="1" dirty="0">
                <a:sym typeface="Monaco" charset="0"/>
              </a:rPr>
              <a:t>4</a:t>
            </a:r>
            <a:r>
              <a:rPr lang="en-US" i="1" dirty="0">
                <a:solidFill>
                  <a:srgbClr val="FF0000"/>
                </a:solidFill>
                <a:sym typeface="Monaco" charset="0"/>
              </a:rPr>
              <a:t>3</a:t>
            </a:r>
            <a:r>
              <a:rPr lang="en-US" i="1" dirty="0">
                <a:sym typeface="Monaco" charset="0"/>
              </a:rPr>
              <a:t>21</a:t>
            </a:r>
            <a:r>
              <a:rPr lang="en-US" i="1" dirty="0">
                <a:solidFill>
                  <a:srgbClr val="FF0000"/>
                </a:solidFill>
                <a:sym typeface="Monaco" charset="0"/>
              </a:rPr>
              <a:t>0</a:t>
            </a:r>
          </a:p>
          <a:p>
            <a:pPr lvl="2"/>
            <a:endParaRPr lang="en-US" dirty="0">
              <a:sym typeface="Monaco" charset="0"/>
            </a:endParaRPr>
          </a:p>
          <a:p>
            <a:pPr lvl="2"/>
            <a:r>
              <a:rPr lang="en-US" dirty="0">
                <a:sym typeface="Monaco" charset="0"/>
              </a:rPr>
              <a:t> 01010101	{ 0, 2, 4, 6 }</a:t>
            </a:r>
          </a:p>
          <a:p>
            <a:pPr lvl="2"/>
            <a:r>
              <a:rPr lang="en-US" dirty="0">
                <a:sym typeface="Monaco" charset="0"/>
              </a:rPr>
              <a:t> </a:t>
            </a:r>
            <a:r>
              <a:rPr lang="en-US" i="1" dirty="0">
                <a:sym typeface="Monaco" charset="0"/>
              </a:rPr>
              <a:t>7</a:t>
            </a:r>
            <a:r>
              <a:rPr lang="en-US" i="1" dirty="0">
                <a:solidFill>
                  <a:srgbClr val="FF0000"/>
                </a:solidFill>
                <a:sym typeface="Monaco" charset="0"/>
              </a:rPr>
              <a:t>6</a:t>
            </a:r>
            <a:r>
              <a:rPr lang="en-US" i="1" dirty="0">
                <a:sym typeface="Monaco" charset="0"/>
              </a:rPr>
              <a:t>5</a:t>
            </a:r>
            <a:r>
              <a:rPr lang="en-US" i="1" dirty="0">
                <a:solidFill>
                  <a:srgbClr val="FF0000"/>
                </a:solidFill>
                <a:sym typeface="Monaco" charset="0"/>
              </a:rPr>
              <a:t>4</a:t>
            </a:r>
            <a:r>
              <a:rPr lang="en-US" i="1" dirty="0">
                <a:sym typeface="Monaco" charset="0"/>
              </a:rPr>
              <a:t>3</a:t>
            </a:r>
            <a:r>
              <a:rPr lang="en-US" i="1" dirty="0">
                <a:solidFill>
                  <a:srgbClr val="FF0000"/>
                </a:solidFill>
                <a:sym typeface="Monaco" charset="0"/>
              </a:rPr>
              <a:t>2</a:t>
            </a:r>
            <a:r>
              <a:rPr lang="en-US" i="1" dirty="0">
                <a:sym typeface="Monaco" charset="0"/>
              </a:rPr>
              <a:t>1</a:t>
            </a:r>
            <a:r>
              <a:rPr lang="en-US" i="1" dirty="0">
                <a:solidFill>
                  <a:srgbClr val="FF0000"/>
                </a:solidFill>
                <a:sym typeface="Monaco" charset="0"/>
              </a:rPr>
              <a:t>0</a:t>
            </a:r>
          </a:p>
          <a:p>
            <a:r>
              <a:rPr lang="en-US" dirty="0"/>
              <a:t>Operations</a:t>
            </a:r>
          </a:p>
          <a:p>
            <a:pPr lvl="1"/>
            <a:r>
              <a:rPr lang="en-US" dirty="0"/>
              <a:t>&amp;    Intersection		01000001	{ 0, 6 }</a:t>
            </a:r>
          </a:p>
          <a:p>
            <a:pPr lvl="1"/>
            <a:r>
              <a:rPr lang="en-US" dirty="0"/>
              <a:t>|     Union			01111101	{ 0, 2, 3, 4, 5, 6 }</a:t>
            </a:r>
          </a:p>
          <a:p>
            <a:pPr lvl="1"/>
            <a:r>
              <a:rPr lang="en-US" dirty="0"/>
              <a:t>^	    Symmetric difference	00111100	{ 2, 3, 4, 5 }</a:t>
            </a:r>
          </a:p>
          <a:p>
            <a:pPr lvl="1"/>
            <a:r>
              <a:rPr lang="en-US" dirty="0"/>
              <a:t>~	    Complement		10101010	{ 1, 3, 5, 7 }</a:t>
            </a:r>
          </a:p>
        </p:txBody>
      </p:sp>
    </p:spTree>
    <p:extLst>
      <p:ext uri="{BB962C8B-B14F-4D97-AF65-F5344CB8AC3E}">
        <p14:creationId xmlns:p14="http://schemas.microsoft.com/office/powerpoint/2010/main" val="94792480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67</TotalTime>
  <Words>5607</Words>
  <Application>Microsoft Office PowerPoint</Application>
  <PresentationFormat>全屏显示(4:3)</PresentationFormat>
  <Paragraphs>1746</Paragraphs>
  <Slides>69</Slides>
  <Notes>52</Notes>
  <HiddenSlides>1</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3</vt:i4>
      </vt:variant>
      <vt:variant>
        <vt:lpstr>幻灯片标题</vt:lpstr>
      </vt:variant>
      <vt:variant>
        <vt:i4>69</vt:i4>
      </vt:variant>
    </vt:vector>
  </HeadingPairs>
  <TitlesOfParts>
    <vt:vector size="93" baseType="lpstr">
      <vt:lpstr>Gill Sans</vt:lpstr>
      <vt:lpstr>Monaco</vt:lpstr>
      <vt:lpstr>Arial</vt:lpstr>
      <vt:lpstr>Arial Narrow</vt:lpstr>
      <vt:lpstr>Arial Narrow Bold</vt:lpstr>
      <vt:lpstr>Calibri</vt:lpstr>
      <vt:lpstr>Calibri Bold</vt:lpstr>
      <vt:lpstr>Calibri Italic</vt:lpstr>
      <vt:lpstr>Courier New</vt:lpstr>
      <vt:lpstr>Courier New Bold</vt:lpstr>
      <vt:lpstr>Courier New Bold Italic</vt:lpstr>
      <vt:lpstr>Helvetica</vt:lpstr>
      <vt:lpstr>Symbol</vt:lpstr>
      <vt:lpstr>Tahoma</vt:lpstr>
      <vt:lpstr>Times</vt:lpstr>
      <vt:lpstr>Times New Roman</vt:lpstr>
      <vt:lpstr>Wingdings</vt:lpstr>
      <vt:lpstr>Wingdings 2</vt:lpstr>
      <vt:lpstr>template2007</vt:lpstr>
      <vt:lpstr>Title and Content</vt:lpstr>
      <vt:lpstr>Title Only</vt:lpstr>
      <vt:lpstr>Equation</vt:lpstr>
      <vt:lpstr>Document</vt:lpstr>
      <vt:lpstr>Chart</vt:lpstr>
      <vt:lpstr>Bits, Bytes, and Integers  Introduction to Computer Systems 2nd Lecture,  Sep 10, 2025</vt:lpstr>
      <vt:lpstr>Today: Bits, Bytes, and Integers</vt:lpstr>
      <vt:lpstr>Binary Representations</vt:lpstr>
      <vt:lpstr>Encoding Byte Values</vt:lpstr>
      <vt:lpstr>Data Representations</vt:lpstr>
      <vt:lpstr>Today: Bits, Bytes, and Integers</vt:lpstr>
      <vt:lpstr>Boolean Algebra</vt:lpstr>
      <vt:lpstr>General Boolean Algebras</vt:lpstr>
      <vt:lpstr>Example: Representing &amp; Manipulating Sets</vt:lpstr>
      <vt:lpstr>Bit-Level Operations in C</vt:lpstr>
      <vt:lpstr>Contrast: Logic Operations in C</vt:lpstr>
      <vt:lpstr>Shift Operations</vt:lpstr>
      <vt:lpstr>Today: Bits, Bytes, and Integers</vt:lpstr>
      <vt:lpstr>Encoding Integers</vt:lpstr>
      <vt:lpstr>Two-complement: Simple Example</vt:lpstr>
      <vt:lpstr>Encoding Example (Cont.)</vt:lpstr>
      <vt:lpstr>Numeric Ranges</vt:lpstr>
      <vt:lpstr>Values for Different Word Sizes</vt:lpstr>
      <vt:lpstr>Negation: Complement &amp; Increment</vt:lpstr>
      <vt:lpstr>Unsigned &amp; Signed Numeric Values</vt:lpstr>
      <vt:lpstr>Today: Bits, Bytes, and Integers</vt:lpstr>
      <vt:lpstr>Mapping Between Signed &amp; Unsigned</vt:lpstr>
      <vt:lpstr>Mapping Signed  Unsigned</vt:lpstr>
      <vt:lpstr>Mapping Signed  Unsigned</vt:lpstr>
      <vt:lpstr>Relation between Signed &amp; Unsigned</vt:lpstr>
      <vt:lpstr>Conversion Visualized</vt:lpstr>
      <vt:lpstr>Signed vs. Unsigned in C</vt:lpstr>
      <vt:lpstr>Casting Surprises</vt:lpstr>
      <vt:lpstr>Summary Casting Signed ↔ Unsigned: Basic Rules</vt:lpstr>
      <vt:lpstr>Today: Bits, Bytes, and Integers</vt:lpstr>
      <vt:lpstr>Sign Extension</vt:lpstr>
      <vt:lpstr>Sign Extension: Simple Example</vt:lpstr>
      <vt:lpstr>Sign Extension Example</vt:lpstr>
      <vt:lpstr>Truncation: Simple Example</vt:lpstr>
      <vt:lpstr>Summary: Expanding, Truncating: Basic Rules</vt:lpstr>
      <vt:lpstr>Today: Bits, Bytes, and Integers</vt:lpstr>
      <vt:lpstr>Unsigned Addition</vt:lpstr>
      <vt:lpstr>Unsigned Addition</vt:lpstr>
      <vt:lpstr>Visualizing (Mathematical) Integer Addition</vt:lpstr>
      <vt:lpstr>Visualizing Unsigned Addition</vt:lpstr>
      <vt:lpstr>Two’s Complement Addition</vt:lpstr>
      <vt:lpstr>TAdd Overflow</vt:lpstr>
      <vt:lpstr>Visualizing 2’s Complement Addition</vt:lpstr>
      <vt:lpstr>Characterizing TAdd</vt:lpstr>
      <vt:lpstr>Multiplication</vt:lpstr>
      <vt:lpstr>Unsigned Multiplication in C</vt:lpstr>
      <vt:lpstr>Signed Multiplication in C</vt:lpstr>
      <vt:lpstr>Power-of-2 Multiply with Shift</vt:lpstr>
      <vt:lpstr>Unsigned Power-of-2 Divide with Shift</vt:lpstr>
      <vt:lpstr>Today: Bits, Bytes, and Integers</vt:lpstr>
      <vt:lpstr>Arithmetic: Basic Rules</vt:lpstr>
      <vt:lpstr>Why Should I Use Unsigned?</vt:lpstr>
      <vt:lpstr>Counting Down with Unsigned</vt:lpstr>
      <vt:lpstr>Why Should I Use Unsigned? (cont.)</vt:lpstr>
      <vt:lpstr>Today: Bits, Bytes, and Integers</vt:lpstr>
      <vt:lpstr>Byte-Oriented Memory Organization</vt:lpstr>
      <vt:lpstr>Machine Words</vt:lpstr>
      <vt:lpstr>Word-Oriented Memory Organization</vt:lpstr>
      <vt:lpstr>Example Data Representations</vt:lpstr>
      <vt:lpstr>Byte Ordering</vt:lpstr>
      <vt:lpstr>Byte Ordering Example</vt:lpstr>
      <vt:lpstr>Representing Integers</vt:lpstr>
      <vt:lpstr>Examining Data Representations</vt:lpstr>
      <vt:lpstr>show_bytes Execution Example</vt:lpstr>
      <vt:lpstr>Representing Pointers</vt:lpstr>
      <vt:lpstr>Representing Strings</vt:lpstr>
      <vt:lpstr>Reading Byte-Reversed Listings</vt:lpstr>
      <vt:lpstr>Summary</vt:lpstr>
      <vt:lpstr>Integer C Puzzles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JUNLIN</cp:lastModifiedBy>
  <cp:revision>270</cp:revision>
  <cp:lastPrinted>2010-01-19T15:27:43Z</cp:lastPrinted>
  <dcterms:created xsi:type="dcterms:W3CDTF">2011-01-12T20:24:02Z</dcterms:created>
  <dcterms:modified xsi:type="dcterms:W3CDTF">2025-09-07T02:41:24Z</dcterms:modified>
</cp:coreProperties>
</file>