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9"/>
  </p:notesMasterIdLst>
  <p:sldIdLst>
    <p:sldId id="258" r:id="rId3"/>
    <p:sldId id="256" r:id="rId4"/>
    <p:sldId id="313" r:id="rId5"/>
    <p:sldId id="257" r:id="rId6"/>
    <p:sldId id="271" r:id="rId7"/>
    <p:sldId id="272" r:id="rId8"/>
    <p:sldId id="269" r:id="rId9"/>
    <p:sldId id="259" r:id="rId10"/>
    <p:sldId id="260" r:id="rId11"/>
    <p:sldId id="262" r:id="rId12"/>
    <p:sldId id="264" r:id="rId13"/>
    <p:sldId id="265" r:id="rId14"/>
    <p:sldId id="266" r:id="rId15"/>
    <p:sldId id="267" r:id="rId16"/>
    <p:sldId id="270" r:id="rId17"/>
    <p:sldId id="273" r:id="rId18"/>
    <p:sldId id="268" r:id="rId19"/>
    <p:sldId id="302" r:id="rId20"/>
    <p:sldId id="275" r:id="rId21"/>
    <p:sldId id="312" r:id="rId22"/>
    <p:sldId id="276" r:id="rId23"/>
    <p:sldId id="278" r:id="rId24"/>
    <p:sldId id="277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92" r:id="rId33"/>
    <p:sldId id="293" r:id="rId34"/>
    <p:sldId id="303" r:id="rId35"/>
    <p:sldId id="294" r:id="rId36"/>
    <p:sldId id="295" r:id="rId37"/>
    <p:sldId id="297" r:id="rId38"/>
    <p:sldId id="298" r:id="rId39"/>
    <p:sldId id="299" r:id="rId40"/>
    <p:sldId id="300" r:id="rId41"/>
    <p:sldId id="304" r:id="rId42"/>
    <p:sldId id="305" r:id="rId43"/>
    <p:sldId id="306" r:id="rId44"/>
    <p:sldId id="307" r:id="rId45"/>
    <p:sldId id="309" r:id="rId46"/>
    <p:sldId id="308" r:id="rId47"/>
    <p:sldId id="311" r:id="rId4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2" Type="http://schemas.openxmlformats.org/officeDocument/2006/relationships/tableStyles" Target="tableStyles.xml"/><Relationship Id="rId51" Type="http://schemas.openxmlformats.org/officeDocument/2006/relationships/viewProps" Target="viewProps.xml"/><Relationship Id="rId50" Type="http://schemas.openxmlformats.org/officeDocument/2006/relationships/presProps" Target="presProps.xml"/><Relationship Id="rId5" Type="http://schemas.openxmlformats.org/officeDocument/2006/relationships/slide" Target="slides/slide3.xml"/><Relationship Id="rId49" Type="http://schemas.openxmlformats.org/officeDocument/2006/relationships/notesMaster" Target="notesMasters/notesMaster1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s://zsliuzian.github.io/ics25/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98843"/>
            <a:ext cx="9144000" cy="2387600"/>
          </a:xfrm>
        </p:spPr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欢迎大家选修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ICS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！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为什么需要小班课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回顾课程内容，梳理主干知识，加深理解记忆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强调重点，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关注部分细节，加强对知识掌握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同学间（含助教）互相交流的平台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ICS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课程需要完成什么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书面作业（约每周一次，任务量小，今年还有吗？）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课后研讨题思考（今年新增）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Lab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（共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8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个，任务量大）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小班任务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ICS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小班任务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同学回课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+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助教讲授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+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老师（必要时）指导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同学回课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由两位同学分别回顾前一周内大班所讲授的两次课程内容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如：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9.17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（周三）回顾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9.11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（周四）及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9.15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（周一）内容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每人每学期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1~2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次，每次约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20min</a:t>
            </a:r>
            <a:endParaRPr lang="en-US" altLang="zh-CN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按照任务轻重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统一安排，允许同学间自由交换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包括但不限于：</a:t>
            </a:r>
            <a:r>
              <a:rPr lang="zh-CN" altLang="en-US"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</a:rPr>
              <a:t>知识点梳理、研讨题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、重难点总结、心得体会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需要准备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PPT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或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PDF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讲稿，课后需在小班范围公开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可以在讲稿中直接使用上课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PPT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截图、教材截图等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助教讲授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计划分为四个方面：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1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、关于课堂知识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——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对知识本身理解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2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、关于课程任务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——Lab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的讲评指导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3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、关于考试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——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书面作业、研讨题、往年题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及应试技巧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4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、其他拓展内容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比例将征求大家意见，视情况而定，且可随时调整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5690" y="4377690"/>
            <a:ext cx="5059680" cy="9480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书面作业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由大班统一布置，此外由对应小班助教直接负责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截止日期以作业布置时的通知为准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重要性：完成率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&gt;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正确率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发送至助教邮箱：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aiiaa@stu.pku.edu.cn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格式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“ICS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第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x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次作业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+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学号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”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，如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“ICS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第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1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次作业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+2400011111”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课程小网站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hlinkClick r:id="rId1" action="ppaction://hlinkfile"/>
              </a:rPr>
              <a:t>https://zsliuzian.github.io/ics25/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hlinkClick r:id="rId1" action="ppaction://hlinkfile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通知优先在微信群发送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同学与助教的交流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答疑、指正、锐评、吐槽、其他问题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……</a:t>
            </a:r>
            <a:endParaRPr lang="en-US" altLang="zh-CN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微信群聊：各种事情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微信私聊：不想让他人知道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邮箱（麻烦，尽量避免）：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不想让他人知道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树洞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——</a:t>
            </a:r>
            <a:r>
              <a:rPr lang="en-US" altLang="zh-CN">
                <a:solidFill>
                  <a:srgbClr val="FF0000"/>
                </a:solidFill>
                <a:latin typeface="华文中宋" panose="02010600040101010101" charset="-122"/>
                <a:ea typeface="华文中宋" panose="02010600040101010101" charset="-122"/>
              </a:rPr>
              <a:t>7625376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：不想让助教知道你的身份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 strike="sngStrike">
                <a:latin typeface="华文中宋" panose="02010600040101010101" charset="-122"/>
                <a:ea typeface="华文中宋" panose="02010600040101010101" charset="-122"/>
              </a:rPr>
              <a:t>树洞：不想让助教知道</a:t>
            </a:r>
            <a:endParaRPr lang="zh-CN" altLang="en-US" strike="sngStrike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小班课评分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总评中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15%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由小班助教评分（会有平均分限制？）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、出勤（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  <a:sym typeface="+mn-ea"/>
              </a:rPr>
              <a:t>原则上缺席需要请假）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、作业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3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、回课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题外话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报名助教的原因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我的能力定位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我的对助教职责的认识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485458"/>
            <a:ext cx="9144000" cy="2387600"/>
          </a:xfrm>
        </p:spPr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ICS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小班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Week1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2924493"/>
            <a:ext cx="9144000" cy="1655762"/>
          </a:xfrm>
        </p:spPr>
        <p:txBody>
          <a:bodyPr/>
          <a:p>
            <a:r>
              <a:rPr lang="en-US" altLang="zh-CN" sz="3600">
                <a:latin typeface="华文中宋" panose="02010600040101010101" charset="-122"/>
                <a:ea typeface="华文中宋" panose="02010600040101010101" charset="-122"/>
              </a:rPr>
              <a:t>2025.9.10</a:t>
            </a:r>
            <a:endParaRPr lang="en-US" altLang="zh-CN" sz="3600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其他问题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/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创建云主机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https://clab.pku.edu.cn/</a:t>
            </a:r>
            <a:endParaRPr lang="en-US" altLang="zh-CN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https://clab.pku.edu.cn/docs/getting-started/introduction</a:t>
            </a:r>
            <a:endParaRPr lang="en-US" altLang="zh-CN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https://clab.pku.edu.cn/docs/courses/ics</a:t>
            </a:r>
            <a:endParaRPr lang="en-US" alt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创建云主机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61210" y="1464310"/>
            <a:ext cx="7750810" cy="513016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创建云主机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/>
          <a:p>
            <a:pPr marL="0" indent="0">
              <a:buNone/>
            </a:pPr>
            <a:endParaRPr lang="en-US" alt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17650" y="1638300"/>
            <a:ext cx="8801100" cy="42576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创建云主机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7135" y="1633855"/>
            <a:ext cx="9595485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创建云主机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55395" y="1691005"/>
            <a:ext cx="9497695" cy="435165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1392555" y="6106160"/>
            <a:ext cx="3141345" cy="452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2000">
                <a:solidFill>
                  <a:srgbClr val="FF0000"/>
                </a:solidFill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注：</a:t>
            </a:r>
            <a:r>
              <a:rPr lang="en-US" altLang="zh-CN" sz="2000">
                <a:solidFill>
                  <a:srgbClr val="FF0000"/>
                </a:solidFill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P4</a:t>
            </a:r>
            <a:r>
              <a:rPr lang="zh-CN" altLang="en-US" sz="2000">
                <a:solidFill>
                  <a:srgbClr val="FF0000"/>
                </a:solidFill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</a:t>
            </a:r>
            <a:r>
              <a:rPr lang="en-US" altLang="zh-CN" sz="2000">
                <a:solidFill>
                  <a:srgbClr val="FF0000"/>
                </a:solidFill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4C4G</a:t>
            </a:r>
            <a:r>
              <a:rPr lang="zh-CN" altLang="en-US" sz="2000">
                <a:solidFill>
                  <a:srgbClr val="FF0000"/>
                </a:solidFill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）</a:t>
            </a:r>
            <a:endParaRPr lang="zh-CN" altLang="en-US" sz="2000">
              <a:solidFill>
                <a:srgbClr val="FF0000"/>
              </a:solidFill>
              <a:highlight>
                <a:srgbClr val="FFFF00"/>
              </a:highligh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创建云主机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82395" y="1619250"/>
            <a:ext cx="942657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创建云主机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08405" y="1691005"/>
            <a:ext cx="9775190" cy="1821180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1392555" y="4528185"/>
            <a:ext cx="3141345" cy="452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2000">
                <a:solidFill>
                  <a:srgbClr val="FF0000"/>
                </a:solidFill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注：</a:t>
            </a:r>
            <a:r>
              <a:rPr lang="en-US" altLang="zh-CN" sz="2000">
                <a:solidFill>
                  <a:srgbClr val="FF0000"/>
                </a:solidFill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40G</a:t>
            </a:r>
            <a:r>
              <a:rPr lang="zh-CN" altLang="en-US" sz="2000">
                <a:solidFill>
                  <a:srgbClr val="FF0000"/>
                </a:solidFill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以上</a:t>
            </a:r>
            <a:r>
              <a:rPr lang="en-US" altLang="zh-CN" sz="2000">
                <a:solidFill>
                  <a:srgbClr val="FF0000"/>
                </a:solidFill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SSD</a:t>
            </a:r>
            <a:endParaRPr lang="en-US" altLang="zh-CN" sz="2000">
              <a:solidFill>
                <a:srgbClr val="FF0000"/>
              </a:solidFill>
              <a:highlight>
                <a:srgbClr val="FFFF00"/>
              </a:highligh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创建云主机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93445" y="1511935"/>
            <a:ext cx="10405745" cy="437451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1392555" y="6106160"/>
            <a:ext cx="4265930" cy="452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2000">
                <a:solidFill>
                  <a:srgbClr val="FF0000"/>
                </a:solidFill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注：</a:t>
            </a:r>
            <a:r>
              <a:rPr lang="en-US" altLang="zh-CN" sz="2000">
                <a:solidFill>
                  <a:srgbClr val="FF0000"/>
                </a:solidFill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pku-new</a:t>
            </a:r>
            <a:r>
              <a:rPr lang="zh-CN" altLang="en-US" sz="2000">
                <a:solidFill>
                  <a:srgbClr val="FF0000"/>
                </a:solidFill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，不需</a:t>
            </a:r>
            <a:r>
              <a:rPr lang="en-US" altLang="zh-CN" sz="2000">
                <a:solidFill>
                  <a:srgbClr val="FF0000"/>
                </a:solidFill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ics2025</a:t>
            </a:r>
            <a:endParaRPr lang="en-US" altLang="zh-CN" sz="2000">
              <a:solidFill>
                <a:srgbClr val="FF0000"/>
              </a:solidFill>
              <a:highlight>
                <a:srgbClr val="FFFF00"/>
              </a:highligh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创建云主机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625725" y="1513840"/>
            <a:ext cx="6941185" cy="4624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26795" y="603250"/>
            <a:ext cx="4351655" cy="54330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3505" y="720725"/>
            <a:ext cx="4135755" cy="571690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创建云主机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24075" y="1595120"/>
            <a:ext cx="7943850" cy="4410075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创建云主机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315" y="1497965"/>
            <a:ext cx="8674735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VSCode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连接云主机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6680" y="1691005"/>
            <a:ext cx="9438640" cy="359092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VSCode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连接云主机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397760"/>
            <a:ext cx="10629900" cy="63817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VSCode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连接云主机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02460" y="2202180"/>
            <a:ext cx="8086725" cy="188658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VSCode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连接云主机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45130" y="1793240"/>
            <a:ext cx="6301740" cy="255143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VSCode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连接云主机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2700" y="1731010"/>
            <a:ext cx="7085965" cy="3553460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VSCode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连接云主机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00" y="1845945"/>
            <a:ext cx="9384030" cy="97345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VSCode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连接云主机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8735" y="1584960"/>
            <a:ext cx="7035165" cy="469011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VSCode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连接云主机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75230" y="1978025"/>
            <a:ext cx="7241540" cy="24415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自我介绍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助教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刘梓安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信科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23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级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计算机科学与技术方向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aiiaa@stu.pku.edu.cn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15018014105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（微信同号）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目前在王迪老师组里实习，编程语言方向，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0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成果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本学期选修计算机网络、计算机组织与体系结构课程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非专业兴趣包括语言学及地理学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Linux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基本操作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/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scp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源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目标：远程复制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cd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目录：进入目录（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cd xxx; cd ..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）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mkdir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名称：新建目录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ls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：列出当前目录下文件及文件夹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更多操作需要时善用搜索即可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其实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ICS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并不难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00860"/>
            <a:ext cx="10436860" cy="71691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其实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ICS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sym typeface="+mn-ea"/>
              </a:rPr>
              <a:t>并不难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00860"/>
            <a:ext cx="10436860" cy="71691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485" y="2778760"/>
            <a:ext cx="6030595" cy="111188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知识前瞻</a:t>
            </a:r>
            <a:endParaRPr lang="zh-CN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/>
          <a:p>
            <a:pPr marL="0" indent="0">
              <a:buNone/>
            </a:pPr>
            <a:r>
              <a:rPr lang="zh-CN">
                <a:latin typeface="华文中宋" panose="02010600040101010101" charset="-122"/>
                <a:ea typeface="华文中宋" panose="02010600040101010101" charset="-122"/>
              </a:rPr>
              <a:t>信息存储</a:t>
            </a:r>
            <a:endParaRPr lang="zh-CN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不同机器的类型大小区别？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位运算、逻辑运算特殊规则？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知识前瞻</a:t>
            </a:r>
            <a:endParaRPr lang="zh-CN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整数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与单纯二进制的区别？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运算溢出的统一原则？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类型转换的统一原则？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某些行为的顺序？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运算律？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  <a:sym typeface="+mn-ea"/>
              </a:rPr>
              <a:t>知识前瞻</a:t>
            </a:r>
            <a:endParaRPr lang="zh-CN">
              <a:latin typeface="华文中宋" panose="02010600040101010101" charset="-122"/>
              <a:ea typeface="华文中宋" panose="02010600040101010101" charset="-122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813415" cy="4351655"/>
          </a:xfrm>
        </p:spPr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浮点数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不同部分的编码长度？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规则与特殊规则？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</a:rPr>
              <a:t>-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运算律？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898843"/>
            <a:ext cx="9144000" cy="2387600"/>
          </a:xfrm>
        </p:spPr>
        <p:txBody>
          <a:bodyPr/>
          <a:p>
            <a:r>
              <a:rPr 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谢谢！</a:t>
            </a:r>
            <a:endParaRPr 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老师介绍（教师节快乐！！！）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张杰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计算机学院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助理教授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jiez@pku.edu.cn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研究领域：存储系统和专用处理器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喜闻乐见的同学自我介绍环节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个人基本信息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对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ICS</a:t>
            </a: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的认识？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对小班的预期？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小班课基本信息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小班编号：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20 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老师：张杰</a:t>
            </a:r>
            <a:endParaRPr lang="en-US" altLang="zh-CN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助教：刘梓安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r>
              <a:rPr lang="zh-CN" altLang="en-US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上课地点：文史楼</a:t>
            </a:r>
            <a:r>
              <a:rPr lang="en-US" altLang="zh-CN"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 102</a:t>
            </a: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  <a:p>
            <a:pPr marL="0" indent="0">
              <a:buNone/>
            </a:pPr>
            <a:endParaRPr lang="zh-CN" altLang="en-US"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为什么需要小班课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30655" y="1691005"/>
            <a:ext cx="7343775" cy="4144645"/>
          </a:xfrm>
          <a:prstGeom prst="rect">
            <a:avLst/>
          </a:prstGeom>
        </p:spPr>
      </p:pic>
      <p:sp>
        <p:nvSpPr>
          <p:cNvPr id="8" name="内容占位符 2"/>
          <p:cNvSpPr>
            <a:spLocks noGrp="1"/>
          </p:cNvSpPr>
          <p:nvPr/>
        </p:nvSpPr>
        <p:spPr>
          <a:xfrm>
            <a:off x="1430655" y="6061075"/>
            <a:ext cx="2745105" cy="409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sz="2000">
                <a:solidFill>
                  <a:srgbClr val="FF0000"/>
                </a:solidFill>
                <a:highlight>
                  <a:srgbClr val="FFFF00"/>
                </a:highlight>
                <a:latin typeface="华文中宋" panose="02010600040101010101" charset="-122"/>
                <a:ea typeface="华文中宋" panose="02010600040101010101" charset="-122"/>
                <a:cs typeface="华文中宋" panose="02010600040101010101" charset="-122"/>
              </a:rPr>
              <a:t>注：不代表本人观点</a:t>
            </a:r>
            <a:endParaRPr lang="zh-CN" sz="2000">
              <a:solidFill>
                <a:srgbClr val="FF0000"/>
              </a:solidFill>
              <a:highlight>
                <a:srgbClr val="FFFF00"/>
              </a:highlight>
              <a:latin typeface="华文中宋" panose="02010600040101010101" charset="-122"/>
              <a:ea typeface="华文中宋" panose="02010600040101010101" charset="-122"/>
              <a:cs typeface="华文中宋" panose="02010600040101010101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atin typeface="华文中宋" panose="02010600040101010101" charset="-122"/>
                <a:ea typeface="华文中宋" panose="02010600040101010101" charset="-122"/>
              </a:rPr>
              <a:t>为什么需要小班课</a:t>
            </a:r>
            <a:endParaRPr lang="zh-CN" altLang="en-US">
              <a:latin typeface="华文中宋" panose="02010600040101010101" charset="-122"/>
              <a:ea typeface="华文中宋" panose="0201060004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8090" y="1691005"/>
            <a:ext cx="8207375" cy="4044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1647</Words>
  <Application>WPS 演示</Application>
  <PresentationFormat>宽屏</PresentationFormat>
  <Paragraphs>221</Paragraphs>
  <Slides>46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4" baseType="lpstr">
      <vt:lpstr>Arial</vt:lpstr>
      <vt:lpstr>宋体</vt:lpstr>
      <vt:lpstr>Wingdings</vt:lpstr>
      <vt:lpstr>华文中宋</vt:lpstr>
      <vt:lpstr>Calibri</vt:lpstr>
      <vt:lpstr>微软雅黑</vt:lpstr>
      <vt:lpstr>Arial Unicode MS</vt:lpstr>
      <vt:lpstr>WPS</vt:lpstr>
      <vt:lpstr>欢迎大家选修ICS！</vt:lpstr>
      <vt:lpstr>ICS小班 Week1</vt:lpstr>
      <vt:lpstr>PowerPoint 演示文稿</vt:lpstr>
      <vt:lpstr>自我介绍</vt:lpstr>
      <vt:lpstr>老师介绍</vt:lpstr>
      <vt:lpstr>喜闻乐见的同学自我介绍环节</vt:lpstr>
      <vt:lpstr>小班课基本信息</vt:lpstr>
      <vt:lpstr>为什么需要小班课</vt:lpstr>
      <vt:lpstr>为什么需要小班课</vt:lpstr>
      <vt:lpstr>为什么需要小班课</vt:lpstr>
      <vt:lpstr>ICS课程需要完成什么</vt:lpstr>
      <vt:lpstr>ICS小班任务</vt:lpstr>
      <vt:lpstr>同学回课</vt:lpstr>
      <vt:lpstr>助教讲授</vt:lpstr>
      <vt:lpstr>书面作业</vt:lpstr>
      <vt:lpstr>课程小网站</vt:lpstr>
      <vt:lpstr>同学与助教的交流</vt:lpstr>
      <vt:lpstr>小班课评分</vt:lpstr>
      <vt:lpstr>题外话</vt:lpstr>
      <vt:lpstr>其他问题</vt:lpstr>
      <vt:lpstr>创建云主机</vt:lpstr>
      <vt:lpstr>创建云主机</vt:lpstr>
      <vt:lpstr>创建云主机</vt:lpstr>
      <vt:lpstr>创建云主机</vt:lpstr>
      <vt:lpstr>创建云主机</vt:lpstr>
      <vt:lpstr>创建云主机</vt:lpstr>
      <vt:lpstr>创建云主机</vt:lpstr>
      <vt:lpstr>创建云主机</vt:lpstr>
      <vt:lpstr>创建云主机</vt:lpstr>
      <vt:lpstr>创建云主机</vt:lpstr>
      <vt:lpstr>创建云主机</vt:lpstr>
      <vt:lpstr>VSCode连接云主机</vt:lpstr>
      <vt:lpstr>VSCode连接云主机</vt:lpstr>
      <vt:lpstr>VSCode连接云主机</vt:lpstr>
      <vt:lpstr>VSCode连接云主机</vt:lpstr>
      <vt:lpstr>VSCode连接云主机</vt:lpstr>
      <vt:lpstr>VSCode连接云主机</vt:lpstr>
      <vt:lpstr>VSCode连接云主机</vt:lpstr>
      <vt:lpstr>VSCode连接云主机</vt:lpstr>
      <vt:lpstr>Linux基本操作</vt:lpstr>
      <vt:lpstr>其实ICS并不难</vt:lpstr>
      <vt:lpstr>其实ICS并不难</vt:lpstr>
      <vt:lpstr>知识前瞻</vt:lpstr>
      <vt:lpstr>知识前瞻</vt:lpstr>
      <vt:lpstr>知识前瞻</vt:lpstr>
      <vt:lpstr>谢谢！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Zian Liu</dc:creator>
  <cp:lastModifiedBy>wxid_9xpa24fjd</cp:lastModifiedBy>
  <cp:revision>163</cp:revision>
  <dcterms:created xsi:type="dcterms:W3CDTF">2023-08-09T12:44:00Z</dcterms:created>
  <dcterms:modified xsi:type="dcterms:W3CDTF">2025-09-10T10:29:45Z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0FFB374EF87741258E9EC42A4DEF22FC_13</vt:lpwstr>
  </property>
</Properties>
</file>