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345" r:id="rId5"/>
    <p:sldId id="344" r:id="rId6"/>
    <p:sldId id="301" r:id="rId7"/>
    <p:sldId id="302" r:id="rId8"/>
    <p:sldId id="303" r:id="rId9"/>
    <p:sldId id="326" r:id="rId10"/>
    <p:sldId id="327" r:id="rId11"/>
    <p:sldId id="304" r:id="rId12"/>
    <p:sldId id="305" r:id="rId13"/>
    <p:sldId id="335" r:id="rId14"/>
    <p:sldId id="337" r:id="rId15"/>
    <p:sldId id="306" r:id="rId16"/>
    <p:sldId id="307" r:id="rId17"/>
    <p:sldId id="308" r:id="rId18"/>
    <p:sldId id="309" r:id="rId19"/>
    <p:sldId id="311" r:id="rId21"/>
    <p:sldId id="317" r:id="rId22"/>
    <p:sldId id="312" r:id="rId23"/>
    <p:sldId id="321" r:id="rId24"/>
    <p:sldId id="323" r:id="rId25"/>
    <p:sldId id="324" r:id="rId26"/>
    <p:sldId id="313" r:id="rId27"/>
    <p:sldId id="330" r:id="rId28"/>
    <p:sldId id="331" r:id="rId29"/>
    <p:sldId id="314" r:id="rId30"/>
    <p:sldId id="315" r:id="rId31"/>
    <p:sldId id="316" r:id="rId32"/>
    <p:sldId id="347" r:id="rId33"/>
    <p:sldId id="333" r:id="rId34"/>
    <p:sldId id="334" r:id="rId35"/>
    <p:sldId id="340" r:id="rId36"/>
    <p:sldId id="341" r:id="rId37"/>
    <p:sldId id="342" r:id="rId38"/>
    <p:sldId id="343" r:id="rId39"/>
    <p:sldId id="339" r:id="rId40"/>
    <p:sldId id="338" r:id="rId41"/>
    <p:sldId id="346" r:id="rId42"/>
    <p:sldId id="332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5458"/>
            <a:ext cx="9144000" cy="2387600"/>
          </a:xfrm>
        </p:spPr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小班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Week2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24493"/>
            <a:ext cx="9144000" cy="1655762"/>
          </a:xfrm>
        </p:spPr>
        <p:txBody>
          <a:bodyPr/>
          <a:p>
            <a:r>
              <a:rPr lang="en-US" altLang="zh-CN" sz="3600">
                <a:latin typeface="华文中宋" panose="02010600040101010101" charset="-122"/>
                <a:ea typeface="华文中宋" panose="02010600040101010101" charset="-122"/>
              </a:rPr>
              <a:t>2025.9.17</a:t>
            </a:r>
            <a:endParaRPr lang="en-US" altLang="zh-CN" sz="36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逻辑运算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 /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位运算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逻辑运算：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|| &amp;&amp; !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位运算：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| &amp; ~ ^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!0b0000=0b0001     ~0b0000=0b1111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!0b1010=0b0000     ~0b1010=0b0101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0b1010 &amp;&amp; 0b0101 = 0b1010 || 0b0101 = 0b0001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逻辑运算即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True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False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的运算，认为所有非零参数都表示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True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逻辑运算在参数为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0/1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时，与位运算有相同的行为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逻辑运算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 /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位运算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逻辑运算会进行短路求值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x=0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时，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 &amp;&amp; (1/x) = 0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，不会造成被零除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练习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以下程序的作用是？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840" y="2606040"/>
            <a:ext cx="4030345" cy="2000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练习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以下程序的作用是？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交换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地址的内容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840" y="2606040"/>
            <a:ext cx="4030345" cy="20008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移位运算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左移：直接左移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右移：逻辑右移（认为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bits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间无关）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算数右移（认为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bits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间相关）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算数右移：高位填补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0b1011 &gt;&gt; 2 = 0b1110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0b0101 &gt;&gt; 2 = 0b0001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移位运算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545" y="1527175"/>
            <a:ext cx="9659620" cy="4796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移位运算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优先级低于加减法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易有加减法优先级最低的错觉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1&lt;&lt;2+3&lt;&lt;4 = 1&lt;&lt;(2+3)&lt;&lt;4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整数编码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无符号整数：直接二进制，每位代表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altLang="zh-CN" baseline="30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w-1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~2</a:t>
            </a:r>
            <a:r>
              <a:rPr lang="en-US" altLang="zh-CN" baseline="30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  <a:endParaRPr lang="en-US" altLang="zh-CN" baseline="300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有符号整数（补码）：最高位代表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-2</a:t>
            </a:r>
            <a:r>
              <a:rPr lang="en-US" altLang="zh-CN" baseline="30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w-1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，其余不变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baseline="300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二者表示范围相差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altLang="zh-CN" baseline="30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w-1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235" y="3898265"/>
            <a:ext cx="8430895" cy="24237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整数编码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补码快速计算：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 + (~x) = -1 → 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-x = ~x + 1 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整数编码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不同类型之间转换根本原则：位级表示相同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相同长度：直接转换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长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→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短：直接截断后转换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短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→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长：先改变大小，再完成符号转换（先后顺序有区别）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关于回课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8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20min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最佳，但凑不够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20min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也没关系，最好不超过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25min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可能与教材顺序不一致，以课程对应的课件为准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研讨题提供的时间常常较晚，不一定来得及用于准备回课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研讨题仅供回课参考，可以挑着讲，也可以完全不讲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整数编码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短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→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长：先改变大小，再完成符号转换（先后顺序有区别）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例：有符号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位整数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1001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转换为无符号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位整数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正确：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1001 → 11111001 → 11111001u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错误：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1001 → 1001u → 00001001u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整数编码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同宽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有符号数与无符号数比较：统一转为无符号数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-1 &gt; 1u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整数编码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*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C语言中关于整数运算有一套称为“整型提升”的机制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355" y="2895600"/>
            <a:ext cx="6397625" cy="17551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整数编码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*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C语言中关于整数运算有一套称为“整型提升”的机制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2556510"/>
            <a:ext cx="5033645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85" y="2664460"/>
            <a:ext cx="4841875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移位与乘除法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乘法：左移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位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=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乘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en-US" altLang="zh-CN" baseline="30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除法：正数右移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位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=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除以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</a:t>
            </a:r>
            <a:r>
              <a:rPr lang="en-US" altLang="zh-CN" baseline="30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k</a:t>
            </a: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下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取整；负数右移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k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位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=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除以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</a:t>
            </a:r>
            <a:r>
              <a:rPr lang="en-US" altLang="zh-CN" baseline="30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k</a:t>
            </a: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下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取整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但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语言除法向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取整，即负数上取整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100 / 8 = 12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100 &gt;&gt; 3 = 12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(-100) / 8 = -12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(-100) &gt;&gt; 3 = -13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练习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934" y="1555542"/>
            <a:ext cx="11296131" cy="39744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练习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650" y="1560104"/>
            <a:ext cx="10564699" cy="467742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浮点数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float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double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1+8+23=32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1+11+52=64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全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（非规格化）：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(-1)</a:t>
            </a:r>
            <a:r>
              <a:rPr lang="en-US" altLang="zh-CN" baseline="30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·f·2</a:t>
            </a:r>
            <a:r>
              <a:rPr lang="en-US" altLang="zh-CN" baseline="300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e-[2^(k-1)-1]+1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</a:t>
            </a:r>
            <a:r>
              <a:rPr 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非全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、非全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（规格化）：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(-1)</a:t>
            </a:r>
            <a:r>
              <a:rPr lang="en-US" altLang="zh-CN" baseline="3000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·(1+f)·2</a:t>
            </a:r>
            <a:r>
              <a:rPr lang="en-US" altLang="zh-CN" baseline="3000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e-[2^(k-1)-1]</a:t>
            </a:r>
            <a:endParaRPr lang="en-US" altLang="zh-CN" baseline="3000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全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（特殊值）：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全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则±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∞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，否则为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NaN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float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的阶码：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0→-126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1~254→-126~127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浮点数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舍入：向偶数舍入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浮点数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加法：可交换；不可结合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1+1e10-1e10≠1+(1e10-1e10)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乘法：可交换；不可结合；不可分配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1e20*1e20*1e-20≠1e20*(1e20*1e-20)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1e20*(1e20-1e20)≠1e20*1e20-1e20*1e-20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答疑平台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8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https://ics.huh.moe/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本学期暂不使用，可用于搜索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浮点数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390" y="2020570"/>
            <a:ext cx="11411585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练习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838"/>
          <a:stretch>
            <a:fillRect/>
          </a:stretch>
        </p:blipFill>
        <p:spPr>
          <a:xfrm>
            <a:off x="571500" y="1774190"/>
            <a:ext cx="11048365" cy="11245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练习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838"/>
          <a:stretch>
            <a:fillRect/>
          </a:stretch>
        </p:blipFill>
        <p:spPr>
          <a:xfrm>
            <a:off x="571500" y="1774190"/>
            <a:ext cx="11048365" cy="1124585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/>
        </p:nvSpPr>
        <p:spPr>
          <a:xfrm>
            <a:off x="838200" y="3105785"/>
            <a:ext cx="10515600" cy="328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965200" y="3059430"/>
            <a:ext cx="10515600" cy="3645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误差来自舍入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误差最大值需舍入位数最高，同时阶码最大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阶码最大为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107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，舍入小数点后第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23+1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位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107-(23+1)=103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Datalab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判断相等：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y - x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得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0/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非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判断正负：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 &gt;&gt; 31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得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0/0xffffffff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减法：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 - x = a + (~x) + 1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常用数值转换：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- 0/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非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 </a:t>
            </a: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取</a:t>
            </a:r>
            <a:r>
              <a:rPr lang="en-US" altLang="zh-CN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!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得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1/0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- 0/0xffffffff </a:t>
            </a:r>
            <a:r>
              <a:rPr lang="en-US" altLang="zh-CN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+1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得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1/0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- 1/0 </a:t>
            </a:r>
            <a:r>
              <a:rPr lang="en-US" altLang="zh-CN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&lt;&lt; 31 &gt;&gt; 31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得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0xffffffff/0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掩码实现分支：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 = ((m &amp; ...) | (~m &amp; ...))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 = 0/0xffffffff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Datalab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与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“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数位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有关的题：折半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二分方法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例：求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后缀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的个数（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Datalab2024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op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数不支持依次判断每一位是否为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Datalab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例：求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后缀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的个数（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Datalab2024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计数器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判断后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16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位是否全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，若是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s+=16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取前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16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位；否则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取后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16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位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判断后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位是否全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，若是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s+=8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取前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位；否则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取后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8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位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……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Datalab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modThree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对非负数，从低往高奇数位（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2/8/32/...) mod 3 = 2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，偶数位（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4/16/64/...) mod 3 = 1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需统计分奇偶位统计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的个数</a:t>
            </a: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折半将左右相加，奇偶性恰好相同（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0x1101 =&gt; 0x11 + 0x01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即使进位同样满足（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(2 + 2) mod 3 = 1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(1 + 1) mod 3 = 2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负数同理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关于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Lab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先阅读文档及注释，可能有（不影响评测的）特殊要求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包括但不限于：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在代码开头写姓名、学号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在代码开头写思路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在代码中写注释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每行代码长度限制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关于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Lab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65200" y="1952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96925" y="1496695"/>
          <a:ext cx="1048512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80"/>
                <a:gridCol w="2621280"/>
                <a:gridCol w="2621280"/>
                <a:gridCol w="2621280"/>
              </a:tblGrid>
              <a:tr h="51308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 b="0">
                          <a:solidFill>
                            <a:schemeClr val="bg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阅读量</a:t>
                      </a:r>
                      <a:endParaRPr lang="zh-CN" altLang="en-US" sz="2400" b="0">
                        <a:solidFill>
                          <a:schemeClr val="bg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chemeClr val="bg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思维量</a:t>
                      </a:r>
                      <a:endParaRPr lang="en-US" altLang="zh-CN" sz="2400" b="0">
                        <a:solidFill>
                          <a:schemeClr val="bg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0">
                          <a:solidFill>
                            <a:schemeClr val="bg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代码量</a:t>
                      </a:r>
                      <a:endParaRPr lang="en-US" altLang="zh-CN" sz="2400" b="0">
                        <a:solidFill>
                          <a:schemeClr val="bg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/>
                </a:tc>
              </a:tr>
              <a:tr h="51308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Lab1: datalab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☆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Lab2: bomblab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Lab3: attacklab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</a:rPr>
                        <a:t>Lab4: archlab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Lab5: cachelab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Lab6: tshlab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Lab7: malloclab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  <a:tr h="513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Lab8: proxylab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cs typeface="华文中宋" panose="02010600040101010101" charset="-122"/>
                          <a:sym typeface="+mn-ea"/>
                        </a:rPr>
                        <a:t>☆☆☆☆☆</a:t>
                      </a:r>
                      <a:endParaRPr lang="en-US" altLang="zh-CN" sz="24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  <a:cs typeface="华文中宋" panose="02010600040101010101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/>
          </p:cNvSpPr>
          <p:nvPr/>
        </p:nvSpPr>
        <p:spPr>
          <a:xfrm>
            <a:off x="838200" y="6221095"/>
            <a:ext cx="2745105" cy="4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注：仅代表本人观点</a:t>
            </a:r>
            <a:endParaRPr lang="zh-CN" sz="2000">
              <a:solidFill>
                <a:srgbClr val="FF0000"/>
              </a:solidFill>
              <a:highlight>
                <a:srgbClr val="FFFF00"/>
              </a:highligh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知识前瞻</a:t>
            </a:r>
            <a:endParaRPr lang="zh-CN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汇编语言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基本指令及特殊规则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用基本指令实现分支、循环等逻辑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二进制与十六进制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8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0xA = 0b1010 = 10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0xB = 0b1011 = 11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0xC = 0b1100 = 12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0xD = 0b1101 = 13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0xE = 0b1110 = 14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0xF = 0b1111 = 15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0x18 + 0x4 = ?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0x18 + 16 = ?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0x20 - 0x18 = ?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8843"/>
            <a:ext cx="9144000" cy="2387600"/>
          </a:xfrm>
        </p:spPr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谢谢！</a:t>
            </a: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数据类型大小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0" y="1016635"/>
            <a:ext cx="4509770" cy="467804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int ≈ int32_t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unsigned = unsigned int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字节顺序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大</a:t>
            </a: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端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</a:t>
            </a: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端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→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最高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最低有效字节</a:t>
            </a: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在前（低地址）</a:t>
            </a: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仅针对跨越多字节的程序对象，低地址即该对象的地址</a:t>
            </a: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0" y="2743200"/>
            <a:ext cx="8736965" cy="2030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字节顺序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语言中字符串被编码为以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null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字符（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\0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）结尾的字符数组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内存中存放顺序与大端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小端无关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低地址</a:t>
            </a:r>
            <a:r>
              <a:rPr lang="en-US" altLang="zh-CN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→</a:t>
            </a:r>
            <a:r>
              <a:rPr lang="zh-CN" altLang="en-US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字符串开头</a:t>
            </a: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练习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在x86-64机器上运行如下代码，输出是？</a:t>
            </a: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2075" y="2715260"/>
            <a:ext cx="5277485" cy="1956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练习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6780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在x86-64机器上运行如下代码，输出是？</a:t>
            </a: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0x66</a:t>
            </a: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2075" y="2715260"/>
            <a:ext cx="5277485" cy="19564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825*363"/>
  <p:tag name="TABLE_ENDDRAG_RECT" val="62*136*825*363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WPS 演示</Application>
  <PresentationFormat>宽屏</PresentationFormat>
  <Paragraphs>364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华文中宋</vt:lpstr>
      <vt:lpstr>微软雅黑</vt:lpstr>
      <vt:lpstr>Arial Unicode MS</vt:lpstr>
      <vt:lpstr>Calibri</vt:lpstr>
      <vt:lpstr>WPS</vt:lpstr>
      <vt:lpstr>ICS小班 Week2</vt:lpstr>
      <vt:lpstr>关于回课</vt:lpstr>
      <vt:lpstr>答疑平台</vt:lpstr>
      <vt:lpstr>二进制与十六进制</vt:lpstr>
      <vt:lpstr>数据类型大小</vt:lpstr>
      <vt:lpstr>字节顺序</vt:lpstr>
      <vt:lpstr>字节顺序</vt:lpstr>
      <vt:lpstr>练习</vt:lpstr>
      <vt:lpstr>练习</vt:lpstr>
      <vt:lpstr>逻辑运算 / 位运算</vt:lpstr>
      <vt:lpstr>逻辑运算 / 位运算</vt:lpstr>
      <vt:lpstr>练习</vt:lpstr>
      <vt:lpstr>练习</vt:lpstr>
      <vt:lpstr>移位运算</vt:lpstr>
      <vt:lpstr>移位运算</vt:lpstr>
      <vt:lpstr>移位运算</vt:lpstr>
      <vt:lpstr>整数编码</vt:lpstr>
      <vt:lpstr>整数编码</vt:lpstr>
      <vt:lpstr>整数编码</vt:lpstr>
      <vt:lpstr>整数编码</vt:lpstr>
      <vt:lpstr>整数编码*</vt:lpstr>
      <vt:lpstr>整数编码*</vt:lpstr>
      <vt:lpstr>整数编码*</vt:lpstr>
      <vt:lpstr>移位与乘除法</vt:lpstr>
      <vt:lpstr>练习</vt:lpstr>
      <vt:lpstr>练习</vt:lpstr>
      <vt:lpstr>浮点数</vt:lpstr>
      <vt:lpstr>浮点数</vt:lpstr>
      <vt:lpstr>浮点数</vt:lpstr>
      <vt:lpstr>浮点数</vt:lpstr>
      <vt:lpstr>练习</vt:lpstr>
      <vt:lpstr>练习</vt:lpstr>
      <vt:lpstr>Datalab</vt:lpstr>
      <vt:lpstr>Datalab</vt:lpstr>
      <vt:lpstr>Datalab</vt:lpstr>
      <vt:lpstr>Datalab</vt:lpstr>
      <vt:lpstr>关于Lab</vt:lpstr>
      <vt:lpstr>关于Lab</vt:lpstr>
      <vt:lpstr>知识前瞻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Zian Liu</dc:creator>
  <cp:lastModifiedBy>刘梓安</cp:lastModifiedBy>
  <cp:revision>220</cp:revision>
  <dcterms:created xsi:type="dcterms:W3CDTF">2023-08-09T12:44:00Z</dcterms:created>
  <dcterms:modified xsi:type="dcterms:W3CDTF">2025-09-17T11:28:51Z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