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9" r:id="rId3"/>
    <p:sldId id="258" r:id="rId4"/>
    <p:sldId id="288" r:id="rId5"/>
    <p:sldId id="264" r:id="rId6"/>
    <p:sldId id="291" r:id="rId7"/>
    <p:sldId id="299" r:id="rId8"/>
    <p:sldId id="301" r:id="rId9"/>
    <p:sldId id="277" r:id="rId10"/>
    <p:sldId id="302" r:id="rId11"/>
    <p:sldId id="314" r:id="rId12"/>
    <p:sldId id="278" r:id="rId13"/>
    <p:sldId id="283" r:id="rId14"/>
    <p:sldId id="293" r:id="rId15"/>
    <p:sldId id="290" r:id="rId16"/>
    <p:sldId id="295" r:id="rId17"/>
    <p:sldId id="294" r:id="rId18"/>
    <p:sldId id="296" r:id="rId19"/>
    <p:sldId id="297" r:id="rId20"/>
    <p:sldId id="273" r:id="rId21"/>
    <p:sldId id="276" r:id="rId22"/>
    <p:sldId id="268" r:id="rId23"/>
    <p:sldId id="279" r:id="rId24"/>
    <p:sldId id="287" r:id="rId25"/>
    <p:sldId id="298" r:id="rId26"/>
    <p:sldId id="257" r:id="rId27"/>
    <p:sldId id="282" r:id="rId28"/>
    <p:sldId id="285" r:id="rId29"/>
    <p:sldId id="303" r:id="rId30"/>
    <p:sldId id="304" r:id="rId31"/>
    <p:sldId id="267" r:id="rId32"/>
    <p:sldId id="272" r:id="rId33"/>
    <p:sldId id="265" r:id="rId34"/>
    <p:sldId id="260" r:id="rId35"/>
    <p:sldId id="281" r:id="rId36"/>
    <p:sldId id="266" r:id="rId37"/>
    <p:sldId id="305" r:id="rId38"/>
    <p:sldId id="271" r:id="rId39"/>
    <p:sldId id="292" r:id="rId40"/>
    <p:sldId id="280" r:id="rId41"/>
    <p:sldId id="286" r:id="rId42"/>
    <p:sldId id="289" r:id="rId43"/>
    <p:sldId id="315" r:id="rId44"/>
    <p:sldId id="262" r:id="rId45"/>
    <p:sldId id="261" r:id="rId46"/>
    <p:sldId id="306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72E"/>
    <a:srgbClr val="ADBAC7"/>
    <a:srgbClr val="F47067"/>
    <a:srgbClr val="F69D50"/>
    <a:srgbClr val="76B900"/>
    <a:srgbClr val="FF2D00"/>
    <a:srgbClr val="909BA8"/>
    <a:srgbClr val="778491"/>
    <a:srgbClr val="626D7A"/>
    <a:srgbClr val="E1AF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3B69B-82B3-4EEC-9191-A964520C4992}" v="2" dt="2022-06-01T09:23:33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Chiahsin" userId="beec5ac6367b57a9" providerId="Windows Live" clId="Web-{20C3B69B-82B3-4EEC-9191-A964520C4992}"/>
    <pc:docChg chg="modSld">
      <pc:chgData name="Wei Chiahsin" userId="beec5ac6367b57a9" providerId="Windows Live" clId="Web-{20C3B69B-82B3-4EEC-9191-A964520C4992}" dt="2022-06-01T09:23:33.091" v="1" actId="1076"/>
      <pc:docMkLst>
        <pc:docMk/>
      </pc:docMkLst>
      <pc:sldChg chg="modSp">
        <pc:chgData name="Wei Chiahsin" userId="beec5ac6367b57a9" providerId="Windows Live" clId="Web-{20C3B69B-82B3-4EEC-9191-A964520C4992}" dt="2022-06-01T09:23:33.091" v="1" actId="1076"/>
        <pc:sldMkLst>
          <pc:docMk/>
          <pc:sldMk cId="1788629105" sldId="285"/>
        </pc:sldMkLst>
        <pc:picChg chg="mod">
          <ac:chgData name="Wei Chiahsin" userId="beec5ac6367b57a9" providerId="Windows Live" clId="Web-{20C3B69B-82B3-4EEC-9191-A964520C4992}" dt="2022-06-01T09:23:33.091" v="1" actId="1076"/>
          <ac:picMkLst>
            <pc:docMk/>
            <pc:sldMk cId="1788629105" sldId="285"/>
            <ac:picMk id="6" creationId="{744BF823-BB54-49B5-903C-3A24BF79C9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6EFB3-BD1B-4001-9404-6FEA77D41EC4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B1230F-8B6F-48C2-96B1-8E87C4292A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Sylfaen" panose="010A0502050306030303" pitchFamily="18" charset="0"/>
              </a:rPr>
              <a:t>NVCC only supports C++17.</a:t>
            </a:r>
            <a:endParaRPr lang="zh-CN" altLang="en-US" dirty="0">
              <a:latin typeface="Sylfaen" panose="010A0502050306030303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669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14/1x/1y, 20/2a/2b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0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14/1x/1y, 20/2a/2b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418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`T const* p` </a:t>
            </a:r>
            <a:r>
              <a:rPr lang="zh-CN" altLang="en-US" dirty="0"/>
              <a:t>是一个指向 </a:t>
            </a:r>
            <a:r>
              <a:rPr lang="en-US" altLang="zh-CN" dirty="0"/>
              <a:t>`T` </a:t>
            </a:r>
            <a:r>
              <a:rPr lang="zh-CN" altLang="en-US" dirty="0"/>
              <a:t>型常量的指针，可以修改指针指向，不能修改它所指向的值。</a:t>
            </a:r>
          </a:p>
          <a:p>
            <a:r>
              <a:rPr lang="en-US" altLang="zh-CN" dirty="0"/>
              <a:t>- `T* const p` </a:t>
            </a:r>
            <a:r>
              <a:rPr lang="zh-CN" altLang="en-US" dirty="0"/>
              <a:t>是一个指向 </a:t>
            </a:r>
            <a:r>
              <a:rPr lang="en-US" altLang="zh-CN" dirty="0"/>
              <a:t>`T` </a:t>
            </a:r>
            <a:r>
              <a:rPr lang="zh-CN" altLang="en-US" dirty="0"/>
              <a:t>型的常量指针，不能修改指针指向，可以修改它所指向的值。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52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071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007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B1230F-8B6F-48C2-96B1-8E87C4292AC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3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E781F-4564-45C5-9955-539EB3AD6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EFCAC4-B80F-42CA-8823-EFA2A73EA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87EE1-5588-4EF3-9F4C-CBDA4177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BCF965-5D0E-423D-ABC6-4B0F3CC5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7F904-3365-4395-89A0-0B6764AE6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5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29DCD-D799-470A-A53F-EDE90C93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25C1C4-1839-4559-9D9B-1E25581C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BD65F-3226-4A15-AB08-D21095CC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8F458-1001-4261-8836-C2B34144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3E774D-7722-4C76-8FE8-1A6026DA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731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877FF-4461-437A-A4AB-D9B3310ED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FEF9E9-7AF1-4E67-9EA3-DF964060F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2BEA3-7EAF-41F4-8976-71C6B61D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6045CD-2D28-489C-80D6-FA993471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C7280-D20A-40A4-8DCA-FC4534573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22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BC959-1A00-4B53-B31A-95D86866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AE6B0F-EFF4-4EAA-99A3-CFC885AA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17AD1-5F4A-45F3-980C-32E1687BE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73754-0101-4FD2-9941-3554E23A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CB45B-872A-4833-996A-1A80A25D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5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C8A262-5D4A-486A-824F-62D7C1E9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DEA8F2-3957-46CE-AB27-6473D3433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50603-14DA-484E-9BD1-D34A6E21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8D2307-C21F-40C1-9562-7553A04C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D3A1D-BEC8-442A-9C25-9FA93E1A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07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3178-5F0A-44C1-8410-E2218EA5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E4A6E-D342-4A81-B147-E025A775C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59C8BD-FF89-4A20-9B42-0D325BD93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A784A3-C175-436D-9224-88EC248D9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6AB428-3511-4C25-9B06-735411927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FD19C8-18B6-442D-A3C5-2391A8A2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68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978CD-D042-44AF-9B73-E7FD6B340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A3565-AE99-4B20-8708-360F3380C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A13047-04A8-4807-8522-CCBE99741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249B53-8943-43BD-8DC0-667E16799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79F9BD-C2A9-4910-B7F2-3DD72921D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D797D3-D1B4-4E66-93EC-4F39F4AD8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2C7E39-AC15-43B0-A0CD-8C30F477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2CBDE0-2645-4288-8744-D09E5A36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62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DD896-679B-45F3-8952-E15A9CE4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D0353A-5DCF-4FC5-9E33-2F366723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BE30B7-D0A7-4416-96E1-7A10104C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00EFDC-55F1-44F8-8CC8-F9A2225D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32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DADCA6-0BB4-48D4-B5E4-9BFE7827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0A49FD-9784-4BD5-B7F2-9A2FD041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A2A6EF-709F-47AD-A09B-4E2AFF4F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58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E2409-25C5-4BDE-8819-E36E8C4C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25630-8013-4F2A-8D6D-1949FD09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BD3467-FDD0-4640-A2AB-21EB3540B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5908FD-BBA1-47C6-B7A2-4884A004A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60A337-5EB6-4F12-AD74-26DC9D616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2863A-3C88-46BA-9B1A-E7F8A58C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9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76D0-A474-4BA9-AA6D-B8C0FD19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8176A3-57D8-4D36-BC56-0ED131B6B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2CF78-72D4-4F44-A064-D87DE2447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020975-D564-4859-A798-A13E985A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49ED2-6BD1-44E2-B2FC-F38C3968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65C5BD-B5A9-4160-909E-A154C6E9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01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ECBA18-B32A-439F-81D3-A08471BE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42C199-49E4-4B77-9569-CFE6F7E3D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5C8D4-897F-4AA2-94CE-CE0CEF6BD4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34CC-EB92-4185-A36D-FECFCFAB400D}" type="datetimeFigureOut">
              <a:rPr lang="zh-CN" altLang="en-US" smtClean="0"/>
              <a:t>2022/6/1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7ECE2-294C-4F77-9FBB-AF2F13EE7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039B7E-76B9-40A8-92B4-11B7C3B89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29CD-981C-4B8A-A526-753AEC8515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9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cppreference.com/w/cpp/language/attributes/maybe_unused" TargetMode="External"/><Relationship Id="rId3" Type="http://schemas.openxmlformats.org/officeDocument/2006/relationships/hyperlink" Target="https://en.cppreference.com/w/cpp/language/attributes/carries_dependency" TargetMode="External"/><Relationship Id="rId7" Type="http://schemas.openxmlformats.org/officeDocument/2006/relationships/hyperlink" Target="https://en.cppreference.com/w/cpp/language/attributes/nodiscard" TargetMode="External"/><Relationship Id="rId2" Type="http://schemas.openxmlformats.org/officeDocument/2006/relationships/hyperlink" Target="https://en.cppreference.com/w/cpp/language/attributes/noretur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language/attributes/fallthrough" TargetMode="External"/><Relationship Id="rId5" Type="http://schemas.openxmlformats.org/officeDocument/2006/relationships/hyperlink" Target="https://en.cppreference.com/w/cpp/language/attributes/deprecated" TargetMode="External"/><Relationship Id="rId4" Type="http://schemas.openxmlformats.org/officeDocument/2006/relationships/hyperlink" Target="https://en.cppreference.com/w/cpp/atomic/memory_order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odbolt.org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andbox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C15D-2BA0-4C33-88E2-F58183652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Sylfaen" panose="010A0502050306030303" pitchFamily="18" charset="0"/>
              </a:rPr>
              <a:t>A Brief Introduction to C++11/14/17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017E08-E607-4DEB-A9A2-300D6095F2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Haizhao Dai</a:t>
            </a:r>
            <a:endParaRPr lang="zh-CN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37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133D6F-5E8C-40C3-826D-BE4E75E868B0}"/>
              </a:ext>
            </a:extLst>
          </p:cNvPr>
          <p:cNvSpPr/>
          <p:nvPr/>
        </p:nvSpPr>
        <p:spPr>
          <a:xfrm>
            <a:off x="916610" y="2244036"/>
            <a:ext cx="10383079" cy="3875964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Use of </a:t>
            </a:r>
            <a:r>
              <a:rPr lang="en-US" altLang="zh-CN" sz="4000" b="1" dirty="0" err="1">
                <a:latin typeface="Sylfaen" panose="010A0502050306030303" pitchFamily="18" charset="0"/>
              </a:rPr>
              <a:t>Rvalue</a:t>
            </a:r>
            <a:r>
              <a:rPr lang="en-US" altLang="zh-CN" sz="4000" b="1" dirty="0">
                <a:latin typeface="Sylfaen" panose="010A0502050306030303" pitchFamily="18" charset="0"/>
              </a:rPr>
              <a:t>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fr-FR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T</a:t>
            </a:r>
            <a:r>
              <a:rPr lang="fr-FR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&amp;&amp;</a:t>
            </a:r>
            <a:r>
              <a:rPr lang="fr-FR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the universal reference.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Perfect Forwarding using </a:t>
            </a: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::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forward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()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96D0FF"/>
                </a:solidFill>
                <a:latin typeface="Source Code Pro" panose="020B0509030403020204" pitchFamily="49" charset="0"/>
              </a:rPr>
              <a:t>"X&amp;</a:t>
            </a:r>
            <a:r>
              <a:rPr lang="en-US" altLang="zh-CN" sz="1200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1200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fr-FR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 const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96D0FF"/>
                </a:solidFill>
                <a:latin typeface="Source Code Pro" panose="020B0509030403020204" pitchFamily="49" charset="0"/>
              </a:rPr>
              <a:t>"X const&amp;</a:t>
            </a:r>
            <a:r>
              <a:rPr lang="en-US" altLang="zh-CN" sz="1200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1200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&amp;&amp;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96D0FF"/>
                </a:solidFill>
                <a:latin typeface="Source Code Pro" panose="020B0509030403020204" pitchFamily="49" charset="0"/>
              </a:rPr>
              <a:t>"X&amp;&amp;</a:t>
            </a:r>
            <a:r>
              <a:rPr lang="en-US" altLang="zh-CN" sz="1200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1200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 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 const&amp; 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&amp;&amp; 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move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)); 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en-US" altLang="zh-CN" sz="12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h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&amp;&amp;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forward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&gt;(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val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)); 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768390"/>
                </a:solidFill>
                <a:latin typeface="Source Code Pro" panose="020B0509030403020204" pitchFamily="49" charset="0"/>
              </a:rPr>
              <a:t>// main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 </a:t>
            </a:r>
            <a:r>
              <a:rPr lang="en-US" altLang="zh-CN" sz="1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F47067"/>
                </a:solidFill>
                <a:latin typeface="Source Code Pro" panose="020B0509030403020204" pitchFamily="49" charset="0"/>
              </a:rPr>
              <a:t> const 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xc;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(x);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(xc);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{});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move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(c)); </a:t>
            </a:r>
            <a:r>
              <a:rPr lang="en-US" altLang="zh-CN" sz="1200" dirty="0">
                <a:solidFill>
                  <a:srgbClr val="768390"/>
                </a:solidFill>
                <a:latin typeface="Source Code Pro" panose="020B0509030403020204" pitchFamily="49" charset="0"/>
              </a:rPr>
              <a:t>// X&amp; | X const&amp; | X&amp;, X&amp;&amp; | X&amp;, X&amp;&amp;</a:t>
            </a:r>
            <a:endParaRPr lang="en-US" altLang="zh-CN" sz="1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h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(x);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h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(xc);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h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{}); 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h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200" dirty="0">
                <a:solidFill>
                  <a:srgbClr val="DCBDFB"/>
                </a:solidFill>
                <a:latin typeface="Source Code Pro" panose="020B0509030403020204" pitchFamily="49" charset="0"/>
              </a:rPr>
              <a:t>move</a:t>
            </a:r>
            <a:r>
              <a:rPr lang="en-US" altLang="zh-CN" sz="1200" dirty="0">
                <a:solidFill>
                  <a:srgbClr val="ADBAC7"/>
                </a:solidFill>
                <a:latin typeface="Source Code Pro" panose="020B0509030403020204" pitchFamily="49" charset="0"/>
              </a:rPr>
              <a:t>(c)); </a:t>
            </a:r>
            <a:r>
              <a:rPr lang="en-US" altLang="zh-CN" sz="1200" dirty="0">
                <a:solidFill>
                  <a:srgbClr val="768390"/>
                </a:solidFill>
                <a:latin typeface="Source Code Pro" panose="020B0509030403020204" pitchFamily="49" charset="0"/>
              </a:rPr>
              <a:t>// X&amp;, X&amp; | X const&amp;, X const&amp; | X&amp;, X&amp;&amp; | X&amp;, X&amp;&amp;</a:t>
            </a:r>
            <a:endParaRPr lang="en-US" altLang="zh-CN" sz="1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61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1133D6F-5E8C-40C3-826D-BE4E75E868B0}"/>
              </a:ext>
            </a:extLst>
          </p:cNvPr>
          <p:cNvSpPr/>
          <p:nvPr/>
        </p:nvSpPr>
        <p:spPr>
          <a:xfrm>
            <a:off x="903359" y="2270539"/>
            <a:ext cx="10383079" cy="1228035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Use of </a:t>
            </a:r>
            <a:r>
              <a:rPr lang="en-US" altLang="zh-CN" sz="4000" b="1" dirty="0" err="1">
                <a:latin typeface="Sylfaen" panose="010A0502050306030303" pitchFamily="18" charset="0"/>
              </a:rPr>
              <a:t>Rvalue</a:t>
            </a:r>
            <a:r>
              <a:rPr lang="en-US" altLang="zh-CN" sz="4000" b="1" dirty="0">
                <a:latin typeface="Sylfaen" panose="010A0502050306030303" pitchFamily="18" charset="0"/>
              </a:rPr>
              <a:t>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Exchange the value with give </a:t>
            </a:r>
            <a:r>
              <a:rPr lang="en-US" altLang="zh-CN" dirty="0" err="1">
                <a:latin typeface="Sylfaen" panose="010A0502050306030303" pitchFamily="18" charset="0"/>
              </a:rPr>
              <a:t>rvalue</a:t>
            </a:r>
            <a:r>
              <a:rPr lang="en-US" altLang="zh-CN" dirty="0">
                <a:latin typeface="Sylfaen" panose="010A0502050306030303" pitchFamily="18" charset="0"/>
              </a:rPr>
              <a:t> </a:t>
            </a: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::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exchange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()</a:t>
            </a:r>
            <a:r>
              <a:rPr lang="en-US" altLang="zh-CN" dirty="0">
                <a:latin typeface="Sylfaen" panose="010A0502050306030303" pitchFamily="18" charset="0"/>
              </a:rPr>
              <a:t> (requires move constructor and move assignment operator). (C++14)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Fibonacci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for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}, b{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100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exchange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(b,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b))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", 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endParaRPr lang="en-US" altLang="zh-CN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1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A5101-7F30-42CD-BFB6-172D8926D517}"/>
              </a:ext>
            </a:extLst>
          </p:cNvPr>
          <p:cNvSpPr/>
          <p:nvPr/>
        </p:nvSpPr>
        <p:spPr>
          <a:xfrm>
            <a:off x="934278" y="1594678"/>
            <a:ext cx="10383079" cy="448825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Sylfaen" panose="010A0502050306030303" pitchFamily="18" charset="0"/>
                <a:ea typeface="Source Code Pro" panose="020B0509030403020204" pitchFamily="49" charset="0"/>
              </a:rPr>
              <a:t>Any object with well-defined 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begin</a:t>
            </a:r>
            <a:r>
              <a:rPr lang="en-US" altLang="zh-CN" dirty="0">
                <a:latin typeface="Sylfaen" panose="010A0502050306030303" pitchFamily="18" charset="0"/>
                <a:ea typeface="Source Code Pro" panose="020B0509030403020204" pitchFamily="49" charset="0"/>
              </a:rPr>
              <a:t> and 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end</a:t>
            </a:r>
            <a:r>
              <a:rPr lang="en-US" altLang="zh-CN" dirty="0">
                <a:latin typeface="Sylfaen" panose="010A0502050306030303" pitchFamily="18" charset="0"/>
                <a:ea typeface="Source Code Pro" panose="020B0509030403020204" pitchFamily="49" charset="0"/>
              </a:rPr>
              <a:t>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for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range_declaration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range_expression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loop_statement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// expand to...</a:t>
            </a: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auto&amp;&amp;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__range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range_expression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__begin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begin_expr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__end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end_expr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for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( ; __begin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!=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__end;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++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__begin)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range_declaration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__begin;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loop_statement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// pointer is also a kind of iterator</a:t>
            </a: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T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const*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p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===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const_iterator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p</a:t>
            </a: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p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===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iterator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p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Range-based for Loop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91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4A5101-7F30-42CD-BFB6-172D8926D517}"/>
              </a:ext>
            </a:extLst>
          </p:cNvPr>
          <p:cNvSpPr/>
          <p:nvPr/>
        </p:nvSpPr>
        <p:spPr>
          <a:xfrm>
            <a:off x="934278" y="1222930"/>
            <a:ext cx="10383079" cy="342321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auto&amp;&amp;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: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CN" sz="2000" dirty="0" err="1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abcd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zh-CN" altLang="en-US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                 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// a</a:t>
            </a:r>
            <a:r>
              <a:rPr lang="zh-CN" altLang="en-US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b</a:t>
            </a:r>
            <a:r>
              <a:rPr lang="zh-CN" altLang="en-US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c</a:t>
            </a:r>
            <a:r>
              <a:rPr lang="zh-CN" altLang="en-US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d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Adobe Devanagari" panose="020405030502010202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auto&amp;&amp;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: v)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                // 1</a:t>
            </a:r>
            <a:r>
              <a:rPr lang="zh-CN" altLang="en-US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2</a:t>
            </a:r>
            <a:r>
              <a:rPr lang="zh-CN" altLang="en-US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3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array[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]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{ 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}, 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}, 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6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}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auto&amp;&amp;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[x1, y1] : array)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             // Structure binding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x1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", 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y1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" ";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 // 1, 2 3, 4 5, 6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Range-based for Loop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91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D3D5BD6-6059-4FA6-BFD7-7DB8D07EC4B0}"/>
              </a:ext>
            </a:extLst>
          </p:cNvPr>
          <p:cNvSpPr/>
          <p:nvPr/>
        </p:nvSpPr>
        <p:spPr>
          <a:xfrm>
            <a:off x="929515" y="1763815"/>
            <a:ext cx="10383079" cy="1022247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Type deduction for template ( C++98 ).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ParamType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param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</a:rPr>
              <a:t>ParamType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can be (const) T(*/&amp;/&amp;&amp;)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(expr);</a:t>
            </a: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rgbClr val="F69D50"/>
              </a:solidFill>
              <a:highlight>
                <a:srgbClr val="22272E"/>
              </a:highlight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altLang="zh-CN" dirty="0">
                <a:latin typeface="Sylfaen" panose="010A0502050306030303" pitchFamily="18" charset="0"/>
              </a:rPr>
              <a:t> is infer from both </a:t>
            </a:r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dirty="0">
                <a:latin typeface="Sylfaen" panose="010A0502050306030303" pitchFamily="18" charset="0"/>
              </a:rPr>
              <a:t> and the type of 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BF2C94-F82F-4582-90D2-865F02394751}"/>
              </a:ext>
            </a:extLst>
          </p:cNvPr>
          <p:cNvSpPr/>
          <p:nvPr/>
        </p:nvSpPr>
        <p:spPr>
          <a:xfrm>
            <a:off x="3805238" y="1763816"/>
            <a:ext cx="195842" cy="246007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452307-F539-4EED-9B2F-4FC04B1C55F4}"/>
              </a:ext>
            </a:extLst>
          </p:cNvPr>
          <p:cNvSpPr/>
          <p:nvPr/>
        </p:nvSpPr>
        <p:spPr>
          <a:xfrm>
            <a:off x="1988344" y="2105252"/>
            <a:ext cx="1401365" cy="28767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BC1065-B788-4ED4-BC61-22B1D0184DCC}"/>
              </a:ext>
            </a:extLst>
          </p:cNvPr>
          <p:cNvSpPr/>
          <p:nvPr/>
        </p:nvSpPr>
        <p:spPr>
          <a:xfrm>
            <a:off x="1228727" y="2464414"/>
            <a:ext cx="621505" cy="287679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77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21DB43-3973-47D5-ABAF-55FAFA219FCF}"/>
              </a:ext>
            </a:extLst>
          </p:cNvPr>
          <p:cNvSpPr/>
          <p:nvPr/>
        </p:nvSpPr>
        <p:spPr>
          <a:xfrm>
            <a:off x="934278" y="3105246"/>
            <a:ext cx="10383079" cy="2938147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4000" dirty="0">
                <a:latin typeface="Sylfaen" panose="010A0502050306030303" pitchFamily="18" charset="0"/>
              </a:rPr>
              <a:t>(1) </a:t>
            </a:r>
            <a:r>
              <a:rPr lang="en-US" altLang="zh-CN" sz="4000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sz="4000" dirty="0">
                <a:latin typeface="Sylfaen" panose="010A0502050306030303" pitchFamily="18" charset="0"/>
              </a:rPr>
              <a:t> is pointer or </a:t>
            </a:r>
            <a:r>
              <a:rPr lang="en-US" altLang="zh-CN" sz="4000" dirty="0" err="1">
                <a:latin typeface="Sylfaen" panose="010A0502050306030303" pitchFamily="18" charset="0"/>
              </a:rPr>
              <a:t>lvalue</a:t>
            </a:r>
            <a:r>
              <a:rPr lang="en-US" altLang="zh-CN" sz="4000" dirty="0">
                <a:latin typeface="Sylfaen" panose="010A0502050306030303" pitchFamily="18" charset="0"/>
              </a:rPr>
              <a:t> reference.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sz="4000" dirty="0">
                <a:latin typeface="Sylfaen" panose="010A0502050306030303" pitchFamily="18" charset="0"/>
              </a:rPr>
              <a:t>If </a:t>
            </a:r>
            <a:r>
              <a:rPr lang="en-US" altLang="zh-CN" sz="4000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sz="4000" dirty="0">
                <a:latin typeface="Sylfaen" panose="010A0502050306030303" pitchFamily="18" charset="0"/>
              </a:rPr>
              <a:t> is reference, then ignore &amp; or &amp;&amp;.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sz="4000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altLang="zh-CN" sz="4000" dirty="0">
                <a:latin typeface="Sylfaen" panose="010A0502050306030303" pitchFamily="18" charset="0"/>
              </a:rPr>
              <a:t> = type of </a:t>
            </a:r>
            <a:r>
              <a:rPr lang="en-US" altLang="zh-CN" sz="4000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sz="4000" dirty="0">
                <a:latin typeface="Sylfaen" panose="010A0502050306030303" pitchFamily="18" charset="0"/>
              </a:rPr>
              <a:t> - decorator of </a:t>
            </a:r>
            <a:r>
              <a:rPr lang="en-US" altLang="zh-CN" sz="4000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sz="4000" dirty="0">
                <a:latin typeface="Sylfaen" panose="010A0502050306030303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9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9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9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900" dirty="0">
                <a:solidFill>
                  <a:srgbClr val="F69D50"/>
                </a:solidFill>
                <a:latin typeface="Source Code Pro" panose="020B0509030403020204" pitchFamily="49" charset="0"/>
              </a:rPr>
              <a:t>param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ParamType = T&amp;</a:t>
            </a:r>
            <a:endParaRPr lang="fr-FR" altLang="zh-CN" sz="29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b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x 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9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fr-FR" altLang="zh-CN" sz="2900" dirty="0">
                <a:solidFill>
                  <a:srgbClr val="DCBDFB"/>
                </a:solidFill>
                <a:latin typeface="Source Code Pro" panose="020B0509030403020204" pitchFamily="49" charset="0"/>
              </a:rPr>
              <a:t>         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// expr = int</a:t>
            </a:r>
          </a:p>
          <a:p>
            <a:pPr marL="0" indent="0">
              <a:buNone/>
            </a:pP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cx 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expr = const int</a:t>
            </a:r>
            <a:endParaRPr lang="fr-FR" altLang="zh-CN" sz="29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int&amp;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rx </a:t>
            </a:r>
            <a:r>
              <a:rPr lang="fr-FR" altLang="zh-CN" sz="29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 // expr = const int&amp;</a:t>
            </a:r>
          </a:p>
          <a:p>
            <a:pPr marL="0" indent="0">
              <a:buNone/>
            </a:pPr>
            <a:r>
              <a:rPr lang="fr-FR" altLang="zh-CN" sz="29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(x);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   // T = int,       ParamType = int&amp;</a:t>
            </a:r>
            <a:endParaRPr lang="fr-FR" altLang="zh-CN" sz="29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9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(cx);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const int, ParamType = const int&amp;</a:t>
            </a:r>
            <a:endParaRPr lang="fr-FR" altLang="zh-CN" sz="29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9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900" dirty="0">
                <a:solidFill>
                  <a:srgbClr val="ADBAC7"/>
                </a:solidFill>
                <a:latin typeface="Source Code Pro" panose="020B0509030403020204" pitchFamily="49" charset="0"/>
              </a:rPr>
              <a:t>(rx);</a:t>
            </a:r>
            <a:r>
              <a:rPr lang="fr-FR" altLang="zh-CN" sz="29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const int, ParamType = const int&amp;</a:t>
            </a:r>
            <a:endParaRPr lang="en-US" altLang="zh-CN" sz="2900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8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21DB43-3973-47D5-ABAF-55FAFA219FCF}"/>
              </a:ext>
            </a:extLst>
          </p:cNvPr>
          <p:cNvSpPr/>
          <p:nvPr/>
        </p:nvSpPr>
        <p:spPr>
          <a:xfrm>
            <a:off x="934278" y="2176921"/>
            <a:ext cx="10383079" cy="2938147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Sylfaen" panose="010A0502050306030303" pitchFamily="18" charset="0"/>
              </a:rPr>
              <a:t>(1) </a:t>
            </a:r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dirty="0">
                <a:latin typeface="Sylfaen" panose="010A0502050306030303" pitchFamily="18" charset="0"/>
              </a:rPr>
              <a:t> is pointer or </a:t>
            </a:r>
            <a:r>
              <a:rPr lang="en-US" altLang="zh-CN" dirty="0" err="1">
                <a:latin typeface="Sylfaen" panose="010A0502050306030303" pitchFamily="18" charset="0"/>
              </a:rPr>
              <a:t>lvalue</a:t>
            </a:r>
            <a:r>
              <a:rPr lang="en-US" altLang="zh-CN" dirty="0">
                <a:latin typeface="Sylfaen" panose="010A0502050306030303" pitchFamily="18" charset="0"/>
              </a:rPr>
              <a:t> reference. 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latin typeface="Sylfaen" panose="010A05020503060303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param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ParamType = T*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b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           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expr = int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int*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px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&amp;x;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     // expr = int*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int*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cpx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&amp;x;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expr = const int*</a:t>
            </a:r>
          </a:p>
          <a:p>
            <a:pPr marL="0" indent="0">
              <a:lnSpc>
                <a:spcPct val="70000"/>
              </a:lnSpc>
              <a:buNone/>
            </a:pPr>
            <a:endParaRPr lang="fr-FR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(px);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T = int,       ParamType = int*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(cpx);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const int, ParamType = const int*</a:t>
            </a:r>
            <a:endParaRPr lang="en-US" altLang="zh-CN" sz="2000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13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21DB43-3973-47D5-ABAF-55FAFA219FCF}"/>
              </a:ext>
            </a:extLst>
          </p:cNvPr>
          <p:cNvSpPr/>
          <p:nvPr/>
        </p:nvSpPr>
        <p:spPr>
          <a:xfrm>
            <a:off x="934278" y="2662833"/>
            <a:ext cx="10383079" cy="325378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latin typeface="Sylfaen" panose="010A0502050306030303" pitchFamily="18" charset="0"/>
              </a:rPr>
              <a:t>(1) </a:t>
            </a:r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dirty="0">
                <a:latin typeface="Sylfaen" panose="010A0502050306030303" pitchFamily="18" charset="0"/>
              </a:rPr>
              <a:t> is pointer or </a:t>
            </a:r>
            <a:r>
              <a:rPr lang="en-US" altLang="zh-CN" dirty="0" err="1">
                <a:latin typeface="Sylfaen" panose="010A0502050306030303" pitchFamily="18" charset="0"/>
              </a:rPr>
              <a:t>lvalue</a:t>
            </a:r>
            <a:r>
              <a:rPr lang="en-US" altLang="zh-CN" dirty="0">
                <a:latin typeface="Sylfaen" panose="010A0502050306030303" pitchFamily="18" charset="0"/>
              </a:rPr>
              <a:t> reference.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altLang="zh-CN" dirty="0">
                <a:latin typeface="Sylfaen" panose="010A0502050306030303" pitchFamily="18" charset="0"/>
              </a:rPr>
              <a:t> = type of 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dirty="0">
                <a:latin typeface="Sylfaen" panose="010A0502050306030303" pitchFamily="18" charset="0"/>
              </a:rPr>
              <a:t> - decorator of </a:t>
            </a:r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sz="2000" dirty="0">
              <a:latin typeface="Sylfaen" panose="010A05020503060303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param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ParamType = T&amp;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b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         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expr = int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cx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expr = const int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int&amp;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rx </a:t>
            </a:r>
            <a:r>
              <a:rPr lang="fr-F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expr = const int&amp;</a:t>
            </a:r>
          </a:p>
          <a:p>
            <a:pPr marL="0" indent="0">
              <a:lnSpc>
                <a:spcPct val="70000"/>
              </a:lnSpc>
              <a:buNone/>
            </a:pPr>
            <a:endParaRPr lang="fr-FR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(x);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// T = int, ParamType = const int&amp;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(cx);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int, ParamType = const int&amp;</a:t>
            </a:r>
            <a:endParaRPr lang="fr-F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fr-FR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(rx);</a:t>
            </a:r>
            <a:r>
              <a:rPr lang="fr-F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int, ParamType = const int&amp;</a:t>
            </a:r>
            <a:endParaRPr lang="en-US" altLang="zh-CN" sz="2000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28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21DB43-3973-47D5-ABAF-55FAFA219FCF}"/>
              </a:ext>
            </a:extLst>
          </p:cNvPr>
          <p:cNvSpPr/>
          <p:nvPr/>
        </p:nvSpPr>
        <p:spPr>
          <a:xfrm>
            <a:off x="934278" y="2627160"/>
            <a:ext cx="10383079" cy="3300194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4500" dirty="0">
                <a:latin typeface="Sylfaen" panose="010A0502050306030303" pitchFamily="18" charset="0"/>
              </a:rPr>
              <a:t>(2) </a:t>
            </a:r>
            <a:r>
              <a:rPr lang="en-US" altLang="zh-CN" sz="4500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sz="4500" dirty="0">
                <a:latin typeface="Sylfaen" panose="010A0502050306030303" pitchFamily="18" charset="0"/>
              </a:rPr>
              <a:t> is </a:t>
            </a:r>
            <a:r>
              <a:rPr lang="en-US" altLang="zh-CN" sz="4500" dirty="0" err="1">
                <a:latin typeface="Sylfaen" panose="010A0502050306030303" pitchFamily="18" charset="0"/>
              </a:rPr>
              <a:t>rvalue</a:t>
            </a:r>
            <a:r>
              <a:rPr lang="en-US" altLang="zh-CN" sz="4500" dirty="0">
                <a:latin typeface="Sylfaen" panose="010A0502050306030303" pitchFamily="18" charset="0"/>
              </a:rPr>
              <a:t> reference. 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sz="4500" dirty="0">
                <a:latin typeface="Sylfaen" panose="010A0502050306030303" pitchFamily="18" charset="0"/>
              </a:rPr>
              <a:t>If </a:t>
            </a:r>
            <a:r>
              <a:rPr lang="en-US" altLang="zh-CN" sz="4500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sz="4500" dirty="0">
                <a:latin typeface="Sylfaen" panose="010A0502050306030303" pitchFamily="18" charset="0"/>
              </a:rPr>
              <a:t> is </a:t>
            </a:r>
            <a:r>
              <a:rPr lang="en-US" altLang="zh-CN" sz="4500" dirty="0" err="1">
                <a:latin typeface="Sylfaen" panose="010A0502050306030303" pitchFamily="18" charset="0"/>
              </a:rPr>
              <a:t>lvalue</a:t>
            </a:r>
            <a:r>
              <a:rPr lang="en-US" altLang="zh-CN" sz="4500" dirty="0">
                <a:latin typeface="Sylfaen" panose="010A0502050306030303" pitchFamily="18" charset="0"/>
              </a:rPr>
              <a:t> reference, then </a:t>
            </a:r>
            <a:r>
              <a:rPr lang="en-US" altLang="zh-CN" sz="4500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T</a:t>
            </a:r>
            <a:r>
              <a:rPr lang="en-US" altLang="zh-CN" sz="4500" dirty="0">
                <a:latin typeface="Sylfaen" panose="010A0502050306030303" pitchFamily="18" charset="0"/>
              </a:rPr>
              <a:t> and </a:t>
            </a:r>
            <a:r>
              <a:rPr lang="en-US" altLang="zh-CN" sz="4500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sz="4500" dirty="0">
                <a:latin typeface="Sylfaen" panose="010A0502050306030303" pitchFamily="18" charset="0"/>
              </a:rPr>
              <a:t> are </a:t>
            </a:r>
            <a:r>
              <a:rPr lang="en-US" altLang="zh-CN" sz="4500" dirty="0" err="1">
                <a:latin typeface="Sylfaen" panose="010A0502050306030303" pitchFamily="18" charset="0"/>
              </a:rPr>
              <a:t>lvalue</a:t>
            </a:r>
            <a:r>
              <a:rPr lang="en-US" altLang="zh-CN" sz="4500" dirty="0">
                <a:latin typeface="Sylfaen" panose="010A0502050306030303" pitchFamily="18" charset="0"/>
              </a:rPr>
              <a:t> reference. If </a:t>
            </a:r>
            <a:r>
              <a:rPr lang="en-US" altLang="zh-CN" sz="4500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sz="4500" dirty="0">
                <a:latin typeface="Sylfaen" panose="010A0502050306030303" pitchFamily="18" charset="0"/>
              </a:rPr>
              <a:t> is </a:t>
            </a:r>
            <a:r>
              <a:rPr lang="en-US" altLang="zh-CN" sz="4500" dirty="0" err="1">
                <a:latin typeface="Sylfaen" panose="010A0502050306030303" pitchFamily="18" charset="0"/>
              </a:rPr>
              <a:t>rvalue</a:t>
            </a:r>
            <a:r>
              <a:rPr lang="en-US" altLang="zh-CN" sz="4500" dirty="0">
                <a:latin typeface="Sylfaen" panose="010A0502050306030303" pitchFamily="18" charset="0"/>
              </a:rPr>
              <a:t> reference, see (1).</a:t>
            </a:r>
            <a:endParaRPr lang="fr-FR" altLang="zh-CN" sz="4500" dirty="0">
              <a:solidFill>
                <a:srgbClr val="F4706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3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3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3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&amp;&amp;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3200" dirty="0">
                <a:solidFill>
                  <a:srgbClr val="F69D50"/>
                </a:solidFill>
                <a:latin typeface="Source Code Pro" panose="020B0509030403020204" pitchFamily="49" charset="0"/>
              </a:rPr>
              <a:t>param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ParamType = T&amp;&amp;</a:t>
            </a:r>
            <a:endParaRPr lang="fr-FR" altLang="zh-CN" sz="3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b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x 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32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fr-FR" altLang="zh-CN" sz="3200" dirty="0">
                <a:solidFill>
                  <a:srgbClr val="DCBDFB"/>
                </a:solidFill>
                <a:latin typeface="Source Code Pro" panose="020B0509030403020204" pitchFamily="49" charset="0"/>
              </a:rPr>
              <a:t>          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// expr = int</a:t>
            </a:r>
          </a:p>
          <a:p>
            <a:pPr marL="0" indent="0">
              <a:buNone/>
            </a:pP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cx 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expr = const int</a:t>
            </a:r>
            <a:endParaRPr lang="fr-FR" altLang="zh-CN" sz="3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int&amp;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rx </a:t>
            </a:r>
            <a:r>
              <a:rPr lang="fr-FR" altLang="zh-CN" sz="3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 // expr = const int&amp;</a:t>
            </a:r>
          </a:p>
          <a:p>
            <a:pPr marL="0" indent="0">
              <a:buNone/>
            </a:pPr>
            <a:r>
              <a:rPr lang="fr-FR" altLang="zh-CN" sz="3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(x);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  // T = int&amp;,       ParamType = int&amp;</a:t>
            </a:r>
            <a:endParaRPr lang="fr-FR" altLang="zh-CN" sz="3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3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(cx);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const int&amp;, ParamType = const int&amp;</a:t>
            </a:r>
            <a:endParaRPr lang="fr-FR" altLang="zh-CN" sz="3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3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(rx);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const int&amp;, ParamType = const int&amp;</a:t>
            </a:r>
          </a:p>
          <a:p>
            <a:pPr marL="0" indent="0">
              <a:buNone/>
            </a:pPr>
            <a:r>
              <a:rPr lang="fr-FR" altLang="zh-CN" sz="3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3200" dirty="0">
                <a:solidFill>
                  <a:srgbClr val="6CB6FF"/>
                </a:solidFill>
                <a:latin typeface="Source Code Pro" panose="020B0509030403020204" pitchFamily="49" charset="0"/>
              </a:rPr>
              <a:t>10</a:t>
            </a:r>
            <a:r>
              <a:rPr lang="fr-FR" altLang="zh-CN" sz="32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fr-FR" altLang="zh-CN" sz="32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int,        ParamType = int&amp;&amp;</a:t>
            </a:r>
            <a:endParaRPr lang="en-US" altLang="zh-CN" sz="3200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95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521DB43-3973-47D5-ABAF-55FAFA219FCF}"/>
              </a:ext>
            </a:extLst>
          </p:cNvPr>
          <p:cNvSpPr/>
          <p:nvPr/>
        </p:nvSpPr>
        <p:spPr>
          <a:xfrm>
            <a:off x="934278" y="2269754"/>
            <a:ext cx="10383079" cy="3777655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3000" dirty="0">
                <a:latin typeface="Sylfaen" panose="010A0502050306030303" pitchFamily="18" charset="0"/>
              </a:rPr>
              <a:t>(3) </a:t>
            </a:r>
            <a:r>
              <a:rPr lang="en-US" altLang="zh-CN" sz="3000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ParamType</a:t>
            </a:r>
            <a:r>
              <a:rPr lang="en-US" altLang="zh-CN" sz="3000" dirty="0">
                <a:latin typeface="Sylfaen" panose="010A0502050306030303" pitchFamily="18" charset="0"/>
              </a:rPr>
              <a:t> is a raw type, making a copy.</a:t>
            </a:r>
          </a:p>
          <a:p>
            <a:pPr marL="514350" indent="-514350">
              <a:lnSpc>
                <a:spcPct val="110000"/>
              </a:lnSpc>
              <a:buAutoNum type="arabicPeriod"/>
            </a:pPr>
            <a:r>
              <a:rPr lang="en-US" altLang="zh-CN" sz="3000" dirty="0">
                <a:latin typeface="Sylfaen" panose="010A0502050306030303" pitchFamily="18" charset="0"/>
              </a:rPr>
              <a:t>If </a:t>
            </a:r>
            <a:r>
              <a:rPr lang="en-US" altLang="zh-CN" sz="3000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  <a:ea typeface="Source Code Pro" panose="020B0509030403020204" pitchFamily="49" charset="0"/>
              </a:rPr>
              <a:t>expr</a:t>
            </a:r>
            <a:r>
              <a:rPr lang="en-US" altLang="zh-CN" sz="3000" dirty="0">
                <a:latin typeface="Sylfaen" panose="010A0502050306030303" pitchFamily="18" charset="0"/>
              </a:rPr>
              <a:t> is reference, then ignore &amp; or &amp;&amp; and </a:t>
            </a:r>
            <a:r>
              <a:rPr lang="fr-FR" altLang="zh-CN" sz="3000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const</a:t>
            </a:r>
            <a:r>
              <a:rPr lang="en-US" altLang="zh-CN" sz="3000" dirty="0">
                <a:latin typeface="Sylfaen" panose="010A0502050306030303" pitchFamily="18" charset="0"/>
              </a:rPr>
              <a:t>.</a:t>
            </a: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param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</a:t>
            </a:r>
            <a:r>
              <a:rPr lang="fr-FR" altLang="zh-CN" sz="2400" dirty="0">
                <a:solidFill>
                  <a:srgbClr val="768390"/>
                </a:solidFill>
                <a:latin typeface="Source Code Pro" panose="020B0509030403020204" pitchFamily="49" charset="0"/>
              </a:rPr>
              <a:t>ParamType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= T</a:t>
            </a:r>
            <a:endParaRPr lang="fr-FR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b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x 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2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fr-FR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                 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// expr = int</a:t>
            </a:r>
          </a:p>
          <a:p>
            <a:pPr marL="0" indent="0">
              <a:buNone/>
            </a:pP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cx 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         // expr = const int</a:t>
            </a:r>
            <a:endParaRPr lang="fr-FR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int&amp;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rx 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  // expr = const int&amp;</a:t>
            </a:r>
          </a:p>
          <a:p>
            <a:pPr marL="0" indent="0">
              <a:buNone/>
            </a:pP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 int* const 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cxc </a:t>
            </a:r>
            <a:r>
              <a:rPr lang="fr-FR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&amp;x;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// expr = const int* const</a:t>
            </a:r>
            <a:endParaRPr lang="fr-FR" altLang="zh-CN" sz="2200" dirty="0">
              <a:solidFill>
                <a:srgbClr val="F4706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(x);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   // T = int,        </a:t>
            </a:r>
            <a:r>
              <a:rPr lang="fr-FR" altLang="zh-CN" sz="2400" dirty="0">
                <a:solidFill>
                  <a:srgbClr val="768390"/>
                </a:solidFill>
                <a:latin typeface="Source Code Pro" panose="020B0509030403020204" pitchFamily="49" charset="0"/>
              </a:rPr>
              <a:t>ParamType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= int</a:t>
            </a:r>
            <a:endParaRPr lang="fr-FR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(cx);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T = int,        </a:t>
            </a:r>
            <a:r>
              <a:rPr lang="fr-FR" altLang="zh-CN" sz="2400" dirty="0">
                <a:solidFill>
                  <a:srgbClr val="768390"/>
                </a:solidFill>
                <a:latin typeface="Source Code Pro" panose="020B0509030403020204" pitchFamily="49" charset="0"/>
              </a:rPr>
              <a:t>ParamType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= int</a:t>
            </a:r>
            <a:endParaRPr lang="fr-FR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fr-FR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(rx);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T = int,        </a:t>
            </a:r>
            <a:r>
              <a:rPr lang="fr-FR" altLang="zh-CN" sz="2400" dirty="0">
                <a:solidFill>
                  <a:srgbClr val="768390"/>
                </a:solidFill>
                <a:latin typeface="Source Code Pro" panose="020B0509030403020204" pitchFamily="49" charset="0"/>
              </a:rPr>
              <a:t>ParamType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= int</a:t>
            </a:r>
          </a:p>
          <a:p>
            <a:pPr marL="0" indent="0">
              <a:buNone/>
            </a:pPr>
            <a:r>
              <a:rPr lang="fr-FR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fr-FR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(cxc);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T = const int*, </a:t>
            </a:r>
            <a:r>
              <a:rPr lang="fr-FR" altLang="zh-CN" sz="2400" dirty="0">
                <a:solidFill>
                  <a:srgbClr val="768390"/>
                </a:solidFill>
                <a:latin typeface="Source Code Pro" panose="020B0509030403020204" pitchFamily="49" charset="0"/>
              </a:rPr>
              <a:t>ParamType</a:t>
            </a:r>
            <a:r>
              <a:rPr lang="fr-FR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= const int*, special case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5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82B4-8469-4BA7-B0C4-F26730B5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Sylfaen" panose="010A0502050306030303" pitchFamily="18" charset="0"/>
              </a:rPr>
              <a:t>Overview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9E1AA-F833-45F0-8842-6101D88C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C++ is becoming different from C.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C++ is becoming Python …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C++ is moving more computations in compile time.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In this slice, nothing related to multi-threads in C++.</a:t>
            </a:r>
          </a:p>
        </p:txBody>
      </p:sp>
    </p:spTree>
    <p:extLst>
      <p:ext uri="{BB962C8B-B14F-4D97-AF65-F5344CB8AC3E}">
        <p14:creationId xmlns:p14="http://schemas.microsoft.com/office/powerpoint/2010/main" val="245302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CC4D5D-C437-4DFD-AAAF-E54C41DC929C}"/>
              </a:ext>
            </a:extLst>
          </p:cNvPr>
          <p:cNvSpPr/>
          <p:nvPr/>
        </p:nvSpPr>
        <p:spPr>
          <a:xfrm>
            <a:off x="934278" y="2628000"/>
            <a:ext cx="10383079" cy="205521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629348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Placeholder</a:t>
            </a:r>
            <a:r>
              <a:rPr lang="zh-CN" altLang="en-US" dirty="0">
                <a:latin typeface="Sylfaen" panose="010A0502050306030303" pitchFamily="18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type specifier: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auto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For variables, specifies that the type of the variable that is being declared will be </a:t>
            </a:r>
            <a:r>
              <a:rPr lang="en-US" altLang="zh-CN" b="1" dirty="0">
                <a:latin typeface="Sylfaen" panose="010A0502050306030303" pitchFamily="18" charset="0"/>
              </a:rPr>
              <a:t>automatically deduced from its initializer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param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expr;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// exactly the same as template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f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[](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-&gt;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 * 2) 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};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// C++11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g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[](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};                  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// C++14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h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[](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typeid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).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name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 };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     // C++14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625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1D2EBD-B335-4E7D-9D59-DB99180494CD}"/>
              </a:ext>
            </a:extLst>
          </p:cNvPr>
          <p:cNvSpPr/>
          <p:nvPr/>
        </p:nvSpPr>
        <p:spPr>
          <a:xfrm>
            <a:off x="934278" y="2162174"/>
            <a:ext cx="10383079" cy="3757613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>
                <a:latin typeface="Sylfaen" panose="010A0502050306030303" pitchFamily="18" charset="0"/>
              </a:rPr>
              <a:t>Decltype</a:t>
            </a:r>
            <a:r>
              <a:rPr lang="en-US" altLang="zh-CN" dirty="0">
                <a:latin typeface="Sylfaen" panose="010A0502050306030303" pitchFamily="18" charset="0"/>
              </a:rPr>
              <a:t> specifier: </a:t>
            </a:r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decltype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It gets the type of an </a:t>
            </a:r>
            <a:r>
              <a:rPr lang="en-US" altLang="zh-CN" i="1" dirty="0">
                <a:latin typeface="Sylfaen" panose="010A0502050306030303" pitchFamily="18" charset="0"/>
              </a:rPr>
              <a:t>entity </a:t>
            </a:r>
            <a:r>
              <a:rPr lang="en-US" altLang="zh-CN" dirty="0">
                <a:latin typeface="Sylfaen" panose="010A0502050306030303" pitchFamily="18" charset="0"/>
              </a:rPr>
              <a:t>or an </a:t>
            </a:r>
            <a:r>
              <a:rPr lang="en-US" altLang="zh-CN" i="1" dirty="0">
                <a:latin typeface="Sylfaen" panose="010A0502050306030303" pitchFamily="18" charset="0"/>
              </a:rPr>
              <a:t>expression </a:t>
            </a:r>
            <a:r>
              <a:rPr lang="en-US" altLang="zh-CN" dirty="0">
                <a:latin typeface="Sylfaen" panose="010A0502050306030303" pitchFamily="18" charset="0"/>
              </a:rPr>
              <a:t>which use in </a:t>
            </a:r>
            <a:r>
              <a:rPr lang="en-US" altLang="zh-CN" dirty="0" err="1">
                <a:latin typeface="Sylfaen" panose="010A0502050306030303" pitchFamily="18" charset="0"/>
              </a:rPr>
              <a:t>decl</a:t>
            </a:r>
            <a:r>
              <a:rPr lang="en-US" altLang="zh-CN" dirty="0">
                <a:latin typeface="Sylfaen" panose="010A0502050306030303" pitchFamily="18" charset="0"/>
              </a:rPr>
              <a:t>/def.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bool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true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}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x;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(x) == *(&amp;x) making it 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</a:rPr>
              <a:t>lvalue</a:t>
            </a: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(x);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  // int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((x));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int&amp;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  // bool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((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bool (*)(int)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a.x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// int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decltype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((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a.x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const int&amp;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55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BACFE24-54C8-4571-A233-31B736EC9D39}"/>
              </a:ext>
            </a:extLst>
          </p:cNvPr>
          <p:cNvSpPr/>
          <p:nvPr/>
        </p:nvSpPr>
        <p:spPr>
          <a:xfrm>
            <a:off x="934278" y="1740609"/>
            <a:ext cx="10383079" cy="268750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Smart Pointers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Smart pointers are substitution of raw pointers (no arithmetic).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shared_ptr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p1(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new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});   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can be 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</a:rPr>
              <a:t>nullptr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shared_ptr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p2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p1;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     // p2(p1)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shared_ptr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p3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move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(p2);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(std::move(p2));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shared_ptr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p4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make_shared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&gt;(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never do it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int*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new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shared_ptr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p1(a);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shared_ptr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p2(a);</a:t>
            </a: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unique_ptr</a:t>
            </a:r>
            <a:r>
              <a:rPr lang="en-US" altLang="zh-CN" dirty="0">
                <a:latin typeface="Sylfaen" panose="010A0502050306030303" pitchFamily="18" charset="0"/>
              </a:rPr>
              <a:t> is not shared, support move only.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606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CA1A0E-6E92-44EE-AB38-6B28DF485D7D}"/>
              </a:ext>
            </a:extLst>
          </p:cNvPr>
          <p:cNvSpPr/>
          <p:nvPr/>
        </p:nvSpPr>
        <p:spPr>
          <a:xfrm>
            <a:off x="934278" y="2925050"/>
            <a:ext cx="10383079" cy="2728448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9EA878-9883-4CE8-B890-CABE254F63AE}"/>
              </a:ext>
            </a:extLst>
          </p:cNvPr>
          <p:cNvSpPr/>
          <p:nvPr/>
        </p:nvSpPr>
        <p:spPr>
          <a:xfrm>
            <a:off x="934278" y="1728000"/>
            <a:ext cx="10383079" cy="67962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List / Uniform Initialization)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It safely converts arithmetic types, preventing implicit narrowing.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float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f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e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ok, f == inf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float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f{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e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compile error</a:t>
            </a:r>
            <a:endParaRPr lang="en-US" altLang="zh-CN" sz="2000" dirty="0">
              <a:latin typeface="Sylfaen" panose="010A0502050306030303" pitchFamily="18" charset="0"/>
            </a:endParaRPr>
          </a:p>
          <a:p>
            <a:r>
              <a:rPr lang="en-US" altLang="zh-CN" dirty="0">
                <a:latin typeface="Sylfaen" panose="010A0502050306030303" pitchFamily="18" charset="0"/>
              </a:rPr>
              <a:t>Direct initialization.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vi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// 1, 2, 3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{};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                       // 0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int*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ai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new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]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6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// 4, 5, 6, 0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mem1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1, 2, 3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mem2;           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-1, -2, -3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: mem2{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 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2620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CA1A0E-6E92-44EE-AB38-6B28DF485D7D}"/>
              </a:ext>
            </a:extLst>
          </p:cNvPr>
          <p:cNvSpPr/>
          <p:nvPr/>
        </p:nvSpPr>
        <p:spPr>
          <a:xfrm>
            <a:off x="934278" y="1708118"/>
            <a:ext cx="10383079" cy="4066063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Copy initialization.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x;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y;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g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[](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operator[]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Above are outside main(). Below are inside main().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a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g({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6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6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7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b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7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8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]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List / Uniform Initialization)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5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DCA1A0E-6E92-44EE-AB38-6B28DF485D7D}"/>
              </a:ext>
            </a:extLst>
          </p:cNvPr>
          <p:cNvSpPr/>
          <p:nvPr/>
        </p:nvSpPr>
        <p:spPr>
          <a:xfrm>
            <a:off x="934278" y="1732833"/>
            <a:ext cx="10383079" cy="3296368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Why uniform initialization?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static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</a:rPr>
              <a:t>init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++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endl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static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a;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declaration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5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     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assignment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++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endl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en-US" altLang="zh-CN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List / Uniform Initialization)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F380D8-DC9A-41B9-B2F4-3307AFA3E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17" y="661050"/>
            <a:ext cx="57626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73F693C-E726-4E61-B489-7631C16C9C9B}"/>
              </a:ext>
            </a:extLst>
          </p:cNvPr>
          <p:cNvSpPr/>
          <p:nvPr/>
        </p:nvSpPr>
        <p:spPr>
          <a:xfrm>
            <a:off x="926757" y="2228246"/>
            <a:ext cx="10317892" cy="3527617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6BB19CE-B509-49CE-AD70-06A7239F46EA}"/>
              </a:ext>
            </a:extLst>
          </p:cNvPr>
          <p:cNvSpPr/>
          <p:nvPr/>
        </p:nvSpPr>
        <p:spPr>
          <a:xfrm>
            <a:off x="1149179" y="1296000"/>
            <a:ext cx="5348804" cy="39600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Enumerate Type </a:t>
            </a:r>
            <a:r>
              <a:rPr lang="en-US" altLang="zh-CN" b="1" dirty="0">
                <a:latin typeface="Sylfaen" panose="010A0502050306030303" pitchFamily="18" charset="0"/>
              </a:rPr>
              <a:t>)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enum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or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enum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A </a:t>
            </a:r>
            <a:r>
              <a:rPr lang="en-US" altLang="zh-CN" b="1" dirty="0">
                <a:latin typeface="Sylfaen" panose="010A0502050306030303" pitchFamily="18" charset="0"/>
              </a:rPr>
              <a:t>type safe </a:t>
            </a:r>
            <a:r>
              <a:rPr lang="en-US" altLang="zh-CN" dirty="0">
                <a:latin typeface="Sylfaen" panose="010A0502050306030303" pitchFamily="18" charset="0"/>
              </a:rPr>
              <a:t>enumerator that is not implicitly convertible to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int</a:t>
            </a:r>
            <a:endParaRPr lang="en-US" altLang="zh-CN" dirty="0">
              <a:solidFill>
                <a:srgbClr val="ADBAC7"/>
              </a:solidFill>
              <a:highlight>
                <a:srgbClr val="22272E"/>
              </a:highlight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enum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RGB 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uint8_t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RED, GREEN, BLUE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enum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HSV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: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uint8_t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HUE, SATURATION, VALUE 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2D00"/>
                </a:solidFill>
                <a:latin typeface="Source Code Pro" panose="020B0509030403020204" pitchFamily="49" charset="0"/>
              </a:rPr>
              <a:t>//! Always initialize `</a:t>
            </a:r>
            <a:r>
              <a:rPr lang="en-US" altLang="zh-CN" sz="2000" dirty="0" err="1">
                <a:solidFill>
                  <a:srgbClr val="FF2D00"/>
                </a:solidFill>
                <a:latin typeface="Source Code Pro" panose="020B0509030403020204" pitchFamily="49" charset="0"/>
              </a:rPr>
              <a:t>enum</a:t>
            </a:r>
            <a:r>
              <a:rPr lang="en-US" altLang="zh-CN" sz="2000" dirty="0">
                <a:solidFill>
                  <a:srgbClr val="FF2D00"/>
                </a:solidFill>
                <a:latin typeface="Source Code Pro" panose="020B0509030403020204" pitchFamily="49" charset="0"/>
              </a:rPr>
              <a:t> class`-typed variables!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F2D00"/>
                </a:solidFill>
                <a:latin typeface="Source Code Pro" panose="020B0509030403020204" pitchFamily="49" charset="0"/>
              </a:rPr>
              <a:t>//! And never assign an out-of-range value!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::RED;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HSV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hsv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HSV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::HUE;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::RED &lt;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::GREEN;                        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OK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hsv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          // CE for different type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color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                   // OK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color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rgb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// CE for implicit conversion</a:t>
            </a: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Sylfaen" panose="010A0502050306030303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3481C6-A247-4DF4-AACB-E1B3A22E22A2}"/>
              </a:ext>
            </a:extLst>
          </p:cNvPr>
          <p:cNvSpPr txBox="1"/>
          <p:nvPr/>
        </p:nvSpPr>
        <p:spPr>
          <a:xfrm>
            <a:off x="840260" y="5704730"/>
            <a:ext cx="8036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Sylfaen" panose="010A0502050306030303" pitchFamily="18" charset="0"/>
              </a:rPr>
              <a:t>Prefer enumerator than bool on function parameter.</a:t>
            </a:r>
            <a:endParaRPr lang="zh-CN" altLang="en-US" sz="2800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345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constexpr</a:t>
            </a:r>
            <a:endParaRPr lang="en-US" altLang="zh-CN" dirty="0">
              <a:highlight>
                <a:srgbClr val="22272E"/>
              </a:highlight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For variables that are evaluated at compile-time.</a:t>
            </a: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Also, it guarantees compile-time evaluation of a function as long as all its arguments are constant.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</a:t>
            </a:r>
            <a:r>
              <a:rPr lang="en-US" altLang="zh-CN" sz="4000" b="1" dirty="0" err="1">
                <a:latin typeface="Sylfaen" panose="010A0502050306030303" pitchFamily="18" charset="0"/>
              </a:rPr>
              <a:t>Constexpr</a:t>
            </a:r>
            <a:r>
              <a:rPr lang="en-US" altLang="zh-CN" sz="4000" b="1" dirty="0">
                <a:latin typeface="Sylfaen" panose="010A0502050306030303" pitchFamily="18" charset="0"/>
              </a:rPr>
              <a:t>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95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E6EC7FA-E303-4699-B766-543F89155DF4}"/>
              </a:ext>
            </a:extLst>
          </p:cNvPr>
          <p:cNvSpPr/>
          <p:nvPr/>
        </p:nvSpPr>
        <p:spPr>
          <a:xfrm>
            <a:off x="934278" y="1723104"/>
            <a:ext cx="10383079" cy="3639728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constexpr</a:t>
            </a:r>
            <a:endParaRPr lang="en-US" altLang="zh-CN" dirty="0">
              <a:highlight>
                <a:srgbClr val="22272E"/>
              </a:highlight>
              <a:latin typeface="Sylfaen" panose="010A05020503060303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constexpr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fib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n)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(n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||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n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?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: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fib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(n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fib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(n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main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constexpr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ci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fib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(ci);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compile-time evaluation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`a` is determined in run-time.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fib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(a);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// run-time evaluation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  <a:endParaRPr lang="zh-CN" altLang="en-US" sz="20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</a:t>
            </a:r>
            <a:r>
              <a:rPr lang="en-US" altLang="zh-CN" sz="4000" b="1" dirty="0" err="1">
                <a:latin typeface="Sylfaen" panose="010A0502050306030303" pitchFamily="18" charset="0"/>
              </a:rPr>
              <a:t>Constexpr</a:t>
            </a:r>
            <a:r>
              <a:rPr lang="en-US" altLang="zh-CN" sz="4000" b="1" dirty="0">
                <a:latin typeface="Sylfaen" panose="010A0502050306030303" pitchFamily="18" charset="0"/>
              </a:rPr>
              <a:t>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4BF823-BB54-49B5-903C-3A24BF79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57" y="2296855"/>
            <a:ext cx="49244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2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&lt;array&gt;</a:t>
            </a:r>
            <a:r>
              <a:rPr lang="en-US" altLang="zh-CN" dirty="0">
                <a:latin typeface="Sylfaen" panose="010A0502050306030303" pitchFamily="18" charset="0"/>
              </a:rPr>
              <a:t>: wrapped C array.</a:t>
            </a:r>
          </a:p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</a:t>
            </a:r>
            <a:r>
              <a:rPr lang="en-US" altLang="zh-CN" dirty="0" err="1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valarray</a:t>
            </a:r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&gt;</a:t>
            </a:r>
            <a:r>
              <a:rPr lang="en-US" altLang="zh-CN" dirty="0">
                <a:latin typeface="Sylfaen" panose="010A0502050306030303" pitchFamily="18" charset="0"/>
              </a:rPr>
              <a:t>: </a:t>
            </a:r>
            <a:r>
              <a:rPr lang="en-US" altLang="zh-CN" b="1" dirty="0" err="1">
                <a:latin typeface="Sylfaen" panose="010A0502050306030303" pitchFamily="18" charset="0"/>
              </a:rPr>
              <a:t>numpy</a:t>
            </a:r>
            <a:r>
              <a:rPr lang="en-US" altLang="zh-CN" b="1" dirty="0">
                <a:latin typeface="Sylfaen" panose="010A0502050306030303" pitchFamily="18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in C++.</a:t>
            </a:r>
          </a:p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&lt;chrono&gt;</a:t>
            </a:r>
            <a:r>
              <a:rPr lang="en-US" altLang="zh-CN" dirty="0">
                <a:latin typeface="Sylfaen" panose="010A0502050306030303" pitchFamily="18" charset="0"/>
              </a:rPr>
              <a:t>: time library.</a:t>
            </a:r>
          </a:p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&lt;random&gt;</a:t>
            </a:r>
            <a:r>
              <a:rPr lang="en-US" altLang="zh-CN" dirty="0">
                <a:latin typeface="Sylfaen" panose="010A0502050306030303" pitchFamily="18" charset="0"/>
              </a:rPr>
              <a:t>: random library.</a:t>
            </a:r>
          </a:p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&lt;ratio&gt;</a:t>
            </a:r>
            <a:r>
              <a:rPr lang="en-US" altLang="zh-CN" dirty="0">
                <a:latin typeface="Sylfaen" panose="010A0502050306030303" pitchFamily="18" charset="0"/>
              </a:rPr>
              <a:t>: ratio number.</a:t>
            </a:r>
          </a:p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&lt;regex&gt;</a:t>
            </a:r>
            <a:r>
              <a:rPr lang="en-US" altLang="zh-CN" dirty="0">
                <a:latin typeface="Sylfaen" panose="010A0502050306030303" pitchFamily="18" charset="0"/>
              </a:rPr>
              <a:t>: regular expression.</a:t>
            </a:r>
          </a:p>
          <a:p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&lt;</a:t>
            </a:r>
            <a:r>
              <a:rPr lang="en-US" altLang="zh-CN" dirty="0" err="1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unordered_map</a:t>
            </a:r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&gt;, &lt;</a:t>
            </a:r>
            <a:r>
              <a:rPr lang="en-US" altLang="zh-CN" dirty="0" err="1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unordered_set</a:t>
            </a:r>
            <a:r>
              <a:rPr lang="en-US" altLang="zh-CN" dirty="0">
                <a:solidFill>
                  <a:srgbClr val="96D0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&gt;</a:t>
            </a:r>
            <a:r>
              <a:rPr lang="en-US" altLang="zh-CN" dirty="0">
                <a:latin typeface="Sylfaen" panose="010A0502050306030303" pitchFamily="18" charset="0"/>
              </a:rPr>
              <a:t>: hash table-based dictionary and set.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Additional Library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978FB9-0427-4B2B-A5CD-B0BFCEFB329F}"/>
              </a:ext>
            </a:extLst>
          </p:cNvPr>
          <p:cNvSpPr/>
          <p:nvPr/>
        </p:nvSpPr>
        <p:spPr>
          <a:xfrm>
            <a:off x="1150603" y="4950663"/>
            <a:ext cx="8346788" cy="91563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828DC9-ED0C-45EA-B5E1-EA59A8FE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Sylfaen" panose="010A0502050306030303" pitchFamily="18" charset="0"/>
              </a:rPr>
              <a:t>How to Compile?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B12E9-4565-40B5-8DB5-B3F71E31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lnSpcReduction="10000"/>
          </a:bodyPr>
          <a:lstStyle/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rgbClr val="E1AF4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g++ </a:t>
            </a:r>
            <a:r>
              <a:rPr lang="en-US" altLang="zh-CN" dirty="0">
                <a:solidFill>
                  <a:srgbClr val="626D7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-std=</a:t>
            </a:r>
            <a:r>
              <a:rPr lang="en-US" altLang="zh-CN" dirty="0" err="1">
                <a:solidFill>
                  <a:srgbClr val="626D7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c++</a:t>
            </a:r>
            <a:r>
              <a:rPr lang="en-US" altLang="zh-CN" dirty="0">
                <a:solidFill>
                  <a:srgbClr val="626D7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11 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&lt;program.cpp&gt; </a:t>
            </a:r>
            <a:r>
              <a:rPr lang="en-US" altLang="zh-CN" dirty="0">
                <a:solidFill>
                  <a:srgbClr val="626D7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-o</a:t>
            </a:r>
            <a:r>
              <a:rPr lang="en-US" altLang="zh-CN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program</a:t>
            </a:r>
            <a:endParaRPr lang="en-US" altLang="zh-CN" dirty="0">
              <a:solidFill>
                <a:srgbClr val="ADBAC7"/>
              </a:solidFill>
              <a:latin typeface="Consolas" panose="020B0609020204030204" pitchFamily="49" charset="0"/>
            </a:endParaRPr>
          </a:p>
          <a:p>
            <a:pPr>
              <a:lnSpc>
                <a:spcPct val="70000"/>
              </a:lnSpc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set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(CMAKE_CXX_STANDARD 17)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FE5029-75B2-438C-8BC3-3DE5A82D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03" y="1260000"/>
            <a:ext cx="9191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53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7186BE-5556-4B86-9F22-8E0235DAB2B3}"/>
              </a:ext>
            </a:extLst>
          </p:cNvPr>
          <p:cNvSpPr/>
          <p:nvPr/>
        </p:nvSpPr>
        <p:spPr>
          <a:xfrm>
            <a:off x="934277" y="1260000"/>
            <a:ext cx="10214905" cy="4244069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random_device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{};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mt19937_64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rng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rd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()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uniform_real_distribution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double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uniform(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0.0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1.0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number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uniform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rng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)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start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chrono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system_clock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now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some codes here...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end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chrono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system_clock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now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durations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chrono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system_clock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duration_cast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chrono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milliseconds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&gt;(end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-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start).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count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Additional Library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8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003836-B0B0-4E80-93CF-E15B2394DEDC}"/>
              </a:ext>
            </a:extLst>
          </p:cNvPr>
          <p:cNvSpPr/>
          <p:nvPr/>
        </p:nvSpPr>
        <p:spPr>
          <a:xfrm>
            <a:off x="3758439" y="3690000"/>
            <a:ext cx="2194685" cy="457913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6CB6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nullptr</a:t>
            </a:r>
            <a:endParaRPr lang="en-US" altLang="zh-CN" dirty="0">
              <a:solidFill>
                <a:srgbClr val="ADBAC7"/>
              </a:solidFill>
              <a:highlight>
                <a:srgbClr val="22272E"/>
              </a:highlight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In C++,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#define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NULL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6CB6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0</a:t>
            </a:r>
            <a:r>
              <a:rPr lang="en-US" altLang="zh-CN" dirty="0">
                <a:latin typeface="Sylfaen" panose="010A0502050306030303" pitchFamily="18" charset="0"/>
              </a:rPr>
              <a:t>, so </a:t>
            </a:r>
            <a:r>
              <a:rPr lang="en-US" altLang="zh-CN" dirty="0" err="1">
                <a:solidFill>
                  <a:srgbClr val="6CB6FF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nullptr</a:t>
            </a:r>
            <a:r>
              <a:rPr lang="en-US" altLang="zh-CN" dirty="0">
                <a:latin typeface="Sylfaen" panose="010A0502050306030303" pitchFamily="18" charset="0"/>
              </a:rPr>
              <a:t> is needed for overloading.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latin typeface="Sylfaen" panose="010A0502050306030303" pitchFamily="18" charset="0"/>
              </a:rPr>
              <a:t>Fixed width integer types</a:t>
            </a:r>
            <a:endParaRPr lang="en-US" altLang="zh-CN" dirty="0"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 </a:t>
            </a:r>
            <a:r>
              <a:rPr lang="en-US" altLang="zh-CN" dirty="0" err="1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long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will have width as least 64 bits. But fixed width integer types is recommended: </a:t>
            </a: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(u)</a:t>
            </a:r>
            <a:r>
              <a:rPr lang="en-US" altLang="zh-CN" dirty="0" err="1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intN_t</a:t>
            </a:r>
            <a:r>
              <a:rPr lang="en-US" altLang="zh-CN" dirty="0">
                <a:solidFill>
                  <a:srgbClr val="22272E"/>
                </a:solidFill>
                <a:latin typeface="Sylfaen" panose="010A0502050306030303" pitchFamily="18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where N = { 8, 16, 32, 64 }.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r>
              <a:rPr lang="en-US" altLang="zh-CN" dirty="0">
                <a:latin typeface="Sylfaen" panose="010A0502050306030303" pitchFamily="18" charset="0"/>
              </a:rPr>
              <a:t>Logical operator</a:t>
            </a:r>
            <a:r>
              <a:rPr lang="en-US" altLang="zh-CN" dirty="0"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and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or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not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They are keywords in C++ now.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Other Details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564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sz="4000" b="1" dirty="0">
                <a:latin typeface="Sylfaen" panose="010A0502050306030303" pitchFamily="18" charset="0"/>
              </a:rPr>
              <a:t> ( Other Details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A34AC1-CFF6-4273-A1FF-8BFA3A67EC92}"/>
              </a:ext>
            </a:extLst>
          </p:cNvPr>
          <p:cNvSpPr/>
          <p:nvPr/>
        </p:nvSpPr>
        <p:spPr>
          <a:xfrm>
            <a:off x="934278" y="1684303"/>
            <a:ext cx="9998765" cy="2070182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D4F5A4-15AC-4634-A2D6-23E2711CE8AC}"/>
              </a:ext>
            </a:extLst>
          </p:cNvPr>
          <p:cNvSpPr/>
          <p:nvPr/>
        </p:nvSpPr>
        <p:spPr>
          <a:xfrm>
            <a:off x="934277" y="4310063"/>
            <a:ext cx="9998765" cy="1287938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Type Aliasing: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using</a:t>
            </a:r>
            <a:r>
              <a:rPr lang="en-US" altLang="zh-CN" dirty="0">
                <a:solidFill>
                  <a:srgbClr val="22272E"/>
                </a:solidFill>
                <a:latin typeface="Sylfaen" panose="010A0502050306030303" pitchFamily="18" charset="0"/>
              </a:rPr>
              <a:t>.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typedef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(*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func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)(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  // C style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Adobe Devanagari" panose="020405030502010202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using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func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*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)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// Equivalent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Adobe Devanagari" panose="020405030502010202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template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&lt;class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T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using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Vec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vector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&lt;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,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Alloc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&lt;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&gt;&gt;;</a:t>
            </a: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Adobe Devanagari" panose="020405030502010202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Vec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v;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          // vector&lt;int, 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Alloc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Adobe Devanagari" panose="02040503050201020203" pitchFamily="18" charset="0"/>
              </a:rPr>
              <a:t>&lt;int&gt;&gt;</a:t>
            </a:r>
            <a:endParaRPr lang="en-US" altLang="zh-CN" dirty="0">
              <a:latin typeface="Sylfaen" panose="010A0502050306030303" pitchFamily="18" charset="0"/>
            </a:endParaRPr>
          </a:p>
          <a:p>
            <a:r>
              <a:rPr lang="en-US" altLang="zh-CN" dirty="0">
                <a:latin typeface="Sylfaen" panose="010A0502050306030303" pitchFamily="18" charset="0"/>
              </a:rPr>
              <a:t>Dynamic memory 2D allocation/deallocation ( less efficient 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n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A)[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]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new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[n][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4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delete []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B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new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[n][n];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compile error</a:t>
            </a:r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371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C15D-2BA0-4C33-88E2-F58183652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Sylfaen" panose="010A0502050306030303" pitchFamily="18" charset="0"/>
              </a:rPr>
              <a:t>What is new in </a:t>
            </a:r>
            <a:r>
              <a:rPr lang="en-US" altLang="zh-CN" b="1" dirty="0">
                <a:solidFill>
                  <a:srgbClr val="FF0000"/>
                </a:solidFill>
                <a:latin typeface="Sylfaen" panose="010A0502050306030303" pitchFamily="18" charset="0"/>
              </a:rPr>
              <a:t>C++14</a:t>
            </a:r>
            <a:r>
              <a:rPr lang="en-US" altLang="zh-CN" b="1" dirty="0">
                <a:latin typeface="Sylfaen" panose="010A0502050306030303" pitchFamily="18" charset="0"/>
              </a:rPr>
              <a:t>?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2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F2158A-C884-4516-B982-9645F427909D}"/>
              </a:ext>
            </a:extLst>
          </p:cNvPr>
          <p:cNvSpPr/>
          <p:nvPr/>
        </p:nvSpPr>
        <p:spPr>
          <a:xfrm>
            <a:off x="928325" y="1746000"/>
            <a:ext cx="4748023" cy="662609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08463F-0B5F-434B-BEE3-60D1E2716375}"/>
              </a:ext>
            </a:extLst>
          </p:cNvPr>
          <p:cNvSpPr/>
          <p:nvPr/>
        </p:nvSpPr>
        <p:spPr>
          <a:xfrm>
            <a:off x="934278" y="2916000"/>
            <a:ext cx="10383079" cy="272553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C++14 </a:t>
            </a:r>
            <a:r>
              <a:rPr lang="en-US" altLang="zh-CN" sz="4000" b="1" dirty="0">
                <a:latin typeface="Sylfaen" panose="010A0502050306030303" pitchFamily="18" charset="0"/>
              </a:rPr>
              <a:t>( Other Details </a:t>
            </a:r>
            <a:r>
              <a:rPr lang="en-US" altLang="zh-CN" b="1" dirty="0">
                <a:latin typeface="Sylfaen" panose="010A0502050306030303" pitchFamily="18" charset="0"/>
              </a:rPr>
              <a:t>)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Binary Literals &amp; Digit Separators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binary_literal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0b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100010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digit_separator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{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1'000'000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Variable Templates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template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6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&gt;</a:t>
            </a:r>
            <a:endParaRPr lang="en-US" altLang="zh-CN" sz="16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constexpr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pi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DCBDFB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600" dirty="0">
                <a:solidFill>
                  <a:srgbClr val="6CB6FF"/>
                </a:solidFill>
                <a:latin typeface="Source Code Pro" panose="020B0509030403020204" pitchFamily="49" charset="0"/>
              </a:rPr>
              <a:t>3.1415926535897932385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template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6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&gt;</a:t>
            </a:r>
            <a:endParaRPr lang="en-US" altLang="zh-CN" sz="16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f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[]() { </a:t>
            </a:r>
            <a:r>
              <a:rPr lang="en-US" altLang="zh-CN" sz="16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6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16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setprecision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600" dirty="0">
                <a:solidFill>
                  <a:srgbClr val="6CB6FF"/>
                </a:solidFill>
                <a:latin typeface="Source Code Pro" panose="020B0509030403020204" pitchFamily="49" charset="0"/>
              </a:rPr>
              <a:t>20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pi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&gt;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1600" dirty="0">
                <a:solidFill>
                  <a:srgbClr val="96D0FF"/>
                </a:solidFill>
                <a:latin typeface="Source Code Pro" panose="020B0509030403020204" pitchFamily="49" charset="0"/>
              </a:rPr>
              <a:t> '</a:t>
            </a:r>
            <a:r>
              <a:rPr lang="en-US" altLang="zh-CN" sz="1600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1600" dirty="0">
                <a:solidFill>
                  <a:srgbClr val="96D0FF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; };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6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768390"/>
                </a:solidFill>
                <a:latin typeface="Source Code Pro" panose="020B0509030403020204" pitchFamily="49" charset="0"/>
              </a:rPr>
              <a:t>// main().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float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&gt;();</a:t>
            </a:r>
            <a:r>
              <a:rPr lang="en-US" altLang="zh-CN" sz="1600" dirty="0">
                <a:solidFill>
                  <a:srgbClr val="768390"/>
                </a:solidFill>
                <a:latin typeface="Source Code Pro" panose="020B0509030403020204" pitchFamily="49" charset="0"/>
              </a:rPr>
              <a:t>       // 3.1415927410125732422</a:t>
            </a:r>
            <a:endParaRPr lang="en-US" altLang="zh-CN" sz="16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double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&gt;();      </a:t>
            </a:r>
            <a:r>
              <a:rPr lang="en-US" altLang="zh-CN" sz="1600" dirty="0">
                <a:solidFill>
                  <a:srgbClr val="768390"/>
                </a:solidFill>
                <a:latin typeface="Source Code Pro" panose="020B0509030403020204" pitchFamily="49" charset="0"/>
              </a:rPr>
              <a:t>// 3.1415926535897931160</a:t>
            </a:r>
            <a:endParaRPr lang="en-US" altLang="zh-CN" sz="16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6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long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600" dirty="0">
                <a:solidFill>
                  <a:srgbClr val="F47067"/>
                </a:solidFill>
                <a:latin typeface="Source Code Pro" panose="020B0509030403020204" pitchFamily="49" charset="0"/>
              </a:rPr>
              <a:t>double</a:t>
            </a:r>
            <a:r>
              <a:rPr lang="en-US" altLang="zh-CN" sz="1600" dirty="0">
                <a:solidFill>
                  <a:srgbClr val="ADBAC7"/>
                </a:solidFill>
                <a:latin typeface="Source Code Pro" panose="020B0509030403020204" pitchFamily="49" charset="0"/>
              </a:rPr>
              <a:t>&gt;();</a:t>
            </a:r>
            <a:r>
              <a:rPr lang="en-US" altLang="zh-CN" sz="1600" dirty="0">
                <a:solidFill>
                  <a:srgbClr val="768390"/>
                </a:solidFill>
                <a:latin typeface="Source Code Pro" panose="020B0509030403020204" pitchFamily="49" charset="0"/>
              </a:rPr>
              <a:t> // 3.1415926535897932385</a:t>
            </a:r>
            <a:endParaRPr lang="en-US" altLang="zh-CN" sz="1600" dirty="0">
              <a:solidFill>
                <a:srgbClr val="ADBAC7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808463F-0B5F-434B-BEE3-60D1E2716375}"/>
              </a:ext>
            </a:extLst>
          </p:cNvPr>
          <p:cNvSpPr/>
          <p:nvPr/>
        </p:nvSpPr>
        <p:spPr>
          <a:xfrm>
            <a:off x="934278" y="1728000"/>
            <a:ext cx="10383079" cy="204967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::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quoted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string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"unquoted,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\"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quoted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\"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" | 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quoted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(a)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’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unquoted, "quoted" | "unquoted, \"quoted\""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string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b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"unquoted, ?quoted?"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b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" | "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quoted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(b,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'?'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'!'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'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unquoted, "quoted" | ?unquoted, !?quoted!??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C++14 </a:t>
            </a:r>
            <a:r>
              <a:rPr lang="en-US" altLang="zh-CN" sz="4000" b="1" dirty="0">
                <a:latin typeface="Sylfaen" panose="010A0502050306030303" pitchFamily="18" charset="0"/>
              </a:rPr>
              <a:t>( Other Details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37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C15D-2BA0-4C33-88E2-F58183652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Sylfaen" panose="010A0502050306030303" pitchFamily="18" charset="0"/>
              </a:rPr>
              <a:t>What is new in </a:t>
            </a:r>
            <a:r>
              <a:rPr lang="en-US" altLang="zh-CN" b="1" dirty="0">
                <a:solidFill>
                  <a:srgbClr val="FF0000"/>
                </a:solidFill>
                <a:latin typeface="Sylfaen" panose="010A0502050306030303" pitchFamily="18" charset="0"/>
              </a:rPr>
              <a:t>C++17</a:t>
            </a:r>
            <a:r>
              <a:rPr lang="en-US" altLang="zh-CN" b="1" dirty="0">
                <a:latin typeface="Sylfaen" panose="010A0502050306030303" pitchFamily="18" charset="0"/>
              </a:rPr>
              <a:t>?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6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C7EED0A-1E28-40BD-8C80-EEE665E320B9}"/>
              </a:ext>
            </a:extLst>
          </p:cNvPr>
          <p:cNvSpPr/>
          <p:nvPr/>
        </p:nvSpPr>
        <p:spPr>
          <a:xfrm>
            <a:off x="934278" y="2074606"/>
            <a:ext cx="10383079" cy="3883742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Structure Binding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>
                <a:latin typeface="Sylfaen" panose="010A0502050306030303" pitchFamily="18" charset="0"/>
              </a:rPr>
              <a:t>Structure binding can be apply to array, tuple-like type and structure.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arr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22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]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2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200" dirty="0">
                <a:solidFill>
                  <a:srgbClr val="6CB6FF"/>
                </a:solidFill>
                <a:latin typeface="Source Code Pro" panose="020B0509030403020204" pitchFamily="49" charset="0"/>
              </a:rPr>
              <a:t>2 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[x, y]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arr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    </a:t>
            </a:r>
            <a:r>
              <a:rPr lang="en-US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// copy</a:t>
            </a: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auto&amp;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[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xr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yr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]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arr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200" dirty="0">
                <a:solidFill>
                  <a:srgbClr val="768390"/>
                </a:solidFill>
                <a:latin typeface="Source Code Pro" panose="020B0509030403020204" pitchFamily="49" charset="0"/>
              </a:rPr>
              <a:t> // reference</a:t>
            </a: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b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</a:b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float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x1{};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char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y1{};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z1{};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tuple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&lt;float&amp;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char&amp;&amp;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int&gt;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tpl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(x1, </a:t>
            </a:r>
            <a:r>
              <a:rPr lang="en-US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move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(y1), z1);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auto&amp;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[a, b, c]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tpl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endParaRPr lang="en-US" altLang="zh-CN" sz="22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S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mutable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x1;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volatile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double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y1;};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69D50"/>
                </a:solidFill>
                <a:latin typeface="Source Code Pro" panose="020B0509030403020204" pitchFamily="49" charset="0"/>
              </a:rPr>
              <a:t>S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() {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S{</a:t>
            </a:r>
            <a:r>
              <a:rPr lang="en-US" altLang="zh-CN" sz="22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200" dirty="0">
                <a:solidFill>
                  <a:srgbClr val="6CB6FF"/>
                </a:solidFill>
                <a:latin typeface="Source Code Pro" panose="020B0509030403020204" pitchFamily="49" charset="0"/>
              </a:rPr>
              <a:t>2.3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}; }</a:t>
            </a:r>
          </a:p>
          <a:p>
            <a:pPr marL="0" indent="0">
              <a:buNone/>
            </a:pP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[x, y] </a:t>
            </a:r>
            <a:r>
              <a:rPr lang="en-US" altLang="zh-CN" sz="22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2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2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5969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BD92890-16C2-4C08-830B-E7FA78D9C8C0}"/>
              </a:ext>
            </a:extLst>
          </p:cNvPr>
          <p:cNvSpPr/>
          <p:nvPr/>
        </p:nvSpPr>
        <p:spPr>
          <a:xfrm>
            <a:off x="934278" y="1719199"/>
            <a:ext cx="10383079" cy="3418230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Class Template Argument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One need not specify the type of class template.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{};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main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    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pair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double&gt;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1.0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pair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b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1.0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cumbersome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});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limited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vector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});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best!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230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7D2C922-2615-404A-B18D-AD352FF48F57}"/>
              </a:ext>
            </a:extLst>
          </p:cNvPr>
          <p:cNvSpPr/>
          <p:nvPr/>
        </p:nvSpPr>
        <p:spPr>
          <a:xfrm>
            <a:off x="925443" y="3609974"/>
            <a:ext cx="10383079" cy="142585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3D5BD6-6059-4FA6-BFD7-7DB8D07EC4B0}"/>
              </a:ext>
            </a:extLst>
          </p:cNvPr>
          <p:cNvSpPr/>
          <p:nvPr/>
        </p:nvSpPr>
        <p:spPr>
          <a:xfrm>
            <a:off x="925444" y="2088689"/>
            <a:ext cx="10383079" cy="1073624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Default value of template ( Any type except for floating point and class ( until C++20 ) ).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&lt;</a:t>
            </a: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typename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sizeof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S;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5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Non-type template parameters declared with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auto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  <a:endParaRPr lang="en-US" altLang="zh-CN" dirty="0">
              <a:solidFill>
                <a:srgbClr val="ADBAC7"/>
              </a:solidFill>
              <a:latin typeface="Sylfaen" panose="010A05020503060303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template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&lt;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pt-B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n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&gt; 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struct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pt-BR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A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A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</a:t>
            </a:r>
            <a:r>
              <a:rPr lang="pt-BR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&gt;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a;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b 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pt-BR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A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b</a:t>
            </a:r>
            <a:r>
              <a:rPr lang="pt-BR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&gt;</a:t>
            </a:r>
            <a:r>
              <a:rPr lang="pt-B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c;</a:t>
            </a:r>
            <a:endParaRPr lang="pt-BR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A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&lt;int&gt;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d;</a:t>
            </a:r>
            <a:r>
              <a:rPr lang="pt-BR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error</a:t>
            </a:r>
            <a:endParaRPr lang="pt-BR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</a:t>
            </a:r>
            <a:r>
              <a:rPr lang="en-US" altLang="zh-CN" sz="4000" b="1" dirty="0">
                <a:latin typeface="Sylfaen" panose="010A0502050306030303" pitchFamily="18" charset="0"/>
              </a:rPr>
              <a:t> ( Type Deduction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13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35978FB9-0427-4B2B-A5CD-B0BFCEFB329F}"/>
              </a:ext>
            </a:extLst>
          </p:cNvPr>
          <p:cNvSpPr/>
          <p:nvPr/>
        </p:nvSpPr>
        <p:spPr>
          <a:xfrm>
            <a:off x="838800" y="1223616"/>
            <a:ext cx="9130076" cy="4721631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B12E9-4565-40B5-8DB5-B3F71E31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#if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defined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"__</a:t>
            </a:r>
            <a:r>
              <a:rPr lang="en-US" altLang="zh-CN" dirty="0" err="1">
                <a:solidFill>
                  <a:srgbClr val="96D0FF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 = 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#if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199711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"ISO C++ 1998/2003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    #</a:t>
            </a:r>
            <a:r>
              <a:rPr lang="en-US" altLang="zh-CN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elif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201103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"ISO C++ 2011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    #</a:t>
            </a:r>
            <a:r>
              <a:rPr lang="en-US" altLang="zh-CN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elif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201402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"ISO C++ 2014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    #</a:t>
            </a:r>
            <a:r>
              <a:rPr lang="en-US" altLang="zh-CN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elif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201703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"ISO C++ 2017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    #</a:t>
            </a:r>
            <a:r>
              <a:rPr lang="en-US" altLang="zh-CN" dirty="0" err="1">
                <a:solidFill>
                  <a:srgbClr val="F47067"/>
                </a:solidFill>
                <a:latin typeface="Source Code Pro" panose="020B0509030403020204" pitchFamily="49" charset="0"/>
              </a:rPr>
              <a:t>elif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dirty="0">
                <a:solidFill>
                  <a:srgbClr val="DCBDFB"/>
                </a:solidFill>
                <a:latin typeface="Source Code Pro" panose="020B0509030403020204" pitchFamily="49" charset="0"/>
              </a:rPr>
              <a:t>__</a:t>
            </a:r>
            <a:r>
              <a:rPr lang="en-US" altLang="zh-CN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cplusplus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==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202002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L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cout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&lt;&lt;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"ISO C++ 2020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\n</a:t>
            </a:r>
            <a:r>
              <a:rPr lang="en-US" altLang="zh-CN" dirty="0">
                <a:solidFill>
                  <a:srgbClr val="96D0FF"/>
                </a:solidFill>
                <a:latin typeface="Source Code Pro" panose="020B0509030403020204" pitchFamily="49" charset="0"/>
              </a:rPr>
              <a:t>"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    #endif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#endif</a:t>
            </a: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70000"/>
              </a:lnSpc>
            </a:pPr>
            <a:endParaRPr lang="en-US" altLang="zh-CN" dirty="0">
              <a:solidFill>
                <a:srgbClr val="E1AF4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dirty="0">
              <a:solidFill>
                <a:srgbClr val="ADBAC7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9828DC9-ED0C-45EA-B5E1-EA59A8FE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Sylfaen" panose="010A0502050306030303" pitchFamily="18" charset="0"/>
              </a:rPr>
              <a:t>How to Compile?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6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DCA86F-9784-4C44-8828-9D6D5A5A6987}"/>
              </a:ext>
            </a:extLst>
          </p:cNvPr>
          <p:cNvSpPr/>
          <p:nvPr/>
        </p:nvSpPr>
        <p:spPr>
          <a:xfrm>
            <a:off x="934278" y="2641600"/>
            <a:ext cx="10383079" cy="3343965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latin typeface="Sylfaen" panose="010A0502050306030303" pitchFamily="18" charset="0"/>
              </a:rPr>
              <a:t>Until C++17, it is a optimization marker.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Since C++17, it is a decorator of static variable. Eliminating the main obstacle to packaging C++ code as header-only libraries.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768390"/>
                </a:solidFill>
                <a:latin typeface="Source Code Pro" panose="020B0509030403020204" pitchFamily="49" charset="0"/>
              </a:rPr>
              <a:t>// a.hpp</a:t>
            </a:r>
            <a:endParaRPr lang="en-US" altLang="zh-CN" sz="17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inline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inline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static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factor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*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(factor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++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768390"/>
                </a:solidFill>
                <a:latin typeface="Source Code Pro" panose="020B0509030403020204" pitchFamily="49" charset="0"/>
              </a:rPr>
              <a:t>// b1.cpp</a:t>
            </a:r>
            <a:endParaRPr lang="en-US" altLang="zh-CN" sz="17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bar1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() {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7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768390"/>
                </a:solidFill>
                <a:latin typeface="Source Code Pro" panose="020B0509030403020204" pitchFamily="49" charset="0"/>
              </a:rPr>
              <a:t>// b2.cpp</a:t>
            </a:r>
            <a:endParaRPr lang="en-US" altLang="zh-CN" sz="17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bar2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() {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17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altLang="zh-CN" sz="1700" dirty="0">
                <a:solidFill>
                  <a:srgbClr val="768390"/>
                </a:solidFill>
                <a:latin typeface="Source Code Pro" panose="020B0509030403020204" pitchFamily="49" charset="0"/>
              </a:rPr>
              <a:t>// main</a:t>
            </a:r>
            <a:endParaRPr lang="en-US" altLang="zh-CN" sz="17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bar1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() </a:t>
            </a:r>
            <a:r>
              <a:rPr lang="en-US" altLang="zh-CN" sz="1700" dirty="0">
                <a:solidFill>
                  <a:srgbClr val="F47067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1700" dirty="0">
                <a:solidFill>
                  <a:srgbClr val="DCBDFB"/>
                </a:solidFill>
                <a:latin typeface="Source Code Pro" panose="020B0509030403020204" pitchFamily="49" charset="0"/>
              </a:rPr>
              <a:t>bar2</a:t>
            </a:r>
            <a:r>
              <a:rPr lang="en-US" altLang="zh-CN" sz="17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  <a:r>
              <a:rPr lang="en-US" altLang="zh-CN" sz="1700" dirty="0">
                <a:solidFill>
                  <a:srgbClr val="768390"/>
                </a:solidFill>
                <a:latin typeface="Source Code Pro" panose="020B0509030403020204" pitchFamily="49" charset="0"/>
              </a:rPr>
              <a:t> // 5</a:t>
            </a:r>
            <a:endParaRPr lang="en-US" altLang="zh-CN" sz="1700" dirty="0">
              <a:solidFill>
                <a:srgbClr val="ADBAC7"/>
              </a:solidFill>
              <a:latin typeface="Source Code Pro" panose="020B050903040302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Inline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603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Attributes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A1DB37-A3C9-4347-91C9-7827A7D1D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347331"/>
              </p:ext>
            </p:extLst>
          </p:nvPr>
        </p:nvGraphicFramePr>
        <p:xfrm>
          <a:off x="838800" y="1260000"/>
          <a:ext cx="10378672" cy="476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89336">
                  <a:extLst>
                    <a:ext uri="{9D8B030D-6E8A-4147-A177-3AD203B41FA5}">
                      <a16:colId xmlns:a16="http://schemas.microsoft.com/office/drawing/2014/main" val="3216861443"/>
                    </a:ext>
                  </a:extLst>
                </a:gridCol>
                <a:gridCol w="5189336">
                  <a:extLst>
                    <a:ext uri="{9D8B030D-6E8A-4147-A177-3AD203B41FA5}">
                      <a16:colId xmlns:a16="http://schemas.microsoft.com/office/drawing/2014/main" val="4069726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Sylfaen" panose="010A0502050306030303" pitchFamily="18" charset="0"/>
                        </a:rPr>
                        <a:t>Attribute</a:t>
                      </a:r>
                      <a:endParaRPr lang="zh-CN" altLang="en-US" b="1" dirty="0">
                        <a:latin typeface="Sylfaen" panose="010A050205030603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latin typeface="Sylfaen" panose="010A0502050306030303" pitchFamily="18" charset="0"/>
                        </a:rPr>
                        <a:t>Description</a:t>
                      </a:r>
                      <a:endParaRPr lang="zh-CN" altLang="en-US" b="1" dirty="0">
                        <a:latin typeface="Sylfaen" panose="010A05020503060303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93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u="none" strike="noStrike" dirty="0" err="1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2" tooltip="cpp/language/attributes/noreturn"/>
                        </a:rPr>
                        <a:t>noreturn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(C++11)</a:t>
                      </a:r>
                      <a:endParaRPr lang="en-US" dirty="0">
                        <a:effectLst/>
                        <a:latin typeface="Sylfaen" panose="010A05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indicates that the function does not return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805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u="none" strike="noStrike" dirty="0" err="1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3" tooltip="cpp/language/attributes/carries dependency"/>
                        </a:rPr>
                        <a:t>carries_dependency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(C++11)</a:t>
                      </a:r>
                      <a:endParaRPr lang="en-US" dirty="0">
                        <a:effectLst/>
                        <a:latin typeface="Sylfaen" panose="010A05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indicates that dependency chain in release-consume 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4" tooltip="cpp/atomic/memory order"/>
                        </a:rPr>
                        <a:t>std::</a:t>
                      </a:r>
                      <a:r>
                        <a:rPr lang="en-US" u="none" strike="noStrike" dirty="0" err="1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4" tooltip="cpp/atomic/memory order"/>
                        </a:rPr>
                        <a:t>memory_order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 propagates in and out of the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998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u="none" strike="noStrike" dirty="0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5" tooltip="cpp/language/attributes/deprecated"/>
                        </a:rPr>
                        <a:t>deprecated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(C++14)</a:t>
                      </a:r>
                      <a:br>
                        <a:rPr lang="en-US" dirty="0">
                          <a:effectLst/>
                          <a:latin typeface="Sylfaen" panose="010A0502050306030303" pitchFamily="18" charset="0"/>
                        </a:rPr>
                      </a:b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[[deprecated("reason")]]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(C++14)</a:t>
                      </a:r>
                      <a:endParaRPr lang="en-US" dirty="0">
                        <a:effectLst/>
                        <a:latin typeface="Sylfaen" panose="010A05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indicates that the use of the name or entity declared with this attribute is allowed, but discouraged for some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  <a:effectLst/>
                          <a:latin typeface="Sylfaen" panose="010A0502050306030303" pitchFamily="18" charset="0"/>
                        </a:rPr>
                        <a:t> reason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27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u="none" strike="noStrike" dirty="0" err="1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6" tooltip="cpp/language/attributes/fallthrough"/>
                        </a:rPr>
                        <a:t>fallthrough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(C++17)</a:t>
                      </a:r>
                      <a:endParaRPr lang="en-US" dirty="0">
                        <a:effectLst/>
                        <a:latin typeface="Sylfaen" panose="010A05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indicates that the fall through from the previous case label is intentional and should not be diagnosed by a compiler that warns on fall-through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62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u="none" strike="noStrike" dirty="0" err="1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7" tooltip="cpp/language/attributes/nodiscard"/>
                        </a:rPr>
                        <a:t>nodiscard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(C++17)</a:t>
                      </a:r>
                      <a:br>
                        <a:rPr lang="en-US" dirty="0">
                          <a:effectLst/>
                          <a:latin typeface="Sylfaen" panose="010A0502050306030303" pitchFamily="18" charset="0"/>
                        </a:rPr>
                      </a:b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dirty="0" err="1">
                          <a:effectLst/>
                          <a:latin typeface="Sylfaen" panose="010A0502050306030303" pitchFamily="18" charset="0"/>
                        </a:rPr>
                        <a:t>nodiscard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("reason")]]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(C++20)</a:t>
                      </a:r>
                      <a:endParaRPr lang="en-US" dirty="0">
                        <a:effectLst/>
                        <a:latin typeface="Sylfaen" panose="010A05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Sylfaen" panose="010A0502050306030303" pitchFamily="18" charset="0"/>
                        </a:rPr>
                        <a:t>encourages the compiler to issue a warning if the return value is discarded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64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[[</a:t>
                      </a:r>
                      <a:r>
                        <a:rPr lang="en-US" u="none" strike="noStrike" dirty="0" err="1">
                          <a:solidFill>
                            <a:srgbClr val="0645AD"/>
                          </a:solidFill>
                          <a:effectLst/>
                          <a:latin typeface="Sylfaen" panose="010A0502050306030303" pitchFamily="18" charset="0"/>
                          <a:hlinkClick r:id="rId8" tooltip="cpp/language/attributes/maybe unused"/>
                        </a:rPr>
                        <a:t>maybe_unused</a:t>
                      </a:r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]]</a:t>
                      </a:r>
                      <a:r>
                        <a:rPr lang="en-US" dirty="0">
                          <a:solidFill>
                            <a:srgbClr val="008000"/>
                          </a:solidFill>
                          <a:effectLst/>
                          <a:latin typeface="Sylfaen" panose="010A0502050306030303" pitchFamily="18" charset="0"/>
                        </a:rPr>
                        <a:t>(C++17)</a:t>
                      </a:r>
                      <a:endParaRPr lang="en-US" dirty="0">
                        <a:effectLst/>
                        <a:latin typeface="Sylfaen" panose="010A05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Sylfaen" panose="010A0502050306030303" pitchFamily="18" charset="0"/>
                        </a:rPr>
                        <a:t>suppresses compiler warnings on unused entities, if 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052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94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BE9FB1D-777F-4EC1-9532-F321D7441A34}"/>
              </a:ext>
            </a:extLst>
          </p:cNvPr>
          <p:cNvSpPr/>
          <p:nvPr/>
        </p:nvSpPr>
        <p:spPr>
          <a:xfrm>
            <a:off x="934278" y="1156786"/>
            <a:ext cx="10383079" cy="4859999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[[</a:t>
            </a:r>
            <a:r>
              <a:rPr lang="en-US" altLang="zh-CN" sz="2000" dirty="0" err="1">
                <a:solidFill>
                  <a:srgbClr val="6CB6FF"/>
                </a:solidFill>
                <a:latin typeface="Source Code Pro" panose="020B0509030403020204" pitchFamily="49" charset="0"/>
              </a:rPr>
              <a:t>noreturn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 err="1">
                <a:solidFill>
                  <a:srgbClr val="6CB6FF"/>
                </a:solidFill>
                <a:latin typeface="Source Code Pro" panose="020B0509030403020204" pitchFamily="49" charset="0"/>
              </a:rPr>
              <a:t>maybe_unused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]]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[[</a:t>
            </a:r>
            <a:r>
              <a:rPr lang="en-US" altLang="zh-CN" sz="2000" dirty="0" err="1">
                <a:solidFill>
                  <a:srgbClr val="6CB6FF"/>
                </a:solidFill>
                <a:latin typeface="Source Code Pro" panose="020B0509030403020204" pitchFamily="49" charset="0"/>
              </a:rPr>
              <a:t>noreturn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 err="1">
                <a:solidFill>
                  <a:srgbClr val="6CB6FF"/>
                </a:solidFill>
                <a:latin typeface="Source Code Pro" panose="020B0509030403020204" pitchFamily="49" charset="0"/>
              </a:rPr>
              <a:t>maybe_unused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]]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()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while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 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[[</a:t>
            </a:r>
            <a:r>
              <a:rPr lang="en-US" altLang="zh-CN" sz="2000" dirty="0" err="1">
                <a:solidFill>
                  <a:srgbClr val="6CB6FF"/>
                </a:solidFill>
                <a:latin typeface="Source Code Pro" panose="020B0509030403020204" pitchFamily="49" charset="0"/>
              </a:rPr>
              <a:t>nodiscard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]]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{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__attribute__((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</a:rPr>
              <a:t>nodiscard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)) is old style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76839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switch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(n) {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case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[[</a:t>
            </a:r>
            <a:r>
              <a:rPr lang="en-US" altLang="zh-CN" sz="2000" dirty="0" err="1">
                <a:solidFill>
                  <a:srgbClr val="6CB6FF"/>
                </a:solidFill>
                <a:latin typeface="Source Code Pro" panose="020B0509030403020204" pitchFamily="49" charset="0"/>
              </a:rPr>
              <a:t>fallthrough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]]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case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2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no warning on </a:t>
            </a:r>
            <a:r>
              <a:rPr lang="en-US" altLang="zh-CN" sz="2000" dirty="0" err="1">
                <a:solidFill>
                  <a:srgbClr val="768390"/>
                </a:solidFill>
                <a:latin typeface="Source Code Pro" panose="020B0509030403020204" pitchFamily="49" charset="0"/>
              </a:rPr>
              <a:t>fallthrough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case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3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h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break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Attributes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071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9DCA86F-9784-4C44-8828-9D6D5A5A6987}"/>
              </a:ext>
            </a:extLst>
          </p:cNvPr>
          <p:cNvSpPr/>
          <p:nvPr/>
        </p:nvSpPr>
        <p:spPr>
          <a:xfrm>
            <a:off x="934278" y="1753139"/>
            <a:ext cx="10383079" cy="2739347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For maintaining the scope of local temporary variable.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char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buf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  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fgets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buf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stdin)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 m[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0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]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buf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 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switch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auto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 x)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case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return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ADBAC7"/>
                </a:solidFill>
                <a:latin typeface="Source Code Pro" panose="020B0509030403020204" pitchFamily="49" charset="0"/>
              </a:rPr>
              <a:t>i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+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x;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Control Flow with Initialization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845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B41AFB3-E42E-4059-9E8F-ACFD93266C45}"/>
              </a:ext>
            </a:extLst>
          </p:cNvPr>
          <p:cNvSpPr/>
          <p:nvPr/>
        </p:nvSpPr>
        <p:spPr>
          <a:xfrm>
            <a:off x="934278" y="2251586"/>
            <a:ext cx="10383079" cy="2435266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938033-FBBF-42DA-8CDC-98F4A3BE0415}"/>
              </a:ext>
            </a:extLst>
          </p:cNvPr>
          <p:cNvSpPr/>
          <p:nvPr/>
        </p:nvSpPr>
        <p:spPr>
          <a:xfrm>
            <a:off x="1155764" y="1260000"/>
            <a:ext cx="5950563" cy="439858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dirty="0">
                <a:solidFill>
                  <a:srgbClr val="F69D50"/>
                </a:solidFill>
                <a:latin typeface="Source Code Pro" panose="020B0509030403020204" pitchFamily="49" charset="0"/>
              </a:rPr>
              <a:t>byte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b { 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0b</a:t>
            </a:r>
            <a:r>
              <a:rPr lang="en-US" altLang="zh-CN" dirty="0">
                <a:solidFill>
                  <a:srgbClr val="6CB6FF"/>
                </a:solidFill>
                <a:latin typeface="Source Code Pro" panose="020B0509030403020204" pitchFamily="49" charset="0"/>
              </a:rPr>
              <a:t>1010'1010</a:t>
            </a:r>
            <a:r>
              <a:rPr lang="en-US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altLang="zh-CN" dirty="0">
                <a:latin typeface="Sylfaen" panose="010A0502050306030303" pitchFamily="18" charset="0"/>
              </a:rPr>
              <a:t>It supports bit operation only, list initialization only.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clamp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inclusive_scan</a:t>
            </a:r>
            <a:endParaRPr lang="en-US" altLang="zh-CN" sz="2000" dirty="0">
              <a:solidFill>
                <a:srgbClr val="DCBDFB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exclusive_scan</a:t>
            </a:r>
            <a:endParaRPr lang="en-US" altLang="zh-CN" sz="2000" dirty="0">
              <a:solidFill>
                <a:srgbClr val="DCBDFB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hypot</a:t>
            </a:r>
            <a:endParaRPr lang="en-US" altLang="zh-CN" sz="2000" dirty="0">
              <a:solidFill>
                <a:srgbClr val="DCBDFB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lcm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std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gcd</a:t>
            </a:r>
            <a:endParaRPr lang="en-US" altLang="zh-CN" sz="2000" dirty="0">
              <a:solidFill>
                <a:srgbClr val="DCBDFB"/>
              </a:solidFill>
              <a:latin typeface="Source Code Pro" panose="020B0509030403020204" pitchFamily="49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C++17 </a:t>
            </a:r>
            <a:r>
              <a:rPr lang="en-US" altLang="zh-CN" sz="4000" b="1" dirty="0">
                <a:latin typeface="Sylfaen" panose="010A0502050306030303" pitchFamily="18" charset="0"/>
              </a:rPr>
              <a:t>( Other Details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9892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DC44-372D-4944-812C-ED0C02C3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Sylfaen" panose="010A0502050306030303" pitchFamily="18" charset="0"/>
              </a:rPr>
              <a:t>TODO List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FF375-C105-4024-835C-45C72928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Lambda expression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Variadic template and fold-expressions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File system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Tuple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Variant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Order of evaluation</a:t>
            </a:r>
          </a:p>
          <a:p>
            <a:endParaRPr lang="zh-CN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18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DC44-372D-4944-812C-ED0C02C3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latin typeface="Sylfaen" panose="010A0502050306030303" pitchFamily="18" charset="0"/>
              </a:rPr>
              <a:t>Reference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9FF375-C105-4024-835C-45C72928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  <a:hlinkClick r:id="rId2"/>
              </a:rPr>
              <a:t>https://en.cppreference.com/w/</a:t>
            </a:r>
            <a:r>
              <a:rPr lang="en-US" altLang="zh-CN" dirty="0">
                <a:latin typeface="Sylfaen" panose="010A0502050306030303" pitchFamily="18" charset="0"/>
              </a:rPr>
              <a:t> ( C++ Official Document )</a:t>
            </a:r>
          </a:p>
          <a:p>
            <a:r>
              <a:rPr lang="en-US" altLang="zh-CN" dirty="0">
                <a:latin typeface="Sylfaen" panose="010A0502050306030303" pitchFamily="18" charset="0"/>
                <a:hlinkClick r:id="rId3"/>
              </a:rPr>
              <a:t>https://gcc.godbolt.org/</a:t>
            </a:r>
            <a:r>
              <a:rPr lang="en-US" altLang="zh-CN" dirty="0">
                <a:latin typeface="Sylfaen" panose="010A0502050306030303" pitchFamily="18" charset="0"/>
              </a:rPr>
              <a:t> ( Online Compiler )</a:t>
            </a:r>
          </a:p>
          <a:p>
            <a:r>
              <a:rPr lang="en-US" altLang="zh-CN" dirty="0">
                <a:latin typeface="Sylfaen" panose="010A0502050306030303" pitchFamily="18" charset="0"/>
                <a:hlinkClick r:id="rId4"/>
              </a:rPr>
              <a:t>https://wandbox.org/</a:t>
            </a:r>
            <a:r>
              <a:rPr lang="en-US" altLang="zh-CN" dirty="0">
                <a:latin typeface="Sylfaen" panose="010A0502050306030303" pitchFamily="18" charset="0"/>
              </a:rPr>
              <a:t> ( Online Code Runner )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“C++ Template: The Complete Guide”</a:t>
            </a:r>
            <a:endParaRPr lang="zh-CN" altLang="en-US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72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0C15D-2BA0-4C33-88E2-F58183652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latin typeface="Sylfaen" panose="010A0502050306030303" pitchFamily="18" charset="0"/>
              </a:rPr>
              <a:t>What is new in </a:t>
            </a:r>
            <a:r>
              <a:rPr lang="en-US" altLang="zh-CN" b="1" dirty="0">
                <a:solidFill>
                  <a:srgbClr val="FF0000"/>
                </a:solidFill>
                <a:latin typeface="Sylfaen" panose="010A0502050306030303" pitchFamily="18" charset="0"/>
              </a:rPr>
              <a:t>C++11</a:t>
            </a:r>
            <a:r>
              <a:rPr lang="en-US" altLang="zh-CN" b="1" dirty="0">
                <a:latin typeface="Sylfaen" panose="010A0502050306030303" pitchFamily="18" charset="0"/>
              </a:rPr>
              <a:t>?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72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1811BF1-9475-41EC-B7E4-5476C705ACDD}"/>
              </a:ext>
            </a:extLst>
          </p:cNvPr>
          <p:cNvSpPr/>
          <p:nvPr/>
        </p:nvSpPr>
        <p:spPr>
          <a:xfrm>
            <a:off x="934278" y="2097966"/>
            <a:ext cx="10383079" cy="2080889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en-US" altLang="zh-CN" dirty="0">
                <a:latin typeface="Sylfaen" panose="010A0502050306030303" pitchFamily="18" charset="0"/>
              </a:rPr>
              <a:t>The compiler will generate methods that are marked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default</a:t>
            </a:r>
            <a:r>
              <a:rPr lang="en-US" altLang="zh-CN" dirty="0">
                <a:solidFill>
                  <a:srgbClr val="F4706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and prevent you from using </a:t>
            </a:r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delete</a:t>
            </a:r>
            <a:r>
              <a:rPr lang="en-US" altLang="zh-CN" dirty="0">
                <a:latin typeface="Sylfaen" panose="010A0502050306030303" pitchFamily="18" charset="0"/>
              </a:rPr>
              <a:t>d methods.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Noncopyable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public: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Noncopyable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default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 err="1">
                <a:solidFill>
                  <a:srgbClr val="DCBDFB"/>
                </a:solidFill>
                <a:latin typeface="Source Code Pro" panose="020B0509030403020204" pitchFamily="49" charset="0"/>
              </a:rPr>
              <a:t>Noncopyable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Noncopyable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delete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Noncopyable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operator=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const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Noncopyable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&amp;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=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delete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</a:t>
            </a:r>
          </a:p>
          <a:p>
            <a:endParaRPr lang="en-US" altLang="zh-CN" dirty="0">
              <a:solidFill>
                <a:srgbClr val="ADBAC7"/>
              </a:solidFill>
              <a:highlight>
                <a:srgbClr val="22272E"/>
              </a:highlight>
              <a:latin typeface="Source Code Pro" panose="020B0509030403020204" pitchFamily="49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Default and Delete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9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ABE4661-1327-453D-8287-5B658DB7A007}"/>
              </a:ext>
            </a:extLst>
          </p:cNvPr>
          <p:cNvSpPr/>
          <p:nvPr/>
        </p:nvSpPr>
        <p:spPr>
          <a:xfrm>
            <a:off x="934278" y="2293154"/>
            <a:ext cx="10383079" cy="3756455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override</a:t>
            </a:r>
            <a:r>
              <a:rPr lang="en-US" altLang="zh-CN" dirty="0">
                <a:latin typeface="Sylfaen" panose="010A0502050306030303" pitchFamily="18" charset="0"/>
              </a:rPr>
              <a:t>, let compiler check if a method gets overridden validly.</a:t>
            </a:r>
          </a:p>
          <a:p>
            <a:r>
              <a:rPr lang="en-US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final</a:t>
            </a:r>
            <a:r>
              <a:rPr lang="en-US" altLang="zh-CN" dirty="0">
                <a:latin typeface="Sylfaen" panose="010A0502050306030303" pitchFamily="18" charset="0"/>
              </a:rPr>
              <a:t>, mark a method virtual and underivable.</a:t>
            </a:r>
          </a:p>
          <a:p>
            <a:pPr marL="0" indent="0">
              <a:buNone/>
            </a:pPr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Parent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virtual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virtual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final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Child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: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public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Parent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virtual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override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 // valid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virtual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override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invalid, no corresponding signature in parent class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virtual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void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()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override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   // invalid, `g` marked `final`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Bachelor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final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{};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 err="1">
                <a:solidFill>
                  <a:srgbClr val="F69D50"/>
                </a:solidFill>
                <a:latin typeface="Source Code Pro" panose="020B0509030403020204" pitchFamily="49" charset="0"/>
              </a:rPr>
              <a:t>BachelorChild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: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public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Bachelor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{} 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invalid, `Bachelor` marked `final`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Override and Final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66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489C64-CDE4-4364-BDB0-7716C82430F1}"/>
              </a:ext>
            </a:extLst>
          </p:cNvPr>
          <p:cNvSpPr/>
          <p:nvPr/>
        </p:nvSpPr>
        <p:spPr>
          <a:xfrm>
            <a:off x="916610" y="1657806"/>
            <a:ext cx="10349511" cy="4261014"/>
          </a:xfrm>
          <a:prstGeom prst="rect">
            <a:avLst/>
          </a:prstGeom>
          <a:solidFill>
            <a:srgbClr val="2227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Delegation and Inherit Constructor 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>
            <a:normAutofit fontScale="92500" lnSpcReduction="10000"/>
          </a:bodyPr>
          <a:lstStyle/>
          <a:p>
            <a:endParaRPr lang="en-US" altLang="zh-CN" dirty="0">
              <a:latin typeface="Sylfaen" panose="010A0502050306030303" pitchFamily="18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public: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char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x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int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: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en-US" altLang="zh-CN" sz="2000" dirty="0">
                <a:solidFill>
                  <a:srgbClr val="96D0FF"/>
                </a:solidFill>
                <a:latin typeface="Source Code Pro" panose="020B0509030403020204" pitchFamily="49" charset="0"/>
              </a:rPr>
              <a:t>'a'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,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y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 {}</a:t>
            </a: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 // Foo(int) delegates to Foo(char, int)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class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Bar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: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public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public: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    </a:t>
            </a:r>
            <a:r>
              <a:rPr lang="en-US" altLang="zh-CN" sz="2000" dirty="0">
                <a:solidFill>
                  <a:srgbClr val="F47067"/>
                </a:solidFill>
                <a:latin typeface="Source Code Pro" panose="020B0509030403020204" pitchFamily="49" charset="0"/>
              </a:rPr>
              <a:t>using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::</a:t>
            </a:r>
            <a:r>
              <a:rPr lang="en-US" altLang="zh-CN" sz="2000" dirty="0">
                <a:solidFill>
                  <a:srgbClr val="DCBDFB"/>
                </a:solidFill>
                <a:latin typeface="Source Code Pro" panose="020B0509030403020204" pitchFamily="49" charset="0"/>
              </a:rPr>
              <a:t>Foo</a:t>
            </a: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};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768390"/>
                </a:solidFill>
                <a:latin typeface="Source Code Pro" panose="020B0509030403020204" pitchFamily="49" charset="0"/>
              </a:rPr>
              <a:t>// main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Foo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endParaRPr lang="en-US" altLang="zh-CN" sz="2000" dirty="0">
              <a:solidFill>
                <a:srgbClr val="F69D50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2000" dirty="0">
                <a:solidFill>
                  <a:srgbClr val="F69D50"/>
                </a:solidFill>
                <a:latin typeface="Source Code Pro" panose="020B0509030403020204" pitchFamily="49" charset="0"/>
              </a:rPr>
              <a:t>Bar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(</a:t>
            </a:r>
            <a:r>
              <a:rPr lang="fr-FR" altLang="zh-CN" sz="2000" dirty="0">
                <a:solidFill>
                  <a:srgbClr val="6CB6FF"/>
                </a:solidFill>
                <a:latin typeface="Source Code Pro" panose="020B0509030403020204" pitchFamily="49" charset="0"/>
              </a:rPr>
              <a:t>1</a:t>
            </a:r>
            <a:r>
              <a:rPr lang="fr-FR" altLang="zh-CN" sz="2000" dirty="0">
                <a:solidFill>
                  <a:srgbClr val="ADBAC7"/>
                </a:solidFill>
                <a:latin typeface="Source Code Pro" panose="020B0509030403020204" pitchFamily="49" charset="0"/>
              </a:rPr>
              <a:t>);</a:t>
            </a: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2000" dirty="0">
              <a:solidFill>
                <a:srgbClr val="ADBAC7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304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0394A-A5D6-43E3-9350-873F70E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latin typeface="Sylfaen" panose="010A0502050306030303" pitchFamily="18" charset="0"/>
              </a:rPr>
              <a:t>C++11 </a:t>
            </a:r>
            <a:r>
              <a:rPr lang="en-US" altLang="zh-CN" sz="4000" b="1" dirty="0">
                <a:latin typeface="Sylfaen" panose="010A0502050306030303" pitchFamily="18" charset="0"/>
              </a:rPr>
              <a:t>( </a:t>
            </a:r>
            <a:r>
              <a:rPr lang="en-US" altLang="zh-CN" sz="4000" b="1" dirty="0" err="1">
                <a:latin typeface="Sylfaen" panose="010A0502050306030303" pitchFamily="18" charset="0"/>
              </a:rPr>
              <a:t>Rvalue</a:t>
            </a:r>
            <a:r>
              <a:rPr lang="en-US" altLang="zh-CN" sz="4000" b="1" dirty="0">
                <a:latin typeface="Sylfaen" panose="010A0502050306030303" pitchFamily="18" charset="0"/>
              </a:rPr>
              <a:t> Reference and Move Semantics)</a:t>
            </a:r>
            <a:endParaRPr lang="zh-CN" altLang="en-US" sz="4000" b="1" dirty="0">
              <a:latin typeface="Sylfaen" panose="010A05020503060303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59F86-7E05-4D38-A68E-AF8B4DCB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000"/>
            <a:ext cx="10515600" cy="4860000"/>
          </a:xfrm>
        </p:spPr>
        <p:txBody>
          <a:bodyPr/>
          <a:lstStyle/>
          <a:p>
            <a:r>
              <a:rPr lang="fr-FR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T</a:t>
            </a:r>
            <a:r>
              <a:rPr lang="fr-FR" altLang="zh-CN" dirty="0">
                <a:solidFill>
                  <a:srgbClr val="F4706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&amp;&amp;</a:t>
            </a:r>
            <a:r>
              <a:rPr lang="fr-FR" altLang="zh-CN" dirty="0">
                <a:solidFill>
                  <a:srgbClr val="ADBAC7"/>
                </a:solidFill>
                <a:latin typeface="Source Code Pro" panose="020B0509030403020204" pitchFamily="49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extends the lifetime of </a:t>
            </a:r>
            <a:r>
              <a:rPr lang="en-US" altLang="zh-CN" dirty="0" err="1">
                <a:latin typeface="Sylfaen" panose="010A0502050306030303" pitchFamily="18" charset="0"/>
              </a:rPr>
              <a:t>rvalue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r>
              <a:rPr lang="en-US" altLang="zh-CN" dirty="0" err="1">
                <a:latin typeface="Sylfaen" panose="010A0502050306030303" pitchFamily="18" charset="0"/>
              </a:rPr>
              <a:t>Rvalue</a:t>
            </a:r>
            <a:r>
              <a:rPr lang="en-US" altLang="zh-CN" dirty="0">
                <a:latin typeface="Sylfaen" panose="010A0502050306030303" pitchFamily="18" charset="0"/>
              </a:rPr>
              <a:t>: Literal, return value, value generated by </a:t>
            </a:r>
            <a:r>
              <a:rPr lang="en-US" altLang="zh-CN" dirty="0">
                <a:solidFill>
                  <a:srgbClr val="F69D50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std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::</a:t>
            </a:r>
            <a:r>
              <a:rPr lang="en-US" altLang="zh-CN" dirty="0">
                <a:solidFill>
                  <a:srgbClr val="DCBDFB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move</a:t>
            </a:r>
            <a:r>
              <a:rPr lang="en-US" altLang="zh-CN" dirty="0">
                <a:solidFill>
                  <a:srgbClr val="ADBAC7"/>
                </a:solidFill>
                <a:highlight>
                  <a:srgbClr val="22272E"/>
                </a:highlight>
                <a:latin typeface="Source Code Pro" panose="020B0509030403020204" pitchFamily="49" charset="0"/>
              </a:rPr>
              <a:t>()</a:t>
            </a:r>
            <a:r>
              <a:rPr lang="en-US" altLang="zh-CN" dirty="0">
                <a:latin typeface="Sylfaen" panose="010A0502050306030303" pitchFamily="18" charset="0"/>
              </a:rPr>
              <a:t>.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Move semantics: </a:t>
            </a:r>
            <a:r>
              <a:rPr lang="en-US" altLang="zh-CN" b="1" dirty="0">
                <a:latin typeface="Sylfaen" panose="010A0502050306030303" pitchFamily="18" charset="0"/>
              </a:rPr>
              <a:t>move</a:t>
            </a:r>
            <a:r>
              <a:rPr lang="en-US" altLang="zh-CN" dirty="0">
                <a:latin typeface="Sylfaen" panose="010A0502050306030303" pitchFamily="18" charset="0"/>
              </a:rPr>
              <a:t> the</a:t>
            </a:r>
            <a:r>
              <a:rPr lang="zh-CN" altLang="en-US" dirty="0">
                <a:latin typeface="Sylfaen" panose="010A0502050306030303" pitchFamily="18" charset="0"/>
              </a:rPr>
              <a:t> </a:t>
            </a:r>
            <a:r>
              <a:rPr lang="en-US" altLang="zh-CN" dirty="0">
                <a:latin typeface="Sylfaen" panose="010A0502050306030303" pitchFamily="18" charset="0"/>
              </a:rPr>
              <a:t>value of one variable to the other.</a:t>
            </a:r>
          </a:p>
          <a:p>
            <a:r>
              <a:rPr lang="en-US" altLang="zh-CN" dirty="0">
                <a:latin typeface="Sylfaen" panose="010A0502050306030303" pitchFamily="18" charset="0"/>
              </a:rPr>
              <a:t>Move constructor and move assignment operator are designed for handling </a:t>
            </a:r>
            <a:r>
              <a:rPr lang="en-US" altLang="zh-CN" dirty="0" err="1">
                <a:latin typeface="Sylfaen" panose="010A0502050306030303" pitchFamily="18" charset="0"/>
              </a:rPr>
              <a:t>rvalue</a:t>
            </a:r>
            <a:r>
              <a:rPr lang="en-US" altLang="zh-CN" dirty="0">
                <a:latin typeface="Sylfaen" panose="010A0502050306030303" pitchFamily="18" charset="0"/>
              </a:rPr>
              <a:t> arguments.</a:t>
            </a:r>
          </a:p>
          <a:p>
            <a:endParaRPr lang="en-US" altLang="zh-CN" dirty="0">
              <a:latin typeface="Sylfaen" panose="010A0502050306030303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27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7847</TotalTime>
  <Words>4263</Words>
  <Application>Microsoft Office PowerPoint</Application>
  <PresentationFormat>宽屏</PresentationFormat>
  <Paragraphs>513</Paragraphs>
  <Slides>46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Office 主题​​</vt:lpstr>
      <vt:lpstr>A Brief Introduction to C++11/14/17</vt:lpstr>
      <vt:lpstr>Overview</vt:lpstr>
      <vt:lpstr>How to Compile?</vt:lpstr>
      <vt:lpstr>How to Compile?</vt:lpstr>
      <vt:lpstr>What is new in C++11?</vt:lpstr>
      <vt:lpstr>C++11 ( Default and Delete )</vt:lpstr>
      <vt:lpstr>C++11 ( Override and Final )</vt:lpstr>
      <vt:lpstr>C++11 ( Delegation and Inherit Constructor )</vt:lpstr>
      <vt:lpstr>C++11 ( Rvalue Reference and Move Semantics)</vt:lpstr>
      <vt:lpstr>C++11 ( Use of Rvalue )</vt:lpstr>
      <vt:lpstr>C++11 ( Use of Rvalue )</vt:lpstr>
      <vt:lpstr>C++11 ( Range-based for Loop )</vt:lpstr>
      <vt:lpstr>C++11 ( Range-based for Loop )</vt:lpstr>
      <vt:lpstr>C++11 ( Type Deduction )</vt:lpstr>
      <vt:lpstr>C++11 ( Type Deduction )</vt:lpstr>
      <vt:lpstr>C++11 ( Type Deduction )</vt:lpstr>
      <vt:lpstr>C++11 ( Type Deduction )</vt:lpstr>
      <vt:lpstr>C++11 ( Type Deduction )</vt:lpstr>
      <vt:lpstr>C++11 ( Type Deduction )</vt:lpstr>
      <vt:lpstr>C++11 ( Type Deduction )</vt:lpstr>
      <vt:lpstr>C++11 ( Type Deduction )</vt:lpstr>
      <vt:lpstr>C++11 ( Smart Pointers )</vt:lpstr>
      <vt:lpstr>C++11 ( List / Uniform Initialization)</vt:lpstr>
      <vt:lpstr>C++11 ( List / Uniform Initialization)</vt:lpstr>
      <vt:lpstr>C++11 ( List / Uniform Initialization)</vt:lpstr>
      <vt:lpstr>C++11 ( Enumerate Type )</vt:lpstr>
      <vt:lpstr>C++11 ( Constexpr )</vt:lpstr>
      <vt:lpstr>C++11 ( Constexpr )</vt:lpstr>
      <vt:lpstr>C++11 ( Additional Library )</vt:lpstr>
      <vt:lpstr>C++11 ( Additional Library )</vt:lpstr>
      <vt:lpstr>C++11 ( Other Details )</vt:lpstr>
      <vt:lpstr>C++11 ( Other Details )</vt:lpstr>
      <vt:lpstr>What is new in C++14?</vt:lpstr>
      <vt:lpstr>C++14 ( Other Details )</vt:lpstr>
      <vt:lpstr>C++14 ( Other Details )</vt:lpstr>
      <vt:lpstr>What is new in C++17?</vt:lpstr>
      <vt:lpstr>C++17 ( Structure Binding )</vt:lpstr>
      <vt:lpstr>C++17 ( Class Template Argument Deduction )</vt:lpstr>
      <vt:lpstr>C++17 ( Type Deduction )</vt:lpstr>
      <vt:lpstr>C++17 ( Inline )</vt:lpstr>
      <vt:lpstr>C++17 ( Attributes )</vt:lpstr>
      <vt:lpstr>C++17 ( Attributes )</vt:lpstr>
      <vt:lpstr>C++17 ( Control Flow with Initialization )</vt:lpstr>
      <vt:lpstr>C++17 ( Other Details )</vt:lpstr>
      <vt:lpstr>TODO List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C++11/14/17 &amp; CUDA</dc:title>
  <dc:creator>haizhao dai</dc:creator>
  <cp:lastModifiedBy>Chiahsin Wei</cp:lastModifiedBy>
  <cp:revision>159</cp:revision>
  <dcterms:created xsi:type="dcterms:W3CDTF">2022-02-17T02:28:07Z</dcterms:created>
  <dcterms:modified xsi:type="dcterms:W3CDTF">2022-06-01T09:23:33Z</dcterms:modified>
</cp:coreProperties>
</file>