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  <p:sldId id="259" r:id="rId10"/>
    <p:sldId id="266" r:id="rId11"/>
    <p:sldId id="267" r:id="rId12"/>
    <p:sldId id="265" r:id="rId13"/>
    <p:sldId id="268" r:id="rId14"/>
    <p:sldId id="269" r:id="rId15"/>
    <p:sldId id="270" r:id="rId16"/>
    <p:sldId id="413" r:id="rId17"/>
    <p:sldId id="271" r:id="rId18"/>
    <p:sldId id="272" r:id="rId19"/>
    <p:sldId id="273" r:id="rId20"/>
    <p:sldId id="274" r:id="rId21"/>
    <p:sldId id="275" r:id="rId22"/>
    <p:sldId id="300" r:id="rId23"/>
    <p:sldId id="276" r:id="rId24"/>
    <p:sldId id="277" r:id="rId25"/>
    <p:sldId id="278" r:id="rId26"/>
    <p:sldId id="281" r:id="rId27"/>
    <p:sldId id="282" r:id="rId28"/>
    <p:sldId id="283" r:id="rId29"/>
    <p:sldId id="279" r:id="rId30"/>
    <p:sldId id="280" r:id="rId31"/>
    <p:sldId id="284" r:id="rId32"/>
    <p:sldId id="287" r:id="rId33"/>
    <p:sldId id="288" r:id="rId34"/>
    <p:sldId id="308" r:id="rId35"/>
    <p:sldId id="290" r:id="rId36"/>
    <p:sldId id="291" r:id="rId37"/>
    <p:sldId id="292" r:id="rId38"/>
    <p:sldId id="412" r:id="rId39"/>
    <p:sldId id="309" r:id="rId40"/>
    <p:sldId id="293" r:id="rId41"/>
    <p:sldId id="294" r:id="rId42"/>
    <p:sldId id="310" r:id="rId43"/>
    <p:sldId id="295" r:id="rId44"/>
    <p:sldId id="296" r:id="rId45"/>
    <p:sldId id="297" r:id="rId46"/>
    <p:sldId id="298" r:id="rId47"/>
    <p:sldId id="301" r:id="rId48"/>
    <p:sldId id="302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E6234C-C926-4E77-AF91-40D2354FC31C}">
          <p14:sldIdLst>
            <p14:sldId id="256"/>
            <p14:sldId id="257"/>
          </p14:sldIdLst>
        </p14:section>
        <p14:section name="Simple Input / Output" id="{920F7991-9913-49B5-8A16-09C3870C5536}">
          <p14:sldIdLst>
            <p14:sldId id="258"/>
            <p14:sldId id="260"/>
            <p14:sldId id="264"/>
            <p14:sldId id="261"/>
            <p14:sldId id="262"/>
            <p14:sldId id="263"/>
            <p14:sldId id="259"/>
            <p14:sldId id="266"/>
            <p14:sldId id="267"/>
            <p14:sldId id="265"/>
          </p14:sldIdLst>
        </p14:section>
        <p14:section name="Control Flow" id="{BFE51AEE-A32B-42D9-8630-F13554598E63}">
          <p14:sldIdLst>
            <p14:sldId id="268"/>
            <p14:sldId id="269"/>
            <p14:sldId id="270"/>
            <p14:sldId id="413"/>
            <p14:sldId id="271"/>
            <p14:sldId id="272"/>
            <p14:sldId id="273"/>
            <p14:sldId id="274"/>
            <p14:sldId id="275"/>
            <p14:sldId id="300"/>
            <p14:sldId id="276"/>
            <p14:sldId id="277"/>
          </p14:sldIdLst>
        </p14:section>
        <p14:section name="Example" id="{A6DDD92F-2CA0-4903-A5EA-EDF5125FE165}">
          <p14:sldIdLst>
            <p14:sldId id="278"/>
            <p14:sldId id="281"/>
            <p14:sldId id="282"/>
            <p14:sldId id="283"/>
          </p14:sldIdLst>
        </p14:section>
        <p14:section name="Exercise" id="{0D05C0D3-9EEB-4730-948C-97FEF0D192D1}">
          <p14:sldIdLst>
            <p14:sldId id="279"/>
            <p14:sldId id="280"/>
          </p14:sldIdLst>
        </p14:section>
        <p14:section name="Code Quality" id="{9C5DD2E5-6BF1-4129-B48E-49B2EFAC5B4C}">
          <p14:sldIdLst>
            <p14:sldId id="284"/>
            <p14:sldId id="287"/>
            <p14:sldId id="288"/>
            <p14:sldId id="308"/>
            <p14:sldId id="290"/>
            <p14:sldId id="291"/>
            <p14:sldId id="292"/>
            <p14:sldId id="412"/>
            <p14:sldId id="309"/>
            <p14:sldId id="293"/>
            <p14:sldId id="294"/>
            <p14:sldId id="310"/>
            <p14:sldId id="295"/>
            <p14:sldId id="296"/>
            <p14:sldId id="297"/>
            <p14:sldId id="298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AF965-9554-4FE6-8023-FEE06938E53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1068-B968-49EA-97F9-A8228F3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7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30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4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16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2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47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3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71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19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5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4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5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8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6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6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9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83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do not enforce</a:t>
            </a:r>
            <a:r>
              <a:rPr lang="en-US" altLang="zh-CN" baseline="0" dirty="0"/>
              <a:t> one, but we strongly encourage you to choose one and stick to it.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1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io/fscan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tern_match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io/fprint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7A29-F40D-4A8C-A898-4EFC70B01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Recitation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FD17F0-04F4-474C-84F4-028A0E939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33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6CC8-850A-450F-8E81-0E5D7FF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A4607-78F4-4858-9A81-2BD27F2A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control-string: </a:t>
            </a:r>
            <a:r>
              <a:rPr lang="en-US" altLang="zh-CN" dirty="0">
                <a:latin typeface="Consolas" panose="020B0609020204030204" pitchFamily="49" charset="0"/>
              </a:rPr>
              <a:t>“%4lu%s23”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Input: </a:t>
            </a:r>
            <a:r>
              <a:rPr lang="en-US" altLang="zh-CN" dirty="0">
                <a:latin typeface="Consolas" panose="020B0609020204030204" pitchFamily="49" charset="0"/>
              </a:rPr>
              <a:t>12345ab123</a:t>
            </a:r>
            <a:endParaRPr lang="en-US" altLang="zh-CN" dirty="0"/>
          </a:p>
          <a:p>
            <a:r>
              <a:rPr lang="en-US" altLang="zh-CN" dirty="0"/>
              <a:t>What will happen?</a:t>
            </a:r>
          </a:p>
          <a:p>
            <a:r>
              <a:rPr lang="en-US" altLang="zh-CN" dirty="0"/>
              <a:t>First will become 1234, second will become 5ab123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D7F77-799D-4526-8B2E-57EF9331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858CA-52C3-4DAE-B87A-E913A2AA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control-string: </a:t>
            </a:r>
            <a:r>
              <a:rPr lang="en-US" altLang="zh-CN" dirty="0">
                <a:latin typeface="Consolas" panose="020B0609020204030204" pitchFamily="49" charset="0"/>
              </a:rPr>
              <a:t>“%4lu%s23”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Input: </a:t>
            </a:r>
            <a:r>
              <a:rPr lang="en-US" altLang="zh-CN" dirty="0">
                <a:latin typeface="Consolas" panose="020B0609020204030204" pitchFamily="49" charset="0"/>
              </a:rPr>
              <a:t>12345ab1 23 </a:t>
            </a:r>
          </a:p>
          <a:p>
            <a:r>
              <a:rPr lang="en-US" altLang="zh-CN" dirty="0"/>
              <a:t>What will happen?</a:t>
            </a:r>
          </a:p>
          <a:p>
            <a:r>
              <a:rPr lang="en-US" altLang="zh-CN" dirty="0"/>
              <a:t>First will become 1234, second will become 5ab1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70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04142-A7CA-4ED8-B3B8-48C45A1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CFE75-A501-4813-8B38-403D26CA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https://en.cppreference.com/w/c/io/fscanf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84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DE3DF3-3C67-48EE-8966-01EEF873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88EAF6-2DED-49D6-9C37-5AEEE6B26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5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698257-95C8-49E5-8553-F573F66D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Relational Operators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7E6FB79-3DCA-4CFE-9F86-68C8B0A48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10" y="1825625"/>
            <a:ext cx="6339380" cy="4351338"/>
          </a:xfrm>
        </p:spPr>
      </p:pic>
    </p:spTree>
    <p:extLst>
      <p:ext uri="{BB962C8B-B14F-4D97-AF65-F5344CB8AC3E}">
        <p14:creationId xmlns:p14="http://schemas.microsoft.com/office/powerpoint/2010/main" val="24162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1B1AC2-A0EA-4409-B7B8-B13A57801880}"/>
              </a:ext>
            </a:extLst>
          </p:cNvPr>
          <p:cNvSpPr/>
          <p:nvPr/>
        </p:nvSpPr>
        <p:spPr>
          <a:xfrm>
            <a:off x="838200" y="1825625"/>
            <a:ext cx="9003632" cy="41901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D74BC0-94BD-424D-9672-718FDEC5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if…else if…else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CD375-462A-4728-9880-A8EA849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"Your input is 1.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"Your input is 2.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"Your input is neither 1 or 2.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3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9972CE-3813-4454-9F57-1191BFFB174E}"/>
              </a:ext>
            </a:extLst>
          </p:cNvPr>
          <p:cNvSpPr/>
          <p:nvPr/>
        </p:nvSpPr>
        <p:spPr>
          <a:xfrm>
            <a:off x="838200" y="1775706"/>
            <a:ext cx="4453521" cy="4294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185359-68FA-4707-9BAE-8C29DE9D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06819-B1F1-4080-9BB8-3B77BBBE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4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D4B38-D1C6-4E33-89A5-FECB06D1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E56CD-14FA-4D7F-9A11-1EBC9A70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 many else if can be ugly and inefficient</a:t>
            </a:r>
          </a:p>
          <a:p>
            <a:r>
              <a:rPr lang="en-US" altLang="zh-CN" dirty="0"/>
              <a:t>Limitations: Only switch on integers, no strings</a:t>
            </a:r>
          </a:p>
          <a:p>
            <a:r>
              <a:rPr lang="en-US" altLang="zh-CN" dirty="0"/>
              <a:t>Remember to break!</a:t>
            </a:r>
          </a:p>
          <a:p>
            <a:r>
              <a:rPr lang="en-US" altLang="zh-CN" dirty="0"/>
              <a:t>Remember to add default!</a:t>
            </a:r>
          </a:p>
          <a:p>
            <a:r>
              <a:rPr lang="en-US" altLang="zh-CN" dirty="0"/>
              <a:t>Some other languages have much more powerful version of switch. See </a:t>
            </a:r>
            <a:r>
              <a:rPr lang="en-US" altLang="zh-CN" dirty="0">
                <a:hlinkClick r:id="rId2"/>
              </a:rPr>
              <a:t>Pattern Matching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1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C45E50-E8D2-4672-9F06-121BF9E6D33F}"/>
              </a:ext>
            </a:extLst>
          </p:cNvPr>
          <p:cNvSpPr/>
          <p:nvPr/>
        </p:nvSpPr>
        <p:spPr>
          <a:xfrm>
            <a:off x="838200" y="1825625"/>
            <a:ext cx="5646821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EB06C9-3501-444E-ADE9-06943A51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B44FE-3BF1-4848-8ADB-96316B07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"Your input is 1.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"Your input is not 1.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78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90D7-34CC-47FD-84F9-963BB64B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or if-else?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C03958-8DF9-491D-96D5-8459A1C17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Rule of thumb: </a:t>
                </a:r>
              </a:p>
              <a:p>
                <a:pPr lvl="1"/>
                <a:r>
                  <a:rPr lang="en-US" altLang="zh-CN" dirty="0"/>
                  <a:t>more than 3 case =&gt; switch.</a:t>
                </a:r>
              </a:p>
              <a:p>
                <a:pPr lvl="1"/>
                <a:r>
                  <a:rPr lang="en-US" altLang="zh-CN" dirty="0"/>
                  <a:t>Otherwise =&gt; if-else</a:t>
                </a:r>
              </a:p>
              <a:p>
                <a:r>
                  <a:rPr lang="en-US" altLang="zh-CN" dirty="0"/>
                  <a:t>Who is faster?</a:t>
                </a:r>
              </a:p>
              <a:p>
                <a:pPr lvl="1"/>
                <a:r>
                  <a:rPr lang="en-US" altLang="zh-CN" dirty="0"/>
                  <a:t>Smaller switch will be transformed into if-else by compiler.</a:t>
                </a:r>
              </a:p>
              <a:p>
                <a:pPr lvl="2"/>
                <a:r>
                  <a:rPr lang="en-US" altLang="zh-CN" dirty="0"/>
                  <a:t>e.g. a single-case-switch is very likely to be turned into an if.</a:t>
                </a:r>
              </a:p>
              <a:p>
                <a:pPr lvl="1"/>
                <a:r>
                  <a:rPr lang="en-US" altLang="zh-CN" i="1" dirty="0"/>
                  <a:t>Has Qing Dynasty ceased to exist?</a:t>
                </a:r>
              </a:p>
              <a:p>
                <a:pPr lvl="2"/>
                <a:r>
                  <a:rPr lang="en-US" altLang="zh-CN" dirty="0"/>
                  <a:t>2019 CPUs can execute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~10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 instructions per second</a:t>
                </a:r>
              </a:p>
              <a:p>
                <a:pPr lvl="2"/>
                <a:r>
                  <a:rPr lang="en-US" altLang="zh-CN" dirty="0"/>
                  <a:t>The difference between two is mostly less than 100 cycles.</a:t>
                </a:r>
              </a:p>
              <a:p>
                <a:pPr lvl="2"/>
                <a:r>
                  <a:rPr lang="en-US" altLang="zh-CN" i="1" dirty="0"/>
                  <a:t>Ma Yun picking up a sesame.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C03958-8DF9-491D-96D5-8459A1C17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06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22E68-2EE1-4E09-86AF-C66543ED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D94D1-5B9F-4F73-BBF9-939CB460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 Input / Output</a:t>
            </a:r>
          </a:p>
          <a:p>
            <a:r>
              <a:rPr lang="en-US" altLang="zh-CN" dirty="0"/>
              <a:t>Control Flow</a:t>
            </a:r>
          </a:p>
          <a:p>
            <a:r>
              <a:rPr lang="en-US" altLang="zh-CN" dirty="0"/>
              <a:t>Example</a:t>
            </a:r>
          </a:p>
          <a:p>
            <a:r>
              <a:rPr lang="en-US" altLang="zh-CN" dirty="0"/>
              <a:t>Exercise</a:t>
            </a:r>
          </a:p>
          <a:p>
            <a:r>
              <a:rPr lang="en-US" altLang="zh-CN" dirty="0"/>
              <a:t>Code Quality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156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A0BB8E-0369-4F71-928B-E499DDAD84FD}"/>
              </a:ext>
            </a:extLst>
          </p:cNvPr>
          <p:cNvSpPr/>
          <p:nvPr/>
        </p:nvSpPr>
        <p:spPr>
          <a:xfrm>
            <a:off x="838200" y="1690688"/>
            <a:ext cx="6825916" cy="41686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559909-723E-4A8B-97E4-3129A1AC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While: loop over a condition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55AA7-0E2C-4547-B750-5BDF7CC2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"Please input 1.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03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06B4A4-07E7-4F91-A922-8526A2223A59}"/>
              </a:ext>
            </a:extLst>
          </p:cNvPr>
          <p:cNvSpPr/>
          <p:nvPr/>
        </p:nvSpPr>
        <p:spPr>
          <a:xfrm>
            <a:off x="838200" y="1840832"/>
            <a:ext cx="5394158" cy="36094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E55A6B-D7DE-462C-AC62-A9B8AC5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For: enhanced loops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6D720-4443-4AFF-BAD1-09A66EBB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21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6903-34D2-4D37-B13B-E9281214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 loops”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7E8A-9019-405D-9AEF-B8F0F49C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100; </a:t>
            </a:r>
            <a:r>
              <a:rPr lang="en-US" altLang="zh-CN" dirty="0">
                <a:latin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/>
              <a:t>  initialization      condition      increment</a:t>
            </a:r>
          </a:p>
          <a:p>
            <a:r>
              <a:rPr lang="en-US" dirty="0"/>
              <a:t>For loop is best used when you have a certain start, end, and step.</a:t>
            </a:r>
          </a:p>
          <a:p>
            <a:r>
              <a:rPr lang="en-US" dirty="0"/>
              <a:t>Otherwise, try using while loops instead.</a:t>
            </a:r>
          </a:p>
          <a:p>
            <a:endParaRPr lang="en-US" dirty="0"/>
          </a:p>
          <a:p>
            <a:r>
              <a:rPr lang="en-US" dirty="0"/>
              <a:t>Also, it’s best to initialize to 0 and use &lt; in condition.</a:t>
            </a:r>
          </a:p>
          <a:p>
            <a:pPr marL="457200" lvl="1" indent="0">
              <a:buNone/>
            </a:pPr>
            <a:r>
              <a:rPr lang="en-US" dirty="0"/>
              <a:t>(We count from 0, not 1.)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8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9C1A8-FC46-4A51-87CB-849DB3FB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68A00-9A38-425F-A95E-2664D2B0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control structures can be nested in any other structure indefinitely many times.</a:t>
            </a:r>
          </a:p>
          <a:p>
            <a:r>
              <a:rPr lang="en-US" altLang="zh-CN" dirty="0"/>
              <a:t>Too many levels signal bad design.</a:t>
            </a:r>
          </a:p>
          <a:p>
            <a:pPr lvl="1"/>
            <a:r>
              <a:rPr lang="en-US" altLang="zh-CN" dirty="0"/>
              <a:t>Use functional decomposition</a:t>
            </a:r>
          </a:p>
          <a:p>
            <a:pPr lvl="1"/>
            <a:r>
              <a:rPr lang="en-US" altLang="zh-CN" dirty="0"/>
              <a:t>Extract portion into functions</a:t>
            </a:r>
          </a:p>
          <a:p>
            <a:pPr lvl="1"/>
            <a:r>
              <a:rPr lang="en-US" altLang="zh-CN" dirty="0"/>
              <a:t>Otherwise</a:t>
            </a:r>
          </a:p>
          <a:p>
            <a:pPr lvl="2"/>
            <a:r>
              <a:rPr lang="en-US" altLang="zh-CN" dirty="0"/>
              <a:t>Hard to read, it could go outside of the right bound of the screen.</a:t>
            </a:r>
          </a:p>
          <a:p>
            <a:pPr lvl="2"/>
            <a:r>
              <a:rPr lang="en-US" altLang="zh-CN" dirty="0"/>
              <a:t>Hard to maintain, as it obscure the control flow.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97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872471-2ADB-4097-A9FE-BFAB1F08DCDE}"/>
              </a:ext>
            </a:extLst>
          </p:cNvPr>
          <p:cNvSpPr/>
          <p:nvPr/>
        </p:nvSpPr>
        <p:spPr>
          <a:xfrm>
            <a:off x="838200" y="1792705"/>
            <a:ext cx="7595937" cy="43915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DC378B-12BB-4F05-A5EA-19795BA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Nesting: HAZARD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9883-47EE-42C7-9CF5-822576DA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i++)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(...)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j = i; j &lt; n; j++)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(j))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k = j; k &gt; i ; k++)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bar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(k);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171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494940-0D29-47C9-A020-2D7B726E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521DE1-12C0-49DB-8D36-D354C80E7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6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6C089E7-D35A-4C4F-AE79-E3EA534A3E16}"/>
              </a:ext>
            </a:extLst>
          </p:cNvPr>
          <p:cNvSpPr/>
          <p:nvPr/>
        </p:nvSpPr>
        <p:spPr>
          <a:xfrm>
            <a:off x="838200" y="1805203"/>
            <a:ext cx="6482899" cy="43714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1C71FCA-CAEA-4C7F-8C8E-B34AEEFF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83CEF6-C933-4539-A9AA-EE92A9E1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is not a prime.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is a prime.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89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D03DF3-3E08-42CA-8289-529FED331029}"/>
              </a:ext>
            </a:extLst>
          </p:cNvPr>
          <p:cNvSpPr/>
          <p:nvPr/>
        </p:nvSpPr>
        <p:spPr>
          <a:xfrm>
            <a:off x="884903" y="1781605"/>
            <a:ext cx="7297502" cy="4395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303E5B-88AE-42EA-85E1-087128EA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C4526-4AE8-405D-B4ED-B399BD423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95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90308E4-4B47-4B0E-9A90-48818322678E}"/>
              </a:ext>
            </a:extLst>
          </p:cNvPr>
          <p:cNvSpPr/>
          <p:nvPr/>
        </p:nvSpPr>
        <p:spPr>
          <a:xfrm>
            <a:off x="838200" y="1825625"/>
            <a:ext cx="8488680" cy="43513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F2EA5B-DEDE-4F9C-A53B-77958DC5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Table </a:t>
            </a:r>
            <a:r>
              <a:rPr lang="zh-CN" altLang="en-US" dirty="0"/>
              <a:t>（</a:t>
            </a:r>
            <a:r>
              <a:rPr lang="en-US" altLang="zh-CN" dirty="0"/>
              <a:t>a small improvement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133FC-8D13-4821-BEA2-B92643D6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%2d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  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38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7A24E-C46D-4A43-8450-5B236F82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9CEEA-A8AE-425C-BA62-249EF3C5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6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5D901D-BF75-447D-BE31-E670B9F6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Input / Output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B6A6B-0163-4FF5-A687-2085E33B7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90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579B9F-7170-4CCD-B15E-D184DD64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05AD8B-D40E-47BB-9870-DA2A53CC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simple calculator that only support plus,</a:t>
            </a:r>
            <a:r>
              <a:rPr lang="zh-CN" altLang="en-US" dirty="0"/>
              <a:t> </a:t>
            </a:r>
            <a:r>
              <a:rPr lang="en-US" altLang="zh-CN" dirty="0"/>
              <a:t>subtract,</a:t>
            </a:r>
            <a:r>
              <a:rPr lang="zh-CN" altLang="en-US" dirty="0"/>
              <a:t> </a:t>
            </a:r>
            <a:r>
              <a:rPr lang="en-US" altLang="zh-CN" dirty="0"/>
              <a:t>multiply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divide.</a:t>
            </a:r>
          </a:p>
          <a:p>
            <a:r>
              <a:rPr lang="en-US" altLang="zh-CN" dirty="0"/>
              <a:t>Input: ”number1 operator number2” (e.g. “1+2”)</a:t>
            </a:r>
          </a:p>
          <a:p>
            <a:r>
              <a:rPr lang="en-US" altLang="zh-CN" dirty="0"/>
              <a:t>Output: The result (e.g. “3”)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31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Quality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49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45E-05FD-4850-8783-429794D3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style: Why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3249-8A46-4918-B4EC-4351906D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codes like this:			Not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of course not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72C79-72BA-4198-A7E0-ED69BADF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07" y="3003550"/>
            <a:ext cx="4359310" cy="1541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A2EF65-1ED2-4B6F-908A-0442E7D5F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099" y="3060563"/>
            <a:ext cx="5416657" cy="1427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0887E-9ED2-46F4-B007-636BF1AE2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63" y="5546591"/>
            <a:ext cx="11794143" cy="7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45E-05FD-4850-8783-429794D3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style: Why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3249-8A46-4918-B4EC-4351906D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Makes code easier to read for others.</a:t>
            </a:r>
          </a:p>
          <a:p>
            <a:endParaRPr lang="en-US" dirty="0"/>
          </a:p>
          <a:p>
            <a:r>
              <a:rPr lang="en-US" dirty="0"/>
              <a:t>Easier to read for yourself!</a:t>
            </a:r>
          </a:p>
          <a:p>
            <a:pPr marL="457200" lvl="1" indent="0">
              <a:buNone/>
            </a:pPr>
            <a:r>
              <a:rPr lang="en-US" dirty="0"/>
              <a:t>Otherwise, you will soon lose track if you start on a project that you haven’t worked on for a while.</a:t>
            </a:r>
          </a:p>
          <a:p>
            <a:endParaRPr lang="en-US" dirty="0"/>
          </a:p>
          <a:p>
            <a:r>
              <a:rPr lang="en-US" dirty="0"/>
              <a:t>Makes code consistent when co-operating with other people.</a:t>
            </a:r>
          </a:p>
          <a:p>
            <a:endParaRPr lang="en-US" dirty="0"/>
          </a:p>
          <a:p>
            <a:r>
              <a:rPr lang="en-US" dirty="0"/>
              <a:t>(Also makes code aesthetically pleasing)</a:t>
            </a:r>
          </a:p>
        </p:txBody>
      </p:sp>
    </p:spTree>
    <p:extLst>
      <p:ext uri="{BB962C8B-B14F-4D97-AF65-F5344CB8AC3E}">
        <p14:creationId xmlns:p14="http://schemas.microsoft.com/office/powerpoint/2010/main" val="1593082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style: Why important?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 at thumb:</a:t>
            </a:r>
          </a:p>
          <a:p>
            <a:r>
              <a:rPr lang="en-US" altLang="zh-CN" dirty="0"/>
              <a:t>Pretend somebody else is reading your code.</a:t>
            </a:r>
          </a:p>
          <a:p>
            <a:pPr lvl="1"/>
            <a:r>
              <a:rPr lang="en-US" altLang="zh-CN" dirty="0"/>
              <a:t>This guy will be yourself three month later.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798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8EA8-175A-4789-A370-77602F5F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17FA-D9EF-4D96-979A-82531DE0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395F0-72C7-48C3-9107-2BD720FA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49" y="2070728"/>
            <a:ext cx="3795230" cy="3507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D24FE-5FDF-4C9E-8C63-1A59F1CDF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15" y="2471657"/>
            <a:ext cx="4686120" cy="2972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569F15-D89F-40C1-86E3-6BFD50998E60}"/>
              </a:ext>
            </a:extLst>
          </p:cNvPr>
          <p:cNvSpPr txBox="1"/>
          <p:nvPr/>
        </p:nvSpPr>
        <p:spPr>
          <a:xfrm>
            <a:off x="5322276" y="1450081"/>
            <a:ext cx="4194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use void main()!</a:t>
            </a:r>
          </a:p>
          <a:p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int main() instead</a:t>
            </a:r>
          </a:p>
        </p:txBody>
      </p:sp>
    </p:spTree>
    <p:extLst>
      <p:ext uri="{BB962C8B-B14F-4D97-AF65-F5344CB8AC3E}">
        <p14:creationId xmlns:p14="http://schemas.microsoft.com/office/powerpoint/2010/main" val="417552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8EA8-175A-4789-A370-77602F5F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17FA-D9EF-4D96-979A-82531DE0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Good </a:t>
            </a:r>
            <a:r>
              <a:rPr lang="en-US" dirty="0"/>
              <a:t>variables names:</a:t>
            </a:r>
          </a:p>
          <a:p>
            <a:pPr lvl="1"/>
            <a:r>
              <a:rPr lang="en-US" dirty="0"/>
              <a:t>Reflects its value</a:t>
            </a:r>
          </a:p>
          <a:p>
            <a:pPr lvl="1"/>
            <a:r>
              <a:rPr lang="en-US" dirty="0"/>
              <a:t>Eliminates ambiguity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Good names:</a:t>
            </a:r>
          </a:p>
          <a:p>
            <a:pPr marL="914400" lvl="2" indent="0">
              <a:buNone/>
            </a:pPr>
            <a:r>
              <a:rPr lang="en-US" dirty="0" err="1"/>
              <a:t>totalOfAllSelected</a:t>
            </a:r>
            <a:r>
              <a:rPr lang="en-US" altLang="zh-CN" dirty="0" err="1"/>
              <a:t>Item</a:t>
            </a:r>
            <a:r>
              <a:rPr lang="en-US" dirty="0"/>
              <a:t>, </a:t>
            </a:r>
            <a:r>
              <a:rPr lang="en-US" altLang="zh-CN" dirty="0" err="1"/>
              <a:t>totalOfAllUnselectedItem</a:t>
            </a:r>
            <a:r>
              <a:rPr lang="en-US" dirty="0"/>
              <a:t>,  </a:t>
            </a:r>
            <a:r>
              <a:rPr lang="en-US" dirty="0" err="1"/>
              <a:t>a_very_long_variable_name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Bad names:</a:t>
            </a:r>
          </a:p>
          <a:p>
            <a:pPr marL="914400" lvl="2" indent="0">
              <a:buNone/>
            </a:pPr>
            <a:r>
              <a:rPr lang="en-US" dirty="0"/>
              <a:t>a, b, c, d…  aa, </a:t>
            </a:r>
            <a:r>
              <a:rPr lang="en-US" dirty="0" err="1"/>
              <a:t>aaaa</a:t>
            </a:r>
            <a:r>
              <a:rPr lang="en-US" dirty="0"/>
              <a:t>, A, NAME, O0oOlIL1I, …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6915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8EA8-175A-4789-A370-77602F5F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17FA-D9EF-4D96-979A-82531DE0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worry if it gets too long!</a:t>
            </a:r>
          </a:p>
          <a:p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1. add underscores(_) or hyphens(-).</a:t>
            </a:r>
          </a:p>
          <a:p>
            <a:pPr lvl="2"/>
            <a:r>
              <a:rPr lang="en-US" dirty="0"/>
              <a:t>score_CS100_Shanghaitech_students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camelCase (</a:t>
            </a:r>
            <a:r>
              <a:rPr lang="zh-CN" altLang="en-US" dirty="0"/>
              <a:t>小驼峰命名法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Capitalize the first letter of each word except the first one</a:t>
            </a:r>
          </a:p>
          <a:p>
            <a:pPr lvl="2"/>
            <a:r>
              <a:rPr lang="en-US" dirty="0" err="1"/>
              <a:t>variableNamingUsingCamelCase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TIP: We do not recommend </a:t>
            </a:r>
            <a:r>
              <a:rPr lang="en-US" u="sng" dirty="0"/>
              <a:t>any variable name</a:t>
            </a:r>
            <a:r>
              <a:rPr lang="en-US" dirty="0"/>
              <a:t> which begins with a UPPERCASE LETTER!</a:t>
            </a:r>
          </a:p>
        </p:txBody>
      </p:sp>
    </p:spTree>
    <p:extLst>
      <p:ext uri="{BB962C8B-B14F-4D97-AF65-F5344CB8AC3E}">
        <p14:creationId xmlns:p14="http://schemas.microsoft.com/office/powerpoint/2010/main" val="829787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schemes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Snake case </a:t>
            </a:r>
          </a:p>
          <a:p>
            <a:pPr lvl="1"/>
            <a:r>
              <a:rPr lang="en-GB" altLang="zh-CN" dirty="0" err="1"/>
              <a:t>this_is_a_variable</a:t>
            </a:r>
            <a:endParaRPr lang="en-GB" altLang="zh-CN" dirty="0"/>
          </a:p>
          <a:p>
            <a:pPr lvl="1"/>
            <a:r>
              <a:rPr lang="en-GB" altLang="zh-CN" dirty="0" err="1"/>
              <a:t>it_has_no_upper_case_letter</a:t>
            </a:r>
            <a:endParaRPr lang="en-GB" altLang="zh-CN" dirty="0"/>
          </a:p>
          <a:p>
            <a:r>
              <a:rPr lang="en-GB" altLang="zh-CN" dirty="0"/>
              <a:t>Little camel case</a:t>
            </a:r>
          </a:p>
          <a:p>
            <a:pPr lvl="1"/>
            <a:r>
              <a:rPr lang="en-GB" altLang="zh-CN" dirty="0" err="1"/>
              <a:t>g_globalVariable</a:t>
            </a:r>
            <a:endParaRPr lang="en-GB" altLang="zh-CN" dirty="0"/>
          </a:p>
          <a:p>
            <a:pPr lvl="1"/>
            <a:r>
              <a:rPr lang="en-US" altLang="zh-CN" dirty="0" err="1"/>
              <a:t>thisIsAnIntegerVariable</a:t>
            </a:r>
            <a:endParaRPr lang="en-US" altLang="zh-CN" dirty="0"/>
          </a:p>
          <a:p>
            <a:pPr lvl="1"/>
            <a:r>
              <a:rPr lang="en-US" altLang="zh-CN" dirty="0"/>
              <a:t>Some prefer to prepend several letters to indicate the variable type</a:t>
            </a:r>
          </a:p>
          <a:p>
            <a:r>
              <a:rPr lang="en-GB" altLang="zh-CN" dirty="0"/>
              <a:t>Big camel case</a:t>
            </a:r>
          </a:p>
          <a:p>
            <a:pPr lvl="1"/>
            <a:r>
              <a:rPr lang="en-GB" altLang="zh-CN" dirty="0" err="1"/>
              <a:t>ThisIsAFunction</a:t>
            </a:r>
            <a:endParaRPr lang="en-GB" altLang="zh-CN" dirty="0"/>
          </a:p>
          <a:p>
            <a:pPr lvl="1"/>
            <a:r>
              <a:rPr lang="en-GB" altLang="zh-CN" u="sng" dirty="0"/>
              <a:t>Do not use this for variables. Only functions or classes (C++).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809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/>
          </a:bodyPr>
          <a:lstStyle/>
          <a:p>
            <a:r>
              <a:rPr lang="en-US" altLang="zh-CN" dirty="0"/>
              <a:t>Meaningful comments</a:t>
            </a:r>
          </a:p>
          <a:p>
            <a:pPr lvl="1"/>
            <a:r>
              <a:rPr lang="en-US" altLang="zh-CN" dirty="0"/>
              <a:t>Key implications, side effects</a:t>
            </a:r>
          </a:p>
          <a:p>
            <a:pPr lvl="1"/>
            <a:r>
              <a:rPr lang="en-US" altLang="zh-CN" dirty="0"/>
              <a:t>Known issues</a:t>
            </a:r>
          </a:p>
          <a:p>
            <a:pPr lvl="1"/>
            <a:r>
              <a:rPr lang="en-US" altLang="zh-CN" dirty="0"/>
              <a:t>Complicate calculus/control flow/binary magic/magic number</a:t>
            </a:r>
          </a:p>
          <a:p>
            <a:pPr lvl="1"/>
            <a:r>
              <a:rPr lang="en-US" altLang="zh-CN" dirty="0"/>
              <a:t>Regular expressions</a:t>
            </a:r>
          </a:p>
          <a:p>
            <a:r>
              <a:rPr lang="en-US" altLang="zh-CN" dirty="0"/>
              <a:t>Not transliteral of your code</a:t>
            </a:r>
          </a:p>
          <a:p>
            <a:pPr lvl="1"/>
            <a:r>
              <a:rPr lang="en-US" altLang="zh-CN" dirty="0"/>
              <a:t>No:	“z=x*y; // This line multiples x by y and store it in z”</a:t>
            </a:r>
          </a:p>
          <a:p>
            <a:pPr lvl="1"/>
            <a:r>
              <a:rPr lang="en-US" altLang="zh-CN" dirty="0"/>
              <a:t>Yes:	“z=x*y; // This calculate the total and store it in z”</a:t>
            </a:r>
          </a:p>
          <a:p>
            <a:pPr lvl="1"/>
            <a:r>
              <a:rPr lang="en-US" altLang="zh-CN" dirty="0"/>
              <a:t>Better:	“total = quantity * price;”</a:t>
            </a:r>
          </a:p>
          <a:p>
            <a:pPr lvl="2"/>
            <a:r>
              <a:rPr lang="en-US" altLang="zh-CN" dirty="0"/>
              <a:t>Good naming remove the need of commenting!</a:t>
            </a:r>
          </a:p>
          <a:p>
            <a:pPr lvl="2"/>
            <a:r>
              <a:rPr lang="en-US" altLang="zh-CN" dirty="0"/>
              <a:t>Most inexperienced developers don’t know how to do so though……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A62CA42-1D7B-48C3-B624-7DDABDB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A0318D-D5E3-43EB-B7DF-ED035BF9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printf(control-string, argument-list);</a:t>
            </a:r>
          </a:p>
          <a:p>
            <a:r>
              <a:rPr lang="en-US" altLang="zh-CN" dirty="0"/>
              <a:t>Use “%%” to show “%”.</a:t>
            </a:r>
            <a:endParaRPr lang="zh-CN" altLang="en-US" dirty="0"/>
          </a:p>
          <a:p>
            <a:r>
              <a:rPr lang="en-US" altLang="zh-CN" dirty="0"/>
              <a:t>conversion specification</a:t>
            </a:r>
          </a:p>
          <a:p>
            <a:pPr lvl="1"/>
            <a:r>
              <a:rPr lang="en-US" altLang="zh-CN" dirty="0"/>
              <a:t>% [flag] [minimumFieldWidth] [.precision] [sizeSpecification] conversionSpecifier</a:t>
            </a:r>
          </a:p>
          <a:p>
            <a:pPr lvl="1"/>
            <a:r>
              <a:rPr lang="en-US" altLang="zh-CN" dirty="0"/>
              <a:t>flag: + / - / whitespace</a:t>
            </a:r>
          </a:p>
          <a:p>
            <a:pPr lvl="1"/>
            <a:r>
              <a:rPr lang="en-US" altLang="zh-CN" dirty="0"/>
              <a:t>minimumFieldWidth: integer</a:t>
            </a:r>
          </a:p>
          <a:p>
            <a:pPr lvl="1"/>
            <a:r>
              <a:rPr lang="en-US" altLang="zh-CN" dirty="0"/>
              <a:t>.precision: used when print float</a:t>
            </a:r>
          </a:p>
          <a:p>
            <a:pPr lvl="1"/>
            <a:r>
              <a:rPr lang="en-US" altLang="zh-CN" dirty="0"/>
              <a:t>sizeSpecification: l/ll (e.g. long, long long, double)</a:t>
            </a:r>
          </a:p>
        </p:txBody>
      </p:sp>
    </p:spTree>
    <p:extLst>
      <p:ext uri="{BB962C8B-B14F-4D97-AF65-F5344CB8AC3E}">
        <p14:creationId xmlns:p14="http://schemas.microsoft.com/office/powerpoint/2010/main" val="3811687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9ACA-02A6-4B93-AA0A-EE52AC8E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5897-5C1B-4765-85F7-14A7424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B5C9B-D54F-4BB7-8E91-CC6178C9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69" y="1825625"/>
            <a:ext cx="3487301" cy="2310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744C6-51C6-4A86-BC8F-B03F40D5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582" y="1789033"/>
            <a:ext cx="4066429" cy="43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67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9ACA-02A6-4B93-AA0A-EE52AC8E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5897-5C1B-4765-85F7-14A7424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&amp; after some operators like +, -, ==, &gt;, and =.</a:t>
            </a:r>
          </a:p>
          <a:p>
            <a:r>
              <a:rPr lang="en-US" dirty="0"/>
              <a:t>After any comma(,).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a = 3, b = 4, c = 5;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13233-55E2-4232-A1B0-165659DB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53" y="2351802"/>
            <a:ext cx="409586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D4367-01A7-4ADB-8DD1-D3632980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70" y="3213277"/>
            <a:ext cx="3310810" cy="35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Whitespaces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/>
          <a:lstStyle/>
          <a:p>
            <a:r>
              <a:rPr lang="en-US" altLang="zh-CN" dirty="0"/>
              <a:t>Not convinced? Look at this:</a:t>
            </a:r>
          </a:p>
          <a:p>
            <a:pPr lvl="1"/>
            <a:r>
              <a:rPr lang="en-US" altLang="zh-CN" dirty="0"/>
              <a:t>Which of the residual calculation expressions look cleaner?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613402"/>
            <a:ext cx="10106024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nn-NO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i=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;++i){</a:t>
            </a:r>
          </a:p>
          <a:p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t_i=(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-i-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residual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=x1*</a:t>
            </a:r>
            <a:r>
              <a:rPr lang="nn-NO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(-x2*(t_i-x3)*(t_i-x3)/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nn-NO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838199" y="4443928"/>
            <a:ext cx="1010602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++i) {</a:t>
            </a:r>
          </a:p>
          <a:p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t_i = (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i - 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residual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x1 * </a:t>
            </a:r>
            <a:r>
              <a:rPr lang="nn-NO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(-x2 * (t_i - x3) * (t_i - x3) / </a:t>
            </a:r>
            <a:r>
              <a:rPr lang="nn-NO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nn-NO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106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E214-BCFD-4756-84C4-CC2C07A9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8AD6-9838-487C-A765-2414F411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5FE88-4E29-4AF4-AA00-68D51740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91" y="2328820"/>
            <a:ext cx="4382867" cy="4164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D0201-E360-486C-A1D6-1824C534B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263" y="3429000"/>
            <a:ext cx="6545419" cy="25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94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E214-BCFD-4756-84C4-CC2C07A9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8AD6-9838-487C-A765-2414F411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0175"/>
            <a:ext cx="11249025" cy="4776788"/>
          </a:xfrm>
        </p:spPr>
        <p:txBody>
          <a:bodyPr>
            <a:normAutofit/>
          </a:bodyPr>
          <a:lstStyle/>
          <a:p>
            <a:r>
              <a:rPr lang="en-US" sz="2400" dirty="0"/>
              <a:t>Organize your code blocks with indents.</a:t>
            </a:r>
          </a:p>
          <a:p>
            <a:r>
              <a:rPr lang="en-US" sz="2400" dirty="0"/>
              <a:t>A general rule: an open bracket( { ) </a:t>
            </a:r>
            <a:r>
              <a:rPr lang="zh-CN" altLang="en-US" sz="2400" dirty="0"/>
              <a:t>→ </a:t>
            </a:r>
            <a:r>
              <a:rPr lang="en-US" altLang="zh-CN" sz="2400" dirty="0"/>
              <a:t>increase an indent</a:t>
            </a:r>
          </a:p>
          <a:p>
            <a:pPr marL="0" indent="0">
              <a:buNone/>
            </a:pPr>
            <a:r>
              <a:rPr lang="en-US" altLang="zh-CN" sz="2400" dirty="0"/>
              <a:t>                              a closed bracket( } ) </a:t>
            </a:r>
            <a:r>
              <a:rPr lang="zh-CN" altLang="en-US" sz="2400" dirty="0"/>
              <a:t>→ </a:t>
            </a:r>
            <a:r>
              <a:rPr lang="en-US" altLang="zh-CN" sz="2400" dirty="0"/>
              <a:t>decrease an indent</a:t>
            </a:r>
          </a:p>
          <a:p>
            <a:r>
              <a:rPr lang="en-US" sz="2400" dirty="0"/>
              <a:t>An indent can be a tab, two, four or eight spaces.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852F6-3560-4A17-9013-224C8190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40" y="3601330"/>
            <a:ext cx="4074183" cy="3242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EE5E8-A29A-434F-9783-0B481542E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413" y="3601330"/>
            <a:ext cx="3412995" cy="32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21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44E9-169C-4BFC-AACD-A042389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line for curly braces?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B7C4-50A7-4CEE-AEC2-2B8F1F5C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styles when you open a curly brace:</a:t>
            </a:r>
          </a:p>
          <a:p>
            <a:r>
              <a:rPr lang="en-US" dirty="0"/>
              <a:t>In a new line:                                       In the previous line: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57ED9-2EA6-4501-B15A-50BEEABB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29" y="2885259"/>
            <a:ext cx="3643248" cy="3657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0F33D-76D9-49BA-BA1C-D97AD928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30978"/>
            <a:ext cx="4658751" cy="34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07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44E9-169C-4BFC-AACD-A042389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line for curly braces?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B7C4-50A7-4CEE-AEC2-2B8F1F5CE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There is NO right or wrong for this question!</a:t>
            </a:r>
          </a:p>
          <a:p>
            <a:r>
              <a:rPr lang="en-US" dirty="0"/>
              <a:t>It’s totally personal preference!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Once again, although there are a lot of debates, this is a TRIVIAL problem!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However, it is strongly recommended and often mandatory to follow the style guide of your project.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dirty="0"/>
              <a:t>Stay consistence with yourself and your surroundings.</a:t>
            </a:r>
          </a:p>
          <a:p>
            <a:pPr marL="0" indent="0" algn="r">
              <a:buNone/>
            </a:pPr>
            <a:r>
              <a:rPr lang="en-US" sz="1400" dirty="0"/>
              <a:t>We don’t allocate a line for braces because  there</a:t>
            </a:r>
          </a:p>
          <a:p>
            <a:pPr marL="0" indent="0" algn="r">
              <a:buNone/>
            </a:pPr>
            <a:r>
              <a:rPr lang="en-US" sz="1400" dirty="0"/>
              <a:t> is insufficient line space on the slides</a:t>
            </a:r>
          </a:p>
        </p:txBody>
      </p:sp>
    </p:spTree>
    <p:extLst>
      <p:ext uri="{BB962C8B-B14F-4D97-AF65-F5344CB8AC3E}">
        <p14:creationId xmlns:p14="http://schemas.microsoft.com/office/powerpoint/2010/main" val="1367002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4CE5-4CF1-4E92-9249-F3354039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goto</a:t>
            </a:r>
            <a:r>
              <a:rPr lang="en-US" dirty="0"/>
              <a:t>” is evil!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0E58-B86C-46D0-8AD1-4D157C20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 is considered unsafe, as it might mess up the structure of your code.</a:t>
            </a:r>
          </a:p>
          <a:p>
            <a:r>
              <a:rPr lang="en-US" dirty="0"/>
              <a:t>When you are about to write a “</a:t>
            </a:r>
            <a:r>
              <a:rPr lang="en-US" dirty="0" err="1"/>
              <a:t>goto</a:t>
            </a:r>
            <a:r>
              <a:rPr lang="en-US" dirty="0"/>
              <a:t>”, write a while loop instead!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Unless </a:t>
            </a:r>
            <a:r>
              <a:rPr lang="en-US" altLang="zh-CN" dirty="0"/>
              <a:t>absolutely </a:t>
            </a:r>
            <a:r>
              <a:rPr lang="en-US" dirty="0"/>
              <a:t>necessary, don’t use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5822D-6F7F-46CA-BE03-7EE0D487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22" y="3502376"/>
            <a:ext cx="2325315" cy="131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D9F53-09BE-42C8-A073-17D7F0C1D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925" y="3082829"/>
            <a:ext cx="2430308" cy="377517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D5B7D76-5247-4431-A7E0-E54ACC9A1D20}"/>
              </a:ext>
            </a:extLst>
          </p:cNvPr>
          <p:cNvSpPr/>
          <p:nvPr/>
        </p:nvSpPr>
        <p:spPr>
          <a:xfrm>
            <a:off x="9180885" y="3312942"/>
            <a:ext cx="1441939" cy="48533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6C6534-F9D6-4AEF-9E09-7835F972CD9B}"/>
              </a:ext>
            </a:extLst>
          </p:cNvPr>
          <p:cNvSpPr/>
          <p:nvPr/>
        </p:nvSpPr>
        <p:spPr>
          <a:xfrm>
            <a:off x="9533109" y="6365152"/>
            <a:ext cx="1441939" cy="48533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9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129F-F83B-4390-932E-1F7327FF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Last: Do not copy others’ codes!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0564-BE93-496E-9BEC-71645BE4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open-source codes are forbidden in this course.</a:t>
            </a:r>
          </a:p>
          <a:p>
            <a:r>
              <a:rPr lang="en-US" dirty="0"/>
              <a:t>Please read rules of academic conduct carefully!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B2396-CDDF-4EE2-AAB2-9A863E46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335" y="2747581"/>
            <a:ext cx="13019770" cy="162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8DA6-E0F1-4FDF-AE71-1BDCC819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ConversionSpecifier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45FCE8-DED1-49F1-8E3E-65B615966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98" y="1825625"/>
            <a:ext cx="6577603" cy="4351338"/>
          </a:xfrm>
        </p:spPr>
      </p:pic>
    </p:spTree>
    <p:extLst>
      <p:ext uri="{BB962C8B-B14F-4D97-AF65-F5344CB8AC3E}">
        <p14:creationId xmlns:p14="http://schemas.microsoft.com/office/powerpoint/2010/main" val="309470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154BB-2F26-4FCF-B8DD-670F24D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Printing Integer Values 125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35D1B54-E220-4A98-8487-4F2783F41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2624739"/>
            <a:ext cx="8849960" cy="2753109"/>
          </a:xfrm>
        </p:spPr>
      </p:pic>
    </p:spTree>
    <p:extLst>
      <p:ext uri="{BB962C8B-B14F-4D97-AF65-F5344CB8AC3E}">
        <p14:creationId xmlns:p14="http://schemas.microsoft.com/office/powerpoint/2010/main" val="7119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238BA-E69B-4AC6-9199-755D80EE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Printing Floating-Point Values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439C70-E475-4444-AA48-0B822570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2072212"/>
            <a:ext cx="9173855" cy="3858163"/>
          </a:xfrm>
        </p:spPr>
      </p:pic>
    </p:spTree>
    <p:extLst>
      <p:ext uri="{BB962C8B-B14F-4D97-AF65-F5344CB8AC3E}">
        <p14:creationId xmlns:p14="http://schemas.microsoft.com/office/powerpoint/2010/main" val="334412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59C0-4479-487E-A2E9-01B4E03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2392F-022E-4AF9-9DAB-7FC94FB0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https://en.cppreference.com/w/c/io/fprintf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1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E43DE97-9A2E-4CC8-8F6B-0846868D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51D2CA5-FB7C-4FD8-BE4F-1BA6461E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scanf(control_string, argument_list);</a:t>
            </a:r>
          </a:p>
          <a:p>
            <a:r>
              <a:rPr lang="en-US" altLang="zh-CN" dirty="0"/>
              <a:t>Whitespace in control-string stands for one or more whitespace.</a:t>
            </a:r>
          </a:p>
          <a:p>
            <a:r>
              <a:rPr lang="en-US" altLang="zh-CN" dirty="0"/>
              <a:t>Cannot directly handle non deterministic number of captures.</a:t>
            </a:r>
          </a:p>
          <a:p>
            <a:r>
              <a:rPr lang="en-US" altLang="zh-CN" dirty="0"/>
              <a:t>Use “%%” to show “%”.</a:t>
            </a:r>
          </a:p>
          <a:p>
            <a:r>
              <a:rPr lang="en-US" altLang="zh-CN" dirty="0"/>
              <a:t>conversion specification</a:t>
            </a:r>
          </a:p>
          <a:p>
            <a:pPr lvl="1"/>
            <a:r>
              <a:rPr lang="en-US" altLang="zh-CN" dirty="0"/>
              <a:t>% [*] [maximumFieldWidth][sizeSpecification]</a:t>
            </a:r>
          </a:p>
          <a:p>
            <a:pPr lvl="1"/>
            <a:r>
              <a:rPr lang="en-US" altLang="zh-CN" dirty="0"/>
              <a:t>*: capture but not assign to the variable</a:t>
            </a:r>
          </a:p>
          <a:p>
            <a:pPr lvl="1"/>
            <a:r>
              <a:rPr lang="en-US" altLang="zh-CN" dirty="0"/>
              <a:t>maximumFieldWidth: maximum characters to read</a:t>
            </a:r>
          </a:p>
          <a:p>
            <a:pPr lvl="1"/>
            <a:r>
              <a:rPr lang="en-US" altLang="zh-CN" dirty="0"/>
              <a:t>sizeSpecification: l/ll (e.g. long, long </a:t>
            </a:r>
            <a:r>
              <a:rPr lang="en-US" altLang="zh-CN" dirty="0" err="1"/>
              <a:t>long</a:t>
            </a:r>
            <a:r>
              <a:rPr lang="en-US" altLang="zh-CN" dirty="0"/>
              <a:t>, double)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04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2504</Words>
  <Application>Microsoft Office PowerPoint</Application>
  <PresentationFormat>宽屏</PresentationFormat>
  <Paragraphs>333</Paragraphs>
  <Slides>48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等线</vt:lpstr>
      <vt:lpstr>微软雅黑</vt:lpstr>
      <vt:lpstr>Arial</vt:lpstr>
      <vt:lpstr>Calibri</vt:lpstr>
      <vt:lpstr>Cambria Math</vt:lpstr>
      <vt:lpstr>Consolas</vt:lpstr>
      <vt:lpstr>Wingdings</vt:lpstr>
      <vt:lpstr>Office 主题</vt:lpstr>
      <vt:lpstr>CS100 Recitation 2</vt:lpstr>
      <vt:lpstr>Outline</vt:lpstr>
      <vt:lpstr>Simple Input / Output</vt:lpstr>
      <vt:lpstr>Output</vt:lpstr>
      <vt:lpstr>ConversionSpecifier</vt:lpstr>
      <vt:lpstr>Printing Integer Values 125</vt:lpstr>
      <vt:lpstr>Printing Floating-Point Values</vt:lpstr>
      <vt:lpstr>Reference</vt:lpstr>
      <vt:lpstr>Input</vt:lpstr>
      <vt:lpstr>Example</vt:lpstr>
      <vt:lpstr>Example</vt:lpstr>
      <vt:lpstr>Reference</vt:lpstr>
      <vt:lpstr>Control Flow</vt:lpstr>
      <vt:lpstr>Relational Operators</vt:lpstr>
      <vt:lpstr>The if…else if…else Statement</vt:lpstr>
      <vt:lpstr>Notice</vt:lpstr>
      <vt:lpstr>Switch</vt:lpstr>
      <vt:lpstr>Switch</vt:lpstr>
      <vt:lpstr>Switch or if-else?</vt:lpstr>
      <vt:lpstr>While: loop over a condition</vt:lpstr>
      <vt:lpstr>For: enhanced loops</vt:lpstr>
      <vt:lpstr>“for loops”</vt:lpstr>
      <vt:lpstr>Nesting</vt:lpstr>
      <vt:lpstr>Nesting: HAZARD</vt:lpstr>
      <vt:lpstr>Example</vt:lpstr>
      <vt:lpstr>Prime</vt:lpstr>
      <vt:lpstr>Multiplication Table</vt:lpstr>
      <vt:lpstr>Multiplication Table （a small improvement）</vt:lpstr>
      <vt:lpstr>Exercise</vt:lpstr>
      <vt:lpstr>Exercise</vt:lpstr>
      <vt:lpstr>Code Quality</vt:lpstr>
      <vt:lpstr>Coding style: Why important?</vt:lpstr>
      <vt:lpstr>Coding style: Why important?</vt:lpstr>
      <vt:lpstr>Coding style: Why important?</vt:lpstr>
      <vt:lpstr>Naming variables</vt:lpstr>
      <vt:lpstr>Naming variables</vt:lpstr>
      <vt:lpstr>Naming variables</vt:lpstr>
      <vt:lpstr>Naming schemes</vt:lpstr>
      <vt:lpstr>Commenting</vt:lpstr>
      <vt:lpstr>Whitespaces</vt:lpstr>
      <vt:lpstr>Whitespaces</vt:lpstr>
      <vt:lpstr>Whitespaces</vt:lpstr>
      <vt:lpstr>Indenting</vt:lpstr>
      <vt:lpstr>Indenting</vt:lpstr>
      <vt:lpstr>Own line for curly braces?</vt:lpstr>
      <vt:lpstr>Own line for curly braces?</vt:lpstr>
      <vt:lpstr>“goto” is evil!</vt:lpstr>
      <vt:lpstr>Last: Do not copy others’ codes!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 Recitation 2</dc:title>
  <dc:creator>王炜清</dc:creator>
  <cp:lastModifiedBy>王炜清</cp:lastModifiedBy>
  <cp:revision>24</cp:revision>
  <dcterms:created xsi:type="dcterms:W3CDTF">2022-02-23T11:13:27Z</dcterms:created>
  <dcterms:modified xsi:type="dcterms:W3CDTF">2022-02-25T07:41:23Z</dcterms:modified>
</cp:coreProperties>
</file>