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7" r:id="rId2"/>
    <p:sldId id="258" r:id="rId3"/>
    <p:sldId id="328" r:id="rId4"/>
    <p:sldId id="259" r:id="rId5"/>
    <p:sldId id="301" r:id="rId6"/>
    <p:sldId id="326" r:id="rId7"/>
    <p:sldId id="340" r:id="rId8"/>
    <p:sldId id="303" r:id="rId9"/>
    <p:sldId id="302" r:id="rId10"/>
    <p:sldId id="260" r:id="rId11"/>
    <p:sldId id="264" r:id="rId12"/>
    <p:sldId id="266" r:id="rId13"/>
    <p:sldId id="272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3" r:id="rId23"/>
    <p:sldId id="282" r:id="rId24"/>
    <p:sldId id="265" r:id="rId25"/>
    <p:sldId id="291" r:id="rId26"/>
    <p:sldId id="268" r:id="rId27"/>
    <p:sldId id="269" r:id="rId28"/>
    <p:sldId id="284" r:id="rId29"/>
    <p:sldId id="270" r:id="rId30"/>
    <p:sldId id="342" r:id="rId31"/>
    <p:sldId id="271" r:id="rId32"/>
    <p:sldId id="287" r:id="rId33"/>
    <p:sldId id="288" r:id="rId34"/>
    <p:sldId id="341" r:id="rId35"/>
    <p:sldId id="289" r:id="rId36"/>
    <p:sldId id="262" r:id="rId37"/>
    <p:sldId id="263" r:id="rId38"/>
    <p:sldId id="294" r:id="rId39"/>
    <p:sldId id="411" r:id="rId40"/>
    <p:sldId id="412" r:id="rId41"/>
    <p:sldId id="292" r:id="rId42"/>
    <p:sldId id="304" r:id="rId43"/>
    <p:sldId id="410" r:id="rId44"/>
    <p:sldId id="297" r:id="rId45"/>
    <p:sldId id="298" r:id="rId46"/>
    <p:sldId id="413" r:id="rId47"/>
    <p:sldId id="299" r:id="rId48"/>
    <p:sldId id="309" r:id="rId49"/>
    <p:sldId id="296" r:id="rId50"/>
    <p:sldId id="300" r:id="rId51"/>
    <p:sldId id="307" r:id="rId52"/>
    <p:sldId id="311" r:id="rId53"/>
    <p:sldId id="314" r:id="rId54"/>
    <p:sldId id="312" r:id="rId55"/>
    <p:sldId id="313" r:id="rId56"/>
    <p:sldId id="315" r:id="rId57"/>
    <p:sldId id="308" r:id="rId58"/>
    <p:sldId id="333" r:id="rId59"/>
    <p:sldId id="334" r:id="rId60"/>
    <p:sldId id="335" r:id="rId61"/>
    <p:sldId id="409" r:id="rId62"/>
    <p:sldId id="338" r:id="rId63"/>
    <p:sldId id="336" r:id="rId64"/>
    <p:sldId id="337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3" autoAdjust="0"/>
    <p:restoredTop sz="86727" autoAdjust="0"/>
  </p:normalViewPr>
  <p:slideViewPr>
    <p:cSldViewPr snapToGrid="0">
      <p:cViewPr varScale="1">
        <p:scale>
          <a:sx n="67" d="100"/>
          <a:sy n="67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hsin Wei" userId="beec5ac6367b57a9" providerId="LiveId" clId="{0FAB0CA4-FE15-4F0F-8310-01839A882803}"/>
    <pc:docChg chg="modSld">
      <pc:chgData name="Chiahsin Wei" userId="beec5ac6367b57a9" providerId="LiveId" clId="{0FAB0CA4-FE15-4F0F-8310-01839A882803}" dt="2022-03-04T09:53:12.448" v="0" actId="20577"/>
      <pc:docMkLst>
        <pc:docMk/>
      </pc:docMkLst>
      <pc:sldChg chg="modSp mod">
        <pc:chgData name="Chiahsin Wei" userId="beec5ac6367b57a9" providerId="LiveId" clId="{0FAB0CA4-FE15-4F0F-8310-01839A882803}" dt="2022-03-04T09:53:12.448" v="0" actId="20577"/>
        <pc:sldMkLst>
          <pc:docMk/>
          <pc:sldMk cId="0" sldId="257"/>
        </pc:sldMkLst>
        <pc:spChg chg="mod">
          <ac:chgData name="Chiahsin Wei" userId="beec5ac6367b57a9" providerId="LiveId" clId="{0FAB0CA4-FE15-4F0F-8310-01839A882803}" dt="2022-03-04T09:53:12.448" v="0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E0AD-6FF2-4B40-8DD2-90679061899F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18DD-52CD-46EB-818D-7C8F3057A9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Potential question: why it is not continuous?</a:t>
            </a:r>
          </a:p>
          <a:p>
            <a:r>
              <a:rPr lang="en-US" altLang="zh-CN" dirty="0"/>
              <a:t>A:</a:t>
            </a:r>
            <a:r>
              <a:rPr lang="en-US" altLang="zh-CN" baseline="0" dirty="0"/>
              <a:t> Related to memory manager’s allocation algorithm. Mostly aligned to some power of 2 bytes to prevent using a too big memory allocation mapping. The same block of memory cannot be split further and given to two </a:t>
            </a:r>
            <a:r>
              <a:rPr lang="en-US" altLang="zh-CN" baseline="0" dirty="0" err="1"/>
              <a:t>malloc</a:t>
            </a:r>
            <a:r>
              <a:rPr lang="en-US" altLang="zh-CN" baseline="0" dirty="0"/>
              <a:t>() caller.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99DE4-F86E-41B8-9AED-5D99CAF03E19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3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 types carry</a:t>
            </a:r>
            <a:r>
              <a:rPr lang="en-US" altLang="zh-CN" baseline="0" dirty="0"/>
              <a:t> additional info and constraint at compile time.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8818DD-52CD-46EB-818D-7C8F3057A9CA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it/?p=glibc.git;a=tree;f=string;hb=HEAD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CS100 Introduction to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Recitation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Memory allocation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Functions</a:t>
            </a:r>
          </a:p>
          <a:p>
            <a:r>
              <a:rPr lang="en-US" altLang="zh-CN" dirty="0"/>
              <a:t>String functions</a:t>
            </a:r>
          </a:p>
          <a:p>
            <a:r>
              <a:rPr lang="en-US" altLang="zh-CN" dirty="0"/>
              <a:t>Basic file IO</a:t>
            </a:r>
          </a:p>
          <a:p>
            <a:r>
              <a:rPr lang="en-US" altLang="zh-CN" dirty="0" err="1"/>
              <a:t>ed</a:t>
            </a:r>
            <a:r>
              <a:rPr lang="en-US" altLang="zh-CN" dirty="0"/>
              <a:t>--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4"/>
          <p:cNvSpPr txBox="1"/>
          <p:nvPr/>
        </p:nvSpPr>
        <p:spPr>
          <a:xfrm>
            <a:off x="838200" y="1825625"/>
            <a:ext cx="5696712" cy="43513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>
                <a:solidFill>
                  <a:srgbClr val="CE9178"/>
                </a:solidFill>
                <a:latin typeface="Consolas" panose="020B0609020204030204" pitchFamily="49" charset="0"/>
              </a:rPr>
              <a:t>&lt;stdio.h&gt;</a:t>
            </a:r>
            <a:endParaRPr lang="en-GB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3002470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696712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3529237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696712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4065950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53471" y="3025203"/>
            <a:ext cx="11691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0xffff0000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9807815" y="2316480"/>
            <a:ext cx="445656" cy="8933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696712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4543030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76575" y="2053698"/>
            <a:ext cx="5466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9948672" y="2231136"/>
            <a:ext cx="499872" cy="975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696712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*ptr1, *ptr2;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ptr1 = &amp;num1;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(*ptr1)++;    </a:t>
            </a:r>
            <a:endParaRPr lang="en-GB" altLang="zh-CN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&amp;num2; 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5079740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53472" y="3504392"/>
            <a:ext cx="11935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0xffff0004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9936480" y="2694432"/>
            <a:ext cx="439972" cy="9753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2525392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65664" y="3506400"/>
            <a:ext cx="11582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altLang="zh-CN" dirty="0"/>
              <a:t>0xffff0000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376451" y="2530304"/>
            <a:ext cx="947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9" idx="1"/>
          </p:cNvCxnSpPr>
          <p:nvPr/>
        </p:nvCxnSpPr>
        <p:spPr>
          <a:xfrm flipH="1" flipV="1">
            <a:off x="10034016" y="2804161"/>
            <a:ext cx="231648" cy="8869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10034016" y="2321147"/>
            <a:ext cx="342436" cy="886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850216" y="2321147"/>
            <a:ext cx="0" cy="3006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3025264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76451" y="2530304"/>
            <a:ext cx="947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10034016" y="2804160"/>
            <a:ext cx="342436" cy="886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9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3525136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76451" y="2042624"/>
            <a:ext cx="947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0034016" y="2804160"/>
            <a:ext cx="342436" cy="886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" idx="2"/>
          </p:cNvCxnSpPr>
          <p:nvPr/>
        </p:nvCxnSpPr>
        <p:spPr>
          <a:xfrm flipH="1" flipV="1">
            <a:off x="10850217" y="2411956"/>
            <a:ext cx="663" cy="1849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8000" b="1" dirty="0">
                <a:latin typeface="Arial Black" panose="020B0A04020102020204" pitchFamily="34" charset="0"/>
              </a:rPr>
              <a:t>NO PLAGIARISM!!!</a:t>
            </a:r>
            <a:endParaRPr lang="zh-CN" altLang="en-US" sz="8000" b="1" dirty="0">
              <a:latin typeface="Arial Black" panose="020B0A040201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most likely cause for failing this course.</a:t>
            </a:r>
          </a:p>
          <a:p>
            <a:r>
              <a:rPr lang="en-US" altLang="zh-CN" dirty="0"/>
              <a:t>You WILL be caught!</a:t>
            </a:r>
          </a:p>
          <a:p>
            <a:r>
              <a:rPr lang="en-US" altLang="zh-CN" dirty="0"/>
              <a:t>We WILL punish!</a:t>
            </a:r>
          </a:p>
          <a:p>
            <a:r>
              <a:rPr lang="en-US" altLang="zh-CN" dirty="0"/>
              <a:t>They WILL know!</a:t>
            </a:r>
          </a:p>
          <a:p>
            <a:pPr lvl="1"/>
            <a:r>
              <a:rPr lang="en-US" altLang="zh-CN" dirty="0"/>
              <a:t>Parents</a:t>
            </a:r>
          </a:p>
          <a:p>
            <a:pPr lvl="1"/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School</a:t>
            </a:r>
          </a:p>
          <a:p>
            <a:pPr lvl="1"/>
            <a:r>
              <a:rPr lang="en-US" altLang="zh-CN" dirty="0"/>
              <a:t>Fellows</a:t>
            </a:r>
          </a:p>
          <a:p>
            <a:r>
              <a:rPr lang="en-US" altLang="zh-CN" u="sng" dirty="0"/>
              <a:t>We have already found a dozen of you cheating.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4"/>
          <p:cNvSpPr txBox="1"/>
          <p:nvPr/>
        </p:nvSpPr>
        <p:spPr>
          <a:xfrm>
            <a:off x="838200" y="1825625"/>
            <a:ext cx="5184648" cy="435133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altLang="zh-CN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4085968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376451" y="2042624"/>
            <a:ext cx="9475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0034016" y="2321147"/>
            <a:ext cx="342436" cy="886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it is?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184648" cy="4351338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*ptr1;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num1 = *ptr2;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*ptr1 = *ptr1 *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ptr2 = ptr1; 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791854" y="1504511"/>
          <a:ext cx="3667329" cy="387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num2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ptr2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0xffff0014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92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44391" y="6498077"/>
            <a:ext cx="23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Assume 32 bit machine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120584" y="4549264"/>
            <a:ext cx="389106" cy="19273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253473" y="3500966"/>
            <a:ext cx="113385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0xffff0000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0874600" y="3340379"/>
            <a:ext cx="0" cy="3006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pointers!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of pointer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 value2 = 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&amp;value;</a:t>
            </a:r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&amp;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/>
              <a:t>Question: How to update 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 if you only have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/>
              <a:t>?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**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altLang="zh-CN" dirty="0"/>
              <a:t>Question: How to update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</a:t>
            </a:r>
            <a:r>
              <a:rPr lang="en-US" altLang="zh-CN" dirty="0"/>
              <a:t> to point to 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value2</a:t>
            </a:r>
            <a:r>
              <a:rPr lang="en-US" altLang="zh-CN" dirty="0"/>
              <a:t> if you only have 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/>
              <a:t>?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ptr_to_ptr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= &amp;value2;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Still puzzled?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2121694"/>
            <a:ext cx="8356600" cy="37592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altitudes of SIST students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 know what it is, what it means, how it works and how to use.</a:t>
            </a:r>
          </a:p>
          <a:p>
            <a:pPr lvl="1"/>
            <a:r>
              <a:rPr lang="en-US" altLang="zh-CN" dirty="0"/>
              <a:t>Best.</a:t>
            </a:r>
          </a:p>
          <a:p>
            <a:pPr lvl="1"/>
            <a:r>
              <a:rPr lang="en-US" altLang="zh-CN" dirty="0"/>
              <a:t>Eventually you will get to this state.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 don’t know what it is, what it means or how it works, but I know how to use.</a:t>
            </a:r>
          </a:p>
          <a:p>
            <a:pPr lvl="1"/>
            <a:r>
              <a:rPr lang="en-US" altLang="zh-CN" dirty="0"/>
              <a:t>Better than knowing nothing.</a:t>
            </a:r>
          </a:p>
          <a:p>
            <a:pPr lvl="1"/>
            <a:r>
              <a:rPr lang="en-US" altLang="zh-CN" dirty="0"/>
              <a:t>You won’t stay at this point forever.</a:t>
            </a:r>
          </a:p>
          <a:p>
            <a:pPr lvl="1"/>
            <a:r>
              <a:rPr lang="en-US" altLang="zh-CN" dirty="0"/>
              <a:t>Eureka moment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 don’t know how to use, </a:t>
            </a:r>
            <a:r>
              <a:rPr lang="en-US" altLang="zh-CN" u="sng" dirty="0"/>
              <a:t>and I don’t want to learn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File a request to quit ShanghaiTech (no joke)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Consolas" panose="020B0609020204030204" pitchFamily="49" charset="0"/>
              </a:rPr>
              <a:t>NULL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preprocessor macro.</a:t>
            </a:r>
          </a:p>
          <a:p>
            <a:r>
              <a:rPr lang="en-US" altLang="zh-CN" dirty="0"/>
              <a:t>Has a value of </a:t>
            </a:r>
            <a:r>
              <a:rPr lang="en-US" altLang="zh-CN" dirty="0">
                <a:latin typeface="Consolas" panose="020B0609020204030204" pitchFamily="49" charset="0"/>
              </a:rPr>
              <a:t>0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Used as placeholder, default value or a sign of “not found”</a:t>
            </a:r>
          </a:p>
          <a:p>
            <a:r>
              <a:rPr lang="en-US" altLang="zh-CN" dirty="0"/>
              <a:t>e.g. return NULL in a search function to signal “not found”</a:t>
            </a:r>
          </a:p>
          <a:p>
            <a:r>
              <a:rPr lang="en-US" altLang="zh-CN" dirty="0"/>
              <a:t>Billion dollar mistake</a:t>
            </a:r>
          </a:p>
          <a:p>
            <a:pPr lvl="1"/>
            <a:r>
              <a:rPr lang="en-US" altLang="zh-CN" dirty="0"/>
              <a:t>What may happen if you dereference NULL?</a:t>
            </a:r>
          </a:p>
          <a:p>
            <a:pPr lvl="1"/>
            <a:r>
              <a:rPr lang="en-US" altLang="zh-CN" dirty="0"/>
              <a:t>Never use NULL?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?(only exist in C++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heap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Stack: Store local variables</a:t>
            </a:r>
          </a:p>
          <a:p>
            <a:pPr lvl="1"/>
            <a:r>
              <a:rPr lang="en-US" altLang="zh-CN" dirty="0"/>
              <a:t>Arrangement fixed at compile time. (mostly)</a:t>
            </a:r>
          </a:p>
          <a:p>
            <a:pPr lvl="1"/>
            <a:r>
              <a:rPr lang="en-US" altLang="zh-CN" dirty="0"/>
              <a:t>Managed allocation and deallocation</a:t>
            </a:r>
          </a:p>
          <a:p>
            <a:pPr lvl="1"/>
            <a:r>
              <a:rPr lang="en-US" altLang="zh-CN" dirty="0"/>
              <a:t>Small size</a:t>
            </a:r>
          </a:p>
          <a:p>
            <a:pPr lvl="1"/>
            <a:r>
              <a:rPr lang="en-US" altLang="zh-CN" dirty="0"/>
              <a:t>Does not persist. (?)</a:t>
            </a:r>
          </a:p>
          <a:p>
            <a:r>
              <a:rPr lang="en-US" altLang="zh-CN" dirty="0"/>
              <a:t>Heap: Store dynamic allocated</a:t>
            </a:r>
          </a:p>
          <a:p>
            <a:pPr lvl="1"/>
            <a:r>
              <a:rPr lang="en-US" altLang="zh-CN" dirty="0"/>
              <a:t>Dynamic</a:t>
            </a:r>
          </a:p>
          <a:p>
            <a:pPr lvl="1"/>
            <a:r>
              <a:rPr lang="en-US" altLang="zh-CN" dirty="0"/>
              <a:t>Manual allocation and deallocation</a:t>
            </a:r>
          </a:p>
          <a:p>
            <a:pPr lvl="1"/>
            <a:r>
              <a:rPr lang="en-US" altLang="zh-CN" dirty="0"/>
              <a:t>Huge size</a:t>
            </a:r>
          </a:p>
          <a:p>
            <a:pPr lvl="1"/>
            <a:r>
              <a:rPr lang="en-US" altLang="zh-CN" dirty="0"/>
              <a:t>Persist until program exit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and heap: Address 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Stack: </a:t>
            </a:r>
          </a:p>
          <a:p>
            <a:pPr lvl="1"/>
            <a:r>
              <a:rPr lang="en-US" altLang="zh-CN" dirty="0"/>
              <a:t>Start near max</a:t>
            </a:r>
          </a:p>
          <a:p>
            <a:pPr lvl="1"/>
            <a:r>
              <a:rPr lang="en-US" altLang="zh-CN" dirty="0"/>
              <a:t>Grow downwards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>
                <a:latin typeface="Consolas" panose="020B0609020204030204" pitchFamily="49" charset="0"/>
              </a:rPr>
              <a:t>0xff9f77ac 0xff9f77b0 0xff9f77b4 0xff9f77b8, ……</a:t>
            </a:r>
          </a:p>
          <a:p>
            <a:r>
              <a:rPr lang="en-US" altLang="zh-CN" dirty="0"/>
              <a:t>Heap:</a:t>
            </a:r>
          </a:p>
          <a:p>
            <a:pPr lvl="1"/>
            <a:r>
              <a:rPr lang="en-US" altLang="zh-CN" dirty="0"/>
              <a:t>Start near 0</a:t>
            </a:r>
          </a:p>
          <a:p>
            <a:pPr lvl="1"/>
            <a:r>
              <a:rPr lang="en-US" altLang="zh-CN" dirty="0"/>
              <a:t>Grow upwards</a:t>
            </a:r>
          </a:p>
          <a:p>
            <a:pPr lvl="1"/>
            <a:r>
              <a:rPr lang="en-US" altLang="zh-CN" dirty="0"/>
              <a:t>e.g. </a:t>
            </a:r>
            <a:r>
              <a:rPr lang="en-US" altLang="zh-CN" dirty="0">
                <a:latin typeface="Consolas" panose="020B0609020204030204" pitchFamily="49" charset="0"/>
              </a:rPr>
              <a:t>0x01605010, 0x01605440, 0x01605460, 0x01605480, ……</a:t>
            </a:r>
          </a:p>
          <a:p>
            <a:pPr marL="914400" lvl="2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  1</a:t>
            </a:r>
            <a:r>
              <a:rPr lang="en-US" altLang="zh-CN" baseline="30000" dirty="0">
                <a:latin typeface="Consolas" panose="020B0609020204030204" pitchFamily="49" charset="0"/>
              </a:rPr>
              <a:t>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(1)  2</a:t>
            </a:r>
            <a:r>
              <a:rPr lang="en-US" altLang="zh-CN" baseline="30000" dirty="0">
                <a:latin typeface="Consolas" panose="020B0609020204030204" pitchFamily="49" charset="0"/>
              </a:rPr>
              <a:t>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(1)   3</a:t>
            </a:r>
            <a:r>
              <a:rPr lang="en-US" altLang="zh-CN" baseline="30000" dirty="0">
                <a:latin typeface="Consolas" panose="020B0609020204030204" pitchFamily="49" charset="0"/>
              </a:rPr>
              <a:t>rd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(1)  4</a:t>
            </a:r>
            <a:r>
              <a:rPr lang="en-US" altLang="zh-CN" baseline="30000" dirty="0">
                <a:latin typeface="Consolas" panose="020B0609020204030204" pitchFamily="49" charset="0"/>
              </a:rPr>
              <a:t>th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(1)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359849" y="564260"/>
          <a:ext cx="1106435" cy="5612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Stack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6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Empty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Heap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202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Global</a:t>
                      </a:r>
                    </a:p>
                    <a:p>
                      <a:pPr algn="ctr"/>
                      <a:r>
                        <a:rPr lang="en-US" altLang="zh-CN" dirty="0"/>
                        <a:t>Code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10862268" y="1825625"/>
            <a:ext cx="0" cy="6764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0862268" y="2994410"/>
            <a:ext cx="0" cy="6676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malloc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en-US" altLang="zh-CN" dirty="0"/>
              <a:t>/</a:t>
            </a:r>
            <a:r>
              <a:rPr lang="en-US" altLang="zh-CN" dirty="0">
                <a:latin typeface="Consolas" panose="020B0609020204030204" pitchFamily="49" charset="0"/>
              </a:rPr>
              <a:t>free()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way to allocate something on the heap</a:t>
            </a:r>
          </a:p>
          <a:p>
            <a:endParaRPr lang="en-US" altLang="zh-CN" dirty="0"/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calloc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nmemb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realloc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/>
          </a:p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/>
              <a:t>:</a:t>
            </a:r>
            <a:r>
              <a:rPr lang="en-GB" altLang="zh-CN" dirty="0">
                <a:solidFill>
                  <a:srgbClr val="D4D4D4"/>
                </a:solidFill>
              </a:rPr>
              <a:t> </a:t>
            </a:r>
            <a:r>
              <a:rPr lang="en-GB" altLang="zh-CN" dirty="0"/>
              <a:t>The generic pointer. No type info. </a:t>
            </a:r>
          </a:p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/>
              <a:t>: An unsigned integer large enough to hold a pointer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Every recitation will have this section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realloc</a:t>
            </a:r>
            <a:r>
              <a:rPr lang="en-US" altLang="zh-CN" dirty="0">
                <a:latin typeface="Consolas" panose="020B0609020204030204" pitchFamily="49" charset="0"/>
              </a:rPr>
              <a:t>() &amp; </a:t>
            </a:r>
            <a:r>
              <a:rPr lang="en-US" altLang="zh-CN" dirty="0" err="1">
                <a:latin typeface="Consolas" panose="020B0609020204030204" pitchFamily="49" charset="0"/>
              </a:rPr>
              <a:t>calloc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Consolas" panose="020B0609020204030204" pitchFamily="49" charset="0"/>
              </a:rPr>
              <a:t>realloc</a:t>
            </a:r>
            <a:r>
              <a:rPr lang="en-US" altLang="zh-CN" dirty="0">
                <a:latin typeface="Consolas" panose="020B0609020204030204" pitchFamily="49" charset="0"/>
              </a:rPr>
              <a:t>():</a:t>
            </a:r>
          </a:p>
          <a:p>
            <a:pPr lvl="1"/>
            <a:r>
              <a:rPr lang="en-US" altLang="zh-CN" dirty="0"/>
              <a:t>Adjust the size of an allocated array</a:t>
            </a:r>
          </a:p>
          <a:p>
            <a:pPr lvl="1"/>
            <a:r>
              <a:rPr lang="en-US" altLang="zh-CN" dirty="0"/>
              <a:t>Truncate last elements when size reduces</a:t>
            </a:r>
          </a:p>
          <a:p>
            <a:pPr lvl="1"/>
            <a:r>
              <a:rPr lang="en-US" altLang="zh-CN" dirty="0"/>
              <a:t>Extend when size increases. New regions contains random value.</a:t>
            </a:r>
          </a:p>
          <a:p>
            <a:pPr lvl="1"/>
            <a:r>
              <a:rPr lang="en-US" altLang="zh-CN" dirty="0"/>
              <a:t>The old pointer becomes dangling pointer after successful </a:t>
            </a:r>
            <a:r>
              <a:rPr lang="en-US" altLang="zh-CN" dirty="0" err="1">
                <a:latin typeface="Consolas" panose="020B0609020204030204" pitchFamily="49" charset="0"/>
              </a:rPr>
              <a:t>realloc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en-US" altLang="zh-CN" dirty="0"/>
          </a:p>
          <a:p>
            <a:r>
              <a:rPr lang="en-US" altLang="zh-CN" dirty="0" err="1">
                <a:latin typeface="Consolas" panose="020B0609020204030204" pitchFamily="49" charset="0"/>
              </a:rPr>
              <a:t>calloc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Can be considered convenience wrapper for </a:t>
            </a:r>
            <a:r>
              <a:rPr lang="en-US" altLang="zh-CN" dirty="0" err="1"/>
              <a:t>malloc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Initialize allocated memory to zero.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Typical usage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07549"/>
            <a:ext cx="10515600" cy="1169413"/>
          </a:xfrm>
        </p:spPr>
        <p:txBody>
          <a:bodyPr/>
          <a:lstStyle/>
          <a:p>
            <a:r>
              <a:rPr lang="en-US" altLang="zh-CN" dirty="0"/>
              <a:t>Notice there is no explicit cast for 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endParaRPr lang="en-GB" altLang="zh-CN" dirty="0"/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: operator to get the size of a type </a:t>
            </a:r>
            <a:r>
              <a:rPr lang="en-US" altLang="zh-CN" u="sng" dirty="0"/>
              <a:t>at compile time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304698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stack_variable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/* allocate space */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*space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/* use indirection assignment to transfer it to heap */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*space =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stack_variable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6A9955"/>
                </a:solidFill>
                <a:latin typeface="Consolas" panose="020B0609020204030204" pitchFamily="49" charset="0"/>
              </a:rPr>
              <a:t>/* return the pointer to this space */</a:t>
            </a:r>
            <a:endParaRPr lang="en-US" altLang="zh-CN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space;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careless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8864"/>
            <a:ext cx="10515600" cy="1133856"/>
          </a:xfrm>
        </p:spPr>
        <p:txBody>
          <a:bodyPr>
            <a:normAutofit/>
          </a:bodyPr>
          <a:lstStyle/>
          <a:p>
            <a:r>
              <a:rPr lang="en-US" altLang="zh-CN" dirty="0"/>
              <a:t>What’s wrong?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print_three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*a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*a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paranoid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8864"/>
            <a:ext cx="10515600" cy="1133856"/>
          </a:xfrm>
        </p:spPr>
        <p:txBody>
          <a:bodyPr>
            <a:normAutofit/>
          </a:bodyPr>
          <a:lstStyle/>
          <a:p>
            <a:r>
              <a:rPr lang="en-US" altLang="zh-CN" dirty="0"/>
              <a:t>What’s wrong?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230832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print_three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*a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*a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free() is clever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388864"/>
            <a:ext cx="10515600" cy="1133856"/>
          </a:xfrm>
        </p:spPr>
        <p:txBody>
          <a:bodyPr>
            <a:normAutofit/>
          </a:bodyPr>
          <a:lstStyle/>
          <a:p>
            <a:r>
              <a:rPr lang="en-US" altLang="zh-CN" dirty="0"/>
              <a:t>What’s wrong?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print_three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*a =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to_heap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(a + 1);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*a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cleverest person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5388864"/>
            <a:ext cx="10515600" cy="1133856"/>
          </a:xfrm>
        </p:spPr>
        <p:txBody>
          <a:bodyPr>
            <a:normAutofit/>
          </a:bodyPr>
          <a:lstStyle/>
          <a:p>
            <a:r>
              <a:rPr lang="en-US" altLang="zh-CN" dirty="0"/>
              <a:t>What’s wrong?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lhs,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lhs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 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 lhs 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rhs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small part covered in previous recitation is repeated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without its body.</a:t>
            </a:r>
          </a:p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argc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argv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read_cmds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buf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Scoping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690688"/>
            <a:ext cx="9530862" cy="397031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foo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-foo;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foo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bar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bar =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(bar);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 is: %d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foo);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"Bar is: %d</a:t>
            </a:r>
            <a:r>
              <a:rPr lang="en-US" altLang="zh-C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bar);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 flipH="1">
            <a:off x="838200" y="5661006"/>
            <a:ext cx="5920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What is the output? Why?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</a:t>
            </a:r>
            <a:r>
              <a:rPr lang="en-US" altLang="zh-CN"/>
              <a:t>decomposition 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71088" y="1415259"/>
            <a:ext cx="6096000" cy="5262979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 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/>
              <a:t>main(){</a:t>
            </a:r>
          </a:p>
          <a:p>
            <a:r>
              <a:rPr lang="en-US" altLang="zh-CN" sz="2800" dirty="0"/>
              <a:t>     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a=10,b = 5,times=4,</a:t>
            </a:r>
          </a:p>
          <a:p>
            <a:r>
              <a:rPr lang="en-US" altLang="zh-CN" sz="2800" dirty="0"/>
              <a:t>        </a:t>
            </a:r>
            <a:r>
              <a:rPr lang="en-US" altLang="zh-CN" sz="2800" dirty="0" err="1"/>
              <a:t>a_factorial</a:t>
            </a:r>
            <a:r>
              <a:rPr lang="en-US" altLang="zh-CN" sz="2800" dirty="0"/>
              <a:t> = 1, </a:t>
            </a:r>
            <a:r>
              <a:rPr lang="en-US" altLang="zh-CN" sz="2800" dirty="0" err="1"/>
              <a:t>b_factorial</a:t>
            </a:r>
            <a:r>
              <a:rPr lang="en-US" altLang="zh-CN" sz="2800" dirty="0"/>
              <a:t> = 1,</a:t>
            </a:r>
          </a:p>
          <a:p>
            <a:r>
              <a:rPr lang="en-US" altLang="zh-CN" sz="2800" dirty="0"/>
              <a:t>        </a:t>
            </a:r>
            <a:r>
              <a:rPr lang="en-US" altLang="zh-CN" sz="2800" dirty="0" err="1"/>
              <a:t>a_times</a:t>
            </a:r>
            <a:r>
              <a:rPr lang="en-US" altLang="zh-CN" sz="2800" dirty="0"/>
              <a:t> = 1, </a:t>
            </a:r>
            <a:r>
              <a:rPr lang="en-US" altLang="zh-CN" sz="2800" dirty="0" err="1"/>
              <a:t>b_times</a:t>
            </a:r>
            <a:r>
              <a:rPr lang="en-US" altLang="zh-CN" sz="2800" dirty="0"/>
              <a:t> = 1;</a:t>
            </a:r>
          </a:p>
          <a:p>
            <a:r>
              <a:rPr lang="en-US" altLang="zh-CN" sz="2800" dirty="0"/>
              <a:t>     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a;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     {</a:t>
            </a:r>
          </a:p>
          <a:p>
            <a:r>
              <a:rPr lang="en-US" altLang="zh-CN" sz="2800" dirty="0"/>
              <a:t>         </a:t>
            </a:r>
            <a:r>
              <a:rPr lang="en-US" altLang="zh-CN" sz="2800" dirty="0" err="1"/>
              <a:t>a_factorial</a:t>
            </a:r>
            <a:r>
              <a:rPr lang="en-US" altLang="zh-CN" sz="2800" dirty="0"/>
              <a:t> *=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     }</a:t>
            </a:r>
          </a:p>
          <a:p>
            <a:r>
              <a:rPr lang="en-US" altLang="zh-CN" sz="2800" dirty="0"/>
              <a:t>     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b;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     {</a:t>
            </a:r>
          </a:p>
          <a:p>
            <a:r>
              <a:rPr lang="en-US" altLang="zh-CN" sz="2800" dirty="0"/>
              <a:t>         </a:t>
            </a:r>
            <a:r>
              <a:rPr lang="en-US" altLang="zh-CN" sz="2800" dirty="0" err="1"/>
              <a:t>b_factorial</a:t>
            </a:r>
            <a:r>
              <a:rPr lang="en-US" altLang="zh-CN" sz="2800" dirty="0"/>
              <a:t> *=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     }</a:t>
            </a:r>
          </a:p>
        </p:txBody>
      </p:sp>
      <p:sp>
        <p:nvSpPr>
          <p:cNvPr id="5" name="矩形 4"/>
          <p:cNvSpPr/>
          <p:nvPr/>
        </p:nvSpPr>
        <p:spPr>
          <a:xfrm>
            <a:off x="5436066" y="1825625"/>
            <a:ext cx="6633595" cy="48320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   </a:t>
            </a:r>
            <a:r>
              <a:rPr lang="en-US" altLang="zh-CN" sz="2800" dirty="0"/>
              <a:t>  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times;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&gt;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--)</a:t>
            </a:r>
          </a:p>
          <a:p>
            <a:r>
              <a:rPr lang="en-US" altLang="zh-CN" sz="2800" dirty="0"/>
              <a:t>     {</a:t>
            </a:r>
          </a:p>
          <a:p>
            <a:r>
              <a:rPr lang="en-US" altLang="zh-CN" sz="2800" dirty="0"/>
              <a:t>         </a:t>
            </a:r>
            <a:r>
              <a:rPr lang="en-US" altLang="zh-CN" sz="2800" dirty="0" err="1"/>
              <a:t>a_times</a:t>
            </a:r>
            <a:r>
              <a:rPr lang="en-US" altLang="zh-CN" sz="2800" dirty="0"/>
              <a:t> *= a;</a:t>
            </a:r>
          </a:p>
          <a:p>
            <a:r>
              <a:rPr lang="en-US" altLang="zh-CN" sz="2800" dirty="0"/>
              <a:t>     }</a:t>
            </a:r>
          </a:p>
          <a:p>
            <a:r>
              <a:rPr lang="en-US" altLang="zh-CN" sz="2800" dirty="0"/>
              <a:t>     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times;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&gt;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--)</a:t>
            </a:r>
          </a:p>
          <a:p>
            <a:r>
              <a:rPr lang="en-US" altLang="zh-CN" sz="2800" dirty="0"/>
              <a:t>     {</a:t>
            </a:r>
          </a:p>
          <a:p>
            <a:r>
              <a:rPr lang="en-US" altLang="zh-CN" sz="2800" dirty="0"/>
              <a:t>         </a:t>
            </a:r>
            <a:r>
              <a:rPr lang="en-US" altLang="zh-CN" sz="2800" dirty="0" err="1"/>
              <a:t>b_times</a:t>
            </a:r>
            <a:r>
              <a:rPr lang="en-US" altLang="zh-CN" sz="2800" dirty="0"/>
              <a:t> *= b;</a:t>
            </a:r>
          </a:p>
          <a:p>
            <a:r>
              <a:rPr lang="en-US" altLang="zh-CN" sz="2800" dirty="0"/>
              <a:t>     }</a:t>
            </a:r>
          </a:p>
          <a:p>
            <a:r>
              <a:rPr lang="en-US" altLang="zh-CN" sz="2800" dirty="0"/>
              <a:t>     </a:t>
            </a:r>
            <a:r>
              <a:rPr lang="en-US" altLang="zh-CN" sz="2800" dirty="0">
                <a:solidFill>
                  <a:srgbClr val="0070C0"/>
                </a:solidFill>
              </a:rPr>
              <a:t>return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a_factorial</a:t>
            </a:r>
            <a:r>
              <a:rPr lang="en-US" altLang="zh-CN" sz="2800" dirty="0"/>
              <a:t> *</a:t>
            </a:r>
            <a:r>
              <a:rPr lang="en-US" altLang="zh-CN" sz="2800" dirty="0" err="1"/>
              <a:t>b_factorial</a:t>
            </a:r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			+ </a:t>
            </a:r>
            <a:r>
              <a:rPr lang="en-US" altLang="zh-CN" sz="2800" dirty="0" err="1"/>
              <a:t>a_times</a:t>
            </a:r>
            <a:r>
              <a:rPr lang="en-US" altLang="zh-CN" sz="2800" dirty="0"/>
              <a:t> * </a:t>
            </a:r>
            <a:r>
              <a:rPr lang="en-US" altLang="zh-CN" sz="2800" dirty="0" err="1"/>
              <a:t>b_times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15680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already know this won’t work every time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don’t grade on how small your source file is</a:t>
            </a:r>
          </a:p>
          <a:p>
            <a:endParaRPr lang="en-US" altLang="zh-CN" dirty="0"/>
          </a:p>
          <a:p>
            <a:r>
              <a:rPr lang="en-US" altLang="zh-CN" dirty="0"/>
              <a:t>This is causing san check every now and then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8262" y="2325309"/>
            <a:ext cx="1081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times,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mood=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gap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y;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8263" y="3785983"/>
            <a:ext cx="108155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n,i,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pt-BR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mood=</a:t>
            </a:r>
            <a:r>
              <a:rPr lang="pt-BR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100.0</a:t>
            </a:r>
            <a:r>
              <a:rPr lang="pt-BR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4740964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a=(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q+r+u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GB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b=(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w+t+i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)/</a:t>
            </a:r>
            <a:r>
              <a:rPr lang="en-GB" altLang="zh-C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m=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(q-a)*(q-a)   +  (w-b)*(w-b)             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n=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(q-a)*(q-a)   +  (w-b)*(w-b)             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m=</a:t>
            </a:r>
            <a:r>
              <a:rPr lang="en-GB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(m,  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(r-a)*(r-a)   +  (t-b)*(t-b)                )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n=</a:t>
            </a:r>
            <a:r>
              <a:rPr lang="en-GB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(n,  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(r-a)*(r-a)   +  (t-b)*(t-b)                )   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m=</a:t>
            </a:r>
            <a:r>
              <a:rPr lang="en-GB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(m,  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(u-a)*(u-a)   +  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-b)*(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-b)                )   );</a:t>
            </a:r>
          </a:p>
          <a:p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n=</a:t>
            </a:r>
            <a:r>
              <a:rPr lang="en-GB" altLang="zh-CN" sz="14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(n,  </a:t>
            </a:r>
            <a:r>
              <a:rPr lang="en-GB" altLang="zh-C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(     (u-a)*(u-a)   +  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-b)*(</a:t>
            </a:r>
            <a:r>
              <a:rPr lang="en-GB" altLang="zh-CN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-b)                )   );</a:t>
            </a:r>
            <a:endParaRPr lang="en-GB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decomposition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7506" y="1476191"/>
            <a:ext cx="4085438" cy="397031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 </a:t>
            </a:r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/>
              <a:t> factorial(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a){</a:t>
            </a:r>
          </a:p>
          <a:p>
            <a:r>
              <a:rPr lang="en-US" altLang="zh-CN" sz="2800" dirty="0"/>
              <a:t>     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a_factorial</a:t>
            </a:r>
            <a:r>
              <a:rPr lang="en-US" altLang="zh-CN" sz="2800" dirty="0"/>
              <a:t> = 1;</a:t>
            </a:r>
          </a:p>
          <a:p>
            <a:r>
              <a:rPr lang="en-US" altLang="zh-CN" sz="2800" dirty="0"/>
              <a:t>     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&lt;= a;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     {</a:t>
            </a:r>
          </a:p>
          <a:p>
            <a:r>
              <a:rPr lang="en-US" altLang="zh-CN" sz="2800" dirty="0"/>
              <a:t>         </a:t>
            </a:r>
            <a:r>
              <a:rPr lang="en-US" altLang="zh-CN" sz="2800" dirty="0" err="1"/>
              <a:t>a_factorial</a:t>
            </a:r>
            <a:r>
              <a:rPr lang="en-US" altLang="zh-CN" sz="2800" dirty="0"/>
              <a:t> *=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     }</a:t>
            </a:r>
          </a:p>
          <a:p>
            <a:r>
              <a:rPr lang="en-US" altLang="zh-CN" sz="2800" dirty="0"/>
              <a:t>     return </a:t>
            </a:r>
            <a:r>
              <a:rPr lang="en-US" altLang="zh-CN" sz="2800" dirty="0" err="1"/>
              <a:t>a_factorial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 }</a:t>
            </a:r>
          </a:p>
          <a:p>
            <a:r>
              <a:rPr lang="en-US" altLang="zh-CN" sz="2800" dirty="0"/>
              <a:t> </a:t>
            </a:r>
          </a:p>
        </p:txBody>
      </p:sp>
      <p:sp>
        <p:nvSpPr>
          <p:cNvPr id="7" name="矩形 6"/>
          <p:cNvSpPr/>
          <p:nvPr/>
        </p:nvSpPr>
        <p:spPr>
          <a:xfrm>
            <a:off x="4219312" y="1476191"/>
            <a:ext cx="6633595" cy="35394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/>
              <a:t> times(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 ,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t){</a:t>
            </a:r>
          </a:p>
          <a:p>
            <a:r>
              <a:rPr lang="en-US" altLang="zh-CN" sz="2800" dirty="0"/>
              <a:t>     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a_times</a:t>
            </a:r>
            <a:r>
              <a:rPr lang="en-US" altLang="zh-CN" sz="2800" dirty="0"/>
              <a:t> = 1;</a:t>
            </a:r>
          </a:p>
          <a:p>
            <a:r>
              <a:rPr lang="en-US" altLang="zh-CN" sz="2800" dirty="0"/>
              <a:t>    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t;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&gt;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--)</a:t>
            </a:r>
          </a:p>
          <a:p>
            <a:r>
              <a:rPr lang="en-US" altLang="zh-CN" sz="2800" dirty="0"/>
              <a:t>     {</a:t>
            </a:r>
          </a:p>
          <a:p>
            <a:r>
              <a:rPr lang="en-US" altLang="zh-CN" sz="2800" dirty="0"/>
              <a:t>         </a:t>
            </a:r>
            <a:r>
              <a:rPr lang="en-US" altLang="zh-CN" sz="2800" dirty="0" err="1"/>
              <a:t>a_times</a:t>
            </a:r>
            <a:r>
              <a:rPr lang="en-US" altLang="zh-CN" sz="2800" dirty="0"/>
              <a:t> *= a;</a:t>
            </a:r>
          </a:p>
          <a:p>
            <a:r>
              <a:rPr lang="en-US" altLang="zh-CN" sz="2800" dirty="0"/>
              <a:t>     }</a:t>
            </a:r>
          </a:p>
          <a:p>
            <a:r>
              <a:rPr lang="en-US" altLang="zh-CN" sz="2800" dirty="0"/>
              <a:t>     return </a:t>
            </a:r>
            <a:r>
              <a:rPr lang="en-US" altLang="zh-CN" sz="2800" dirty="0" err="1"/>
              <a:t>a_times</a:t>
            </a:r>
            <a:r>
              <a:rPr lang="en-US" altLang="zh-CN" sz="2800" dirty="0"/>
              <a:t>;</a:t>
            </a:r>
          </a:p>
          <a:p>
            <a:r>
              <a:rPr lang="en-US" altLang="zh-CN" sz="2800" dirty="0"/>
              <a:t> 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36110" y="3565152"/>
            <a:ext cx="4655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0070C0"/>
                </a:solidFill>
              </a:rPr>
              <a:t>int</a:t>
            </a:r>
            <a:r>
              <a:rPr lang="en-US" altLang="zh-CN" sz="2800" dirty="0"/>
              <a:t> main(){</a:t>
            </a:r>
          </a:p>
          <a:p>
            <a:r>
              <a:rPr lang="en-US" altLang="zh-CN" sz="2800" dirty="0"/>
              <a:t>     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a = 10, b = 5, time = 4;</a:t>
            </a:r>
          </a:p>
          <a:p>
            <a:r>
              <a:rPr lang="en-US" altLang="zh-CN" sz="2800" dirty="0"/>
              <a:t>      </a:t>
            </a:r>
            <a:r>
              <a:rPr lang="en-US" altLang="zh-CN" sz="2800" dirty="0">
                <a:solidFill>
                  <a:srgbClr val="0070C0"/>
                </a:solidFill>
              </a:rPr>
              <a:t>return</a:t>
            </a:r>
            <a:r>
              <a:rPr lang="en-US" altLang="zh-CN" sz="2800" dirty="0"/>
              <a:t> factorial(a) * 					factorial(b) +</a:t>
            </a:r>
          </a:p>
          <a:p>
            <a:r>
              <a:rPr lang="en-US" altLang="zh-CN" sz="2800" dirty="0"/>
              <a:t> 			times(a, time) 	* </a:t>
            </a:r>
          </a:p>
          <a:p>
            <a:r>
              <a:rPr lang="en-US" altLang="zh-CN" sz="2800" dirty="0"/>
              <a:t>			times(a, time);</a:t>
            </a:r>
          </a:p>
          <a:p>
            <a:r>
              <a:rPr lang="en-US" altLang="zh-CN" sz="2800" dirty="0"/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0451003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by pointer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Does it works?</a:t>
            </a:r>
          </a:p>
          <a:p>
            <a:r>
              <a:rPr lang="en-US" altLang="zh-CN" dirty="0"/>
              <a:t>How to fix?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c = a;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a = b;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b = c;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by pointer: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swap function to swap two generic pointers.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094232" y="2483993"/>
            <a:ext cx="6096000" cy="19389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*c = *a;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*a = *b;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*b = c;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pointer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2188" y="1497741"/>
            <a:ext cx="5168317" cy="2954655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/>
              <a:t> </a:t>
            </a:r>
            <a:r>
              <a:rPr lang="en-US" altLang="zh-CN" sz="2800" dirty="0">
                <a:solidFill>
                  <a:srgbClr val="00B0F0"/>
                </a:solidFill>
              </a:rPr>
              <a:t>void</a:t>
            </a:r>
            <a:r>
              <a:rPr lang="en-US" altLang="zh-CN" sz="2800" dirty="0"/>
              <a:t> f(</a:t>
            </a:r>
            <a:r>
              <a:rPr lang="en-US" altLang="zh-CN" sz="2800" dirty="0" err="1">
                <a:solidFill>
                  <a:srgbClr val="00B0F0"/>
                </a:solidFill>
              </a:rPr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) {</a:t>
            </a:r>
          </a:p>
          <a:p>
            <a:r>
              <a:rPr lang="en-US" altLang="zh-CN" sz="2800" dirty="0"/>
              <a:t>   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("test in f(): %d ... \n",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 }  </a:t>
            </a:r>
            <a:br>
              <a:rPr lang="en-US" altLang="zh-CN" sz="2800" dirty="0"/>
            </a:br>
            <a:r>
              <a:rPr lang="en-US" altLang="zh-CN" sz="2800" dirty="0"/>
              <a:t> </a:t>
            </a:r>
            <a:r>
              <a:rPr lang="en-US" altLang="zh-CN" sz="2800" dirty="0">
                <a:solidFill>
                  <a:srgbClr val="00B0F0"/>
                </a:solidFill>
              </a:rPr>
              <a:t>void</a:t>
            </a:r>
            <a:r>
              <a:rPr lang="en-US" altLang="zh-CN" sz="2800" dirty="0"/>
              <a:t> g(</a:t>
            </a:r>
            <a:r>
              <a:rPr lang="en-US" altLang="zh-CN" sz="2800" dirty="0" err="1">
                <a:solidFill>
                  <a:srgbClr val="00B0F0"/>
                </a:solidFill>
              </a:rPr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 {</a:t>
            </a:r>
          </a:p>
          <a:p>
            <a:r>
              <a:rPr lang="en-US" altLang="zh-CN" sz="2800" dirty="0"/>
              <a:t>     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("test in g(): %d ... \n",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);</a:t>
            </a:r>
          </a:p>
          <a:p>
            <a:r>
              <a:rPr lang="en-US" altLang="zh-CN" sz="2800" dirty="0"/>
              <a:t> }</a:t>
            </a:r>
            <a:br>
              <a:rPr lang="en-US" altLang="zh-CN" dirty="0"/>
            </a:br>
            <a:r>
              <a:rPr lang="en-US" altLang="zh-CN" dirty="0"/>
              <a:t>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40194" y="875891"/>
            <a:ext cx="719775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00B0F0"/>
                </a:solidFill>
              </a:rPr>
              <a:t>int</a:t>
            </a:r>
            <a:r>
              <a:rPr lang="en-US" altLang="zh-CN" sz="2800" dirty="0"/>
              <a:t> main(</a:t>
            </a:r>
            <a:r>
              <a:rPr lang="en-US" altLang="zh-CN" sz="2800" dirty="0">
                <a:solidFill>
                  <a:srgbClr val="00B0F0"/>
                </a:solidFill>
              </a:rPr>
              <a:t>void</a:t>
            </a:r>
            <a:r>
              <a:rPr lang="en-US" altLang="zh-CN" sz="2800" dirty="0"/>
              <a:t>) {</a:t>
            </a:r>
            <a:br>
              <a:rPr lang="en-US" altLang="zh-CN" sz="2800" dirty="0"/>
            </a:br>
            <a:r>
              <a:rPr lang="en-US" altLang="zh-CN" sz="2800" dirty="0"/>
              <a:t>     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0;</a:t>
            </a:r>
          </a:p>
          <a:p>
            <a:endParaRPr lang="en-US" altLang="zh-CN" sz="2800" dirty="0"/>
          </a:p>
          <a:p>
            <a:r>
              <a:rPr lang="en-US" altLang="zh-CN" sz="2800" dirty="0"/>
              <a:t>     void (*try)(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 = f;</a:t>
            </a:r>
          </a:p>
          <a:p>
            <a:r>
              <a:rPr lang="en-US" altLang="zh-CN" sz="2800" dirty="0"/>
              <a:t>     try(2022);</a:t>
            </a:r>
          </a:p>
          <a:p>
            <a:endParaRPr lang="en-US" altLang="zh-CN" sz="2800" dirty="0"/>
          </a:p>
          <a:p>
            <a:r>
              <a:rPr lang="en-US" altLang="zh-CN" sz="2800" dirty="0"/>
              <a:t>     void(*fa[2])(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 = { </a:t>
            </a:r>
            <a:r>
              <a:rPr lang="en-US" altLang="zh-CN" sz="2800" dirty="0" err="1"/>
              <a:t>f,g</a:t>
            </a:r>
            <a:r>
              <a:rPr lang="en-US" altLang="zh-CN" sz="2800" dirty="0"/>
              <a:t> };</a:t>
            </a:r>
            <a:br>
              <a:rPr lang="en-US" altLang="zh-CN" sz="2800" dirty="0"/>
            </a:br>
            <a:r>
              <a:rPr lang="en-US" altLang="zh-CN" sz="2800" dirty="0"/>
              <a:t>     fa[0](20);</a:t>
            </a:r>
          </a:p>
          <a:p>
            <a:r>
              <a:rPr lang="en-US" altLang="zh-CN" sz="2800" dirty="0"/>
              <a:t>     fa[1](10);</a:t>
            </a:r>
            <a:br>
              <a:rPr lang="en-US" altLang="zh-CN" sz="2800" dirty="0"/>
            </a:br>
            <a:r>
              <a:rPr lang="en-US" altLang="zh-CN" sz="2800" dirty="0"/>
              <a:t>         for 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&lt; 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(fa)/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(fa[0]);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</a:t>
            </a:r>
          </a:p>
          <a:p>
            <a:r>
              <a:rPr lang="en-US" altLang="zh-CN" sz="2800" dirty="0"/>
              <a:t>             fa[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](200);</a:t>
            </a:r>
            <a:br>
              <a:rPr lang="en-US" altLang="zh-CN" sz="2800" dirty="0"/>
            </a:br>
            <a:r>
              <a:rPr lang="en-US" altLang="zh-CN" sz="2800" dirty="0"/>
              <a:t>    </a:t>
            </a:r>
            <a:r>
              <a:rPr lang="en-US" altLang="zh-CN" sz="2800" dirty="0">
                <a:solidFill>
                  <a:schemeClr val="accent6"/>
                </a:solidFill>
              </a:rPr>
              <a:t> return </a:t>
            </a:r>
            <a:r>
              <a:rPr lang="en-US" altLang="zh-CN" sz="2800" dirty="0"/>
              <a:t>0;</a:t>
            </a:r>
          </a:p>
          <a:p>
            <a:r>
              <a:rPr lang="en-US" altLang="zh-CN" sz="2800" dirty="0"/>
              <a:t> 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025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5721"/>
            <a:ext cx="10515600" cy="4351338"/>
          </a:xfrm>
        </p:spPr>
        <p:txBody>
          <a:bodyPr/>
          <a:lstStyle/>
          <a:p>
            <a:r>
              <a:rPr lang="en-US" altLang="zh-CN" dirty="0"/>
              <a:t>What does these mean?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431634"/>
            <a:ext cx="6096000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sales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365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states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pointers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Interesting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239"/>
          </a:xfrm>
        </p:spPr>
        <p:txBody>
          <a:bodyPr/>
          <a:lstStyle/>
          <a:p>
            <a:r>
              <a:rPr lang="en-US" altLang="zh-CN" dirty="0"/>
              <a:t>VLA: Variable length </a:t>
            </a:r>
            <a:r>
              <a:rPr lang="en-US" altLang="zh-CN" dirty="0" err="1"/>
              <a:t>arrary</a:t>
            </a:r>
            <a:endParaRPr lang="en-US" altLang="zh-CN" dirty="0"/>
          </a:p>
          <a:p>
            <a:pPr lvl="1"/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vla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argc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altLang="zh-CN" dirty="0"/>
              <a:t>Length not determined at compile time</a:t>
            </a:r>
          </a:p>
          <a:p>
            <a:pPr lvl="1"/>
            <a:r>
              <a:rPr lang="en-US" altLang="zh-CN" dirty="0"/>
              <a:t>Pros</a:t>
            </a:r>
          </a:p>
          <a:p>
            <a:pPr lvl="2"/>
            <a:r>
              <a:rPr lang="en-US" altLang="zh-CN" dirty="0"/>
              <a:t>Convenient</a:t>
            </a:r>
          </a:p>
          <a:p>
            <a:pPr lvl="2"/>
            <a:r>
              <a:rPr lang="en-US" altLang="zh-CN" dirty="0"/>
              <a:t>Fast</a:t>
            </a:r>
          </a:p>
          <a:p>
            <a:pPr lvl="2"/>
            <a:r>
              <a:rPr lang="en-US" altLang="zh-CN" dirty="0"/>
              <a:t>Clear</a:t>
            </a:r>
          </a:p>
          <a:p>
            <a:pPr lvl="1"/>
            <a:r>
              <a:rPr lang="en-US" altLang="zh-CN" dirty="0"/>
              <a:t>Cons</a:t>
            </a:r>
          </a:p>
          <a:p>
            <a:pPr lvl="2"/>
            <a:r>
              <a:rPr lang="en-US" altLang="zh-CN" dirty="0"/>
              <a:t>Not portable, e.g. MSVC</a:t>
            </a:r>
          </a:p>
          <a:p>
            <a:pPr lvl="2"/>
            <a:r>
              <a:rPr lang="en-US" altLang="zh-CN" dirty="0"/>
              <a:t>Stack overflow</a:t>
            </a:r>
          </a:p>
          <a:p>
            <a:pPr lvl="1"/>
            <a:r>
              <a:rPr lang="en-US" altLang="zh-CN" dirty="0"/>
              <a:t>Use at your own peril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16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initialize an array to make it look like this?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days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days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days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/>
              <a:t>Combine last two to make it even shorter?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99" y="2506376"/>
            <a:ext cx="8385001" cy="1112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traversal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(days)</a:t>
            </a:r>
            <a:r>
              <a:rPr lang="en-US" altLang="zh-CN" dirty="0"/>
              <a:t>: Get the byte size of this array.</a:t>
            </a:r>
          </a:p>
          <a:p>
            <a:pPr lvl="1"/>
            <a:r>
              <a:rPr lang="en-US" altLang="zh-CN" dirty="0"/>
              <a:t>Does </a:t>
            </a:r>
            <a:r>
              <a:rPr lang="en-US" altLang="zh-CN" u="sng" dirty="0"/>
              <a:t>NOT</a:t>
            </a:r>
            <a:r>
              <a:rPr lang="en-US" altLang="zh-CN" dirty="0"/>
              <a:t> work on arrays on its pointer form.</a:t>
            </a:r>
          </a:p>
          <a:p>
            <a:pPr lvl="1"/>
            <a:r>
              <a:rPr lang="en-US" altLang="zh-CN" dirty="0"/>
              <a:t>Divide by element size to get actual element count.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1" y="1720832"/>
            <a:ext cx="10515600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days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={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(days)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GB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"%d</a:t>
            </a:r>
            <a:r>
              <a:rPr lang="en-US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days[</a:t>
            </a:r>
            <a:r>
              <a:rPr lang="en-US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traversal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 or &lt;=?</a:t>
            </a:r>
          </a:p>
          <a:p>
            <a:r>
              <a:rPr lang="en-US" altLang="zh-CN" dirty="0"/>
              <a:t>What if print one char per line?</a:t>
            </a:r>
          </a:p>
          <a:p>
            <a:pPr lvl="1"/>
            <a:r>
              <a:rPr lang="en-US" altLang="zh-CN" dirty="0"/>
              <a:t>Nested for</a:t>
            </a:r>
          </a:p>
          <a:p>
            <a:pPr lvl="1"/>
            <a:r>
              <a:rPr lang="en-US" altLang="zh-CN" dirty="0"/>
              <a:t>Extract function called </a:t>
            </a:r>
            <a:r>
              <a:rPr lang="en-US" altLang="zh-CN" dirty="0" err="1">
                <a:latin typeface="Consolas" panose="020B0609020204030204" pitchFamily="49" charset="0"/>
              </a:rPr>
              <a:t>print_chars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690688"/>
            <a:ext cx="9959237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argv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GB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"/bin/rush"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"script"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GB" altLang="zh-CN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argc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"%s</a:t>
            </a:r>
            <a:r>
              <a:rPr lang="en-GB" altLang="zh-CN" sz="24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GB" altLang="zh-CN" sz="2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argv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GB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OJ oriented programming. Just NO. And don’t indent with 3 spaces.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 not use home made abbreviations. Plus, we are still using C.</a:t>
            </a:r>
          </a:p>
        </p:txBody>
      </p:sp>
      <p:sp>
        <p:nvSpPr>
          <p:cNvPr id="5" name="矩形 4"/>
          <p:cNvSpPr/>
          <p:nvPr/>
        </p:nvSpPr>
        <p:spPr>
          <a:xfrm>
            <a:off x="577175" y="2269256"/>
            <a:ext cx="10282890" cy="646331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max&gt;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a?max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max:max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=a;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min&lt;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a?min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min:min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=a;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7174" y="3798707"/>
            <a:ext cx="10282891" cy="175432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ckmx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(a &lt; b) a = b;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inline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ckmi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&amp;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(a &gt; b) a = b;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7175" y="2962762"/>
            <a:ext cx="10282891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sacnf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f"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save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or pointer?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piece of code won’t compile. Why?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Fun fact: &amp;days=days</a:t>
            </a:r>
          </a:p>
        </p:txBody>
      </p:sp>
      <p:sp>
        <p:nvSpPr>
          <p:cNvPr id="6" name="矩形 5"/>
          <p:cNvSpPr/>
          <p:nvPr/>
        </p:nvSpPr>
        <p:spPr>
          <a:xfrm>
            <a:off x="1072896" y="2433334"/>
            <a:ext cx="9326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400" dirty="0">
                <a:solidFill>
                  <a:srgbClr val="DCDCAA"/>
                </a:solidFill>
                <a:latin typeface="Consolas" panose="020B0609020204030204" pitchFamily="49" charset="0"/>
              </a:rPr>
              <a:t>foo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days</a:t>
            </a:r>
            <a:r>
              <a:rPr lang="en-US" altLang="zh-CN" sz="24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28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days = &amp;</a:t>
            </a:r>
            <a:r>
              <a:rPr lang="en-US" altLang="zh-CN" sz="2400" dirty="0">
                <a:solidFill>
                  <a:srgbClr val="9CDCFE"/>
                </a:solidFill>
                <a:latin typeface="Consolas" panose="020B0609020204030204" pitchFamily="49" charset="0"/>
              </a:rPr>
              <a:t>days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String Ops.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CN" dirty="0"/>
              <a:t>Get basic info</a:t>
            </a:r>
          </a:p>
          <a:p>
            <a:pPr lvl="1"/>
            <a:r>
              <a:rPr lang="en-US" altLang="zh-CN" dirty="0" err="1"/>
              <a:t>strlen</a:t>
            </a:r>
            <a:endParaRPr lang="en-US" altLang="zh-CN" dirty="0"/>
          </a:p>
          <a:p>
            <a:pPr lvl="1"/>
            <a:r>
              <a:rPr lang="en-US" altLang="zh-CN" dirty="0" err="1"/>
              <a:t>str</a:t>
            </a:r>
            <a:r>
              <a:rPr lang="en-US" altLang="zh-CN" dirty="0"/>
              <a:t>[index]</a:t>
            </a:r>
          </a:p>
          <a:p>
            <a:r>
              <a:rPr lang="en-US" altLang="zh-CN" dirty="0"/>
              <a:t>Search</a:t>
            </a:r>
          </a:p>
          <a:p>
            <a:pPr lvl="1"/>
            <a:r>
              <a:rPr lang="en-US" altLang="zh-CN" dirty="0" err="1"/>
              <a:t>strstr</a:t>
            </a:r>
            <a:endParaRPr lang="en-US" altLang="zh-CN" dirty="0"/>
          </a:p>
          <a:p>
            <a:pPr lvl="1"/>
            <a:r>
              <a:rPr lang="en-US" altLang="zh-CN" dirty="0" err="1"/>
              <a:t>strchr</a:t>
            </a:r>
            <a:r>
              <a:rPr lang="en-US" altLang="zh-CN" dirty="0"/>
              <a:t>/</a:t>
            </a:r>
            <a:r>
              <a:rPr lang="en-US" altLang="zh-CN" dirty="0" err="1"/>
              <a:t>strrchr</a:t>
            </a:r>
            <a:endParaRPr lang="en-US" altLang="zh-CN" dirty="0"/>
          </a:p>
          <a:p>
            <a:r>
              <a:rPr lang="en-US" altLang="zh-CN" dirty="0"/>
              <a:t>Compare</a:t>
            </a:r>
          </a:p>
          <a:p>
            <a:pPr lvl="1"/>
            <a:r>
              <a:rPr lang="en-US" altLang="zh-CN" dirty="0" err="1"/>
              <a:t>strcmp</a:t>
            </a:r>
            <a:r>
              <a:rPr lang="en-US" altLang="zh-CN" dirty="0"/>
              <a:t>/</a:t>
            </a:r>
            <a:r>
              <a:rPr lang="en-US" altLang="zh-CN" dirty="0" err="1"/>
              <a:t>strncmp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Copying</a:t>
            </a:r>
          </a:p>
          <a:p>
            <a:pPr lvl="1"/>
            <a:r>
              <a:rPr lang="en-US" altLang="zh-CN" dirty="0" err="1"/>
              <a:t>strcat</a:t>
            </a:r>
            <a:r>
              <a:rPr lang="en-US" altLang="zh-CN" dirty="0"/>
              <a:t>/</a:t>
            </a:r>
            <a:r>
              <a:rPr lang="en-US" altLang="zh-CN" dirty="0" err="1"/>
              <a:t>strncat</a:t>
            </a:r>
            <a:endParaRPr lang="en-US" altLang="zh-CN" dirty="0"/>
          </a:p>
          <a:p>
            <a:pPr lvl="1"/>
            <a:r>
              <a:rPr lang="en-US" altLang="zh-CN" dirty="0" err="1"/>
              <a:t>strcpy</a:t>
            </a:r>
            <a:r>
              <a:rPr lang="en-US" altLang="zh-CN" dirty="0"/>
              <a:t>/</a:t>
            </a:r>
            <a:r>
              <a:rPr lang="en-US" altLang="zh-CN" dirty="0" err="1"/>
              <a:t>strncpy</a:t>
            </a:r>
            <a:endParaRPr lang="en-US" altLang="zh-CN" dirty="0"/>
          </a:p>
          <a:p>
            <a:r>
              <a:rPr lang="en-US" altLang="zh-CN" dirty="0"/>
              <a:t>Tokenizing</a:t>
            </a:r>
          </a:p>
          <a:p>
            <a:pPr lvl="1"/>
            <a:r>
              <a:rPr lang="en-US" altLang="zh-CN" dirty="0" err="1"/>
              <a:t>strtok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 the hood?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you how you would typically manipulate string</a:t>
            </a:r>
          </a:p>
          <a:p>
            <a:r>
              <a:rPr lang="en-US" altLang="zh-CN" dirty="0"/>
              <a:t>Some are naïve version.</a:t>
            </a:r>
          </a:p>
          <a:p>
            <a:r>
              <a:rPr lang="en-US" altLang="zh-CN" dirty="0"/>
              <a:t>See </a:t>
            </a:r>
            <a:r>
              <a:rPr lang="en-US" altLang="zh-CN" dirty="0" err="1"/>
              <a:t>glibc</a:t>
            </a:r>
            <a:r>
              <a:rPr lang="en-US" altLang="zh-CN" dirty="0"/>
              <a:t> for actual implementations</a:t>
            </a:r>
          </a:p>
          <a:p>
            <a:pPr lvl="1"/>
            <a:r>
              <a:rPr lang="en-GB" altLang="zh-CN" dirty="0">
                <a:hlinkClick r:id="rId2"/>
              </a:rPr>
              <a:t>https://sourceware.org/git/?p=glibc.git;a=tree;f=string;hb=HEAD</a:t>
            </a:r>
            <a:endParaRPr lang="en-GB" altLang="zh-CN" dirty="0"/>
          </a:p>
          <a:p>
            <a:pPr lvl="1"/>
            <a:r>
              <a:rPr lang="en-GB" altLang="zh-CN"/>
              <a:t>Highly optimized</a:t>
            </a:r>
            <a:endParaRPr lang="en-GB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strchr</a:t>
            </a:r>
            <a:r>
              <a:rPr lang="en-US" altLang="zh-CN" dirty="0"/>
              <a:t>: under the 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Imagine how would you implement </a:t>
            </a:r>
            <a:r>
              <a:rPr lang="en-US" altLang="zh-CN" dirty="0" err="1"/>
              <a:t>strrchr</a:t>
            </a:r>
            <a:endParaRPr lang="en-US" altLang="zh-CN" dirty="0"/>
          </a:p>
          <a:p>
            <a:r>
              <a:rPr lang="en-US" altLang="zh-CN" dirty="0"/>
              <a:t>Template for traversal of one string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strchr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c_in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(*s)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(*s == 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c_in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s++;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strcmp</a:t>
            </a:r>
            <a:r>
              <a:rPr lang="en-US" altLang="zh-CN" dirty="0"/>
              <a:t>: under the 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1016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Dual strings manipulation. Easily extended to more.</a:t>
            </a:r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p1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p2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*s1 = 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*) p1;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*s2 = 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*) p2;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c1, c2;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do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c1 = 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*s1++;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c2 = 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*s2++;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(c1 ==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altLang="zh-CN" dirty="0">
                <a:solidFill>
                  <a:srgbClr val="D7BA7D"/>
                </a:solidFill>
                <a:latin typeface="Consolas" panose="020B0609020204030204" pitchFamily="49" charset="0"/>
              </a:rPr>
              <a:t>\0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c1 - c2;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(c1 == c2);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c1 - c2;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7680" y="6488668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Actual </a:t>
            </a:r>
            <a:r>
              <a:rPr lang="en-US" altLang="zh-CN" dirty="0" err="1"/>
              <a:t>glibc</a:t>
            </a:r>
            <a:r>
              <a:rPr lang="en-US" altLang="zh-CN" dirty="0"/>
              <a:t> implementation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strcat</a:t>
            </a:r>
            <a:r>
              <a:rPr lang="en-US" altLang="zh-CN" dirty="0"/>
              <a:t>: under the hood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Use standard library</a:t>
            </a:r>
          </a:p>
          <a:p>
            <a:pPr lvl="1"/>
            <a:r>
              <a:rPr lang="en-US" altLang="zh-CN" dirty="0"/>
              <a:t>Do not reinvent the wheels</a:t>
            </a:r>
          </a:p>
          <a:p>
            <a:pPr lvl="1"/>
            <a:r>
              <a:rPr lang="en-US" altLang="zh-CN" dirty="0"/>
              <a:t>Even if you are the wheel makers…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strcat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  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strcpy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dest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dest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  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dest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7680" y="6488668"/>
            <a:ext cx="28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Actual </a:t>
            </a:r>
            <a:r>
              <a:rPr lang="en-US" altLang="zh-CN" dirty="0" err="1"/>
              <a:t>glibc</a:t>
            </a:r>
            <a:r>
              <a:rPr lang="en-US" altLang="zh-CN" dirty="0"/>
              <a:t> implementation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 by mistakes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digits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"0123456789"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"Hello world!"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"string: %s"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strdup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*duplicate =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malloc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*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strcpy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(duplicate,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src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duplicate;</a:t>
            </a:r>
          </a:p>
          <a:p>
            <a:pPr marL="0" indent="0">
              <a:buNone/>
            </a:pP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/>
              <a:t>What’s wrong with all these?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File I/O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fopen</a:t>
            </a:r>
            <a:r>
              <a:rPr lang="en-US" altLang="zh-CN" dirty="0"/>
              <a:t>(“foo.txt”, “a”)</a:t>
            </a:r>
          </a:p>
          <a:p>
            <a:r>
              <a:rPr lang="en-US" altLang="zh-CN" dirty="0"/>
              <a:t>Flags:</a:t>
            </a:r>
          </a:p>
          <a:p>
            <a:pPr lvl="1"/>
            <a:r>
              <a:rPr lang="en-US" altLang="zh-CN" dirty="0"/>
              <a:t>Access: r, r+, w, w+, a, a+</a:t>
            </a:r>
          </a:p>
          <a:p>
            <a:pPr lvl="1"/>
            <a:r>
              <a:rPr lang="en-US" altLang="zh-CN" dirty="0"/>
              <a:t>Content: b</a:t>
            </a:r>
          </a:p>
          <a:p>
            <a:r>
              <a:rPr lang="en-US" altLang="zh-CN" dirty="0"/>
              <a:t>Remember </a:t>
            </a:r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 repeat yourself. (a.k.a. DRY)</a:t>
            </a:r>
          </a:p>
          <a:p>
            <a:endParaRPr lang="zh-CN" altLang="en-US" u="sng" dirty="0"/>
          </a:p>
        </p:txBody>
      </p:sp>
      <p:sp>
        <p:nvSpPr>
          <p:cNvPr id="4" name="矩形 3"/>
          <p:cNvSpPr/>
          <p:nvPr/>
        </p:nvSpPr>
        <p:spPr>
          <a:xfrm>
            <a:off x="1051560" y="224435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]=q;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buffer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fread</a:t>
            </a:r>
            <a:r>
              <a:rPr lang="en-US" altLang="zh-CN" dirty="0"/>
              <a:t>()/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 aware of overflows</a:t>
            </a:r>
          </a:p>
          <a:p>
            <a:pPr marL="0" indent="0">
              <a:buNone/>
            </a:pPr>
            <a:endParaRPr lang="zh-CN" altLang="en-US" sz="6400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fread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nmemb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FILE 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fwrite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nmemb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FILE *</a:t>
            </a:r>
            <a:r>
              <a:rPr lang="en-GB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fread</a:t>
            </a:r>
            <a:r>
              <a:rPr lang="en-US" altLang="zh-CN" dirty="0"/>
              <a:t>()/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227455" y="1502410"/>
            <a:ext cx="5013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/>
              <a:t>#include &lt;stdio.h&gt;</a:t>
            </a:r>
          </a:p>
          <a:p>
            <a:pPr algn="l"/>
            <a:r>
              <a:rPr lang="zh-CN" altLang="en-US" sz="2800" dirty="0"/>
              <a:t>#include &lt;string.h&gt;</a:t>
            </a:r>
          </a:p>
          <a:p>
            <a:pPr algn="l"/>
            <a:r>
              <a:rPr lang="zh-CN" altLang="en-US" sz="2800" dirty="0">
                <a:solidFill>
                  <a:srgbClr val="0070C0"/>
                </a:solidFill>
              </a:rPr>
              <a:t>int</a:t>
            </a:r>
            <a:r>
              <a:rPr lang="zh-CN" altLang="en-US" sz="2800" dirty="0"/>
              <a:t> main()</a:t>
            </a:r>
          </a:p>
          <a:p>
            <a:pPr algn="l"/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   FILE *fp= fopen("file.txt", "w+");</a:t>
            </a:r>
          </a:p>
          <a:p>
            <a:pPr algn="l"/>
            <a:r>
              <a:rPr lang="zh-CN" altLang="en-US" sz="2800" dirty="0"/>
              <a:t>   char c[] = "This is </a:t>
            </a:r>
            <a:r>
              <a:rPr lang="en-US" altLang="zh-CN" sz="2800" dirty="0"/>
              <a:t>recitation</a:t>
            </a:r>
            <a:r>
              <a:rPr lang="zh-CN" altLang="en-US" sz="2800" dirty="0"/>
              <a:t>";</a:t>
            </a:r>
          </a:p>
          <a:p>
            <a:pPr algn="l"/>
            <a:r>
              <a:rPr lang="zh-CN" altLang="en-US" sz="2800" dirty="0"/>
              <a:t>   char buffer[20];</a:t>
            </a:r>
          </a:p>
          <a:p>
            <a:pPr algn="l"/>
            <a:r>
              <a:rPr lang="en-US" altLang="zh-CN" sz="2800" dirty="0"/>
              <a:t>   </a:t>
            </a:r>
            <a:r>
              <a:rPr lang="zh-CN" altLang="en-US" sz="2800" dirty="0"/>
              <a:t>fwrite(c, strlen(c) + 1, 1, fp);</a:t>
            </a:r>
          </a:p>
          <a:p>
            <a:pPr algn="l"/>
            <a:r>
              <a:rPr lang="en-US" altLang="zh-CN" sz="2800" dirty="0">
                <a:sym typeface="+mn-ea"/>
              </a:rPr>
              <a:t>   </a:t>
            </a:r>
            <a:r>
              <a:rPr lang="zh-CN" altLang="en-US" sz="2800" dirty="0">
                <a:sym typeface="+mn-ea"/>
              </a:rPr>
              <a:t>fseek(fp, 0, SEEK_SET);</a:t>
            </a:r>
            <a:endParaRPr lang="zh-CN" altLang="en-US" sz="2800" dirty="0"/>
          </a:p>
          <a:p>
            <a:pPr algn="l"/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076950" y="3872230"/>
            <a:ext cx="5008245" cy="2922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 </a:t>
            </a:r>
          </a:p>
          <a:p>
            <a:r>
              <a:rPr lang="zh-CN" altLang="en-US" sz="2800"/>
              <a:t>   fread(buffer, strlen(c)+1, 1, fp);</a:t>
            </a:r>
          </a:p>
          <a:p>
            <a:r>
              <a:rPr lang="zh-CN" altLang="en-US" sz="2800"/>
              <a:t>   printf("%s\n", buffer);</a:t>
            </a:r>
          </a:p>
          <a:p>
            <a:r>
              <a:rPr lang="zh-CN" altLang="en-US" sz="2800"/>
              <a:t>   fclose(fp);</a:t>
            </a:r>
          </a:p>
          <a:p>
            <a:r>
              <a:rPr lang="zh-CN" altLang="en-US" sz="2800"/>
              <a:t>   </a:t>
            </a:r>
          </a:p>
          <a:p>
            <a:r>
              <a:rPr lang="zh-CN" altLang="en-US" sz="2800"/>
              <a:t>   </a:t>
            </a:r>
            <a:r>
              <a:rPr lang="zh-CN" altLang="en-US" sz="2800">
                <a:solidFill>
                  <a:srgbClr val="0070C0"/>
                </a:solidFill>
              </a:rPr>
              <a:t>return</a:t>
            </a:r>
            <a:r>
              <a:rPr lang="zh-CN" altLang="en-US" sz="2800"/>
              <a:t>(0);</a:t>
            </a:r>
          </a:p>
          <a:p>
            <a:r>
              <a:rPr lang="zh-CN" altLang="en-US" sz="2000"/>
              <a:t>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Read/write a very large file?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Scan for ROI first. Read/write in smaller blocks</a:t>
            </a:r>
          </a:p>
          <a:p>
            <a:r>
              <a:rPr lang="en-US" altLang="zh-CN" dirty="0" err="1"/>
              <a:t>fseek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Go to a particular location in file</a:t>
            </a:r>
          </a:p>
          <a:p>
            <a:pPr lvl="1"/>
            <a:r>
              <a:rPr lang="en-US" altLang="zh-CN" dirty="0"/>
              <a:t>Much like array subscript</a:t>
            </a:r>
          </a:p>
          <a:p>
            <a:r>
              <a:rPr lang="en-US" altLang="zh-CN" dirty="0"/>
              <a:t>Memory mapped IO</a:t>
            </a:r>
          </a:p>
          <a:p>
            <a:pPr lvl="1"/>
            <a:r>
              <a:rPr lang="en-US" altLang="zh-CN" dirty="0"/>
              <a:t>Not covered right now</a:t>
            </a:r>
          </a:p>
          <a:p>
            <a:pPr lvl="1"/>
            <a:r>
              <a:rPr lang="en-US" altLang="zh-CN" dirty="0"/>
              <a:t>Consult </a:t>
            </a:r>
            <a:r>
              <a:rPr lang="en-US" altLang="zh-CN" dirty="0">
                <a:latin typeface="Consolas" panose="020B0609020204030204" pitchFamily="49" charset="0"/>
              </a:rPr>
              <a:t>man 2 </a:t>
            </a:r>
            <a:r>
              <a:rPr lang="en-US" altLang="zh-CN" dirty="0" err="1">
                <a:latin typeface="Consolas" panose="020B0609020204030204" pitchFamily="49" charset="0"/>
              </a:rPr>
              <a:t>mmap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if interested</a:t>
            </a:r>
            <a:endParaRPr lang="en-US" altLang="zh-CN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fprintf</a:t>
            </a:r>
            <a:r>
              <a:rPr lang="en-US" altLang="zh-CN" dirty="0"/>
              <a:t>()/</a:t>
            </a:r>
            <a:r>
              <a:rPr lang="en-US" altLang="zh-CN" dirty="0" err="1"/>
              <a:t>fscanf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/</a:t>
            </a:r>
            <a:r>
              <a:rPr lang="en-US" altLang="zh-CN" dirty="0" err="1"/>
              <a:t>scanf</a:t>
            </a:r>
            <a:r>
              <a:rPr lang="en-US" altLang="zh-CN" dirty="0"/>
              <a:t> for files.</a:t>
            </a:r>
          </a:p>
          <a:p>
            <a:r>
              <a:rPr lang="en-US" altLang="zh-CN" dirty="0"/>
              <a:t>Difference?</a:t>
            </a:r>
          </a:p>
          <a:p>
            <a:pPr lvl="1"/>
            <a:r>
              <a:rPr lang="en-US" altLang="zh-CN" dirty="0"/>
              <a:t>No.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6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fscanf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(FILE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...);</a:t>
            </a:r>
          </a:p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fprintf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(FILE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format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...);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31285" y="3390265"/>
            <a:ext cx="7723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</a:t>
            </a:r>
            <a:r>
              <a:rPr lang="zh-CN" altLang="en-US" sz="280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FILE </a:t>
            </a:r>
            <a:r>
              <a:rPr lang="zh-CN" altLang="en-US" sz="2800" dirty="0"/>
              <a:t>* fp= </a:t>
            </a:r>
            <a:r>
              <a:rPr lang="zh-CN" altLang="en-US" sz="2800" dirty="0">
                <a:solidFill>
                  <a:srgbClr val="0070C0"/>
                </a:solidFill>
              </a:rPr>
              <a:t>fopen </a:t>
            </a:r>
            <a:r>
              <a:rPr lang="zh-CN" altLang="en-US" sz="2800" dirty="0"/>
              <a:t>("file.txt", "w+");</a:t>
            </a:r>
          </a:p>
          <a:p>
            <a:r>
              <a:rPr lang="zh-CN" altLang="en-US" sz="2800" dirty="0"/>
              <a:t>   fprintf(fp, "%s %s %s %d", "We", "are", "in", 20</a:t>
            </a:r>
            <a:r>
              <a:rPr lang="en-US" altLang="zh-CN" sz="2800" dirty="0"/>
              <a:t>22</a:t>
            </a:r>
            <a:r>
              <a:rPr lang="zh-CN" altLang="en-US" sz="2800" dirty="0"/>
              <a:t>);</a:t>
            </a:r>
          </a:p>
          <a:p>
            <a:r>
              <a:rPr lang="en-US" altLang="zh-CN" sz="2800" dirty="0"/>
              <a:t>   </a:t>
            </a:r>
            <a:r>
              <a:rPr lang="zh-CN" altLang="en-US" sz="2800" dirty="0"/>
              <a:t>fscanf(fp, "%s %s %s %d", str1, str2, str3, &amp;year);</a:t>
            </a:r>
          </a:p>
          <a:p>
            <a:r>
              <a:rPr lang="zh-CN" altLang="en-US" sz="2800" dirty="0"/>
              <a:t>  </a:t>
            </a:r>
            <a:r>
              <a:rPr lang="zh-CN" altLang="en-US" sz="2800" dirty="0">
                <a:solidFill>
                  <a:srgbClr val="0070C0"/>
                </a:solidFill>
              </a:rPr>
              <a:t> fclose</a:t>
            </a:r>
            <a:r>
              <a:rPr lang="zh-CN" altLang="en-US" sz="2800" dirty="0"/>
              <a:t>(fp);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Trivia: streams?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STDIN/STDOUT: Console stream</a:t>
            </a:r>
          </a:p>
          <a:p>
            <a:r>
              <a:rPr lang="en-US" altLang="zh-CN" dirty="0" err="1"/>
              <a:t>fopen</a:t>
            </a:r>
            <a:r>
              <a:rPr lang="en-US" altLang="zh-CN" dirty="0"/>
              <a:t>: File stream</a:t>
            </a:r>
          </a:p>
          <a:p>
            <a:r>
              <a:rPr lang="en-US" altLang="zh-CN" dirty="0"/>
              <a:t>Similar design make for good code reuse</a:t>
            </a:r>
          </a:p>
          <a:p>
            <a:r>
              <a:rPr lang="en-US" altLang="zh-CN" dirty="0"/>
              <a:t>Anything operating on file stream can operate on console stream.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smell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 variables are global. Keep everything to local unless absolutely necessary.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68475" y="265533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GB" altLang="zh-CN" dirty="0" err="1">
                <a:solidFill>
                  <a:srgbClr val="CE9178"/>
                </a:solidFill>
                <a:latin typeface="Consolas" panose="020B0609020204030204" pitchFamily="49" charset="0"/>
              </a:rPr>
              <a:t>memory.h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GB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SUM1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SUM2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ZAN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SHI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k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CHA, 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j, TOT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NE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XT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ok, i2, n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p, PRI;</a:t>
            </a:r>
          </a:p>
          <a:p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A =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B = </a:t>
            </a:r>
            <a:r>
              <a:rPr lang="en-GB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NUMBER = 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   // ......</a:t>
            </a:r>
            <a:b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 like Joe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825625"/>
            <a:ext cx="612627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Some of you deserve a big thumbs up.</a:t>
            </a:r>
          </a:p>
          <a:p>
            <a:r>
              <a:rPr lang="en-US" altLang="zh-CN" dirty="0"/>
              <a:t>His code quality is not perfect, but is definitely among the top.</a:t>
            </a:r>
          </a:p>
          <a:p>
            <a:r>
              <a:rPr lang="en-US" altLang="zh-CN" dirty="0"/>
              <a:t>Some other submissions were considered, we choose this with the help of RNG.</a:t>
            </a:r>
          </a:p>
          <a:p>
            <a:r>
              <a:rPr lang="en-US" altLang="zh-CN" dirty="0"/>
              <a:t>We decided not to disclose his name, nor alert him beforehand.</a:t>
            </a:r>
          </a:p>
          <a:p>
            <a:pPr lvl="1"/>
            <a:r>
              <a:rPr lang="en-US" altLang="zh-CN" dirty="0"/>
              <a:t>This is a honor. Do not be ashamed nor worried.</a:t>
            </a:r>
          </a:p>
          <a:p>
            <a:endParaRPr lang="zh-CN" altLang="en-US" dirty="0"/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51"/>
          <a:stretch>
            <a:fillRect/>
          </a:stretch>
        </p:blipFill>
        <p:spPr>
          <a:xfrm>
            <a:off x="7367342" y="1925833"/>
            <a:ext cx="3986458" cy="43513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 like Joe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256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(b&lt;=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a=a-b*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a=a-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24.0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-(b-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60.0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)*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recover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a=</a:t>
            </a: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a+b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(a&gt;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a=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100.0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a;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44728" y="717630"/>
            <a:ext cx="73472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n;n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;n--)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scanf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"%d:%d-%d:%d"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,&amp;h1,&amp;m1,&amp;h2,&amp;m2);      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time=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TimeInterval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(temph1,tempm1,h1,m1);    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mood=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recover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mood,time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time=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TimeInterval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(h1,m1,h2,m2);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mood=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drop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mood,time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temph1=h2;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tempm1=m2;     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(mood&lt;=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"…… hospital."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GB" altLang="zh-CN" dirty="0" err="1">
                <a:solidFill>
                  <a:srgbClr val="C586C0"/>
                </a:solidFill>
                <a:latin typeface="Consolas" panose="020B0609020204030204" pitchFamily="49" charset="0"/>
              </a:rPr>
              <a:t>goto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loop;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time=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TimeInterval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(h2,m2,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22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mood=</a:t>
            </a:r>
            <a:r>
              <a:rPr lang="en-GB" altLang="zh-CN" dirty="0">
                <a:solidFill>
                  <a:srgbClr val="DCDCAA"/>
                </a:solidFill>
                <a:latin typeface="Consolas" panose="020B0609020204030204" pitchFamily="49" charset="0"/>
              </a:rPr>
              <a:t>recover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 err="1">
                <a:solidFill>
                  <a:srgbClr val="D4D4D4"/>
                </a:solidFill>
                <a:latin typeface="Consolas" panose="020B0609020204030204" pitchFamily="49" charset="0"/>
              </a:rPr>
              <a:t>mood,time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GB" altLang="zh-CN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(mood&gt;</a:t>
            </a:r>
            <a:r>
              <a:rPr lang="en-GB" altLang="zh-CN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  </a:t>
            </a:r>
          </a:p>
          <a:p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GB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"…… is %.1f at the……"</a:t>
            </a:r>
            <a:r>
              <a:rPr lang="en-GB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,mood);</a:t>
            </a:r>
            <a:endParaRPr lang="en-GB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5840" y="6211669"/>
            <a:ext cx="5876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*Slightly edited to fit in the slides</a:t>
            </a:r>
          </a:p>
          <a:p>
            <a:pPr algn="r"/>
            <a:r>
              <a:rPr lang="en-US" altLang="zh-CN" dirty="0"/>
              <a:t>Variable declarations and some unimportant details omitted 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4194</Words>
  <Application>Microsoft Office PowerPoint</Application>
  <PresentationFormat>宽屏</PresentationFormat>
  <Paragraphs>839</Paragraphs>
  <Slides>64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1" baseType="lpstr">
      <vt:lpstr>等线</vt:lpstr>
      <vt:lpstr>Arial</vt:lpstr>
      <vt:lpstr>Arial Black</vt:lpstr>
      <vt:lpstr>Calibri</vt:lpstr>
      <vt:lpstr>Calibri Light</vt:lpstr>
      <vt:lpstr>Consolas</vt:lpstr>
      <vt:lpstr>Office Theme</vt:lpstr>
      <vt:lpstr>CS100 Introduction to Programming</vt:lpstr>
      <vt:lpstr>NO PLAGIARISM!!!</vt:lpstr>
      <vt:lpstr>Code Smell</vt:lpstr>
      <vt:lpstr>Code smell</vt:lpstr>
      <vt:lpstr>Code smell</vt:lpstr>
      <vt:lpstr>Code smell</vt:lpstr>
      <vt:lpstr>Code smell</vt:lpstr>
      <vt:lpstr>Be like Joe</vt:lpstr>
      <vt:lpstr>Be like Joe</vt:lpstr>
      <vt:lpstr>Overview</vt:lpstr>
      <vt:lpstr>Pointers</vt:lpstr>
      <vt:lpstr>What it is?</vt:lpstr>
      <vt:lpstr>What it is?</vt:lpstr>
      <vt:lpstr>What it is?</vt:lpstr>
      <vt:lpstr>What it is?</vt:lpstr>
      <vt:lpstr>What it is?</vt:lpstr>
      <vt:lpstr>What it is?</vt:lpstr>
      <vt:lpstr>What it is?</vt:lpstr>
      <vt:lpstr>What it is?</vt:lpstr>
      <vt:lpstr>What it is?</vt:lpstr>
      <vt:lpstr>What it is?</vt:lpstr>
      <vt:lpstr>More pointers!</vt:lpstr>
      <vt:lpstr>Still puzzled?</vt:lpstr>
      <vt:lpstr>Three altitudes of SIST students</vt:lpstr>
      <vt:lpstr>NULL</vt:lpstr>
      <vt:lpstr>Memory management</vt:lpstr>
      <vt:lpstr>Stack and heap</vt:lpstr>
      <vt:lpstr>Stack and heap: Address conventions</vt:lpstr>
      <vt:lpstr>malloc()/free()</vt:lpstr>
      <vt:lpstr>realloc() &amp; calloc()</vt:lpstr>
      <vt:lpstr>Typical usage</vt:lpstr>
      <vt:lpstr>The careless</vt:lpstr>
      <vt:lpstr>The paranoid</vt:lpstr>
      <vt:lpstr>free() is clever</vt:lpstr>
      <vt:lpstr>The cleverest person</vt:lpstr>
      <vt:lpstr>Functions</vt:lpstr>
      <vt:lpstr>Function prototype</vt:lpstr>
      <vt:lpstr>Scoping</vt:lpstr>
      <vt:lpstr>Function decomposition exercise</vt:lpstr>
      <vt:lpstr>Function decomposition </vt:lpstr>
      <vt:lpstr>Call by pointer</vt:lpstr>
      <vt:lpstr>Call by pointer: </vt:lpstr>
      <vt:lpstr>Function pointer</vt:lpstr>
      <vt:lpstr>Arrays</vt:lpstr>
      <vt:lpstr>Declaration</vt:lpstr>
      <vt:lpstr>Interesting Questions</vt:lpstr>
      <vt:lpstr>Initialization</vt:lpstr>
      <vt:lpstr>Array traversal</vt:lpstr>
      <vt:lpstr>Array traversal</vt:lpstr>
      <vt:lpstr>Array or pointer?</vt:lpstr>
      <vt:lpstr>Strings</vt:lpstr>
      <vt:lpstr>Common String Ops.</vt:lpstr>
      <vt:lpstr>Under the hood?</vt:lpstr>
      <vt:lpstr>strchr: under the hood</vt:lpstr>
      <vt:lpstr>strcmp: under the hood</vt:lpstr>
      <vt:lpstr>strcat: under the hood</vt:lpstr>
      <vt:lpstr>Learn by mistakes</vt:lpstr>
      <vt:lpstr>Basic File I/O</vt:lpstr>
      <vt:lpstr>fopen()</vt:lpstr>
      <vt:lpstr>fread()/fwrite()</vt:lpstr>
      <vt:lpstr>fread()/fwrite()</vt:lpstr>
      <vt:lpstr>Read/write a very large file?</vt:lpstr>
      <vt:lpstr>fprintf()/fscanf()</vt:lpstr>
      <vt:lpstr>Trivia: streams?</vt:lpstr>
    </vt:vector>
  </TitlesOfParts>
  <Company>上海科技大学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</dc:title>
  <dc:creator>Wang Jim</dc:creator>
  <cp:lastModifiedBy>Chiahsin Wei</cp:lastModifiedBy>
  <cp:revision>116</cp:revision>
  <dcterms:created xsi:type="dcterms:W3CDTF">2019-09-20T10:38:00Z</dcterms:created>
  <dcterms:modified xsi:type="dcterms:W3CDTF">2022-03-04T09:53:37Z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CEDD9CACE3CD43AB8C7A65EDC1355F6E</vt:lpwstr>
  </property>
  <property fmtid="{D5CDD505-2E9C-101B-9397-08002B2CF9AE}" pid="3" name="KSOProductBuildVer">
    <vt:lpwstr>2052-11.1.0.11405</vt:lpwstr>
  </property>
</Properties>
</file>