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304" r:id="rId3"/>
    <p:sldId id="287" r:id="rId4"/>
    <p:sldId id="298" r:id="rId5"/>
    <p:sldId id="288" r:id="rId6"/>
    <p:sldId id="299" r:id="rId7"/>
    <p:sldId id="300" r:id="rId8"/>
    <p:sldId id="303" r:id="rId9"/>
    <p:sldId id="301" r:id="rId10"/>
    <p:sldId id="302" r:id="rId11"/>
    <p:sldId id="305" r:id="rId12"/>
    <p:sldId id="282" r:id="rId13"/>
    <p:sldId id="283" r:id="rId14"/>
    <p:sldId id="285" r:id="rId15"/>
    <p:sldId id="293" r:id="rId16"/>
    <p:sldId id="281" r:id="rId17"/>
    <p:sldId id="284" r:id="rId18"/>
    <p:sldId id="286" r:id="rId19"/>
    <p:sldId id="289" r:id="rId20"/>
    <p:sldId id="290" r:id="rId21"/>
    <p:sldId id="291" r:id="rId22"/>
    <p:sldId id="292" r:id="rId23"/>
    <p:sldId id="295" r:id="rId24"/>
    <p:sldId id="296" r:id="rId25"/>
    <p:sldId id="294" r:id="rId26"/>
    <p:sldId id="309" r:id="rId27"/>
    <p:sldId id="310" r:id="rId28"/>
    <p:sldId id="306" r:id="rId29"/>
    <p:sldId id="307" r:id="rId30"/>
    <p:sldId id="311" r:id="rId3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53DF99-CE11-4936-B724-D606CBF7D3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2D2CB6D-967F-419C-876A-33FE983B20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FB1230-7752-44BB-A668-3C37D30FE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DE6E6-37CA-4660-B9B4-CC35D5C4A7F1}" type="datetimeFigureOut">
              <a:rPr lang="zh-CN" altLang="en-US" smtClean="0"/>
              <a:t>2022/3/10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3AAB63-8105-4E4C-B0DA-1366D3982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F68B3E-B571-4A2D-82AC-52E2870E4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C17C8-DE05-4C61-A130-9C2AF08726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4660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32438C-9E31-4187-A863-28DEFCAA4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5247BBE-1C3A-40ED-8EE9-BC675BE2CC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C08C5A-4318-431F-BBE4-5BE184AFB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DE6E6-37CA-4660-B9B4-CC35D5C4A7F1}" type="datetimeFigureOut">
              <a:rPr lang="zh-CN" altLang="en-US" smtClean="0"/>
              <a:t>2022/3/10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3C8BBB-97B7-49E4-AC67-5F8C84EBD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1EABB2-111E-4A18-B235-9B65E8653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C17C8-DE05-4C61-A130-9C2AF08726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009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C018D04-6F19-4E55-B2C1-F0E4355CFE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45D9863-7408-4EE1-8514-8C7DEAF82D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DFAE4A-786B-4213-AD4E-AC421AF29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DE6E6-37CA-4660-B9B4-CC35D5C4A7F1}" type="datetimeFigureOut">
              <a:rPr lang="zh-CN" altLang="en-US" smtClean="0"/>
              <a:t>2022/3/10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CBD91A-ACDA-4F30-88D9-A763E36B1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85502F-663A-41CA-B0BA-172C64CDD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C17C8-DE05-4C61-A130-9C2AF08726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2293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B8083-56F3-48B5-ACC4-E48A02C90017}" type="datetimeFigureOut">
              <a:rPr lang="zh-CN" altLang="en-US" smtClean="0"/>
              <a:t>2022/3/10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37583-BF9B-43C1-9B80-BCBFF761D3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54274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B8083-56F3-48B5-ACC4-E48A02C90017}" type="datetimeFigureOut">
              <a:rPr lang="zh-CN" altLang="en-US" smtClean="0"/>
              <a:t>2022/3/10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37583-BF9B-43C1-9B80-BCBFF761D3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04280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B8083-56F3-48B5-ACC4-E48A02C90017}" type="datetimeFigureOut">
              <a:rPr lang="zh-CN" altLang="en-US" smtClean="0"/>
              <a:t>2022/3/10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37583-BF9B-43C1-9B80-BCBFF761D3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64941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B8083-56F3-48B5-ACC4-E48A02C90017}" type="datetimeFigureOut">
              <a:rPr lang="zh-CN" altLang="en-US" smtClean="0"/>
              <a:t>2022/3/10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37583-BF9B-43C1-9B80-BCBFF761D3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2996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B8083-56F3-48B5-ACC4-E48A02C90017}" type="datetimeFigureOut">
              <a:rPr lang="zh-CN" altLang="en-US" smtClean="0"/>
              <a:t>2022/3/10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37583-BF9B-43C1-9B80-BCBFF761D3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75527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B8083-56F3-48B5-ACC4-E48A02C90017}" type="datetimeFigureOut">
              <a:rPr lang="zh-CN" altLang="en-US" smtClean="0"/>
              <a:t>2022/3/10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37583-BF9B-43C1-9B80-BCBFF761D3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11290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B8083-56F3-48B5-ACC4-E48A02C90017}" type="datetimeFigureOut">
              <a:rPr lang="zh-CN" altLang="en-US" smtClean="0"/>
              <a:t>2022/3/10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37583-BF9B-43C1-9B80-BCBFF761D3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37761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B8083-56F3-48B5-ACC4-E48A02C90017}" type="datetimeFigureOut">
              <a:rPr lang="zh-CN" altLang="en-US" smtClean="0"/>
              <a:t>2022/3/10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37583-BF9B-43C1-9B80-BCBFF761D3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1875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6F5BD4-B86C-4FBC-BD8D-625FE54CD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6CC71B-5317-4313-A785-F29AD5750A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1A7D39-8623-47BE-9D89-B6F82276F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DE6E6-37CA-4660-B9B4-CC35D5C4A7F1}" type="datetimeFigureOut">
              <a:rPr lang="zh-CN" altLang="en-US" smtClean="0"/>
              <a:t>2022/3/10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5C1CAA-C5B3-4AAD-B9AE-FFCD4F084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82B93A-D338-4F55-BDFB-E134B039B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C17C8-DE05-4C61-A130-9C2AF08726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103806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B8083-56F3-48B5-ACC4-E48A02C90017}" type="datetimeFigureOut">
              <a:rPr lang="zh-CN" altLang="en-US" smtClean="0"/>
              <a:t>2022/3/10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37583-BF9B-43C1-9B80-BCBFF761D3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620170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B8083-56F3-48B5-ACC4-E48A02C90017}" type="datetimeFigureOut">
              <a:rPr lang="zh-CN" altLang="en-US" smtClean="0"/>
              <a:t>2022/3/10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37583-BF9B-43C1-9B80-BCBFF761D3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400157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B8083-56F3-48B5-ACC4-E48A02C90017}" type="datetimeFigureOut">
              <a:rPr lang="zh-CN" altLang="en-US" smtClean="0"/>
              <a:t>2022/3/10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37583-BF9B-43C1-9B80-BCBFF761D3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0768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CCDFF9-C460-4553-B33D-AC2EEA05C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9472617-FD11-43D0-A290-A7ECEDAE08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5DB969-8B3F-496F-8B1C-8100D7514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DE6E6-37CA-4660-B9B4-CC35D5C4A7F1}" type="datetimeFigureOut">
              <a:rPr lang="zh-CN" altLang="en-US" smtClean="0"/>
              <a:t>2022/3/10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8D77D7-2568-42BE-A0ED-C8753EB8C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DEFA8B-1911-40B2-819C-B1070896C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C17C8-DE05-4C61-A130-9C2AF08726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1412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2ADB76-AF0E-4552-918A-290B4AD88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407549-727B-456C-8B19-D42AC16D83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66CC055-7DE9-4E41-B72B-4FAC415C08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EAEE524-E4B6-428C-B819-D10325D0C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DE6E6-37CA-4660-B9B4-CC35D5C4A7F1}" type="datetimeFigureOut">
              <a:rPr lang="zh-CN" altLang="en-US" smtClean="0"/>
              <a:t>2022/3/10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20C650D-FDFA-4DE1-9C70-490EB9C9E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F082085-350E-465D-856C-281C70BE7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C17C8-DE05-4C61-A130-9C2AF08726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7518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EEBBAE-F5EB-40AA-BFC6-CBDB5E14F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1A30654-AE80-4445-AC4A-6CD04BA4DA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D93D67B-DF1F-4CFE-B73E-56D2B0909F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6C158E3-460F-4390-AC41-41709982DF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01A37CA-1479-4444-BCDC-C3EF58B101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6A2664F-D2CB-4260-9FD3-22698169F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DE6E6-37CA-4660-B9B4-CC35D5C4A7F1}" type="datetimeFigureOut">
              <a:rPr lang="zh-CN" altLang="en-US" smtClean="0"/>
              <a:t>2022/3/10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77E7EBC-2634-4787-A327-C73AA936D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955E446-E4A1-49BE-8C08-C82F140F3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C17C8-DE05-4C61-A130-9C2AF08726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7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C745B4-3B78-4AA4-AB53-A0D77FAE6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817896D-1719-49FB-A580-AA6CB0207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DE6E6-37CA-4660-B9B4-CC35D5C4A7F1}" type="datetimeFigureOut">
              <a:rPr lang="zh-CN" altLang="en-US" smtClean="0"/>
              <a:t>2022/3/10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2259203-7C53-4B76-BC4A-239072034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16F2570-7711-4899-8F34-1F2E6DAED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C17C8-DE05-4C61-A130-9C2AF08726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8976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2B6B0B9-1BC2-41F4-B00C-421F0D3F9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DE6E6-37CA-4660-B9B4-CC35D5C4A7F1}" type="datetimeFigureOut">
              <a:rPr lang="zh-CN" altLang="en-US" smtClean="0"/>
              <a:t>2022/3/10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E077900-C036-4A78-8ED2-EF19C1425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FBCF456-A96E-4495-AB40-0224B6743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C17C8-DE05-4C61-A130-9C2AF08726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3435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9CACBD-8F1F-4595-B870-FD87AFC55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14845B-BDB2-4D31-ABB2-308F1EC003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09C7167-2DC0-44E9-B150-35177EE12A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2376F9C-0B7B-4AB5-8DF4-EC4217C85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DE6E6-37CA-4660-B9B4-CC35D5C4A7F1}" type="datetimeFigureOut">
              <a:rPr lang="zh-CN" altLang="en-US" smtClean="0"/>
              <a:t>2022/3/10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CAB715C-93EA-422C-83B7-6F8FD76EA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569F669-E97C-4077-8D7E-24ABF141A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C17C8-DE05-4C61-A130-9C2AF08726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0335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8E247F-1577-4C3B-8B56-8A1161081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52ABD7A-DCB2-46F0-A04B-19C159C7C1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02705AF-C887-4189-B4C2-9CBE15C1FC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80B223C-2E2F-4259-8DA9-D9706832C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DE6E6-37CA-4660-B9B4-CC35D5C4A7F1}" type="datetimeFigureOut">
              <a:rPr lang="zh-CN" altLang="en-US" smtClean="0"/>
              <a:t>2022/3/10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0EA8B8E-3701-4B82-A620-7323F973B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55EAB99-2551-4177-8E49-C1B41637C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C17C8-DE05-4C61-A130-9C2AF08726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2398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A8AA821-F9F4-401D-8515-7D0E36639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BDF6A60-65F2-4DF1-8801-B9A1A6704C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A5525F-5DCE-41E3-A117-6CA586C868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DE6E6-37CA-4660-B9B4-CC35D5C4A7F1}" type="datetimeFigureOut">
              <a:rPr lang="zh-CN" altLang="en-US" smtClean="0"/>
              <a:t>2022/3/10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3F27E3-10C3-4CEA-BF05-4AB26E977C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103EF0-C83D-47EB-B491-B5947FD124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AC17C8-DE05-4C61-A130-9C2AF08726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1162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5B8083-56F3-48B5-ACC4-E48A02C90017}" type="datetimeFigureOut">
              <a:rPr lang="zh-CN" altLang="en-US" smtClean="0"/>
              <a:t>2022/3/10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937583-BF9B-43C1-9B80-BCBFF761D3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2120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92187"/>
          </a:xfrm>
        </p:spPr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WARNING</a:t>
            </a:r>
            <a:endParaRPr lang="zh-CN" alt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2114550"/>
            <a:ext cx="9144000" cy="4324350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>
                <a:latin typeface="Consolas" panose="020B0609020204030204" pitchFamily="49" charset="0"/>
              </a:rPr>
              <a:t>We will be using practices that benefit larger projects more but offers little to smaller projects. Many of things we mention may seem unnecessary for a code base of this scale. This is </a:t>
            </a:r>
            <a:r>
              <a:rPr lang="en-US" altLang="zh-CN" u="sng" dirty="0">
                <a:latin typeface="Consolas" panose="020B0609020204030204" pitchFamily="49" charset="0"/>
              </a:rPr>
              <a:t>on purpose</a:t>
            </a:r>
            <a:r>
              <a:rPr lang="en-US" altLang="zh-CN" dirty="0">
                <a:latin typeface="Consolas" panose="020B0609020204030204" pitchFamily="49" charset="0"/>
              </a:rPr>
              <a:t> to show you these technique exists and how they should be carried out!</a:t>
            </a:r>
            <a:endParaRPr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30147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 list of all functions implemented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endParaRPr lang="en-GB" altLang="zh-CN" sz="12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GB" altLang="zh-CN" sz="1200" dirty="0"/>
              <a:t>bool </a:t>
            </a:r>
            <a:r>
              <a:rPr lang="en-GB" altLang="zh-CN" sz="1200" dirty="0" err="1"/>
              <a:t>add_list_head_element</a:t>
            </a:r>
            <a:r>
              <a:rPr lang="en-GB" altLang="zh-CN" sz="1200" dirty="0"/>
              <a:t>(LIST*, </a:t>
            </a:r>
            <a:r>
              <a:rPr lang="en-GB" altLang="zh-CN" sz="1200" dirty="0" err="1"/>
              <a:t>const</a:t>
            </a:r>
            <a:r>
              <a:rPr lang="en-GB" altLang="zh-CN" sz="1200" dirty="0"/>
              <a:t> LIST_DATA&amp;);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GB" altLang="zh-CN" sz="1200" dirty="0"/>
              <a:t>bool </a:t>
            </a:r>
            <a:r>
              <a:rPr lang="en-GB" altLang="zh-CN" sz="1200" dirty="0" err="1"/>
              <a:t>remove_list_head_element</a:t>
            </a:r>
            <a:r>
              <a:rPr lang="en-GB" altLang="zh-CN" sz="1200" dirty="0"/>
              <a:t>(LIST*);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GB" altLang="zh-CN" sz="12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GB" altLang="zh-CN" sz="1200" dirty="0"/>
              <a:t>bool </a:t>
            </a:r>
            <a:r>
              <a:rPr lang="en-GB" altLang="zh-CN" sz="1200" dirty="0" err="1"/>
              <a:t>add_list_tail_element</a:t>
            </a:r>
            <a:r>
              <a:rPr lang="en-GB" altLang="zh-CN" sz="1200" dirty="0"/>
              <a:t>(LIST*, </a:t>
            </a:r>
            <a:r>
              <a:rPr lang="en-GB" altLang="zh-CN" sz="1200" dirty="0" err="1"/>
              <a:t>const</a:t>
            </a:r>
            <a:r>
              <a:rPr lang="en-GB" altLang="zh-CN" sz="1200" dirty="0"/>
              <a:t> LIST_DATA&amp;);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GB" altLang="zh-CN" sz="1200" dirty="0"/>
              <a:t>bool </a:t>
            </a:r>
            <a:r>
              <a:rPr lang="en-GB" altLang="zh-CN" sz="1200" dirty="0" err="1"/>
              <a:t>remove_list_tail_element</a:t>
            </a:r>
            <a:r>
              <a:rPr lang="en-GB" altLang="zh-CN" sz="1200" dirty="0"/>
              <a:t>(LIST*);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GB" altLang="zh-CN" sz="12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GB" altLang="zh-CN" sz="1200" dirty="0"/>
              <a:t>bool </a:t>
            </a:r>
            <a:r>
              <a:rPr lang="en-GB" altLang="zh-CN" sz="1200" dirty="0" err="1"/>
              <a:t>add_current_list_element_before</a:t>
            </a:r>
            <a:r>
              <a:rPr lang="en-GB" altLang="zh-CN" sz="1200" dirty="0"/>
              <a:t>(LIST*, </a:t>
            </a:r>
            <a:r>
              <a:rPr lang="en-GB" altLang="zh-CN" sz="1200" dirty="0" err="1"/>
              <a:t>const</a:t>
            </a:r>
            <a:r>
              <a:rPr lang="en-GB" altLang="zh-CN" sz="1200" dirty="0"/>
              <a:t> LIST_DATA&amp;);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GB" altLang="zh-CN" sz="1200" dirty="0"/>
              <a:t>bool </a:t>
            </a:r>
            <a:r>
              <a:rPr lang="en-GB" altLang="zh-CN" sz="1200" dirty="0" err="1"/>
              <a:t>add_current_list_element_after</a:t>
            </a:r>
            <a:r>
              <a:rPr lang="en-GB" altLang="zh-CN" sz="1200" dirty="0"/>
              <a:t>(LIST*, </a:t>
            </a:r>
            <a:r>
              <a:rPr lang="en-GB" altLang="zh-CN" sz="1200" dirty="0" err="1"/>
              <a:t>const</a:t>
            </a:r>
            <a:r>
              <a:rPr lang="en-GB" altLang="zh-CN" sz="1200" dirty="0"/>
              <a:t> LIST_DATA&amp;);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GB" altLang="zh-CN" sz="1200" dirty="0"/>
              <a:t>bool </a:t>
            </a:r>
            <a:r>
              <a:rPr lang="en-GB" altLang="zh-CN" sz="1200" dirty="0" err="1"/>
              <a:t>add_list_element_before</a:t>
            </a:r>
            <a:r>
              <a:rPr lang="en-GB" altLang="zh-CN" sz="1200" dirty="0"/>
              <a:t>(LIST*, LIST_NODE*, </a:t>
            </a:r>
            <a:r>
              <a:rPr lang="en-GB" altLang="zh-CN" sz="1200" dirty="0" err="1"/>
              <a:t>const</a:t>
            </a:r>
            <a:r>
              <a:rPr lang="en-GB" altLang="zh-CN" sz="1200" dirty="0"/>
              <a:t> LIST_DATA&amp;);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GB" altLang="zh-CN" sz="1200" dirty="0"/>
              <a:t>bool </a:t>
            </a:r>
            <a:r>
              <a:rPr lang="en-GB" altLang="zh-CN" sz="1200" dirty="0" err="1"/>
              <a:t>add_list_element_after</a:t>
            </a:r>
            <a:r>
              <a:rPr lang="en-GB" altLang="zh-CN" sz="1200" dirty="0"/>
              <a:t>(LIST*, LIST_NODE*, </a:t>
            </a:r>
            <a:r>
              <a:rPr lang="en-GB" altLang="zh-CN" sz="1200" dirty="0" err="1"/>
              <a:t>const</a:t>
            </a:r>
            <a:r>
              <a:rPr lang="en-GB" altLang="zh-CN" sz="1200" dirty="0"/>
              <a:t> LIST_DATA&amp;);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GB" altLang="zh-CN" sz="12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GB" altLang="zh-CN" sz="1200" dirty="0"/>
              <a:t>bool </a:t>
            </a:r>
            <a:r>
              <a:rPr lang="en-GB" altLang="zh-CN" sz="1200" dirty="0" err="1"/>
              <a:t>remove_current_list_element</a:t>
            </a:r>
            <a:r>
              <a:rPr lang="en-GB" altLang="zh-CN" sz="1200" dirty="0"/>
              <a:t>(LIST*);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GB" altLang="zh-CN" sz="1200" dirty="0"/>
              <a:t>bool </a:t>
            </a:r>
            <a:r>
              <a:rPr lang="en-GB" altLang="zh-CN" sz="1200" dirty="0" err="1"/>
              <a:t>remove_list_element</a:t>
            </a:r>
            <a:r>
              <a:rPr lang="en-GB" altLang="zh-CN" sz="1200" dirty="0"/>
              <a:t>(LIST*, LIST_NODE*);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GB" altLang="zh-CN" sz="12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GB" altLang="zh-CN" sz="1200" dirty="0"/>
              <a:t>bool </a:t>
            </a:r>
            <a:r>
              <a:rPr lang="en-GB" altLang="zh-CN" sz="1200" dirty="0" err="1"/>
              <a:t>move_list_pointer_to</a:t>
            </a:r>
            <a:r>
              <a:rPr lang="en-GB" altLang="zh-CN" sz="1200" dirty="0"/>
              <a:t>(LIST*, </a:t>
            </a:r>
            <a:r>
              <a:rPr lang="en-GB" altLang="zh-CN" sz="1200" dirty="0" err="1"/>
              <a:t>int</a:t>
            </a:r>
            <a:r>
              <a:rPr lang="en-GB" altLang="zh-CN" sz="1200" dirty="0"/>
              <a:t>);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GB" altLang="zh-CN" sz="12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GB" altLang="zh-CN" sz="1200" dirty="0"/>
              <a:t>bool </a:t>
            </a:r>
            <a:r>
              <a:rPr lang="en-GB" altLang="zh-CN" sz="1200" dirty="0" err="1"/>
              <a:t>destroy_list</a:t>
            </a:r>
            <a:r>
              <a:rPr lang="en-GB" altLang="zh-CN" sz="1200" dirty="0"/>
              <a:t>(LIST*);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GB" altLang="zh-CN" sz="12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GB" altLang="zh-CN" sz="1200" dirty="0" err="1"/>
              <a:t>int</a:t>
            </a:r>
            <a:r>
              <a:rPr lang="en-GB" altLang="zh-CN" sz="1200" dirty="0"/>
              <a:t> </a:t>
            </a:r>
            <a:r>
              <a:rPr lang="en-GB" altLang="zh-CN" sz="1200" dirty="0" err="1"/>
              <a:t>get_list_count</a:t>
            </a:r>
            <a:r>
              <a:rPr lang="en-GB" altLang="zh-CN" sz="1200" dirty="0"/>
              <a:t>(LIST*);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GB" altLang="zh-CN" sz="12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GB" altLang="zh-CN" sz="1200" dirty="0"/>
              <a:t>LIST_NODE* </a:t>
            </a:r>
            <a:r>
              <a:rPr lang="en-GB" altLang="zh-CN" sz="1200" dirty="0" err="1"/>
              <a:t>get_list_head</a:t>
            </a:r>
            <a:r>
              <a:rPr lang="en-GB" altLang="zh-CN" sz="1200" dirty="0"/>
              <a:t>(LIST*);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GB" altLang="zh-CN" sz="1200" dirty="0"/>
              <a:t>LIST_NODE* </a:t>
            </a:r>
            <a:r>
              <a:rPr lang="en-GB" altLang="zh-CN" sz="1200" dirty="0" err="1"/>
              <a:t>get_list_tail</a:t>
            </a:r>
            <a:r>
              <a:rPr lang="en-GB" altLang="zh-CN" sz="1200" dirty="0"/>
              <a:t>(LIST*);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GB" altLang="zh-CN" sz="12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GB" altLang="zh-CN" sz="1200" dirty="0"/>
              <a:t>LIST_DATA&amp; </a:t>
            </a:r>
            <a:r>
              <a:rPr lang="en-GB" altLang="zh-CN" sz="1200" dirty="0" err="1"/>
              <a:t>get_list_element</a:t>
            </a:r>
            <a:r>
              <a:rPr lang="en-GB" altLang="zh-CN" sz="1200" dirty="0"/>
              <a:t>(</a:t>
            </a:r>
            <a:r>
              <a:rPr lang="en-GB" altLang="zh-CN" sz="1200" dirty="0" err="1"/>
              <a:t>const</a:t>
            </a:r>
            <a:r>
              <a:rPr lang="en-GB" altLang="zh-CN" sz="1200" dirty="0"/>
              <a:t> LIST_NODE*);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GB" altLang="zh-CN" sz="1200" dirty="0"/>
              <a:t>void </a:t>
            </a:r>
            <a:r>
              <a:rPr lang="en-GB" altLang="zh-CN" sz="1200" dirty="0" err="1"/>
              <a:t>set_list_element</a:t>
            </a:r>
            <a:r>
              <a:rPr lang="en-GB" altLang="zh-CN" sz="1200" dirty="0"/>
              <a:t>(LIST_NODE*, </a:t>
            </a:r>
            <a:r>
              <a:rPr lang="en-GB" altLang="zh-CN" sz="1200" dirty="0" err="1"/>
              <a:t>const</a:t>
            </a:r>
            <a:r>
              <a:rPr lang="en-GB" altLang="zh-CN" sz="1200" dirty="0"/>
              <a:t> LIST_DATA&amp;);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GB" altLang="zh-CN" sz="12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GB" altLang="zh-CN" sz="1200" dirty="0"/>
              <a:t>void </a:t>
            </a:r>
            <a:r>
              <a:rPr lang="en-GB" altLang="zh-CN" sz="1200" dirty="0" err="1"/>
              <a:t>print_list</a:t>
            </a:r>
            <a:r>
              <a:rPr lang="en-GB" altLang="zh-CN" sz="1200" dirty="0"/>
              <a:t>(LIST*);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GB" altLang="zh-CN" sz="1200" dirty="0"/>
          </a:p>
        </p:txBody>
      </p:sp>
    </p:spTree>
    <p:extLst>
      <p:ext uri="{BB962C8B-B14F-4D97-AF65-F5344CB8AC3E}">
        <p14:creationId xmlns:p14="http://schemas.microsoft.com/office/powerpoint/2010/main" val="9743113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ed</a:t>
            </a:r>
            <a:r>
              <a:rPr lang="en-US" altLang="zh-CN" dirty="0"/>
              <a:t>--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Part 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72460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Recap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Line based editor</a:t>
            </a:r>
          </a:p>
          <a:p>
            <a:r>
              <a:rPr lang="en-US" altLang="zh-CN" dirty="0"/>
              <a:t>One buffer per line</a:t>
            </a:r>
          </a:p>
          <a:p>
            <a:r>
              <a:rPr lang="en-US" altLang="zh-CN" dirty="0"/>
              <a:t>Implemented Replacement and searching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99277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Spec has changed!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new functionality: sorting</a:t>
            </a:r>
          </a:p>
          <a:p>
            <a:r>
              <a:rPr lang="en-US" altLang="zh-CN" dirty="0"/>
              <a:t>The same as your homework 3</a:t>
            </a:r>
          </a:p>
          <a:p>
            <a:r>
              <a:rPr lang="en-US" altLang="zh-CN" dirty="0"/>
              <a:t>Sort the whole file in ascending or descending alphabet order</a:t>
            </a:r>
          </a:p>
          <a:p>
            <a:r>
              <a:rPr lang="en-US" altLang="zh-CN" dirty="0"/>
              <a:t>The command for this functionality would be </a:t>
            </a:r>
          </a:p>
          <a:p>
            <a:pPr lvl="1"/>
            <a:r>
              <a:rPr lang="en-US" altLang="zh-CN" dirty="0" err="1"/>
              <a:t>sa</a:t>
            </a:r>
            <a:r>
              <a:rPr lang="en-US" altLang="zh-CN" dirty="0"/>
              <a:t>: sort in ascending order</a:t>
            </a:r>
          </a:p>
          <a:p>
            <a:pPr lvl="1"/>
            <a:r>
              <a:rPr lang="en-US" altLang="zh-CN" dirty="0" err="1"/>
              <a:t>sd</a:t>
            </a:r>
            <a:r>
              <a:rPr lang="en-US" altLang="zh-CN" dirty="0"/>
              <a:t>: sort in descending order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167927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Spec has changed!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Program must be able to handle files with at least 10k lines!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605962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Today’s menu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Implement command </a:t>
            </a:r>
            <a:r>
              <a:rPr lang="en-US" altLang="zh-CN" dirty="0">
                <a:latin typeface="Consolas" panose="020B0609020204030204" pitchFamily="49" charset="0"/>
              </a:rPr>
              <a:t>a</a:t>
            </a:r>
            <a:r>
              <a:rPr lang="en-US" altLang="zh-CN" dirty="0"/>
              <a:t>, </a:t>
            </a:r>
            <a:r>
              <a:rPr lang="en-US" altLang="zh-CN" dirty="0" err="1">
                <a:latin typeface="Consolas" panose="020B0609020204030204" pitchFamily="49" charset="0"/>
              </a:rPr>
              <a:t>sa</a:t>
            </a:r>
            <a:r>
              <a:rPr lang="en-US" altLang="zh-CN" dirty="0"/>
              <a:t> and </a:t>
            </a:r>
            <a:r>
              <a:rPr lang="en-US" altLang="zh-CN" dirty="0" err="1">
                <a:latin typeface="Consolas" panose="020B0609020204030204" pitchFamily="49" charset="0"/>
              </a:rPr>
              <a:t>sd</a:t>
            </a:r>
            <a:r>
              <a:rPr lang="en-US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788678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Problem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Command “a”</a:t>
            </a:r>
          </a:p>
          <a:p>
            <a:r>
              <a:rPr lang="en-US" altLang="zh-CN" dirty="0"/>
              <a:t>Append a line means a new line buffer</a:t>
            </a:r>
          </a:p>
          <a:p>
            <a:r>
              <a:rPr lang="en-US" altLang="zh-CN" dirty="0"/>
              <a:t>This addition could happen in the middle of file!</a:t>
            </a:r>
          </a:p>
          <a:p>
            <a:r>
              <a:rPr lang="en-US" altLang="zh-CN" dirty="0"/>
              <a:t>We used to hold all pointers to a line buffer in an dynamic array</a:t>
            </a:r>
          </a:p>
          <a:p>
            <a:pPr lvl="1"/>
            <a:r>
              <a:rPr lang="en-US" altLang="zh-CN" dirty="0"/>
              <a:t>Shift every pointer after inserted line!</a:t>
            </a:r>
          </a:p>
          <a:p>
            <a:pPr lvl="1"/>
            <a:r>
              <a:rPr lang="en-US" altLang="zh-CN" dirty="0"/>
              <a:t>Super inefficient!</a:t>
            </a:r>
          </a:p>
          <a:p>
            <a:r>
              <a:rPr lang="en-US" altLang="zh-CN" dirty="0"/>
              <a:t>Solution: replace dynamic array with a doubly linked list!</a:t>
            </a:r>
          </a:p>
          <a:p>
            <a:r>
              <a:rPr lang="en-US" altLang="zh-CN" dirty="0"/>
              <a:t>How?</a:t>
            </a:r>
          </a:p>
          <a:p>
            <a:pPr lvl="1"/>
            <a:r>
              <a:rPr lang="en-US" altLang="zh-CN" dirty="0"/>
              <a:t>Refactoring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16898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Refactoring?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7259515" cy="4351338"/>
          </a:xfrm>
        </p:spPr>
        <p:txBody>
          <a:bodyPr/>
          <a:lstStyle/>
          <a:p>
            <a:r>
              <a:rPr lang="en-US" altLang="zh-CN" dirty="0"/>
              <a:t>A dramatic change to existing code base is called refactoring</a:t>
            </a:r>
          </a:p>
          <a:p>
            <a:r>
              <a:rPr lang="en-US" altLang="zh-CN" dirty="0"/>
              <a:t>Refactoring can be time consuming, difficult and error prone</a:t>
            </a:r>
          </a:p>
          <a:p>
            <a:r>
              <a:rPr lang="en-US" altLang="zh-CN" dirty="0"/>
              <a:t>Refactoring can be and often is necessary</a:t>
            </a:r>
          </a:p>
          <a:p>
            <a:r>
              <a:rPr lang="en-US" altLang="zh-CN" dirty="0"/>
              <a:t>(Mostly) cheaper than restart from scratch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1149" y="1706319"/>
            <a:ext cx="3421411" cy="4470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7900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refactoring is?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Replace an obsolete part with an up-to-date one</a:t>
            </a:r>
          </a:p>
          <a:p>
            <a:r>
              <a:rPr lang="en-US" altLang="zh-CN" dirty="0"/>
              <a:t>Clean up hard coded behaviors</a:t>
            </a:r>
          </a:p>
          <a:p>
            <a:r>
              <a:rPr lang="en-US" altLang="zh-CN" dirty="0"/>
              <a:t>Decouple functional units within program</a:t>
            </a:r>
          </a:p>
          <a:p>
            <a:r>
              <a:rPr lang="en-US" altLang="zh-CN" dirty="0"/>
              <a:t>Fixing manageable systematic problems</a:t>
            </a:r>
          </a:p>
          <a:p>
            <a:pPr lvl="1"/>
            <a:r>
              <a:rPr lang="en-US" altLang="zh-CN" dirty="0"/>
              <a:t>e.g. every minor change requires changing a dozens of source files</a:t>
            </a:r>
          </a:p>
          <a:p>
            <a:r>
              <a:rPr lang="en-US" altLang="zh-CN" dirty="0"/>
              <a:t>……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46451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refactoring is not?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Rename a local variable</a:t>
            </a:r>
          </a:p>
          <a:p>
            <a:r>
              <a:rPr lang="en-US" altLang="zh-CN" dirty="0"/>
              <a:t>Fix a trivial bug</a:t>
            </a:r>
          </a:p>
          <a:p>
            <a:r>
              <a:rPr lang="en-US" altLang="zh-CN" dirty="0"/>
              <a:t>Add comments</a:t>
            </a:r>
          </a:p>
          <a:p>
            <a:r>
              <a:rPr lang="en-US" altLang="zh-CN" dirty="0"/>
              <a:t>Repair a piece of code that just don’t work</a:t>
            </a:r>
          </a:p>
          <a:p>
            <a:pPr lvl="1"/>
            <a:r>
              <a:rPr lang="en-US" altLang="zh-CN" dirty="0"/>
              <a:t>e.g. four years old project with no release</a:t>
            </a:r>
          </a:p>
          <a:p>
            <a:r>
              <a:rPr lang="en-US" altLang="zh-CN" dirty="0"/>
              <a:t>……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4541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Linked list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98861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Refactoring considerations: before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Is this necessary?</a:t>
            </a:r>
          </a:p>
          <a:p>
            <a:pPr lvl="1"/>
            <a:r>
              <a:rPr lang="en-US" altLang="zh-CN" dirty="0"/>
              <a:t>Rarely change existing working code when alternatives exists</a:t>
            </a:r>
          </a:p>
          <a:p>
            <a:pPr lvl="1"/>
            <a:r>
              <a:rPr lang="en-US" altLang="zh-CN" i="1" dirty="0"/>
              <a:t>Refactoring can be time consuming, difficult and error prone</a:t>
            </a:r>
          </a:p>
          <a:p>
            <a:r>
              <a:rPr lang="en-US" altLang="zh-CN" dirty="0"/>
              <a:t>In our case,</a:t>
            </a:r>
          </a:p>
          <a:p>
            <a:pPr lvl="1"/>
            <a:r>
              <a:rPr lang="en-US" altLang="zh-CN" dirty="0"/>
              <a:t>dynamic array may work for smaller files</a:t>
            </a:r>
          </a:p>
          <a:p>
            <a:pPr lvl="1"/>
            <a:r>
              <a:rPr lang="en-US" altLang="zh-CN" dirty="0"/>
              <a:t>definitely not going to work on larger files</a:t>
            </a:r>
          </a:p>
          <a:p>
            <a:pPr lvl="2"/>
            <a:r>
              <a:rPr lang="en-US" altLang="zh-CN" dirty="0"/>
              <a:t>which we want to handle</a:t>
            </a:r>
          </a:p>
          <a:p>
            <a:r>
              <a:rPr lang="en-US" altLang="zh-CN" dirty="0"/>
              <a:t>So it is necessary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21481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Refactoring considerations: before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What we will do?</a:t>
            </a:r>
          </a:p>
          <a:p>
            <a:pPr lvl="1"/>
            <a:r>
              <a:rPr lang="en-US" altLang="zh-CN" dirty="0"/>
              <a:t>Replace dynamic array with linked list</a:t>
            </a:r>
          </a:p>
          <a:p>
            <a:r>
              <a:rPr lang="en-US" altLang="zh-CN" dirty="0"/>
              <a:t>What code we have now rely on replaced part?</a:t>
            </a:r>
          </a:p>
          <a:p>
            <a:pPr lvl="1"/>
            <a:r>
              <a:rPr lang="en-US" altLang="zh-CN" dirty="0" err="1"/>
              <a:t>line_replace</a:t>
            </a:r>
            <a:r>
              <a:rPr lang="en-US" altLang="zh-CN" dirty="0"/>
              <a:t> and </a:t>
            </a:r>
            <a:r>
              <a:rPr lang="en-US" altLang="zh-CN" dirty="0" err="1"/>
              <a:t>line_search</a:t>
            </a:r>
            <a:endParaRPr lang="en-US" altLang="zh-CN" dirty="0"/>
          </a:p>
          <a:p>
            <a:pPr lvl="2"/>
            <a:r>
              <a:rPr lang="en-US" altLang="zh-CN" dirty="0"/>
              <a:t>We don’t have anything else anyway</a:t>
            </a:r>
          </a:p>
          <a:p>
            <a:r>
              <a:rPr lang="en-US" altLang="zh-CN" dirty="0"/>
              <a:t>What marks our refactoring is a success?</a:t>
            </a:r>
          </a:p>
          <a:p>
            <a:pPr lvl="1"/>
            <a:r>
              <a:rPr lang="en-US" altLang="zh-CN" dirty="0"/>
              <a:t>line buffers being managed in linked list</a:t>
            </a:r>
          </a:p>
          <a:p>
            <a:pPr lvl="1"/>
            <a:r>
              <a:rPr lang="en-US" altLang="zh-CN" dirty="0"/>
              <a:t>efficient line insertion</a:t>
            </a:r>
          </a:p>
          <a:p>
            <a:pPr lvl="1"/>
            <a:r>
              <a:rPr lang="en-US" altLang="zh-CN" dirty="0"/>
              <a:t>existing functions does not drop in performance too significantly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65895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Refactoring considerations: before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How will this refactoring impact future development?</a:t>
            </a:r>
          </a:p>
          <a:p>
            <a:pPr lvl="1"/>
            <a:r>
              <a:rPr lang="en-US" altLang="zh-CN" dirty="0"/>
              <a:t>Performance?</a:t>
            </a:r>
          </a:p>
          <a:p>
            <a:pPr lvl="1"/>
            <a:r>
              <a:rPr lang="en-US" altLang="zh-CN" dirty="0"/>
              <a:t>Sort function?</a:t>
            </a:r>
          </a:p>
          <a:p>
            <a:pPr lvl="1"/>
            <a:r>
              <a:rPr lang="en-US" altLang="zh-CN" dirty="0"/>
              <a:t>Memory usage?</a:t>
            </a:r>
          </a:p>
          <a:p>
            <a:pPr lvl="1"/>
            <a:r>
              <a:rPr lang="en-US" altLang="zh-CN" dirty="0"/>
              <a:t>Some super useful function we may add later?</a:t>
            </a:r>
          </a:p>
          <a:p>
            <a:pPr lvl="1"/>
            <a:r>
              <a:rPr lang="en-US" altLang="zh-CN" dirty="0"/>
              <a:t>Accessing lines?</a:t>
            </a:r>
          </a:p>
          <a:p>
            <a:pPr lvl="1"/>
            <a:r>
              <a:rPr lang="en-US" altLang="zh-CN" dirty="0"/>
              <a:t>……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57680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Design considerations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We need </a:t>
            </a:r>
            <a:r>
              <a:rPr lang="en-US" altLang="zh-CN" u="sng" dirty="0"/>
              <a:t>random access</a:t>
            </a:r>
          </a:p>
          <a:p>
            <a:pPr lvl="1"/>
            <a:r>
              <a:rPr lang="en-US" altLang="zh-CN" dirty="0"/>
              <a:t>User may insert a line after line 3, then want to print the line 2181</a:t>
            </a:r>
          </a:p>
          <a:p>
            <a:pPr lvl="1"/>
            <a:r>
              <a:rPr lang="en-US" altLang="zh-CN" dirty="0"/>
              <a:t>Buzzword: Random Access (</a:t>
            </a:r>
            <a:r>
              <a:rPr lang="zh-CN" altLang="en-US" dirty="0"/>
              <a:t>随机访问</a:t>
            </a:r>
            <a:r>
              <a:rPr lang="en-US" altLang="zh-CN" dirty="0"/>
              <a:t>)</a:t>
            </a:r>
          </a:p>
          <a:p>
            <a:pPr lvl="2"/>
            <a:r>
              <a:rPr lang="en-US" altLang="zh-CN" dirty="0"/>
              <a:t>Read or write to element with arbitrary index inside collection</a:t>
            </a:r>
          </a:p>
          <a:p>
            <a:r>
              <a:rPr lang="en-US" altLang="zh-CN" dirty="0"/>
              <a:t>Recall lectures</a:t>
            </a:r>
          </a:p>
          <a:p>
            <a:pPr lvl="1"/>
            <a:r>
              <a:rPr lang="en-US" altLang="zh-CN" dirty="0"/>
              <a:t>Compromise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6483" y="3696162"/>
            <a:ext cx="5667317" cy="2480801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27999468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Design considerations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Won’t this bring the performance back down to dynamic array?</a:t>
            </a:r>
          </a:p>
          <a:p>
            <a:r>
              <a:rPr lang="en-US" altLang="zh-CN" dirty="0"/>
              <a:t>Sometimes, yes</a:t>
            </a:r>
          </a:p>
          <a:p>
            <a:pPr lvl="1"/>
            <a:r>
              <a:rPr lang="en-US" altLang="zh-CN" dirty="0"/>
              <a:t>e.g. insert and print in alternation</a:t>
            </a:r>
          </a:p>
          <a:p>
            <a:r>
              <a:rPr lang="en-US" altLang="zh-CN" dirty="0"/>
              <a:t>Sometimes, not</a:t>
            </a:r>
          </a:p>
          <a:p>
            <a:pPr lvl="1"/>
            <a:r>
              <a:rPr lang="en-US" altLang="zh-CN" dirty="0"/>
              <a:t>insert multiple lines at once</a:t>
            </a:r>
          </a:p>
          <a:p>
            <a:r>
              <a:rPr lang="en-US" altLang="zh-CN" dirty="0"/>
              <a:t>Solution: Postpone write to node array</a:t>
            </a:r>
          </a:p>
          <a:p>
            <a:r>
              <a:rPr lang="en-US" altLang="zh-CN" dirty="0"/>
              <a:t>Alternative: LRU cache</a:t>
            </a:r>
          </a:p>
          <a:p>
            <a:pPr lvl="1"/>
            <a:r>
              <a:rPr lang="en-US" altLang="zh-CN" dirty="0"/>
              <a:t>Better, but beyond our scope</a:t>
            </a:r>
          </a:p>
          <a:p>
            <a:pPr lvl="1"/>
            <a:r>
              <a:rPr lang="en-US" altLang="zh-CN" dirty="0"/>
              <a:t>Left as an exercise for readers</a:t>
            </a:r>
          </a:p>
        </p:txBody>
      </p:sp>
    </p:spTree>
    <p:extLst>
      <p:ext uri="{BB962C8B-B14F-4D97-AF65-F5344CB8AC3E}">
        <p14:creationId xmlns:p14="http://schemas.microsoft.com/office/powerpoint/2010/main" val="10037932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Next?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Start coding?</a:t>
            </a:r>
          </a:p>
          <a:p>
            <a:r>
              <a:rPr lang="en-US" altLang="zh-CN" dirty="0"/>
              <a:t>NO.</a:t>
            </a:r>
          </a:p>
          <a:p>
            <a:r>
              <a:rPr lang="en-US" altLang="zh-CN" dirty="0"/>
              <a:t>Remember we did implemented a linked list before?</a:t>
            </a:r>
          </a:p>
          <a:p>
            <a:r>
              <a:rPr lang="en-US" altLang="zh-CN" dirty="0"/>
              <a:t>With good encapsulation you can reuse much of that code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53109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 list of all functions implemented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GB" altLang="zh-CN" sz="1200" dirty="0">
                <a:latin typeface="Consolas" panose="020B0609020204030204" pitchFamily="49" charset="0"/>
              </a:rPr>
              <a:t>bool </a:t>
            </a:r>
            <a:r>
              <a:rPr lang="en-GB" altLang="zh-CN" sz="1200" dirty="0" err="1">
                <a:latin typeface="Consolas" panose="020B0609020204030204" pitchFamily="49" charset="0"/>
              </a:rPr>
              <a:t>add_list_head_element</a:t>
            </a:r>
            <a:r>
              <a:rPr lang="en-GB" altLang="zh-CN" sz="1200" dirty="0">
                <a:latin typeface="Consolas" panose="020B0609020204030204" pitchFamily="49" charset="0"/>
              </a:rPr>
              <a:t>(LIST*, </a:t>
            </a:r>
            <a:r>
              <a:rPr lang="en-GB" altLang="zh-CN" sz="1200" dirty="0" err="1">
                <a:latin typeface="Consolas" panose="020B0609020204030204" pitchFamily="49" charset="0"/>
              </a:rPr>
              <a:t>const</a:t>
            </a:r>
            <a:r>
              <a:rPr lang="en-GB" altLang="zh-CN" sz="1200" dirty="0">
                <a:latin typeface="Consolas" panose="020B0609020204030204" pitchFamily="49" charset="0"/>
              </a:rPr>
              <a:t> LIST_DATA&amp;);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GB" altLang="zh-CN" sz="1200" dirty="0">
                <a:latin typeface="Consolas" panose="020B0609020204030204" pitchFamily="49" charset="0"/>
              </a:rPr>
              <a:t>bool </a:t>
            </a:r>
            <a:r>
              <a:rPr lang="en-GB" altLang="zh-CN" sz="1200" dirty="0" err="1">
                <a:latin typeface="Consolas" panose="020B0609020204030204" pitchFamily="49" charset="0"/>
              </a:rPr>
              <a:t>remove_list_head_element</a:t>
            </a:r>
            <a:r>
              <a:rPr lang="en-GB" altLang="zh-CN" sz="1200" dirty="0">
                <a:latin typeface="Consolas" panose="020B0609020204030204" pitchFamily="49" charset="0"/>
              </a:rPr>
              <a:t>(LIST*);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GB" altLang="zh-CN" sz="1200" dirty="0"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GB" altLang="zh-CN" sz="1200" dirty="0">
                <a:latin typeface="Consolas" panose="020B0609020204030204" pitchFamily="49" charset="0"/>
              </a:rPr>
              <a:t>bool </a:t>
            </a:r>
            <a:r>
              <a:rPr lang="en-GB" altLang="zh-CN" sz="1200" dirty="0" err="1">
                <a:latin typeface="Consolas" panose="020B0609020204030204" pitchFamily="49" charset="0"/>
              </a:rPr>
              <a:t>add_list_tail_element</a:t>
            </a:r>
            <a:r>
              <a:rPr lang="en-GB" altLang="zh-CN" sz="1200" dirty="0">
                <a:latin typeface="Consolas" panose="020B0609020204030204" pitchFamily="49" charset="0"/>
              </a:rPr>
              <a:t>(LIST*, </a:t>
            </a:r>
            <a:r>
              <a:rPr lang="en-GB" altLang="zh-CN" sz="1200" dirty="0" err="1">
                <a:latin typeface="Consolas" panose="020B0609020204030204" pitchFamily="49" charset="0"/>
              </a:rPr>
              <a:t>const</a:t>
            </a:r>
            <a:r>
              <a:rPr lang="en-GB" altLang="zh-CN" sz="1200" dirty="0">
                <a:latin typeface="Consolas" panose="020B0609020204030204" pitchFamily="49" charset="0"/>
              </a:rPr>
              <a:t> LIST_DATA&amp;);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GB" altLang="zh-CN" sz="1200" dirty="0">
                <a:latin typeface="Consolas" panose="020B0609020204030204" pitchFamily="49" charset="0"/>
              </a:rPr>
              <a:t>bool </a:t>
            </a:r>
            <a:r>
              <a:rPr lang="en-GB" altLang="zh-CN" sz="1200" dirty="0" err="1">
                <a:latin typeface="Consolas" panose="020B0609020204030204" pitchFamily="49" charset="0"/>
              </a:rPr>
              <a:t>remove_list_tail_element</a:t>
            </a:r>
            <a:r>
              <a:rPr lang="en-GB" altLang="zh-CN" sz="1200" dirty="0">
                <a:latin typeface="Consolas" panose="020B0609020204030204" pitchFamily="49" charset="0"/>
              </a:rPr>
              <a:t>(LIST*);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GB" altLang="zh-CN" sz="1200" dirty="0"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GB" altLang="zh-CN" sz="1200" dirty="0">
                <a:latin typeface="Consolas" panose="020B0609020204030204" pitchFamily="49" charset="0"/>
              </a:rPr>
              <a:t>bool </a:t>
            </a:r>
            <a:r>
              <a:rPr lang="en-GB" altLang="zh-CN" sz="1200" dirty="0" err="1">
                <a:latin typeface="Consolas" panose="020B0609020204030204" pitchFamily="49" charset="0"/>
              </a:rPr>
              <a:t>add_current_list_element_before</a:t>
            </a:r>
            <a:r>
              <a:rPr lang="en-GB" altLang="zh-CN" sz="1200" dirty="0">
                <a:latin typeface="Consolas" panose="020B0609020204030204" pitchFamily="49" charset="0"/>
              </a:rPr>
              <a:t>(LIST*, </a:t>
            </a:r>
            <a:r>
              <a:rPr lang="en-GB" altLang="zh-CN" sz="1200" dirty="0" err="1">
                <a:latin typeface="Consolas" panose="020B0609020204030204" pitchFamily="49" charset="0"/>
              </a:rPr>
              <a:t>const</a:t>
            </a:r>
            <a:r>
              <a:rPr lang="en-GB" altLang="zh-CN" sz="1200" dirty="0">
                <a:latin typeface="Consolas" panose="020B0609020204030204" pitchFamily="49" charset="0"/>
              </a:rPr>
              <a:t> LIST_DATA&amp;);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GB" altLang="zh-CN" sz="1200" dirty="0">
                <a:latin typeface="Consolas" panose="020B0609020204030204" pitchFamily="49" charset="0"/>
              </a:rPr>
              <a:t>bool </a:t>
            </a:r>
            <a:r>
              <a:rPr lang="en-GB" altLang="zh-CN" sz="1200" dirty="0" err="1">
                <a:latin typeface="Consolas" panose="020B0609020204030204" pitchFamily="49" charset="0"/>
              </a:rPr>
              <a:t>add_current_list_element_after</a:t>
            </a:r>
            <a:r>
              <a:rPr lang="en-GB" altLang="zh-CN" sz="1200" dirty="0">
                <a:latin typeface="Consolas" panose="020B0609020204030204" pitchFamily="49" charset="0"/>
              </a:rPr>
              <a:t>(LIST*, </a:t>
            </a:r>
            <a:r>
              <a:rPr lang="en-GB" altLang="zh-CN" sz="1200" dirty="0" err="1">
                <a:latin typeface="Consolas" panose="020B0609020204030204" pitchFamily="49" charset="0"/>
              </a:rPr>
              <a:t>const</a:t>
            </a:r>
            <a:r>
              <a:rPr lang="en-GB" altLang="zh-CN" sz="1200" dirty="0">
                <a:latin typeface="Consolas" panose="020B0609020204030204" pitchFamily="49" charset="0"/>
              </a:rPr>
              <a:t> LIST_DATA&amp;);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GB" altLang="zh-CN" sz="1200" dirty="0">
                <a:latin typeface="Consolas" panose="020B0609020204030204" pitchFamily="49" charset="0"/>
              </a:rPr>
              <a:t>bool </a:t>
            </a:r>
            <a:r>
              <a:rPr lang="en-GB" altLang="zh-CN" sz="1200" dirty="0" err="1">
                <a:latin typeface="Consolas" panose="020B0609020204030204" pitchFamily="49" charset="0"/>
              </a:rPr>
              <a:t>add_list_element_before</a:t>
            </a:r>
            <a:r>
              <a:rPr lang="en-GB" altLang="zh-CN" sz="1200" dirty="0">
                <a:latin typeface="Consolas" panose="020B0609020204030204" pitchFamily="49" charset="0"/>
              </a:rPr>
              <a:t>(LIST*, LIST_NODE*, </a:t>
            </a:r>
            <a:r>
              <a:rPr lang="en-GB" altLang="zh-CN" sz="1200" dirty="0" err="1">
                <a:latin typeface="Consolas" panose="020B0609020204030204" pitchFamily="49" charset="0"/>
              </a:rPr>
              <a:t>const</a:t>
            </a:r>
            <a:r>
              <a:rPr lang="en-GB" altLang="zh-CN" sz="1200" dirty="0">
                <a:latin typeface="Consolas" panose="020B0609020204030204" pitchFamily="49" charset="0"/>
              </a:rPr>
              <a:t> LIST_DATA&amp;);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GB" altLang="zh-CN" sz="1200" dirty="0">
                <a:latin typeface="Consolas" panose="020B0609020204030204" pitchFamily="49" charset="0"/>
              </a:rPr>
              <a:t>bool </a:t>
            </a:r>
            <a:r>
              <a:rPr lang="en-GB" altLang="zh-CN" sz="1200" dirty="0" err="1">
                <a:latin typeface="Consolas" panose="020B0609020204030204" pitchFamily="49" charset="0"/>
              </a:rPr>
              <a:t>add_list_element_after</a:t>
            </a:r>
            <a:r>
              <a:rPr lang="en-GB" altLang="zh-CN" sz="1200" dirty="0">
                <a:latin typeface="Consolas" panose="020B0609020204030204" pitchFamily="49" charset="0"/>
              </a:rPr>
              <a:t>(LIST*, LIST_NODE*, </a:t>
            </a:r>
            <a:r>
              <a:rPr lang="en-GB" altLang="zh-CN" sz="1200" dirty="0" err="1">
                <a:latin typeface="Consolas" panose="020B0609020204030204" pitchFamily="49" charset="0"/>
              </a:rPr>
              <a:t>const</a:t>
            </a:r>
            <a:r>
              <a:rPr lang="en-GB" altLang="zh-CN" sz="1200" dirty="0">
                <a:latin typeface="Consolas" panose="020B0609020204030204" pitchFamily="49" charset="0"/>
              </a:rPr>
              <a:t> LIST_DATA&amp;);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GB" altLang="zh-CN" sz="1200" dirty="0"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GB" altLang="zh-CN" sz="1200" dirty="0">
                <a:latin typeface="Consolas" panose="020B0609020204030204" pitchFamily="49" charset="0"/>
              </a:rPr>
              <a:t>bool </a:t>
            </a:r>
            <a:r>
              <a:rPr lang="en-GB" altLang="zh-CN" sz="1200" dirty="0" err="1">
                <a:latin typeface="Consolas" panose="020B0609020204030204" pitchFamily="49" charset="0"/>
              </a:rPr>
              <a:t>remove_current_list_element</a:t>
            </a:r>
            <a:r>
              <a:rPr lang="en-GB" altLang="zh-CN" sz="1200" dirty="0">
                <a:latin typeface="Consolas" panose="020B0609020204030204" pitchFamily="49" charset="0"/>
              </a:rPr>
              <a:t>(LIST*);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GB" altLang="zh-CN" sz="1200" dirty="0">
                <a:latin typeface="Consolas" panose="020B0609020204030204" pitchFamily="49" charset="0"/>
              </a:rPr>
              <a:t>bool </a:t>
            </a:r>
            <a:r>
              <a:rPr lang="en-GB" altLang="zh-CN" sz="1200" dirty="0" err="1">
                <a:latin typeface="Consolas" panose="020B0609020204030204" pitchFamily="49" charset="0"/>
              </a:rPr>
              <a:t>remove_list_element</a:t>
            </a:r>
            <a:r>
              <a:rPr lang="en-GB" altLang="zh-CN" sz="1200" dirty="0">
                <a:latin typeface="Consolas" panose="020B0609020204030204" pitchFamily="49" charset="0"/>
              </a:rPr>
              <a:t>(LIST*, LIST_NODE*);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GB" altLang="zh-CN" sz="1200" dirty="0"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GB" altLang="zh-CN" sz="1200" dirty="0">
                <a:latin typeface="Consolas" panose="020B0609020204030204" pitchFamily="49" charset="0"/>
              </a:rPr>
              <a:t>bool </a:t>
            </a:r>
            <a:r>
              <a:rPr lang="en-GB" altLang="zh-CN" sz="1200" dirty="0" err="1">
                <a:latin typeface="Consolas" panose="020B0609020204030204" pitchFamily="49" charset="0"/>
              </a:rPr>
              <a:t>move_list_pointer_to</a:t>
            </a:r>
            <a:r>
              <a:rPr lang="en-GB" altLang="zh-CN" sz="1200" dirty="0">
                <a:latin typeface="Consolas" panose="020B0609020204030204" pitchFamily="49" charset="0"/>
              </a:rPr>
              <a:t>(LIST*, </a:t>
            </a:r>
            <a:r>
              <a:rPr lang="en-GB" altLang="zh-CN" sz="1200" dirty="0" err="1">
                <a:latin typeface="Consolas" panose="020B0609020204030204" pitchFamily="49" charset="0"/>
              </a:rPr>
              <a:t>int</a:t>
            </a:r>
            <a:r>
              <a:rPr lang="en-GB" altLang="zh-CN" sz="1200" dirty="0"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GB" altLang="zh-CN" sz="1200" dirty="0">
                <a:latin typeface="Consolas" panose="020B0609020204030204" pitchFamily="49" charset="0"/>
              </a:rPr>
              <a:t>bool </a:t>
            </a:r>
            <a:r>
              <a:rPr lang="en-GB" altLang="zh-CN" sz="1200" dirty="0" err="1">
                <a:latin typeface="Consolas" panose="020B0609020204030204" pitchFamily="49" charset="0"/>
              </a:rPr>
              <a:t>destroy_list</a:t>
            </a:r>
            <a:r>
              <a:rPr lang="en-GB" altLang="zh-CN" sz="1200" dirty="0">
                <a:latin typeface="Consolas" panose="020B0609020204030204" pitchFamily="49" charset="0"/>
              </a:rPr>
              <a:t>(LIST*);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GB" altLang="zh-CN" sz="1200" dirty="0"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GB" altLang="zh-CN" sz="1200" dirty="0" err="1">
                <a:latin typeface="Consolas" panose="020B0609020204030204" pitchFamily="49" charset="0"/>
              </a:rPr>
              <a:t>int</a:t>
            </a:r>
            <a:r>
              <a:rPr lang="en-GB" altLang="zh-CN" sz="1200" dirty="0">
                <a:latin typeface="Consolas" panose="020B0609020204030204" pitchFamily="49" charset="0"/>
              </a:rPr>
              <a:t> </a:t>
            </a:r>
            <a:r>
              <a:rPr lang="en-GB" altLang="zh-CN" sz="1200" dirty="0" err="1">
                <a:latin typeface="Consolas" panose="020B0609020204030204" pitchFamily="49" charset="0"/>
              </a:rPr>
              <a:t>get_list_count</a:t>
            </a:r>
            <a:r>
              <a:rPr lang="en-GB" altLang="zh-CN" sz="1200" dirty="0">
                <a:latin typeface="Consolas" panose="020B0609020204030204" pitchFamily="49" charset="0"/>
              </a:rPr>
              <a:t>(LIST*);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GB" altLang="zh-CN" sz="1200" dirty="0"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GB" altLang="zh-CN" sz="1200" dirty="0">
                <a:latin typeface="Consolas" panose="020B0609020204030204" pitchFamily="49" charset="0"/>
              </a:rPr>
              <a:t>LIST_NODE* </a:t>
            </a:r>
            <a:r>
              <a:rPr lang="en-GB" altLang="zh-CN" sz="1200" dirty="0" err="1">
                <a:latin typeface="Consolas" panose="020B0609020204030204" pitchFamily="49" charset="0"/>
              </a:rPr>
              <a:t>get_list_head</a:t>
            </a:r>
            <a:r>
              <a:rPr lang="en-GB" altLang="zh-CN" sz="1200" dirty="0">
                <a:latin typeface="Consolas" panose="020B0609020204030204" pitchFamily="49" charset="0"/>
              </a:rPr>
              <a:t>(LIST*);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GB" altLang="zh-CN" sz="1200" dirty="0">
                <a:latin typeface="Consolas" panose="020B0609020204030204" pitchFamily="49" charset="0"/>
              </a:rPr>
              <a:t>LIST_NODE* </a:t>
            </a:r>
            <a:r>
              <a:rPr lang="en-GB" altLang="zh-CN" sz="1200" dirty="0" err="1">
                <a:latin typeface="Consolas" panose="020B0609020204030204" pitchFamily="49" charset="0"/>
              </a:rPr>
              <a:t>get_list_tail</a:t>
            </a:r>
            <a:r>
              <a:rPr lang="en-GB" altLang="zh-CN" sz="1200" dirty="0">
                <a:latin typeface="Consolas" panose="020B0609020204030204" pitchFamily="49" charset="0"/>
              </a:rPr>
              <a:t>(LIST*);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GB" altLang="zh-CN" sz="1200" dirty="0"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GB" altLang="zh-CN" sz="1200" dirty="0">
                <a:latin typeface="Consolas" panose="020B0609020204030204" pitchFamily="49" charset="0"/>
              </a:rPr>
              <a:t>LIST_DATA&amp; </a:t>
            </a:r>
            <a:r>
              <a:rPr lang="en-GB" altLang="zh-CN" sz="1200" dirty="0" err="1">
                <a:latin typeface="Consolas" panose="020B0609020204030204" pitchFamily="49" charset="0"/>
              </a:rPr>
              <a:t>get_list_element</a:t>
            </a:r>
            <a:r>
              <a:rPr lang="en-GB" altLang="zh-CN" sz="1200" dirty="0">
                <a:latin typeface="Consolas" panose="020B0609020204030204" pitchFamily="49" charset="0"/>
              </a:rPr>
              <a:t>(</a:t>
            </a:r>
            <a:r>
              <a:rPr lang="en-GB" altLang="zh-CN" sz="1200" dirty="0" err="1">
                <a:latin typeface="Consolas" panose="020B0609020204030204" pitchFamily="49" charset="0"/>
              </a:rPr>
              <a:t>const</a:t>
            </a:r>
            <a:r>
              <a:rPr lang="en-GB" altLang="zh-CN" sz="1200" dirty="0">
                <a:latin typeface="Consolas" panose="020B0609020204030204" pitchFamily="49" charset="0"/>
              </a:rPr>
              <a:t> LIST_NODE*);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GB" altLang="zh-CN" sz="1200" dirty="0">
                <a:latin typeface="Consolas" panose="020B0609020204030204" pitchFamily="49" charset="0"/>
              </a:rPr>
              <a:t>void </a:t>
            </a:r>
            <a:r>
              <a:rPr lang="en-GB" altLang="zh-CN" sz="1200" dirty="0" err="1">
                <a:latin typeface="Consolas" panose="020B0609020204030204" pitchFamily="49" charset="0"/>
              </a:rPr>
              <a:t>set_list_element</a:t>
            </a:r>
            <a:r>
              <a:rPr lang="en-GB" altLang="zh-CN" sz="1200" dirty="0">
                <a:latin typeface="Consolas" panose="020B0609020204030204" pitchFamily="49" charset="0"/>
              </a:rPr>
              <a:t>(LIST_NODE*, </a:t>
            </a:r>
            <a:r>
              <a:rPr lang="en-GB" altLang="zh-CN" sz="1200" dirty="0" err="1">
                <a:latin typeface="Consolas" panose="020B0609020204030204" pitchFamily="49" charset="0"/>
              </a:rPr>
              <a:t>const</a:t>
            </a:r>
            <a:r>
              <a:rPr lang="en-GB" altLang="zh-CN" sz="1200" dirty="0">
                <a:latin typeface="Consolas" panose="020B0609020204030204" pitchFamily="49" charset="0"/>
              </a:rPr>
              <a:t> LIST_DATA&amp;);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GB" altLang="zh-CN" sz="1200" dirty="0"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GB" altLang="zh-CN" sz="1200" dirty="0">
                <a:latin typeface="Consolas" panose="020B0609020204030204" pitchFamily="49" charset="0"/>
              </a:rPr>
              <a:t>void </a:t>
            </a:r>
            <a:r>
              <a:rPr lang="en-GB" altLang="zh-CN" sz="1200" dirty="0" err="1">
                <a:latin typeface="Consolas" panose="020B0609020204030204" pitchFamily="49" charset="0"/>
              </a:rPr>
              <a:t>print_list</a:t>
            </a:r>
            <a:r>
              <a:rPr lang="en-GB" altLang="zh-CN" sz="1200" dirty="0">
                <a:latin typeface="Consolas" panose="020B0609020204030204" pitchFamily="49" charset="0"/>
              </a:rPr>
              <a:t>(LIST*);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GB" altLang="zh-CN" sz="12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GB" altLang="zh-CN" sz="12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GB" altLang="zh-CN" dirty="0"/>
              <a:t>This looks good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dirty="0"/>
              <a:t>Add node array and it is finished</a:t>
            </a:r>
            <a:endParaRPr lang="en-GB" altLang="zh-CN" dirty="0"/>
          </a:p>
        </p:txBody>
      </p:sp>
    </p:spTree>
    <p:extLst>
      <p:ext uri="{BB962C8B-B14F-4D97-AF65-F5344CB8AC3E}">
        <p14:creationId xmlns:p14="http://schemas.microsoft.com/office/powerpoint/2010/main" val="35879582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Design considerations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How to sort?</a:t>
            </a:r>
          </a:p>
          <a:p>
            <a:r>
              <a:rPr lang="en-US" altLang="zh-CN" dirty="0"/>
              <a:t>Bubble sort?</a:t>
            </a:r>
          </a:p>
          <a:p>
            <a:pPr lvl="1"/>
            <a:r>
              <a:rPr lang="en-US" altLang="zh-CN" dirty="0"/>
              <a:t>Terrible performance </a:t>
            </a:r>
          </a:p>
          <a:p>
            <a:r>
              <a:rPr lang="en-US" altLang="zh-CN" dirty="0"/>
              <a:t>Quick sort?</a:t>
            </a:r>
          </a:p>
          <a:p>
            <a:pPr lvl="1"/>
            <a:r>
              <a:rPr lang="en-US" altLang="zh-CN" dirty="0"/>
              <a:t>Viable</a:t>
            </a:r>
          </a:p>
          <a:p>
            <a:pPr lvl="1"/>
            <a:r>
              <a:rPr lang="en-US" altLang="zh-CN" dirty="0"/>
              <a:t>More work load than random access version</a:t>
            </a:r>
          </a:p>
          <a:p>
            <a:r>
              <a:rPr lang="en-US" altLang="zh-CN" dirty="0"/>
              <a:t>Merge sort</a:t>
            </a:r>
          </a:p>
          <a:p>
            <a:pPr lvl="1"/>
            <a:r>
              <a:rPr lang="en-US" altLang="zh-CN" dirty="0"/>
              <a:t>Similar performance. </a:t>
            </a:r>
          </a:p>
          <a:p>
            <a:pPr lvl="1"/>
            <a:r>
              <a:rPr lang="en-US" altLang="zh-CN" dirty="0"/>
              <a:t>Does not require random access whatsoever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81408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Merge sort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6886575" cy="4351338"/>
          </a:xfrm>
        </p:spPr>
        <p:txBody>
          <a:bodyPr/>
          <a:lstStyle/>
          <a:p>
            <a:r>
              <a:rPr lang="en-US" altLang="zh-CN" dirty="0"/>
              <a:t>A recursive sort algorithm</a:t>
            </a:r>
          </a:p>
          <a:p>
            <a:r>
              <a:rPr lang="en-US" altLang="zh-CN" dirty="0"/>
              <a:t>Still divide and conquer</a:t>
            </a:r>
          </a:p>
          <a:p>
            <a:r>
              <a:rPr lang="en-US" altLang="zh-CN" dirty="0"/>
              <a:t>Basic idea</a:t>
            </a:r>
          </a:p>
          <a:p>
            <a:pPr lvl="1"/>
            <a:r>
              <a:rPr lang="en-US" altLang="zh-CN" dirty="0"/>
              <a:t>Cut list in half until undividable</a:t>
            </a:r>
          </a:p>
          <a:p>
            <a:pPr lvl="1"/>
            <a:r>
              <a:rPr lang="en-US" altLang="zh-CN" dirty="0"/>
              <a:t>Merge pieces together while reordering pieces so that an order is established</a:t>
            </a: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2369" y="1690688"/>
            <a:ext cx="3321431" cy="3199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2706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Reference implementation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We will not present a reference implementation</a:t>
            </a:r>
          </a:p>
          <a:p>
            <a:r>
              <a:rPr lang="en-US" altLang="zh-CN" dirty="0"/>
              <a:t>We are moving away from the rudimentary part of teaching language basics</a:t>
            </a:r>
          </a:p>
          <a:p>
            <a:r>
              <a:rPr lang="en-US" altLang="zh-CN" dirty="0"/>
              <a:t>We will strength our emphasis on design related topics even more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9890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to do now?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This will be …</a:t>
            </a:r>
          </a:p>
          <a:p>
            <a:pPr lvl="1"/>
            <a:r>
              <a:rPr lang="en-US" altLang="zh-CN" dirty="0"/>
              <a:t>A brief guide on how to create a linked list</a:t>
            </a:r>
          </a:p>
          <a:p>
            <a:pPr lvl="1"/>
            <a:r>
              <a:rPr lang="en-US" altLang="zh-CN" dirty="0"/>
              <a:t>A brief guide on how programs are designed in chronical order</a:t>
            </a:r>
          </a:p>
          <a:p>
            <a:r>
              <a:rPr lang="en-US" altLang="zh-CN" dirty="0"/>
              <a:t>This will NOT be …</a:t>
            </a:r>
          </a:p>
          <a:p>
            <a:pPr lvl="1"/>
            <a:r>
              <a:rPr lang="en-US" altLang="zh-CN" dirty="0"/>
              <a:t>An explanation of linked list</a:t>
            </a:r>
          </a:p>
          <a:p>
            <a:pPr lvl="1"/>
            <a:r>
              <a:rPr lang="en-US" altLang="zh-CN" dirty="0"/>
              <a:t>A step by step walk through of professor’s code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2768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Before you start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Gain a big picture on what you are writing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l="-2116" r="-1" b="-6421"/>
          <a:stretch/>
        </p:blipFill>
        <p:spPr>
          <a:xfrm>
            <a:off x="3094470" y="3037736"/>
            <a:ext cx="5610261" cy="2121062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1687901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Start small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Begin from pieces that every other piece depends on</a:t>
            </a:r>
          </a:p>
          <a:p>
            <a:pPr lvl="1"/>
            <a:r>
              <a:rPr lang="en-US" altLang="zh-CN" dirty="0"/>
              <a:t>Initialize and clean up</a:t>
            </a:r>
          </a:p>
          <a:p>
            <a:r>
              <a:rPr lang="en-US" altLang="zh-CN" dirty="0"/>
              <a:t>Document as you go</a:t>
            </a:r>
          </a:p>
          <a:p>
            <a:pPr lvl="1"/>
            <a:r>
              <a:rPr lang="en-US" altLang="zh-CN" dirty="0"/>
              <a:t>Essential parts</a:t>
            </a:r>
          </a:p>
          <a:p>
            <a:pPr lvl="2"/>
            <a:r>
              <a:rPr lang="en-US" altLang="zh-CN" dirty="0"/>
              <a:t>Meaning of each parameter</a:t>
            </a:r>
          </a:p>
          <a:p>
            <a:pPr lvl="2"/>
            <a:r>
              <a:rPr lang="en-US" altLang="zh-CN" dirty="0"/>
              <a:t>Meaning of return value</a:t>
            </a:r>
          </a:p>
          <a:p>
            <a:pPr lvl="2"/>
            <a:r>
              <a:rPr lang="en-US" altLang="zh-CN" dirty="0"/>
              <a:t>Side effects, e.g. print to console, file opened</a:t>
            </a:r>
          </a:p>
          <a:p>
            <a:pPr lvl="2"/>
            <a:r>
              <a:rPr lang="en-US" altLang="zh-CN" dirty="0"/>
              <a:t>……</a:t>
            </a:r>
          </a:p>
          <a:p>
            <a:pPr lvl="1"/>
            <a:r>
              <a:rPr lang="en-US" altLang="zh-CN" dirty="0"/>
              <a:t>Optional</a:t>
            </a:r>
          </a:p>
          <a:p>
            <a:pPr lvl="2"/>
            <a:r>
              <a:rPr lang="en-US" altLang="zh-CN" dirty="0"/>
              <a:t>Anticipated problems</a:t>
            </a:r>
          </a:p>
          <a:p>
            <a:pPr lvl="2"/>
            <a:r>
              <a:rPr lang="en-US" altLang="zh-CN" dirty="0"/>
              <a:t>Example usage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0439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Start small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Test as you go</a:t>
            </a:r>
          </a:p>
          <a:p>
            <a:pPr lvl="1"/>
            <a:r>
              <a:rPr lang="en-US" altLang="zh-CN" dirty="0"/>
              <a:t>Initialize and clean up and seldom error, though</a:t>
            </a:r>
          </a:p>
          <a:p>
            <a:pPr marL="0" indent="0">
              <a:buNone/>
            </a:pPr>
            <a:r>
              <a:rPr lang="en-US" altLang="zh-CN" dirty="0"/>
              <a:t>------------------------------------------------------------------------</a:t>
            </a:r>
          </a:p>
          <a:p>
            <a:r>
              <a:rPr lang="en-US" altLang="zh-CN" dirty="0"/>
              <a:t>Aftermath</a:t>
            </a:r>
          </a:p>
          <a:p>
            <a:pPr lvl="1"/>
            <a:r>
              <a:rPr lang="en-US" altLang="zh-CN" dirty="0"/>
              <a:t>Is there better implementation?</a:t>
            </a:r>
          </a:p>
          <a:p>
            <a:pPr lvl="2"/>
            <a:r>
              <a:rPr lang="en-US" altLang="zh-CN" dirty="0"/>
              <a:t>Better write down if any</a:t>
            </a:r>
          </a:p>
          <a:p>
            <a:pPr lvl="1"/>
            <a:r>
              <a:rPr lang="en-US" altLang="zh-CN" dirty="0"/>
              <a:t>Could there be some typical misuse?</a:t>
            </a:r>
          </a:p>
          <a:p>
            <a:pPr lvl="2"/>
            <a:r>
              <a:rPr lang="en-US" altLang="zh-CN" dirty="0"/>
              <a:t>Mention them in document!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7559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Documentation &amp; testing: side effect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Documentation &amp; testing flushes any uncertainty</a:t>
            </a:r>
          </a:p>
          <a:p>
            <a:r>
              <a:rPr lang="en-US" altLang="zh-CN" dirty="0"/>
              <a:t>Writing documentation &amp; tests …</a:t>
            </a:r>
          </a:p>
          <a:p>
            <a:pPr lvl="1"/>
            <a:r>
              <a:rPr lang="en-US" altLang="zh-CN" dirty="0"/>
              <a:t>Help you explore vast unknowns</a:t>
            </a:r>
          </a:p>
          <a:p>
            <a:pPr lvl="2"/>
            <a:r>
              <a:rPr lang="en-US" altLang="zh-CN" dirty="0"/>
              <a:t>e.g. document the parameters gives you a clear picture what you may handle</a:t>
            </a:r>
          </a:p>
          <a:p>
            <a:pPr lvl="1"/>
            <a:r>
              <a:rPr lang="en-US" altLang="zh-CN" dirty="0"/>
              <a:t>Help you identify bad design</a:t>
            </a:r>
          </a:p>
          <a:p>
            <a:pPr lvl="2"/>
            <a:r>
              <a:rPr lang="en-US" altLang="zh-CN" dirty="0"/>
              <a:t>e.g. identify behaviors that seems normal from an implementer's perspective but unusual from the caller’s perspective.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75371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Continue enhancing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Work out what can to be added next</a:t>
            </a:r>
          </a:p>
          <a:p>
            <a:pPr lvl="1"/>
            <a:r>
              <a:rPr lang="en-US" altLang="zh-CN" dirty="0"/>
              <a:t>Removal?</a:t>
            </a:r>
          </a:p>
          <a:p>
            <a:pPr lvl="2"/>
            <a:r>
              <a:rPr lang="en-US" altLang="zh-CN" dirty="0"/>
              <a:t>Crazy. Nothing in the list yet.</a:t>
            </a:r>
          </a:p>
          <a:p>
            <a:pPr lvl="1"/>
            <a:r>
              <a:rPr lang="en-US" altLang="zh-CN" dirty="0"/>
              <a:t>Addition!</a:t>
            </a:r>
          </a:p>
          <a:p>
            <a:r>
              <a:rPr lang="en-US" altLang="zh-CN" dirty="0"/>
              <a:t>Insist add removal first?</a:t>
            </a:r>
          </a:p>
          <a:p>
            <a:pPr lvl="1"/>
            <a:r>
              <a:rPr lang="en-US" altLang="zh-CN" dirty="0"/>
              <a:t>Addition may  assume a special layout in the list</a:t>
            </a:r>
          </a:p>
          <a:p>
            <a:pPr lvl="1"/>
            <a:r>
              <a:rPr lang="en-US" altLang="zh-CN" dirty="0"/>
              <a:t>May work </a:t>
            </a:r>
            <a:r>
              <a:rPr lang="en-US" altLang="zh-CN" dirty="0" err="1"/>
              <a:t>forthis</a:t>
            </a:r>
            <a:r>
              <a:rPr lang="en-US" altLang="zh-CN" dirty="0"/>
              <a:t> trivial task, not going to work in more difficult ones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5715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Continue enhancing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same checklist as for initialization and clean up</a:t>
            </a:r>
          </a:p>
          <a:p>
            <a:r>
              <a:rPr lang="en-US" altLang="zh-CN" dirty="0"/>
              <a:t>Documentation?</a:t>
            </a:r>
          </a:p>
          <a:p>
            <a:r>
              <a:rPr lang="en-US" altLang="zh-CN" dirty="0"/>
              <a:t>Testing?</a:t>
            </a:r>
          </a:p>
          <a:p>
            <a:pPr lvl="1"/>
            <a:r>
              <a:rPr lang="en-US" altLang="zh-CN" dirty="0"/>
              <a:t>This starts to become necessary</a:t>
            </a:r>
          </a:p>
          <a:p>
            <a:pPr lvl="1"/>
            <a:r>
              <a:rPr lang="en-US" altLang="zh-CN" dirty="0"/>
              <a:t>Be exhaustive</a:t>
            </a:r>
          </a:p>
          <a:p>
            <a:pPr lvl="1"/>
            <a:r>
              <a:rPr lang="en-US" altLang="zh-CN" dirty="0"/>
              <a:t>Be creative</a:t>
            </a:r>
          </a:p>
          <a:p>
            <a:r>
              <a:rPr lang="en-US" altLang="zh-CN" dirty="0"/>
              <a:t>Aftermath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76529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1484</Words>
  <Application>Microsoft Office PowerPoint</Application>
  <PresentationFormat>宽屏</PresentationFormat>
  <Paragraphs>235</Paragraphs>
  <Slides>29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29</vt:i4>
      </vt:variant>
    </vt:vector>
  </HeadingPairs>
  <TitlesOfParts>
    <vt:vector size="37" baseType="lpstr">
      <vt:lpstr>等线</vt:lpstr>
      <vt:lpstr>等线 Light</vt:lpstr>
      <vt:lpstr>Arial</vt:lpstr>
      <vt:lpstr>Calibri</vt:lpstr>
      <vt:lpstr>Calibri Light</vt:lpstr>
      <vt:lpstr>Consolas</vt:lpstr>
      <vt:lpstr>Office 主题​​</vt:lpstr>
      <vt:lpstr>Office Theme</vt:lpstr>
      <vt:lpstr>WARNING</vt:lpstr>
      <vt:lpstr>Linked list</vt:lpstr>
      <vt:lpstr>What to do now?</vt:lpstr>
      <vt:lpstr>Before you start</vt:lpstr>
      <vt:lpstr>Start small</vt:lpstr>
      <vt:lpstr>Start small</vt:lpstr>
      <vt:lpstr>Documentation &amp; testing: side effect</vt:lpstr>
      <vt:lpstr>Continue enhancing</vt:lpstr>
      <vt:lpstr>Continue enhancing</vt:lpstr>
      <vt:lpstr>A list of all functions implemented</vt:lpstr>
      <vt:lpstr>ed--</vt:lpstr>
      <vt:lpstr>Recap</vt:lpstr>
      <vt:lpstr>Spec has changed!</vt:lpstr>
      <vt:lpstr>Spec has changed!</vt:lpstr>
      <vt:lpstr>Today’s menu</vt:lpstr>
      <vt:lpstr>Problem</vt:lpstr>
      <vt:lpstr>Refactoring?</vt:lpstr>
      <vt:lpstr>What refactoring is?</vt:lpstr>
      <vt:lpstr>What refactoring is not?</vt:lpstr>
      <vt:lpstr>Refactoring considerations: before</vt:lpstr>
      <vt:lpstr>Refactoring considerations: before</vt:lpstr>
      <vt:lpstr>Refactoring considerations: before</vt:lpstr>
      <vt:lpstr>Design considerations</vt:lpstr>
      <vt:lpstr>Design considerations</vt:lpstr>
      <vt:lpstr>Next?</vt:lpstr>
      <vt:lpstr>A list of all functions implemented</vt:lpstr>
      <vt:lpstr>Design considerations</vt:lpstr>
      <vt:lpstr>Merge sort</vt:lpstr>
      <vt:lpstr>Reference implementation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ed--</dc:title>
  <dc:creator>金鑫辰</dc:creator>
  <cp:lastModifiedBy>金鑫辰</cp:lastModifiedBy>
  <cp:revision>2</cp:revision>
  <dcterms:created xsi:type="dcterms:W3CDTF">2022-03-10T02:35:16Z</dcterms:created>
  <dcterms:modified xsi:type="dcterms:W3CDTF">2022-03-10T02:36:39Z</dcterms:modified>
</cp:coreProperties>
</file>