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60" r:id="rId4"/>
    <p:sldId id="262" r:id="rId5"/>
    <p:sldId id="265" r:id="rId6"/>
    <p:sldId id="263" r:id="rId7"/>
    <p:sldId id="266" r:id="rId8"/>
    <p:sldId id="289" r:id="rId9"/>
    <p:sldId id="290" r:id="rId10"/>
    <p:sldId id="267" r:id="rId11"/>
    <p:sldId id="268" r:id="rId12"/>
    <p:sldId id="269" r:id="rId13"/>
    <p:sldId id="312" r:id="rId14"/>
    <p:sldId id="308" r:id="rId15"/>
    <p:sldId id="310" r:id="rId16"/>
    <p:sldId id="311" r:id="rId17"/>
    <p:sldId id="31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 Chiahsin" userId="beec5ac6367b57a9" providerId="LiveId" clId="{16253087-C77E-47CD-9B60-553798A13A05}"/>
    <pc:docChg chg="undo custSel addSld delSld modSld">
      <pc:chgData name="Wei Chiahsin" userId="beec5ac6367b57a9" providerId="LiveId" clId="{16253087-C77E-47CD-9B60-553798A13A05}" dt="2022-03-23T08:27:13.909" v="19" actId="729"/>
      <pc:docMkLst>
        <pc:docMk/>
      </pc:docMkLst>
      <pc:sldChg chg="modSp mod">
        <pc:chgData name="Wei Chiahsin" userId="beec5ac6367b57a9" providerId="LiveId" clId="{16253087-C77E-47CD-9B60-553798A13A05}" dt="2022-03-23T08:22:09.702" v="16" actId="20577"/>
        <pc:sldMkLst>
          <pc:docMk/>
          <pc:sldMk cId="0" sldId="268"/>
        </pc:sldMkLst>
        <pc:spChg chg="mod">
          <ac:chgData name="Wei Chiahsin" userId="beec5ac6367b57a9" providerId="LiveId" clId="{16253087-C77E-47CD-9B60-553798A13A05}" dt="2022-03-23T08:22:09.702" v="16" actId="20577"/>
          <ac:spMkLst>
            <pc:docMk/>
            <pc:sldMk cId="0" sldId="268"/>
            <ac:spMk id="3" creationId="{00000000-0000-0000-0000-000000000000}"/>
          </ac:spMkLst>
        </pc:spChg>
      </pc:sldChg>
      <pc:sldChg chg="add del mod modShow">
        <pc:chgData name="Wei Chiahsin" userId="beec5ac6367b57a9" providerId="LiveId" clId="{16253087-C77E-47CD-9B60-553798A13A05}" dt="2022-03-23T08:27:13.909" v="19" actId="729"/>
        <pc:sldMkLst>
          <pc:docMk/>
          <pc:sldMk cId="0" sldId="3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7E0AD-6FF2-4B40-8DD2-90679061899F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818DD-52CD-46EB-818D-7C8F3057A9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9DE4-F86E-41B8-9AED-5D99CAF03E1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9DE4-F86E-41B8-9AED-5D99CAF03E1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B8083-56F3-48B5-ACC4-E48A02C90017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CS100 Introduction to Programming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Recitation 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Initialization and Traverse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initialize an empty linked list, we may let the head point to </a:t>
            </a:r>
            <a:r>
              <a:rPr lang="en-US" altLang="zh-CN" dirty="0">
                <a:solidFill>
                  <a:schemeClr val="accent1"/>
                </a:solidFill>
              </a:rPr>
              <a:t>NULL</a:t>
            </a:r>
            <a:r>
              <a:rPr lang="en-US" altLang="zh-CN" dirty="0"/>
              <a:t> or allocate an empty node.</a:t>
            </a:r>
          </a:p>
          <a:p>
            <a:endParaRPr lang="en-US" altLang="zh-CN" dirty="0"/>
          </a:p>
          <a:p>
            <a:r>
              <a:rPr lang="en-US" altLang="zh-CN" dirty="0"/>
              <a:t>To traverse a linked list, we start from head and recursively access the node next to current node until meet </a:t>
            </a:r>
            <a:r>
              <a:rPr lang="en-US" altLang="zh-CN" dirty="0">
                <a:solidFill>
                  <a:schemeClr val="accent1"/>
                </a:solidFill>
              </a:rPr>
              <a:t>NULL</a:t>
            </a:r>
          </a:p>
        </p:txBody>
      </p:sp>
      <p:sp>
        <p:nvSpPr>
          <p:cNvPr id="4" name="矩形 3"/>
          <p:cNvSpPr/>
          <p:nvPr/>
        </p:nvSpPr>
        <p:spPr>
          <a:xfrm>
            <a:off x="1039577" y="261699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head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矩形 4"/>
          <p:cNvSpPr/>
          <p:nvPr/>
        </p:nvSpPr>
        <p:spPr>
          <a:xfrm>
            <a:off x="1039577" y="400129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last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head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last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last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       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// do something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last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last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the linked list is originally empty</a:t>
            </a:r>
          </a:p>
          <a:p>
            <a:pPr lvl="1"/>
            <a:r>
              <a:rPr lang="en-US" altLang="zh-CN" dirty="0"/>
              <a:t>Allocate a new node and assign its address to head</a:t>
            </a:r>
          </a:p>
          <a:p>
            <a:r>
              <a:rPr lang="en-US" altLang="zh-CN" dirty="0"/>
              <a:t>If the new node is supposed to be inserted at front</a:t>
            </a:r>
          </a:p>
          <a:p>
            <a:pPr lvl="1"/>
            <a:r>
              <a:rPr lang="en-US" altLang="zh-CN" dirty="0"/>
              <a:t>Let the new node points to the original head</a:t>
            </a:r>
          </a:p>
          <a:p>
            <a:pPr lvl="1"/>
            <a:r>
              <a:rPr lang="en-US" altLang="zh-CN" dirty="0"/>
              <a:t>Assign the new node’s address to the head pointer</a:t>
            </a:r>
          </a:p>
          <a:p>
            <a:r>
              <a:rPr lang="en-US" altLang="zh-CN" dirty="0"/>
              <a:t>Else</a:t>
            </a:r>
          </a:p>
          <a:p>
            <a:pPr lvl="1"/>
            <a:r>
              <a:rPr lang="en-US" altLang="zh-CN" dirty="0"/>
              <a:t>Let the new node points to the node after it</a:t>
            </a:r>
          </a:p>
          <a:p>
            <a:pPr lvl="1"/>
            <a:r>
              <a:rPr lang="en-US" altLang="zh-CN" dirty="0"/>
              <a:t>Let the node before the new node points to it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93276"/>
            <a:ext cx="6166011" cy="132024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574771" y="4917210"/>
            <a:ext cx="4080387" cy="1696306"/>
            <a:chOff x="7045506" y="191488"/>
            <a:chExt cx="4897438" cy="1996688"/>
          </a:xfrm>
        </p:grpSpPr>
        <p:pic>
          <p:nvPicPr>
            <p:cNvPr id="6" name="Picture 5" descr="s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45506" y="191488"/>
              <a:ext cx="4892675" cy="568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s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45506" y="751487"/>
              <a:ext cx="4897438" cy="14366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Pop front and erase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pop the front node</a:t>
            </a:r>
          </a:p>
          <a:p>
            <a:pPr lvl="1"/>
            <a:r>
              <a:rPr lang="en-US" altLang="zh-CN" dirty="0"/>
              <a:t>Assign the address of next node to head</a:t>
            </a:r>
          </a:p>
          <a:p>
            <a:pPr lvl="1"/>
            <a:r>
              <a:rPr lang="en-US" altLang="zh-CN" dirty="0"/>
              <a:t>Free the original head</a:t>
            </a:r>
          </a:p>
          <a:p>
            <a:r>
              <a:rPr lang="en-US" altLang="zh-CN" dirty="0"/>
              <a:t>To erase node in other position</a:t>
            </a:r>
          </a:p>
          <a:p>
            <a:pPr lvl="1"/>
            <a:r>
              <a:rPr lang="en-US" altLang="zh-CN" dirty="0"/>
              <a:t>Let the node before it points to the node after it.</a:t>
            </a:r>
          </a:p>
          <a:p>
            <a:pPr lvl="1"/>
            <a:r>
              <a:rPr lang="en-US" altLang="zh-CN" dirty="0"/>
              <a:t>Free the target node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530584" y="1426765"/>
            <a:ext cx="4965045" cy="797719"/>
            <a:chOff x="3109912" y="2455069"/>
            <a:chExt cx="6045200" cy="1131491"/>
          </a:xfrm>
        </p:grpSpPr>
        <p:pic>
          <p:nvPicPr>
            <p:cNvPr id="4" name="Picture 4" descr="d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09912" y="2455069"/>
              <a:ext cx="6045200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5" descr="d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09912" y="2973785"/>
              <a:ext cx="6045200" cy="612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505" y="4544876"/>
            <a:ext cx="10206989" cy="153300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Copy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Simply copy the head of a linked list is NOT enough!</a:t>
            </a:r>
          </a:p>
          <a:p>
            <a:pPr lvl="1"/>
            <a:r>
              <a:rPr lang="en-US" altLang="zh-CN" sz="2400" dirty="0"/>
              <a:t>Change one of the copies will change the content of others as well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To safely copy a linked list, allocate new memory space for every node is necessary.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pic>
        <p:nvPicPr>
          <p:cNvPr id="8" name="Picture 7" descr="C:\Users\dwharder\Desktop\v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8733" y="2806267"/>
            <a:ext cx="4248472" cy="867094"/>
          </a:xfrm>
          <a:prstGeom prst="rect">
            <a:avLst/>
          </a:prstGeom>
          <a:noFill/>
        </p:spPr>
      </p:pic>
      <p:pic>
        <p:nvPicPr>
          <p:cNvPr id="522243" name="Picture 3" descr="C:\Users\dwharder\Desktop\v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8956" y="4788540"/>
            <a:ext cx="4248000" cy="8669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Stage1: Implement all methods in main function</a:t>
            </a:r>
          </a:p>
          <a:p>
            <a:pPr lvl="1"/>
            <a:r>
              <a:rPr lang="en-US" altLang="zh-CN" dirty="0"/>
              <a:t>Work but messy</a:t>
            </a:r>
          </a:p>
          <a:p>
            <a:r>
              <a:rPr lang="en-US" altLang="zh-CN" dirty="0"/>
              <a:t>Stage2: Abstract methods as functions</a:t>
            </a:r>
          </a:p>
          <a:p>
            <a:pPr lvl="1"/>
            <a:r>
              <a:rPr lang="en-US" altLang="zh-CN" dirty="0"/>
              <a:t>Better</a:t>
            </a:r>
          </a:p>
          <a:p>
            <a:r>
              <a:rPr lang="en-US" altLang="zh-CN" dirty="0"/>
              <a:t>Stage2.5: Use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**</a:t>
            </a:r>
            <a:r>
              <a:rPr lang="en-US" altLang="zh-CN" dirty="0"/>
              <a:t> to transfer head pointer</a:t>
            </a:r>
          </a:p>
          <a:p>
            <a:pPr lvl="1"/>
            <a:r>
              <a:rPr lang="en-US" altLang="zh-CN" dirty="0"/>
              <a:t>Avoid risks to forget changing head (especially when insert/pop front)</a:t>
            </a:r>
          </a:p>
          <a:p>
            <a:r>
              <a:rPr lang="en-US" altLang="zh-CN" dirty="0"/>
              <a:t>Stage3: Abstract the Linked list as a struct</a:t>
            </a:r>
          </a:p>
          <a:p>
            <a:pPr lvl="1"/>
            <a:r>
              <a:rPr lang="en-US" altLang="zh-CN" dirty="0"/>
              <a:t>A slight smell of OOP?</a:t>
            </a:r>
          </a:p>
          <a:p>
            <a:r>
              <a:rPr lang="en-US" altLang="zh-CN" dirty="0"/>
              <a:t>Thinking: What if we need linked list for different data types?</a:t>
            </a:r>
          </a:p>
          <a:p>
            <a:pPr lvl="1"/>
            <a:r>
              <a:rPr lang="en-US" altLang="zh-CN" dirty="0"/>
              <a:t>Possible approaches: union/void*/Macro/template(C++)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to OOP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Take Linked List as example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Create a Linked List Class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2925"/>
            <a:ext cx="10515600" cy="4351338"/>
          </a:xfrm>
        </p:spPr>
        <p:txBody>
          <a:bodyPr>
            <a:normAutofit lnSpcReduction="20000"/>
          </a:bodyPr>
          <a:lstStyle/>
          <a:p>
            <a:r>
              <a:rPr lang="en-US" altLang="zh-CN" dirty="0"/>
              <a:t>The Linked List can be an object</a:t>
            </a:r>
          </a:p>
          <a:p>
            <a:pPr lvl="1"/>
            <a:r>
              <a:rPr lang="en-US" altLang="zh-CN" dirty="0"/>
              <a:t>Our Linked List provides functions to react with itself. The user doesn’t need to care about the implement of functions (Abstract).</a:t>
            </a:r>
          </a:p>
          <a:p>
            <a:r>
              <a:rPr lang="en-US" altLang="zh-CN" dirty="0"/>
              <a:t>Why we need a class</a:t>
            </a:r>
          </a:p>
          <a:p>
            <a:pPr lvl="1"/>
            <a:r>
              <a:rPr lang="en-US" altLang="zh-CN" dirty="0"/>
              <a:t>Different linked list share the same pieces of code to react with the list. </a:t>
            </a:r>
            <a:r>
              <a:rPr lang="en-US" altLang="zh-CN" dirty="0">
                <a:sym typeface="+mn-ea"/>
              </a:rPr>
              <a:t>A class can hold member functions, which making the code much clear.</a:t>
            </a:r>
            <a:endParaRPr lang="en-US" altLang="zh-CN" dirty="0"/>
          </a:p>
          <a:p>
            <a:pPr lvl="1"/>
            <a:r>
              <a:rPr lang="en-US" altLang="zh-CN" dirty="0"/>
              <a:t>Initialize and release is necessary for Linked Lists. A class in C++ has constructor and deconstructor, which helps coder manage there object.</a:t>
            </a:r>
          </a:p>
          <a:p>
            <a:pPr lvl="1"/>
            <a:r>
              <a:rPr lang="en-US" altLang="zh-CN" dirty="0"/>
              <a:t>Users are not suppose to access some variables. A class in C++ can prevent user to access some variables and functions.</a:t>
            </a:r>
          </a:p>
          <a:p>
            <a:pPr lvl="1"/>
            <a:r>
              <a:rPr lang="en-US" altLang="zh-CN" dirty="0"/>
              <a:t>We may want to redefine some operators (e.g. +,-,*,/,=). In C++, you can overload an operator.</a:t>
            </a:r>
          </a:p>
          <a:p>
            <a:pPr lvl="0"/>
            <a:r>
              <a:rPr lang="en-US" altLang="zh-CN" dirty="0"/>
              <a:t>Example: linked_list_C++.cpp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Evolution!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2925"/>
            <a:ext cx="10515600" cy="4351338"/>
          </a:xfrm>
        </p:spPr>
        <p:txBody>
          <a:bodyPr>
            <a:normAutofit lnSpcReduction="20000"/>
          </a:bodyPr>
          <a:lstStyle/>
          <a:p>
            <a:r>
              <a:rPr lang="en-US" altLang="zh-CN" dirty="0"/>
              <a:t>Reference VS Pointers</a:t>
            </a:r>
          </a:p>
          <a:p>
            <a:pPr lvl="1"/>
            <a:r>
              <a:rPr lang="en-US" altLang="zh-CN" sz="2400" dirty="0"/>
              <a:t>(Left Value) Reference works just like pointers, but they are much friendly to your eyes.</a:t>
            </a:r>
            <a:endParaRPr lang="en-US" altLang="zh-CN" dirty="0"/>
          </a:p>
          <a:p>
            <a:r>
              <a:rPr lang="en-US" altLang="zh-CN" dirty="0"/>
              <a:t>Templates Save TIME</a:t>
            </a:r>
          </a:p>
          <a:p>
            <a:pPr lvl="1"/>
            <a:r>
              <a:rPr lang="en-US" altLang="zh-CN" dirty="0"/>
              <a:t>Template allow coders to use a function with different input datatype.</a:t>
            </a:r>
          </a:p>
          <a:p>
            <a:pPr lvl="0"/>
            <a:r>
              <a:rPr lang="en-US" altLang="zh-CN" dirty="0"/>
              <a:t>Why reference is useful?</a:t>
            </a:r>
          </a:p>
          <a:p>
            <a:pPr lvl="1"/>
            <a:r>
              <a:rPr lang="en-US" altLang="zh-CN" dirty="0"/>
              <a:t>It saves time when tranfering paraments between caller and callee.(Especially when dealling with huge object).</a:t>
            </a:r>
          </a:p>
          <a:p>
            <a:pPr lvl="0"/>
            <a:r>
              <a:rPr lang="en-US" altLang="zh-CN" dirty="0"/>
              <a:t>Operator Overload</a:t>
            </a:r>
          </a:p>
          <a:p>
            <a:pPr lvl="1"/>
            <a:r>
              <a:rPr lang="en-US" altLang="zh-CN" dirty="0"/>
              <a:t>Allow you to change behavior of operators</a:t>
            </a:r>
          </a:p>
          <a:p>
            <a:pPr lvl="0"/>
            <a:r>
              <a:rPr lang="en-US" altLang="zh-CN" dirty="0"/>
              <a:t>Example: linked_list_template.cpp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8000" b="1" dirty="0">
                <a:latin typeface="Arial Black" panose="020B0A04020102020204" pitchFamily="34" charset="0"/>
              </a:rPr>
              <a:t>NO PLAGIARISM!!!</a:t>
            </a:r>
            <a:endParaRPr lang="zh-CN" altLang="en-US" sz="8000" b="1" dirty="0">
              <a:latin typeface="Arial Black" panose="020B0A040201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most likely cause for failing this course.</a:t>
            </a:r>
          </a:p>
          <a:p>
            <a:r>
              <a:rPr lang="en-US" altLang="zh-CN" dirty="0"/>
              <a:t>You WILL be caught!</a:t>
            </a:r>
          </a:p>
          <a:p>
            <a:r>
              <a:rPr lang="en-US" altLang="zh-CN" dirty="0"/>
              <a:t>We WILL punish!</a:t>
            </a:r>
          </a:p>
          <a:p>
            <a:r>
              <a:rPr lang="en-US" altLang="zh-CN" dirty="0"/>
              <a:t>They WILL know!</a:t>
            </a:r>
          </a:p>
          <a:p>
            <a:pPr lvl="1"/>
            <a:r>
              <a:rPr lang="en-US" altLang="zh-CN" dirty="0"/>
              <a:t>Parents</a:t>
            </a:r>
          </a:p>
          <a:p>
            <a:pPr lvl="1"/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School</a:t>
            </a:r>
          </a:p>
          <a:p>
            <a:pPr lvl="1"/>
            <a:r>
              <a:rPr lang="en-US" altLang="zh-CN" dirty="0"/>
              <a:t>Fellows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Memory Management</a:t>
            </a:r>
          </a:p>
          <a:p>
            <a:r>
              <a:rPr lang="en-US" altLang="zh-CN" dirty="0"/>
              <a:t>Linked List</a:t>
            </a:r>
          </a:p>
          <a:p>
            <a:r>
              <a:rPr lang="en-US" altLang="zh-CN" dirty="0"/>
              <a:t>(Introduction to OOP)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Management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Memory Management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4 regions of address space:</a:t>
            </a:r>
          </a:p>
          <a:p>
            <a:pPr lvl="1"/>
            <a:r>
              <a:rPr lang="en-US" altLang="zh-CN" dirty="0"/>
              <a:t>code</a:t>
            </a:r>
          </a:p>
          <a:p>
            <a:pPr lvl="2"/>
            <a:r>
              <a:rPr lang="en-US" altLang="zh-CN" dirty="0"/>
              <a:t>loaded when program starts, does not change</a:t>
            </a:r>
          </a:p>
          <a:p>
            <a:pPr lvl="1"/>
            <a:r>
              <a:rPr lang="en-US" altLang="zh-CN" dirty="0"/>
              <a:t>static data</a:t>
            </a:r>
          </a:p>
          <a:p>
            <a:pPr lvl="2"/>
            <a:r>
              <a:rPr lang="en-US" altLang="zh-CN" dirty="0"/>
              <a:t>variables declared outside functions(variables  with “static”)</a:t>
            </a:r>
          </a:p>
          <a:p>
            <a:pPr lvl="2"/>
            <a:r>
              <a:rPr lang="en-US" altLang="zh-CN" dirty="0"/>
              <a:t>loaded when program starts, modifiable</a:t>
            </a:r>
            <a:endParaRPr lang="en-US" altLang="zh-CN" sz="2000" dirty="0"/>
          </a:p>
          <a:p>
            <a:pPr lvl="1"/>
            <a:r>
              <a:rPr lang="en-US" altLang="zh-CN" dirty="0">
                <a:sym typeface="+mn-ea"/>
              </a:rPr>
              <a:t>heap</a:t>
            </a:r>
            <a:endParaRPr lang="en-US" altLang="zh-CN" dirty="0"/>
          </a:p>
          <a:p>
            <a:pPr lvl="2"/>
            <a:r>
              <a:rPr lang="en-US" altLang="zh-CN" sz="2000" dirty="0">
                <a:sym typeface="+mn-ea"/>
              </a:rPr>
              <a:t>space reuested for dynamic data via malloc/calloc/realloc</a:t>
            </a:r>
          </a:p>
          <a:p>
            <a:pPr lvl="2"/>
            <a:r>
              <a:rPr lang="en-US" altLang="zh-CN" sz="2000" dirty="0">
                <a:sym typeface="+mn-ea"/>
              </a:rPr>
              <a:t>grows upward</a:t>
            </a:r>
          </a:p>
          <a:p>
            <a:pPr lvl="1"/>
            <a:r>
              <a:rPr lang="en-US" altLang="zh-CN" dirty="0">
                <a:sym typeface="+mn-ea"/>
              </a:rPr>
              <a:t>stack</a:t>
            </a:r>
            <a:endParaRPr lang="en-US" altLang="zh-CN" dirty="0"/>
          </a:p>
          <a:p>
            <a:pPr lvl="2"/>
            <a:r>
              <a:rPr lang="en-US" altLang="zh-CN" sz="2000" dirty="0">
                <a:sym typeface="+mn-ea"/>
              </a:rPr>
              <a:t>local variables and function </a:t>
            </a:r>
            <a:r>
              <a:rPr lang="en-US" altLang="zh-CN" dirty="0">
                <a:sym typeface="+mn-ea"/>
              </a:rPr>
              <a:t>parameters</a:t>
            </a:r>
            <a:r>
              <a:rPr lang="en-US" altLang="zh-CN" sz="2000" dirty="0">
                <a:sym typeface="+mn-ea"/>
              </a:rPr>
              <a:t> inside functions</a:t>
            </a:r>
          </a:p>
          <a:p>
            <a:pPr lvl="2"/>
            <a:r>
              <a:rPr lang="en-US" altLang="zh-CN" sz="2000" dirty="0">
                <a:sym typeface="+mn-ea"/>
              </a:rPr>
              <a:t>return address when recursion</a:t>
            </a:r>
          </a:p>
          <a:p>
            <a:pPr lvl="2"/>
            <a:r>
              <a:rPr lang="en-US" altLang="zh-CN" sz="2000" dirty="0">
                <a:sym typeface="+mn-ea"/>
              </a:rPr>
              <a:t>grows downward</a:t>
            </a:r>
          </a:p>
          <a:p>
            <a:pPr marL="914400" lvl="2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165" y="1200150"/>
            <a:ext cx="3695700" cy="4457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37575" y="5808980"/>
            <a:ext cx="3079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Assume 32bit here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Where are Variables Allocated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5753"/>
          </a:xfr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If declared outside a function, allocated in ‘static’ storage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If declared inside function (including main()) without ‘static’ keyword, allocated on the ‘stack’ and freed when function returns.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keyword ‘static’ make the variable acts as a global variable while its scope limited in current file or scope.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hlinkClick r:id="rId2"/>
              </a:rPr>
              <a:t>This website </a:t>
            </a:r>
            <a:r>
              <a:rPr lang="en-US" altLang="zh-CN" dirty="0">
                <a:solidFill>
                  <a:schemeClr val="tx1"/>
                </a:solidFill>
              </a:rPr>
              <a:t>may help(For those who are interested in how compiler work)</a:t>
            </a:r>
          </a:p>
        </p:txBody>
      </p:sp>
      <p:sp>
        <p:nvSpPr>
          <p:cNvPr id="4" name="矩形 3"/>
          <p:cNvSpPr/>
          <p:nvPr/>
        </p:nvSpPr>
        <p:spPr>
          <a:xfrm>
            <a:off x="1131570" y="4530725"/>
            <a:ext cx="356870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  <a:sym typeface="+mn-ea"/>
              </a:rPr>
              <a:t>Fun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()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    static int 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sym typeface="+mn-ea"/>
              </a:rPr>
              <a:t>count = 10;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count--;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55640" y="4315460"/>
            <a:ext cx="45770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this case, count is initialized when program start, the statement “count = 10” will not actually execute during function call.</a:t>
            </a:r>
          </a:p>
          <a:p>
            <a:r>
              <a:rPr lang="en-US" altLang="zh-CN" dirty="0"/>
              <a:t>count is in ‘static’ but can not be access outside the function (unless access by address).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Linked List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linked 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Dynamically enlarge the size of list</a:t>
            </a:r>
          </a:p>
          <a:p>
            <a:r>
              <a:rPr lang="en-US" altLang="zh-CN" dirty="0"/>
              <a:t>Insert or remove elements in any position of list</a:t>
            </a:r>
          </a:p>
          <a:p>
            <a:endParaRPr lang="en-US" altLang="zh-CN" dirty="0"/>
          </a:p>
          <a:p>
            <a:r>
              <a:rPr lang="en-US" altLang="zh-CN" dirty="0"/>
              <a:t>Typical usage:</a:t>
            </a:r>
          </a:p>
          <a:p>
            <a:r>
              <a:rPr lang="en-US" altLang="zh-CN" dirty="0"/>
              <a:t>Heap Management (Introduced in CS110)</a:t>
            </a:r>
          </a:p>
          <a:p>
            <a:r>
              <a:rPr lang="en-US" altLang="zh-CN" dirty="0"/>
              <a:t>Hash Map (To solve hash conflict, Introduced in CS101)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linked list is a data structure where each object is stored in a node</a:t>
            </a:r>
          </a:p>
          <a:p>
            <a:r>
              <a:rPr lang="en-US" altLang="zh-CN" dirty="0"/>
              <a:t>As well as storing data, the node must also contains a pointer to the node containing the next item of data</a:t>
            </a:r>
          </a:p>
          <a:p>
            <a:r>
              <a:rPr lang="en-US" altLang="zh-CN" dirty="0"/>
              <a:t>Head pointer is used to store the address of first node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03154" y="4262484"/>
            <a:ext cx="31031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_node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_node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*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855393" y="3941616"/>
            <a:ext cx="7498407" cy="1644452"/>
            <a:chOff x="827584" y="3861048"/>
            <a:chExt cx="7498407" cy="1644452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172197" y="3861048"/>
              <a:ext cx="525462" cy="5254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1800" dirty="0">
                  <a:ea typeface="宋体" panose="02010600030101010101" pitchFamily="2" charset="-122"/>
                </a:rPr>
                <a:t>42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697659" y="3861048"/>
              <a:ext cx="525463" cy="5254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435722" y="3861048"/>
              <a:ext cx="525462" cy="525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880347" y="3861048"/>
              <a:ext cx="525462" cy="5254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1800" dirty="0">
                  <a:ea typeface="宋体" panose="02010600030101010101" pitchFamily="2" charset="-122"/>
                </a:rPr>
                <a:t>95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405809" y="3861048"/>
              <a:ext cx="525463" cy="5254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142284" y="3861048"/>
              <a:ext cx="525463" cy="525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12" name="AutoShape 10"/>
            <p:cNvCxnSpPr>
              <a:cxnSpLocks noChangeShapeType="1"/>
              <a:stCxn id="8" idx="3"/>
              <a:endCxn id="9" idx="1"/>
            </p:cNvCxnSpPr>
            <p:nvPr/>
          </p:nvCxnSpPr>
          <p:spPr bwMode="auto">
            <a:xfrm>
              <a:off x="2961184" y="4124573"/>
              <a:ext cx="91916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5586909" y="3861048"/>
              <a:ext cx="525463" cy="5254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1800" dirty="0">
                  <a:ea typeface="宋体" panose="02010600030101010101" pitchFamily="2" charset="-122"/>
                </a:rPr>
                <a:t>70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6112372" y="3861048"/>
              <a:ext cx="525462" cy="5254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0" hangingPunct="0"/>
              <a:endParaRPr lang="en-US" altLang="zh-CN" dirty="0">
                <a:ea typeface="宋体" panose="02010600030101010101" pitchFamily="2" charset="-122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5850434" y="3861048"/>
              <a:ext cx="525463" cy="525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16" name="AutoShape 14"/>
            <p:cNvCxnSpPr>
              <a:cxnSpLocks noChangeShapeType="1"/>
              <a:stCxn id="11" idx="3"/>
              <a:endCxn id="13" idx="1"/>
            </p:cNvCxnSpPr>
            <p:nvPr/>
          </p:nvCxnSpPr>
          <p:spPr bwMode="auto">
            <a:xfrm>
              <a:off x="4667747" y="4124573"/>
              <a:ext cx="9191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827584" y="3972173"/>
              <a:ext cx="3810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L</a:t>
              </a:r>
            </a:p>
          </p:txBody>
        </p:sp>
        <p:cxnSp>
          <p:nvCxnSpPr>
            <p:cNvPr id="18" name="AutoShape 16"/>
            <p:cNvCxnSpPr>
              <a:cxnSpLocks noChangeShapeType="1"/>
            </p:cNvCxnSpPr>
            <p:nvPr/>
          </p:nvCxnSpPr>
          <p:spPr bwMode="auto">
            <a:xfrm>
              <a:off x="1208584" y="4124573"/>
              <a:ext cx="91916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9" name="Picture 4" descr="g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43421" y="5020539"/>
              <a:ext cx="7057157" cy="484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7275066" y="3861048"/>
              <a:ext cx="525463" cy="5254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1800" dirty="0">
                  <a:ea typeface="宋体" panose="02010600030101010101" pitchFamily="2" charset="-122"/>
                </a:rPr>
                <a:t>81</a:t>
              </a:r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7800529" y="3861048"/>
              <a:ext cx="525462" cy="5254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>
                  <a:ea typeface="宋体" panose="02010600030101010101" pitchFamily="2" charset="-122"/>
                  <a:sym typeface="Symbol" panose="05050102010706020507" pitchFamily="18" charset="2"/>
                </a:rPr>
                <a:t>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7538591" y="3861048"/>
              <a:ext cx="525463" cy="525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23" name="AutoShape 14"/>
            <p:cNvCxnSpPr>
              <a:cxnSpLocks noChangeShapeType="1"/>
              <a:endCxn id="20" idx="1"/>
            </p:cNvCxnSpPr>
            <p:nvPr/>
          </p:nvCxnSpPr>
          <p:spPr bwMode="auto">
            <a:xfrm>
              <a:off x="6355904" y="4124573"/>
              <a:ext cx="9191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935</Words>
  <Application>Microsoft Office PowerPoint</Application>
  <PresentationFormat>宽屏</PresentationFormat>
  <Paragraphs>137</Paragraphs>
  <Slides>17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Arial</vt:lpstr>
      <vt:lpstr>Arial Black</vt:lpstr>
      <vt:lpstr>Calibri</vt:lpstr>
      <vt:lpstr>Calibri Light</vt:lpstr>
      <vt:lpstr>Consolas</vt:lpstr>
      <vt:lpstr>Office Theme</vt:lpstr>
      <vt:lpstr>CS100 Introduction to Programming</vt:lpstr>
      <vt:lpstr>NO PLAGIARISM!!!</vt:lpstr>
      <vt:lpstr>Overview</vt:lpstr>
      <vt:lpstr>Memory Management</vt:lpstr>
      <vt:lpstr>C Memory Management</vt:lpstr>
      <vt:lpstr>Where are Variables Allocated</vt:lpstr>
      <vt:lpstr>Linked List</vt:lpstr>
      <vt:lpstr>Why linked list</vt:lpstr>
      <vt:lpstr>Basic Structure</vt:lpstr>
      <vt:lpstr>Initialization and Traverse </vt:lpstr>
      <vt:lpstr>Insertion</vt:lpstr>
      <vt:lpstr>Pop front and erase</vt:lpstr>
      <vt:lpstr>Copy </vt:lpstr>
      <vt:lpstr>Examples</vt:lpstr>
      <vt:lpstr>Introduction to OOP</vt:lpstr>
      <vt:lpstr>Create a Linked List Class</vt:lpstr>
      <vt:lpstr>Evolution!</vt:lpstr>
    </vt:vector>
  </TitlesOfParts>
  <Company>上海科技大学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CS100</dc:title>
  <dc:creator>Wang Jim</dc:creator>
  <cp:lastModifiedBy>Wei Chiahsin</cp:lastModifiedBy>
  <cp:revision>99</cp:revision>
  <dcterms:created xsi:type="dcterms:W3CDTF">2019-09-20T10:38:00Z</dcterms:created>
  <dcterms:modified xsi:type="dcterms:W3CDTF">2022-03-23T08:56:32Z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28AE0ECD62F04A729A3A560C3ED9F1D3</vt:lpwstr>
  </property>
  <property fmtid="{D5CDD505-2E9C-101B-9397-08002B2CF9AE}" pid="3" name="KSOProductBuildVer">
    <vt:lpwstr>2052-11.1.0.11365</vt:lpwstr>
  </property>
</Properties>
</file>