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46"/>
  </p:notesMasterIdLst>
  <p:sldIdLst>
    <p:sldId id="640" r:id="rId2"/>
    <p:sldId id="641" r:id="rId3"/>
    <p:sldId id="564" r:id="rId4"/>
    <p:sldId id="642" r:id="rId5"/>
    <p:sldId id="565" r:id="rId6"/>
    <p:sldId id="647" r:id="rId7"/>
    <p:sldId id="571" r:id="rId8"/>
    <p:sldId id="442" r:id="rId9"/>
    <p:sldId id="558" r:id="rId10"/>
    <p:sldId id="643" r:id="rId11"/>
    <p:sldId id="572" r:id="rId12"/>
    <p:sldId id="573" r:id="rId13"/>
    <p:sldId id="574" r:id="rId14"/>
    <p:sldId id="568" r:id="rId15"/>
    <p:sldId id="577" r:id="rId16"/>
    <p:sldId id="578" r:id="rId17"/>
    <p:sldId id="569" r:id="rId18"/>
    <p:sldId id="570" r:id="rId19"/>
    <p:sldId id="645" r:id="rId20"/>
    <p:sldId id="567" r:id="rId21"/>
    <p:sldId id="457" r:id="rId22"/>
    <p:sldId id="458" r:id="rId23"/>
    <p:sldId id="512" r:id="rId24"/>
    <p:sldId id="513" r:id="rId25"/>
    <p:sldId id="514" r:id="rId26"/>
    <p:sldId id="515" r:id="rId27"/>
    <p:sldId id="516" r:id="rId28"/>
    <p:sldId id="509" r:id="rId29"/>
    <p:sldId id="459" r:id="rId30"/>
    <p:sldId id="460" r:id="rId31"/>
    <p:sldId id="461" r:id="rId32"/>
    <p:sldId id="462" r:id="rId33"/>
    <p:sldId id="463" r:id="rId34"/>
    <p:sldId id="464" r:id="rId35"/>
    <p:sldId id="522" r:id="rId36"/>
    <p:sldId id="467" r:id="rId37"/>
    <p:sldId id="519" r:id="rId38"/>
    <p:sldId id="520" r:id="rId39"/>
    <p:sldId id="517" r:id="rId40"/>
    <p:sldId id="518" r:id="rId41"/>
    <p:sldId id="523" r:id="rId42"/>
    <p:sldId id="469" r:id="rId43"/>
    <p:sldId id="471" r:id="rId44"/>
    <p:sldId id="472" r:id="rId45"/>
    <p:sldId id="473" r:id="rId46"/>
    <p:sldId id="524" r:id="rId47"/>
    <p:sldId id="477" r:id="rId48"/>
    <p:sldId id="526" r:id="rId49"/>
    <p:sldId id="566" r:id="rId50"/>
    <p:sldId id="525" r:id="rId51"/>
    <p:sldId id="527" r:id="rId52"/>
    <p:sldId id="528" r:id="rId53"/>
    <p:sldId id="529" r:id="rId54"/>
    <p:sldId id="580" r:id="rId55"/>
    <p:sldId id="576" r:id="rId56"/>
    <p:sldId id="588" r:id="rId57"/>
    <p:sldId id="587" r:id="rId58"/>
    <p:sldId id="589" r:id="rId59"/>
    <p:sldId id="590" r:id="rId60"/>
    <p:sldId id="594" r:id="rId61"/>
    <p:sldId id="591" r:id="rId62"/>
    <p:sldId id="593" r:id="rId63"/>
    <p:sldId id="596" r:id="rId64"/>
    <p:sldId id="595" r:id="rId65"/>
    <p:sldId id="597" r:id="rId66"/>
    <p:sldId id="598" r:id="rId67"/>
    <p:sldId id="599" r:id="rId68"/>
    <p:sldId id="600" r:id="rId69"/>
    <p:sldId id="602" r:id="rId70"/>
    <p:sldId id="603" r:id="rId71"/>
    <p:sldId id="604" r:id="rId72"/>
    <p:sldId id="605" r:id="rId73"/>
    <p:sldId id="606" r:id="rId74"/>
    <p:sldId id="607" r:id="rId75"/>
    <p:sldId id="608" r:id="rId76"/>
    <p:sldId id="609" r:id="rId77"/>
    <p:sldId id="610" r:id="rId78"/>
    <p:sldId id="611" r:id="rId79"/>
    <p:sldId id="612" r:id="rId80"/>
    <p:sldId id="613" r:id="rId81"/>
    <p:sldId id="614" r:id="rId82"/>
    <p:sldId id="615" r:id="rId83"/>
    <p:sldId id="616" r:id="rId84"/>
    <p:sldId id="617" r:id="rId85"/>
    <p:sldId id="618" r:id="rId86"/>
    <p:sldId id="619" r:id="rId87"/>
    <p:sldId id="620" r:id="rId88"/>
    <p:sldId id="621" r:id="rId89"/>
    <p:sldId id="622" r:id="rId90"/>
    <p:sldId id="623" r:id="rId91"/>
    <p:sldId id="624" r:id="rId92"/>
    <p:sldId id="625" r:id="rId93"/>
    <p:sldId id="626" r:id="rId94"/>
    <p:sldId id="627" r:id="rId95"/>
    <p:sldId id="628" r:id="rId96"/>
    <p:sldId id="629" r:id="rId97"/>
    <p:sldId id="630" r:id="rId98"/>
    <p:sldId id="631" r:id="rId99"/>
    <p:sldId id="632" r:id="rId100"/>
    <p:sldId id="633" r:id="rId101"/>
    <p:sldId id="634" r:id="rId102"/>
    <p:sldId id="635" r:id="rId103"/>
    <p:sldId id="636" r:id="rId104"/>
    <p:sldId id="637" r:id="rId105"/>
    <p:sldId id="638" r:id="rId106"/>
    <p:sldId id="639" r:id="rId107"/>
    <p:sldId id="646" r:id="rId108"/>
    <p:sldId id="534" r:id="rId109"/>
    <p:sldId id="535" r:id="rId110"/>
    <p:sldId id="536" r:id="rId111"/>
    <p:sldId id="644" r:id="rId112"/>
    <p:sldId id="533" r:id="rId113"/>
    <p:sldId id="537" r:id="rId114"/>
    <p:sldId id="494" r:id="rId115"/>
    <p:sldId id="539" r:id="rId116"/>
    <p:sldId id="538" r:id="rId117"/>
    <p:sldId id="495" r:id="rId118"/>
    <p:sldId id="540" r:id="rId119"/>
    <p:sldId id="550" r:id="rId120"/>
    <p:sldId id="497" r:id="rId121"/>
    <p:sldId id="541" r:id="rId122"/>
    <p:sldId id="542" r:id="rId123"/>
    <p:sldId id="551" r:id="rId124"/>
    <p:sldId id="543" r:id="rId125"/>
    <p:sldId id="544" r:id="rId126"/>
    <p:sldId id="498" r:id="rId127"/>
    <p:sldId id="552" r:id="rId128"/>
    <p:sldId id="545" r:id="rId129"/>
    <p:sldId id="499" r:id="rId130"/>
    <p:sldId id="546" r:id="rId131"/>
    <p:sldId id="553" r:id="rId132"/>
    <p:sldId id="547" r:id="rId133"/>
    <p:sldId id="500" r:id="rId134"/>
    <p:sldId id="548" r:id="rId135"/>
    <p:sldId id="554" r:id="rId136"/>
    <p:sldId id="549" r:id="rId137"/>
    <p:sldId id="501" r:id="rId138"/>
    <p:sldId id="502" r:id="rId139"/>
    <p:sldId id="555" r:id="rId140"/>
    <p:sldId id="556" r:id="rId141"/>
    <p:sldId id="557" r:id="rId142"/>
    <p:sldId id="504" r:id="rId143"/>
    <p:sldId id="579" r:id="rId144"/>
    <p:sldId id="505" r:id="rId1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A39DA4A-93F5-4692-B9C5-6652803E22BE}">
          <p14:sldIdLst>
            <p14:sldId id="640"/>
            <p14:sldId id="641"/>
            <p14:sldId id="564"/>
            <p14:sldId id="642"/>
            <p14:sldId id="565"/>
            <p14:sldId id="647"/>
            <p14:sldId id="571"/>
            <p14:sldId id="442"/>
            <p14:sldId id="558"/>
            <p14:sldId id="643"/>
            <p14:sldId id="572"/>
            <p14:sldId id="573"/>
            <p14:sldId id="574"/>
            <p14:sldId id="568"/>
            <p14:sldId id="577"/>
            <p14:sldId id="578"/>
            <p14:sldId id="569"/>
            <p14:sldId id="570"/>
          </p14:sldIdLst>
        </p14:section>
        <p14:section name="Untitled Section" id="{0D96EEDC-66AE-48DE-AFEB-4C12F112A834}">
          <p14:sldIdLst>
            <p14:sldId id="645"/>
            <p14:sldId id="567"/>
            <p14:sldId id="457"/>
            <p14:sldId id="458"/>
            <p14:sldId id="512"/>
            <p14:sldId id="513"/>
            <p14:sldId id="514"/>
            <p14:sldId id="515"/>
            <p14:sldId id="516"/>
            <p14:sldId id="509"/>
            <p14:sldId id="459"/>
            <p14:sldId id="460"/>
            <p14:sldId id="461"/>
            <p14:sldId id="462"/>
            <p14:sldId id="463"/>
            <p14:sldId id="464"/>
            <p14:sldId id="522"/>
            <p14:sldId id="467"/>
            <p14:sldId id="519"/>
            <p14:sldId id="520"/>
            <p14:sldId id="517"/>
            <p14:sldId id="518"/>
            <p14:sldId id="523"/>
            <p14:sldId id="469"/>
            <p14:sldId id="471"/>
            <p14:sldId id="472"/>
            <p14:sldId id="473"/>
            <p14:sldId id="524"/>
            <p14:sldId id="477"/>
            <p14:sldId id="526"/>
            <p14:sldId id="566"/>
            <p14:sldId id="525"/>
            <p14:sldId id="527"/>
            <p14:sldId id="528"/>
            <p14:sldId id="529"/>
            <p14:sldId id="580"/>
            <p14:sldId id="576"/>
            <p14:sldId id="588"/>
            <p14:sldId id="587"/>
            <p14:sldId id="589"/>
            <p14:sldId id="590"/>
            <p14:sldId id="594"/>
            <p14:sldId id="591"/>
            <p14:sldId id="593"/>
            <p14:sldId id="596"/>
            <p14:sldId id="595"/>
            <p14:sldId id="597"/>
            <p14:sldId id="598"/>
            <p14:sldId id="599"/>
            <p14:sldId id="600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</p14:sldIdLst>
        </p14:section>
        <p14:section name="Untitled Section" id="{CDC438E5-3E52-48D5-96AC-0EEAF3898AC0}">
          <p14:sldIdLst>
            <p14:sldId id="646"/>
            <p14:sldId id="534"/>
            <p14:sldId id="535"/>
            <p14:sldId id="536"/>
            <p14:sldId id="644"/>
            <p14:sldId id="533"/>
            <p14:sldId id="537"/>
            <p14:sldId id="494"/>
            <p14:sldId id="539"/>
            <p14:sldId id="538"/>
            <p14:sldId id="495"/>
            <p14:sldId id="540"/>
            <p14:sldId id="550"/>
            <p14:sldId id="497"/>
            <p14:sldId id="541"/>
            <p14:sldId id="542"/>
            <p14:sldId id="551"/>
            <p14:sldId id="543"/>
            <p14:sldId id="544"/>
            <p14:sldId id="498"/>
            <p14:sldId id="552"/>
            <p14:sldId id="545"/>
            <p14:sldId id="499"/>
            <p14:sldId id="546"/>
            <p14:sldId id="553"/>
            <p14:sldId id="547"/>
            <p14:sldId id="500"/>
            <p14:sldId id="548"/>
            <p14:sldId id="554"/>
            <p14:sldId id="549"/>
            <p14:sldId id="501"/>
            <p14:sldId id="502"/>
            <p14:sldId id="555"/>
            <p14:sldId id="556"/>
            <p14:sldId id="557"/>
            <p14:sldId id="504"/>
            <p14:sldId id="579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20" autoAdjust="0"/>
    <p:restoredTop sz="76733"/>
  </p:normalViewPr>
  <p:slideViewPr>
    <p:cSldViewPr>
      <p:cViewPr varScale="1">
        <p:scale>
          <a:sx n="78" d="100"/>
          <a:sy n="78" d="100"/>
        </p:scale>
        <p:origin x="1974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4008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11/20/2022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54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 smtClean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 smtClean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 smtClean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 smtClean="0"/>
              <a:t>lides</a:t>
            </a:r>
            <a:r>
              <a:rPr lang="en-US" altLang="zh-CN" dirty="0" smtClean="0"/>
              <a:t> at https://courses.cs.washington.edu/courses/cse326/03wi/326lecturesb.shtml (by Dan </a:t>
            </a:r>
            <a:r>
              <a:rPr lang="en-US" altLang="zh-CN" dirty="0" err="1" smtClean="0"/>
              <a:t>Suciu</a:t>
            </a:r>
            <a:r>
              <a:rPr lang="en-US" altLang="zh-CN" dirty="0" smtClean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1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http://www.idealliance.org/proceedings/xml03/slides/mansfield&amp;otkunc/Paper/03-02-04.html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99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http://www.idealliance.org/proceedings/xml03/slides/mansfield&amp;otkunc/Paper/03-02-04.html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16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 smtClean="0"/>
              <a:t>CS101 Algorithms and Data Structures</a:t>
            </a:r>
            <a:endParaRPr lang="en-US" altLang="zh-CN" sz="4400" dirty="0"/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 smtClean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/>
              <a:t>Topological </a:t>
            </a:r>
            <a:r>
              <a:rPr lang="en-US" altLang="zh-CN" dirty="0" smtClean="0"/>
              <a:t>Sort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Textbook </a:t>
            </a:r>
            <a:r>
              <a:rPr lang="en-US" altLang="zh-CN" dirty="0" err="1" smtClean="0">
                <a:solidFill>
                  <a:prstClr val="black"/>
                </a:solidFill>
              </a:rPr>
              <a:t>Ch</a:t>
            </a:r>
            <a:r>
              <a:rPr lang="en-US" altLang="zh-CN" dirty="0" smtClean="0">
                <a:solidFill>
                  <a:prstClr val="black"/>
                </a:solidFill>
              </a:rPr>
              <a:t> 22.4</a:t>
            </a:r>
          </a:p>
        </p:txBody>
      </p:sp>
    </p:spTree>
    <p:extLst>
      <p:ext uri="{BB962C8B-B14F-4D97-AF65-F5344CB8AC3E}">
        <p14:creationId xmlns:p14="http://schemas.microsoft.com/office/powerpoint/2010/main" val="123838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Taking courses</a:t>
            </a:r>
            <a:endParaRPr lang="en-US" altLang="en-US" sz="10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The courses must be taken in an order such that the prerequisites of a course are taken before that course</a:t>
            </a: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sz="10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4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533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940152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023409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5364088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2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E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no neighbors—it is a </a:t>
            </a:r>
            <a:r>
              <a:rPr lang="en-US" altLang="en-US" i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sink</a:t>
            </a:r>
            <a:endParaRPr lang="en-US" altLang="en-US" i="1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4688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940152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12441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6104185" y="3939737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79613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7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72034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940152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864004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6095718" y="493270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79613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1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L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no neighbors—it is also a </a:t>
            </a:r>
            <a:r>
              <a:rPr lang="en-US" altLang="en-US" i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sink</a:t>
            </a:r>
            <a:endParaRPr lang="en-US" altLang="en-US" i="1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159063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940152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90940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6095718" y="493270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19431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The queue is empty, so we are done</a:t>
            </a:r>
            <a:endParaRPr lang="en-US" altLang="en-US" i="1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678125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940152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4007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619431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74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The array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used for the queue stores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the topological sort</a:t>
            </a: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6606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13079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9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array used for the queue stores the topological sort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Note the difference in order from our previous sort?</a:t>
            </a:r>
          </a:p>
          <a:p>
            <a:pPr marL="457200" lvl="1" indent="0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       </a:t>
            </a:r>
            <a:r>
              <a:rPr lang="en-CA" altLang="en-US" dirty="0" smtClean="0"/>
              <a:t>C</a:t>
            </a:r>
            <a:r>
              <a:rPr lang="en-CA" altLang="en-US" dirty="0"/>
              <a:t>, H, D, </a:t>
            </a:r>
            <a:r>
              <a:rPr lang="en-CA" altLang="en-US" dirty="0" smtClean="0">
                <a:solidFill>
                  <a:srgbClr val="FF0000"/>
                </a:solidFill>
              </a:rPr>
              <a:t>A</a:t>
            </a:r>
            <a:r>
              <a:rPr lang="en-CA" altLang="en-US" dirty="0"/>
              <a:t>,</a:t>
            </a:r>
            <a:r>
              <a:rPr lang="en-CA" altLang="en-US" dirty="0" smtClean="0">
                <a:solidFill>
                  <a:srgbClr val="FF0000"/>
                </a:solidFill>
              </a:rPr>
              <a:t> B</a:t>
            </a:r>
            <a:r>
              <a:rPr lang="en-CA" altLang="en-US" dirty="0"/>
              <a:t>,</a:t>
            </a:r>
            <a:r>
              <a:rPr lang="en-CA" altLang="en-US" dirty="0" smtClean="0">
                <a:solidFill>
                  <a:srgbClr val="FF0000"/>
                </a:solidFill>
              </a:rPr>
              <a:t> I</a:t>
            </a:r>
            <a:r>
              <a:rPr lang="en-CA" altLang="en-US" dirty="0"/>
              <a:t>,</a:t>
            </a:r>
            <a:r>
              <a:rPr lang="en-CA" altLang="en-US" dirty="0" smtClean="0">
                <a:solidFill>
                  <a:srgbClr val="FF0000"/>
                </a:solidFill>
              </a:rPr>
              <a:t> J</a:t>
            </a:r>
            <a:r>
              <a:rPr lang="en-CA" altLang="en-US" dirty="0"/>
              <a:t>,</a:t>
            </a:r>
            <a:r>
              <a:rPr lang="en-CA" altLang="en-US" dirty="0" smtClean="0">
                <a:solidFill>
                  <a:srgbClr val="FF0000"/>
                </a:solidFill>
              </a:rPr>
              <a:t> F</a:t>
            </a:r>
            <a:r>
              <a:rPr lang="en-CA" altLang="en-US" dirty="0"/>
              <a:t>,</a:t>
            </a:r>
            <a:r>
              <a:rPr lang="en-CA" altLang="en-US" dirty="0" smtClean="0">
                <a:solidFill>
                  <a:srgbClr val="FF0000"/>
                </a:solidFill>
              </a:rPr>
              <a:t> G</a:t>
            </a:r>
            <a:r>
              <a:rPr lang="en-CA" altLang="en-US" dirty="0"/>
              <a:t>,</a:t>
            </a:r>
            <a:r>
              <a:rPr lang="en-CA" altLang="en-US" dirty="0" smtClean="0">
                <a:solidFill>
                  <a:srgbClr val="FF0000"/>
                </a:solidFill>
              </a:rPr>
              <a:t> E</a:t>
            </a:r>
            <a:r>
              <a:rPr lang="en-CA" altLang="en-US" dirty="0"/>
              <a:t>,</a:t>
            </a:r>
            <a:r>
              <a:rPr lang="en-CA" altLang="en-US" dirty="0" smtClean="0">
                <a:solidFill>
                  <a:srgbClr val="FF0000"/>
                </a:solidFill>
              </a:rPr>
              <a:t> </a:t>
            </a:r>
            <a:r>
              <a:rPr lang="en-CA" altLang="en-US" dirty="0">
                <a:solidFill>
                  <a:srgbClr val="FF0000"/>
                </a:solidFill>
              </a:rPr>
              <a:t>K</a:t>
            </a:r>
            <a:r>
              <a:rPr lang="en-CA" altLang="en-US" dirty="0"/>
              <a:t>, L</a:t>
            </a:r>
          </a:p>
          <a:p>
            <a:pPr marL="457200" lvl="1" indent="0"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1264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9232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0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Topological sorting</a:t>
            </a:r>
          </a:p>
          <a:p>
            <a:pPr lvl="1"/>
            <a:r>
              <a:rPr lang="en-US" altLang="zh-CN" dirty="0" smtClean="0"/>
              <a:t>Definitions</a:t>
            </a:r>
          </a:p>
          <a:p>
            <a:pPr lvl="1"/>
            <a:r>
              <a:rPr lang="en-US" altLang="zh-CN" dirty="0" smtClean="0"/>
              <a:t>Algorithm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Finding the critical path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68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0681" y="2636837"/>
            <a:ext cx="2376487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Critical path</a:t>
            </a:r>
          </a:p>
        </p:txBody>
      </p:sp>
      <p:sp>
        <p:nvSpPr>
          <p:cNvPr id="5837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Suppose each task has a performance time associated with it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If the tasks are performed serially, the time required to complete the last task equals to the sum of the individual task times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These tasks require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 + 0.7 + 0.5 + 0.4 + 0.1 = 2.0 s </a:t>
            </a:r>
            <a:r>
              <a:rPr lang="en-US" altLang="en-US" dirty="0" smtClean="0">
                <a:latin typeface="Arial" charset="0"/>
                <a:cs typeface="Arial" charset="0"/>
              </a:rPr>
              <a:t>to execute serially</a:t>
            </a:r>
          </a:p>
        </p:txBody>
      </p:sp>
    </p:spTree>
    <p:extLst>
      <p:ext uri="{BB962C8B-B14F-4D97-AF65-F5344CB8AC3E}">
        <p14:creationId xmlns:p14="http://schemas.microsoft.com/office/powerpoint/2010/main" val="12672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Critical path</a:t>
            </a:r>
          </a:p>
        </p:txBody>
      </p:sp>
      <p:sp>
        <p:nvSpPr>
          <p:cNvPr id="5837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In many cases, however, we could perform tasks in parallel</a:t>
            </a: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Computer tasks can be executed in parallel (multi-processing)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Different tasks can be completed by different teams in a company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0681" y="2636837"/>
            <a:ext cx="2376487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4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Consider you getting ready for a dinner out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You must wear the following: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jacket, shirt, briefs, socks, tie, etc.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There are certain constraints: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pants really should go on after the briefs,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socks are put on before shoes</a:t>
            </a:r>
          </a:p>
          <a:p>
            <a:pPr>
              <a:buFont typeface="Arial" charset="0"/>
              <a:buNone/>
            </a:pPr>
            <a:endParaRPr lang="en-US" altLang="en-US" sz="10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66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Critical path</a:t>
            </a:r>
          </a:p>
        </p:txBody>
      </p:sp>
      <p:sp>
        <p:nvSpPr>
          <p:cNvPr id="5837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Suppose Task A completes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can now execute Tasks B and D in parallel</a:t>
            </a: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0681" y="2636837"/>
            <a:ext cx="2376487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4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Critical path</a:t>
            </a:r>
          </a:p>
        </p:txBody>
      </p:sp>
      <p:sp>
        <p:nvSpPr>
          <p:cNvPr id="5837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Note that, Task E cannot execute until Task C completes, and Task C cannot execute until Task B completes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least time in which these five tasks can be completed is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	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 + 0.5 + 0.4 + 0.1 = 1.3 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This is called the </a:t>
            </a:r>
            <a:r>
              <a:rPr lang="en-US" altLang="en-US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critical time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of all tasks</a:t>
            </a:r>
            <a:endParaRPr lang="en-US" altLang="en-US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path (A, B, C, E) is said to be the </a:t>
            </a:r>
            <a:r>
              <a:rPr lang="en-US" altLang="en-US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critical path</a:t>
            </a:r>
            <a:endParaRPr lang="en-US" alt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0681" y="2636837"/>
            <a:ext cx="2376487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Critical path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0484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</a:t>
            </a:r>
            <a:r>
              <a:rPr lang="en-US" altLang="en-US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critical time</a:t>
            </a:r>
            <a:r>
              <a:rPr lang="en-US" alt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of each task is the earliest time that it could be completed after the start of execution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lvl="0">
              <a:buNone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The </a:t>
            </a:r>
            <a:r>
              <a:rPr lang="en-US" alt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critical </a:t>
            </a:r>
            <a:r>
              <a:rPr lang="en-US" altLang="en-US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path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is </a:t>
            </a:r>
            <a:r>
              <a:rPr lang="en-US" altLang="zh-CN" dirty="0"/>
              <a:t>the sequence of </a:t>
            </a:r>
            <a:r>
              <a:rPr lang="en-US" altLang="zh-CN" dirty="0" smtClean="0"/>
              <a:t>tasks determining </a:t>
            </a:r>
            <a:r>
              <a:rPr lang="en-US" altLang="zh-CN" dirty="0"/>
              <a:t>the minimum time needed </a:t>
            </a:r>
            <a:r>
              <a:rPr lang="en-US" altLang="zh-CN" dirty="0" smtClean="0"/>
              <a:t>to complete the project</a:t>
            </a:r>
          </a:p>
          <a:p>
            <a:pPr lvl="1"/>
            <a:r>
              <a:rPr lang="en-US" altLang="zh-CN" dirty="0" smtClean="0"/>
              <a:t>If a task on the critical path is delayed, the entire project will be delayed</a:t>
            </a:r>
            <a:endParaRPr lang="en-US" altLang="en-US" sz="8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69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59395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Tasks that have no prerequisites </a:t>
            </a:r>
            <a:r>
              <a:rPr lang="en-US" altLang="en-US" dirty="0" smtClean="0">
                <a:latin typeface="Arial" charset="0"/>
                <a:cs typeface="Arial" charset="0"/>
              </a:rPr>
              <a:t>have a critical time equal to the time it takes to complete that task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For tasks that depend on others, the critical time will be: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maximum critical time that it takes to complete a prerequisite 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Plus the time it takes to complete this task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357188" indent="-357188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 this example, the critical times are: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Task A completes in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 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Task B must wait for A and completes after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 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Task D must wait for A and completes after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 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Task C must wait for B and completes after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 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Task E must wait for both C and D, and completes after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	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max(1.0, 1.2) + 0.1 = 1.3 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1977" y="3645024"/>
            <a:ext cx="2376487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62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041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To find the critical time/path, we run topological sorting and require the following additional information: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must know the execution time of each task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will have to record the critical time for each task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Initialize these to zero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will need to know the previous task with the longest critical time to determine the critical path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Set these to null</a:t>
            </a:r>
          </a:p>
        </p:txBody>
      </p:sp>
    </p:spTree>
    <p:extLst>
      <p:ext uri="{BB962C8B-B14F-4D97-AF65-F5344CB8AC3E}">
        <p14:creationId xmlns:p14="http://schemas.microsoft.com/office/powerpoint/2010/main" val="8024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Suppose we have the following times for the tasks</a:t>
            </a:r>
          </a:p>
        </p:txBody>
      </p:sp>
      <p:sp>
        <p:nvSpPr>
          <p:cNvPr id="6144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54719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CA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946810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07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23494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041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Each time we pop a vertex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, in addition to what we already do: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For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, add the task time onto the critical time for that vertex: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That is the critical time for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For each </a:t>
            </a:r>
            <a:r>
              <a:rPr lang="en-US" altLang="en-US" u="sng" dirty="0" smtClean="0">
                <a:latin typeface="Arial" charset="0"/>
                <a:cs typeface="Arial" charset="0"/>
              </a:rPr>
              <a:t>adjacent</a:t>
            </a:r>
            <a:r>
              <a:rPr lang="en-US" altLang="en-US" dirty="0" smtClean="0">
                <a:latin typeface="Arial" charset="0"/>
                <a:cs typeface="Arial" charset="0"/>
              </a:rPr>
              <a:t> vertex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dirty="0" smtClean="0">
                <a:latin typeface="Arial" charset="0"/>
                <a:cs typeface="Arial" charset="0"/>
              </a:rPr>
              <a:t>: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If the critical time for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 is greater than the currently stored critical time for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w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3"/>
            <a:r>
              <a:rPr lang="en-US" alt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Update the critical time with the critical time for </a:t>
            </a:r>
            <a:r>
              <a:rPr lang="en-US" altLang="en-US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en-US" altLang="en-US" sz="160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3"/>
            <a:r>
              <a:rPr lang="en-US" alt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Set the previous pointer to the vertex </a:t>
            </a:r>
            <a:r>
              <a:rPr lang="en-US" altLang="en-US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en-US" altLang="en-US" sz="160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So we initialize the queue with those vertices with in-degree zero</a:t>
            </a:r>
          </a:p>
        </p:txBody>
      </p:sp>
      <p:sp>
        <p:nvSpPr>
          <p:cNvPr id="6144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36170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CA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293225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07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9250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Pop Task A and update its critical time 0.0 + 5.2 = 5.2</a:t>
            </a:r>
          </a:p>
          <a:p>
            <a:pPr marL="457200" lvl="1" indent="0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30745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CA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9857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7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2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Pop Task A and update its critical time 0.0 + 5.2 = 5.2</a:t>
            </a:r>
          </a:p>
          <a:p>
            <a:pPr marL="457200" lvl="1" indent="0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4480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CA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664410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7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46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following is a task graph for getting dressed:</a:t>
            </a: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lvl="2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Many people would go like this (a possible topological sort):</a:t>
            </a:r>
          </a:p>
          <a:p>
            <a:pPr lvl="2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briefs, shirt, </a:t>
            </a:r>
            <a:r>
              <a:rPr lang="en-US" altLang="en-US" dirty="0" smtClean="0">
                <a:latin typeface="Arial" charset="0"/>
                <a:cs typeface="Arial" charset="0"/>
              </a:rPr>
              <a:t>socks</a:t>
            </a:r>
            <a:r>
              <a:rPr lang="en-US" altLang="en-US" dirty="0">
                <a:latin typeface="Arial" charset="0"/>
                <a:cs typeface="Arial" charset="0"/>
              </a:rPr>
              <a:t>, pants, </a:t>
            </a:r>
            <a:r>
              <a:rPr lang="en-US" altLang="en-US" dirty="0" smtClean="0">
                <a:latin typeface="Arial" charset="0"/>
                <a:cs typeface="Arial" charset="0"/>
              </a:rPr>
              <a:t>belt</a:t>
            </a:r>
            <a:r>
              <a:rPr lang="en-US" altLang="en-US" dirty="0">
                <a:latin typeface="Arial" charset="0"/>
                <a:cs typeface="Arial" charset="0"/>
              </a:rPr>
              <a:t>, tie, jacket, wallet, keys, iPod, watch, shoes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Another topological sort is:</a:t>
            </a:r>
          </a:p>
          <a:p>
            <a:pPr lvl="2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briefs, pants, wallet, keys, belt, socks, shoes, shirt, tie, jacket, iPod, watch</a:t>
            </a:r>
          </a:p>
        </p:txBody>
      </p:sp>
      <p:pic>
        <p:nvPicPr>
          <p:cNvPr id="16388" name="Picture 4" descr="d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060575"/>
            <a:ext cx="352425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14876" y="3429000"/>
            <a:ext cx="936104" cy="297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4051398" y="3223202"/>
            <a:ext cx="275396" cy="297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9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For each neighbor of Task A: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478957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CA" sz="24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CA" sz="24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91935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7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5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For each neighbor of Task A: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627435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293881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7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0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Task </a:t>
            </a:r>
            <a:r>
              <a:rPr lang="en-US" altLang="en-US" dirty="0" smtClean="0">
                <a:latin typeface="Arial" charset="0"/>
                <a:cs typeface="Arial" charset="0"/>
              </a:rPr>
              <a:t>F </a:t>
            </a:r>
            <a:r>
              <a:rPr lang="en-US" altLang="en-US" dirty="0">
                <a:latin typeface="Arial" charset="0"/>
                <a:cs typeface="Arial" charset="0"/>
              </a:rPr>
              <a:t>and update its critical time 0.0 + </a:t>
            </a:r>
            <a:r>
              <a:rPr lang="en-US" altLang="en-US" dirty="0" smtClean="0">
                <a:latin typeface="Arial" charset="0"/>
                <a:cs typeface="Arial" charset="0"/>
              </a:rPr>
              <a:t>17.1 </a:t>
            </a:r>
            <a:r>
              <a:rPr lang="en-US" altLang="en-US" dirty="0">
                <a:latin typeface="Arial" charset="0"/>
                <a:cs typeface="Arial" charset="0"/>
              </a:rPr>
              <a:t>= </a:t>
            </a:r>
            <a:r>
              <a:rPr lang="en-US" altLang="en-US" dirty="0" smtClean="0">
                <a:latin typeface="Arial" charset="0"/>
                <a:cs typeface="Arial" charset="0"/>
              </a:rPr>
              <a:t>17.1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2720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55746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6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6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Task </a:t>
            </a:r>
            <a:r>
              <a:rPr lang="en-US" altLang="en-US" dirty="0" smtClean="0">
                <a:latin typeface="Arial" charset="0"/>
                <a:cs typeface="Arial" charset="0"/>
              </a:rPr>
              <a:t>F </a:t>
            </a:r>
            <a:r>
              <a:rPr lang="en-US" altLang="en-US" dirty="0">
                <a:latin typeface="Arial" charset="0"/>
                <a:cs typeface="Arial" charset="0"/>
              </a:rPr>
              <a:t>and update its critical time 0.0 + </a:t>
            </a:r>
            <a:r>
              <a:rPr lang="en-US" altLang="en-US" dirty="0" smtClean="0">
                <a:latin typeface="Arial" charset="0"/>
                <a:cs typeface="Arial" charset="0"/>
              </a:rPr>
              <a:t>17.1 </a:t>
            </a:r>
            <a:r>
              <a:rPr lang="en-US" altLang="en-US" dirty="0">
                <a:latin typeface="Arial" charset="0"/>
                <a:cs typeface="Arial" charset="0"/>
              </a:rPr>
              <a:t>= </a:t>
            </a:r>
            <a:r>
              <a:rPr lang="en-US" altLang="en-US" dirty="0" smtClean="0">
                <a:latin typeface="Arial" charset="0"/>
                <a:cs typeface="Arial" charset="0"/>
              </a:rPr>
              <a:t>17.1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059088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0365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6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5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For each neighbor of </a:t>
            </a:r>
            <a:r>
              <a:rPr lang="en-US" altLang="en-US" dirty="0" smtClean="0">
                <a:latin typeface="Arial" charset="0"/>
                <a:cs typeface="Arial" charset="0"/>
              </a:rPr>
              <a:t>Task F: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36908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085130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6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7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4515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For each neighbor of </a:t>
            </a:r>
            <a:r>
              <a:rPr lang="en-US" altLang="en-US" dirty="0" smtClean="0">
                <a:latin typeface="Arial" charset="0"/>
                <a:cs typeface="Arial" charset="0"/>
              </a:rPr>
              <a:t>Task F: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78058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4036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578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6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4515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Task </a:t>
            </a:r>
            <a:r>
              <a:rPr lang="en-US" altLang="en-US" dirty="0" smtClean="0">
                <a:latin typeface="Arial" charset="0"/>
                <a:cs typeface="Arial" charset="0"/>
              </a:rPr>
              <a:t>B </a:t>
            </a:r>
            <a:r>
              <a:rPr lang="en-US" altLang="en-US" dirty="0">
                <a:latin typeface="Arial" charset="0"/>
                <a:cs typeface="Arial" charset="0"/>
              </a:rPr>
              <a:t>and update its critical time </a:t>
            </a:r>
            <a:r>
              <a:rPr lang="en-US" altLang="en-US" dirty="0" smtClean="0">
                <a:latin typeface="Arial" charset="0"/>
                <a:cs typeface="Arial" charset="0"/>
              </a:rPr>
              <a:t>5.2 </a:t>
            </a:r>
            <a:r>
              <a:rPr lang="en-US" altLang="en-US" dirty="0">
                <a:latin typeface="Arial" charset="0"/>
                <a:cs typeface="Arial" charset="0"/>
              </a:rPr>
              <a:t>+ </a:t>
            </a:r>
            <a:r>
              <a:rPr lang="en-US" altLang="en-US" dirty="0" smtClean="0">
                <a:latin typeface="Arial" charset="0"/>
                <a:cs typeface="Arial" charset="0"/>
              </a:rPr>
              <a:t>6.1 </a:t>
            </a:r>
            <a:r>
              <a:rPr lang="en-US" altLang="en-US" dirty="0">
                <a:latin typeface="Arial" charset="0"/>
                <a:cs typeface="Arial" charset="0"/>
              </a:rPr>
              <a:t>= </a:t>
            </a:r>
            <a:r>
              <a:rPr lang="en-US" altLang="en-US" dirty="0" smtClean="0">
                <a:latin typeface="Arial" charset="0"/>
                <a:cs typeface="Arial" charset="0"/>
              </a:rPr>
              <a:t>11.3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95195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50092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578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90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4515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Task </a:t>
            </a:r>
            <a:r>
              <a:rPr lang="en-US" altLang="en-US" dirty="0" smtClean="0">
                <a:latin typeface="Arial" charset="0"/>
                <a:cs typeface="Arial" charset="0"/>
              </a:rPr>
              <a:t>B </a:t>
            </a:r>
            <a:r>
              <a:rPr lang="en-US" altLang="en-US" dirty="0">
                <a:latin typeface="Arial" charset="0"/>
                <a:cs typeface="Arial" charset="0"/>
              </a:rPr>
              <a:t>and update its critical time </a:t>
            </a:r>
            <a:r>
              <a:rPr lang="en-US" altLang="en-US" dirty="0" smtClean="0">
                <a:latin typeface="Arial" charset="0"/>
                <a:cs typeface="Arial" charset="0"/>
              </a:rPr>
              <a:t>5.2 </a:t>
            </a:r>
            <a:r>
              <a:rPr lang="en-US" altLang="en-US" dirty="0">
                <a:latin typeface="Arial" charset="0"/>
                <a:cs typeface="Arial" charset="0"/>
              </a:rPr>
              <a:t>+ </a:t>
            </a:r>
            <a:r>
              <a:rPr lang="en-US" altLang="en-US" dirty="0" smtClean="0">
                <a:latin typeface="Arial" charset="0"/>
                <a:cs typeface="Arial" charset="0"/>
              </a:rPr>
              <a:t>6.1 </a:t>
            </a:r>
            <a:r>
              <a:rPr lang="en-US" altLang="en-US" dirty="0">
                <a:latin typeface="Arial" charset="0"/>
                <a:cs typeface="Arial" charset="0"/>
              </a:rPr>
              <a:t>= </a:t>
            </a:r>
            <a:r>
              <a:rPr lang="en-US" altLang="en-US" dirty="0" smtClean="0">
                <a:latin typeface="Arial" charset="0"/>
                <a:cs typeface="Arial" charset="0"/>
              </a:rPr>
              <a:t>11.3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79789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017378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578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25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4515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For each neighbor of Task </a:t>
            </a:r>
            <a:r>
              <a:rPr lang="en-US" altLang="en-US" dirty="0" smtClean="0">
                <a:latin typeface="Arial" charset="0"/>
                <a:cs typeface="Arial" charset="0"/>
              </a:rPr>
              <a:t>B: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536472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1057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578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6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3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553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For each neighbor of Task F: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</a:t>
            </a:r>
            <a:r>
              <a:rPr lang="en-US" altLang="en-US" dirty="0" smtClean="0">
                <a:latin typeface="Arial" charset="0"/>
                <a:cs typeface="Arial" charset="0"/>
              </a:rPr>
              <a:t>time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Both C and E are waiting on F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06256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41107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602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24135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C++ header and source files have 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altLang="en-US" dirty="0" smtClean="0">
                <a:latin typeface="Arial" charset="0"/>
                <a:cs typeface="Arial" charset="0"/>
              </a:rPr>
              <a:t> statements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 change to an included file requires a recompilation of the current file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On a large project, it is desirable to recompile only those source files that depended on those files which changed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For large software projects, full compilations may take hours</a:t>
            </a: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46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553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Task </a:t>
            </a:r>
            <a:r>
              <a:rPr lang="en-US" altLang="en-US" dirty="0" smtClean="0">
                <a:latin typeface="Arial" charset="0"/>
                <a:cs typeface="Arial" charset="0"/>
              </a:rPr>
              <a:t>E </a:t>
            </a:r>
            <a:r>
              <a:rPr lang="en-US" altLang="en-US" dirty="0">
                <a:latin typeface="Arial" charset="0"/>
                <a:cs typeface="Arial" charset="0"/>
              </a:rPr>
              <a:t>and update its critical time </a:t>
            </a:r>
            <a:r>
              <a:rPr lang="en-US" altLang="en-US" dirty="0" smtClean="0">
                <a:latin typeface="Arial" charset="0"/>
                <a:cs typeface="Arial" charset="0"/>
              </a:rPr>
              <a:t>17.1 </a:t>
            </a:r>
            <a:r>
              <a:rPr lang="en-US" altLang="en-US" dirty="0">
                <a:latin typeface="Arial" charset="0"/>
                <a:cs typeface="Arial" charset="0"/>
              </a:rPr>
              <a:t>+ </a:t>
            </a:r>
            <a:r>
              <a:rPr lang="en-US" altLang="en-US" dirty="0" smtClean="0">
                <a:latin typeface="Arial" charset="0"/>
                <a:cs typeface="Arial" charset="0"/>
              </a:rPr>
              <a:t>9.5 </a:t>
            </a:r>
            <a:r>
              <a:rPr lang="en-US" altLang="en-US" dirty="0">
                <a:latin typeface="Arial" charset="0"/>
                <a:cs typeface="Arial" charset="0"/>
              </a:rPr>
              <a:t>= </a:t>
            </a:r>
            <a:r>
              <a:rPr lang="en-US" altLang="en-US" dirty="0" smtClean="0">
                <a:latin typeface="Arial" charset="0"/>
                <a:cs typeface="Arial" charset="0"/>
              </a:rPr>
              <a:t>26.6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67214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485027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602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90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553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Task </a:t>
            </a:r>
            <a:r>
              <a:rPr lang="en-US" altLang="en-US" dirty="0" smtClean="0">
                <a:latin typeface="Arial" charset="0"/>
                <a:cs typeface="Arial" charset="0"/>
              </a:rPr>
              <a:t>E </a:t>
            </a:r>
            <a:r>
              <a:rPr lang="en-US" altLang="en-US" dirty="0">
                <a:latin typeface="Arial" charset="0"/>
                <a:cs typeface="Arial" charset="0"/>
              </a:rPr>
              <a:t>and update its critical time </a:t>
            </a:r>
            <a:r>
              <a:rPr lang="en-US" altLang="en-US" dirty="0" smtClean="0">
                <a:latin typeface="Arial" charset="0"/>
                <a:cs typeface="Arial" charset="0"/>
              </a:rPr>
              <a:t>17.1 </a:t>
            </a:r>
            <a:r>
              <a:rPr lang="en-US" altLang="en-US" dirty="0">
                <a:latin typeface="Arial" charset="0"/>
                <a:cs typeface="Arial" charset="0"/>
              </a:rPr>
              <a:t>+ </a:t>
            </a:r>
            <a:r>
              <a:rPr lang="en-US" altLang="en-US" dirty="0" smtClean="0">
                <a:latin typeface="Arial" charset="0"/>
                <a:cs typeface="Arial" charset="0"/>
              </a:rPr>
              <a:t>9.5 </a:t>
            </a:r>
            <a:r>
              <a:rPr lang="en-US" altLang="en-US" dirty="0">
                <a:latin typeface="Arial" charset="0"/>
                <a:cs typeface="Arial" charset="0"/>
              </a:rPr>
              <a:t>= </a:t>
            </a:r>
            <a:r>
              <a:rPr lang="en-US" altLang="en-US" dirty="0" smtClean="0">
                <a:latin typeface="Arial" charset="0"/>
                <a:cs typeface="Arial" charset="0"/>
              </a:rPr>
              <a:t>26.6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122094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610343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602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81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553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For each neighbor of </a:t>
            </a:r>
            <a:r>
              <a:rPr lang="en-US" altLang="en-US" dirty="0" smtClean="0">
                <a:latin typeface="Arial" charset="0"/>
                <a:cs typeface="Arial" charset="0"/>
              </a:rPr>
              <a:t>Task E: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71390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078232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602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5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6563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For each neighbor of Task </a:t>
            </a:r>
            <a:r>
              <a:rPr lang="en-US" altLang="en-US" dirty="0" smtClean="0">
                <a:latin typeface="Arial" charset="0"/>
                <a:cs typeface="Arial" charset="0"/>
              </a:rPr>
              <a:t>E: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</a:t>
            </a:r>
            <a:r>
              <a:rPr lang="en-US" altLang="en-US" dirty="0" smtClean="0">
                <a:latin typeface="Arial" charset="0"/>
                <a:cs typeface="Arial" charset="0"/>
              </a:rPr>
              <a:t>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298239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603178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626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4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79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6563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Task </a:t>
            </a:r>
            <a:r>
              <a:rPr lang="en-US" altLang="en-US" dirty="0" smtClean="0">
                <a:latin typeface="Arial" charset="0"/>
                <a:cs typeface="Arial" charset="0"/>
              </a:rPr>
              <a:t>C </a:t>
            </a:r>
            <a:r>
              <a:rPr lang="en-US" altLang="en-US" dirty="0">
                <a:latin typeface="Arial" charset="0"/>
                <a:cs typeface="Arial" charset="0"/>
              </a:rPr>
              <a:t>and update its critical time </a:t>
            </a:r>
            <a:r>
              <a:rPr lang="en-US" altLang="en-US" dirty="0" smtClean="0">
                <a:latin typeface="Arial" charset="0"/>
                <a:cs typeface="Arial" charset="0"/>
              </a:rPr>
              <a:t>26.6 </a:t>
            </a:r>
            <a:r>
              <a:rPr lang="en-US" altLang="en-US" dirty="0">
                <a:latin typeface="Arial" charset="0"/>
                <a:cs typeface="Arial" charset="0"/>
              </a:rPr>
              <a:t>+ </a:t>
            </a:r>
            <a:r>
              <a:rPr lang="en-US" altLang="en-US" dirty="0" smtClean="0">
                <a:latin typeface="Arial" charset="0"/>
                <a:cs typeface="Arial" charset="0"/>
              </a:rPr>
              <a:t>4.7 </a:t>
            </a:r>
            <a:r>
              <a:rPr lang="en-US" altLang="en-US" dirty="0">
                <a:latin typeface="Arial" charset="0"/>
                <a:cs typeface="Arial" charset="0"/>
              </a:rPr>
              <a:t>= </a:t>
            </a:r>
            <a:r>
              <a:rPr lang="en-US" altLang="en-US" dirty="0" smtClean="0">
                <a:latin typeface="Arial" charset="0"/>
                <a:cs typeface="Arial" charset="0"/>
              </a:rPr>
              <a:t>31.3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107607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67601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626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4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2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6563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Task </a:t>
            </a:r>
            <a:r>
              <a:rPr lang="en-US" altLang="en-US" dirty="0" smtClean="0">
                <a:latin typeface="Arial" charset="0"/>
                <a:cs typeface="Arial" charset="0"/>
              </a:rPr>
              <a:t>C </a:t>
            </a:r>
            <a:r>
              <a:rPr lang="en-US" altLang="en-US" dirty="0">
                <a:latin typeface="Arial" charset="0"/>
                <a:cs typeface="Arial" charset="0"/>
              </a:rPr>
              <a:t>and update its critical time </a:t>
            </a:r>
            <a:r>
              <a:rPr lang="en-US" altLang="en-US" dirty="0" smtClean="0">
                <a:latin typeface="Arial" charset="0"/>
                <a:cs typeface="Arial" charset="0"/>
              </a:rPr>
              <a:t>26.6 </a:t>
            </a:r>
            <a:r>
              <a:rPr lang="en-US" altLang="en-US" dirty="0">
                <a:latin typeface="Arial" charset="0"/>
                <a:cs typeface="Arial" charset="0"/>
              </a:rPr>
              <a:t>+ </a:t>
            </a:r>
            <a:r>
              <a:rPr lang="en-US" altLang="en-US" dirty="0" smtClean="0">
                <a:latin typeface="Arial" charset="0"/>
                <a:cs typeface="Arial" charset="0"/>
              </a:rPr>
              <a:t>4.7 </a:t>
            </a:r>
            <a:r>
              <a:rPr lang="en-US" altLang="en-US" dirty="0">
                <a:latin typeface="Arial" charset="0"/>
                <a:cs typeface="Arial" charset="0"/>
              </a:rPr>
              <a:t>= </a:t>
            </a:r>
            <a:r>
              <a:rPr lang="en-US" altLang="en-US" dirty="0" smtClean="0">
                <a:latin typeface="Arial" charset="0"/>
                <a:cs typeface="Arial" charset="0"/>
              </a:rPr>
              <a:t>31.3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96607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54860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626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4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86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6563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For each neighbor of Task </a:t>
            </a:r>
            <a:r>
              <a:rPr lang="en-US" altLang="en-US" dirty="0" smtClean="0">
                <a:latin typeface="Arial" charset="0"/>
                <a:cs typeface="Arial" charset="0"/>
              </a:rPr>
              <a:t>C: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456536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491142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626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4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24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7587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For each neighbor of Task </a:t>
            </a:r>
            <a:r>
              <a:rPr lang="en-US" altLang="en-US" dirty="0" smtClean="0">
                <a:latin typeface="Arial" charset="0"/>
                <a:cs typeface="Arial" charset="0"/>
              </a:rPr>
              <a:t>C: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0398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20137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650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3" descr="C:\Users\dwharder\Desktop\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0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861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Task </a:t>
            </a:r>
            <a:r>
              <a:rPr lang="en-US" altLang="en-US" dirty="0" smtClean="0">
                <a:latin typeface="Arial" charset="0"/>
                <a:cs typeface="Arial" charset="0"/>
              </a:rPr>
              <a:t>D </a:t>
            </a:r>
            <a:r>
              <a:rPr lang="en-US" altLang="en-US" dirty="0">
                <a:latin typeface="Arial" charset="0"/>
                <a:cs typeface="Arial" charset="0"/>
              </a:rPr>
              <a:t>and update its critical time </a:t>
            </a:r>
            <a:r>
              <a:rPr lang="en-US" altLang="en-US" dirty="0" smtClean="0">
                <a:latin typeface="Arial" charset="0"/>
                <a:cs typeface="Arial" charset="0"/>
              </a:rPr>
              <a:t>31.3 </a:t>
            </a:r>
            <a:r>
              <a:rPr lang="en-US" altLang="en-US" dirty="0">
                <a:latin typeface="Arial" charset="0"/>
                <a:cs typeface="Arial" charset="0"/>
              </a:rPr>
              <a:t>+ </a:t>
            </a:r>
            <a:r>
              <a:rPr lang="en-US" altLang="en-US" dirty="0" smtClean="0">
                <a:latin typeface="Arial" charset="0"/>
                <a:cs typeface="Arial" charset="0"/>
              </a:rPr>
              <a:t>8.1 </a:t>
            </a:r>
            <a:r>
              <a:rPr lang="en-US" altLang="en-US" dirty="0">
                <a:latin typeface="Arial" charset="0"/>
                <a:cs typeface="Arial" charset="0"/>
              </a:rPr>
              <a:t>= </a:t>
            </a:r>
            <a:r>
              <a:rPr lang="en-US" altLang="en-US" dirty="0" smtClean="0">
                <a:latin typeface="Arial" charset="0"/>
                <a:cs typeface="Arial" charset="0"/>
              </a:rPr>
              <a:t>39.4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88284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107315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674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8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861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Task </a:t>
            </a:r>
            <a:r>
              <a:rPr lang="en-US" altLang="en-US" dirty="0" smtClean="0">
                <a:latin typeface="Arial" charset="0"/>
                <a:cs typeface="Arial" charset="0"/>
              </a:rPr>
              <a:t>D </a:t>
            </a:r>
            <a:r>
              <a:rPr lang="en-US" altLang="en-US" dirty="0">
                <a:latin typeface="Arial" charset="0"/>
                <a:cs typeface="Arial" charset="0"/>
              </a:rPr>
              <a:t>and update its critical time </a:t>
            </a:r>
            <a:r>
              <a:rPr lang="en-US" altLang="en-US" dirty="0" smtClean="0">
                <a:latin typeface="Arial" charset="0"/>
                <a:cs typeface="Arial" charset="0"/>
              </a:rPr>
              <a:t>31.3 </a:t>
            </a:r>
            <a:r>
              <a:rPr lang="en-US" altLang="en-US" dirty="0">
                <a:latin typeface="Arial" charset="0"/>
                <a:cs typeface="Arial" charset="0"/>
              </a:rPr>
              <a:t>+ </a:t>
            </a:r>
            <a:r>
              <a:rPr lang="en-US" altLang="en-US" dirty="0" smtClean="0">
                <a:latin typeface="Arial" charset="0"/>
                <a:cs typeface="Arial" charset="0"/>
              </a:rPr>
              <a:t>8.1 </a:t>
            </a:r>
            <a:r>
              <a:rPr lang="en-US" altLang="en-US" dirty="0">
                <a:latin typeface="Arial" charset="0"/>
                <a:cs typeface="Arial" charset="0"/>
              </a:rPr>
              <a:t>= </a:t>
            </a:r>
            <a:r>
              <a:rPr lang="en-US" altLang="en-US" dirty="0" smtClean="0">
                <a:latin typeface="Arial" charset="0"/>
                <a:cs typeface="Arial" charset="0"/>
              </a:rPr>
              <a:t>39.4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75017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39.4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60527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674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9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Theorem</a:t>
            </a:r>
            <a:r>
              <a:rPr lang="en-US" altLang="en-US" dirty="0" smtClean="0">
                <a:latin typeface="Arial" charset="0"/>
                <a:cs typeface="Arial" charset="0"/>
              </a:rPr>
              <a:t>: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 graph is a DAG if and only if it has a topological sorting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Proof strategy: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Such a statement is of the form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 smtClean="0">
                <a:latin typeface="Times New Roman" pitchFamily="18" charset="0"/>
                <a:cs typeface="Times New Roman" pitchFamily="18" charset="0"/>
              </a:rPr>
              <a:t>↔ 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CA" altLang="en-US" dirty="0" smtClean="0">
                <a:latin typeface="Arial" charset="0"/>
                <a:cs typeface="Arial" charset="0"/>
              </a:rPr>
              <a:t> and this is equivalent to:</a:t>
            </a:r>
          </a:p>
          <a:p>
            <a:pPr lvl="1" algn="ctr">
              <a:buFont typeface="Arial" charset="0"/>
              <a:buNone/>
            </a:pP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 smtClean="0">
                <a:latin typeface="Arial" charset="0"/>
                <a:cs typeface="Arial" charset="0"/>
              </a:rPr>
              <a:t>→</a:t>
            </a:r>
            <a:r>
              <a:rPr lang="en-CA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CA" altLang="en-US" dirty="0" smtClean="0">
                <a:latin typeface="Arial" charset="0"/>
                <a:cs typeface="Arial" charset="0"/>
              </a:rPr>
              <a:t> and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 smtClean="0">
                <a:latin typeface="Arial" charset="0"/>
                <a:cs typeface="Arial" charset="0"/>
              </a:rPr>
              <a:t>→</a:t>
            </a:r>
            <a:r>
              <a:rPr lang="en-CA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2703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861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Task D has no neighbors and the queue is empty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are done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03107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39.4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9677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674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8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21059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39.4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dwharder\Desktop\a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33" y="2753579"/>
            <a:ext cx="27971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72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70660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can also plot the completing of the tasks in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731863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39.4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218" name="Picture 2" descr="C:\Users\dwharder\Desktop\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39" y="2348880"/>
            <a:ext cx="3224213" cy="406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9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70660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Incidentally, the task and previous task defines a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forest</a:t>
            </a:r>
            <a:r>
              <a:rPr lang="en-US" altLang="en-US" dirty="0" smtClean="0">
                <a:latin typeface="Arial" charset="0"/>
                <a:cs typeface="Arial" charset="0"/>
              </a:rPr>
              <a:t> using the parental tree data structure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92930"/>
              </p:ext>
            </p:extLst>
          </p:nvPr>
        </p:nvGraphicFramePr>
        <p:xfrm>
          <a:off x="4417474" y="2506518"/>
          <a:ext cx="1743767" cy="3237248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1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837" y="2348880"/>
            <a:ext cx="3224016" cy="406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76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716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 this topic, we have discussed topological sorts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Sorting of elements in a DAG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Implementation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A table of in-degrees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Select that vertex which has current in-degree zero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defined critical paths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The implementation requires only a few more table entries</a:t>
            </a:r>
          </a:p>
        </p:txBody>
      </p:sp>
    </p:spTree>
    <p:extLst>
      <p:ext uri="{BB962C8B-B14F-4D97-AF65-F5344CB8AC3E}">
        <p14:creationId xmlns:p14="http://schemas.microsoft.com/office/powerpoint/2010/main" val="201862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First, we need a two lemmas: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A DAG always has at least one vertex with in-degree zero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That is, it has at least one </a:t>
            </a:r>
            <a:r>
              <a:rPr lang="en-US" altLang="en-US" i="1" dirty="0" smtClean="0">
                <a:latin typeface="Arial" charset="0"/>
                <a:cs typeface="Arial" charset="0"/>
              </a:rPr>
              <a:t>source</a:t>
            </a:r>
          </a:p>
          <a:p>
            <a:pPr marL="914400" lvl="2" indent="0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Proof by contradiction:	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If we cannot find a vertex with in-degree zero, we will show there must be a cycle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Start with any vertex and define a list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Then iterate this loop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|V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dirty="0" smtClean="0">
                <a:latin typeface="Arial" charset="0"/>
                <a:cs typeface="Arial" charset="0"/>
              </a:rPr>
              <a:t> times:</a:t>
            </a:r>
            <a:endParaRPr lang="en-US" altLang="en-US" i="1" dirty="0" smtClean="0">
              <a:latin typeface="Arial" charset="0"/>
              <a:cs typeface="Arial" charset="0"/>
            </a:endParaRP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</a:t>
            </a:r>
            <a:r>
              <a:rPr lang="en-US" altLang="en-US" dirty="0" smtClean="0">
                <a:latin typeface="Arial" charset="0"/>
                <a:cs typeface="Arial" charset="0"/>
              </a:rPr>
              <a:t>he first vertex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en-CA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in the list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dirty="0" smtClean="0">
                <a:latin typeface="Arial" charset="0"/>
                <a:cs typeface="Arial" charset="0"/>
              </a:rPr>
              <a:t>does not have in-degree zero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So we can find a vertex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 smtClean="0">
                <a:latin typeface="Arial" charset="0"/>
                <a:cs typeface="Arial" charset="0"/>
              </a:rPr>
              <a:t> such that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en-CA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 smtClean="0">
                <a:latin typeface="Arial" charset="0"/>
                <a:cs typeface="Arial" charset="0"/>
              </a:rPr>
              <a:t> is an edge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Add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en-US" dirty="0" smtClean="0">
                <a:latin typeface="Arial" charset="0"/>
                <a:cs typeface="Arial" charset="0"/>
              </a:rPr>
              <a:t>to the list: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en-CA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en-CA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By the pigeon-hole principle, at least one vertex must appear twice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This forms a cycle; hence a contradiction, as this is a DAG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8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First, we need a two lemmas: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Any sub-graph of a DAG is a DAG</a:t>
            </a:r>
          </a:p>
          <a:p>
            <a:pPr marL="914400" lvl="2" indent="0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Proof:	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If a sub-graph has a cycle, that same cycle must appear in the super-graph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We assumed the super-graph was a DAG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This is a contradiction</a:t>
            </a:r>
          </a:p>
          <a:p>
            <a:pPr marL="357188" lvl="0" indent="-357188">
              <a:buNone/>
            </a:pPr>
            <a:r>
              <a:rPr lang="en-CA" dirty="0">
                <a:solidFill>
                  <a:prstClr val="black"/>
                </a:solidFill>
              </a:rPr>
              <a:t>	∴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the sub-graph must be a DAG</a:t>
            </a:r>
            <a:endParaRPr lang="en-US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will start with showing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 smtClean="0">
                <a:latin typeface="Arial" charset="0"/>
                <a:cs typeface="Arial" charset="0"/>
              </a:rPr>
              <a:t>→</a:t>
            </a:r>
            <a:r>
              <a:rPr lang="en-CA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dirty="0" smtClean="0">
                <a:latin typeface="Arial" charset="0"/>
                <a:cs typeface="Arial" charset="0"/>
              </a:rPr>
              <a:t>: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     If a graph is a DAG, it has a topological sort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Proof by induction:</a:t>
            </a:r>
          </a:p>
          <a:p>
            <a:pPr lvl="2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 graph with one vertex is a DAG and it has a topological sort</a:t>
            </a:r>
          </a:p>
          <a:p>
            <a:pPr lvl="2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Assume a DAG with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vertices has a topological sort</a:t>
            </a:r>
          </a:p>
          <a:p>
            <a:pPr lvl="2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A DAG with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+ 1</a:t>
            </a:r>
            <a:r>
              <a:rPr lang="en-US" altLang="en-US" dirty="0" smtClean="0">
                <a:latin typeface="Arial" charset="0"/>
                <a:cs typeface="Arial" charset="0"/>
              </a:rPr>
              <a:t> vertices must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have at least one vertex </a:t>
            </a:r>
            <a:r>
              <a:rPr lang="en-US" alt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of in-degree zero</a:t>
            </a:r>
          </a:p>
          <a:p>
            <a:pPr lvl="2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Removing the vertex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 and consider the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vertex-induced</a:t>
            </a:r>
            <a:r>
              <a:rPr lang="en-US" altLang="en-US" dirty="0" smtClean="0">
                <a:latin typeface="Arial" charset="0"/>
                <a:cs typeface="Arial" charset="0"/>
              </a:rPr>
              <a:t> sub-graph with the remaining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vertices</a:t>
            </a:r>
          </a:p>
          <a:p>
            <a:pPr lvl="3"/>
            <a:r>
              <a:rPr lang="en-US" altLang="en-US" dirty="0" smtClean="0">
                <a:latin typeface="Arial" charset="0"/>
                <a:cs typeface="Arial" charset="0"/>
              </a:rPr>
              <a:t>If this sub-graph has a cycle, so would the original graph—contradiction</a:t>
            </a:r>
          </a:p>
          <a:p>
            <a:pPr lvl="3"/>
            <a:r>
              <a:rPr lang="en-US" altLang="en-US" dirty="0" smtClean="0">
                <a:latin typeface="Arial" charset="0"/>
                <a:cs typeface="Arial" charset="0"/>
              </a:rPr>
              <a:t>Thus, the graph with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vertices is also a DAG, therefore it has a topological sort</a:t>
            </a:r>
          </a:p>
          <a:p>
            <a:pPr lvl="2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Add the vertex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 to the start of the topological sort to get one for the graph of size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6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Next, we will show that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 smtClean="0">
                <a:latin typeface="Arial" charset="0"/>
                <a:cs typeface="Arial" charset="0"/>
              </a:rPr>
              <a:t>→</a:t>
            </a:r>
            <a:r>
              <a:rPr lang="en-CA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 smtClean="0">
                <a:latin typeface="Arial" charset="0"/>
                <a:cs typeface="Arial" charset="0"/>
              </a:rPr>
              <a:t>: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     If a graph has a topological ordering, it must be a DAG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will show this by showing the contrapositive:  </a:t>
            </a:r>
            <a:r>
              <a:rPr lang="en-CA" altLang="en-US" dirty="0" smtClean="0">
                <a:latin typeface="Times New Roman" pitchFamily="18" charset="0"/>
                <a:cs typeface="Times New Roman" pitchFamily="18" charset="0"/>
              </a:rPr>
              <a:t>¬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 smtClean="0">
                <a:latin typeface="Arial" charset="0"/>
                <a:cs typeface="Arial" charset="0"/>
              </a:rPr>
              <a:t>→</a:t>
            </a:r>
            <a:r>
              <a:rPr lang="en-CA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 smtClean="0">
                <a:latin typeface="Times New Roman" pitchFamily="18" charset="0"/>
                <a:cs typeface="Times New Roman" pitchFamily="18" charset="0"/>
              </a:rPr>
              <a:t>¬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CA" altLang="en-US" dirty="0" smtClean="0">
                <a:latin typeface="Arial" charset="0"/>
                <a:cs typeface="Arial" charset="0"/>
              </a:rPr>
              <a:t>:</a:t>
            </a:r>
            <a:endParaRPr lang="en-CA" altLang="en-US" dirty="0" smtClean="0">
              <a:latin typeface="Arial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If a graph is not a DAG, it does not have a topological sort</a:t>
            </a:r>
          </a:p>
          <a:p>
            <a:pPr lvl="2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By definition, it has a cycle: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en-US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3"/>
            <a:r>
              <a:rPr lang="en-US" altLang="en-US" dirty="0" smtClean="0">
                <a:latin typeface="Arial" charset="0"/>
                <a:cs typeface="Arial" charset="0"/>
              </a:rPr>
              <a:t>In any topological sort,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must appear before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, because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 smtClean="0">
                <a:latin typeface="Arial" charset="0"/>
                <a:cs typeface="Arial" charset="0"/>
              </a:rPr>
              <a:t> is a path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altLang="en-US" dirty="0" smtClean="0">
                <a:latin typeface="Arial" charset="0"/>
                <a:cs typeface="Arial" charset="0"/>
              </a:rPr>
              <a:t>However, there is also a path from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to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: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en-US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3"/>
            <a:r>
              <a:rPr lang="en-US" altLang="en-US" dirty="0" smtClean="0">
                <a:latin typeface="Arial" charset="0"/>
                <a:cs typeface="Arial" charset="0"/>
              </a:rPr>
              <a:t>Therefore,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en-US" dirty="0" smtClean="0">
                <a:latin typeface="Arial" charset="0"/>
                <a:cs typeface="Arial" charset="0"/>
              </a:rPr>
              <a:t> must appear in the topological sort before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charset="0"/>
              <a:buNone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charset="0"/>
              <a:buNone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This is a contradiction, therefore the graph cannot have a topological sort</a:t>
            </a:r>
          </a:p>
          <a:p>
            <a:pPr lvl="2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None/>
            </a:pPr>
            <a:r>
              <a:rPr lang="en-CA" dirty="0" smtClean="0"/>
              <a:t>	∴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↔ 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CA" altLang="en-US" dirty="0" smtClean="0">
                <a:latin typeface="Arial" charset="0"/>
                <a:cs typeface="Arial" charset="0"/>
              </a:rPr>
              <a:t>: </a:t>
            </a:r>
            <a:r>
              <a:rPr lang="en-US" altLang="en-US" dirty="0" smtClean="0">
                <a:latin typeface="Arial" charset="0"/>
                <a:cs typeface="Arial" charset="0"/>
              </a:rPr>
              <a:t>A </a:t>
            </a:r>
            <a:r>
              <a:rPr lang="en-US" altLang="en-US" dirty="0">
                <a:latin typeface="Arial" charset="0"/>
                <a:cs typeface="Arial" charset="0"/>
              </a:rPr>
              <a:t>graph is a DAG if and only if it has a topological sorting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0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Topological sorting</a:t>
            </a:r>
          </a:p>
          <a:p>
            <a:pPr lvl="1"/>
            <a:r>
              <a:rPr lang="en-US" altLang="zh-CN" dirty="0" smtClean="0"/>
              <a:t>Definitions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Algorithm</a:t>
            </a:r>
          </a:p>
          <a:p>
            <a:r>
              <a:rPr lang="en-US" altLang="zh-CN" dirty="0" smtClean="0"/>
              <a:t>Finding the critical 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5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Topological sorting</a:t>
            </a:r>
          </a:p>
          <a:p>
            <a:pPr lvl="1"/>
            <a:r>
              <a:rPr lang="en-US" altLang="zh-CN" dirty="0" smtClean="0"/>
              <a:t>Definitions</a:t>
            </a:r>
          </a:p>
          <a:p>
            <a:pPr lvl="1"/>
            <a:r>
              <a:rPr lang="en-US" altLang="zh-CN" dirty="0" smtClean="0"/>
              <a:t>Algorithm</a:t>
            </a:r>
          </a:p>
          <a:p>
            <a:r>
              <a:rPr lang="en-US" altLang="zh-CN" dirty="0" smtClean="0"/>
              <a:t>Finding the critical 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94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Idea: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Given a DAG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, iterate: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Find a vertex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 in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en-US" dirty="0" smtClean="0">
                <a:latin typeface="Arial" charset="0"/>
                <a:cs typeface="Arial" charset="0"/>
              </a:rPr>
              <a:t>with in-degree zero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Let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 be the next vertex in the topological sort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Continue iterating with the vertex-induced sub-graph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 {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914400" lvl="2" indent="0"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09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253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On this graph, iterate the following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|V|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12</a:t>
            </a:r>
            <a:r>
              <a:rPr lang="en-US" altLang="en-US" dirty="0" smtClean="0">
                <a:latin typeface="Arial" charset="0"/>
                <a:cs typeface="Arial" charset="0"/>
              </a:rPr>
              <a:t> times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Choose a vertex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 that has in-degree zero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Let </a:t>
            </a:r>
            <a:r>
              <a:rPr lang="en-US" altLang="en-US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 be the next vertex in our topological sort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Remove </a:t>
            </a:r>
            <a:r>
              <a:rPr lang="en-US" altLang="en-US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en-US" dirty="0" smtClean="0">
                <a:latin typeface="Arial" charset="0"/>
                <a:cs typeface="Arial" charset="0"/>
              </a:rPr>
              <a:t>and all edges connected to it</a:t>
            </a:r>
          </a:p>
        </p:txBody>
      </p:sp>
    </p:spTree>
    <p:extLst>
      <p:ext uri="{BB962C8B-B14F-4D97-AF65-F5344CB8AC3E}">
        <p14:creationId xmlns:p14="http://schemas.microsoft.com/office/powerpoint/2010/main" val="38273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Let’s step through this algorithm with this example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Which task can we start with?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4098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78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Of Tasks C or H, choose Task C</a:t>
            </a:r>
            <a:endParaRPr lang="en-US" alt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5" name="Picture 3" descr="C:\Users\dwharder\Desktop\Old Desktop\b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16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Having completed Task C, which vertices have in-degree zero?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 smtClean="0"/>
              <a:t>C</a:t>
            </a:r>
            <a:endParaRPr lang="en-CA" altLang="en-US" dirty="0"/>
          </a:p>
        </p:txBody>
      </p:sp>
      <p:pic>
        <p:nvPicPr>
          <p:cNvPr id="5" name="Picture 4" descr="C:\Users\dwharder\Desktop\Old Desktop\b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16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Only Task H can be completed, so we choose it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 smtClean="0"/>
              <a:t>C</a:t>
            </a:r>
            <a:endParaRPr lang="en-CA" altLang="en-US" dirty="0"/>
          </a:p>
        </p:txBody>
      </p:sp>
      <p:pic>
        <p:nvPicPr>
          <p:cNvPr id="5" name="Picture 5" descr="C:\Users\dwharder\Desktop\Old Desktop\b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0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Having removed H, what is next?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 smtClean="0"/>
              <a:t>C, H</a:t>
            </a:r>
            <a:endParaRPr lang="en-CA" altLang="en-US" dirty="0"/>
          </a:p>
        </p:txBody>
      </p:sp>
      <p:pic>
        <p:nvPicPr>
          <p:cNvPr id="5" name="Picture 6" descr="C:\Users\dwharder\Desktop\Old Desktop\b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81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Both Tasks D and I have in-degree zero</a:t>
            </a:r>
            <a:endParaRPr lang="en-US" alt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Let us choose Task D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</a:p>
        </p:txBody>
      </p:sp>
      <p:pic>
        <p:nvPicPr>
          <p:cNvPr id="5" name="Picture 7" descr="C:\Users\dwharder\Desktop\Old Desktop\b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2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remove Task D, and now?</a:t>
            </a:r>
            <a:endParaRPr lang="en-US" alt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9925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</a:t>
            </a:r>
            <a:endParaRPr lang="en-CA" altLang="en-US" sz="2000" dirty="0"/>
          </a:p>
        </p:txBody>
      </p:sp>
      <p:pic>
        <p:nvPicPr>
          <p:cNvPr id="6" name="Picture 8" descr="C:\Users\dwharder\Desktop\Old Desktop\b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06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458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Both Tasks A and I have in-degree zero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Let’s choose Task A</a:t>
            </a:r>
          </a:p>
        </p:txBody>
      </p:sp>
      <p:pic>
        <p:nvPicPr>
          <p:cNvPr id="6" name="Picture 9" descr="C:\Users\dwharder\Desktop\Old Desktop\b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9925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89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 smtClean="0"/>
              <a:t>	Dependency between tasks: one task is required to be done before the other task can be done</a:t>
            </a:r>
          </a:p>
          <a:p>
            <a:pPr marL="357188" indent="-357188">
              <a:buNone/>
            </a:pPr>
            <a:endParaRPr lang="en-CA" dirty="0" smtClean="0"/>
          </a:p>
          <a:p>
            <a:pPr marL="357188" indent="-357188">
              <a:buNone/>
            </a:pPr>
            <a:r>
              <a:rPr lang="en-CA" dirty="0" smtClean="0"/>
              <a:t>	Dependencies form a partial ordering</a:t>
            </a:r>
          </a:p>
          <a:p>
            <a:pPr lvl="1"/>
            <a:r>
              <a:rPr lang="en-CA" dirty="0" smtClean="0"/>
              <a:t>A partial ordering on a finite number of objects can be represented as a directed acyclic graph (DAG)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57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5603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Having removed A, what now?</a:t>
            </a:r>
          </a:p>
        </p:txBody>
      </p:sp>
      <p:pic>
        <p:nvPicPr>
          <p:cNvPr id="6" name="Picture 10" descr="C:\Users\dwharder\Desktop\Old Desktop\b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12619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95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6627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Both Tasks B and I have in-degree zero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Choose Task B</a:t>
            </a:r>
          </a:p>
        </p:txBody>
      </p:sp>
      <p:pic>
        <p:nvPicPr>
          <p:cNvPr id="6" name="Picture 11" descr="C:\Users\dwharder\Desktop\Old Desktop\b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868488" y="5300663"/>
            <a:ext cx="12619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3654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765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Removing Task B, we note that Task E still has an in-degree of two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Next?</a:t>
            </a:r>
          </a:p>
        </p:txBody>
      </p:sp>
      <p:pic>
        <p:nvPicPr>
          <p:cNvPr id="6" name="Picture 12" descr="C:\Users\dwharder\Desktop\Old Desktop\b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868488" y="5300663"/>
            <a:ext cx="15745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</a:t>
            </a:r>
          </a:p>
        </p:txBody>
      </p:sp>
    </p:spTree>
    <p:extLst>
      <p:ext uri="{BB962C8B-B14F-4D97-AF65-F5344CB8AC3E}">
        <p14:creationId xmlns:p14="http://schemas.microsoft.com/office/powerpoint/2010/main" val="150456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8675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As only Task I has in-degree zero, we choose it</a:t>
            </a:r>
          </a:p>
        </p:txBody>
      </p:sp>
      <p:pic>
        <p:nvPicPr>
          <p:cNvPr id="6" name="Picture 13" descr="C:\Users\dwharder\Desktop\Old Desktop\b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15745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</a:t>
            </a:r>
          </a:p>
        </p:txBody>
      </p:sp>
    </p:spTree>
    <p:extLst>
      <p:ext uri="{BB962C8B-B14F-4D97-AF65-F5344CB8AC3E}">
        <p14:creationId xmlns:p14="http://schemas.microsoft.com/office/powerpoint/2010/main" val="16453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969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Having completed Task I, what now?</a:t>
            </a:r>
          </a:p>
        </p:txBody>
      </p:sp>
      <p:pic>
        <p:nvPicPr>
          <p:cNvPr id="6" name="Picture 2" descr="C:\Users\dwharder\Desktop\Old Desktop\b1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1786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</a:t>
            </a:r>
            <a:r>
              <a:rPr lang="en-CA" altLang="en-US" sz="2000" dirty="0" smtClean="0"/>
              <a:t>B, I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249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Only Task J has in-degree zero:  choose it</a:t>
            </a:r>
          </a:p>
        </p:txBody>
      </p:sp>
      <p:pic>
        <p:nvPicPr>
          <p:cNvPr id="5" name="Picture 2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1786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B, I</a:t>
            </a:r>
          </a:p>
        </p:txBody>
      </p:sp>
    </p:spTree>
    <p:extLst>
      <p:ext uri="{BB962C8B-B14F-4D97-AF65-F5344CB8AC3E}">
        <p14:creationId xmlns:p14="http://schemas.microsoft.com/office/powerpoint/2010/main" val="29934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277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Having completed Task J, what now?</a:t>
            </a:r>
          </a:p>
        </p:txBody>
      </p:sp>
      <p:pic>
        <p:nvPicPr>
          <p:cNvPr id="6" name="Picture 3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868488" y="5300663"/>
            <a:ext cx="20554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B, </a:t>
            </a:r>
            <a:r>
              <a:rPr lang="en-CA" altLang="en-US" sz="2000" dirty="0" smtClean="0"/>
              <a:t>I, J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276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Only Task F can be completed, so choose it</a:t>
            </a:r>
          </a:p>
        </p:txBody>
      </p:sp>
      <p:pic>
        <p:nvPicPr>
          <p:cNvPr id="5" name="Picture 4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20554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B, </a:t>
            </a:r>
            <a:r>
              <a:rPr lang="en-CA" altLang="en-US" sz="2000" dirty="0" smtClean="0"/>
              <a:t>I, J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074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277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What choices do we have now?</a:t>
            </a:r>
          </a:p>
        </p:txBody>
      </p:sp>
      <p:pic>
        <p:nvPicPr>
          <p:cNvPr id="5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23535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B, </a:t>
            </a:r>
            <a:r>
              <a:rPr lang="en-CA" altLang="en-US" sz="2000" dirty="0" smtClean="0"/>
              <a:t>I, J, F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3897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can perform Tasks G or K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Choose Task G</a:t>
            </a:r>
          </a:p>
        </p:txBody>
      </p:sp>
      <p:pic>
        <p:nvPicPr>
          <p:cNvPr id="5" name="Picture 6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23535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B, </a:t>
            </a:r>
            <a:r>
              <a:rPr lang="en-CA" altLang="en-US" sz="2000" dirty="0" smtClean="0"/>
              <a:t>I, J, F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460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Motivation: </a:t>
            </a:r>
            <a:r>
              <a:rPr lang="en-US" altLang="zh-CN" dirty="0" smtClean="0"/>
              <a:t>SIST </a:t>
            </a:r>
            <a:r>
              <a:rPr lang="en-US" altLang="zh-CN" dirty="0" smtClean="0"/>
              <a:t>course curriculum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56338"/>
            <a:ext cx="8640960" cy="488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wharder\Desktop\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277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Having removed Task G from the graph, what next?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2665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B, </a:t>
            </a:r>
            <a:r>
              <a:rPr lang="en-CA" altLang="en-US" sz="2000" dirty="0" smtClean="0"/>
              <a:t>I, J, F, G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2001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277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Choosing between Tasks E and K, choose Task E</a:t>
            </a:r>
          </a:p>
        </p:txBody>
      </p:sp>
      <p:pic>
        <p:nvPicPr>
          <p:cNvPr id="5" name="Picture 7" descr="C:\Users\dwharder\Desktop\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2665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B, </a:t>
            </a:r>
            <a:r>
              <a:rPr lang="en-CA" altLang="en-US" sz="2000" dirty="0" smtClean="0"/>
              <a:t>I, J, F, G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3120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481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At this point, Task K is the only one that can be run</a:t>
            </a:r>
          </a:p>
        </p:txBody>
      </p:sp>
      <p:pic>
        <p:nvPicPr>
          <p:cNvPr id="6" name="Picture 9" descr="C:\Users\dwharder\Desktop\a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29776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B, </a:t>
            </a:r>
            <a:r>
              <a:rPr lang="en-CA" altLang="en-US" sz="2000" dirty="0" smtClean="0"/>
              <a:t>I, J, F, G, E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88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And now that both Tasks G and K are complete,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we can complete Task L</a:t>
            </a:r>
          </a:p>
        </p:txBody>
      </p:sp>
      <p:pic>
        <p:nvPicPr>
          <p:cNvPr id="6" name="Picture 11" descr="C:\Users\dwharder\Desktop\a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32901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B, </a:t>
            </a:r>
            <a:r>
              <a:rPr lang="en-CA" altLang="en-US" sz="2000" dirty="0" smtClean="0"/>
              <a:t>I, J, F, G, E, K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625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There are no more vertices left</a:t>
            </a:r>
          </a:p>
        </p:txBody>
      </p:sp>
      <p:pic>
        <p:nvPicPr>
          <p:cNvPr id="5" name="Picture 12" descr="C:\Users\dwharder\Desktop\a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3573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B, </a:t>
            </a:r>
            <a:r>
              <a:rPr lang="en-CA" altLang="en-US" sz="2000" dirty="0" smtClean="0"/>
              <a:t>I, J, F, G, E, K, L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34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Thus, one possible topological sort would be:</a:t>
            </a:r>
          </a:p>
          <a:p>
            <a:pPr algn="ctr">
              <a:buNone/>
            </a:pPr>
            <a:r>
              <a:rPr lang="en-CA" altLang="en-US" dirty="0"/>
              <a:t>C, H, D, A, B, I, J, F, G, E, K, L</a:t>
            </a:r>
          </a:p>
          <a:p>
            <a:pPr algn="ctr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4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91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Note that topological sorts need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not be unique</a:t>
            </a:r>
            <a:r>
              <a:rPr lang="en-US" altLang="en-US" dirty="0" smtClean="0">
                <a:latin typeface="Arial" charset="0"/>
                <a:cs typeface="Arial" charset="0"/>
              </a:rPr>
              <a:t>:</a:t>
            </a:r>
          </a:p>
          <a:p>
            <a:pPr algn="ctr">
              <a:buNone/>
            </a:pPr>
            <a:r>
              <a:rPr lang="en-CA" altLang="en-US" dirty="0"/>
              <a:t>C, H, D, A, B, I, J, F, G, E, K, L</a:t>
            </a:r>
          </a:p>
          <a:p>
            <a:pPr algn="ctr">
              <a:buNone/>
            </a:pPr>
            <a:r>
              <a:rPr lang="en-CA" altLang="en-US" dirty="0" smtClean="0"/>
              <a:t>H, I, J, C, D, F, G, K, L, A, B, E</a:t>
            </a:r>
          </a:p>
          <a:p>
            <a:pPr algn="ctr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230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What are the tools necessary for a topological sort?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must know and be able to update the in-degrees of each of the vertices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could do this with a table of the in-degrees of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each of the vertices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This requires </a:t>
            </a:r>
            <a:r>
              <a:rPr lang="en-US" altLang="en-US" dirty="0" smtClean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r>
              <a:rPr lang="en-US" altLang="en-US" dirty="0" smtClean="0">
                <a:latin typeface="Arial" charset="0"/>
                <a:cs typeface="Arial" charset="0"/>
              </a:rPr>
              <a:t> memory</a:t>
            </a:r>
          </a:p>
        </p:txBody>
      </p:sp>
      <p:graphicFrame>
        <p:nvGraphicFramePr>
          <p:cNvPr id="18227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30184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00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must iterate at least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dirty="0" smtClean="0">
                <a:latin typeface="Arial" charset="0"/>
                <a:cs typeface="Arial" charset="0"/>
              </a:rPr>
              <a:t> times, so the run-time must be </a:t>
            </a:r>
            <a:r>
              <a:rPr lang="en-US" altLang="en-US" dirty="0" smtClean="0">
                <a:latin typeface="Symbol" panose="05050102010706020507" pitchFamily="18" charset="2"/>
                <a:cs typeface="Arial" charset="0"/>
              </a:rPr>
              <a:t>W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667853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17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9512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need to find vertices with in-degree zero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could loop through the table with each iteration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run time would be 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O(|</a:t>
            </a:r>
            <a:r>
              <a:rPr lang="en-US" alt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72619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37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Cycles in dependencies can cause issues...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491528"/>
            <a:ext cx="8712968" cy="237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74494" y="4849217"/>
            <a:ext cx="17859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http://xkcd.com/754/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411760" y="3933056"/>
            <a:ext cx="12961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338272" y="3933056"/>
            <a:ext cx="12961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smtClean="0"/>
              <a:t>Motivation: </a:t>
            </a:r>
            <a:r>
              <a:rPr lang="en-US" altLang="zh-CN" dirty="0" smtClean="0"/>
              <a:t>SIST </a:t>
            </a:r>
            <a:r>
              <a:rPr lang="en-US" altLang="zh-CN" dirty="0" smtClean="0"/>
              <a:t>course curriculum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82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9512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A better approach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Use a queue (or other container) to temporarily store those vertices with in-degree zero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Each time the in-degree of a vertex is decremented to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zero, push it onto the queue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27386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19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9512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What are the run times associated with the queue?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Initially, we must scan through each of the vertices: </a:t>
            </a:r>
            <a:r>
              <a:rPr lang="en-US" altLang="en-US" dirty="0" smtClean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For each vertex, we will have to push onto and pop off the queue once, also </a:t>
            </a:r>
            <a:r>
              <a:rPr lang="en-US" altLang="en-US" dirty="0" smtClean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883288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72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9512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Finally, every time we remove a vertex </a:t>
            </a:r>
            <a:r>
              <a:rPr lang="en-US" altLang="en-US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, all its </a:t>
            </a:r>
            <a:r>
              <a:rPr lang="en-US" altLang="en-US" dirty="0">
                <a:latin typeface="Arial" charset="0"/>
                <a:cs typeface="Arial" charset="0"/>
              </a:rPr>
              <a:t>edges </a:t>
            </a:r>
            <a:r>
              <a:rPr lang="en-US" altLang="en-US" dirty="0" smtClean="0">
                <a:latin typeface="Arial" charset="0"/>
                <a:cs typeface="Arial" charset="0"/>
              </a:rPr>
              <a:t>shall also be removed and the in-degree table be updated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run time of these operations is </a:t>
            </a:r>
            <a:r>
              <a:rPr lang="en-US" altLang="en-US" dirty="0" smtClean="0">
                <a:latin typeface="Symbol" panose="05050102010706020507" pitchFamily="18" charset="2"/>
                <a:cs typeface="Arial" charset="0"/>
              </a:rPr>
              <a:t>W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If we are using an adjacency matrix:	</a:t>
            </a:r>
            <a:r>
              <a:rPr lang="en-US" altLang="en-US" dirty="0" smtClean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we are using an adjacency </a:t>
            </a:r>
            <a:r>
              <a:rPr lang="en-US" altLang="en-US" dirty="0" smtClean="0">
                <a:latin typeface="Arial" charset="0"/>
                <a:cs typeface="Arial" charset="0"/>
              </a:rPr>
              <a:t>list:	</a:t>
            </a:r>
            <a:r>
              <a:rPr lang="en-US" altLang="en-US" dirty="0" smtClean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(|E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01841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668344" y="6432316"/>
            <a:ext cx="64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75270" y="644404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FF0000"/>
                </a:solidFill>
              </a:rPr>
              <a:t>16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40352" y="6022506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FF0000"/>
                </a:solidFill>
              </a:rPr>
              <a:t>+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50919" y="6207172"/>
            <a:ext cx="1984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en-US" dirty="0"/>
              <a:t>Here,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16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037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9512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Therefore, the run time of a topological sort is:</a:t>
            </a:r>
          </a:p>
          <a:p>
            <a:pPr marL="342900" lvl="1" indent="-342900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</a:t>
            </a:r>
            <a:r>
              <a:rPr lang="en-US" altLang="en-US" dirty="0">
                <a:solidFill>
                  <a:srgbClr val="FF0000"/>
                </a:solidFill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+ |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if we use an adjacency list</a:t>
            </a:r>
            <a:endParaRPr lang="en-US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if we use an adjacency </a:t>
            </a:r>
            <a:r>
              <a:rPr lang="en-US" altLang="en-US" dirty="0" smtClean="0">
                <a:latin typeface="Arial" charset="0"/>
                <a:cs typeface="Arial" charset="0"/>
              </a:rPr>
              <a:t>matrix</a:t>
            </a:r>
          </a:p>
          <a:p>
            <a:pPr marL="342900" lvl="1" indent="-342900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and the memory requirements is </a:t>
            </a:r>
            <a:r>
              <a:rPr lang="en-US" altLang="en-US" dirty="0" smtClean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0103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84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9512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What happens if at some step, all remaining vertices have an in-degree greater than zero?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There must be at least one cycle within that sub-set of vertices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357188" indent="-357188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Consequence:  we now have an </a:t>
            </a:r>
            <a:r>
              <a:rPr lang="en-US" altLang="en-US" dirty="0">
                <a:solidFill>
                  <a:srgbClr val="C00000"/>
                </a:solidFill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+ |</a:t>
            </a:r>
            <a:r>
              <a:rPr lang="en-US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 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algorithm</a:t>
            </a:r>
            <a:br>
              <a:rPr lang="en-US" alt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</a:br>
            <a:r>
              <a:rPr lang="en-US" alt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for determining if a graph has a cycle</a:t>
            </a: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9814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6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Implementation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 smtClean="0"/>
              <a:t>	Thus, to implement a topological sort:</a:t>
            </a:r>
          </a:p>
          <a:p>
            <a:pPr lvl="1"/>
            <a:r>
              <a:rPr lang="en-CA" dirty="0" smtClean="0"/>
              <a:t>Allocate memory for and initialize an array of in-degrees</a:t>
            </a:r>
          </a:p>
          <a:p>
            <a:pPr lvl="1"/>
            <a:r>
              <a:rPr lang="en-CA" dirty="0" smtClean="0"/>
              <a:t>Create a queue and initialize it with all vertices that have in-degree zero</a:t>
            </a:r>
          </a:p>
          <a:p>
            <a:pPr lvl="1"/>
            <a:endParaRPr lang="en-CA" dirty="0"/>
          </a:p>
          <a:p>
            <a:pPr>
              <a:buNone/>
            </a:pPr>
            <a:r>
              <a:rPr lang="en-CA" dirty="0" smtClean="0"/>
              <a:t>	While the queue is not empty: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Pop a vertex from the </a:t>
            </a:r>
            <a:r>
              <a:rPr lang="en-US" altLang="en-US" dirty="0" smtClean="0">
                <a:latin typeface="Arial" charset="0"/>
                <a:cs typeface="Arial" charset="0"/>
              </a:rPr>
              <a:t>queue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Decrement </a:t>
            </a:r>
            <a:r>
              <a:rPr lang="en-US" altLang="en-US" dirty="0">
                <a:latin typeface="Arial" charset="0"/>
                <a:cs typeface="Arial" charset="0"/>
              </a:rPr>
              <a:t>the in-degree of each </a:t>
            </a:r>
            <a:r>
              <a:rPr lang="en-US" altLang="en-US" dirty="0" smtClean="0">
                <a:latin typeface="Arial" charset="0"/>
                <a:cs typeface="Arial" charset="0"/>
              </a:rPr>
              <a:t>neighbor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Those neighbors whose in-degree was decremented to zero are pushed onto the queue</a:t>
            </a:r>
            <a:endParaRPr lang="en-CA" dirty="0" smtClean="0"/>
          </a:p>
          <a:p>
            <a:pPr marL="357188" indent="-357188">
              <a:buNone/>
            </a:pP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02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Implementation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altLang="zh-CN" dirty="0"/>
              <a:t>	We </a:t>
            </a:r>
            <a:r>
              <a:rPr lang="en-CA" altLang="zh-CN" dirty="0" smtClean="0"/>
              <a:t>will use an array implementation of our queue</a:t>
            </a:r>
          </a:p>
          <a:p>
            <a:pPr marL="357188" indent="-357188">
              <a:buNone/>
            </a:pPr>
            <a:endParaRPr lang="en-CA" altLang="zh-CN" dirty="0"/>
          </a:p>
          <a:p>
            <a:pPr marL="357188" indent="-357188">
              <a:buNone/>
            </a:pPr>
            <a:r>
              <a:rPr lang="en-CA" dirty="0" smtClean="0"/>
              <a:t>	Because we place each vertex into the queue exactly once</a:t>
            </a:r>
          </a:p>
          <a:p>
            <a:pPr lvl="1"/>
            <a:r>
              <a:rPr lang="en-CA" dirty="0" smtClean="0"/>
              <a:t>We must </a:t>
            </a:r>
            <a:r>
              <a:rPr lang="en-CA" dirty="0" smtClean="0">
                <a:solidFill>
                  <a:srgbClr val="FF0000"/>
                </a:solidFill>
              </a:rPr>
              <a:t>never resize</a:t>
            </a:r>
            <a:r>
              <a:rPr lang="en-CA" dirty="0" smtClean="0"/>
              <a:t> the array</a:t>
            </a:r>
          </a:p>
          <a:p>
            <a:pPr lvl="1"/>
            <a:r>
              <a:rPr lang="en-CA" dirty="0" smtClean="0"/>
              <a:t>We do </a:t>
            </a:r>
            <a:r>
              <a:rPr lang="en-CA" dirty="0" smtClean="0">
                <a:solidFill>
                  <a:srgbClr val="FF0000"/>
                </a:solidFill>
              </a:rPr>
              <a:t>not</a:t>
            </a:r>
            <a:r>
              <a:rPr lang="en-CA" dirty="0" smtClean="0"/>
              <a:t> have to worry about the </a:t>
            </a:r>
            <a:r>
              <a:rPr lang="en-CA" dirty="0" smtClean="0">
                <a:solidFill>
                  <a:srgbClr val="FF0000"/>
                </a:solidFill>
              </a:rPr>
              <a:t>queue cycling</a:t>
            </a:r>
          </a:p>
          <a:p>
            <a:pPr lvl="1"/>
            <a:endParaRPr lang="en-CA" dirty="0"/>
          </a:p>
          <a:p>
            <a:pPr marL="355600" indent="-355600">
              <a:buNone/>
            </a:pPr>
            <a:r>
              <a:rPr lang="en-CA" dirty="0" smtClean="0"/>
              <a:t>	Most importantly, however, because of the properties of a queue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When we finish, the underlying array stores the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261837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Implementation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 smtClean="0"/>
              <a:t>	The operations with our queue</a:t>
            </a:r>
          </a:p>
          <a:p>
            <a:pPr lvl="1"/>
            <a:r>
              <a:rPr lang="en-CA" dirty="0" smtClean="0"/>
              <a:t>Initialization</a:t>
            </a:r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 array[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vertex_size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()];</a:t>
            </a:r>
          </a:p>
          <a:p>
            <a:pPr marL="914400" lvl="2" indent="0">
              <a:buNone/>
            </a:pP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ihead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0, 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itail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-1;</a:t>
            </a:r>
          </a:p>
          <a:p>
            <a:pPr lvl="1"/>
            <a:endParaRPr lang="en-CA" sz="1000" dirty="0" smtClean="0"/>
          </a:p>
          <a:p>
            <a:pPr lvl="1"/>
            <a:r>
              <a:rPr lang="en-CA" dirty="0" smtClean="0"/>
              <a:t>Testing if empty:</a:t>
            </a:r>
            <a:endParaRPr lang="en-CA" dirty="0"/>
          </a:p>
          <a:p>
            <a:pPr marL="914400" lvl="2" indent="0">
              <a:buNone/>
            </a:pP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ihead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itail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CA" sz="1000" dirty="0" smtClean="0"/>
          </a:p>
          <a:p>
            <a:pPr lvl="1"/>
            <a:r>
              <a:rPr lang="en-CA" dirty="0" smtClean="0"/>
              <a:t>For push</a:t>
            </a:r>
            <a:endParaRPr lang="en-CA" dirty="0"/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itail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array[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itail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CA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next vertex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CA" sz="1000" dirty="0" smtClean="0"/>
          </a:p>
          <a:p>
            <a:pPr lvl="1"/>
            <a:r>
              <a:rPr lang="en-CA" dirty="0"/>
              <a:t>For </a:t>
            </a:r>
            <a:r>
              <a:rPr lang="en-CA" dirty="0" smtClean="0"/>
              <a:t>pop</a:t>
            </a:r>
            <a:endParaRPr lang="en-CA" dirty="0"/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current_top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array[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ihead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ihead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593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None/>
            </a:pPr>
            <a:r>
              <a:rPr lang="en-CA" dirty="0" smtClean="0"/>
              <a:t>	With the previous example, we initialize:</a:t>
            </a:r>
          </a:p>
          <a:p>
            <a:pPr lvl="1"/>
            <a:r>
              <a:rPr lang="en-CA" dirty="0" smtClean="0"/>
              <a:t>The array of in-degrees</a:t>
            </a:r>
          </a:p>
          <a:p>
            <a:pPr lvl="1"/>
            <a:r>
              <a:rPr lang="en-CA" dirty="0" smtClean="0"/>
              <a:t>The queue</a:t>
            </a:r>
            <a:endParaRPr lang="en-CA" dirty="0"/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34047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618163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796054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10371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298" y="6453336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The queue is empty</a:t>
            </a:r>
            <a:endParaRPr lang="en-CA" sz="1400" dirty="0"/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Stepping </a:t>
            </a:r>
            <a:r>
              <a:rPr lang="en-US" altLang="en-US" dirty="0">
                <a:latin typeface="Arial" charset="0"/>
                <a:cs typeface="Arial" charset="0"/>
              </a:rPr>
              <a:t>through the </a:t>
            </a:r>
            <a:r>
              <a:rPr lang="en-US" altLang="en-US" dirty="0" smtClean="0">
                <a:latin typeface="Arial" charset="0"/>
                <a:cs typeface="Arial" charset="0"/>
              </a:rPr>
              <a:t>array, push </a:t>
            </a:r>
            <a:r>
              <a:rPr lang="en-US" altLang="en-US" dirty="0">
                <a:latin typeface="Arial" charset="0"/>
                <a:cs typeface="Arial" charset="0"/>
              </a:rPr>
              <a:t>all </a:t>
            </a:r>
            <a:r>
              <a:rPr lang="en-US" altLang="en-US" dirty="0" smtClean="0">
                <a:latin typeface="Arial" charset="0"/>
                <a:cs typeface="Arial" charset="0"/>
              </a:rPr>
              <a:t>source vertices into </a:t>
            </a:r>
            <a:r>
              <a:rPr lang="en-US" altLang="en-US" dirty="0">
                <a:latin typeface="Arial" charset="0"/>
                <a:cs typeface="Arial" charset="0"/>
              </a:rPr>
              <a:t>the queue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592458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16691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796054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10371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298" y="6453336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The queue is empty</a:t>
            </a:r>
            <a:endParaRPr lang="en-CA" sz="1400" dirty="0"/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9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" y="1700808"/>
            <a:ext cx="7771595" cy="369150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dirty="0" smtClean="0"/>
              <a:t>Motivation: </a:t>
            </a:r>
            <a:r>
              <a:rPr lang="en-US" altLang="zh-CN" dirty="0" smtClean="0"/>
              <a:t>word count in </a:t>
            </a:r>
            <a:r>
              <a:rPr lang="en-US" altLang="zh-CN" dirty="0" err="1"/>
              <a:t>MapReduce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76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Stepping </a:t>
            </a:r>
            <a:r>
              <a:rPr lang="en-US" altLang="en-US" dirty="0">
                <a:latin typeface="Arial" charset="0"/>
                <a:cs typeface="Arial" charset="0"/>
              </a:rPr>
              <a:t>through the </a:t>
            </a:r>
            <a:r>
              <a:rPr lang="en-US" altLang="en-US" dirty="0" smtClean="0">
                <a:latin typeface="Arial" charset="0"/>
                <a:cs typeface="Arial" charset="0"/>
              </a:rPr>
              <a:t>table, push </a:t>
            </a:r>
            <a:r>
              <a:rPr lang="en-US" altLang="en-US" dirty="0">
                <a:latin typeface="Arial" charset="0"/>
                <a:cs typeface="Arial" charset="0"/>
              </a:rPr>
              <a:t>all </a:t>
            </a:r>
            <a:r>
              <a:rPr lang="en-US" altLang="en-US" dirty="0" smtClean="0">
                <a:latin typeface="Arial" charset="0"/>
                <a:cs typeface="Arial" charset="0"/>
              </a:rPr>
              <a:t>source vertices into </a:t>
            </a:r>
            <a:r>
              <a:rPr lang="en-US" altLang="en-US" dirty="0">
                <a:latin typeface="Arial" charset="0"/>
                <a:cs typeface="Arial" charset="0"/>
              </a:rPr>
              <a:t>the queue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63832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3784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110371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298" y="6453336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The queue is empty</a:t>
            </a:r>
            <a:endParaRPr lang="en-CA" sz="1400" dirty="0"/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9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15179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59682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10371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7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C has one neighbor:  D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216434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11588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3073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44579" y="393463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66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C has one neighbor:  D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Decrement its in-degree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2251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170971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3073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44579" y="393463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70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278680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29109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3073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4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H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two neighbors:  D and I</a:t>
            </a: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89048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532364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4157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3148774" y="4932701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2572710" y="493270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98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H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two neighbors:  D and I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their in-degrees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868499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540506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4157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3148774" y="4932701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572710" y="493270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5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H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two neighbors:  D and I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their in-degrees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Both are decremented to zero, so push them onto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075946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525034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4157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3148774" y="4932701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572710" y="493270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87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H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two neighbors:  D and I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their in-degrees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Both are decremented to zero, so push them onto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89283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6056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55577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4157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3148774" y="4932701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572710" y="493270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62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91794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29500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55577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4157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52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Topological sorting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altLang="zh-CN" dirty="0"/>
              <a:t>	Given a set of tasks with dependencies, is there an order in which we can complete the tasks?</a:t>
            </a:r>
          </a:p>
          <a:p>
            <a:pPr marL="357188" indent="-357188">
              <a:buNone/>
            </a:pPr>
            <a:endParaRPr lang="en-CA" altLang="zh-CN" dirty="0"/>
          </a:p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 topological sorting of the vertices in a DAG is an ordering</a:t>
            </a:r>
          </a:p>
          <a:p>
            <a:pPr algn="ctr">
              <a:buNone/>
            </a:pPr>
            <a:r>
              <a:rPr lang="en-US" altLang="en-US" i="1" dirty="0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3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baseline="-25000" dirty="0" err="1" smtClean="0">
                <a:latin typeface="Times New Roman" pitchFamily="18" charset="0"/>
                <a:cs typeface="Arial" charset="0"/>
              </a:rPr>
              <a:t>|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|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such that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j</a:t>
            </a:r>
            <a:r>
              <a:rPr lang="en-US" altLang="en-US" dirty="0" smtClean="0">
                <a:latin typeface="Arial" charset="0"/>
                <a:cs typeface="Arial" charset="0"/>
              </a:rPr>
              <a:t> appears before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 smtClean="0">
                <a:latin typeface="Arial" charset="0"/>
                <a:cs typeface="Arial" charset="0"/>
              </a:rPr>
              <a:t> if there is a path from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j</a:t>
            </a:r>
            <a:r>
              <a:rPr lang="en-US" altLang="en-US" dirty="0" smtClean="0">
                <a:latin typeface="Arial" charset="0"/>
                <a:cs typeface="Arial" charset="0"/>
              </a:rPr>
              <a:t> to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k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1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D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three neighbors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: 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A, E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and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F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76772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523612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55577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69425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422918" y="344842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084168" y="392878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427984" y="440914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864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D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three neighbors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: 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A, E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and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F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their in-degrees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4561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28670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55577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9425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4422918" y="344842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084168" y="392878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427984" y="440914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D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three neighbors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: 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A, E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and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F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their </a:t>
            </a:r>
            <a:r>
              <a:rPr lang="en-US" altLang="en-US" dirty="0" smtClean="0">
                <a:latin typeface="Arial" charset="0"/>
                <a:cs typeface="Arial" charset="0"/>
              </a:rPr>
              <a:t>in-degrees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A is decremented to </a:t>
            </a:r>
            <a:r>
              <a:rPr lang="en-US" altLang="en-US" dirty="0">
                <a:latin typeface="Arial" charset="0"/>
                <a:cs typeface="Arial" charset="0"/>
              </a:rPr>
              <a:t>zero, so push </a:t>
            </a:r>
            <a:r>
              <a:rPr lang="en-US" altLang="en-US" dirty="0" smtClean="0">
                <a:latin typeface="Arial" charset="0"/>
                <a:cs typeface="Arial" charset="0"/>
              </a:rPr>
              <a:t>it </a:t>
            </a:r>
            <a:r>
              <a:rPr lang="en-US" altLang="en-US" dirty="0">
                <a:latin typeface="Arial" charset="0"/>
                <a:cs typeface="Arial" charset="0"/>
              </a:rPr>
              <a:t>onto the queue</a:t>
            </a: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4866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89637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958151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9425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422918" y="344842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084168" y="392878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4427984" y="440914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52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53622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28896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958151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9425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40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I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J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230073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53053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958151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9720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40307" y="49400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3716371" y="494116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6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I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J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its in-degree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61595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386276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958151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9720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40307" y="49400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3716371" y="494116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84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I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J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its in-degree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J is decremented to zero, so push it onto the queue</a:t>
            </a:r>
          </a:p>
          <a:p>
            <a:pPr lvl="1"/>
            <a:endParaRPr lang="en-US" altLang="en-US" dirty="0" smtClean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198136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7891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364798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9720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40307" y="49400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3716371" y="494116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7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40434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603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364798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9720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4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A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B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925176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723879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364798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3771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427984" y="342053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148064" y="3421649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78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A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B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its in-degree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39945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36871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364798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3771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427984" y="342053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148064" y="3421649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15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Given this DAG, a topological sort is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	H, C, I, D, J, A, F, B, G, K, E, L</a:t>
            </a:r>
          </a:p>
        </p:txBody>
      </p:sp>
      <p:pic>
        <p:nvPicPr>
          <p:cNvPr id="4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68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A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B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its in-degree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B is decremented to zero, so push it onto the queue</a:t>
            </a:r>
          </a:p>
          <a:p>
            <a:pPr lvl="1"/>
            <a:endParaRPr lang="en-US" altLang="en-US" dirty="0" smtClean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445868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7401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813780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3771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427984" y="342053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148064" y="3421649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9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39231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10785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813780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3771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7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J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F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73691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71322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813780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67823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707904" y="49400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427984" y="443711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5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J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F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its in-degree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85606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8428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813780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07904" y="49400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427984" y="443711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7823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11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J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F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its in-degree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F </a:t>
            </a:r>
            <a:r>
              <a:rPr lang="en-US" altLang="en-US" dirty="0">
                <a:latin typeface="Arial" charset="0"/>
                <a:cs typeface="Arial" charset="0"/>
              </a:rPr>
              <a:t>is decremented to zero, so push it onto the queue</a:t>
            </a: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09988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620860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07904" y="49400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427984" y="443711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7823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61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248780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515922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7823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64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B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E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 smtClean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98634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253435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48064" y="342900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0181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B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its in-degree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08132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48064" y="342900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0181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42170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2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22339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0181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80362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03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F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three neighbors:  E, G and K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036501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27984" y="443441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9999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78826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429143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516499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996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For example, there are paths from H, C, I, D and J to F, so all these must come before F in a topological sort</a:t>
            </a:r>
          </a:p>
          <a:p>
            <a:pPr>
              <a:buFont typeface="Arial" charset="0"/>
              <a:buNone/>
            </a:pPr>
            <a:r>
              <a:rPr lang="en-US" altLang="en-US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			H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C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I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D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J</a:t>
            </a:r>
            <a:r>
              <a:rPr lang="en-US" altLang="en-US" dirty="0" smtClean="0">
                <a:latin typeface="Arial" charset="0"/>
                <a:cs typeface="Arial" charset="0"/>
              </a:rPr>
              <a:t>,</a:t>
            </a:r>
            <a:r>
              <a:rPr lang="en-US" altLang="en-US" sz="1100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A, </a:t>
            </a:r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,</a:t>
            </a:r>
            <a:r>
              <a:rPr lang="en-US" altLang="en-US" sz="1200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B, G, K, E, L</a:t>
            </a: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	Clearly, this sorting need not be unique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4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4273458" y="3792956"/>
            <a:ext cx="690112" cy="5406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98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F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three neighbors:  E, G and K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their in-degrees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995429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27984" y="443441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9999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50050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429143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516499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915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F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three neighbors:  E, G and K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their in-degrees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G and K are </a:t>
            </a:r>
            <a:r>
              <a:rPr lang="en-US" altLang="en-US" dirty="0">
                <a:latin typeface="Arial" charset="0"/>
                <a:cs typeface="Arial" charset="0"/>
              </a:rPr>
              <a:t>decremented to </a:t>
            </a:r>
            <a:r>
              <a:rPr lang="en-US" altLang="en-US" dirty="0" smtClean="0">
                <a:latin typeface="Arial" charset="0"/>
                <a:cs typeface="Arial" charset="0"/>
              </a:rPr>
              <a:t>zero,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                   so </a:t>
            </a:r>
            <a:r>
              <a:rPr lang="en-US" altLang="en-US" dirty="0">
                <a:latin typeface="Arial" charset="0"/>
                <a:cs typeface="Arial" charset="0"/>
              </a:rPr>
              <a:t>push </a:t>
            </a:r>
            <a:r>
              <a:rPr lang="en-US" altLang="en-US" dirty="0" smtClean="0">
                <a:latin typeface="Arial" charset="0"/>
                <a:cs typeface="Arial" charset="0"/>
              </a:rPr>
              <a:t>them </a:t>
            </a:r>
            <a:r>
              <a:rPr lang="en-US" altLang="en-US" dirty="0">
                <a:latin typeface="Arial" charset="0"/>
                <a:cs typeface="Arial" charset="0"/>
              </a:rPr>
              <a:t>onto the queue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24085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07605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27984" y="443441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9999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891483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429143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516499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36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396440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07605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9999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58430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4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G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two neighbors:  E and L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729835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07605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3204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68492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42914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416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37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G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two neighbors:  E and L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their in-degrees</a:t>
            </a: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1708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07605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3204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128948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42914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416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28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G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two neighbors:  E and L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their in-degrees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E is </a:t>
            </a:r>
            <a:r>
              <a:rPr lang="en-US" altLang="en-US" dirty="0">
                <a:latin typeface="Arial" charset="0"/>
                <a:cs typeface="Arial" charset="0"/>
              </a:rPr>
              <a:t>decremented to </a:t>
            </a:r>
            <a:r>
              <a:rPr lang="en-US" altLang="en-US" dirty="0" smtClean="0">
                <a:latin typeface="Arial" charset="0"/>
                <a:cs typeface="Arial" charset="0"/>
              </a:rPr>
              <a:t>zero, so </a:t>
            </a:r>
            <a:r>
              <a:rPr lang="en-US" altLang="en-US" dirty="0">
                <a:latin typeface="Arial" charset="0"/>
                <a:cs typeface="Arial" charset="0"/>
              </a:rPr>
              <a:t>push </a:t>
            </a:r>
            <a:r>
              <a:rPr lang="en-US" altLang="en-US" dirty="0" smtClean="0">
                <a:latin typeface="Arial" charset="0"/>
                <a:cs typeface="Arial" charset="0"/>
              </a:rPr>
              <a:t>it onto </a:t>
            </a:r>
            <a:r>
              <a:rPr lang="en-US" altLang="en-US" dirty="0">
                <a:latin typeface="Arial" charset="0"/>
                <a:cs typeface="Arial" charset="0"/>
              </a:rPr>
              <a:t>the queue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487859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508104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3204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236826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42914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416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1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81173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508104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3204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0953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7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K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neighbors:  L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0271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508104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364088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68738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94116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416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3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K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neighbors:  L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its in-degree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41072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508104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275732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94116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416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364088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K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neighbors:  L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its in-degree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L </a:t>
            </a:r>
            <a:r>
              <a:rPr lang="en-US" altLang="en-US" dirty="0">
                <a:latin typeface="Arial" charset="0"/>
                <a:cs typeface="Arial" charset="0"/>
              </a:rPr>
              <a:t>is decremented to zero, so push it onto the queue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49298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940152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04289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94116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416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364088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3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22393</TotalTime>
  <Words>3771</Words>
  <Application>Microsoft Office PowerPoint</Application>
  <PresentationFormat>On-screen Show (4:3)</PresentationFormat>
  <Paragraphs>3449</Paragraphs>
  <Slides>144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144</vt:i4>
      </vt:variant>
    </vt:vector>
  </HeadingPairs>
  <TitlesOfParts>
    <vt:vector size="151" baseType="lpstr">
      <vt:lpstr>宋体</vt:lpstr>
      <vt:lpstr>Arial</vt:lpstr>
      <vt:lpstr>Calibri</vt:lpstr>
      <vt:lpstr>Consolas</vt:lpstr>
      <vt:lpstr>Symbol</vt:lpstr>
      <vt:lpstr>Times New Roman</vt:lpstr>
      <vt:lpstr>Custom Design</vt:lpstr>
      <vt:lpstr>CS101 Algorithms and Data Structures</vt:lpstr>
      <vt:lpstr>Outline</vt:lpstr>
      <vt:lpstr>Motivation</vt:lpstr>
      <vt:lpstr>Motivation: SIST course curriculum</vt:lpstr>
      <vt:lpstr>Motivation: SIST course curriculum</vt:lpstr>
      <vt:lpstr>PowerPoint Presentation</vt:lpstr>
      <vt:lpstr>Topological sorting</vt:lpstr>
      <vt:lpstr>Example</vt:lpstr>
      <vt:lpstr>Example</vt:lpstr>
      <vt:lpstr>Applications</vt:lpstr>
      <vt:lpstr>Applications</vt:lpstr>
      <vt:lpstr>Applications</vt:lpstr>
      <vt:lpstr>Applications</vt:lpstr>
      <vt:lpstr>Topological Sort</vt:lpstr>
      <vt:lpstr>Topological Sort</vt:lpstr>
      <vt:lpstr>Topological Sort</vt:lpstr>
      <vt:lpstr>Topological Sort</vt:lpstr>
      <vt:lpstr>Topological Sort</vt:lpstr>
      <vt:lpstr>Outline</vt:lpstr>
      <vt:lpstr>Topological Sort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Implementation</vt:lpstr>
      <vt:lpstr>Implementation</vt:lpstr>
      <vt:lpstr>Implementation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Outline</vt:lpstr>
      <vt:lpstr>Critical path</vt:lpstr>
      <vt:lpstr>Critical path</vt:lpstr>
      <vt:lpstr>Critical path</vt:lpstr>
      <vt:lpstr>Critical path</vt:lpstr>
      <vt:lpstr>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Xin  Liu</cp:lastModifiedBy>
  <cp:revision>1296</cp:revision>
  <dcterms:created xsi:type="dcterms:W3CDTF">2009-09-11T23:00:44Z</dcterms:created>
  <dcterms:modified xsi:type="dcterms:W3CDTF">2022-11-20T07:45:25Z</dcterms:modified>
</cp:coreProperties>
</file>