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6"/>
  </p:notesMasterIdLst>
  <p:handoutMasterIdLst>
    <p:handoutMasterId r:id="rId77"/>
  </p:handoutMasterIdLst>
  <p:sldIdLst>
    <p:sldId id="393" r:id="rId2"/>
    <p:sldId id="394" r:id="rId3"/>
    <p:sldId id="411" r:id="rId4"/>
    <p:sldId id="542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543" r:id="rId16"/>
    <p:sldId id="478" r:id="rId17"/>
    <p:sldId id="479" r:id="rId18"/>
    <p:sldId id="480" r:id="rId19"/>
    <p:sldId id="481" r:id="rId20"/>
    <p:sldId id="484" r:id="rId21"/>
    <p:sldId id="485" r:id="rId22"/>
    <p:sldId id="486" r:id="rId23"/>
    <p:sldId id="544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497" r:id="rId35"/>
    <p:sldId id="498" r:id="rId36"/>
    <p:sldId id="499" r:id="rId37"/>
    <p:sldId id="500" r:id="rId38"/>
    <p:sldId id="501" r:id="rId39"/>
    <p:sldId id="502" r:id="rId40"/>
    <p:sldId id="503" r:id="rId41"/>
    <p:sldId id="504" r:id="rId42"/>
    <p:sldId id="545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3" r:id="rId52"/>
    <p:sldId id="514" r:id="rId53"/>
    <p:sldId id="515" r:id="rId54"/>
    <p:sldId id="516" r:id="rId55"/>
    <p:sldId id="517" r:id="rId56"/>
    <p:sldId id="518" r:id="rId57"/>
    <p:sldId id="520" r:id="rId58"/>
    <p:sldId id="521" r:id="rId59"/>
    <p:sldId id="522" r:id="rId60"/>
    <p:sldId id="523" r:id="rId61"/>
    <p:sldId id="524" r:id="rId62"/>
    <p:sldId id="525" r:id="rId63"/>
    <p:sldId id="526" r:id="rId64"/>
    <p:sldId id="527" r:id="rId65"/>
    <p:sldId id="528" r:id="rId66"/>
    <p:sldId id="529" r:id="rId67"/>
    <p:sldId id="530" r:id="rId68"/>
    <p:sldId id="531" r:id="rId69"/>
    <p:sldId id="532" r:id="rId70"/>
    <p:sldId id="533" r:id="rId71"/>
    <p:sldId id="534" r:id="rId72"/>
    <p:sldId id="535" r:id="rId73"/>
    <p:sldId id="536" r:id="rId74"/>
    <p:sldId id="537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8BD5705-CCAD-4742-84C1-4E8FEB00F927}">
          <p14:sldIdLst>
            <p14:sldId id="393"/>
            <p14:sldId id="394"/>
          </p14:sldIdLst>
        </p14:section>
        <p14:section name="Untitled Section" id="{02CDE9B4-A3F0-4ABC-AB3A-F5D47A20D1E2}">
          <p14:sldIdLst>
            <p14:sldId id="411"/>
          </p14:sldIdLst>
        </p14:section>
        <p14:section name="Untitled Section" id="{8DDFD851-5DF3-4797-BBEC-BB0318DE75B3}">
          <p14:sldIdLst>
            <p14:sldId id="542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543"/>
            <p14:sldId id="478"/>
            <p14:sldId id="479"/>
            <p14:sldId id="480"/>
            <p14:sldId id="481"/>
            <p14:sldId id="484"/>
            <p14:sldId id="485"/>
            <p14:sldId id="486"/>
            <p14:sldId id="544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45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</p14:sldIdLst>
        </p14:section>
        <p14:section name="Untitled Section" id="{BF113219-389F-43D0-B691-60E109D9829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20" autoAdjust="0"/>
    <p:restoredTop sz="89982" autoAdjust="0"/>
  </p:normalViewPr>
  <p:slideViewPr>
    <p:cSldViewPr snapToGrid="0">
      <p:cViewPr varScale="1">
        <p:scale>
          <a:sx n="92" d="100"/>
          <a:sy n="92" d="100"/>
        </p:scale>
        <p:origin x="15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0412"/>
    </p:cViewPr>
  </p:sorterViewPr>
  <p:notesViewPr>
    <p:cSldViewPr snapToGrid="0">
      <p:cViewPr varScale="1">
        <p:scale>
          <a:sx n="67" d="100"/>
          <a:sy n="67" d="100"/>
        </p:scale>
        <p:origin x="-2544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1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5.wmf"/><Relationship Id="rId1" Type="http://schemas.openxmlformats.org/officeDocument/2006/relationships/image" Target="../media/image61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F04F0-ED99-4A7D-AD7F-22DD5823387D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DBF7C-66B1-4946-B091-A4A819905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5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11/29/2022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981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2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648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230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005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87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dirty="0"/>
              <a:t>To simplify the notation, we can remove the superscripts in </a:t>
            </a:r>
            <a:r>
              <a:rPr lang="en-CA" altLang="zh-CN" dirty="0" err="1"/>
              <a:t>d^k</a:t>
            </a:r>
            <a:endParaRPr lang="en-CA" altLang="zh-CN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730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076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696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B7217A8-0F67-4909-B0F1-6694DC8A49BC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74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72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0CF567-2443-4A29-ACAF-37DAA967277C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472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0CF567-2443-4A29-ACAF-37DAA967277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710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1EFBF-4CDE-43DD-95AF-E8CCAABE60A9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403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841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232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921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163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42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.png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3.png"/><Relationship Id="rId4" Type="http://schemas.openxmlformats.org/officeDocument/2006/relationships/image" Target="../media/image3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3.png"/><Relationship Id="rId4" Type="http://schemas.openxmlformats.org/officeDocument/2006/relationships/image" Target="../media/image3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3.png"/><Relationship Id="rId4" Type="http://schemas.openxmlformats.org/officeDocument/2006/relationships/image" Target="../media/image3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23.png"/><Relationship Id="rId4" Type="http://schemas.openxmlformats.org/officeDocument/2006/relationships/image" Target="../media/image3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23.png"/><Relationship Id="rId4" Type="http://schemas.openxmlformats.org/officeDocument/2006/relationships/image" Target="../media/image4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23.png"/><Relationship Id="rId4" Type="http://schemas.openxmlformats.org/officeDocument/2006/relationships/image" Target="../media/image43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5.png"/><Relationship Id="rId4" Type="http://schemas.openxmlformats.org/officeDocument/2006/relationships/image" Target="../media/image4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4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5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6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54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3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54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3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54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3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54.pn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7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54.pn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7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54.png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0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54.pn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0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54.pn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0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image" Target="../media/image54.pn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60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54.png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6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54.png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64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image" Target="../media/image54.png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68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image" Target="../media/image54.png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71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86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</a:t>
            </a:r>
            <a:r>
              <a:rPr lang="zh-CN" altLang="en-US" sz="4400" dirty="0"/>
              <a:t> </a:t>
            </a:r>
            <a:r>
              <a:rPr lang="en-US" altLang="zh-CN" sz="4400" dirty="0"/>
              <a:t>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/>
              <a:t>Shortest Path: </a:t>
            </a:r>
            <a:r>
              <a:rPr lang="en-US" altLang="zh-CN" dirty="0"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latin typeface="Arial" charset="0"/>
                <a:cs typeface="Arial" charset="0"/>
              </a:rPr>
              <a:t>Warshall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Textbook </a:t>
            </a:r>
            <a:r>
              <a:rPr lang="en-US" altLang="zh-CN" dirty="0" err="1">
                <a:solidFill>
                  <a:prstClr val="black"/>
                </a:solidFill>
              </a:rPr>
              <a:t>Ch</a:t>
            </a:r>
            <a:r>
              <a:rPr lang="en-US" altLang="zh-CN" dirty="0">
                <a:solidFill>
                  <a:prstClr val="black"/>
                </a:solidFill>
              </a:rPr>
              <a:t> 24, 25</a:t>
            </a:r>
          </a:p>
        </p:txBody>
      </p:sp>
    </p:spTree>
    <p:extLst>
      <p:ext uri="{BB962C8B-B14F-4D97-AF65-F5344CB8AC3E}">
        <p14:creationId xmlns:p14="http://schemas.microsoft.com/office/powerpoint/2010/main" val="4370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Suppose now, we want to see whether or not the path going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i="1" dirty="0"/>
              <a:t> </a:t>
            </a:r>
            <a:r>
              <a:rPr lang="en-CA" dirty="0"/>
              <a:t>is shorter than a direct edge?</a:t>
            </a:r>
          </a:p>
          <a:p>
            <a:pPr lvl="1"/>
            <a:r>
              <a:rPr lang="en-CA" dirty="0"/>
              <a:t>Is                          ?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Is                          ? 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4" descr="C:\Users\dwharder\Desktop\k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708920"/>
            <a:ext cx="3600450" cy="3457575"/>
          </a:xfrm>
          <a:prstGeom prst="rect">
            <a:avLst/>
          </a:prstGeom>
          <a:noFill/>
        </p:spPr>
      </p:pic>
      <p:graphicFrame>
        <p:nvGraphicFramePr>
          <p:cNvPr id="43013" name="Object 10"/>
          <p:cNvGraphicFramePr>
            <a:graphicFrameLocks noChangeAspect="1"/>
          </p:cNvGraphicFramePr>
          <p:nvPr/>
        </p:nvGraphicFramePr>
        <p:xfrm>
          <a:off x="1493838" y="2238375"/>
          <a:ext cx="16398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Equation" r:id="rId5" imgW="914400" imgH="241200" progId="Equation.DSMT4">
                  <p:embed/>
                </p:oleObj>
              </mc:Choice>
              <mc:Fallback>
                <p:oleObj name="Equation" r:id="rId5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238375"/>
                        <a:ext cx="1639887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503363" y="2659462"/>
          <a:ext cx="1641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Equation" r:id="rId7" imgW="914400" imgH="241200" progId="Equation.DSMT4">
                  <p:embed/>
                </p:oleObj>
              </mc:Choice>
              <mc:Fallback>
                <p:oleObj name="Equation" r:id="rId7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659462"/>
                        <a:ext cx="16414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08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Thus, for each pair of edges, we will define        by calculating: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4" descr="C:\Users\dwharder\Desktop\k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708920"/>
            <a:ext cx="3600450" cy="3457575"/>
          </a:xfrm>
          <a:prstGeom prst="rect">
            <a:avLst/>
          </a:prstGeom>
          <a:noFill/>
        </p:spPr>
      </p:pic>
      <p:graphicFrame>
        <p:nvGraphicFramePr>
          <p:cNvPr id="43013" name="Object 10"/>
          <p:cNvGraphicFramePr>
            <a:graphicFrameLocks noChangeAspect="1"/>
          </p:cNvGraphicFramePr>
          <p:nvPr/>
        </p:nvGraphicFramePr>
        <p:xfrm>
          <a:off x="3332163" y="2078038"/>
          <a:ext cx="27336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Equation" r:id="rId5" imgW="1523880" imgH="291960" progId="Equation.DSMT4">
                  <p:embed/>
                </p:oleObj>
              </mc:Choice>
              <mc:Fallback>
                <p:oleObj name="Equation" r:id="rId5" imgW="1523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2078038"/>
                        <a:ext cx="2733675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722938" y="1560513"/>
          <a:ext cx="4762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" name="Equation" r:id="rId7" imgW="228600" imgH="253800" progId="Equation.DSMT4">
                  <p:embed/>
                </p:oleObj>
              </mc:Choice>
              <mc:Fallback>
                <p:oleObj name="Equation" r:id="rId7" imgW="228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1560513"/>
                        <a:ext cx="47625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37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zh-CN" dirty="0"/>
              <a:t>W</a:t>
            </a:r>
            <a:r>
              <a:rPr lang="en-CA" dirty="0"/>
              <a:t>e need just run the algorithm for each pair of vertices: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1032" y="2260858"/>
            <a:ext cx="7402989" cy="1477328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 = std::min(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][j],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][0] + d[0][j] );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444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Define </a:t>
            </a:r>
            <a:r>
              <a:rPr lang="en-CA" i="1" dirty="0"/>
              <a:t>  </a:t>
            </a:r>
            <a:r>
              <a:rPr lang="en-CA" dirty="0"/>
              <a:t>       as the shortest distance, but only allowing intermediate visits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Suppose we have an algorithm that has found these values for all pairs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660602" y="1555750"/>
          <a:ext cx="6619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4" imgW="317160" imgH="253800" progId="Equation.DSMT4">
                  <p:embed/>
                </p:oleObj>
              </mc:Choice>
              <mc:Fallback>
                <p:oleObj name="Equation" r:id="rId4" imgW="317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602" y="1555750"/>
                        <a:ext cx="661988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8" descr="C:\Users\dwharder\Desktop\k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514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How could we find  </a:t>
            </a:r>
            <a:r>
              <a:rPr lang="en-CA" i="1" dirty="0">
                <a:solidFill>
                  <a:srgbClr val="C00000"/>
                </a:solidFill>
              </a:rPr>
              <a:t>  </a:t>
            </a:r>
            <a:r>
              <a:rPr lang="en-CA" dirty="0">
                <a:solidFill>
                  <a:srgbClr val="C00000"/>
                </a:solidFill>
              </a:rPr>
              <a:t>    </a:t>
            </a:r>
            <a:r>
              <a:rPr lang="en-CA" dirty="0"/>
              <a:t>; that is, the shortest path allowing intermediate visits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r>
              <a:rPr lang="en-CA" dirty="0"/>
              <a:t>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?</a:t>
            </a:r>
          </a:p>
          <a:p>
            <a:pPr lvl="1"/>
            <a:r>
              <a:rPr lang="en-CA" dirty="0"/>
              <a:t>Two possibilities: the shortest path includes or does not include </a:t>
            </a:r>
            <a:r>
              <a:rPr lang="en-CA" altLang="zh-CN" sz="20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sz="2000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960688" y="1555750"/>
          <a:ext cx="5064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4" imgW="241200" imgH="253800" progId="Equation.DSMT4">
                  <p:embed/>
                </p:oleObj>
              </mc:Choice>
              <mc:Fallback>
                <p:oleObj name="Equation" r:id="rId4" imgW="241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1555750"/>
                        <a:ext cx="506412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5" descr="C:\Users\dwharder\Desktop\k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498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If</a:t>
            </a:r>
            <a:r>
              <a:rPr lang="en-CA" altLang="zh-CN" dirty="0"/>
              <a:t> the shortest path includes </a:t>
            </a:r>
            <a:r>
              <a:rPr lang="en-CA" altLang="zh-CN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dirty="0"/>
              <a:t>, then it must consist of: </a:t>
            </a:r>
          </a:p>
          <a:p>
            <a:pPr lvl="1"/>
            <a:r>
              <a:rPr lang="en-CA" altLang="zh-CN" dirty="0"/>
              <a:t>the shortest path from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CA" altLang="zh-CN" dirty="0"/>
              <a:t>and then the shortest path from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altLang="zh-CN" dirty="0"/>
              <a:t> </a:t>
            </a:r>
          </a:p>
          <a:p>
            <a:pPr lvl="1"/>
            <a:r>
              <a:rPr lang="en-CA" altLang="zh-CN" dirty="0"/>
              <a:t>both only allowing intermediate visits to vertices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altLang="zh-CN" dirty="0"/>
              <a:t>,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altLang="zh-CN" dirty="0"/>
              <a:t>, …,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6" descr="C:\Users\dwharder\Desktop\k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096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r>
              <a:rPr lang="en-CA" dirty="0"/>
              <a:t> as intermediates, we already know the shortest paths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dirty="0"/>
              <a:t>and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CA" dirty="0"/>
          </a:p>
          <a:p>
            <a:pPr>
              <a:buNone/>
            </a:pPr>
            <a:endParaRPr lang="en-CA" i="1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Thus, we calculate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81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69704"/>
              </p:ext>
            </p:extLst>
          </p:nvPr>
        </p:nvGraphicFramePr>
        <p:xfrm>
          <a:off x="3079264" y="2479124"/>
          <a:ext cx="32115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4" imgW="1790640" imgH="291960" progId="Equation.DSMT4">
                  <p:embed/>
                </p:oleObj>
              </mc:Choice>
              <mc:Fallback>
                <p:oleObj name="Equation" r:id="rId4" imgW="17906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264" y="2479124"/>
                        <a:ext cx="3211512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6" descr="C:\Users\dwharder\Desktop\k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094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	Finding         for all pairs of vertices gives us all shortest paths from</a:t>
            </a:r>
            <a:br>
              <a:rPr lang="en-CA" dirty="0"/>
            </a:b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 possibly going through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 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3" descr="C:\Users\dwharder\Desktop\k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79820"/>
              </p:ext>
            </p:extLst>
          </p:nvPr>
        </p:nvGraphicFramePr>
        <p:xfrm>
          <a:off x="1783398" y="1543050"/>
          <a:ext cx="5064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Equation" r:id="rId5" imgW="241200" imgH="253800" progId="Equation.DSMT4">
                  <p:embed/>
                </p:oleObj>
              </mc:Choice>
              <mc:Fallback>
                <p:oleObj name="Equation" r:id="rId5" imgW="241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398" y="1543050"/>
                        <a:ext cx="506412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922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dwharder\Desktop\k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 calculation is straight forward: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9451" y="2095688"/>
            <a:ext cx="7909538" cy="1477328"/>
          </a:xfrm>
          <a:prstGeom prst="rect">
            <a:avLst/>
          </a:prstGeom>
          <a:noFill/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 = std::min(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][j],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][k-1] + d[k-1][j] );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010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Floyd-</a:t>
            </a:r>
            <a:r>
              <a:rPr lang="en-US" dirty="0" err="1">
                <a:latin typeface="Arial" charset="0"/>
                <a:cs typeface="Arial" charset="0"/>
              </a:rPr>
              <a:t>Warshall</a:t>
            </a:r>
            <a:r>
              <a:rPr lang="en-US" dirty="0">
                <a:latin typeface="Arial" charset="0"/>
                <a:cs typeface="Arial" charset="0"/>
              </a:rPr>
              <a:t> Algorithm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Run time</a:t>
            </a:r>
            <a:r>
              <a:rPr lang="en-US" dirty="0">
                <a:latin typeface="Arial" charset="0"/>
                <a:cs typeface="Arial" charset="0"/>
              </a:rPr>
              <a:t>?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920" y="1577360"/>
            <a:ext cx="7909538" cy="286232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itchFamily="49" charset="0"/>
                <a:cs typeface="Consolas" pitchFamily="49" charset="0"/>
              </a:rPr>
              <a:t>// Initialize the matrix d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  ...</a:t>
            </a:r>
          </a:p>
          <a:p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k = 0; k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++k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d[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][j] = std::min( d[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][j], d[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][k] + d[k][j] );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aphicFrame>
        <p:nvGraphicFramePr>
          <p:cNvPr id="512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136049"/>
              </p:ext>
            </p:extLst>
          </p:nvPr>
        </p:nvGraphicFramePr>
        <p:xfrm>
          <a:off x="2204085" y="4807903"/>
          <a:ext cx="9477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Equation" r:id="rId4" imgW="469800" imgH="304560" progId="Equation.DSMT4">
                  <p:embed/>
                </p:oleObj>
              </mc:Choice>
              <mc:Fallback>
                <p:oleObj name="Equation" r:id="rId4" imgW="4698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085" y="4807903"/>
                        <a:ext cx="947738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55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r>
              <a:rPr lang="en-US" altLang="zh-CN" dirty="0"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latin typeface="Arial" charset="0"/>
                <a:cs typeface="Arial" charset="0"/>
              </a:rPr>
              <a:t>Warshall</a:t>
            </a:r>
            <a:r>
              <a:rPr lang="en-US" altLang="zh-CN" dirty="0">
                <a:latin typeface="Arial" charset="0"/>
                <a:cs typeface="Arial" charset="0"/>
              </a:rPr>
              <a:t>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388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Consider this graph</a:t>
            </a:r>
          </a:p>
        </p:txBody>
      </p:sp>
      <p:pic>
        <p:nvPicPr>
          <p:cNvPr id="6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6221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 adjacency matrix is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This would define our</a:t>
            </a:r>
            <a:br>
              <a:rPr lang="en-CA" dirty="0"/>
            </a:br>
            <a:r>
              <a:rPr lang="en-CA" dirty="0"/>
              <a:t>matrix 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CA" dirty="0"/>
              <a:t>)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7895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4669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would start: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(2, 3)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(2, 1, 3)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0.191 ≯ 0.465 + 0.101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5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5320020" y="3129951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7198991" y="3645024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434701" y="2651037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1618002" y="230031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1619672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46892" y="228859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4455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would start: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(2, 4)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(2, 1, 4)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0.192 ≯ 0.465 + 0.142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2400037" y="230031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6892" y="228859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2411760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899702" y="406367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315526" y="3105799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5868144" y="468997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302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would start: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(2, 1, 5)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0.587 ≯ 0.465 + 0.277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3192125" y="230031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203848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46892" y="228859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796136" y="422108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5327249" y="3092406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4679177" y="4653136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573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Here is a shorter path: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 0.554 &gt; 0.245 + 0.100 = 0.345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816567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35496" y="266202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27584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212850" y="322469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6109284" y="3872771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5148064" y="2600073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97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 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 0.554 &gt; 0.245 + 0.100 = 0.345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816567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634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 And a second shorter path: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 0.931 &gt; 0.245 + 0.277 = 0.522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5496" y="2673751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3192125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6132730" y="3884494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679177" y="4617967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306634" y="4450505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3181814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9034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3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3192125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37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We will iterate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dirty="0"/>
              <a:t> times:</a:t>
            </a:r>
          </a:p>
          <a:p>
            <a:pPr lvl="1"/>
            <a:r>
              <a:rPr lang="en-CA" dirty="0"/>
              <a:t>Find the unvisited vertex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that has a minimum distance to it</a:t>
            </a:r>
          </a:p>
          <a:p>
            <a:pPr lvl="1"/>
            <a:r>
              <a:rPr lang="en-CA" dirty="0"/>
              <a:t>Mark it as visited</a:t>
            </a:r>
          </a:p>
          <a:p>
            <a:pPr lvl="1"/>
            <a:r>
              <a:rPr lang="en-CA" dirty="0"/>
              <a:t>Consider its every adjacent vertex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 that is unvisited:</a:t>
            </a:r>
          </a:p>
          <a:p>
            <a:pPr lvl="2"/>
            <a:r>
              <a:rPr lang="en-CA" dirty="0"/>
              <a:t>Is the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plus the weight of the edge (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,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) less than our currently known shortest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altLang="zh-CN" dirty="0"/>
              <a:t> ?</a:t>
            </a:r>
            <a:endParaRPr lang="en-CA" dirty="0"/>
          </a:p>
          <a:p>
            <a:pPr lvl="2"/>
            <a:r>
              <a:rPr lang="en-CA" dirty="0"/>
              <a:t>If so, update the shortest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 and record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as the previous pointer</a:t>
            </a:r>
          </a:p>
          <a:p>
            <a:pPr marL="357188" lvl="1" indent="-357188">
              <a:buNone/>
            </a:pPr>
            <a:r>
              <a:rPr lang="en-CA" sz="2000" dirty="0"/>
              <a:t>	Continue iterating until all vertices are visited or </a:t>
            </a:r>
            <a:r>
              <a:rPr lang="en-CA" sz="2000" dirty="0">
                <a:solidFill>
                  <a:srgbClr val="C00000"/>
                </a:solidFill>
              </a:rPr>
              <a:t>all remaining vertices have a distance of infinity</a:t>
            </a:r>
          </a:p>
        </p:txBody>
      </p:sp>
    </p:spTree>
    <p:extLst>
      <p:ext uri="{BB962C8B-B14F-4D97-AF65-F5344CB8AC3E}">
        <p14:creationId xmlns:p14="http://schemas.microsoft.com/office/powerpoint/2010/main" val="311607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Continuing…</a:t>
            </a:r>
            <a:br>
              <a:rPr lang="en-CA" dirty="0"/>
            </a:br>
            <a:r>
              <a:rPr lang="en-CA" dirty="0"/>
              <a:t>We find that no other shorter </a:t>
            </a:r>
            <a:br>
              <a:rPr lang="en-CA" dirty="0"/>
            </a:br>
            <a:r>
              <a:rPr lang="en-CA" dirty="0"/>
              <a:t>paths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exist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738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/>
              <a:t>	There are three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(5, 1)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(5, 2, 1)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0.867 &gt; 0.119 + 0.465 = 0.584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(5, 3)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(5, 2, 3)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0.352 &gt; 0.119 + 0.191 = 0.310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(5, 4)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(5, 2, 4)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0.398 &gt; 0.119 + 0.192 = 0.311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1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372803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1608655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6082498" y="5840433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4283968" y="5050015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5603558" y="5373216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636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372803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1608655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045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CA" baseline="-25000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three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(2, 3, 1)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0.465 &gt; 0.191 + 0.245 = 0.436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(4, 1)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(4, 3, 1)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1.032 &gt; 0.656 + 0.245 = 0.901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(5, 1)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(5, 3, 1)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0.584 &gt; 0.310 + 0.245 = 0.555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2034" y="3068960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24479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139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2034" y="3068960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24479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422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two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(2, 4, 5)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0.587 &gt; 0.192 + 0.151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(3, 5)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(3, 4, 5)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0.522 &gt; 0.333 + 0.151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5" name="Oval 14"/>
          <p:cNvSpPr/>
          <p:nvPr/>
        </p:nvSpPr>
        <p:spPr>
          <a:xfrm>
            <a:off x="3192036" y="2658946"/>
            <a:ext cx="936104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86925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119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5" name="Oval 14"/>
          <p:cNvSpPr/>
          <p:nvPr/>
        </p:nvSpPr>
        <p:spPr>
          <a:xfrm>
            <a:off x="3192036" y="2658946"/>
            <a:ext cx="936104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86925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915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"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/>
              <a:t>	With the last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three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(4, 1)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(4, 5, 1)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0.901 &gt; 0.151 + 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0.555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0.706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(4, 2)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(4, 5, 2)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0.668 &gt; 0.151 + 0.119 = 0.270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(4, 3)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(4, 5, 3)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0.656 &gt; 0.151 + 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0.310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0.461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22034" y="303590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94533" y="3046926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567032" y="3057943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33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8"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last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22034" y="303590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94533" y="3046926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567032" y="3057943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832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Thus, we have a table of all shortest paths: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73731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22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r>
              <a:rPr lang="en-US" altLang="zh-CN" dirty="0">
                <a:solidFill>
                  <a:srgbClr val="FF0000"/>
                </a:solidFill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cs typeface="Arial" charset="0"/>
              </a:rPr>
              <a:t>Warshall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cs typeface="Arial" charset="0"/>
              </a:rPr>
              <a:t> algorithm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59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C00000"/>
                </a:solidFill>
              </a:rPr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This algorithm finds the shortest distances, but what are the paths corresponding to those shortest distances?</a:t>
            </a:r>
          </a:p>
          <a:p>
            <a:pPr lvl="1"/>
            <a:r>
              <a:rPr lang="en-CA" dirty="0"/>
              <a:t>Recall that with Dijkstra’s algorithm, we could find the shortest paths by recording the previous </a:t>
            </a:r>
            <a:r>
              <a:rPr lang="en-US" dirty="0">
                <a:latin typeface="Arial" charset="0"/>
                <a:cs typeface="Arial" charset="0"/>
              </a:rPr>
              <a:t>vertex</a:t>
            </a:r>
            <a:endParaRPr lang="en-CA" dirty="0"/>
          </a:p>
          <a:p>
            <a:pPr lvl="1"/>
            <a:r>
              <a:rPr lang="en-CA" dirty="0"/>
              <a:t>Here we use a similar approach, but we choose to store the next </a:t>
            </a:r>
            <a:r>
              <a:rPr lang="en-US" dirty="0">
                <a:latin typeface="Arial" charset="0"/>
                <a:cs typeface="Arial" charset="0"/>
              </a:rPr>
              <a:t>vertex</a:t>
            </a:r>
            <a:r>
              <a:rPr lang="en-CA" dirty="0" smtClean="0"/>
              <a:t> </a:t>
            </a:r>
            <a:r>
              <a:rPr lang="en-CA" dirty="0"/>
              <a:t>instead of the previous </a:t>
            </a:r>
            <a:r>
              <a:rPr lang="en-US" dirty="0">
                <a:latin typeface="Arial" charset="0"/>
                <a:cs typeface="Arial" charset="0"/>
              </a:rPr>
              <a:t>vertex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4322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Suppose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 is as follows:  </a:t>
            </a:r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6265863" cy="2522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4446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Does this path consist of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/>
              <a:t> and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?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Yes</a:t>
            </a:r>
          </a:p>
          <a:p>
            <a:pPr lvl="1"/>
            <a:r>
              <a:rPr lang="en-CA" dirty="0"/>
              <a:t>If there was a shorter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, then we would also find a shorter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CA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6265863" cy="2522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586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	Does this path consist of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/>
              <a:t> and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?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To find the shortest path </a:t>
            </a:r>
            <a:r>
              <a:rPr lang="en-CA" altLang="zh-CN" dirty="0"/>
              <a:t>from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, w</a:t>
            </a:r>
            <a:r>
              <a:rPr lang="en-US" dirty="0"/>
              <a:t>e only need to know that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/>
              <a:t> is the next vertex in the path — the rest of the path would be recursively recovered as the shortest path from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dirty="0"/>
              <a:t>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US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6265863" cy="2522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1584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Now, suppose we have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 which passes through the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</a:t>
            </a:r>
            <a:endParaRPr lang="en-CA" dirty="0"/>
          </a:p>
          <a:p>
            <a:pPr lvl="1"/>
            <a:r>
              <a:rPr lang="en-CA" dirty="0"/>
              <a:t>In this example, the next vertex in the path is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56483" y="2780289"/>
            <a:ext cx="6267600" cy="3240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928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What if we find a shorter path passing through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?</a:t>
            </a:r>
          </a:p>
          <a:p>
            <a:pPr lvl="1"/>
            <a:r>
              <a:rPr lang="en-CA" dirty="0"/>
              <a:t>Now the </a:t>
            </a:r>
            <a:r>
              <a:rPr lang="en-US" altLang="zh-CN" dirty="0"/>
              <a:t>next vertex in the new path </a:t>
            </a:r>
            <a:r>
              <a:rPr lang="en-CA" dirty="0"/>
              <a:t>should be the </a:t>
            </a:r>
            <a:r>
              <a:rPr lang="en-US" altLang="zh-CN" dirty="0"/>
              <a:t>next vertex </a:t>
            </a:r>
            <a:r>
              <a:rPr lang="en-CA" dirty="0"/>
              <a:t>in the shortest path from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dirty="0"/>
              <a:t> , which is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 in this example</a:t>
            </a:r>
            <a:endParaRPr lang="en-CA" i="1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56484" y="2780289"/>
            <a:ext cx="6267598" cy="3240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0620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Let us store the </a:t>
            </a:r>
            <a:r>
              <a:rPr lang="en-US" altLang="zh-CN" dirty="0"/>
              <a:t>next vertex </a:t>
            </a:r>
            <a:r>
              <a:rPr lang="en-CA" dirty="0"/>
              <a:t>in the shortest path. Initially: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graphicFrame>
        <p:nvGraphicFramePr>
          <p:cNvPr id="52226" name="Object 6"/>
          <p:cNvGraphicFramePr>
            <a:graphicFrameLocks noChangeAspect="1"/>
          </p:cNvGraphicFramePr>
          <p:nvPr/>
        </p:nvGraphicFramePr>
        <p:xfrm>
          <a:off x="2411760" y="2204864"/>
          <a:ext cx="43942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7" name="Equation" r:id="rId3" imgW="2298600" imgH="647640" progId="Equation.DSMT4">
                  <p:embed/>
                </p:oleObj>
              </mc:Choice>
              <mc:Fallback>
                <p:oleObj name="Equation" r:id="rId3" imgW="229860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204864"/>
                        <a:ext cx="4394200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2058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When we find a shorter path, update the next </a:t>
            </a:r>
            <a:r>
              <a:rPr lang="en-US" dirty="0" smtClean="0">
                <a:latin typeface="Arial" charset="0"/>
                <a:cs typeface="Arial" charset="0"/>
              </a:rPr>
              <a:t>vertex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2587193"/>
            <a:ext cx="5795176" cy="3293209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// Initialize the matrix p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//   ...</a:t>
            </a:r>
          </a:p>
          <a:p>
            <a:endParaRPr lang="en-CA" sz="1600" dirty="0">
              <a:latin typeface="Consolas" pitchFamily="49" charset="0"/>
              <a:cs typeface="Consolas" pitchFamily="49" charset="0"/>
            </a:endParaRP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k = 0; k &lt;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; ++k ) {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    if (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][j] &gt;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][k] + d[k][j] ) {</a:t>
            </a:r>
          </a:p>
          <a:p>
            <a:r>
              <a:rPr lang="en-CA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p[</a:t>
            </a:r>
            <a:r>
              <a:rPr lang="en-CA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][j] = p[</a:t>
            </a:r>
            <a:r>
              <a:rPr lang="en-CA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][k];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       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][j] =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][k] + d[k][j];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aphicFrame>
        <p:nvGraphicFramePr>
          <p:cNvPr id="91137" name="Object 6"/>
          <p:cNvGraphicFramePr>
            <a:graphicFrameLocks noChangeAspect="1"/>
          </p:cNvGraphicFramePr>
          <p:nvPr/>
        </p:nvGraphicFramePr>
        <p:xfrm>
          <a:off x="3839840" y="1988840"/>
          <a:ext cx="1092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2" name="Equation" r:id="rId3" imgW="571320" imgH="228600" progId="Equation.DSMT4">
                  <p:embed/>
                </p:oleObj>
              </mc:Choice>
              <mc:Fallback>
                <p:oleObj name="Equation" r:id="rId3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840" y="1988840"/>
                        <a:ext cx="10922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312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In our original example, initially, the next </a:t>
            </a:r>
            <a:r>
              <a:rPr lang="en-US" dirty="0" smtClean="0">
                <a:latin typeface="Arial" charset="0"/>
                <a:cs typeface="Arial" charset="0"/>
              </a:rPr>
              <a:t>vertex</a:t>
            </a:r>
            <a:r>
              <a:rPr lang="en-CA" dirty="0" smtClean="0"/>
              <a:t> </a:t>
            </a:r>
            <a:r>
              <a:rPr lang="en-CA" dirty="0"/>
              <a:t>is exactly that: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This would define our</a:t>
            </a:r>
            <a:br>
              <a:rPr lang="en-CA" dirty="0"/>
            </a:br>
            <a:r>
              <a:rPr lang="en-CA" dirty="0"/>
              <a:t>matrix 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CA" dirty="0"/>
              <a:t>)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79513" y="2060575"/>
          <a:ext cx="1970087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4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060575"/>
                        <a:ext cx="1970087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53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179513" y="2060575"/>
          <a:ext cx="1970087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8"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060575"/>
                        <a:ext cx="1970087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baseline="-25000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two shorter paths:</a:t>
            </a:r>
            <a:br>
              <a:rPr lang="en-CA" dirty="0"/>
            </a:br>
            <a:r>
              <a:rPr lang="en-CA" dirty="0"/>
              <a:t>  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0.554 &gt; 0.245 + 0.100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  (3, 5)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0.931 &gt; 0.245 + 0.277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1547664" y="2769777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666625" y="2780928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11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Background</a:t>
            </a:r>
            <a:endParaRPr lang="en-US" sz="4400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Dijkstra’s algorithm finds the shortest path between </a:t>
            </a:r>
            <a:r>
              <a:rPr lang="en-US" dirty="0" smtClean="0">
                <a:latin typeface="Arial" charset="0"/>
                <a:cs typeface="Arial" charset="0"/>
              </a:rPr>
              <a:t>one </a:t>
            </a:r>
            <a:r>
              <a:rPr lang="en-CA" dirty="0" smtClean="0"/>
              <a:t>vertex</a:t>
            </a:r>
            <a:r>
              <a:rPr lang="en-US" dirty="0" smtClean="0">
                <a:latin typeface="Arial" charset="0"/>
                <a:cs typeface="Arial" charset="0"/>
              </a:rPr>
              <a:t> and other </a:t>
            </a:r>
            <a:r>
              <a:rPr lang="en-CA" dirty="0"/>
              <a:t>vertices</a:t>
            </a:r>
            <a:r>
              <a:rPr lang="en-US" dirty="0" smtClean="0">
                <a:latin typeface="Arial" charset="0"/>
                <a:cs typeface="Arial" charset="0"/>
              </a:rPr>
              <a:t>.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time: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E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If we wanted to find the shortest path between all pairs of </a:t>
            </a:r>
            <a:r>
              <a:rPr lang="en-CA" dirty="0"/>
              <a:t>vertices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>
                <a:latin typeface="Arial" charset="0"/>
                <a:cs typeface="Arial" charset="0"/>
              </a:rPr>
              <a:t>we could apply Dijkstra’s algorithm to each vertex: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time: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E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802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179513" y="2060575"/>
          <a:ext cx="1970087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2"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060575"/>
                        <a:ext cx="1970087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baseline="-25000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each of these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1547664" y="2769777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66625" y="2780928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10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After all the steps, we end up with the matrix </a:t>
            </a:r>
            <a:r>
              <a:rPr lang="en-CA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/>
              <a:t>:</a:t>
            </a: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6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6046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1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1"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These are all the adjacent edges that are still the shortest distance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For each of these,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In all cases, the shortest distance</a:t>
            </a:r>
            <a:br>
              <a:rPr lang="en-CA" dirty="0"/>
            </a:br>
            <a:r>
              <a:rPr lang="en-CA" dirty="0"/>
              <a:t>from </a:t>
            </a:r>
            <a:r>
              <a:rPr lang="en-CA"/>
              <a:t>vertex 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/>
              <a:t> </a:t>
            </a:r>
            <a:r>
              <a:rPr lang="en-CA" dirty="0"/>
              <a:t>is the direct edge</a:t>
            </a:r>
          </a:p>
        </p:txBody>
      </p:sp>
      <p:pic>
        <p:nvPicPr>
          <p:cNvPr id="5" name="Picture 4" descr="C:\Users\dwharder\Desktop\k2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153651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0704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7757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64810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18855" y="2421835"/>
            <a:ext cx="443860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9385" y="2421835"/>
            <a:ext cx="443860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90046" y="2804177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66339" y="3146070"/>
            <a:ext cx="443860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553713" y="3534461"/>
            <a:ext cx="443860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56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2,3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; we go directly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(2, 3, 1)</a:t>
            </a:r>
          </a:p>
          <a:p>
            <a:pPr>
              <a:buNone/>
            </a:pPr>
            <a:r>
              <a:rPr lang="en-CA" dirty="0"/>
              <a:t>	Also,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(2, 4, 5)</a:t>
            </a:r>
          </a:p>
          <a:p>
            <a:pPr>
              <a:buNone/>
            </a:pPr>
            <a:r>
              <a:rPr lang="en-CA" dirty="0"/>
              <a:t>	</a:t>
            </a:r>
          </a:p>
        </p:txBody>
      </p:sp>
      <p:pic>
        <p:nvPicPr>
          <p:cNvPr id="5" name="Picture 5" descr="C:\Users\dwharder\Desktop\k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79875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5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240402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528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; we go directly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(3, 1, 2)</a:t>
            </a:r>
          </a:p>
          <a:p>
            <a:pPr>
              <a:buNone/>
            </a:pPr>
            <a:r>
              <a:rPr lang="en-CA" dirty="0"/>
              <a:t>	Also,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(3, 4, 5)</a:t>
            </a:r>
          </a:p>
          <a:p>
            <a:pPr>
              <a:buNone/>
            </a:pPr>
            <a:r>
              <a:rPr lang="en-CA" dirty="0"/>
              <a:t>	</a:t>
            </a:r>
          </a:p>
        </p:txBody>
      </p:sp>
      <p:pic>
        <p:nvPicPr>
          <p:cNvPr id="5" name="Picture 6" descr="C:\Users\dwharder\Desktop\k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80899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9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278121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857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; we go directly to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 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3,</a:t>
            </a:r>
            <a:r>
              <a:rPr lang="en-CA" dirty="0"/>
              <a:t>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     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(4, 5, 2, 3, 1)</a:t>
            </a:r>
            <a:endParaRPr lang="en-CA" dirty="0"/>
          </a:p>
        </p:txBody>
      </p:sp>
      <p:pic>
        <p:nvPicPr>
          <p:cNvPr id="5" name="Picture 7" descr="C:\Users\dwharder\Desktop\k5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81923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3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315840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3911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; we go directly to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 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 and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     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(5, 2, 4)</a:t>
            </a:r>
            <a:endParaRPr lang="en-CA" dirty="0"/>
          </a:p>
          <a:p>
            <a:endParaRPr lang="en-CA" dirty="0"/>
          </a:p>
        </p:txBody>
      </p:sp>
      <p:pic>
        <p:nvPicPr>
          <p:cNvPr id="59394" name="Picture 2" descr="C:\Users\dwharder\Desktop\k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82947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7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353559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182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Vertices are Connected?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Finally, what if we only care if a connection exists?</a:t>
            </a:r>
          </a:p>
          <a:p>
            <a:pPr lvl="1"/>
            <a:r>
              <a:rPr lang="en-CA" dirty="0"/>
              <a:t>Recall that with Dijkstra’s algorithm, we could find the shortest paths by recording the previous </a:t>
            </a:r>
            <a:r>
              <a:rPr lang="en-US" dirty="0">
                <a:latin typeface="Arial" charset="0"/>
                <a:cs typeface="Arial" charset="0"/>
              </a:rPr>
              <a:t>vertex</a:t>
            </a:r>
            <a:endParaRPr lang="en-CA" dirty="0"/>
          </a:p>
          <a:p>
            <a:pPr lvl="1"/>
            <a:r>
              <a:rPr lang="en-CA" dirty="0"/>
              <a:t>In this case, can make the observation that:</a:t>
            </a:r>
          </a:p>
          <a:p>
            <a:pPr lvl="2">
              <a:buNone/>
            </a:pPr>
            <a:r>
              <a:rPr lang="en-CA" sz="1800" dirty="0"/>
              <a:t>	A path from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1800" dirty="0"/>
              <a:t> to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sz="1800" dirty="0"/>
              <a:t> exists if either:</a:t>
            </a:r>
          </a:p>
          <a:p>
            <a:pPr lvl="2">
              <a:buNone/>
            </a:pPr>
            <a:r>
              <a:rPr lang="en-CA" sz="1800" dirty="0"/>
              <a:t>		A path exists through the vertices from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sz="1800" dirty="0"/>
              <a:t> to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sz="1800" baseline="-25000" dirty="0"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CA" sz="1800" dirty="0"/>
              <a:t>, or</a:t>
            </a:r>
          </a:p>
          <a:p>
            <a:pPr lvl="2">
              <a:buNone/>
            </a:pPr>
            <a:r>
              <a:rPr lang="en-CA" sz="1800" dirty="0"/>
              <a:t>		A path, through those same </a:t>
            </a:r>
            <a:r>
              <a:rPr lang="en-US" sz="1800" dirty="0" smtClean="0">
                <a:latin typeface="Arial" charset="0"/>
                <a:cs typeface="Arial" charset="0"/>
              </a:rPr>
              <a:t>vertices</a:t>
            </a:r>
            <a:r>
              <a:rPr lang="en-CA" sz="1800" dirty="0" smtClean="0"/>
              <a:t>, </a:t>
            </a:r>
            <a:r>
              <a:rPr lang="en-CA" sz="1800" dirty="0"/>
              <a:t>exists from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1800" dirty="0"/>
              <a:t> to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sz="1800" dirty="0"/>
              <a:t> and</a:t>
            </a:r>
            <a:br>
              <a:rPr lang="en-CA" sz="1800" dirty="0"/>
            </a:br>
            <a:r>
              <a:rPr lang="en-CA" sz="1800" dirty="0"/>
              <a:t>                a path exists from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sz="1800" dirty="0"/>
              <a:t> to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2890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Vertices are Connected?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 </a:t>
            </a:r>
            <a:r>
              <a:rPr lang="en-CA" i="1" dirty="0"/>
              <a:t>transitive closure</a:t>
            </a:r>
            <a:r>
              <a:rPr lang="en-CA" dirty="0"/>
              <a:t> is a Boolean graph: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8839" y="2132856"/>
            <a:ext cx="7529625" cy="3693319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Initialize the matrix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:  Theta(|V|^2)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  ...</a:t>
            </a:r>
          </a:p>
          <a:p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Run Floyd-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Warshall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k = 0; k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++k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][j] = 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][j] || (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][k] &amp;&amp; 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[k][j]);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45079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Consider this directed graph</a:t>
            </a:r>
          </a:p>
          <a:p>
            <a:pPr lvl="1"/>
            <a:r>
              <a:rPr lang="en-CA" dirty="0"/>
              <a:t>Each pair has only one directed</a:t>
            </a:r>
            <a:br>
              <a:rPr lang="en-CA" dirty="0"/>
            </a:br>
            <a:r>
              <a:rPr lang="en-CA" dirty="0"/>
              <a:t>edge</a:t>
            </a:r>
          </a:p>
          <a:p>
            <a:pPr lvl="1"/>
            <a:r>
              <a:rPr lang="en-CA" dirty="0"/>
              <a:t>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is a source and</a:t>
            </a:r>
            <a:br>
              <a:rPr lang="en-CA" dirty="0"/>
            </a:b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 is a sink</a:t>
            </a:r>
          </a:p>
          <a:p>
            <a:pPr lvl="1"/>
            <a:endParaRPr lang="en-CA" dirty="0"/>
          </a:p>
          <a:p>
            <a:pPr>
              <a:buNone/>
            </a:pPr>
            <a:r>
              <a:rPr lang="en-CA" dirty="0"/>
              <a:t>	We will apply all three</a:t>
            </a:r>
            <a:br>
              <a:rPr lang="en-CA" dirty="0"/>
            </a:br>
            <a:r>
              <a:rPr lang="en-CA" dirty="0"/>
              <a:t>matrices</a:t>
            </a:r>
          </a:p>
          <a:p>
            <a:pPr lvl="1"/>
            <a:r>
              <a:rPr lang="en-CA" dirty="0"/>
              <a:t>Shortest distance</a:t>
            </a:r>
          </a:p>
          <a:p>
            <a:pPr lvl="1"/>
            <a:r>
              <a:rPr lang="en-CA" dirty="0"/>
              <a:t>Paths</a:t>
            </a:r>
          </a:p>
          <a:p>
            <a:pPr lvl="1"/>
            <a:r>
              <a:rPr lang="en-CA" dirty="0"/>
              <a:t>Transitive closure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6773" y="1484784"/>
            <a:ext cx="5431731" cy="5328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26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Background</a:t>
            </a:r>
            <a:endParaRPr lang="en-US" sz="4400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Now, Dijkstra’s algorithm has the following run times: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Best case:</a:t>
            </a:r>
          </a:p>
          <a:p>
            <a:pPr lvl="1">
              <a:buNone/>
            </a:pPr>
            <a:r>
              <a:rPr lang="en-US" dirty="0">
                <a:latin typeface="Arial" charset="0"/>
                <a:cs typeface="Arial" charset="0"/>
              </a:rPr>
              <a:t>		If                    , running Dijkstra for each vertex is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Worst case:</a:t>
            </a:r>
          </a:p>
          <a:p>
            <a:pPr lvl="1">
              <a:buNone/>
            </a:pPr>
            <a:r>
              <a:rPr lang="en-US" dirty="0">
                <a:latin typeface="Arial" charset="0"/>
                <a:cs typeface="Arial" charset="0"/>
              </a:rPr>
              <a:t>		If                      , running Dijkstra for each vertex is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466714"/>
              </p:ext>
            </p:extLst>
          </p:nvPr>
        </p:nvGraphicFramePr>
        <p:xfrm>
          <a:off x="1641706" y="2275523"/>
          <a:ext cx="12541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Equation" r:id="rId4" imgW="698400" imgH="253800" progId="Equation.DSMT4">
                  <p:embed/>
                </p:oleObj>
              </mc:Choice>
              <mc:Fallback>
                <p:oleObj name="Equation" r:id="rId4" imgW="698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706" y="2275523"/>
                        <a:ext cx="1254125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851896"/>
              </p:ext>
            </p:extLst>
          </p:nvPr>
        </p:nvGraphicFramePr>
        <p:xfrm>
          <a:off x="1663740" y="3206606"/>
          <a:ext cx="1368152" cy="546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Equation" r:id="rId6" imgW="761760" imgH="304560" progId="Equation.DSMT4">
                  <p:embed/>
                </p:oleObj>
              </mc:Choice>
              <mc:Fallback>
                <p:oleObj name="Equation" r:id="rId6" imgW="761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40" y="3206606"/>
                        <a:ext cx="1368152" cy="5469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5004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We set up the three initial matrices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8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9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5"/>
          <p:cNvGraphicFramePr>
            <a:graphicFrameLocks noChangeAspect="1"/>
          </p:cNvGraphicFramePr>
          <p:nvPr/>
        </p:nvGraphicFramePr>
        <p:xfrm>
          <a:off x="107950" y="4405313"/>
          <a:ext cx="28082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0" name="Equation" r:id="rId8" imgW="1701720" imgH="1485720" progId="Equation.DSMT4">
                  <p:embed/>
                </p:oleObj>
              </mc:Choice>
              <mc:Fallback>
                <p:oleObj name="Equation" r:id="rId8" imgW="17017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405313"/>
                        <a:ext cx="28082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6949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1, no path leads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so</a:t>
            </a:r>
            <a:br>
              <a:rPr lang="en-CA" dirty="0"/>
            </a:br>
            <a:r>
              <a:rPr lang="en-CA" dirty="0"/>
              <a:t>no shorter paths could be found</a:t>
            </a:r>
            <a:br>
              <a:rPr lang="en-CA" dirty="0"/>
            </a:br>
            <a:r>
              <a:rPr lang="en-CA" dirty="0"/>
              <a:t>passing through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2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3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107950" y="4405313"/>
          <a:ext cx="28082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4" name="Equation" r:id="rId8" imgW="1701720" imgH="1485720" progId="Equation.DSMT4">
                  <p:embed/>
                </p:oleObj>
              </mc:Choice>
              <mc:Fallback>
                <p:oleObj name="Equation" r:id="rId8" imgW="17017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405313"/>
                        <a:ext cx="28082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541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2,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(3, 2, 7)</a:t>
            </a:r>
            <a:r>
              <a:rPr lang="en-CA" sz="2000" dirty="0"/>
              <a:t> of length 14</a:t>
            </a:r>
            <a:endParaRPr lang="en-CA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9029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6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4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7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5"/>
          <p:cNvGraphicFramePr>
            <a:graphicFrameLocks noChangeAspect="1"/>
          </p:cNvGraphicFramePr>
          <p:nvPr/>
        </p:nvGraphicFramePr>
        <p:xfrm>
          <a:off x="107950" y="4405313"/>
          <a:ext cx="28082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8" name="Equation" r:id="rId8" imgW="1701720" imgH="1485720" progId="Equation.DSMT4">
                  <p:embed/>
                </p:oleObj>
              </mc:Choice>
              <mc:Fallback>
                <p:oleObj name="Equation" r:id="rId8" imgW="17017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405313"/>
                        <a:ext cx="28082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2436876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5340642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8470485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109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2,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(3, 2, 7)</a:t>
            </a:r>
            <a:r>
              <a:rPr lang="en-CA" sz="2000" dirty="0"/>
              <a:t> of length 14</a:t>
            </a:r>
            <a:endParaRPr lang="en-CA" dirty="0"/>
          </a:p>
          <a:p>
            <a:pPr lvl="1"/>
            <a:endParaRPr lang="en-CA" dirty="0"/>
          </a:p>
          <a:p>
            <a:pPr>
              <a:buNone/>
            </a:pPr>
            <a:r>
              <a:rPr lang="en-CA" dirty="0"/>
              <a:t>	We update</a:t>
            </a:r>
          </a:p>
          <a:p>
            <a:pPr>
              <a:buNone/>
            </a:pPr>
            <a:r>
              <a:rPr lang="en-CA" dirty="0"/>
              <a:t>	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14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0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1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87313" y="4405313"/>
          <a:ext cx="284956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2" name="Equation" r:id="rId8" imgW="1726920" imgH="1485720" progId="Equation.DSMT4">
                  <p:embed/>
                </p:oleObj>
              </mc:Choice>
              <mc:Fallback>
                <p:oleObj name="Equation" r:id="rId8" imgW="17269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4405313"/>
                        <a:ext cx="284956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2436876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5340642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8470485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451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3,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(7, 3, 2)</a:t>
            </a:r>
            <a:r>
              <a:rPr lang="en-CA" sz="2000" dirty="0"/>
              <a:t> of length 19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(7, 3, 6)</a:t>
            </a:r>
            <a:r>
              <a:rPr lang="en-CA" sz="2000" dirty="0"/>
              <a:t> of length 12</a:t>
            </a:r>
          </a:p>
          <a:p>
            <a:pPr lvl="1"/>
            <a:endParaRPr lang="en-CA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4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5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87313" y="4405313"/>
          <a:ext cx="284956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6" name="Equation" r:id="rId8" imgW="1726920" imgH="1485720" progId="Equation.DSMT4">
                  <p:embed/>
                </p:oleObj>
              </mc:Choice>
              <mc:Fallback>
                <p:oleObj name="Equation" r:id="rId8" imgW="17269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4405313"/>
                        <a:ext cx="284956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623393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2029944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500404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12383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7730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3,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(7, 3, 2)</a:t>
            </a:r>
            <a:r>
              <a:rPr lang="en-CA" sz="2000" dirty="0"/>
              <a:t> of length 19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(7, 3, 6)</a:t>
            </a:r>
            <a:r>
              <a:rPr lang="en-CA" sz="2000" dirty="0"/>
              <a:t> of length 12</a:t>
            </a:r>
          </a:p>
          <a:p>
            <a:pPr lvl="1"/>
            <a:endParaRPr lang="en-CA" dirty="0"/>
          </a:p>
          <a:p>
            <a:pPr>
              <a:buNone/>
            </a:pPr>
            <a:r>
              <a:rPr lang="en-CA" sz="2200" dirty="0"/>
              <a:t>	</a:t>
            </a:r>
            <a:r>
              <a:rPr lang="en-CA" dirty="0"/>
              <a:t>We update</a:t>
            </a:r>
          </a:p>
          <a:p>
            <a:pPr>
              <a:buNone/>
            </a:pPr>
            <a:r>
              <a:rPr lang="en-CA" dirty="0"/>
              <a:t>	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19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buNone/>
            </a:pPr>
            <a:r>
              <a:rPr lang="en-CA" dirty="0"/>
              <a:t>	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12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buNone/>
            </a:pP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8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9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0" name="Equation" r:id="rId8" imgW="1739880" imgH="1485720" progId="Equation.DSMT4">
                  <p:embed/>
                </p:oleObj>
              </mc:Choice>
              <mc:Fallback>
                <p:oleObj name="Equation" r:id="rId8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623393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2029944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500404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12383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3789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4, there are no paths out</a:t>
            </a:r>
            <a:br>
              <a:rPr lang="en-CA" dirty="0"/>
            </a:br>
            <a:r>
              <a:rPr lang="en-CA" dirty="0"/>
              <a:t>of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, so we are finished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2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3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4" name="Equation" r:id="rId8" imgW="1739880" imgH="1485720" progId="Equation.DSMT4">
                  <p:embed/>
                </p:oleObj>
              </mc:Choice>
              <mc:Fallback>
                <p:oleObj name="Equation" r:id="rId8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21738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5, there is one incoming</a:t>
            </a:r>
            <a:br>
              <a:rPr lang="en-CA" dirty="0"/>
            </a:br>
            <a:r>
              <a:rPr lang="en-CA" dirty="0"/>
              <a:t>edge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, and it doesn’t</a:t>
            </a:r>
            <a:br>
              <a:rPr lang="en-CA" dirty="0"/>
            </a:br>
            <a:r>
              <a:rPr lang="en-CA" dirty="0"/>
              <a:t>make any paths out of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any shorter...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6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7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8" name="Equation" r:id="rId8" imgW="1739880" imgH="1485720" progId="Equation.DSMT4">
                  <p:embed/>
                </p:oleObj>
              </mc:Choice>
              <mc:Fallback>
                <p:oleObj name="Equation" r:id="rId8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9752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6,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(1, 6, 2)</a:t>
            </a:r>
            <a:r>
              <a:rPr lang="en-CA" sz="2000" dirty="0"/>
              <a:t> of length 6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(1, 6, 4)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(1, 6, 7)</a:t>
            </a:r>
            <a:r>
              <a:rPr lang="en-CA" sz="2000" dirty="0"/>
              <a:t> of length 4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(3, 6, 2)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(3, 6, 7)</a:t>
            </a:r>
            <a:r>
              <a:rPr lang="en-CA" sz="2000" dirty="0"/>
              <a:t> of length 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(7, 3, 6, 2)</a:t>
            </a:r>
            <a:r>
              <a:rPr lang="en-CA" sz="2000" dirty="0"/>
              <a:t> of length 17</a:t>
            </a:r>
          </a:p>
          <a:p>
            <a:pPr lvl="1"/>
            <a:endParaRPr lang="en-CA" sz="2000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0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1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2" name="Equation" r:id="rId8" imgW="1739880" imgH="1485720" progId="Equation.DSMT4">
                  <p:embed/>
                </p:oleObj>
              </mc:Choice>
              <mc:Fallback>
                <p:oleObj name="Equation" r:id="rId8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588224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67544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597387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610000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1251249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295691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7356866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2461992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327249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8472155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467544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3597387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6610000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450269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315526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460432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6690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6,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(1, 6, 2)</a:t>
            </a:r>
            <a:r>
              <a:rPr lang="en-CA" sz="2000" dirty="0"/>
              <a:t> of length 6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(1, 6, 4)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(1, 6, 7)</a:t>
            </a:r>
            <a:r>
              <a:rPr lang="en-CA" sz="2000" dirty="0"/>
              <a:t> of length 4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(3, 6, 2)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(3, 6, 7)</a:t>
            </a:r>
            <a:r>
              <a:rPr lang="en-CA" sz="2000" dirty="0"/>
              <a:t> of length 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(7, 3, 6, 2)</a:t>
            </a:r>
            <a:r>
              <a:rPr lang="en-CA" sz="2000" dirty="0"/>
              <a:t> of length 17</a:t>
            </a:r>
          </a:p>
          <a:p>
            <a:pPr lvl="1"/>
            <a:endParaRPr lang="en-CA" sz="2000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4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5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6" name="Equation" r:id="rId8" imgW="1714320" imgH="1485720" progId="Equation.DSMT4">
                  <p:embed/>
                </p:oleObj>
              </mc:Choice>
              <mc:Fallback>
                <p:oleObj name="Equation" r:id="rId8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588224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67544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597387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610000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1251249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295691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7356866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2461992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327249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8472155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467544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3597387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6610000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450269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315526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460432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09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Problem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Question</a:t>
            </a:r>
            <a:r>
              <a:rPr lang="en-US" dirty="0">
                <a:latin typeface="Arial" charset="0"/>
                <a:cs typeface="Arial" charset="0"/>
              </a:rPr>
              <a:t>:  for the worst case, can we find a                     algorithm?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look at the Floyd-</a:t>
            </a:r>
            <a:r>
              <a:rPr lang="en-US" dirty="0" err="1">
                <a:latin typeface="Arial" charset="0"/>
                <a:cs typeface="Arial" charset="0"/>
              </a:rPr>
              <a:t>Warshall</a:t>
            </a:r>
            <a:r>
              <a:rPr lang="en-US" dirty="0">
                <a:latin typeface="Arial" charset="0"/>
                <a:cs typeface="Arial" charset="0"/>
              </a:rPr>
              <a:t> algorithm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It works with positive or negative weights with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no negative cycle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5774102" y="1523532"/>
          <a:ext cx="1384200" cy="581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4" imgW="723600" imgH="304560" progId="Equation.DSMT4">
                  <p:embed/>
                </p:oleObj>
              </mc:Choice>
              <mc:Fallback>
                <p:oleObj name="Equation" r:id="rId4" imgW="7236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4102" y="1523532"/>
                        <a:ext cx="1384200" cy="5813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4586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7,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(2, 7, 3)</a:t>
            </a:r>
            <a:r>
              <a:rPr lang="en-CA" sz="2000" dirty="0"/>
              <a:t> of length 15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(2, 7, 6)</a:t>
            </a:r>
            <a:r>
              <a:rPr lang="en-CA" sz="2000" dirty="0"/>
              <a:t> of length 17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(6, 7, 3)</a:t>
            </a:r>
            <a:r>
              <a:rPr lang="en-CA" sz="2000" dirty="0"/>
              <a:t> of length 13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8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9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00" name="Equation" r:id="rId8" imgW="1714320" imgH="1485720" progId="Equation.DSMT4">
                  <p:embed/>
                </p:oleObj>
              </mc:Choice>
              <mc:Fallback>
                <p:oleObj name="Equation" r:id="rId8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912985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960767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020272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923038" y="471342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3959097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6996826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076836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004048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113785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2615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Finally, at step 7,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(2, 7, 3)</a:t>
            </a:r>
            <a:r>
              <a:rPr lang="en-CA" sz="2000" dirty="0"/>
              <a:t> of length 15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(2, 7, 6)</a:t>
            </a:r>
            <a:r>
              <a:rPr lang="en-CA" sz="2000" dirty="0"/>
              <a:t> of length 17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(6, 7, 3)</a:t>
            </a:r>
            <a:r>
              <a:rPr lang="en-CA" sz="2000" dirty="0"/>
              <a:t> of length 13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2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3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4" name="Equation" r:id="rId8" imgW="1714320" imgH="1485720" progId="Equation.DSMT4">
                  <p:embed/>
                </p:oleObj>
              </mc:Choice>
              <mc:Fallback>
                <p:oleObj name="Equation" r:id="rId8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912985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960767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020272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923038" y="471342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3959097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6996826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065113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004048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113785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3685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Note that:</a:t>
            </a:r>
          </a:p>
          <a:p>
            <a:pPr lvl="1"/>
            <a:r>
              <a:rPr lang="en-CA" sz="2000" dirty="0"/>
              <a:t>From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sz="2000" dirty="0"/>
              <a:t> we can go anywhere</a:t>
            </a:r>
          </a:p>
          <a:p>
            <a:pPr lvl="1"/>
            <a:r>
              <a:rPr lang="en-CA" sz="2000" dirty="0"/>
              <a:t>From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sz="2000" dirty="0"/>
              <a:t> we can go anywhere but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sz="2000" dirty="0"/>
          </a:p>
          <a:p>
            <a:pPr lvl="1"/>
            <a:r>
              <a:rPr lang="en-CA" sz="2000" dirty="0"/>
              <a:t>We go between any of the vertices</a:t>
            </a:r>
            <a:br>
              <a:rPr lang="en-CA" sz="2000" dirty="0"/>
            </a:br>
            <a:r>
              <a:rPr lang="en-CA" sz="2000" dirty="0"/>
              <a:t>in the set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r>
              <a:rPr lang="en-CA" sz="2000" dirty="0"/>
              <a:t>We can’t go anywhere from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sz="2000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6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7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8" name="Equation" r:id="rId8" imgW="1714320" imgH="1485720" progId="Equation.DSMT4">
                  <p:embed/>
                </p:oleObj>
              </mc:Choice>
              <mc:Fallback>
                <p:oleObj name="Equation" r:id="rId8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22940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We could reinterpret this graph as follows:</a:t>
            </a:r>
          </a:p>
          <a:p>
            <a:pPr lvl="1"/>
            <a:r>
              <a:rPr lang="en-CA" dirty="0"/>
              <a:t>Vertices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CA" dirty="0"/>
              <a:t> form a </a:t>
            </a:r>
            <a:r>
              <a:rPr lang="en-CA" i="1" dirty="0"/>
              <a:t>strongly connected </a:t>
            </a:r>
            <a:r>
              <a:rPr lang="en-CA" dirty="0" err="1"/>
              <a:t>subgraph</a:t>
            </a:r>
            <a:endParaRPr lang="en-CA" dirty="0"/>
          </a:p>
          <a:p>
            <a:pPr lvl="1"/>
            <a:r>
              <a:rPr lang="en-CA" dirty="0"/>
              <a:t>You can get from any one</a:t>
            </a:r>
            <a:br>
              <a:rPr lang="en-CA" dirty="0"/>
            </a:br>
            <a:r>
              <a:rPr lang="en-CA" dirty="0"/>
              <a:t>vertex to any other</a:t>
            </a:r>
          </a:p>
          <a:p>
            <a:pPr lvl="1"/>
            <a:r>
              <a:rPr lang="en-CA" dirty="0">
                <a:solidFill>
                  <a:srgbClr val="0000FF"/>
                </a:solidFill>
              </a:rPr>
              <a:t>With the transitive closure graph,</a:t>
            </a:r>
            <a:br>
              <a:rPr lang="en-CA" dirty="0">
                <a:solidFill>
                  <a:srgbClr val="0000FF"/>
                </a:solidFill>
              </a:rPr>
            </a:br>
            <a:r>
              <a:rPr lang="en-CA" dirty="0">
                <a:solidFill>
                  <a:srgbClr val="0000FF"/>
                </a:solidFill>
              </a:rPr>
              <a:t>it is much faster finding such</a:t>
            </a:r>
            <a:br>
              <a:rPr lang="en-CA" dirty="0">
                <a:solidFill>
                  <a:srgbClr val="0000FF"/>
                </a:solidFill>
              </a:rPr>
            </a:br>
            <a:r>
              <a:rPr lang="en-CA" dirty="0">
                <a:solidFill>
                  <a:srgbClr val="0000FF"/>
                </a:solidFill>
              </a:rPr>
              <a:t>strongly connected components</a:t>
            </a:r>
          </a:p>
        </p:txBody>
      </p:sp>
      <p:pic>
        <p:nvPicPr>
          <p:cNvPr id="10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72000" y="2364245"/>
            <a:ext cx="4536504" cy="4449131"/>
          </a:xfrm>
          <a:prstGeom prst="rect">
            <a:avLst/>
          </a:prstGeom>
          <a:noFill/>
        </p:spPr>
      </p:pic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7" name="Equation" r:id="rId4" imgW="1714320" imgH="1485720" progId="Equation.DSMT4">
                  <p:embed/>
                </p:oleObj>
              </mc:Choice>
              <mc:Fallback>
                <p:oleObj name="Equation" r:id="rId4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7412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>
                <a:latin typeface="Arial" charset="0"/>
                <a:cs typeface="Arial" charset="0"/>
              </a:rPr>
              <a:t>Summary</a:t>
            </a:r>
            <a:endParaRPr lang="en-US" sz="4000">
              <a:latin typeface="Arial" charset="0"/>
              <a:cs typeface="Arial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topic: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concept of all-pairs shortest paths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Floyd-</a:t>
            </a:r>
            <a:r>
              <a:rPr lang="en-US" dirty="0" err="1">
                <a:latin typeface="Arial" charset="0"/>
                <a:cs typeface="Arial" charset="0"/>
              </a:rPr>
              <a:t>Warshall</a:t>
            </a:r>
            <a:r>
              <a:rPr lang="en-US" dirty="0">
                <a:latin typeface="Arial" charset="0"/>
                <a:cs typeface="Arial" charset="0"/>
              </a:rPr>
              <a:t> algorithm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Finding the shortest paths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Finding the transitive closure</a:t>
            </a:r>
          </a:p>
        </p:txBody>
      </p:sp>
    </p:spTree>
    <p:extLst>
      <p:ext uri="{BB962C8B-B14F-4D97-AF65-F5344CB8AC3E}">
        <p14:creationId xmlns:p14="http://schemas.microsoft.com/office/powerpoint/2010/main" val="230181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First, let’s consider only edges that connect vertices directly: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Here,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CA" i="1" dirty="0"/>
              <a:t> </a:t>
            </a:r>
            <a:r>
              <a:rPr lang="en-CA" dirty="0"/>
              <a:t>is the weight of the edge connecting vertices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dirty="0"/>
              <a:t>Note, this can be a directed graph; </a:t>
            </a:r>
            <a:r>
              <a:rPr lang="en-CA" i="1" dirty="0"/>
              <a:t>i.e.</a:t>
            </a:r>
            <a:r>
              <a:rPr lang="en-CA" dirty="0"/>
              <a:t>, it may be that</a:t>
            </a:r>
          </a:p>
        </p:txBody>
      </p:sp>
      <p:graphicFrame>
        <p:nvGraphicFramePr>
          <p:cNvPr id="8201" name="Object 6"/>
          <p:cNvGraphicFramePr>
            <a:graphicFrameLocks noChangeAspect="1"/>
          </p:cNvGraphicFramePr>
          <p:nvPr/>
        </p:nvGraphicFramePr>
        <p:xfrm>
          <a:off x="2447925" y="2049463"/>
          <a:ext cx="45894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Equation" r:id="rId4" imgW="2400120" imgH="647640" progId="Equation.DSMT4">
                  <p:embed/>
                </p:oleObj>
              </mc:Choice>
              <mc:Fallback>
                <p:oleObj name="Equation" r:id="rId4" imgW="240012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2049463"/>
                        <a:ext cx="4589463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6693685" y="3778250"/>
          <a:ext cx="1071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6" imgW="596880" imgH="241200" progId="Equation.DSMT4">
                  <p:embed/>
                </p:oleObj>
              </mc:Choice>
              <mc:Fallback>
                <p:oleObj name="Equation" r:id="rId6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3685" y="3778250"/>
                        <a:ext cx="10715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777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Consider this graph of seven vertices</a:t>
            </a:r>
          </a:p>
          <a:p>
            <a:pPr lvl="1"/>
            <a:r>
              <a:rPr lang="en-CA" dirty="0"/>
              <a:t>The edges defining the values         and        are highlighted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4405313" y="1927225"/>
          <a:ext cx="4556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Equation" r:id="rId4" imgW="241200" imgH="241200" progId="Equation.DSMT4">
                  <p:embed/>
                </p:oleObj>
              </mc:Choice>
              <mc:Fallback>
                <p:oleObj name="Equation" r:id="rId4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1927225"/>
                        <a:ext cx="45561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4" name="Picture 12" descr="C:\Users\dwharder\Desktop\k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71800" y="2708920"/>
            <a:ext cx="3600450" cy="3457575"/>
          </a:xfrm>
          <a:prstGeom prst="rect">
            <a:avLst/>
          </a:prstGeom>
          <a:noFill/>
        </p:spPr>
      </p:pic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5311775" y="1927225"/>
          <a:ext cx="4587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name="Equation" r:id="rId7" imgW="241200" imgH="241200" progId="Equation.DSMT4">
                  <p:embed/>
                </p:oleObj>
              </mc:Choice>
              <mc:Fallback>
                <p:oleObj name="Equation" r:id="rId7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1927225"/>
                        <a:ext cx="45878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6000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20465</TotalTime>
  <Words>624</Words>
  <Application>Microsoft Office PowerPoint</Application>
  <PresentationFormat>On-screen Show (4:3)</PresentationFormat>
  <Paragraphs>595</Paragraphs>
  <Slides>74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宋体</vt:lpstr>
      <vt:lpstr>Arial</vt:lpstr>
      <vt:lpstr>Calibri</vt:lpstr>
      <vt:lpstr>Consolas</vt:lpstr>
      <vt:lpstr>Times New Roman</vt:lpstr>
      <vt:lpstr>Custom Design</vt:lpstr>
      <vt:lpstr>Equation</vt:lpstr>
      <vt:lpstr>CS101 Algorithms and Data Structures</vt:lpstr>
      <vt:lpstr>Outline</vt:lpstr>
      <vt:lpstr>Dijkstra’s algorithm</vt:lpstr>
      <vt:lpstr>Outline</vt:lpstr>
      <vt:lpstr>Background</vt:lpstr>
      <vt:lpstr>Background</vt:lpstr>
      <vt:lpstr>Problem</vt:lpstr>
      <vt:lpstr>Strategy</vt:lpstr>
      <vt:lpstr>Strategy</vt:lpstr>
      <vt:lpstr>Strategy</vt:lpstr>
      <vt:lpstr>Strategy</vt:lpstr>
      <vt:lpstr>Strategy</vt:lpstr>
      <vt:lpstr>The General Step</vt:lpstr>
      <vt:lpstr>The General Step</vt:lpstr>
      <vt:lpstr>The General Step</vt:lpstr>
      <vt:lpstr>The General Step</vt:lpstr>
      <vt:lpstr>The General Step</vt:lpstr>
      <vt:lpstr>The General Step</vt:lpstr>
      <vt:lpstr>The Floyd-Warshall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Which Vertices are Connected?</vt:lpstr>
      <vt:lpstr>Which Vertices are Connected?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Xin  Liu</cp:lastModifiedBy>
  <cp:revision>1455</cp:revision>
  <dcterms:created xsi:type="dcterms:W3CDTF">2009-09-11T23:00:44Z</dcterms:created>
  <dcterms:modified xsi:type="dcterms:W3CDTF">2022-11-29T08:10:35Z</dcterms:modified>
</cp:coreProperties>
</file>