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97"/>
  </p:notesMasterIdLst>
  <p:sldIdLst>
    <p:sldId id="351"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52" r:id="rId94"/>
    <p:sldId id="349" r:id="rId95"/>
    <p:sldId id="350" r:id="rId9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1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18" autoAdjust="0"/>
    <p:restoredTop sz="86236" autoAdjust="0"/>
  </p:normalViewPr>
  <p:slideViewPr>
    <p:cSldViewPr>
      <p:cViewPr varScale="1">
        <p:scale>
          <a:sx n="106" d="100"/>
          <a:sy n="106" d="100"/>
        </p:scale>
        <p:origin x="752" y="176"/>
      </p:cViewPr>
      <p:guideLst>
        <p:guide orient="horz" pos="2160"/>
        <p:guide pos="2880"/>
      </p:guideLst>
    </p:cSldViewPr>
  </p:slideViewPr>
  <p:notesTextViewPr>
    <p:cViewPr>
      <p:scale>
        <a:sx n="125" d="100"/>
        <a:sy n="125" d="100"/>
      </p:scale>
      <p:origin x="0" y="0"/>
    </p:cViewPr>
  </p:notesTextViewPr>
  <p:sorterViewPr>
    <p:cViewPr>
      <p:scale>
        <a:sx n="140" d="100"/>
        <a:sy n="140" d="100"/>
      </p:scale>
      <p:origin x="0" y="-77556"/>
    </p:cViewPr>
  </p:sorterViewPr>
  <p:notesViewPr>
    <p:cSldViewPr>
      <p:cViewPr varScale="1">
        <p:scale>
          <a:sx n="92" d="100"/>
          <a:sy n="92" d="100"/>
        </p:scale>
        <p:origin x="-376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A6F3147-B3C0-4B2A-B964-AB106F786BE1}" type="datetimeFigureOut">
              <a:rPr lang="en-US"/>
              <a:pPr>
                <a:defRPr/>
              </a:pPr>
              <a:t>10/27/22</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BF7B1FF-DFE5-4B27-8E0E-F1DDF2FB76BC}" type="slidenum">
              <a:rPr lang="en-CA"/>
              <a:pPr>
                <a:defRPr/>
              </a:pPr>
              <a:t>‹#›</a:t>
            </a:fld>
            <a:endParaRPr lang="en-CA"/>
          </a:p>
        </p:txBody>
      </p:sp>
    </p:spTree>
    <p:extLst>
      <p:ext uri="{BB962C8B-B14F-4D97-AF65-F5344CB8AC3E}">
        <p14:creationId xmlns:p14="http://schemas.microsoft.com/office/powerpoint/2010/main" val="30715480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rgbClr val="000000"/>
                </a:solidFill>
                <a:latin typeface="Arial"/>
                <a:cs typeface="+mn-cs"/>
              </a:rPr>
              <a:t>Adapted from the slides by Douglas Wilhelm Harder of U Waterloo (https://ece.uwaterloo.ca/~dwharder/aads/Lecture_materials/)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rgbClr val="000000"/>
                </a:solidFill>
                <a:latin typeface="Arial"/>
                <a:cs typeface="+mn-cs"/>
              </a:rPr>
              <a:t>May also contain</a:t>
            </a:r>
            <a:r>
              <a:rPr lang="en-CA" altLang="zh-CN" sz="1200" baseline="0" dirty="0">
                <a:solidFill>
                  <a:srgbClr val="000000"/>
                </a:solidFill>
                <a:latin typeface="Arial"/>
                <a:cs typeface="+mn-cs"/>
              </a:rPr>
              <a:t> material from the s</a:t>
            </a:r>
            <a:r>
              <a:rPr lang="en-US" altLang="zh-CN" dirty="0" err="1"/>
              <a:t>lides</a:t>
            </a:r>
            <a:r>
              <a:rPr lang="en-US" altLang="zh-CN" dirty="0"/>
              <a:t> at https://courses.cs.washington.edu/courses/cse326/03wi/326lecturesb.shtml (by Dan </a:t>
            </a:r>
            <a:r>
              <a:rPr lang="en-US" altLang="zh-CN" dirty="0" err="1"/>
              <a:t>Suciu</a:t>
            </a:r>
            <a:r>
              <a:rPr lang="en-US" altLang="zh-CN" dirty="0"/>
              <a:t> of U Washington)</a:t>
            </a:r>
          </a:p>
        </p:txBody>
      </p:sp>
      <p:sp>
        <p:nvSpPr>
          <p:cNvPr id="71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E6226FB-55D5-4CAA-90EF-D8DC53E1A20F}" type="slidenum">
              <a:rPr lang="en-CA" smtClean="0">
                <a:solidFill>
                  <a:prstClr val="black"/>
                </a:solidFill>
              </a:rPr>
              <a:pPr fontAlgn="base">
                <a:spcBef>
                  <a:spcPct val="0"/>
                </a:spcBef>
                <a:spcAft>
                  <a:spcPct val="0"/>
                </a:spcAft>
                <a:defRPr/>
              </a:pPr>
              <a:t>1</a:t>
            </a:fld>
            <a:endParaRPr lang="en-CA">
              <a:solidFill>
                <a:prstClr val="black"/>
              </a:solidFill>
            </a:endParaRPr>
          </a:p>
        </p:txBody>
      </p:sp>
    </p:spTree>
    <p:extLst>
      <p:ext uri="{BB962C8B-B14F-4D97-AF65-F5344CB8AC3E}">
        <p14:creationId xmlns:p14="http://schemas.microsoft.com/office/powerpoint/2010/main" val="13735128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BCD815F5-B98B-4843-A1FA-6D7A6BA472BB}" type="slidenum">
              <a:rPr lang="en-CA" smtClean="0"/>
              <a:pPr>
                <a:defRPr/>
              </a:pPr>
              <a:t>10</a:t>
            </a:fld>
            <a:endParaRPr lang="en-CA"/>
          </a:p>
        </p:txBody>
      </p:sp>
    </p:spTree>
    <p:extLst>
      <p:ext uri="{BB962C8B-B14F-4D97-AF65-F5344CB8AC3E}">
        <p14:creationId xmlns:p14="http://schemas.microsoft.com/office/powerpoint/2010/main" val="15158966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83CD16A-D6B0-41F9-AF5B-A30BF951BADB}" type="slidenum">
              <a:rPr lang="en-CA" smtClean="0"/>
              <a:pPr>
                <a:defRPr/>
              </a:pPr>
              <a:t>11</a:t>
            </a:fld>
            <a:endParaRPr lang="en-CA"/>
          </a:p>
        </p:txBody>
      </p:sp>
    </p:spTree>
    <p:extLst>
      <p:ext uri="{BB962C8B-B14F-4D97-AF65-F5344CB8AC3E}">
        <p14:creationId xmlns:p14="http://schemas.microsoft.com/office/powerpoint/2010/main" val="10721098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3BEF95F6-18AC-4D1F-864F-FA160474A239}" type="slidenum">
              <a:rPr lang="en-CA" smtClean="0"/>
              <a:pPr>
                <a:defRPr/>
              </a:pPr>
              <a:t>12</a:t>
            </a:fld>
            <a:endParaRPr lang="en-CA"/>
          </a:p>
        </p:txBody>
      </p:sp>
    </p:spTree>
    <p:extLst>
      <p:ext uri="{BB962C8B-B14F-4D97-AF65-F5344CB8AC3E}">
        <p14:creationId xmlns:p14="http://schemas.microsoft.com/office/powerpoint/2010/main" val="18107945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0A250D09-CE89-43DD-AB2B-1331997D27A6}" type="slidenum">
              <a:rPr lang="en-CA" smtClean="0"/>
              <a:pPr>
                <a:defRPr/>
              </a:pPr>
              <a:t>13</a:t>
            </a:fld>
            <a:endParaRPr lang="en-CA"/>
          </a:p>
        </p:txBody>
      </p:sp>
    </p:spTree>
    <p:extLst>
      <p:ext uri="{BB962C8B-B14F-4D97-AF65-F5344CB8AC3E}">
        <p14:creationId xmlns:p14="http://schemas.microsoft.com/office/powerpoint/2010/main" val="11700026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7016FC9B-5BA6-43BF-82EA-1C0CA644385E}" type="slidenum">
              <a:rPr lang="en-CA" smtClean="0"/>
              <a:pPr>
                <a:defRPr/>
              </a:pPr>
              <a:t>14</a:t>
            </a:fld>
            <a:endParaRPr lang="en-CA"/>
          </a:p>
        </p:txBody>
      </p:sp>
    </p:spTree>
    <p:extLst>
      <p:ext uri="{BB962C8B-B14F-4D97-AF65-F5344CB8AC3E}">
        <p14:creationId xmlns:p14="http://schemas.microsoft.com/office/powerpoint/2010/main" val="20738650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28B10CF-B418-4050-A76A-B1D92E20DCA3}" type="slidenum">
              <a:rPr lang="en-CA" smtClean="0"/>
              <a:pPr>
                <a:defRPr/>
              </a:pPr>
              <a:t>15</a:t>
            </a:fld>
            <a:endParaRPr lang="en-CA"/>
          </a:p>
        </p:txBody>
      </p:sp>
    </p:spTree>
    <p:extLst>
      <p:ext uri="{BB962C8B-B14F-4D97-AF65-F5344CB8AC3E}">
        <p14:creationId xmlns:p14="http://schemas.microsoft.com/office/powerpoint/2010/main" val="14830211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C865E8E-344B-4375-8E81-F169480CC9F2}" type="slidenum">
              <a:rPr lang="en-CA" smtClean="0"/>
              <a:pPr>
                <a:defRPr/>
              </a:pPr>
              <a:t>16</a:t>
            </a:fld>
            <a:endParaRPr lang="en-CA"/>
          </a:p>
        </p:txBody>
      </p:sp>
    </p:spTree>
    <p:extLst>
      <p:ext uri="{BB962C8B-B14F-4D97-AF65-F5344CB8AC3E}">
        <p14:creationId xmlns:p14="http://schemas.microsoft.com/office/powerpoint/2010/main" val="14680796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8066C955-6230-4C66-A9F0-C79CDAE2CC64}" type="slidenum">
              <a:rPr lang="en-CA" smtClean="0"/>
              <a:pPr>
                <a:defRPr/>
              </a:pPr>
              <a:t>17</a:t>
            </a:fld>
            <a:endParaRPr lang="en-CA"/>
          </a:p>
        </p:txBody>
      </p:sp>
    </p:spTree>
    <p:extLst>
      <p:ext uri="{BB962C8B-B14F-4D97-AF65-F5344CB8AC3E}">
        <p14:creationId xmlns:p14="http://schemas.microsoft.com/office/powerpoint/2010/main" val="1828846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76FF88D5-C01A-4FBC-A9E1-BC45DE53DC4D}" type="slidenum">
              <a:rPr lang="en-CA" smtClean="0"/>
              <a:pPr>
                <a:defRPr/>
              </a:pPr>
              <a:t>18</a:t>
            </a:fld>
            <a:endParaRPr lang="en-CA"/>
          </a:p>
        </p:txBody>
      </p:sp>
    </p:spTree>
    <p:extLst>
      <p:ext uri="{BB962C8B-B14F-4D97-AF65-F5344CB8AC3E}">
        <p14:creationId xmlns:p14="http://schemas.microsoft.com/office/powerpoint/2010/main" val="1209642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630E0D4E-DC7F-4DDB-9420-E9B2591F620E}" type="slidenum">
              <a:rPr lang="en-CA" smtClean="0"/>
              <a:pPr>
                <a:defRPr/>
              </a:pPr>
              <a:t>19</a:t>
            </a:fld>
            <a:endParaRPr lang="en-CA"/>
          </a:p>
        </p:txBody>
      </p:sp>
    </p:spTree>
    <p:extLst>
      <p:ext uri="{BB962C8B-B14F-4D97-AF65-F5344CB8AC3E}">
        <p14:creationId xmlns:p14="http://schemas.microsoft.com/office/powerpoint/2010/main" val="1743167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02BB648-A9C5-4355-87AC-918DDF5B7F82}" type="slidenum">
              <a:rPr lang="en-CA" smtClean="0"/>
              <a:pPr>
                <a:defRPr/>
              </a:pPr>
              <a:t>2</a:t>
            </a:fld>
            <a:endParaRPr lang="en-CA"/>
          </a:p>
        </p:txBody>
      </p:sp>
    </p:spTree>
    <p:extLst>
      <p:ext uri="{BB962C8B-B14F-4D97-AF65-F5344CB8AC3E}">
        <p14:creationId xmlns:p14="http://schemas.microsoft.com/office/powerpoint/2010/main" val="19512409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13368ACF-30CE-42AB-A209-28158F6A837E}" type="slidenum">
              <a:rPr lang="en-CA" smtClean="0"/>
              <a:pPr>
                <a:defRPr/>
              </a:pPr>
              <a:t>20</a:t>
            </a:fld>
            <a:endParaRPr lang="en-CA"/>
          </a:p>
        </p:txBody>
      </p:sp>
    </p:spTree>
    <p:extLst>
      <p:ext uri="{BB962C8B-B14F-4D97-AF65-F5344CB8AC3E}">
        <p14:creationId xmlns:p14="http://schemas.microsoft.com/office/powerpoint/2010/main" val="50831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6A4EAA55-6781-457A-A6D1-3ADDC55CB0D4}" type="slidenum">
              <a:rPr lang="en-CA" smtClean="0"/>
              <a:pPr>
                <a:defRPr/>
              </a:pPr>
              <a:t>21</a:t>
            </a:fld>
            <a:endParaRPr lang="en-CA"/>
          </a:p>
        </p:txBody>
      </p:sp>
    </p:spTree>
    <p:extLst>
      <p:ext uri="{BB962C8B-B14F-4D97-AF65-F5344CB8AC3E}">
        <p14:creationId xmlns:p14="http://schemas.microsoft.com/office/powerpoint/2010/main" val="20767303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0386E5C7-C917-44C1-9C2F-C63B878F1EAE}" type="slidenum">
              <a:rPr lang="en-CA" smtClean="0"/>
              <a:pPr>
                <a:defRPr/>
              </a:pPr>
              <a:t>22</a:t>
            </a:fld>
            <a:endParaRPr lang="en-CA"/>
          </a:p>
        </p:txBody>
      </p:sp>
    </p:spTree>
    <p:extLst>
      <p:ext uri="{BB962C8B-B14F-4D97-AF65-F5344CB8AC3E}">
        <p14:creationId xmlns:p14="http://schemas.microsoft.com/office/powerpoint/2010/main" val="6069483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544A5C75-ED9B-46A3-8BF7-D8080F440228}" type="slidenum">
              <a:rPr lang="en-CA" smtClean="0"/>
              <a:pPr>
                <a:defRPr/>
              </a:pPr>
              <a:t>23</a:t>
            </a:fld>
            <a:endParaRPr lang="en-CA"/>
          </a:p>
        </p:txBody>
      </p:sp>
    </p:spTree>
    <p:extLst>
      <p:ext uri="{BB962C8B-B14F-4D97-AF65-F5344CB8AC3E}">
        <p14:creationId xmlns:p14="http://schemas.microsoft.com/office/powerpoint/2010/main" val="3486020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077C3156-24E0-4A22-8AB2-43A5F159C604}" type="slidenum">
              <a:rPr lang="en-CA" smtClean="0"/>
              <a:pPr>
                <a:defRPr/>
              </a:pPr>
              <a:t>24</a:t>
            </a:fld>
            <a:endParaRPr lang="en-CA"/>
          </a:p>
        </p:txBody>
      </p:sp>
    </p:spTree>
    <p:extLst>
      <p:ext uri="{BB962C8B-B14F-4D97-AF65-F5344CB8AC3E}">
        <p14:creationId xmlns:p14="http://schemas.microsoft.com/office/powerpoint/2010/main" val="16815087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85307114-CCAA-4FAD-89F7-94F203F6534F}" type="slidenum">
              <a:rPr lang="en-CA" smtClean="0"/>
              <a:pPr>
                <a:defRPr/>
              </a:pPr>
              <a:t>25</a:t>
            </a:fld>
            <a:endParaRPr lang="en-CA"/>
          </a:p>
        </p:txBody>
      </p:sp>
    </p:spTree>
    <p:extLst>
      <p:ext uri="{BB962C8B-B14F-4D97-AF65-F5344CB8AC3E}">
        <p14:creationId xmlns:p14="http://schemas.microsoft.com/office/powerpoint/2010/main" val="7497639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524C18E-777B-47F4-93F5-FB5C98A62CB6}" type="slidenum">
              <a:rPr lang="en-CA" smtClean="0"/>
              <a:pPr>
                <a:defRPr/>
              </a:pPr>
              <a:t>26</a:t>
            </a:fld>
            <a:endParaRPr lang="en-CA"/>
          </a:p>
        </p:txBody>
      </p:sp>
    </p:spTree>
    <p:extLst>
      <p:ext uri="{BB962C8B-B14F-4D97-AF65-F5344CB8AC3E}">
        <p14:creationId xmlns:p14="http://schemas.microsoft.com/office/powerpoint/2010/main" val="4100339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35416C6-D479-4259-A014-F0D7BA7F45F9}" type="slidenum">
              <a:rPr lang="en-CA" smtClean="0"/>
              <a:pPr>
                <a:defRPr/>
              </a:pPr>
              <a:t>27</a:t>
            </a:fld>
            <a:endParaRPr lang="en-CA"/>
          </a:p>
        </p:txBody>
      </p:sp>
    </p:spTree>
    <p:extLst>
      <p:ext uri="{BB962C8B-B14F-4D97-AF65-F5344CB8AC3E}">
        <p14:creationId xmlns:p14="http://schemas.microsoft.com/office/powerpoint/2010/main" val="1777000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5B32FACF-020E-4270-BA8F-13C4F18E487E}" type="slidenum">
              <a:rPr lang="en-CA" smtClean="0"/>
              <a:pPr>
                <a:defRPr/>
              </a:pPr>
              <a:t>28</a:t>
            </a:fld>
            <a:endParaRPr lang="en-CA"/>
          </a:p>
        </p:txBody>
      </p:sp>
    </p:spTree>
    <p:extLst>
      <p:ext uri="{BB962C8B-B14F-4D97-AF65-F5344CB8AC3E}">
        <p14:creationId xmlns:p14="http://schemas.microsoft.com/office/powerpoint/2010/main" val="1237922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21B6728-C03E-48E5-AD06-807FB42EB1BD}" type="slidenum">
              <a:rPr lang="en-CA" smtClean="0"/>
              <a:pPr>
                <a:defRPr/>
              </a:pPr>
              <a:t>29</a:t>
            </a:fld>
            <a:endParaRPr lang="en-CA"/>
          </a:p>
        </p:txBody>
      </p:sp>
    </p:spTree>
    <p:extLst>
      <p:ext uri="{BB962C8B-B14F-4D97-AF65-F5344CB8AC3E}">
        <p14:creationId xmlns:p14="http://schemas.microsoft.com/office/powerpoint/2010/main" val="1677612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157B4C3-FE9D-4568-82C6-4A011E4114A7}" type="slidenum">
              <a:rPr lang="en-CA" smtClean="0"/>
              <a:pPr>
                <a:defRPr/>
              </a:pPr>
              <a:t>3</a:t>
            </a:fld>
            <a:endParaRPr lang="en-CA"/>
          </a:p>
        </p:txBody>
      </p:sp>
    </p:spTree>
    <p:extLst>
      <p:ext uri="{BB962C8B-B14F-4D97-AF65-F5344CB8AC3E}">
        <p14:creationId xmlns:p14="http://schemas.microsoft.com/office/powerpoint/2010/main" val="4766501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FF29EB1-3801-423D-AA49-2FD35405802A}" type="slidenum">
              <a:rPr lang="en-CA" smtClean="0"/>
              <a:pPr>
                <a:defRPr/>
              </a:pPr>
              <a:t>30</a:t>
            </a:fld>
            <a:endParaRPr lang="en-CA"/>
          </a:p>
        </p:txBody>
      </p:sp>
    </p:spTree>
    <p:extLst>
      <p:ext uri="{BB962C8B-B14F-4D97-AF65-F5344CB8AC3E}">
        <p14:creationId xmlns:p14="http://schemas.microsoft.com/office/powerpoint/2010/main" val="19624750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092776D-58BA-4257-97E3-CB5C0B57D6AF}" type="slidenum">
              <a:rPr lang="en-CA" smtClean="0"/>
              <a:pPr>
                <a:defRPr/>
              </a:pPr>
              <a:t>31</a:t>
            </a:fld>
            <a:endParaRPr lang="en-CA"/>
          </a:p>
        </p:txBody>
      </p:sp>
    </p:spTree>
    <p:extLst>
      <p:ext uri="{BB962C8B-B14F-4D97-AF65-F5344CB8AC3E}">
        <p14:creationId xmlns:p14="http://schemas.microsoft.com/office/powerpoint/2010/main" val="1059477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FA86CCE5-867F-4041-BAE2-6A48BA45B735}" type="slidenum">
              <a:rPr lang="en-CA" smtClean="0"/>
              <a:pPr>
                <a:defRPr/>
              </a:pPr>
              <a:t>32</a:t>
            </a:fld>
            <a:endParaRPr lang="en-CA"/>
          </a:p>
        </p:txBody>
      </p:sp>
    </p:spTree>
    <p:extLst>
      <p:ext uri="{BB962C8B-B14F-4D97-AF65-F5344CB8AC3E}">
        <p14:creationId xmlns:p14="http://schemas.microsoft.com/office/powerpoint/2010/main" val="12106898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9A204F-A811-4077-9215-449C510AEC08}" type="slidenum">
              <a:rPr lang="en-CA" smtClean="0"/>
              <a:pPr>
                <a:defRPr/>
              </a:pPr>
              <a:t>33</a:t>
            </a:fld>
            <a:endParaRPr lang="en-CA"/>
          </a:p>
        </p:txBody>
      </p:sp>
    </p:spTree>
    <p:extLst>
      <p:ext uri="{BB962C8B-B14F-4D97-AF65-F5344CB8AC3E}">
        <p14:creationId xmlns:p14="http://schemas.microsoft.com/office/powerpoint/2010/main" val="13467674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84FBE9E6-F7AB-497E-8A8C-9F5A5A02861D}" type="slidenum">
              <a:rPr lang="en-CA" smtClean="0"/>
              <a:pPr>
                <a:defRPr/>
              </a:pPr>
              <a:t>34</a:t>
            </a:fld>
            <a:endParaRPr lang="en-CA"/>
          </a:p>
        </p:txBody>
      </p:sp>
    </p:spTree>
    <p:extLst>
      <p:ext uri="{BB962C8B-B14F-4D97-AF65-F5344CB8AC3E}">
        <p14:creationId xmlns:p14="http://schemas.microsoft.com/office/powerpoint/2010/main" val="12753554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C80C2862-2B75-4E40-A3AC-2A9AF23EFA37}" type="slidenum">
              <a:rPr lang="en-CA" smtClean="0"/>
              <a:pPr>
                <a:defRPr/>
              </a:pPr>
              <a:t>35</a:t>
            </a:fld>
            <a:endParaRPr lang="en-CA"/>
          </a:p>
        </p:txBody>
      </p:sp>
    </p:spTree>
    <p:extLst>
      <p:ext uri="{BB962C8B-B14F-4D97-AF65-F5344CB8AC3E}">
        <p14:creationId xmlns:p14="http://schemas.microsoft.com/office/powerpoint/2010/main" val="17842614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7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0D777731-8538-47D5-8DA9-1F26DDACFD36}" type="slidenum">
              <a:rPr lang="en-CA" smtClean="0"/>
              <a:pPr>
                <a:defRPr/>
              </a:pPr>
              <a:t>36</a:t>
            </a:fld>
            <a:endParaRPr lang="en-CA"/>
          </a:p>
        </p:txBody>
      </p:sp>
    </p:spTree>
    <p:extLst>
      <p:ext uri="{BB962C8B-B14F-4D97-AF65-F5344CB8AC3E}">
        <p14:creationId xmlns:p14="http://schemas.microsoft.com/office/powerpoint/2010/main" val="17456720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5C9F0BA-2D99-454B-AF64-58370DB8137C}" type="slidenum">
              <a:rPr lang="en-CA" smtClean="0"/>
              <a:pPr>
                <a:defRPr/>
              </a:pPr>
              <a:t>37</a:t>
            </a:fld>
            <a:endParaRPr lang="en-CA"/>
          </a:p>
        </p:txBody>
      </p:sp>
    </p:spTree>
    <p:extLst>
      <p:ext uri="{BB962C8B-B14F-4D97-AF65-F5344CB8AC3E}">
        <p14:creationId xmlns:p14="http://schemas.microsoft.com/office/powerpoint/2010/main" val="14528244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3E17E474-FB16-408C-991E-D47D1F37D1D9}" type="slidenum">
              <a:rPr lang="en-CA" smtClean="0"/>
              <a:pPr>
                <a:defRPr/>
              </a:pPr>
              <a:t>38</a:t>
            </a:fld>
            <a:endParaRPr lang="en-CA"/>
          </a:p>
        </p:txBody>
      </p:sp>
    </p:spTree>
    <p:extLst>
      <p:ext uri="{BB962C8B-B14F-4D97-AF65-F5344CB8AC3E}">
        <p14:creationId xmlns:p14="http://schemas.microsoft.com/office/powerpoint/2010/main" val="20934176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437B326-10A7-4DC5-8CB6-FAD4297B51E6}" type="slidenum">
              <a:rPr lang="en-CA" smtClean="0"/>
              <a:pPr>
                <a:defRPr/>
              </a:pPr>
              <a:t>39</a:t>
            </a:fld>
            <a:endParaRPr lang="en-CA"/>
          </a:p>
        </p:txBody>
      </p:sp>
    </p:spTree>
    <p:extLst>
      <p:ext uri="{BB962C8B-B14F-4D97-AF65-F5344CB8AC3E}">
        <p14:creationId xmlns:p14="http://schemas.microsoft.com/office/powerpoint/2010/main" val="2532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A1D85FE-4B53-41DE-A24B-8706244F0C99}" type="slidenum">
              <a:rPr lang="en-CA" smtClean="0"/>
              <a:pPr>
                <a:defRPr/>
              </a:pPr>
              <a:t>4</a:t>
            </a:fld>
            <a:endParaRPr lang="en-CA"/>
          </a:p>
        </p:txBody>
      </p:sp>
    </p:spTree>
    <p:extLst>
      <p:ext uri="{BB962C8B-B14F-4D97-AF65-F5344CB8AC3E}">
        <p14:creationId xmlns:p14="http://schemas.microsoft.com/office/powerpoint/2010/main" val="8487758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484434E-A18B-421C-A978-49729C6DD473}" type="slidenum">
              <a:rPr lang="en-CA" smtClean="0"/>
              <a:pPr>
                <a:defRPr/>
              </a:pPr>
              <a:t>40</a:t>
            </a:fld>
            <a:endParaRPr lang="en-CA"/>
          </a:p>
        </p:txBody>
      </p:sp>
    </p:spTree>
    <p:extLst>
      <p:ext uri="{BB962C8B-B14F-4D97-AF65-F5344CB8AC3E}">
        <p14:creationId xmlns:p14="http://schemas.microsoft.com/office/powerpoint/2010/main" val="4465108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D6058A1-0E4C-4854-ADD5-53276677A054}" type="slidenum">
              <a:rPr lang="en-CA" smtClean="0"/>
              <a:pPr>
                <a:defRPr/>
              </a:pPr>
              <a:t>41</a:t>
            </a:fld>
            <a:endParaRPr lang="en-CA"/>
          </a:p>
        </p:txBody>
      </p:sp>
    </p:spTree>
    <p:extLst>
      <p:ext uri="{BB962C8B-B14F-4D97-AF65-F5344CB8AC3E}">
        <p14:creationId xmlns:p14="http://schemas.microsoft.com/office/powerpoint/2010/main" val="13574217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95947DD-39EE-4638-8056-9D4BB672A817}" type="slidenum">
              <a:rPr lang="en-CA" smtClean="0"/>
              <a:pPr>
                <a:defRPr/>
              </a:pPr>
              <a:t>42</a:t>
            </a:fld>
            <a:endParaRPr lang="en-CA"/>
          </a:p>
        </p:txBody>
      </p:sp>
    </p:spTree>
    <p:extLst>
      <p:ext uri="{BB962C8B-B14F-4D97-AF65-F5344CB8AC3E}">
        <p14:creationId xmlns:p14="http://schemas.microsoft.com/office/powerpoint/2010/main" val="182934674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92C32BEA-6EC0-4564-AF58-4EAC7E5B7761}" type="slidenum">
              <a:rPr lang="en-CA" smtClean="0"/>
              <a:pPr>
                <a:defRPr/>
              </a:pPr>
              <a:t>43</a:t>
            </a:fld>
            <a:endParaRPr lang="en-CA"/>
          </a:p>
        </p:txBody>
      </p:sp>
    </p:spTree>
    <p:extLst>
      <p:ext uri="{BB962C8B-B14F-4D97-AF65-F5344CB8AC3E}">
        <p14:creationId xmlns:p14="http://schemas.microsoft.com/office/powerpoint/2010/main" val="181951207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161C6A3A-86D7-4520-999D-1B61764EB03B}" type="slidenum">
              <a:rPr lang="en-CA" smtClean="0"/>
              <a:pPr>
                <a:defRPr/>
              </a:pPr>
              <a:t>44</a:t>
            </a:fld>
            <a:endParaRPr lang="en-CA"/>
          </a:p>
        </p:txBody>
      </p:sp>
    </p:spTree>
    <p:extLst>
      <p:ext uri="{BB962C8B-B14F-4D97-AF65-F5344CB8AC3E}">
        <p14:creationId xmlns:p14="http://schemas.microsoft.com/office/powerpoint/2010/main" val="181523100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73651A9-58E0-4EC0-8949-0256E5F222EE}" type="slidenum">
              <a:rPr lang="en-CA" smtClean="0"/>
              <a:pPr>
                <a:defRPr/>
              </a:pPr>
              <a:t>45</a:t>
            </a:fld>
            <a:endParaRPr lang="en-CA"/>
          </a:p>
        </p:txBody>
      </p:sp>
    </p:spTree>
    <p:extLst>
      <p:ext uri="{BB962C8B-B14F-4D97-AF65-F5344CB8AC3E}">
        <p14:creationId xmlns:p14="http://schemas.microsoft.com/office/powerpoint/2010/main" val="50478525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670E3FC5-8325-4CED-9459-3F905F424B73}" type="slidenum">
              <a:rPr lang="en-CA" smtClean="0"/>
              <a:pPr>
                <a:defRPr/>
              </a:pPr>
              <a:t>46</a:t>
            </a:fld>
            <a:endParaRPr lang="en-CA"/>
          </a:p>
        </p:txBody>
      </p:sp>
    </p:spTree>
    <p:extLst>
      <p:ext uri="{BB962C8B-B14F-4D97-AF65-F5344CB8AC3E}">
        <p14:creationId xmlns:p14="http://schemas.microsoft.com/office/powerpoint/2010/main" val="97954309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83E1BC1-E331-45FB-A579-7965E7D49E30}" type="slidenum">
              <a:rPr lang="en-CA" smtClean="0"/>
              <a:pPr>
                <a:defRPr/>
              </a:pPr>
              <a:t>47</a:t>
            </a:fld>
            <a:endParaRPr lang="en-CA"/>
          </a:p>
        </p:txBody>
      </p:sp>
    </p:spTree>
    <p:extLst>
      <p:ext uri="{BB962C8B-B14F-4D97-AF65-F5344CB8AC3E}">
        <p14:creationId xmlns:p14="http://schemas.microsoft.com/office/powerpoint/2010/main" val="136013564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702DDAFE-ED8B-43E1-A0D4-76278E6899D9}" type="slidenum">
              <a:rPr lang="en-CA" smtClean="0"/>
              <a:pPr>
                <a:defRPr/>
              </a:pPr>
              <a:t>48</a:t>
            </a:fld>
            <a:endParaRPr lang="en-CA"/>
          </a:p>
        </p:txBody>
      </p:sp>
    </p:spTree>
    <p:extLst>
      <p:ext uri="{BB962C8B-B14F-4D97-AF65-F5344CB8AC3E}">
        <p14:creationId xmlns:p14="http://schemas.microsoft.com/office/powerpoint/2010/main" val="124780470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B08B1BB0-800A-4501-8CA9-5E3FB1079EA9}" type="slidenum">
              <a:rPr lang="en-CA" smtClean="0"/>
              <a:pPr>
                <a:defRPr/>
              </a:pPr>
              <a:t>49</a:t>
            </a:fld>
            <a:endParaRPr lang="en-CA"/>
          </a:p>
        </p:txBody>
      </p:sp>
    </p:spTree>
    <p:extLst>
      <p:ext uri="{BB962C8B-B14F-4D97-AF65-F5344CB8AC3E}">
        <p14:creationId xmlns:p14="http://schemas.microsoft.com/office/powerpoint/2010/main" val="1997881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58F7FCB-ADDC-483F-ABEE-6930E3B3A695}" type="slidenum">
              <a:rPr lang="en-CA" smtClean="0"/>
              <a:pPr>
                <a:defRPr/>
              </a:pPr>
              <a:t>5</a:t>
            </a:fld>
            <a:endParaRPr lang="en-CA"/>
          </a:p>
        </p:txBody>
      </p:sp>
    </p:spTree>
    <p:extLst>
      <p:ext uri="{BB962C8B-B14F-4D97-AF65-F5344CB8AC3E}">
        <p14:creationId xmlns:p14="http://schemas.microsoft.com/office/powerpoint/2010/main" val="201506089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1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C9EB9B8-5B68-45A2-AF89-DBB5F101C1F5}" type="slidenum">
              <a:rPr lang="en-CA" smtClean="0"/>
              <a:pPr>
                <a:defRPr/>
              </a:pPr>
              <a:t>50</a:t>
            </a:fld>
            <a:endParaRPr lang="en-CA"/>
          </a:p>
        </p:txBody>
      </p:sp>
    </p:spTree>
    <p:extLst>
      <p:ext uri="{BB962C8B-B14F-4D97-AF65-F5344CB8AC3E}">
        <p14:creationId xmlns:p14="http://schemas.microsoft.com/office/powerpoint/2010/main" val="120892746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E04BD5-4890-4E0C-AAEB-F3B997DED441}" type="slidenum">
              <a:rPr lang="en-CA" smtClean="0"/>
              <a:pPr>
                <a:defRPr/>
              </a:pPr>
              <a:t>51</a:t>
            </a:fld>
            <a:endParaRPr lang="en-CA"/>
          </a:p>
        </p:txBody>
      </p:sp>
    </p:spTree>
    <p:extLst>
      <p:ext uri="{BB962C8B-B14F-4D97-AF65-F5344CB8AC3E}">
        <p14:creationId xmlns:p14="http://schemas.microsoft.com/office/powerpoint/2010/main" val="193952736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3E2099A-1B91-4E9D-9A65-0001CF61FECC}" type="slidenum">
              <a:rPr lang="en-CA" smtClean="0"/>
              <a:pPr>
                <a:defRPr/>
              </a:pPr>
              <a:t>52</a:t>
            </a:fld>
            <a:endParaRPr lang="en-CA"/>
          </a:p>
        </p:txBody>
      </p:sp>
    </p:spTree>
    <p:extLst>
      <p:ext uri="{BB962C8B-B14F-4D97-AF65-F5344CB8AC3E}">
        <p14:creationId xmlns:p14="http://schemas.microsoft.com/office/powerpoint/2010/main" val="164665020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4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F9469301-D417-4B27-BA9D-87E6BF559E09}" type="slidenum">
              <a:rPr lang="en-CA" smtClean="0"/>
              <a:pPr>
                <a:defRPr/>
              </a:pPr>
              <a:t>53</a:t>
            </a:fld>
            <a:endParaRPr lang="en-CA"/>
          </a:p>
        </p:txBody>
      </p:sp>
    </p:spTree>
    <p:extLst>
      <p:ext uri="{BB962C8B-B14F-4D97-AF65-F5344CB8AC3E}">
        <p14:creationId xmlns:p14="http://schemas.microsoft.com/office/powerpoint/2010/main" val="61211897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5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19588A32-8A15-442B-A236-53D0D920CDFC}" type="slidenum">
              <a:rPr lang="en-CA" smtClean="0"/>
              <a:pPr>
                <a:defRPr/>
              </a:pPr>
              <a:t>54</a:t>
            </a:fld>
            <a:endParaRPr lang="en-CA"/>
          </a:p>
        </p:txBody>
      </p:sp>
    </p:spTree>
    <p:extLst>
      <p:ext uri="{BB962C8B-B14F-4D97-AF65-F5344CB8AC3E}">
        <p14:creationId xmlns:p14="http://schemas.microsoft.com/office/powerpoint/2010/main" val="197659610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6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885DFA4F-ED4A-4646-AB6A-0E9C80A85B13}" type="slidenum">
              <a:rPr lang="en-CA" smtClean="0"/>
              <a:pPr>
                <a:defRPr/>
              </a:pPr>
              <a:t>55</a:t>
            </a:fld>
            <a:endParaRPr lang="en-CA"/>
          </a:p>
        </p:txBody>
      </p:sp>
    </p:spTree>
    <p:extLst>
      <p:ext uri="{BB962C8B-B14F-4D97-AF65-F5344CB8AC3E}">
        <p14:creationId xmlns:p14="http://schemas.microsoft.com/office/powerpoint/2010/main" val="38213703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5339CD1A-7EC3-41CC-BD12-FD15FCE20BD0}" type="slidenum">
              <a:rPr lang="en-CA" smtClean="0"/>
              <a:pPr>
                <a:defRPr/>
              </a:pPr>
              <a:t>56</a:t>
            </a:fld>
            <a:endParaRPr lang="en-CA"/>
          </a:p>
        </p:txBody>
      </p:sp>
    </p:spTree>
    <p:extLst>
      <p:ext uri="{BB962C8B-B14F-4D97-AF65-F5344CB8AC3E}">
        <p14:creationId xmlns:p14="http://schemas.microsoft.com/office/powerpoint/2010/main" val="103728934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8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3448563-51F8-4FCA-84A0-4361C094792B}" type="slidenum">
              <a:rPr lang="en-CA" smtClean="0"/>
              <a:pPr>
                <a:defRPr/>
              </a:pPr>
              <a:t>57</a:t>
            </a:fld>
            <a:endParaRPr lang="en-CA"/>
          </a:p>
        </p:txBody>
      </p:sp>
    </p:spTree>
    <p:extLst>
      <p:ext uri="{BB962C8B-B14F-4D97-AF65-F5344CB8AC3E}">
        <p14:creationId xmlns:p14="http://schemas.microsoft.com/office/powerpoint/2010/main" val="209215564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B0D41575-460F-4035-9C37-72B3DA6999B9}" type="slidenum">
              <a:rPr lang="en-CA" smtClean="0"/>
              <a:pPr>
                <a:defRPr/>
              </a:pPr>
              <a:t>58</a:t>
            </a:fld>
            <a:endParaRPr lang="en-CA"/>
          </a:p>
        </p:txBody>
      </p:sp>
    </p:spTree>
    <p:extLst>
      <p:ext uri="{BB962C8B-B14F-4D97-AF65-F5344CB8AC3E}">
        <p14:creationId xmlns:p14="http://schemas.microsoft.com/office/powerpoint/2010/main" val="100585593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0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7520D372-3430-48FD-90C7-D0B88DCAFDB3}" type="slidenum">
              <a:rPr lang="en-CA" smtClean="0"/>
              <a:pPr>
                <a:defRPr/>
              </a:pPr>
              <a:t>59</a:t>
            </a:fld>
            <a:endParaRPr lang="en-CA"/>
          </a:p>
        </p:txBody>
      </p:sp>
    </p:spTree>
    <p:extLst>
      <p:ext uri="{BB962C8B-B14F-4D97-AF65-F5344CB8AC3E}">
        <p14:creationId xmlns:p14="http://schemas.microsoft.com/office/powerpoint/2010/main" val="1608548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668C0A74-A0D2-4949-A005-6B93D8668F23}" type="slidenum">
              <a:rPr lang="en-CA" smtClean="0"/>
              <a:pPr>
                <a:defRPr/>
              </a:pPr>
              <a:t>6</a:t>
            </a:fld>
            <a:endParaRPr lang="en-CA"/>
          </a:p>
        </p:txBody>
      </p:sp>
    </p:spTree>
    <p:extLst>
      <p:ext uri="{BB962C8B-B14F-4D97-AF65-F5344CB8AC3E}">
        <p14:creationId xmlns:p14="http://schemas.microsoft.com/office/powerpoint/2010/main" val="123681701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1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14270CFA-2FD1-4467-A13D-D7728B2D4FC3}" type="slidenum">
              <a:rPr lang="en-CA" smtClean="0"/>
              <a:pPr>
                <a:defRPr/>
              </a:pPr>
              <a:t>60</a:t>
            </a:fld>
            <a:endParaRPr lang="en-CA"/>
          </a:p>
        </p:txBody>
      </p:sp>
    </p:spTree>
    <p:extLst>
      <p:ext uri="{BB962C8B-B14F-4D97-AF65-F5344CB8AC3E}">
        <p14:creationId xmlns:p14="http://schemas.microsoft.com/office/powerpoint/2010/main" val="177185504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2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2B55BE2-3447-424D-A228-FD508BF2D9C5}" type="slidenum">
              <a:rPr lang="en-CA" smtClean="0"/>
              <a:pPr>
                <a:defRPr/>
              </a:pPr>
              <a:t>61</a:t>
            </a:fld>
            <a:endParaRPr lang="en-CA"/>
          </a:p>
        </p:txBody>
      </p:sp>
    </p:spTree>
    <p:extLst>
      <p:ext uri="{BB962C8B-B14F-4D97-AF65-F5344CB8AC3E}">
        <p14:creationId xmlns:p14="http://schemas.microsoft.com/office/powerpoint/2010/main" val="187243683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1D17F677-9F98-4393-9F85-BB7E8925DDEA}" type="slidenum">
              <a:rPr lang="en-CA" smtClean="0"/>
              <a:pPr>
                <a:defRPr/>
              </a:pPr>
              <a:t>62</a:t>
            </a:fld>
            <a:endParaRPr lang="en-CA"/>
          </a:p>
        </p:txBody>
      </p:sp>
    </p:spTree>
    <p:extLst>
      <p:ext uri="{BB962C8B-B14F-4D97-AF65-F5344CB8AC3E}">
        <p14:creationId xmlns:p14="http://schemas.microsoft.com/office/powerpoint/2010/main" val="181511441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4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1E189F15-822B-430E-AF73-D6334ACC82EA}" type="slidenum">
              <a:rPr lang="en-CA" smtClean="0"/>
              <a:pPr>
                <a:defRPr/>
              </a:pPr>
              <a:t>63</a:t>
            </a:fld>
            <a:endParaRPr lang="en-CA"/>
          </a:p>
        </p:txBody>
      </p:sp>
    </p:spTree>
    <p:extLst>
      <p:ext uri="{BB962C8B-B14F-4D97-AF65-F5344CB8AC3E}">
        <p14:creationId xmlns:p14="http://schemas.microsoft.com/office/powerpoint/2010/main" val="182477264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5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61CE7D3-DE59-4A30-AF15-CD01767AFC35}" type="slidenum">
              <a:rPr lang="en-CA" smtClean="0"/>
              <a:pPr>
                <a:defRPr/>
              </a:pPr>
              <a:t>64</a:t>
            </a:fld>
            <a:endParaRPr lang="en-CA"/>
          </a:p>
        </p:txBody>
      </p:sp>
    </p:spTree>
    <p:extLst>
      <p:ext uri="{BB962C8B-B14F-4D97-AF65-F5344CB8AC3E}">
        <p14:creationId xmlns:p14="http://schemas.microsoft.com/office/powerpoint/2010/main" val="13164923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6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F7A848C8-7B50-4464-8D6B-6973C95BC30D}" type="slidenum">
              <a:rPr lang="en-CA" smtClean="0"/>
              <a:pPr>
                <a:defRPr/>
              </a:pPr>
              <a:t>65</a:t>
            </a:fld>
            <a:endParaRPr lang="en-CA"/>
          </a:p>
        </p:txBody>
      </p:sp>
    </p:spTree>
    <p:extLst>
      <p:ext uri="{BB962C8B-B14F-4D97-AF65-F5344CB8AC3E}">
        <p14:creationId xmlns:p14="http://schemas.microsoft.com/office/powerpoint/2010/main" val="112732361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7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95EDDCA-41D7-47B5-BEDE-20DAEA6DB115}" type="slidenum">
              <a:rPr lang="en-CA" smtClean="0"/>
              <a:pPr>
                <a:defRPr/>
              </a:pPr>
              <a:t>66</a:t>
            </a:fld>
            <a:endParaRPr lang="en-CA"/>
          </a:p>
        </p:txBody>
      </p:sp>
    </p:spTree>
    <p:extLst>
      <p:ext uri="{BB962C8B-B14F-4D97-AF65-F5344CB8AC3E}">
        <p14:creationId xmlns:p14="http://schemas.microsoft.com/office/powerpoint/2010/main" val="151852974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8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C3CBAF68-AD2E-405C-BE43-8BD0AF4DA80A}" type="slidenum">
              <a:rPr lang="en-CA" smtClean="0"/>
              <a:pPr>
                <a:defRPr/>
              </a:pPr>
              <a:t>67</a:t>
            </a:fld>
            <a:endParaRPr lang="en-CA"/>
          </a:p>
        </p:txBody>
      </p:sp>
    </p:spTree>
    <p:extLst>
      <p:ext uri="{BB962C8B-B14F-4D97-AF65-F5344CB8AC3E}">
        <p14:creationId xmlns:p14="http://schemas.microsoft.com/office/powerpoint/2010/main" val="60455878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9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BAB8FB15-9F29-436A-915F-D98B177A8034}" type="slidenum">
              <a:rPr lang="en-CA" smtClean="0"/>
              <a:pPr>
                <a:defRPr/>
              </a:pPr>
              <a:t>68</a:t>
            </a:fld>
            <a:endParaRPr lang="en-CA"/>
          </a:p>
        </p:txBody>
      </p:sp>
    </p:spTree>
    <p:extLst>
      <p:ext uri="{BB962C8B-B14F-4D97-AF65-F5344CB8AC3E}">
        <p14:creationId xmlns:p14="http://schemas.microsoft.com/office/powerpoint/2010/main" val="53661794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1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66A96197-7D85-4ED8-BD4D-C05F132F0C6F}" type="slidenum">
              <a:rPr lang="en-CA" smtClean="0"/>
              <a:pPr>
                <a:defRPr/>
              </a:pPr>
              <a:t>69</a:t>
            </a:fld>
            <a:endParaRPr lang="en-CA"/>
          </a:p>
        </p:txBody>
      </p:sp>
    </p:spTree>
    <p:extLst>
      <p:ext uri="{BB962C8B-B14F-4D97-AF65-F5344CB8AC3E}">
        <p14:creationId xmlns:p14="http://schemas.microsoft.com/office/powerpoint/2010/main" val="796288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73C4B822-7C95-4A96-99AB-6A0556453E90}" type="slidenum">
              <a:rPr lang="en-CA" smtClean="0"/>
              <a:pPr>
                <a:defRPr/>
              </a:pPr>
              <a:t>7</a:t>
            </a:fld>
            <a:endParaRPr lang="en-CA"/>
          </a:p>
        </p:txBody>
      </p:sp>
    </p:spTree>
    <p:extLst>
      <p:ext uri="{BB962C8B-B14F-4D97-AF65-F5344CB8AC3E}">
        <p14:creationId xmlns:p14="http://schemas.microsoft.com/office/powerpoint/2010/main" val="105427115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2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5734031C-78E2-4C39-AA7E-F7FC3E865D36}" type="slidenum">
              <a:rPr lang="en-CA" smtClean="0"/>
              <a:pPr>
                <a:defRPr/>
              </a:pPr>
              <a:t>70</a:t>
            </a:fld>
            <a:endParaRPr lang="en-CA"/>
          </a:p>
        </p:txBody>
      </p:sp>
    </p:spTree>
    <p:extLst>
      <p:ext uri="{BB962C8B-B14F-4D97-AF65-F5344CB8AC3E}">
        <p14:creationId xmlns:p14="http://schemas.microsoft.com/office/powerpoint/2010/main" val="92801299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3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B7103C80-BA1C-4A19-B68F-417E4763AD5D}" type="slidenum">
              <a:rPr lang="en-CA" smtClean="0"/>
              <a:pPr>
                <a:defRPr/>
              </a:pPr>
              <a:t>71</a:t>
            </a:fld>
            <a:endParaRPr lang="en-CA"/>
          </a:p>
        </p:txBody>
      </p:sp>
    </p:spTree>
    <p:extLst>
      <p:ext uri="{BB962C8B-B14F-4D97-AF65-F5344CB8AC3E}">
        <p14:creationId xmlns:p14="http://schemas.microsoft.com/office/powerpoint/2010/main" val="156855468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F1DF59D3-FA08-4CB4-AACD-C30D509622C5}" type="slidenum">
              <a:rPr lang="en-CA" smtClean="0"/>
              <a:pPr>
                <a:defRPr/>
              </a:pPr>
              <a:t>72</a:t>
            </a:fld>
            <a:endParaRPr lang="en-CA"/>
          </a:p>
        </p:txBody>
      </p:sp>
    </p:spTree>
    <p:extLst>
      <p:ext uri="{BB962C8B-B14F-4D97-AF65-F5344CB8AC3E}">
        <p14:creationId xmlns:p14="http://schemas.microsoft.com/office/powerpoint/2010/main" val="125289625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5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FF65DCC4-1019-4579-A849-714DBFEBD62D}" type="slidenum">
              <a:rPr lang="en-CA" smtClean="0"/>
              <a:pPr>
                <a:defRPr/>
              </a:pPr>
              <a:t>73</a:t>
            </a:fld>
            <a:endParaRPr lang="en-CA"/>
          </a:p>
        </p:txBody>
      </p:sp>
    </p:spTree>
    <p:extLst>
      <p:ext uri="{BB962C8B-B14F-4D97-AF65-F5344CB8AC3E}">
        <p14:creationId xmlns:p14="http://schemas.microsoft.com/office/powerpoint/2010/main" val="61653005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6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3BDED34A-9209-4CED-A937-B29DA3D8D6EE}" type="slidenum">
              <a:rPr lang="en-CA" smtClean="0"/>
              <a:pPr>
                <a:defRPr/>
              </a:pPr>
              <a:t>74</a:t>
            </a:fld>
            <a:endParaRPr lang="en-CA"/>
          </a:p>
        </p:txBody>
      </p:sp>
    </p:spTree>
    <p:extLst>
      <p:ext uri="{BB962C8B-B14F-4D97-AF65-F5344CB8AC3E}">
        <p14:creationId xmlns:p14="http://schemas.microsoft.com/office/powerpoint/2010/main" val="21645709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7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07F0026-337B-4013-8486-E79239A27D55}" type="slidenum">
              <a:rPr lang="en-CA" smtClean="0"/>
              <a:pPr>
                <a:defRPr/>
              </a:pPr>
              <a:t>75</a:t>
            </a:fld>
            <a:endParaRPr lang="en-CA"/>
          </a:p>
        </p:txBody>
      </p:sp>
    </p:spTree>
    <p:extLst>
      <p:ext uri="{BB962C8B-B14F-4D97-AF65-F5344CB8AC3E}">
        <p14:creationId xmlns:p14="http://schemas.microsoft.com/office/powerpoint/2010/main" val="164770146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8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C3A55E55-1087-4DBB-90D4-1C919596CFC9}" type="slidenum">
              <a:rPr lang="en-CA" smtClean="0"/>
              <a:pPr>
                <a:defRPr/>
              </a:pPr>
              <a:t>76</a:t>
            </a:fld>
            <a:endParaRPr lang="en-CA"/>
          </a:p>
        </p:txBody>
      </p:sp>
    </p:spTree>
    <p:extLst>
      <p:ext uri="{BB962C8B-B14F-4D97-AF65-F5344CB8AC3E}">
        <p14:creationId xmlns:p14="http://schemas.microsoft.com/office/powerpoint/2010/main" val="20361765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9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8513822-CFE2-4952-9813-644589C785E8}" type="slidenum">
              <a:rPr lang="en-CA" smtClean="0"/>
              <a:pPr>
                <a:defRPr/>
              </a:pPr>
              <a:t>77</a:t>
            </a:fld>
            <a:endParaRPr lang="en-CA"/>
          </a:p>
        </p:txBody>
      </p:sp>
    </p:spTree>
    <p:extLst>
      <p:ext uri="{BB962C8B-B14F-4D97-AF65-F5344CB8AC3E}">
        <p14:creationId xmlns:p14="http://schemas.microsoft.com/office/powerpoint/2010/main" val="179113134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0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81E46F39-04AD-4AF1-9CAD-6A37AB43DD69}" type="slidenum">
              <a:rPr lang="en-CA" smtClean="0"/>
              <a:pPr>
                <a:defRPr/>
              </a:pPr>
              <a:t>78</a:t>
            </a:fld>
            <a:endParaRPr lang="en-CA"/>
          </a:p>
        </p:txBody>
      </p:sp>
    </p:spTree>
    <p:extLst>
      <p:ext uri="{BB962C8B-B14F-4D97-AF65-F5344CB8AC3E}">
        <p14:creationId xmlns:p14="http://schemas.microsoft.com/office/powerpoint/2010/main" val="186625617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1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82D3F1B-2F59-47AB-B126-A916FD0828EC}" type="slidenum">
              <a:rPr lang="en-CA" smtClean="0"/>
              <a:pPr>
                <a:defRPr/>
              </a:pPr>
              <a:t>79</a:t>
            </a:fld>
            <a:endParaRPr lang="en-CA"/>
          </a:p>
        </p:txBody>
      </p:sp>
    </p:spTree>
    <p:extLst>
      <p:ext uri="{BB962C8B-B14F-4D97-AF65-F5344CB8AC3E}">
        <p14:creationId xmlns:p14="http://schemas.microsoft.com/office/powerpoint/2010/main" val="18079120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98010A45-8DE4-4144-A02F-DCA9467528DA}" type="slidenum">
              <a:rPr lang="en-CA" smtClean="0"/>
              <a:pPr>
                <a:defRPr/>
              </a:pPr>
              <a:t>8</a:t>
            </a:fld>
            <a:endParaRPr lang="en-CA"/>
          </a:p>
        </p:txBody>
      </p:sp>
    </p:spTree>
    <p:extLst>
      <p:ext uri="{BB962C8B-B14F-4D97-AF65-F5344CB8AC3E}">
        <p14:creationId xmlns:p14="http://schemas.microsoft.com/office/powerpoint/2010/main" val="20383218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2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96C56D18-ABF4-4543-B60D-124F2281BBAA}" type="slidenum">
              <a:rPr lang="en-CA" smtClean="0"/>
              <a:pPr>
                <a:defRPr/>
              </a:pPr>
              <a:t>80</a:t>
            </a:fld>
            <a:endParaRPr lang="en-CA"/>
          </a:p>
        </p:txBody>
      </p:sp>
    </p:spTree>
    <p:extLst>
      <p:ext uri="{BB962C8B-B14F-4D97-AF65-F5344CB8AC3E}">
        <p14:creationId xmlns:p14="http://schemas.microsoft.com/office/powerpoint/2010/main" val="6893708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3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B1BDED85-756E-4F83-8742-A930A121676B}" type="slidenum">
              <a:rPr lang="en-CA" smtClean="0"/>
              <a:pPr>
                <a:defRPr/>
              </a:pPr>
              <a:t>81</a:t>
            </a:fld>
            <a:endParaRPr lang="en-CA"/>
          </a:p>
        </p:txBody>
      </p:sp>
    </p:spTree>
    <p:extLst>
      <p:ext uri="{BB962C8B-B14F-4D97-AF65-F5344CB8AC3E}">
        <p14:creationId xmlns:p14="http://schemas.microsoft.com/office/powerpoint/2010/main" val="146444950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DBE3F14-091C-4A94-A45C-1AAEB3889BF4}" type="slidenum">
              <a:rPr lang="en-CA" smtClean="0"/>
              <a:pPr>
                <a:defRPr/>
              </a:pPr>
              <a:t>82</a:t>
            </a:fld>
            <a:endParaRPr lang="en-CA"/>
          </a:p>
        </p:txBody>
      </p:sp>
    </p:spTree>
    <p:extLst>
      <p:ext uri="{BB962C8B-B14F-4D97-AF65-F5344CB8AC3E}">
        <p14:creationId xmlns:p14="http://schemas.microsoft.com/office/powerpoint/2010/main" val="27845998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5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44C0C7E-0D61-480B-A6AA-37E1477CEE25}" type="slidenum">
              <a:rPr lang="en-CA" smtClean="0"/>
              <a:pPr>
                <a:defRPr/>
              </a:pPr>
              <a:t>83</a:t>
            </a:fld>
            <a:endParaRPr lang="en-CA"/>
          </a:p>
        </p:txBody>
      </p:sp>
    </p:spTree>
    <p:extLst>
      <p:ext uri="{BB962C8B-B14F-4D97-AF65-F5344CB8AC3E}">
        <p14:creationId xmlns:p14="http://schemas.microsoft.com/office/powerpoint/2010/main" val="8467614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6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312EBA55-D6E4-45E2-9C73-850E2AB61568}" type="slidenum">
              <a:rPr lang="en-CA" smtClean="0"/>
              <a:pPr>
                <a:defRPr/>
              </a:pPr>
              <a:t>84</a:t>
            </a:fld>
            <a:endParaRPr lang="en-CA"/>
          </a:p>
        </p:txBody>
      </p:sp>
    </p:spTree>
    <p:extLst>
      <p:ext uri="{BB962C8B-B14F-4D97-AF65-F5344CB8AC3E}">
        <p14:creationId xmlns:p14="http://schemas.microsoft.com/office/powerpoint/2010/main" val="148230539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7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AC64552-8A4C-4566-902D-63B3E1BA5A5B}" type="slidenum">
              <a:rPr lang="en-CA" smtClean="0"/>
              <a:pPr>
                <a:defRPr/>
              </a:pPr>
              <a:t>85</a:t>
            </a:fld>
            <a:endParaRPr lang="en-CA"/>
          </a:p>
        </p:txBody>
      </p:sp>
    </p:spTree>
    <p:extLst>
      <p:ext uri="{BB962C8B-B14F-4D97-AF65-F5344CB8AC3E}">
        <p14:creationId xmlns:p14="http://schemas.microsoft.com/office/powerpoint/2010/main" val="132364232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8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92CCAA9F-F481-42D2-B58B-40E14BF6EDAA}" type="slidenum">
              <a:rPr lang="en-CA" smtClean="0"/>
              <a:pPr>
                <a:defRPr/>
              </a:pPr>
              <a:t>86</a:t>
            </a:fld>
            <a:endParaRPr lang="en-CA"/>
          </a:p>
        </p:txBody>
      </p:sp>
    </p:spTree>
    <p:extLst>
      <p:ext uri="{BB962C8B-B14F-4D97-AF65-F5344CB8AC3E}">
        <p14:creationId xmlns:p14="http://schemas.microsoft.com/office/powerpoint/2010/main" val="127053767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9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11C7E919-F028-4FB5-B8BC-4D98288AAE54}" type="slidenum">
              <a:rPr lang="en-CA" smtClean="0"/>
              <a:pPr>
                <a:defRPr/>
              </a:pPr>
              <a:t>87</a:t>
            </a:fld>
            <a:endParaRPr lang="en-CA"/>
          </a:p>
        </p:txBody>
      </p:sp>
    </p:spTree>
    <p:extLst>
      <p:ext uri="{BB962C8B-B14F-4D97-AF65-F5344CB8AC3E}">
        <p14:creationId xmlns:p14="http://schemas.microsoft.com/office/powerpoint/2010/main" val="112111747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0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18F3DB0D-3B31-469B-AB84-2DBF2E2C91D2}" type="slidenum">
              <a:rPr lang="en-CA" smtClean="0"/>
              <a:pPr>
                <a:defRPr/>
              </a:pPr>
              <a:t>88</a:t>
            </a:fld>
            <a:endParaRPr lang="en-CA"/>
          </a:p>
        </p:txBody>
      </p:sp>
    </p:spTree>
    <p:extLst>
      <p:ext uri="{BB962C8B-B14F-4D97-AF65-F5344CB8AC3E}">
        <p14:creationId xmlns:p14="http://schemas.microsoft.com/office/powerpoint/2010/main" val="54215916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1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74808842-C342-4F93-A58B-BEB3B7A284DE}" type="slidenum">
              <a:rPr lang="en-CA" smtClean="0"/>
              <a:pPr>
                <a:defRPr/>
              </a:pPr>
              <a:t>89</a:t>
            </a:fld>
            <a:endParaRPr lang="en-CA"/>
          </a:p>
        </p:txBody>
      </p:sp>
    </p:spTree>
    <p:extLst>
      <p:ext uri="{BB962C8B-B14F-4D97-AF65-F5344CB8AC3E}">
        <p14:creationId xmlns:p14="http://schemas.microsoft.com/office/powerpoint/2010/main" val="11106435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F3FE3EC1-AB88-4A9A-A545-9CE46BD3610E}" type="slidenum">
              <a:rPr lang="en-CA" smtClean="0"/>
              <a:pPr>
                <a:defRPr/>
              </a:pPr>
              <a:t>9</a:t>
            </a:fld>
            <a:endParaRPr lang="en-CA"/>
          </a:p>
        </p:txBody>
      </p:sp>
    </p:spTree>
    <p:extLst>
      <p:ext uri="{BB962C8B-B14F-4D97-AF65-F5344CB8AC3E}">
        <p14:creationId xmlns:p14="http://schemas.microsoft.com/office/powerpoint/2010/main" val="51783887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2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BDD162AF-9695-4A44-BEA5-275A9CF79C39}" type="slidenum">
              <a:rPr lang="en-CA" smtClean="0"/>
              <a:pPr>
                <a:defRPr/>
              </a:pPr>
              <a:t>90</a:t>
            </a:fld>
            <a:endParaRPr lang="en-CA"/>
          </a:p>
        </p:txBody>
      </p:sp>
    </p:spTree>
    <p:extLst>
      <p:ext uri="{BB962C8B-B14F-4D97-AF65-F5344CB8AC3E}">
        <p14:creationId xmlns:p14="http://schemas.microsoft.com/office/powerpoint/2010/main" val="20201897"/>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3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1E37BD63-459C-4D6D-8FF3-F9D57AA848F7}" type="slidenum">
              <a:rPr lang="en-CA" smtClean="0"/>
              <a:pPr>
                <a:defRPr/>
              </a:pPr>
              <a:t>91</a:t>
            </a:fld>
            <a:endParaRPr lang="en-CA"/>
          </a:p>
        </p:txBody>
      </p:sp>
    </p:spTree>
    <p:extLst>
      <p:ext uri="{BB962C8B-B14F-4D97-AF65-F5344CB8AC3E}">
        <p14:creationId xmlns:p14="http://schemas.microsoft.com/office/powerpoint/2010/main" val="182037048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AFBC573-5C96-42F2-8480-873F149009D4}" type="slidenum">
              <a:rPr lang="en-CA" smtClean="0"/>
              <a:pPr>
                <a:defRPr/>
              </a:pPr>
              <a:t>92</a:t>
            </a:fld>
            <a:endParaRPr lang="en-CA"/>
          </a:p>
        </p:txBody>
      </p:sp>
    </p:spTree>
    <p:extLst>
      <p:ext uri="{BB962C8B-B14F-4D97-AF65-F5344CB8AC3E}">
        <p14:creationId xmlns:p14="http://schemas.microsoft.com/office/powerpoint/2010/main" val="155510873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AFBC573-5C96-42F2-8480-873F149009D4}" type="slidenum">
              <a:rPr lang="en-CA" smtClean="0"/>
              <a:pPr>
                <a:defRPr/>
              </a:pPr>
              <a:t>93</a:t>
            </a:fld>
            <a:endParaRPr lang="en-CA"/>
          </a:p>
        </p:txBody>
      </p:sp>
    </p:spTree>
    <p:extLst>
      <p:ext uri="{BB962C8B-B14F-4D97-AF65-F5344CB8AC3E}">
        <p14:creationId xmlns:p14="http://schemas.microsoft.com/office/powerpoint/2010/main" val="116002512"/>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5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19E58D7-ADE1-481A-8B18-A6B58FF31FDD}" type="slidenum">
              <a:rPr lang="en-CA" smtClean="0"/>
              <a:pPr>
                <a:defRPr/>
              </a:pPr>
              <a:t>94</a:t>
            </a:fld>
            <a:endParaRPr lang="en-CA"/>
          </a:p>
        </p:txBody>
      </p:sp>
    </p:spTree>
    <p:extLst>
      <p:ext uri="{BB962C8B-B14F-4D97-AF65-F5344CB8AC3E}">
        <p14:creationId xmlns:p14="http://schemas.microsoft.com/office/powerpoint/2010/main" val="199587965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a:p>
        </p:txBody>
      </p:sp>
      <p:sp>
        <p:nvSpPr>
          <p:cNvPr id="4" name="Slide Number Placeholder 3"/>
          <p:cNvSpPr>
            <a:spLocks noGrp="1"/>
          </p:cNvSpPr>
          <p:nvPr>
            <p:ph type="sldNum" sz="quarter" idx="5"/>
          </p:nvPr>
        </p:nvSpPr>
        <p:spPr/>
        <p:txBody>
          <a:bodyPr/>
          <a:lstStyle/>
          <a:p>
            <a:pPr>
              <a:defRPr/>
            </a:pPr>
            <a:fld id="{C9719500-C45E-434A-BC8A-8FFFDCB8ACC3}" type="slidenum">
              <a:rPr lang="en-CA" smtClean="0"/>
              <a:pPr>
                <a:defRPr/>
              </a:pPr>
              <a:t>95</a:t>
            </a:fld>
            <a:endParaRPr lang="en-CA"/>
          </a:p>
        </p:txBody>
      </p:sp>
    </p:spTree>
    <p:extLst>
      <p:ext uri="{BB962C8B-B14F-4D97-AF65-F5344CB8AC3E}">
        <p14:creationId xmlns:p14="http://schemas.microsoft.com/office/powerpoint/2010/main" val="1870628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000"/>
            </a:lvl1pPr>
          </a:lstStyle>
          <a:p>
            <a:r>
              <a:rPr lang="en-US" dirty="0"/>
              <a:t>Click to edit Master title style</a:t>
            </a:r>
            <a:endParaRPr lang="en-CA" dirty="0"/>
          </a:p>
        </p:txBody>
      </p:sp>
      <p:pic>
        <p:nvPicPr>
          <p:cNvPr id="5" name="Picture 2" descr="C:\Users\dwharder\Desktop\cc.png"/>
          <p:cNvPicPr>
            <a:picLocks noChangeAspect="1" noChangeArrowheads="1"/>
          </p:cNvPicPr>
          <p:nvPr userDrawn="1"/>
        </p:nvPicPr>
        <p:blipFill>
          <a:blip r:embed="rId2" cstate="print"/>
          <a:srcRect/>
          <a:stretch>
            <a:fillRect/>
          </a:stretch>
        </p:blipFill>
        <p:spPr bwMode="auto">
          <a:xfrm>
            <a:off x="8297863" y="6373813"/>
            <a:ext cx="679450" cy="33020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dirty="0"/>
              <a:t>Click to edit Master title style</a:t>
            </a:r>
            <a:endParaRPr lang="en-CA" dirty="0"/>
          </a:p>
        </p:txBody>
      </p:sp>
      <p:sp>
        <p:nvSpPr>
          <p:cNvPr id="3" name="Content Placeholder 2"/>
          <p:cNvSpPr>
            <a:spLocks noGrp="1"/>
          </p:cNvSpPr>
          <p:nvPr>
            <p:ph idx="1"/>
          </p:nvPr>
        </p:nvSpPr>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CA"/>
          </a:p>
        </p:txBody>
      </p:sp>
      <p:sp>
        <p:nvSpPr>
          <p:cNvPr id="3174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endParaRPr lang="en-CA"/>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Lst>
  <p:hf hdr="0" ftr="0" dt="0"/>
  <p:txStyles>
    <p:titleStyle>
      <a:lvl1pPr algn="ctr" rtl="0" eaLnBrk="0" fontAlgn="base" hangingPunct="0">
        <a:spcBef>
          <a:spcPct val="0"/>
        </a:spcBef>
        <a:spcAft>
          <a:spcPct val="0"/>
        </a:spcAft>
        <a:defRPr sz="28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2800">
          <a:solidFill>
            <a:schemeClr val="tx1"/>
          </a:solidFill>
          <a:latin typeface="Arial" charset="0"/>
          <a:cs typeface="Arial" charset="0"/>
        </a:defRPr>
      </a:lvl2pPr>
      <a:lvl3pPr algn="ctr" rtl="0" eaLnBrk="0" fontAlgn="base" hangingPunct="0">
        <a:spcBef>
          <a:spcPct val="0"/>
        </a:spcBef>
        <a:spcAft>
          <a:spcPct val="0"/>
        </a:spcAft>
        <a:defRPr sz="2800">
          <a:solidFill>
            <a:schemeClr val="tx1"/>
          </a:solidFill>
          <a:latin typeface="Arial" charset="0"/>
          <a:cs typeface="Arial" charset="0"/>
        </a:defRPr>
      </a:lvl3pPr>
      <a:lvl4pPr algn="ctr" rtl="0" eaLnBrk="0" fontAlgn="base" hangingPunct="0">
        <a:spcBef>
          <a:spcPct val="0"/>
        </a:spcBef>
        <a:spcAft>
          <a:spcPct val="0"/>
        </a:spcAft>
        <a:defRPr sz="2800">
          <a:solidFill>
            <a:schemeClr val="tx1"/>
          </a:solidFill>
          <a:latin typeface="Arial" charset="0"/>
          <a:cs typeface="Arial" charset="0"/>
        </a:defRPr>
      </a:lvl4pPr>
      <a:lvl5pPr algn="ctr" rtl="0" eaLnBrk="0" fontAlgn="base" hangingPunct="0">
        <a:spcBef>
          <a:spcPct val="0"/>
        </a:spcBef>
        <a:spcAft>
          <a:spcPct val="0"/>
        </a:spcAft>
        <a:defRPr sz="28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6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80.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8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87.xml"/><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8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88.xml"/><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ctrTitle"/>
          </p:nvPr>
        </p:nvSpPr>
        <p:spPr>
          <a:xfrm>
            <a:off x="685800" y="2286000"/>
            <a:ext cx="7772400" cy="1143000"/>
          </a:xfrm>
        </p:spPr>
        <p:txBody>
          <a:bodyPr anchor="ctr">
            <a:normAutofit fontScale="90000"/>
          </a:bodyPr>
          <a:lstStyle/>
          <a:p>
            <a:pPr fontAlgn="auto">
              <a:spcBef>
                <a:spcPts val="0"/>
              </a:spcBef>
              <a:spcAft>
                <a:spcPts val="0"/>
              </a:spcAft>
              <a:defRPr/>
            </a:pPr>
            <a:r>
              <a:rPr lang="en-US" altLang="zh-CN" sz="4400" dirty="0"/>
              <a:t>CS101</a:t>
            </a:r>
            <a:r>
              <a:rPr lang="zh-CN" altLang="en-US" sz="4400" dirty="0"/>
              <a:t>  </a:t>
            </a:r>
            <a:r>
              <a:rPr lang="en-US" altLang="zh-CN" sz="4400" dirty="0"/>
              <a:t>Algorithms and Data</a:t>
            </a:r>
            <a:r>
              <a:rPr lang="zh-CN" altLang="en-US" sz="4400" dirty="0"/>
              <a:t> </a:t>
            </a:r>
            <a:r>
              <a:rPr lang="en-US" altLang="zh-CN" sz="4400" dirty="0"/>
              <a:t>Structures</a:t>
            </a:r>
          </a:p>
        </p:txBody>
      </p:sp>
      <p:sp>
        <p:nvSpPr>
          <p:cNvPr id="7" name="Subtitle 1"/>
          <p:cNvSpPr txBox="1">
            <a:spLocks/>
          </p:cNvSpPr>
          <p:nvPr/>
        </p:nvSpPr>
        <p:spPr>
          <a:xfrm>
            <a:off x="1143000" y="3602038"/>
            <a:ext cx="6858000" cy="1655762"/>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None/>
            </a:pPr>
            <a:r>
              <a:rPr lang="en-US" altLang="zh-CN" dirty="0"/>
              <a:t>Red-Black Trees</a:t>
            </a:r>
            <a:endParaRPr lang="en-US" altLang="zh-CN" dirty="0">
              <a:solidFill>
                <a:prstClr val="black"/>
              </a:solidFill>
            </a:endParaRPr>
          </a:p>
          <a:p>
            <a:pPr marL="0" indent="0" algn="ctr" eaLnBrk="1" hangingPunct="1">
              <a:buFont typeface="Arial" charset="0"/>
              <a:buNone/>
            </a:pPr>
            <a:r>
              <a:rPr lang="en-US" altLang="zh-CN" dirty="0">
                <a:solidFill>
                  <a:prstClr val="black"/>
                </a:solidFill>
              </a:rPr>
              <a:t>Textbook </a:t>
            </a:r>
            <a:r>
              <a:rPr lang="en-US" altLang="zh-CN" dirty="0" err="1">
                <a:solidFill>
                  <a:prstClr val="black"/>
                </a:solidFill>
              </a:rPr>
              <a:t>Ch</a:t>
            </a:r>
            <a:r>
              <a:rPr lang="en-US" altLang="zh-CN" dirty="0">
                <a:solidFill>
                  <a:prstClr val="black"/>
                </a:solidFill>
              </a:rPr>
              <a:t> 13</a:t>
            </a:r>
            <a:endParaRPr lang="zh-CN" altLang="en-US" dirty="0">
              <a:solidFill>
                <a:prstClr val="black"/>
              </a:solidFill>
            </a:endParaRPr>
          </a:p>
        </p:txBody>
      </p:sp>
    </p:spTree>
    <p:extLst>
      <p:ext uri="{BB962C8B-B14F-4D97-AF65-F5344CB8AC3E}">
        <p14:creationId xmlns:p14="http://schemas.microsoft.com/office/powerpoint/2010/main" val="61668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1331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Another consequence is that if a node P has exactly one child:</a:t>
            </a:r>
          </a:p>
          <a:p>
            <a:pPr lvl="1"/>
            <a:r>
              <a:rPr lang="en-US" altLang="en-US" dirty="0">
                <a:latin typeface="Arial" charset="0"/>
                <a:cs typeface="Arial" charset="0"/>
              </a:rPr>
              <a:t>The one child must be red,</a:t>
            </a:r>
          </a:p>
          <a:p>
            <a:pPr lvl="1"/>
            <a:r>
              <a:rPr lang="en-US" altLang="en-US" dirty="0">
                <a:latin typeface="Arial" charset="0"/>
                <a:cs typeface="Arial" charset="0"/>
              </a:rPr>
              <a:t>The one child must be a leaf node, and</a:t>
            </a:r>
          </a:p>
          <a:p>
            <a:pPr lvl="1"/>
            <a:r>
              <a:rPr lang="en-US" altLang="en-US" dirty="0">
                <a:latin typeface="Arial" charset="0"/>
                <a:cs typeface="Arial" charset="0"/>
              </a:rPr>
              <a:t>That node P must be black</a:t>
            </a:r>
          </a:p>
        </p:txBody>
      </p:sp>
      <p:pic>
        <p:nvPicPr>
          <p:cNvPr id="13316" name="Picture 5" descr="v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4450" y="4541838"/>
            <a:ext cx="1435100"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4167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4" descr="v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4450" y="4548188"/>
            <a:ext cx="1435100" cy="183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14340"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Suppose that the child is black</a:t>
            </a:r>
          </a:p>
          <a:p>
            <a:pPr lvl="1"/>
            <a:r>
              <a:rPr lang="en-US" altLang="en-US" dirty="0">
                <a:latin typeface="Arial" charset="0"/>
                <a:cs typeface="Arial" charset="0"/>
              </a:rPr>
              <a:t>then the null path ending in P will have one fewer black nodes than the null path passing through C</a:t>
            </a:r>
          </a:p>
          <a:p>
            <a:pPr lvl="1"/>
            <a:r>
              <a:rPr lang="en-US" altLang="en-US" dirty="0">
                <a:latin typeface="Arial" charset="0"/>
                <a:cs typeface="Arial" charset="0"/>
              </a:rPr>
              <a:t>this contradicts the requirement that each null path has the same number of black nodes</a:t>
            </a:r>
          </a:p>
          <a:p>
            <a:pPr lvl="1"/>
            <a:r>
              <a:rPr lang="en-US" altLang="en-US" dirty="0">
                <a:latin typeface="Arial" charset="0"/>
                <a:cs typeface="Arial" charset="0"/>
              </a:rPr>
              <a:t>therefore the one</a:t>
            </a:r>
            <a:br>
              <a:rPr lang="en-US" altLang="en-US" dirty="0">
                <a:latin typeface="Arial" charset="0"/>
                <a:cs typeface="Arial" charset="0"/>
              </a:rPr>
            </a:br>
            <a:r>
              <a:rPr lang="en-US" altLang="en-US" dirty="0">
                <a:latin typeface="Arial" charset="0"/>
                <a:cs typeface="Arial" charset="0"/>
              </a:rPr>
              <a:t>child must be red</a:t>
            </a:r>
          </a:p>
        </p:txBody>
      </p:sp>
    </p:spTree>
    <p:extLst>
      <p:ext uri="{BB962C8B-B14F-4D97-AF65-F5344CB8AC3E}">
        <p14:creationId xmlns:p14="http://schemas.microsoft.com/office/powerpoint/2010/main" val="2076761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5" descr="v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7050" y="3970338"/>
            <a:ext cx="1833563" cy="248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15364"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Suppose the child is not a leaf node:</a:t>
            </a:r>
          </a:p>
          <a:p>
            <a:pPr lvl="1"/>
            <a:r>
              <a:rPr lang="en-US" altLang="en-US" dirty="0">
                <a:latin typeface="Arial" charset="0"/>
                <a:cs typeface="Arial" charset="0"/>
              </a:rPr>
              <a:t>Since it is red, its children:</a:t>
            </a:r>
          </a:p>
          <a:p>
            <a:pPr lvl="2"/>
            <a:r>
              <a:rPr lang="en-US" altLang="en-US" dirty="0">
                <a:latin typeface="Arial" charset="0"/>
                <a:cs typeface="Arial" charset="0"/>
              </a:rPr>
              <a:t>cannot be red because that would contradict the requirement that all children of a red node are black, and</a:t>
            </a:r>
          </a:p>
          <a:p>
            <a:pPr lvl="2"/>
            <a:r>
              <a:rPr lang="en-US" altLang="en-US" dirty="0">
                <a:latin typeface="Arial" charset="0"/>
                <a:cs typeface="Arial" charset="0"/>
              </a:rPr>
              <a:t>cannot be black, as that would cause any</a:t>
            </a:r>
            <a:br>
              <a:rPr lang="en-US" altLang="en-US" dirty="0">
                <a:latin typeface="Arial" charset="0"/>
                <a:cs typeface="Arial" charset="0"/>
              </a:rPr>
            </a:br>
            <a:r>
              <a:rPr lang="en-US" altLang="en-US" dirty="0">
                <a:latin typeface="Arial" charset="0"/>
                <a:cs typeface="Arial" charset="0"/>
              </a:rPr>
              <a:t>leaf node under the child to have more</a:t>
            </a:r>
            <a:br>
              <a:rPr lang="en-US" altLang="en-US" dirty="0">
                <a:latin typeface="Arial" charset="0"/>
                <a:cs typeface="Arial" charset="0"/>
              </a:rPr>
            </a:br>
            <a:r>
              <a:rPr lang="en-US" altLang="en-US" dirty="0">
                <a:latin typeface="Arial" charset="0"/>
                <a:cs typeface="Arial" charset="0"/>
              </a:rPr>
              <a:t>black nodes than the null path ending in P</a:t>
            </a:r>
          </a:p>
          <a:p>
            <a:pPr lvl="1"/>
            <a:r>
              <a:rPr lang="en-US" altLang="en-US" dirty="0">
                <a:latin typeface="Arial" charset="0"/>
                <a:cs typeface="Arial" charset="0"/>
              </a:rPr>
              <a:t>Contradiction, therefore the child</a:t>
            </a:r>
            <a:br>
              <a:rPr lang="en-US" altLang="en-US" dirty="0">
                <a:latin typeface="Arial" charset="0"/>
                <a:cs typeface="Arial" charset="0"/>
              </a:rPr>
            </a:br>
            <a:r>
              <a:rPr lang="en-US" altLang="en-US" dirty="0">
                <a:latin typeface="Arial" charset="0"/>
                <a:cs typeface="Arial" charset="0"/>
              </a:rPr>
              <a:t>must be a leaf node</a:t>
            </a:r>
          </a:p>
        </p:txBody>
      </p:sp>
    </p:spTree>
    <p:extLst>
      <p:ext uri="{BB962C8B-B14F-4D97-AF65-F5344CB8AC3E}">
        <p14:creationId xmlns:p14="http://schemas.microsoft.com/office/powerpoint/2010/main" val="1561879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dirty="0">
                <a:latin typeface="Arial" charset="0"/>
                <a:cs typeface="Arial" charset="0"/>
              </a:rPr>
              <a:t>Red-Black Trees</a:t>
            </a:r>
          </a:p>
        </p:txBody>
      </p:sp>
      <p:sp>
        <p:nvSpPr>
          <p:cNvPr id="16387"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Since the one child is red and it must be a leaf node, the parent P must be black</a:t>
            </a:r>
          </a:p>
          <a:p>
            <a:pPr lvl="1"/>
            <a:r>
              <a:rPr lang="en-US" altLang="en-US" dirty="0">
                <a:latin typeface="Arial" charset="0"/>
                <a:cs typeface="Arial" charset="0"/>
              </a:rPr>
              <a:t>otherwise, we would contradict the requirement that the child of a red node must be black</a:t>
            </a:r>
          </a:p>
        </p:txBody>
      </p:sp>
      <p:pic>
        <p:nvPicPr>
          <p:cNvPr id="16388" name="Picture 5" descr="v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275" y="3789040"/>
            <a:ext cx="1435100"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3962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bla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6225" y="3090863"/>
            <a:ext cx="5834063"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Rectangle 3"/>
          <p:cNvSpPr>
            <a:spLocks noGrp="1" noChangeArrowheads="1"/>
          </p:cNvSpPr>
          <p:nvPr>
            <p:ph type="title"/>
          </p:nvPr>
        </p:nvSpPr>
        <p:spPr/>
        <p:txBody>
          <a:bodyPr/>
          <a:lstStyle/>
          <a:p>
            <a:r>
              <a:rPr lang="en-US" altLang="en-US">
                <a:latin typeface="Arial" charset="0"/>
                <a:cs typeface="Arial" charset="0"/>
              </a:rPr>
              <a:t>Red-Black Trees</a:t>
            </a:r>
          </a:p>
        </p:txBody>
      </p:sp>
      <p:sp>
        <p:nvSpPr>
          <p:cNvPr id="17412" name="Rectangle 4"/>
          <p:cNvSpPr>
            <a:spLocks noGrp="1" noChangeArrowheads="1"/>
          </p:cNvSpPr>
          <p:nvPr>
            <p:ph type="body" idx="1"/>
          </p:nvPr>
        </p:nvSpPr>
        <p:spPr/>
        <p:txBody>
          <a:bodyPr/>
          <a:lstStyle/>
          <a:p>
            <a:pPr>
              <a:buFont typeface="Arial" charset="0"/>
              <a:buNone/>
            </a:pPr>
            <a:r>
              <a:rPr lang="en-US" altLang="en-US">
                <a:latin typeface="Arial" charset="0"/>
                <a:cs typeface="Arial" charset="0"/>
              </a:rPr>
              <a:t>	Again, in our examples, the only nodes with a single child are black and the corresponding children are red</a:t>
            </a:r>
          </a:p>
        </p:txBody>
      </p:sp>
      <p:sp>
        <p:nvSpPr>
          <p:cNvPr id="17413" name="Oval 5"/>
          <p:cNvSpPr>
            <a:spLocks noChangeArrowheads="1"/>
          </p:cNvSpPr>
          <p:nvPr/>
        </p:nvSpPr>
        <p:spPr bwMode="auto">
          <a:xfrm>
            <a:off x="5508625" y="3357563"/>
            <a:ext cx="1368425" cy="863600"/>
          </a:xfrm>
          <a:prstGeom prst="ellipse">
            <a:avLst/>
          </a:prstGeom>
          <a:noFill/>
          <a:ln w="19050">
            <a:solidFill>
              <a:srgbClr val="00B0F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7414" name="Oval 6"/>
          <p:cNvSpPr>
            <a:spLocks noChangeArrowheads="1"/>
          </p:cNvSpPr>
          <p:nvPr/>
        </p:nvSpPr>
        <p:spPr bwMode="auto">
          <a:xfrm>
            <a:off x="1692275" y="5229225"/>
            <a:ext cx="1008063" cy="863600"/>
          </a:xfrm>
          <a:prstGeom prst="ellipse">
            <a:avLst/>
          </a:prstGeom>
          <a:noFill/>
          <a:ln w="19050">
            <a:solidFill>
              <a:srgbClr val="00B0F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7415" name="Oval 7"/>
          <p:cNvSpPr>
            <a:spLocks noChangeArrowheads="1"/>
          </p:cNvSpPr>
          <p:nvPr/>
        </p:nvSpPr>
        <p:spPr bwMode="auto">
          <a:xfrm>
            <a:off x="3130550" y="5516563"/>
            <a:ext cx="720725" cy="863600"/>
          </a:xfrm>
          <a:prstGeom prst="ellipse">
            <a:avLst/>
          </a:prstGeom>
          <a:noFill/>
          <a:ln w="19050">
            <a:solidFill>
              <a:srgbClr val="00B0F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7416" name="Oval 8"/>
          <p:cNvSpPr>
            <a:spLocks noChangeArrowheads="1"/>
          </p:cNvSpPr>
          <p:nvPr/>
        </p:nvSpPr>
        <p:spPr bwMode="auto">
          <a:xfrm>
            <a:off x="5219700" y="5516563"/>
            <a:ext cx="720725" cy="863600"/>
          </a:xfrm>
          <a:prstGeom prst="ellipse">
            <a:avLst/>
          </a:prstGeom>
          <a:noFill/>
          <a:ln w="19050">
            <a:solidFill>
              <a:srgbClr val="00B0F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7417" name="Oval 9"/>
          <p:cNvSpPr>
            <a:spLocks noChangeArrowheads="1"/>
          </p:cNvSpPr>
          <p:nvPr/>
        </p:nvSpPr>
        <p:spPr bwMode="auto">
          <a:xfrm>
            <a:off x="5940425" y="5516563"/>
            <a:ext cx="720725" cy="863600"/>
          </a:xfrm>
          <a:prstGeom prst="ellipse">
            <a:avLst/>
          </a:prstGeom>
          <a:noFill/>
          <a:ln w="19050">
            <a:solidFill>
              <a:srgbClr val="00B0F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7418" name="Oval 10"/>
          <p:cNvSpPr>
            <a:spLocks noChangeArrowheads="1"/>
          </p:cNvSpPr>
          <p:nvPr/>
        </p:nvSpPr>
        <p:spPr bwMode="auto">
          <a:xfrm>
            <a:off x="6443663" y="5949950"/>
            <a:ext cx="504825" cy="792163"/>
          </a:xfrm>
          <a:prstGeom prst="ellipse">
            <a:avLst/>
          </a:prstGeom>
          <a:noFill/>
          <a:ln w="19050">
            <a:solidFill>
              <a:srgbClr val="00B0F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Tree>
    <p:extLst>
      <p:ext uri="{BB962C8B-B14F-4D97-AF65-F5344CB8AC3E}">
        <p14:creationId xmlns:p14="http://schemas.microsoft.com/office/powerpoint/2010/main" val="1874300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18435"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All red-black trees with </a:t>
            </a:r>
            <a:r>
              <a:rPr lang="en-US" altLang="en-US">
                <a:latin typeface="Times New Roman" pitchFamily="18" charset="0"/>
                <a:cs typeface="Arial" charset="0"/>
              </a:rPr>
              <a:t>1</a:t>
            </a:r>
            <a:r>
              <a:rPr lang="en-US" altLang="en-US">
                <a:latin typeface="Arial" charset="0"/>
                <a:cs typeface="Arial" charset="0"/>
              </a:rPr>
              <a:t>, </a:t>
            </a:r>
            <a:r>
              <a:rPr lang="en-US" altLang="en-US">
                <a:latin typeface="Times New Roman" pitchFamily="18" charset="0"/>
                <a:cs typeface="Arial" charset="0"/>
              </a:rPr>
              <a:t>2</a:t>
            </a:r>
            <a:r>
              <a:rPr lang="en-US" altLang="en-US">
                <a:latin typeface="Arial" charset="0"/>
                <a:cs typeface="Arial" charset="0"/>
              </a:rPr>
              <a:t>, </a:t>
            </a:r>
            <a:r>
              <a:rPr lang="en-US" altLang="en-US">
                <a:latin typeface="Times New Roman" pitchFamily="18" charset="0"/>
                <a:cs typeface="Arial" charset="0"/>
              </a:rPr>
              <a:t>3</a:t>
            </a:r>
            <a:r>
              <a:rPr lang="en-US" altLang="en-US">
                <a:latin typeface="Arial" charset="0"/>
                <a:cs typeface="Arial" charset="0"/>
              </a:rPr>
              <a:t>, and </a:t>
            </a:r>
            <a:r>
              <a:rPr lang="en-US" altLang="en-US">
                <a:latin typeface="Times New Roman" pitchFamily="18" charset="0"/>
                <a:cs typeface="Arial" charset="0"/>
              </a:rPr>
              <a:t>4</a:t>
            </a:r>
            <a:r>
              <a:rPr lang="en-US" altLang="en-US">
                <a:latin typeface="Arial" charset="0"/>
                <a:cs typeface="Arial" charset="0"/>
              </a:rPr>
              <a:t> nodes:</a:t>
            </a:r>
          </a:p>
        </p:txBody>
      </p:sp>
      <p:pic>
        <p:nvPicPr>
          <p:cNvPr id="18436" name="Picture 4" descr="rb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2205038"/>
            <a:ext cx="5902325" cy="1147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9934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1945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All red-black trees with </a:t>
            </a:r>
            <a:r>
              <a:rPr lang="en-US" altLang="en-US" dirty="0">
                <a:latin typeface="Times New Roman" pitchFamily="18" charset="0"/>
                <a:cs typeface="Arial" charset="0"/>
              </a:rPr>
              <a:t>5</a:t>
            </a:r>
            <a:r>
              <a:rPr lang="en-US" altLang="en-US" dirty="0">
                <a:latin typeface="Arial" charset="0"/>
                <a:cs typeface="Arial" charset="0"/>
              </a:rPr>
              <a:t> and </a:t>
            </a:r>
            <a:r>
              <a:rPr lang="en-US" altLang="en-US" dirty="0">
                <a:latin typeface="Times New Roman" pitchFamily="18" charset="0"/>
                <a:cs typeface="Arial" charset="0"/>
              </a:rPr>
              <a:t>6</a:t>
            </a:r>
            <a:r>
              <a:rPr lang="en-US" altLang="en-US" dirty="0">
                <a:latin typeface="Arial" charset="0"/>
                <a:cs typeface="Arial" charset="0"/>
              </a:rPr>
              <a:t> nodes:</a:t>
            </a:r>
          </a:p>
        </p:txBody>
      </p:sp>
      <p:pic>
        <p:nvPicPr>
          <p:cNvPr id="19460" name="Picture 5" descr="rb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513" y="1989138"/>
            <a:ext cx="4389437" cy="1147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6" descr="rb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3721100"/>
            <a:ext cx="4535488"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0857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2048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All red-black trees with seven nodes—most are shallow:</a:t>
            </a:r>
          </a:p>
        </p:txBody>
      </p:sp>
      <p:pic>
        <p:nvPicPr>
          <p:cNvPr id="20484" name="Picture 15" descr="rb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2060575"/>
            <a:ext cx="6765925"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4687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21507"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Every perfect tree is a red-black tree if each node is </a:t>
            </a:r>
            <a:r>
              <a:rPr lang="en-US" altLang="en-US" dirty="0" err="1">
                <a:latin typeface="Arial" charset="0"/>
                <a:cs typeface="Arial" charset="0"/>
              </a:rPr>
              <a:t>coloured</a:t>
            </a:r>
            <a:r>
              <a:rPr lang="en-US" altLang="en-US" dirty="0">
                <a:latin typeface="Arial" charset="0"/>
                <a:cs typeface="Arial" charset="0"/>
              </a:rPr>
              <a:t> black</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A complete tree is a red-black tree if:</a:t>
            </a:r>
          </a:p>
          <a:p>
            <a:pPr lvl="1"/>
            <a:r>
              <a:rPr lang="en-US" altLang="en-US" dirty="0">
                <a:latin typeface="Arial" charset="0"/>
                <a:cs typeface="Arial" charset="0"/>
              </a:rPr>
              <a:t>each node at the lowest depth is </a:t>
            </a:r>
            <a:r>
              <a:rPr lang="en-US" altLang="en-US" dirty="0" err="1">
                <a:latin typeface="Arial" charset="0"/>
                <a:cs typeface="Arial" charset="0"/>
              </a:rPr>
              <a:t>coloured</a:t>
            </a:r>
            <a:r>
              <a:rPr lang="en-US" altLang="en-US" dirty="0">
                <a:latin typeface="Arial" charset="0"/>
                <a:cs typeface="Arial" charset="0"/>
              </a:rPr>
              <a:t> red, and</a:t>
            </a:r>
          </a:p>
          <a:p>
            <a:pPr lvl="1"/>
            <a:r>
              <a:rPr lang="en-US" altLang="en-US" dirty="0">
                <a:latin typeface="Arial" charset="0"/>
                <a:cs typeface="Arial" charset="0"/>
              </a:rPr>
              <a:t>all other nodes are </a:t>
            </a:r>
            <a:r>
              <a:rPr lang="en-US" altLang="en-US" dirty="0" err="1">
                <a:latin typeface="Arial" charset="0"/>
                <a:cs typeface="Arial" charset="0"/>
              </a:rPr>
              <a:t>coloured</a:t>
            </a:r>
            <a:r>
              <a:rPr lang="en-US" altLang="en-US" dirty="0">
                <a:latin typeface="Arial" charset="0"/>
                <a:cs typeface="Arial" charset="0"/>
              </a:rPr>
              <a:t> black</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What is the worst case?</a:t>
            </a:r>
          </a:p>
        </p:txBody>
      </p:sp>
    </p:spTree>
    <p:extLst>
      <p:ext uri="{BB962C8B-B14F-4D97-AF65-F5344CB8AC3E}">
        <p14:creationId xmlns:p14="http://schemas.microsoft.com/office/powerpoint/2010/main" val="693432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22531"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t>
            </a:r>
            <a:r>
              <a:rPr lang="en-US" altLang="en-US" dirty="0">
                <a:solidFill>
                  <a:srgbClr val="FF0000"/>
                </a:solidFill>
                <a:latin typeface="Arial" charset="0"/>
                <a:cs typeface="Arial" charset="0"/>
              </a:rPr>
              <a:t>Any worst-case red-black tree must have an alternating red-black pattern down one side</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The following are the worst-case red-black trees with 1 and 2 black nodes per null path (</a:t>
            </a:r>
            <a:r>
              <a:rPr lang="en-US" altLang="en-US" i="1" dirty="0">
                <a:latin typeface="Arial" charset="0"/>
                <a:cs typeface="Arial" charset="0"/>
              </a:rPr>
              <a:t>i</a:t>
            </a:r>
            <a:r>
              <a:rPr lang="en-US" altLang="en-US" dirty="0">
                <a:latin typeface="Arial" charset="0"/>
                <a:cs typeface="Arial" charset="0"/>
              </a:rPr>
              <a:t>.</a:t>
            </a:r>
            <a:r>
              <a:rPr lang="en-US" altLang="en-US" i="1" dirty="0">
                <a:latin typeface="Arial" charset="0"/>
                <a:cs typeface="Arial" charset="0"/>
              </a:rPr>
              <a:t>e</a:t>
            </a:r>
            <a:r>
              <a:rPr lang="en-US" altLang="en-US" dirty="0">
                <a:latin typeface="Arial" charset="0"/>
                <a:cs typeface="Arial" charset="0"/>
              </a:rPr>
              <a:t>., heights 1 and 3)</a:t>
            </a:r>
          </a:p>
        </p:txBody>
      </p:sp>
      <p:pic>
        <p:nvPicPr>
          <p:cNvPr id="22532" name="Picture 4" descr="rbb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3725" y="4872038"/>
            <a:ext cx="287655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6098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a:latin typeface="Arial" charset="0"/>
                <a:cs typeface="Arial" charset="0"/>
              </a:rPr>
              <a:t>Outline</a:t>
            </a:r>
          </a:p>
        </p:txBody>
      </p:sp>
      <p:sp>
        <p:nvSpPr>
          <p:cNvPr id="5123"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In this topic, we will cover:</a:t>
            </a:r>
          </a:p>
          <a:p>
            <a:pPr lvl="1"/>
            <a:r>
              <a:rPr lang="en-US" altLang="en-US">
                <a:latin typeface="Arial" charset="0"/>
                <a:cs typeface="Arial" charset="0"/>
              </a:rPr>
              <a:t>The idea behind a red-black tree</a:t>
            </a:r>
          </a:p>
          <a:p>
            <a:pPr lvl="1"/>
            <a:r>
              <a:rPr lang="en-US" altLang="en-US">
                <a:latin typeface="Arial" charset="0"/>
                <a:cs typeface="Arial" charset="0"/>
              </a:rPr>
              <a:t>Defining balance</a:t>
            </a:r>
          </a:p>
          <a:p>
            <a:pPr lvl="1"/>
            <a:r>
              <a:rPr lang="en-US" altLang="en-US">
                <a:latin typeface="Arial" charset="0"/>
                <a:cs typeface="Arial" charset="0"/>
              </a:rPr>
              <a:t>Insertions and deletions</a:t>
            </a:r>
          </a:p>
          <a:p>
            <a:pPr lvl="1"/>
            <a:r>
              <a:rPr lang="en-US" altLang="en-US">
                <a:latin typeface="Arial" charset="0"/>
                <a:cs typeface="Arial" charset="0"/>
              </a:rPr>
              <a:t>The benefits of red-black trees over AVL trees</a:t>
            </a:r>
          </a:p>
        </p:txBody>
      </p:sp>
    </p:spTree>
    <p:extLst>
      <p:ext uri="{BB962C8B-B14F-4D97-AF65-F5344CB8AC3E}">
        <p14:creationId xmlns:p14="http://schemas.microsoft.com/office/powerpoint/2010/main" val="7960151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2355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To create the worst-case for paths with 3 black nodes per path, start with a black and red node and add the previous worst-case for paths with 2 nodes </a:t>
            </a:r>
          </a:p>
        </p:txBody>
      </p:sp>
      <p:pic>
        <p:nvPicPr>
          <p:cNvPr id="23556" name="Picture 4" descr="rbb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5288" y="3790950"/>
            <a:ext cx="3273425"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2176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4" descr="rbb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5288" y="3790950"/>
            <a:ext cx="3273425"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24580"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This, however, is not a red-black tree because the two top nodes do not have paths with three black nodes</a:t>
            </a:r>
          </a:p>
          <a:p>
            <a:pPr lvl="1"/>
            <a:r>
              <a:rPr lang="en-US" altLang="en-US" dirty="0">
                <a:latin typeface="Arial" charset="0"/>
                <a:cs typeface="Arial" charset="0"/>
              </a:rPr>
              <a:t>To solve this, add the optimal red-black trees with two black nodes</a:t>
            </a:r>
            <a:br>
              <a:rPr lang="en-US" altLang="en-US" dirty="0">
                <a:latin typeface="Arial" charset="0"/>
                <a:cs typeface="Arial" charset="0"/>
              </a:rPr>
            </a:br>
            <a:r>
              <a:rPr lang="en-US" altLang="en-US" dirty="0">
                <a:latin typeface="Arial" charset="0"/>
                <a:cs typeface="Arial" charset="0"/>
              </a:rPr>
              <a:t>per path</a:t>
            </a:r>
          </a:p>
        </p:txBody>
      </p:sp>
    </p:spTree>
    <p:extLst>
      <p:ext uri="{BB962C8B-B14F-4D97-AF65-F5344CB8AC3E}">
        <p14:creationId xmlns:p14="http://schemas.microsoft.com/office/powerpoint/2010/main" val="16800851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25603"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That is, add two perfect trees with height 1 to each of the missing sub-trees</a:t>
            </a:r>
          </a:p>
        </p:txBody>
      </p:sp>
      <p:pic>
        <p:nvPicPr>
          <p:cNvPr id="25604" name="Picture 6" descr="rbb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5288" y="3790950"/>
            <a:ext cx="3273425"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52105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26627"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Thus, we have the worst-case for a red-black tree with three black nodes per path (or a red-black tree of height 5)</a:t>
            </a:r>
          </a:p>
        </p:txBody>
      </p:sp>
      <p:pic>
        <p:nvPicPr>
          <p:cNvPr id="26628" name="Picture 5" descr="rbb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5288" y="3790950"/>
            <a:ext cx="3273425"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27884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27651"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Note that the left sub-tree of the root has height 4 while the right has height 1</a:t>
            </a:r>
          </a:p>
          <a:p>
            <a:pPr lvl="1"/>
            <a:r>
              <a:rPr lang="en-US" altLang="en-US" dirty="0">
                <a:latin typeface="Arial" charset="0"/>
                <a:cs typeface="Arial" charset="0"/>
              </a:rPr>
              <a:t>Thus suggests that AVL trees may be better...</a:t>
            </a:r>
          </a:p>
        </p:txBody>
      </p:sp>
      <p:pic>
        <p:nvPicPr>
          <p:cNvPr id="27652" name="Picture 4" descr="rbb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5288" y="3790950"/>
            <a:ext cx="3273425"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94165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6" descr="rbb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388" y="3644900"/>
            <a:ext cx="8785225" cy="243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28676"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To create the worst-case scenario for red-black trees with 4 black nodes per null path (</a:t>
            </a:r>
            <a:r>
              <a:rPr lang="en-US" altLang="en-US" i="1" dirty="0">
                <a:latin typeface="Arial" charset="0"/>
                <a:cs typeface="Arial" charset="0"/>
              </a:rPr>
              <a:t>i</a:t>
            </a:r>
            <a:r>
              <a:rPr lang="en-US" altLang="en-US" dirty="0">
                <a:latin typeface="Arial" charset="0"/>
                <a:cs typeface="Arial" charset="0"/>
              </a:rPr>
              <a:t>.</a:t>
            </a:r>
            <a:r>
              <a:rPr lang="en-US" altLang="en-US" i="1" dirty="0">
                <a:latin typeface="Arial" charset="0"/>
                <a:cs typeface="Arial" charset="0"/>
              </a:rPr>
              <a:t>e</a:t>
            </a:r>
            <a:r>
              <a:rPr lang="en-US" altLang="en-US" dirty="0">
                <a:latin typeface="Arial" charset="0"/>
                <a:cs typeface="Arial" charset="0"/>
              </a:rPr>
              <a:t>., height 7), again, start with two nodes and add the previous worst-case tree:</a:t>
            </a:r>
          </a:p>
        </p:txBody>
      </p:sp>
    </p:spTree>
    <p:extLst>
      <p:ext uri="{BB962C8B-B14F-4D97-AF65-F5344CB8AC3E}">
        <p14:creationId xmlns:p14="http://schemas.microsoft.com/office/powerpoint/2010/main" val="2331028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2969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To satisfy the definition of the red-black tree, add two perfect trees of height 2:</a:t>
            </a:r>
          </a:p>
        </p:txBody>
      </p:sp>
      <p:pic>
        <p:nvPicPr>
          <p:cNvPr id="29700" name="Picture 4" descr="rbb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388" y="3644900"/>
            <a:ext cx="8786812" cy="243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63523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5" descr="rbb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388" y="3644900"/>
            <a:ext cx="8786812" cy="243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30724"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Thus, with 30 nodes, the worst case red-black tree has height 7</a:t>
            </a:r>
          </a:p>
          <a:p>
            <a:pPr lvl="1"/>
            <a:r>
              <a:rPr lang="en-US" altLang="en-US" dirty="0">
                <a:latin typeface="Arial" charset="0"/>
                <a:cs typeface="Arial" charset="0"/>
              </a:rPr>
              <a:t>The worst-case AVL tree with 33 nodes has height 6...</a:t>
            </a:r>
          </a:p>
        </p:txBody>
      </p:sp>
    </p:spTree>
    <p:extLst>
      <p:ext uri="{BB962C8B-B14F-4D97-AF65-F5344CB8AC3E}">
        <p14:creationId xmlns:p14="http://schemas.microsoft.com/office/powerpoint/2010/main" val="1658601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dirty="0">
                <a:latin typeface="Arial" charset="0"/>
                <a:cs typeface="Arial" charset="0"/>
              </a:rPr>
              <a:t>Red-Black Trees</a:t>
            </a:r>
          </a:p>
        </p:txBody>
      </p:sp>
      <p:sp>
        <p:nvSpPr>
          <p:cNvPr id="31747"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Let </a:t>
            </a:r>
            <a:r>
              <a:rPr lang="en-US" altLang="en-US" i="1" dirty="0">
                <a:latin typeface="Times New Roman" pitchFamily="18" charset="0"/>
                <a:cs typeface="Arial" charset="0"/>
              </a:rPr>
              <a:t>k</a:t>
            </a:r>
            <a:r>
              <a:rPr lang="en-US" altLang="en-US" dirty="0">
                <a:latin typeface="Arial" charset="0"/>
                <a:cs typeface="Arial" charset="0"/>
              </a:rPr>
              <a:t> represent the number of black nodes per null path and</a:t>
            </a:r>
            <a:br>
              <a:rPr lang="en-US" altLang="en-US" dirty="0">
                <a:latin typeface="Arial" charset="0"/>
                <a:cs typeface="Arial" charset="0"/>
              </a:rPr>
            </a:br>
            <a:r>
              <a:rPr lang="en-US" altLang="en-US" i="1" dirty="0">
                <a:latin typeface="Times New Roman" pitchFamily="18" charset="0"/>
                <a:cs typeface="Arial" charset="0"/>
              </a:rPr>
              <a:t>h</a:t>
            </a:r>
            <a:r>
              <a:rPr lang="en-US" altLang="en-US" dirty="0">
                <a:latin typeface="Times New Roman" pitchFamily="18" charset="0"/>
                <a:cs typeface="Arial" charset="0"/>
              </a:rPr>
              <a:t> = 2</a:t>
            </a:r>
            <a:r>
              <a:rPr lang="en-US" altLang="en-US" i="1" dirty="0">
                <a:latin typeface="Times New Roman" pitchFamily="18" charset="0"/>
                <a:cs typeface="Arial" charset="0"/>
              </a:rPr>
              <a:t>k</a:t>
            </a:r>
            <a:r>
              <a:rPr lang="en-US" altLang="en-US" dirty="0">
                <a:latin typeface="Times New Roman" pitchFamily="18" charset="0"/>
                <a:cs typeface="Arial" charset="0"/>
              </a:rPr>
              <a:t> – 1</a:t>
            </a:r>
            <a:r>
              <a:rPr lang="en-US" altLang="en-US" dirty="0">
                <a:latin typeface="Arial" charset="0"/>
                <a:cs typeface="Arial" charset="0"/>
              </a:rPr>
              <a:t> represent the height of the worst-case tree</a:t>
            </a:r>
          </a:p>
          <a:p>
            <a:endParaRPr lang="en-US" altLang="en-US" dirty="0">
              <a:latin typeface="Arial" charset="0"/>
              <a:cs typeface="Arial" charset="0"/>
            </a:endParaRPr>
          </a:p>
          <a:p>
            <a:pPr>
              <a:buFont typeface="Arial" charset="0"/>
              <a:buNone/>
            </a:pPr>
            <a:r>
              <a:rPr lang="en-US" altLang="en-US" dirty="0">
                <a:latin typeface="Arial" charset="0"/>
                <a:cs typeface="Arial" charset="0"/>
              </a:rPr>
              <a:t>	To determine </a:t>
            </a:r>
            <a:r>
              <a:rPr lang="en-US" altLang="en-US" dirty="0">
                <a:latin typeface="Times New Roman" pitchFamily="18" charset="0"/>
                <a:cs typeface="Arial" charset="0"/>
              </a:rPr>
              <a:t>F(</a:t>
            </a:r>
            <a:r>
              <a:rPr lang="en-US" altLang="en-US" i="1" dirty="0">
                <a:latin typeface="Times New Roman" pitchFamily="18" charset="0"/>
                <a:cs typeface="Arial" charset="0"/>
              </a:rPr>
              <a:t>k</a:t>
            </a:r>
            <a:r>
              <a:rPr lang="en-US" altLang="en-US" dirty="0">
                <a:latin typeface="Times New Roman" pitchFamily="18" charset="0"/>
                <a:cs typeface="Arial" charset="0"/>
              </a:rPr>
              <a:t>)</a:t>
            </a:r>
            <a:r>
              <a:rPr lang="en-US" altLang="en-US" dirty="0">
                <a:latin typeface="Arial" charset="0"/>
                <a:cs typeface="Arial" charset="0"/>
              </a:rPr>
              <a:t>, the number of nodes in the worst-case tree, we note that </a:t>
            </a:r>
            <a:r>
              <a:rPr lang="en-US" altLang="en-US" dirty="0">
                <a:latin typeface="Times New Roman" pitchFamily="18" charset="0"/>
                <a:cs typeface="Arial" charset="0"/>
              </a:rPr>
              <a:t>F(1) = 2</a:t>
            </a:r>
            <a:r>
              <a:rPr lang="en-US" altLang="en-US" dirty="0">
                <a:latin typeface="Arial" charset="0"/>
                <a:cs typeface="Arial" charset="0"/>
              </a:rPr>
              <a:t> and:</a:t>
            </a:r>
          </a:p>
          <a:p>
            <a:pPr algn="ctr">
              <a:buFontTx/>
              <a:buNone/>
            </a:pPr>
            <a:r>
              <a:rPr lang="en-US" altLang="en-US" dirty="0">
                <a:latin typeface="Times New Roman" pitchFamily="18" charset="0"/>
                <a:cs typeface="Arial" charset="0"/>
              </a:rPr>
              <a:t>F(</a:t>
            </a:r>
            <a:r>
              <a:rPr lang="en-US" altLang="en-US" i="1" dirty="0">
                <a:latin typeface="Times New Roman" pitchFamily="18" charset="0"/>
                <a:cs typeface="Arial" charset="0"/>
              </a:rPr>
              <a:t>k</a:t>
            </a:r>
            <a:r>
              <a:rPr lang="en-US" altLang="en-US" dirty="0">
                <a:latin typeface="Times New Roman" pitchFamily="18" charset="0"/>
                <a:cs typeface="Arial" charset="0"/>
              </a:rPr>
              <a:t>) = F(</a:t>
            </a:r>
            <a:r>
              <a:rPr lang="en-US" altLang="en-US" i="1" dirty="0">
                <a:latin typeface="Times New Roman" pitchFamily="18" charset="0"/>
                <a:cs typeface="Arial" charset="0"/>
              </a:rPr>
              <a:t>k</a:t>
            </a:r>
            <a:r>
              <a:rPr lang="en-US" altLang="en-US" dirty="0">
                <a:latin typeface="Times New Roman" pitchFamily="18" charset="0"/>
                <a:cs typeface="Arial" charset="0"/>
              </a:rPr>
              <a:t> – 1) + 2 + 2(2</a:t>
            </a:r>
            <a:r>
              <a:rPr lang="en-US" altLang="en-US" i="1" baseline="30000" dirty="0">
                <a:latin typeface="Times New Roman" pitchFamily="18" charset="0"/>
                <a:cs typeface="Arial" charset="0"/>
              </a:rPr>
              <a:t>k</a:t>
            </a:r>
            <a:r>
              <a:rPr lang="en-US" altLang="en-US" baseline="30000" dirty="0">
                <a:latin typeface="Times New Roman" pitchFamily="18" charset="0"/>
                <a:cs typeface="Arial" charset="0"/>
              </a:rPr>
              <a:t> – 1</a:t>
            </a:r>
            <a:r>
              <a:rPr lang="en-US" altLang="en-US" dirty="0">
                <a:latin typeface="Times New Roman" pitchFamily="18" charset="0"/>
                <a:cs typeface="Arial" charset="0"/>
              </a:rPr>
              <a:t> – 1)</a:t>
            </a:r>
          </a:p>
          <a:p>
            <a:endParaRPr lang="en-US" altLang="en-US" sz="2800" dirty="0">
              <a:latin typeface="Arial" charset="0"/>
              <a:cs typeface="Arial" charset="0"/>
            </a:endParaRPr>
          </a:p>
        </p:txBody>
      </p:sp>
      <p:sp>
        <p:nvSpPr>
          <p:cNvPr id="31748" name="Text Box 4"/>
          <p:cNvSpPr txBox="1">
            <a:spLocks noChangeArrowheads="1"/>
          </p:cNvSpPr>
          <p:nvPr/>
        </p:nvSpPr>
        <p:spPr bwMode="auto">
          <a:xfrm>
            <a:off x="5435600" y="4365625"/>
            <a:ext cx="3352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two perfect trees of height </a:t>
            </a:r>
            <a:r>
              <a:rPr lang="en-US" altLang="en-US" i="1">
                <a:latin typeface="Times New Roman" pitchFamily="18" charset="0"/>
                <a:cs typeface="Times New Roman" pitchFamily="18" charset="0"/>
              </a:rPr>
              <a:t>k</a:t>
            </a:r>
            <a:r>
              <a:rPr lang="en-US" altLang="en-US">
                <a:latin typeface="Times New Roman" pitchFamily="18" charset="0"/>
                <a:cs typeface="Times New Roman" pitchFamily="18" charset="0"/>
              </a:rPr>
              <a:t> – 2</a:t>
            </a:r>
          </a:p>
        </p:txBody>
      </p:sp>
      <p:sp>
        <p:nvSpPr>
          <p:cNvPr id="31749" name="Line 5"/>
          <p:cNvSpPr>
            <a:spLocks noChangeShapeType="1"/>
          </p:cNvSpPr>
          <p:nvPr/>
        </p:nvSpPr>
        <p:spPr bwMode="auto">
          <a:xfrm flipH="1" flipV="1">
            <a:off x="5867400" y="3862388"/>
            <a:ext cx="144463" cy="57626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31750" name="Text Box 6"/>
          <p:cNvSpPr txBox="1">
            <a:spLocks noChangeArrowheads="1"/>
          </p:cNvSpPr>
          <p:nvPr/>
        </p:nvSpPr>
        <p:spPr bwMode="auto">
          <a:xfrm>
            <a:off x="3540125" y="4789488"/>
            <a:ext cx="1968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the two extra nodes</a:t>
            </a:r>
          </a:p>
        </p:txBody>
      </p:sp>
      <p:sp>
        <p:nvSpPr>
          <p:cNvPr id="31751" name="Line 7"/>
          <p:cNvSpPr>
            <a:spLocks noChangeShapeType="1"/>
          </p:cNvSpPr>
          <p:nvPr/>
        </p:nvSpPr>
        <p:spPr bwMode="auto">
          <a:xfrm flipV="1">
            <a:off x="4548188" y="3860800"/>
            <a:ext cx="144462" cy="8636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31752" name="Text Box 8"/>
          <p:cNvSpPr txBox="1">
            <a:spLocks noChangeArrowheads="1"/>
          </p:cNvSpPr>
          <p:nvPr/>
        </p:nvSpPr>
        <p:spPr bwMode="auto">
          <a:xfrm>
            <a:off x="250825" y="3933825"/>
            <a:ext cx="32480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dirty="0"/>
              <a:t>the number of nodes in the</a:t>
            </a:r>
          </a:p>
          <a:p>
            <a:pPr algn="ctr" eaLnBrk="1" hangingPunct="1"/>
            <a:r>
              <a:rPr lang="en-US" altLang="en-US" dirty="0"/>
              <a:t>worst-case red-black tree with</a:t>
            </a:r>
          </a:p>
          <a:p>
            <a:pPr algn="ctr" eaLnBrk="1" hangingPunct="1"/>
            <a:r>
              <a:rPr lang="en-US" altLang="en-US" i="1" dirty="0">
                <a:latin typeface="Times New Roman" pitchFamily="18" charset="0"/>
                <a:cs typeface="Times New Roman" pitchFamily="18" charset="0"/>
              </a:rPr>
              <a:t>k</a:t>
            </a:r>
            <a:r>
              <a:rPr lang="en-US" altLang="en-US" dirty="0">
                <a:latin typeface="Times New Roman" pitchFamily="18" charset="0"/>
                <a:cs typeface="Times New Roman" pitchFamily="18" charset="0"/>
              </a:rPr>
              <a:t> – 1</a:t>
            </a:r>
            <a:r>
              <a:rPr lang="en-US" altLang="en-US" dirty="0"/>
              <a:t> black nodes per null path</a:t>
            </a:r>
          </a:p>
        </p:txBody>
      </p:sp>
      <p:sp>
        <p:nvSpPr>
          <p:cNvPr id="31753" name="Line 9"/>
          <p:cNvSpPr>
            <a:spLocks noChangeShapeType="1"/>
          </p:cNvSpPr>
          <p:nvPr/>
        </p:nvSpPr>
        <p:spPr bwMode="auto">
          <a:xfrm flipV="1">
            <a:off x="3419475" y="3709988"/>
            <a:ext cx="215900" cy="28733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Tree>
    <p:extLst>
      <p:ext uri="{BB962C8B-B14F-4D97-AF65-F5344CB8AC3E}">
        <p14:creationId xmlns:p14="http://schemas.microsoft.com/office/powerpoint/2010/main" val="16018995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32771" name="Rectangle 3"/>
          <p:cNvSpPr>
            <a:spLocks noGrp="1" noChangeArrowheads="1"/>
          </p:cNvSpPr>
          <p:nvPr>
            <p:ph type="body" idx="1"/>
          </p:nvPr>
        </p:nvSpPr>
        <p:spPr>
          <a:xfrm>
            <a:off x="457200" y="1600200"/>
            <a:ext cx="8147050" cy="4525963"/>
          </a:xfrm>
        </p:spPr>
        <p:txBody>
          <a:bodyPr/>
          <a:lstStyle/>
          <a:p>
            <a:pPr>
              <a:buFont typeface="Arial" charset="0"/>
              <a:buNone/>
            </a:pPr>
            <a:r>
              <a:rPr lang="en-US" altLang="en-US">
                <a:latin typeface="Arial" charset="0"/>
                <a:cs typeface="Arial" charset="0"/>
              </a:rPr>
              <a:t>	Use Maple:</a:t>
            </a:r>
          </a:p>
          <a:p>
            <a:pPr>
              <a:buFontTx/>
              <a:buNone/>
            </a:pPr>
            <a:r>
              <a:rPr lang="en-US" altLang="en-US" sz="1600" b="1">
                <a:latin typeface="Courier New" pitchFamily="49" charset="0"/>
                <a:cs typeface="Arial" charset="0"/>
              </a:rPr>
              <a:t>&gt; </a:t>
            </a:r>
            <a:r>
              <a:rPr lang="en-US" altLang="en-US" sz="1600" b="1">
                <a:solidFill>
                  <a:srgbClr val="FF0000"/>
                </a:solidFill>
                <a:latin typeface="Courier New" pitchFamily="49" charset="0"/>
                <a:cs typeface="Arial" charset="0"/>
              </a:rPr>
              <a:t>rsolve( {F(1) = 2, F(k) = 2 + F(k-1) + 2*(2^(k–1)–1)}, F(k) );</a:t>
            </a:r>
          </a:p>
          <a:p>
            <a:pPr algn="ctr">
              <a:buFontTx/>
              <a:buNone/>
            </a:pPr>
            <a:r>
              <a:rPr lang="en-US" altLang="en-US" sz="1600">
                <a:solidFill>
                  <a:srgbClr val="3333CC"/>
                </a:solidFill>
                <a:latin typeface="Times New Roman" pitchFamily="18" charset="0"/>
                <a:cs typeface="Arial" charset="0"/>
              </a:rPr>
              <a:t>2 2</a:t>
            </a:r>
            <a:r>
              <a:rPr lang="en-US" altLang="en-US" sz="1600" i="1" baseline="30000">
                <a:solidFill>
                  <a:srgbClr val="3333CC"/>
                </a:solidFill>
                <a:latin typeface="Times New Roman" pitchFamily="18" charset="0"/>
                <a:cs typeface="Arial" charset="0"/>
              </a:rPr>
              <a:t>k</a:t>
            </a:r>
            <a:r>
              <a:rPr lang="en-US" altLang="en-US" sz="1600">
                <a:solidFill>
                  <a:srgbClr val="3333CC"/>
                </a:solidFill>
                <a:latin typeface="Times New Roman" pitchFamily="18" charset="0"/>
                <a:cs typeface="Arial" charset="0"/>
              </a:rPr>
              <a:t> – 2</a:t>
            </a:r>
          </a:p>
          <a:p>
            <a:pPr>
              <a:buFontTx/>
              <a:buNone/>
            </a:pPr>
            <a:r>
              <a:rPr lang="en-US" altLang="en-US" sz="1600" b="1">
                <a:latin typeface="Courier New" pitchFamily="49" charset="0"/>
                <a:cs typeface="Arial" charset="0"/>
              </a:rPr>
              <a:t>&gt;</a:t>
            </a:r>
            <a:r>
              <a:rPr lang="en-US" altLang="en-US" sz="1600" b="1">
                <a:solidFill>
                  <a:schemeClr val="accent2"/>
                </a:solidFill>
                <a:latin typeface="Courier New" pitchFamily="49" charset="0"/>
                <a:cs typeface="Arial" charset="0"/>
              </a:rPr>
              <a:t> </a:t>
            </a:r>
            <a:r>
              <a:rPr lang="en-US" altLang="en-US" sz="1600" b="1">
                <a:solidFill>
                  <a:srgbClr val="FF0000"/>
                </a:solidFill>
                <a:latin typeface="Courier New" pitchFamily="49" charset="0"/>
                <a:cs typeface="Arial" charset="0"/>
              </a:rPr>
              <a:t>solve( {h = 2*k - 1}, k );   # solve equation for k</a:t>
            </a:r>
          </a:p>
          <a:p>
            <a:pPr>
              <a:buFontTx/>
              <a:buNone/>
            </a:pPr>
            <a:endParaRPr lang="en-US" altLang="en-US" sz="1600" b="1">
              <a:latin typeface="Courier New" pitchFamily="49" charset="0"/>
              <a:cs typeface="Arial" charset="0"/>
            </a:endParaRPr>
          </a:p>
          <a:p>
            <a:pPr>
              <a:buFontTx/>
              <a:buNone/>
            </a:pPr>
            <a:endParaRPr lang="en-US" altLang="en-US" sz="1600" b="1">
              <a:latin typeface="Courier New" pitchFamily="49" charset="0"/>
              <a:cs typeface="Arial" charset="0"/>
            </a:endParaRPr>
          </a:p>
          <a:p>
            <a:pPr>
              <a:buFontTx/>
              <a:buNone/>
            </a:pPr>
            <a:r>
              <a:rPr lang="en-US" altLang="en-US" sz="1600" b="1">
                <a:latin typeface="Courier New" pitchFamily="49" charset="0"/>
                <a:cs typeface="Arial" charset="0"/>
              </a:rPr>
              <a:t>&gt;</a:t>
            </a:r>
            <a:r>
              <a:rPr lang="en-US" altLang="en-US" sz="1600" b="1">
                <a:solidFill>
                  <a:schemeClr val="accent2"/>
                </a:solidFill>
                <a:latin typeface="Courier New" pitchFamily="49" charset="0"/>
                <a:cs typeface="Arial" charset="0"/>
              </a:rPr>
              <a:t> </a:t>
            </a:r>
            <a:r>
              <a:rPr lang="en-US" altLang="en-US" sz="1600" b="1">
                <a:solidFill>
                  <a:srgbClr val="FF0000"/>
                </a:solidFill>
                <a:latin typeface="Courier New" pitchFamily="49" charset="0"/>
                <a:cs typeface="Arial" charset="0"/>
              </a:rPr>
              <a:t>eval( 2*2^k - 2, % );        # evaluate at k = h/2 – 1/2 </a:t>
            </a:r>
          </a:p>
          <a:p>
            <a:pPr>
              <a:buFontTx/>
              <a:buNone/>
            </a:pPr>
            <a:endParaRPr lang="en-US" altLang="en-US" sz="1600">
              <a:latin typeface="Courier New" pitchFamily="49" charset="0"/>
              <a:cs typeface="Arial" charset="0"/>
            </a:endParaRPr>
          </a:p>
          <a:p>
            <a:pPr>
              <a:buFontTx/>
              <a:buNone/>
            </a:pPr>
            <a:endParaRPr lang="en-US" altLang="en-US" sz="1600">
              <a:latin typeface="Courier New" pitchFamily="49" charset="0"/>
              <a:cs typeface="Arial" charset="0"/>
            </a:endParaRPr>
          </a:p>
          <a:p>
            <a:pPr>
              <a:buFontTx/>
              <a:buNone/>
            </a:pPr>
            <a:endParaRPr lang="en-US" altLang="en-US" sz="1600" b="1">
              <a:latin typeface="Courier New" pitchFamily="49" charset="0"/>
              <a:cs typeface="Arial" charset="0"/>
            </a:endParaRPr>
          </a:p>
          <a:p>
            <a:pPr>
              <a:buFontTx/>
              <a:buNone/>
            </a:pPr>
            <a:r>
              <a:rPr lang="en-US" altLang="en-US" sz="1600" b="1">
                <a:latin typeface="Courier New" pitchFamily="49" charset="0"/>
                <a:cs typeface="Arial" charset="0"/>
              </a:rPr>
              <a:t>&gt;</a:t>
            </a:r>
            <a:r>
              <a:rPr lang="en-US" altLang="en-US" sz="1600">
                <a:solidFill>
                  <a:schemeClr val="accent2"/>
                </a:solidFill>
                <a:latin typeface="Courier New" pitchFamily="49" charset="0"/>
                <a:cs typeface="Arial" charset="0"/>
              </a:rPr>
              <a:t> </a:t>
            </a:r>
            <a:r>
              <a:rPr lang="en-US" altLang="en-US" sz="1600" b="1">
                <a:solidFill>
                  <a:srgbClr val="FF0000"/>
                </a:solidFill>
                <a:latin typeface="Courier New" pitchFamily="49" charset="0"/>
                <a:cs typeface="Arial" charset="0"/>
              </a:rPr>
              <a:t>solve( {n = %}, h );         # solve for h</a:t>
            </a:r>
          </a:p>
          <a:p>
            <a:pPr>
              <a:buFontTx/>
              <a:buNone/>
            </a:pPr>
            <a:r>
              <a:rPr lang="en-US" altLang="en-US">
                <a:solidFill>
                  <a:schemeClr val="accent2"/>
                </a:solidFill>
                <a:latin typeface="Times New Roman" pitchFamily="18" charset="0"/>
                <a:cs typeface="Arial" charset="0"/>
              </a:rPr>
              <a:t>                                </a:t>
            </a:r>
            <a:endParaRPr lang="en-US" altLang="en-US" b="1">
              <a:solidFill>
                <a:srgbClr val="FF0000"/>
              </a:solidFill>
              <a:latin typeface="Courier New" pitchFamily="49" charset="0"/>
              <a:cs typeface="Arial" charset="0"/>
            </a:endParaRPr>
          </a:p>
        </p:txBody>
      </p:sp>
      <p:pic>
        <p:nvPicPr>
          <p:cNvPr id="32772" name="Picture 7" descr="x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3363" y="2852738"/>
            <a:ext cx="11049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3" name="Picture 8" descr="x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0188" y="3789363"/>
            <a:ext cx="13239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4" name="Picture 9" descr="x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9500" y="4941888"/>
            <a:ext cx="22479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1923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6147"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 red black tree “</a:t>
            </a:r>
            <a:r>
              <a:rPr lang="en-US" altLang="en-US" dirty="0" err="1">
                <a:latin typeface="Arial" charset="0"/>
                <a:cs typeface="Arial" charset="0"/>
              </a:rPr>
              <a:t>colours</a:t>
            </a:r>
            <a:r>
              <a:rPr lang="en-US" altLang="en-US" dirty="0">
                <a:latin typeface="Arial" charset="0"/>
                <a:cs typeface="Arial" charset="0"/>
              </a:rPr>
              <a:t>” each node within a tree either red or black</a:t>
            </a:r>
          </a:p>
          <a:p>
            <a:pPr lvl="1"/>
            <a:r>
              <a:rPr lang="en-US" altLang="en-US" dirty="0">
                <a:latin typeface="Arial" charset="0"/>
                <a:cs typeface="Arial" charset="0"/>
              </a:rPr>
              <a:t>This can be represented by a single bit</a:t>
            </a:r>
          </a:p>
          <a:p>
            <a:pPr lvl="1"/>
            <a:r>
              <a:rPr lang="en-US" altLang="en-US" dirty="0">
                <a:latin typeface="Arial" charset="0"/>
                <a:cs typeface="Arial" charset="0"/>
              </a:rPr>
              <a:t>In AVL trees, balancing restricts the difference in heights to at most one</a:t>
            </a:r>
          </a:p>
          <a:p>
            <a:pPr lvl="1"/>
            <a:r>
              <a:rPr lang="en-US" altLang="en-US" dirty="0">
                <a:latin typeface="Arial" charset="0"/>
                <a:cs typeface="Arial" charset="0"/>
              </a:rPr>
              <a:t>For red-black trees, we have a different set of rules related to the </a:t>
            </a:r>
            <a:r>
              <a:rPr lang="en-US" altLang="en-US" dirty="0" err="1">
                <a:latin typeface="Arial" charset="0"/>
                <a:cs typeface="Arial" charset="0"/>
              </a:rPr>
              <a:t>colours</a:t>
            </a:r>
            <a:r>
              <a:rPr lang="en-US" altLang="en-US" dirty="0">
                <a:latin typeface="Arial" charset="0"/>
                <a:cs typeface="Arial" charset="0"/>
              </a:rPr>
              <a:t> of the nodes</a:t>
            </a:r>
          </a:p>
        </p:txBody>
      </p:sp>
    </p:spTree>
    <p:extLst>
      <p:ext uri="{BB962C8B-B14F-4D97-AF65-F5344CB8AC3E}">
        <p14:creationId xmlns:p14="http://schemas.microsoft.com/office/powerpoint/2010/main" val="2845792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dirty="0">
                <a:latin typeface="Arial" charset="0"/>
                <a:cs typeface="Arial" charset="0"/>
              </a:rPr>
              <a:t>Red-Black Trees</a:t>
            </a:r>
          </a:p>
        </p:txBody>
      </p:sp>
      <p:sp>
        <p:nvSpPr>
          <p:cNvPr id="3379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 little manipulation shows that the worst-case height simplifies to</a:t>
            </a:r>
          </a:p>
          <a:p>
            <a:pPr algn="ctr">
              <a:buFontTx/>
              <a:buNone/>
            </a:pPr>
            <a:r>
              <a:rPr lang="en-US" altLang="en-US" i="1" dirty="0">
                <a:latin typeface="Times New Roman" pitchFamily="18" charset="0"/>
                <a:cs typeface="Arial" charset="0"/>
              </a:rPr>
              <a:t>   </a:t>
            </a:r>
            <a:r>
              <a:rPr lang="en-US" altLang="en-US" i="1" dirty="0" err="1">
                <a:latin typeface="Times New Roman" pitchFamily="18" charset="0"/>
                <a:cs typeface="Arial" charset="0"/>
              </a:rPr>
              <a:t>h</a:t>
            </a:r>
            <a:r>
              <a:rPr lang="en-US" altLang="en-US" baseline="-25000" dirty="0" err="1">
                <a:latin typeface="Times New Roman" pitchFamily="18" charset="0"/>
                <a:cs typeface="Arial" charset="0"/>
              </a:rPr>
              <a:t>worst</a:t>
            </a:r>
            <a:r>
              <a:rPr lang="en-US" altLang="en-US" dirty="0">
                <a:latin typeface="Times New Roman" pitchFamily="18" charset="0"/>
                <a:cs typeface="Arial" charset="0"/>
              </a:rPr>
              <a:t> = 2 lg(</a:t>
            </a:r>
            <a:r>
              <a:rPr lang="en-US" altLang="en-US" i="1" dirty="0">
                <a:latin typeface="Times New Roman" pitchFamily="18" charset="0"/>
                <a:cs typeface="Arial" charset="0"/>
              </a:rPr>
              <a:t>n</a:t>
            </a:r>
            <a:r>
              <a:rPr lang="en-US" altLang="en-US" dirty="0">
                <a:latin typeface="Times New Roman" pitchFamily="18" charset="0"/>
                <a:cs typeface="Arial" charset="0"/>
              </a:rPr>
              <a:t> + 2) – 3</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This grows quicker than the worst-case height for an AVL tree</a:t>
            </a:r>
          </a:p>
          <a:p>
            <a:pPr lvl="1" algn="ctr">
              <a:buFontTx/>
              <a:buNone/>
            </a:pPr>
            <a:r>
              <a:rPr lang="en-US" altLang="en-US" i="1" dirty="0" err="1">
                <a:latin typeface="Times New Roman" pitchFamily="18" charset="0"/>
                <a:cs typeface="Arial" charset="0"/>
              </a:rPr>
              <a:t>h</a:t>
            </a:r>
            <a:r>
              <a:rPr lang="en-US" altLang="en-US" baseline="-25000" dirty="0" err="1">
                <a:latin typeface="Times New Roman" pitchFamily="18" charset="0"/>
                <a:cs typeface="Arial" charset="0"/>
              </a:rPr>
              <a:t>worst</a:t>
            </a:r>
            <a:r>
              <a:rPr lang="en-US" altLang="en-US" dirty="0">
                <a:latin typeface="Times New Roman" pitchFamily="18" charset="0"/>
                <a:cs typeface="Arial" charset="0"/>
              </a:rPr>
              <a:t> = </a:t>
            </a:r>
            <a:r>
              <a:rPr lang="en-US" altLang="en-US" dirty="0" err="1">
                <a:latin typeface="Times New Roman" pitchFamily="18" charset="0"/>
                <a:cs typeface="Arial" charset="0"/>
              </a:rPr>
              <a:t>log</a:t>
            </a:r>
            <a:r>
              <a:rPr lang="en-US" altLang="en-US" i="1" baseline="-25000" dirty="0" err="1">
                <a:latin typeface="Symbol" pitchFamily="18" charset="2"/>
                <a:cs typeface="Arial" charset="0"/>
              </a:rPr>
              <a:t>f</a:t>
            </a:r>
            <a:r>
              <a:rPr lang="en-US" altLang="en-US" dirty="0">
                <a:latin typeface="Times New Roman" pitchFamily="18" charset="0"/>
                <a:cs typeface="Arial" charset="0"/>
              </a:rPr>
              <a:t>( </a:t>
            </a:r>
            <a:r>
              <a:rPr lang="en-US" altLang="en-US" i="1" dirty="0">
                <a:latin typeface="Times New Roman" pitchFamily="18" charset="0"/>
                <a:cs typeface="Arial" charset="0"/>
              </a:rPr>
              <a:t>n</a:t>
            </a:r>
            <a:r>
              <a:rPr lang="en-US" altLang="en-US" dirty="0">
                <a:latin typeface="Times New Roman" pitchFamily="18" charset="0"/>
                <a:cs typeface="Arial" charset="0"/>
              </a:rPr>
              <a:t> ) – 1.3277</a:t>
            </a:r>
            <a:endParaRPr lang="en-US" altLang="en-US" dirty="0">
              <a:solidFill>
                <a:srgbClr val="000000"/>
              </a:solidFill>
              <a:latin typeface="Times New Roman" pitchFamily="18" charset="0"/>
              <a:cs typeface="Arial" charset="0"/>
            </a:endParaRPr>
          </a:p>
          <a:p>
            <a:endParaRPr lang="en-US" altLang="en-US" dirty="0">
              <a:latin typeface="Arial" charset="0"/>
              <a:cs typeface="Arial" charset="0"/>
            </a:endParaRPr>
          </a:p>
        </p:txBody>
      </p:sp>
    </p:spTree>
    <p:extLst>
      <p:ext uri="{BB962C8B-B14F-4D97-AF65-F5344CB8AC3E}">
        <p14:creationId xmlns:p14="http://schemas.microsoft.com/office/powerpoint/2010/main" val="13151582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3481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Plotting the growth of the height of the worst-case red-black tree (</a:t>
            </a:r>
            <a:r>
              <a:rPr lang="en-US" altLang="en-US" dirty="0">
                <a:solidFill>
                  <a:srgbClr val="FF0000"/>
                </a:solidFill>
                <a:latin typeface="Arial" charset="0"/>
                <a:cs typeface="Arial" charset="0"/>
              </a:rPr>
              <a:t>red</a:t>
            </a:r>
            <a:r>
              <a:rPr lang="en-US" altLang="en-US" dirty="0">
                <a:latin typeface="Arial" charset="0"/>
                <a:cs typeface="Arial" charset="0"/>
              </a:rPr>
              <a:t>) versus the worst-case AVL tree (</a:t>
            </a:r>
            <a:r>
              <a:rPr lang="en-US" altLang="en-US" dirty="0">
                <a:solidFill>
                  <a:srgbClr val="3333CC"/>
                </a:solidFill>
                <a:latin typeface="Arial" charset="0"/>
                <a:cs typeface="Arial" charset="0"/>
              </a:rPr>
              <a:t>blue</a:t>
            </a:r>
            <a:r>
              <a:rPr lang="en-US" altLang="en-US" dirty="0">
                <a:latin typeface="Arial" charset="0"/>
                <a:cs typeface="Arial" charset="0"/>
              </a:rPr>
              <a:t>) demonstrates this:</a:t>
            </a:r>
          </a:p>
        </p:txBody>
      </p:sp>
      <p:pic>
        <p:nvPicPr>
          <p:cNvPr id="34820" name="Picture 4" descr="bla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3644900"/>
            <a:ext cx="7874000" cy="29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0243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7"/>
          <p:cNvSpPr>
            <a:spLocks noGrp="1"/>
          </p:cNvSpPr>
          <p:nvPr>
            <p:ph idx="1"/>
          </p:nvPr>
        </p:nvSpPr>
        <p:spPr/>
        <p:txBody>
          <a:bodyPr/>
          <a:lstStyle/>
          <a:p>
            <a:pPr>
              <a:buFont typeface="Arial" charset="0"/>
              <a:buNone/>
            </a:pPr>
            <a:r>
              <a:rPr lang="pt-BR" altLang="en-US" dirty="0">
                <a:latin typeface="Arial" charset="0"/>
                <a:cs typeface="Arial" charset="0"/>
              </a:rPr>
              <a:t>	</a:t>
            </a:r>
            <a:r>
              <a:rPr lang="pt-BR" altLang="en-US" dirty="0" err="1">
                <a:latin typeface="Arial" charset="0"/>
                <a:cs typeface="Arial" charset="0"/>
              </a:rPr>
              <a:t>This</a:t>
            </a:r>
            <a:r>
              <a:rPr lang="pt-BR" altLang="en-US" dirty="0">
                <a:latin typeface="Arial" charset="0"/>
                <a:cs typeface="Arial" charset="0"/>
              </a:rPr>
              <a:t> </a:t>
            </a:r>
            <a:r>
              <a:rPr lang="pt-BR" altLang="en-US" dirty="0" err="1">
                <a:latin typeface="Arial" charset="0"/>
                <a:cs typeface="Arial" charset="0"/>
              </a:rPr>
              <a:t>table</a:t>
            </a:r>
            <a:r>
              <a:rPr lang="pt-BR" altLang="en-US" dirty="0">
                <a:latin typeface="Arial" charset="0"/>
                <a:cs typeface="Arial" charset="0"/>
              </a:rPr>
              <a:t> shows </a:t>
            </a:r>
            <a:r>
              <a:rPr lang="pt-BR" altLang="en-US" dirty="0" err="1">
                <a:latin typeface="Arial" charset="0"/>
                <a:cs typeface="Arial" charset="0"/>
              </a:rPr>
              <a:t>the</a:t>
            </a:r>
            <a:r>
              <a:rPr lang="pt-BR" altLang="en-US" dirty="0">
                <a:latin typeface="Arial" charset="0"/>
                <a:cs typeface="Arial" charset="0"/>
              </a:rPr>
              <a:t> </a:t>
            </a:r>
            <a:r>
              <a:rPr lang="pt-BR" altLang="en-US" dirty="0" err="1">
                <a:latin typeface="Arial" charset="0"/>
                <a:cs typeface="Arial" charset="0"/>
              </a:rPr>
              <a:t>number</a:t>
            </a:r>
            <a:r>
              <a:rPr lang="pt-BR" altLang="en-US" dirty="0">
                <a:latin typeface="Arial" charset="0"/>
                <a:cs typeface="Arial" charset="0"/>
              </a:rPr>
              <a:t> </a:t>
            </a:r>
            <a:r>
              <a:rPr lang="pt-BR" altLang="en-US" dirty="0" err="1">
                <a:latin typeface="Arial" charset="0"/>
                <a:cs typeface="Arial" charset="0"/>
              </a:rPr>
              <a:t>of</a:t>
            </a:r>
            <a:r>
              <a:rPr lang="pt-BR" altLang="en-US" dirty="0">
                <a:latin typeface="Arial" charset="0"/>
                <a:cs typeface="Arial" charset="0"/>
              </a:rPr>
              <a:t> nodes</a:t>
            </a:r>
            <a:br>
              <a:rPr lang="pt-BR" altLang="en-US" dirty="0">
                <a:latin typeface="Arial" charset="0"/>
                <a:cs typeface="Arial" charset="0"/>
              </a:rPr>
            </a:br>
            <a:r>
              <a:rPr lang="pt-BR" altLang="en-US" dirty="0">
                <a:latin typeface="Arial" charset="0"/>
                <a:cs typeface="Arial" charset="0"/>
              </a:rPr>
              <a:t>in a </a:t>
            </a:r>
            <a:r>
              <a:rPr lang="pt-BR" altLang="en-US" dirty="0" err="1">
                <a:latin typeface="Arial" charset="0"/>
                <a:cs typeface="Arial" charset="0"/>
              </a:rPr>
              <a:t>worst</a:t>
            </a:r>
            <a:r>
              <a:rPr lang="pt-BR" altLang="en-US" dirty="0">
                <a:latin typeface="Arial" charset="0"/>
                <a:cs typeface="Arial" charset="0"/>
              </a:rPr>
              <a:t>-case </a:t>
            </a:r>
            <a:r>
              <a:rPr lang="pt-BR" altLang="en-US" dirty="0" err="1">
                <a:latin typeface="Arial" charset="0"/>
                <a:cs typeface="Arial" charset="0"/>
              </a:rPr>
              <a:t>trees</a:t>
            </a:r>
            <a:r>
              <a:rPr lang="pt-BR" altLang="en-US" dirty="0">
                <a:latin typeface="Arial" charset="0"/>
                <a:cs typeface="Arial" charset="0"/>
              </a:rPr>
              <a:t> for </a:t>
            </a:r>
            <a:r>
              <a:rPr lang="pt-BR" altLang="en-US" dirty="0" err="1">
                <a:latin typeface="Arial" charset="0"/>
                <a:cs typeface="Arial" charset="0"/>
              </a:rPr>
              <a:t>the</a:t>
            </a:r>
            <a:r>
              <a:rPr lang="pt-BR" altLang="en-US" dirty="0">
                <a:latin typeface="Arial" charset="0"/>
                <a:cs typeface="Arial" charset="0"/>
              </a:rPr>
              <a:t> </a:t>
            </a:r>
            <a:r>
              <a:rPr lang="pt-BR" altLang="en-US" dirty="0" err="1">
                <a:latin typeface="Arial" charset="0"/>
                <a:cs typeface="Arial" charset="0"/>
              </a:rPr>
              <a:t>given</a:t>
            </a:r>
            <a:br>
              <a:rPr lang="pt-BR" altLang="en-US" dirty="0">
                <a:latin typeface="Arial" charset="0"/>
                <a:cs typeface="Arial" charset="0"/>
              </a:rPr>
            </a:br>
            <a:r>
              <a:rPr lang="pt-BR" altLang="en-US" dirty="0" err="1">
                <a:latin typeface="Arial" charset="0"/>
                <a:cs typeface="Arial" charset="0"/>
              </a:rPr>
              <a:t>heights</a:t>
            </a:r>
            <a:endParaRPr lang="pt-BR" altLang="en-US" dirty="0">
              <a:latin typeface="Arial" charset="0"/>
              <a:cs typeface="Arial" charset="0"/>
            </a:endParaRPr>
          </a:p>
          <a:p>
            <a:pPr>
              <a:buFont typeface="Arial" charset="0"/>
              <a:buNone/>
            </a:pPr>
            <a:endParaRPr lang="pt-BR" altLang="en-US" dirty="0">
              <a:latin typeface="Arial" charset="0"/>
              <a:cs typeface="Arial" charset="0"/>
            </a:endParaRPr>
          </a:p>
          <a:p>
            <a:pPr>
              <a:buFont typeface="Arial" charset="0"/>
              <a:buNone/>
            </a:pPr>
            <a:r>
              <a:rPr lang="pt-BR" altLang="en-US" dirty="0">
                <a:latin typeface="Arial" charset="0"/>
                <a:cs typeface="Arial" charset="0"/>
              </a:rPr>
              <a:t>	</a:t>
            </a:r>
            <a:r>
              <a:rPr lang="pt-BR" altLang="en-US" dirty="0" err="1">
                <a:latin typeface="Arial" charset="0"/>
                <a:cs typeface="Arial" charset="0"/>
              </a:rPr>
              <a:t>Thus</a:t>
            </a:r>
            <a:r>
              <a:rPr lang="pt-BR" altLang="en-US" dirty="0">
                <a:latin typeface="Arial" charset="0"/>
                <a:cs typeface="Arial" charset="0"/>
              </a:rPr>
              <a:t>, </a:t>
            </a:r>
            <a:r>
              <a:rPr lang="pt-BR" altLang="en-US" dirty="0" err="1">
                <a:latin typeface="Arial" charset="0"/>
                <a:cs typeface="Arial" charset="0"/>
              </a:rPr>
              <a:t>an</a:t>
            </a:r>
            <a:r>
              <a:rPr lang="pt-BR" altLang="en-US" dirty="0">
                <a:latin typeface="Arial" charset="0"/>
                <a:cs typeface="Arial" charset="0"/>
              </a:rPr>
              <a:t> AVL </a:t>
            </a:r>
            <a:r>
              <a:rPr lang="pt-BR" altLang="en-US" dirty="0" err="1">
                <a:latin typeface="Arial" charset="0"/>
                <a:cs typeface="Arial" charset="0"/>
              </a:rPr>
              <a:t>tree</a:t>
            </a:r>
            <a:r>
              <a:rPr lang="pt-BR" altLang="en-US" dirty="0">
                <a:latin typeface="Arial" charset="0"/>
                <a:cs typeface="Arial" charset="0"/>
              </a:rPr>
              <a:t> </a:t>
            </a:r>
            <a:r>
              <a:rPr lang="pt-BR" altLang="en-US" dirty="0" err="1">
                <a:latin typeface="Arial" charset="0"/>
                <a:cs typeface="Arial" charset="0"/>
              </a:rPr>
              <a:t>with</a:t>
            </a:r>
            <a:r>
              <a:rPr lang="pt-BR" altLang="en-US" dirty="0">
                <a:latin typeface="Arial" charset="0"/>
                <a:cs typeface="Arial" charset="0"/>
              </a:rPr>
              <a:t> 131070 nodes </a:t>
            </a:r>
            <a:r>
              <a:rPr lang="pt-BR" altLang="en-US" dirty="0" err="1">
                <a:latin typeface="Arial" charset="0"/>
                <a:cs typeface="Arial" charset="0"/>
              </a:rPr>
              <a:t>has</a:t>
            </a:r>
            <a:br>
              <a:rPr lang="pt-BR" altLang="en-US" dirty="0">
                <a:latin typeface="Arial" charset="0"/>
                <a:cs typeface="Arial" charset="0"/>
              </a:rPr>
            </a:br>
            <a:r>
              <a:rPr lang="pt-BR" altLang="en-US" dirty="0">
                <a:latin typeface="Arial" charset="0"/>
                <a:cs typeface="Arial" charset="0"/>
              </a:rPr>
              <a:t>a </a:t>
            </a:r>
            <a:r>
              <a:rPr lang="pt-BR" altLang="en-US" dirty="0" err="1">
                <a:latin typeface="Arial" charset="0"/>
                <a:cs typeface="Arial" charset="0"/>
              </a:rPr>
              <a:t>height</a:t>
            </a:r>
            <a:r>
              <a:rPr lang="pt-BR" altLang="en-US" dirty="0">
                <a:latin typeface="Arial" charset="0"/>
                <a:cs typeface="Arial" charset="0"/>
              </a:rPr>
              <a:t> </a:t>
            </a:r>
            <a:r>
              <a:rPr lang="pt-BR" altLang="en-US" dirty="0" err="1">
                <a:latin typeface="Arial" charset="0"/>
                <a:cs typeface="Arial" charset="0"/>
              </a:rPr>
              <a:t>of</a:t>
            </a:r>
            <a:r>
              <a:rPr lang="pt-BR" altLang="en-US" dirty="0">
                <a:latin typeface="Arial" charset="0"/>
                <a:cs typeface="Arial" charset="0"/>
              </a:rPr>
              <a:t> 23 </a:t>
            </a:r>
            <a:r>
              <a:rPr lang="pt-BR" altLang="en-US" dirty="0" err="1">
                <a:latin typeface="Arial" charset="0"/>
                <a:cs typeface="Arial" charset="0"/>
              </a:rPr>
              <a:t>while</a:t>
            </a:r>
            <a:r>
              <a:rPr lang="pt-BR" altLang="en-US" dirty="0">
                <a:latin typeface="Arial" charset="0"/>
                <a:cs typeface="Arial" charset="0"/>
              </a:rPr>
              <a:t> a </a:t>
            </a:r>
            <a:r>
              <a:rPr lang="pt-BR" altLang="en-US" dirty="0" err="1">
                <a:latin typeface="Arial" charset="0"/>
                <a:cs typeface="Arial" charset="0"/>
              </a:rPr>
              <a:t>red-black</a:t>
            </a:r>
            <a:r>
              <a:rPr lang="pt-BR" altLang="en-US" dirty="0">
                <a:latin typeface="Arial" charset="0"/>
                <a:cs typeface="Arial" charset="0"/>
              </a:rPr>
              <a:t> </a:t>
            </a:r>
            <a:r>
              <a:rPr lang="pt-BR" altLang="en-US" dirty="0" err="1">
                <a:latin typeface="Arial" charset="0"/>
                <a:cs typeface="Arial" charset="0"/>
              </a:rPr>
              <a:t>tree</a:t>
            </a:r>
            <a:r>
              <a:rPr lang="pt-BR" altLang="en-US" dirty="0">
                <a:latin typeface="Arial" charset="0"/>
                <a:cs typeface="Arial" charset="0"/>
              </a:rPr>
              <a:t> </a:t>
            </a:r>
            <a:r>
              <a:rPr lang="pt-BR" altLang="en-US" dirty="0" err="1">
                <a:latin typeface="Arial" charset="0"/>
                <a:cs typeface="Arial" charset="0"/>
              </a:rPr>
              <a:t>could</a:t>
            </a:r>
            <a:br>
              <a:rPr lang="pt-BR" altLang="en-US" dirty="0">
                <a:latin typeface="Arial" charset="0"/>
                <a:cs typeface="Arial" charset="0"/>
              </a:rPr>
            </a:br>
            <a:r>
              <a:rPr lang="pt-BR" altLang="en-US" dirty="0" err="1">
                <a:latin typeface="Arial" charset="0"/>
                <a:cs typeface="Arial" charset="0"/>
              </a:rPr>
              <a:t>have</a:t>
            </a:r>
            <a:r>
              <a:rPr lang="pt-BR" altLang="en-US" dirty="0">
                <a:latin typeface="Arial" charset="0"/>
                <a:cs typeface="Arial" charset="0"/>
              </a:rPr>
              <a:t> a </a:t>
            </a:r>
            <a:r>
              <a:rPr lang="pt-BR" altLang="en-US" dirty="0" err="1">
                <a:latin typeface="Arial" charset="0"/>
                <a:cs typeface="Arial" charset="0"/>
              </a:rPr>
              <a:t>height</a:t>
            </a:r>
            <a:r>
              <a:rPr lang="pt-BR" altLang="en-US" dirty="0">
                <a:latin typeface="Arial" charset="0"/>
                <a:cs typeface="Arial" charset="0"/>
              </a:rPr>
              <a:t> as </a:t>
            </a:r>
            <a:r>
              <a:rPr lang="pt-BR" altLang="en-US" dirty="0" err="1">
                <a:latin typeface="Arial" charset="0"/>
                <a:cs typeface="Arial" charset="0"/>
              </a:rPr>
              <a:t>large</a:t>
            </a:r>
            <a:r>
              <a:rPr lang="pt-BR" altLang="en-US" dirty="0">
                <a:latin typeface="Arial" charset="0"/>
                <a:cs typeface="Arial" charset="0"/>
              </a:rPr>
              <a:t> as 31</a:t>
            </a:r>
          </a:p>
          <a:p>
            <a:endParaRPr lang="en-US" altLang="en-US" sz="1400" dirty="0">
              <a:latin typeface="Arial" charset="0"/>
              <a:cs typeface="Arial" charset="0"/>
            </a:endParaRPr>
          </a:p>
        </p:txBody>
      </p:sp>
      <p:graphicFrame>
        <p:nvGraphicFramePr>
          <p:cNvPr id="228461" name="Group 109"/>
          <p:cNvGraphicFramePr>
            <a:graphicFrameLocks noGrp="1"/>
          </p:cNvGraphicFramePr>
          <p:nvPr/>
        </p:nvGraphicFramePr>
        <p:xfrm>
          <a:off x="5580063" y="1125538"/>
          <a:ext cx="3240088" cy="5121275"/>
        </p:xfrm>
        <a:graphic>
          <a:graphicData uri="http://schemas.openxmlformats.org/drawingml/2006/table">
            <a:tbl>
              <a:tblPr/>
              <a:tblGrid>
                <a:gridCol w="879475">
                  <a:extLst>
                    <a:ext uri="{9D8B030D-6E8A-4147-A177-3AD203B41FA5}">
                      <a16:colId xmlns:a16="http://schemas.microsoft.com/office/drawing/2014/main" val="20000"/>
                    </a:ext>
                  </a:extLst>
                </a:gridCol>
                <a:gridCol w="1136650">
                  <a:extLst>
                    <a:ext uri="{9D8B030D-6E8A-4147-A177-3AD203B41FA5}">
                      <a16:colId xmlns:a16="http://schemas.microsoft.com/office/drawing/2014/main" val="20001"/>
                    </a:ext>
                  </a:extLst>
                </a:gridCol>
                <a:gridCol w="1223963">
                  <a:extLst>
                    <a:ext uri="{9D8B030D-6E8A-4147-A177-3AD203B41FA5}">
                      <a16:colId xmlns:a16="http://schemas.microsoft.com/office/drawing/2014/main" val="20002"/>
                    </a:ext>
                  </a:extLst>
                </a:gridCol>
              </a:tblGrid>
              <a:tr h="45725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Height</a:t>
                      </a:r>
                    </a:p>
                  </a:txBody>
                  <a:tcPr marT="45726" marB="45726" anchor="ct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AVL Tree</a:t>
                      </a:r>
                    </a:p>
                  </a:txBody>
                  <a:tcPr marT="45726" marB="45726"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Red-Black Tree</a:t>
                      </a:r>
                    </a:p>
                  </a:txBody>
                  <a:tcPr marT="45726" marB="45726"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  1</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2</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2</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  3</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7</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6</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  5</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20</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14</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  7</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54</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30</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  9</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143</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62</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11</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376</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126</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13</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986</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254</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15</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2583</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510</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17</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6764</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1022</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19</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17710</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2046</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21</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46367</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4094</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23</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FF0000"/>
                          </a:solidFill>
                          <a:effectLst/>
                          <a:latin typeface="Arial" charset="0"/>
                        </a:rPr>
                        <a:t>121492</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8190</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25</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317810</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16382</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27</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832039</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32766</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29</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2178308</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65534</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31</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5702886</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FF0000"/>
                          </a:solidFill>
                          <a:effectLst/>
                          <a:latin typeface="Arial" charset="0"/>
                        </a:rPr>
                        <a:t>131070</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33</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14930351</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262142</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bl>
          </a:graphicData>
        </a:graphic>
      </p:graphicFrame>
      <p:sp>
        <p:nvSpPr>
          <p:cNvPr id="35899" name="Rectangle 2"/>
          <p:cNvSpPr>
            <a:spLocks noGrp="1" noChangeArrowheads="1"/>
          </p:cNvSpPr>
          <p:nvPr>
            <p:ph type="title"/>
          </p:nvPr>
        </p:nvSpPr>
        <p:spPr/>
        <p:txBody>
          <a:bodyPr/>
          <a:lstStyle/>
          <a:p>
            <a:r>
              <a:rPr lang="en-US" altLang="en-US">
                <a:latin typeface="Arial" charset="0"/>
                <a:cs typeface="Arial" charset="0"/>
              </a:rPr>
              <a:t>Red-Black Trees</a:t>
            </a:r>
          </a:p>
        </p:txBody>
      </p:sp>
    </p:spTree>
    <p:extLst>
      <p:ext uri="{BB962C8B-B14F-4D97-AF65-F5344CB8AC3E}">
        <p14:creationId xmlns:p14="http://schemas.microsoft.com/office/powerpoint/2010/main" val="3992354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36867"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Comparing red-black trees with AVL trees, we note that:</a:t>
            </a:r>
          </a:p>
          <a:p>
            <a:pPr lvl="1"/>
            <a:r>
              <a:rPr lang="en-US" altLang="en-US" dirty="0">
                <a:latin typeface="Arial" charset="0"/>
                <a:cs typeface="Arial" charset="0"/>
              </a:rPr>
              <a:t>Red-black trees require one extra bit per node</a:t>
            </a:r>
          </a:p>
          <a:p>
            <a:pPr lvl="1"/>
            <a:r>
              <a:rPr lang="en-US" altLang="en-US" dirty="0">
                <a:latin typeface="Arial" charset="0"/>
                <a:cs typeface="Arial" charset="0"/>
              </a:rPr>
              <a:t>AVL trees require one byte per node (assuming the height will never exceed 255)</a:t>
            </a:r>
          </a:p>
          <a:p>
            <a:pPr lvl="2"/>
            <a:r>
              <a:rPr lang="en-US" altLang="en-US" dirty="0">
                <a:latin typeface="Arial" charset="0"/>
                <a:cs typeface="Arial" charset="0"/>
              </a:rPr>
              <a:t>aside: we can reduce this to two bits, storing one of </a:t>
            </a:r>
            <a:r>
              <a:rPr lang="en-US" altLang="en-US" dirty="0">
                <a:latin typeface="Times New Roman" pitchFamily="18" charset="0"/>
                <a:cs typeface="Arial" charset="0"/>
              </a:rPr>
              <a:t>–1</a:t>
            </a:r>
            <a:r>
              <a:rPr lang="en-US" altLang="en-US" dirty="0">
                <a:latin typeface="Arial" charset="0"/>
                <a:cs typeface="Arial" charset="0"/>
              </a:rPr>
              <a:t>, </a:t>
            </a:r>
            <a:r>
              <a:rPr lang="en-US" altLang="en-US" dirty="0">
                <a:latin typeface="Times New Roman" pitchFamily="18" charset="0"/>
                <a:cs typeface="Arial" charset="0"/>
              </a:rPr>
              <a:t>0</a:t>
            </a:r>
            <a:r>
              <a:rPr lang="en-US" altLang="en-US" dirty="0">
                <a:latin typeface="Arial" charset="0"/>
                <a:cs typeface="Arial" charset="0"/>
              </a:rPr>
              <a:t>, or </a:t>
            </a:r>
            <a:r>
              <a:rPr lang="en-US" altLang="en-US" dirty="0">
                <a:latin typeface="Times New Roman" pitchFamily="18" charset="0"/>
                <a:cs typeface="Arial" charset="0"/>
              </a:rPr>
              <a:t>1</a:t>
            </a:r>
            <a:r>
              <a:rPr lang="en-US" altLang="en-US" dirty="0">
                <a:latin typeface="Arial" charset="0"/>
                <a:cs typeface="Arial" charset="0"/>
              </a:rPr>
              <a:t> indicating that the node is left heavy, balanced, or right heavy, respectively</a:t>
            </a:r>
          </a:p>
        </p:txBody>
      </p:sp>
    </p:spTree>
    <p:extLst>
      <p:ext uri="{BB962C8B-B14F-4D97-AF65-F5344CB8AC3E}">
        <p14:creationId xmlns:p14="http://schemas.microsoft.com/office/powerpoint/2010/main" val="6570897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en-US" dirty="0">
                <a:latin typeface="Arial" charset="0"/>
                <a:cs typeface="Arial" charset="0"/>
              </a:rPr>
              <a:t>Red-Black Trees</a:t>
            </a:r>
          </a:p>
        </p:txBody>
      </p:sp>
      <p:sp>
        <p:nvSpPr>
          <p:cNvPr id="37891"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AVL trees are not as deep in the worst case as are red-black trees</a:t>
            </a:r>
          </a:p>
          <a:p>
            <a:pPr lvl="1"/>
            <a:r>
              <a:rPr lang="en-US" altLang="en-US" dirty="0">
                <a:latin typeface="Arial" charset="0"/>
                <a:cs typeface="Arial" charset="0"/>
              </a:rPr>
              <a:t>therefore AVL trees will perform better when numerous searches are being performed,</a:t>
            </a:r>
          </a:p>
          <a:p>
            <a:pPr lvl="1"/>
            <a:r>
              <a:rPr lang="en-US" altLang="en-US" dirty="0">
                <a:latin typeface="Arial" charset="0"/>
                <a:cs typeface="Arial" charset="0"/>
              </a:rPr>
              <a:t>however, insertions and deletions will require:</a:t>
            </a:r>
          </a:p>
          <a:p>
            <a:pPr lvl="2"/>
            <a:r>
              <a:rPr lang="en-US" altLang="en-US" dirty="0">
                <a:latin typeface="Arial" charset="0"/>
                <a:cs typeface="Arial" charset="0"/>
              </a:rPr>
              <a:t>more rotations with AVL trees, and</a:t>
            </a:r>
          </a:p>
          <a:p>
            <a:pPr lvl="2"/>
            <a:r>
              <a:rPr lang="en-US" altLang="en-US" dirty="0">
                <a:latin typeface="Arial" charset="0"/>
                <a:cs typeface="Arial" charset="0"/>
              </a:rPr>
              <a:t>require recursions from and back to the root</a:t>
            </a:r>
          </a:p>
          <a:p>
            <a:pPr lvl="1"/>
            <a:r>
              <a:rPr lang="en-US" altLang="en-US" dirty="0">
                <a:latin typeface="Arial" charset="0"/>
                <a:cs typeface="Arial" charset="0"/>
              </a:rPr>
              <a:t>thus </a:t>
            </a:r>
            <a:r>
              <a:rPr lang="en-US" altLang="en-US" dirty="0">
                <a:solidFill>
                  <a:srgbClr val="FF0000"/>
                </a:solidFill>
                <a:latin typeface="Arial" charset="0"/>
                <a:cs typeface="Arial" charset="0"/>
              </a:rPr>
              <a:t>AVL trees will perform worse in situations where there are numerous insertions and deletions</a:t>
            </a:r>
          </a:p>
        </p:txBody>
      </p:sp>
    </p:spTree>
    <p:extLst>
      <p:ext uri="{BB962C8B-B14F-4D97-AF65-F5344CB8AC3E}">
        <p14:creationId xmlns:p14="http://schemas.microsoft.com/office/powerpoint/2010/main" val="6434137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en-US">
                <a:latin typeface="Arial" charset="0"/>
                <a:cs typeface="Arial" charset="0"/>
              </a:rPr>
              <a:t>Insertions</a:t>
            </a:r>
          </a:p>
        </p:txBody>
      </p:sp>
      <p:sp>
        <p:nvSpPr>
          <p:cNvPr id="3891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We will consider two types of insertions:</a:t>
            </a:r>
          </a:p>
          <a:p>
            <a:pPr lvl="1"/>
            <a:r>
              <a:rPr lang="en-US" altLang="en-US" dirty="0">
                <a:latin typeface="Arial" charset="0"/>
                <a:cs typeface="Arial" charset="0"/>
              </a:rPr>
              <a:t>bottom-up (insertion at the leaves), and</a:t>
            </a:r>
          </a:p>
          <a:p>
            <a:pPr lvl="1"/>
            <a:r>
              <a:rPr lang="en-US" altLang="en-US" dirty="0">
                <a:latin typeface="Arial" charset="0"/>
                <a:cs typeface="Arial" charset="0"/>
              </a:rPr>
              <a:t>top-down (insertion at the root)</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The first will be instructional and we will use it to derive the second case</a:t>
            </a:r>
          </a:p>
        </p:txBody>
      </p:sp>
    </p:spTree>
    <p:extLst>
      <p:ext uri="{BB962C8B-B14F-4D97-AF65-F5344CB8AC3E}">
        <p14:creationId xmlns:p14="http://schemas.microsoft.com/office/powerpoint/2010/main" val="8650027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en-US" dirty="0">
                <a:latin typeface="Arial" charset="0"/>
                <a:cs typeface="Arial" charset="0"/>
              </a:rPr>
              <a:t>Bottom-Up Insertions</a:t>
            </a:r>
          </a:p>
        </p:txBody>
      </p:sp>
      <p:sp>
        <p:nvSpPr>
          <p:cNvPr id="3993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After an insertion is performed, we must satisfy all the rules of a red-black tree:</a:t>
            </a:r>
          </a:p>
          <a:p>
            <a:pPr lvl="1">
              <a:buFontTx/>
              <a:buNone/>
            </a:pPr>
            <a:r>
              <a:rPr lang="en-US" altLang="en-US" dirty="0">
                <a:latin typeface="Arial" charset="0"/>
                <a:cs typeface="Arial" charset="0"/>
              </a:rPr>
              <a:t>1. The root must be black,</a:t>
            </a:r>
          </a:p>
          <a:p>
            <a:pPr lvl="1">
              <a:buFontTx/>
              <a:buNone/>
            </a:pPr>
            <a:r>
              <a:rPr lang="en-US" altLang="en-US" dirty="0">
                <a:latin typeface="Arial" charset="0"/>
                <a:cs typeface="Arial" charset="0"/>
              </a:rPr>
              <a:t>2.  If a node is red, its children must be black, and</a:t>
            </a:r>
          </a:p>
          <a:p>
            <a:pPr lvl="1">
              <a:buFontTx/>
              <a:buNone/>
            </a:pPr>
            <a:r>
              <a:rPr lang="en-US" altLang="en-US" dirty="0">
                <a:latin typeface="Arial" charset="0"/>
                <a:cs typeface="Arial" charset="0"/>
              </a:rPr>
              <a:t>3.  Each path from a node to any of its descendants</a:t>
            </a:r>
            <a:br>
              <a:rPr lang="en-US" altLang="en-US" dirty="0">
                <a:latin typeface="Arial" charset="0"/>
                <a:cs typeface="Arial" charset="0"/>
              </a:rPr>
            </a:br>
            <a:r>
              <a:rPr lang="en-US" altLang="en-US" dirty="0">
                <a:latin typeface="Arial" charset="0"/>
                <a:cs typeface="Arial" charset="0"/>
              </a:rPr>
              <a:t>  which are not a full node (</a:t>
            </a:r>
            <a:r>
              <a:rPr lang="en-US" altLang="en-US" i="1" dirty="0">
                <a:latin typeface="Arial" charset="0"/>
                <a:cs typeface="Arial" charset="0"/>
              </a:rPr>
              <a:t>i.e</a:t>
            </a:r>
            <a:r>
              <a:rPr lang="en-US" altLang="en-US" dirty="0">
                <a:latin typeface="Arial" charset="0"/>
                <a:cs typeface="Arial" charset="0"/>
              </a:rPr>
              <a:t>., two children) must</a:t>
            </a:r>
            <a:br>
              <a:rPr lang="en-US" altLang="en-US" dirty="0">
                <a:latin typeface="Arial" charset="0"/>
                <a:cs typeface="Arial" charset="0"/>
              </a:rPr>
            </a:br>
            <a:r>
              <a:rPr lang="en-US" altLang="en-US" dirty="0">
                <a:latin typeface="Arial" charset="0"/>
                <a:cs typeface="Arial" charset="0"/>
              </a:rPr>
              <a:t>  have the same number of black nodes</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The first and second rules are local:  they affect a node and its </a:t>
            </a:r>
            <a:r>
              <a:rPr lang="en-US" altLang="en-US" dirty="0" err="1">
                <a:latin typeface="Arial" charset="0"/>
                <a:cs typeface="Arial" charset="0"/>
              </a:rPr>
              <a:t>neighbours</a:t>
            </a: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The third rule is global: adding a new black node anywhere will cause all of its ancestors to become unbalanced </a:t>
            </a:r>
            <a:endParaRPr lang="en-US" altLang="en-US" sz="1600" dirty="0">
              <a:latin typeface="Arial" charset="0"/>
              <a:cs typeface="Arial" charset="0"/>
            </a:endParaRPr>
          </a:p>
        </p:txBody>
      </p:sp>
    </p:spTree>
    <p:extLst>
      <p:ext uri="{BB962C8B-B14F-4D97-AF65-F5344CB8AC3E}">
        <p14:creationId xmlns:p14="http://schemas.microsoft.com/office/powerpoint/2010/main" val="6204426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en-US">
                <a:latin typeface="Arial" charset="0"/>
                <a:cs typeface="Arial" charset="0"/>
              </a:rPr>
              <a:t>Bottom-Up Insertions</a:t>
            </a:r>
          </a:p>
        </p:txBody>
      </p:sp>
      <p:sp>
        <p:nvSpPr>
          <p:cNvPr id="4096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Thus, when we add a new node, we will add a node so as to not break the global rule:</a:t>
            </a:r>
          </a:p>
          <a:p>
            <a:pPr lvl="1"/>
            <a:r>
              <a:rPr lang="en-US" altLang="en-US" dirty="0">
                <a:latin typeface="Arial" charset="0"/>
                <a:cs typeface="Arial" charset="0"/>
              </a:rPr>
              <a:t>the new node must be red</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We will then travel up the tree to the root fixing the requirement that the children of a red node must be black</a:t>
            </a:r>
          </a:p>
        </p:txBody>
      </p:sp>
    </p:spTree>
    <p:extLst>
      <p:ext uri="{BB962C8B-B14F-4D97-AF65-F5344CB8AC3E}">
        <p14:creationId xmlns:p14="http://schemas.microsoft.com/office/powerpoint/2010/main" val="5879707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en-US">
                <a:latin typeface="Arial" charset="0"/>
                <a:cs typeface="Arial" charset="0"/>
              </a:rPr>
              <a:t>Bottom-Up Insertions</a:t>
            </a:r>
          </a:p>
        </p:txBody>
      </p:sp>
      <p:sp>
        <p:nvSpPr>
          <p:cNvPr id="41987"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If the parent of the inserted node is already black, we are done</a:t>
            </a:r>
          </a:p>
          <a:p>
            <a:pPr lvl="1"/>
            <a:r>
              <a:rPr lang="en-US" altLang="en-US" dirty="0">
                <a:latin typeface="Arial" charset="0"/>
                <a:cs typeface="Arial" charset="0"/>
              </a:rPr>
              <a:t>Otherwise, we must correct the problem</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We will look at two cases:</a:t>
            </a:r>
          </a:p>
          <a:p>
            <a:pPr lvl="1"/>
            <a:r>
              <a:rPr lang="en-US" altLang="en-US" dirty="0">
                <a:latin typeface="Arial" charset="0"/>
                <a:cs typeface="Arial" charset="0"/>
              </a:rPr>
              <a:t>the initial insertion, and</a:t>
            </a:r>
          </a:p>
          <a:p>
            <a:pPr lvl="1"/>
            <a:r>
              <a:rPr lang="en-US" altLang="en-US" dirty="0">
                <a:latin typeface="Arial" charset="0"/>
                <a:cs typeface="Arial" charset="0"/>
              </a:rPr>
              <a:t>the recursive steps back to the root</a:t>
            </a:r>
          </a:p>
          <a:p>
            <a:pPr lvl="1"/>
            <a:endParaRPr lang="en-US" altLang="en-US" dirty="0">
              <a:latin typeface="Arial" charset="0"/>
              <a:cs typeface="Arial" charset="0"/>
            </a:endParaRPr>
          </a:p>
        </p:txBody>
      </p:sp>
    </p:spTree>
    <p:extLst>
      <p:ext uri="{BB962C8B-B14F-4D97-AF65-F5344CB8AC3E}">
        <p14:creationId xmlns:p14="http://schemas.microsoft.com/office/powerpoint/2010/main" val="7321370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7" descr="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5663" y="3070225"/>
            <a:ext cx="5541962" cy="136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1" name="Rectangle 2"/>
          <p:cNvSpPr>
            <a:spLocks noGrp="1" noChangeArrowheads="1"/>
          </p:cNvSpPr>
          <p:nvPr>
            <p:ph type="title"/>
          </p:nvPr>
        </p:nvSpPr>
        <p:spPr/>
        <p:txBody>
          <a:bodyPr/>
          <a:lstStyle/>
          <a:p>
            <a:r>
              <a:rPr lang="en-US" altLang="en-US" dirty="0">
                <a:latin typeface="Arial" charset="0"/>
                <a:cs typeface="Arial" charset="0"/>
              </a:rPr>
              <a:t>Bottom-Up Insertions</a:t>
            </a:r>
          </a:p>
        </p:txBody>
      </p:sp>
      <p:sp>
        <p:nvSpPr>
          <p:cNvPr id="43012"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For the initial insertion, there are two possible cases:</a:t>
            </a:r>
          </a:p>
          <a:p>
            <a:pPr lvl="1"/>
            <a:r>
              <a:rPr lang="en-US" altLang="en-US" dirty="0">
                <a:latin typeface="Arial" charset="0"/>
                <a:cs typeface="Arial" charset="0"/>
              </a:rPr>
              <a:t>the grandparent has one child (the parent), or</a:t>
            </a:r>
          </a:p>
          <a:p>
            <a:pPr lvl="1"/>
            <a:r>
              <a:rPr lang="en-US" altLang="en-US" dirty="0">
                <a:latin typeface="Arial" charset="0"/>
                <a:cs typeface="Arial" charset="0"/>
              </a:rPr>
              <a:t>the grandparent has two children (both red)</a:t>
            </a:r>
          </a:p>
          <a:p>
            <a:pPr>
              <a:buFont typeface="Arial" charset="0"/>
              <a:buNone/>
            </a:pPr>
            <a:r>
              <a:rPr lang="en-US" altLang="en-US" dirty="0">
                <a:latin typeface="Arial" charset="0"/>
                <a:cs typeface="Arial" charset="0"/>
              </a:rPr>
              <a:t>	Inserting A, the first case can be fixed with a rotation:</a:t>
            </a:r>
          </a:p>
          <a:p>
            <a:endParaRPr lang="en-US" altLang="en-US" dirty="0">
              <a:latin typeface="Arial" charset="0"/>
              <a:cs typeface="Arial" charset="0"/>
            </a:endParaRPr>
          </a:p>
          <a:p>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Consequently, we are finished...</a:t>
            </a:r>
          </a:p>
        </p:txBody>
      </p:sp>
      <p:sp>
        <p:nvSpPr>
          <p:cNvPr id="8" name="Rectangle 7">
            <a:extLst>
              <a:ext uri="{FF2B5EF4-FFF2-40B4-BE49-F238E27FC236}">
                <a16:creationId xmlns:a16="http://schemas.microsoft.com/office/drawing/2014/main" id="{2C747BA3-EC2A-4DF3-A4A9-A260958F09FE}"/>
              </a:ext>
            </a:extLst>
          </p:cNvPr>
          <p:cNvSpPr/>
          <p:nvPr/>
        </p:nvSpPr>
        <p:spPr>
          <a:xfrm>
            <a:off x="6587643" y="3790978"/>
            <a:ext cx="144403" cy="144403"/>
          </a:xfrm>
          <a:prstGeom prst="rect">
            <a:avLst/>
          </a:prstGeom>
          <a:solidFill>
            <a:srgbClr val="DD137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39FF2C6-C59E-4C14-8666-B8D8B98D51C6}"/>
              </a:ext>
            </a:extLst>
          </p:cNvPr>
          <p:cNvSpPr txBox="1"/>
          <p:nvPr/>
        </p:nvSpPr>
        <p:spPr>
          <a:xfrm>
            <a:off x="6516216" y="3724681"/>
            <a:ext cx="287258" cy="276999"/>
          </a:xfrm>
          <a:prstGeom prst="rect">
            <a:avLst/>
          </a:prstGeom>
          <a:noFill/>
        </p:spPr>
        <p:txBody>
          <a:bodyPr wrap="none" rtlCol="0">
            <a:spAutoFit/>
          </a:bodyPr>
          <a:lstStyle/>
          <a:p>
            <a:r>
              <a:rPr lang="en-US" sz="1200" dirty="0"/>
              <a:t>B</a:t>
            </a:r>
          </a:p>
        </p:txBody>
      </p:sp>
      <p:sp>
        <p:nvSpPr>
          <p:cNvPr id="3" name="Rectangle 2">
            <a:extLst>
              <a:ext uri="{FF2B5EF4-FFF2-40B4-BE49-F238E27FC236}">
                <a16:creationId xmlns:a16="http://schemas.microsoft.com/office/drawing/2014/main" id="{EE718E99-4E80-4434-ABFD-13CBA31C43B7}"/>
              </a:ext>
            </a:extLst>
          </p:cNvPr>
          <p:cNvSpPr/>
          <p:nvPr/>
        </p:nvSpPr>
        <p:spPr>
          <a:xfrm>
            <a:off x="7019884" y="3356604"/>
            <a:ext cx="144403" cy="14440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1C63187-A232-4A8B-8AA4-D21123D489D7}"/>
              </a:ext>
            </a:extLst>
          </p:cNvPr>
          <p:cNvSpPr txBox="1"/>
          <p:nvPr/>
        </p:nvSpPr>
        <p:spPr>
          <a:xfrm>
            <a:off x="6948456" y="3284984"/>
            <a:ext cx="287258" cy="276999"/>
          </a:xfrm>
          <a:prstGeom prst="rect">
            <a:avLst/>
          </a:prstGeom>
          <a:noFill/>
          <a:ln>
            <a:noFill/>
          </a:ln>
        </p:spPr>
        <p:txBody>
          <a:bodyPr wrap="none" rtlCol="0">
            <a:spAutoFit/>
          </a:bodyPr>
          <a:lstStyle/>
          <a:p>
            <a:r>
              <a:rPr lang="en-US" sz="1200" dirty="0">
                <a:solidFill>
                  <a:schemeClr val="bg1"/>
                </a:solidFill>
              </a:rPr>
              <a:t>A</a:t>
            </a:r>
          </a:p>
        </p:txBody>
      </p:sp>
    </p:spTree>
    <p:extLst>
      <p:ext uri="{BB962C8B-B14F-4D97-AF65-F5344CB8AC3E}">
        <p14:creationId xmlns:p14="http://schemas.microsoft.com/office/powerpoint/2010/main" val="1845300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7171"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Define a </a:t>
            </a:r>
            <a:r>
              <a:rPr lang="en-US" altLang="en-US" i="1" dirty="0">
                <a:solidFill>
                  <a:srgbClr val="FF0000"/>
                </a:solidFill>
                <a:latin typeface="Arial" charset="0"/>
                <a:cs typeface="Arial" charset="0"/>
              </a:rPr>
              <a:t>null path</a:t>
            </a:r>
            <a:r>
              <a:rPr lang="en-US" altLang="en-US" dirty="0">
                <a:solidFill>
                  <a:srgbClr val="FF0000"/>
                </a:solidFill>
                <a:latin typeface="Arial" charset="0"/>
                <a:cs typeface="Arial" charset="0"/>
              </a:rPr>
              <a:t> </a:t>
            </a:r>
            <a:r>
              <a:rPr lang="en-US" altLang="en-US" dirty="0">
                <a:latin typeface="Arial" charset="0"/>
                <a:cs typeface="Arial" charset="0"/>
              </a:rPr>
              <a:t>within a binary tree as any path starting from the root where the last node is not a full node</a:t>
            </a:r>
          </a:p>
          <a:p>
            <a:pPr lvl="1"/>
            <a:r>
              <a:rPr lang="en-US" altLang="en-US" dirty="0">
                <a:latin typeface="Arial" charset="0"/>
                <a:cs typeface="Arial" charset="0"/>
              </a:rPr>
              <a:t>Consider the following binary tree:</a:t>
            </a:r>
          </a:p>
        </p:txBody>
      </p:sp>
      <p:pic>
        <p:nvPicPr>
          <p:cNvPr id="7172" name="Picture 5" descr="v"/>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0838" y="3001814"/>
            <a:ext cx="5902325" cy="201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55719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en-US">
                <a:latin typeface="Arial" charset="0"/>
                <a:cs typeface="Arial" charset="0"/>
              </a:rPr>
              <a:t>Bottom-Up Insertions</a:t>
            </a:r>
          </a:p>
        </p:txBody>
      </p:sp>
      <p:sp>
        <p:nvSpPr>
          <p:cNvPr id="4403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The second case can be fixed more easily, just swap the </a:t>
            </a:r>
            <a:r>
              <a:rPr lang="en-US" altLang="en-US" dirty="0" err="1">
                <a:latin typeface="Arial" charset="0"/>
                <a:cs typeface="Arial" charset="0"/>
              </a:rPr>
              <a:t>colours</a:t>
            </a:r>
            <a:r>
              <a:rPr lang="en-US" altLang="en-US" dirty="0">
                <a:latin typeface="Arial" charset="0"/>
                <a:cs typeface="Arial" charset="0"/>
              </a:rPr>
              <a:t>:</a:t>
            </a: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Unfortunately, we now may cause a problem between the grandparent and the great grandparent....</a:t>
            </a:r>
          </a:p>
        </p:txBody>
      </p:sp>
      <p:pic>
        <p:nvPicPr>
          <p:cNvPr id="44036" name="Picture 4" desc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138" y="2060575"/>
            <a:ext cx="2806700" cy="136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89227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a:latin typeface="Arial" charset="0"/>
                <a:cs typeface="Arial" charset="0"/>
              </a:rPr>
              <a:t>Bottom-Up Insertions</a:t>
            </a:r>
          </a:p>
        </p:txBody>
      </p:sp>
      <p:sp>
        <p:nvSpPr>
          <p:cNvPr id="4505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Fortunately, dealing with problems caused within the tree are identical to the problems at the leaf nodes</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Like before, there are two cases:</a:t>
            </a:r>
          </a:p>
          <a:p>
            <a:pPr lvl="1"/>
            <a:r>
              <a:rPr lang="en-US" altLang="en-US" dirty="0">
                <a:latin typeface="Arial" charset="0"/>
                <a:cs typeface="Arial" charset="0"/>
              </a:rPr>
              <a:t>the grandparent has one child (the parent), or</a:t>
            </a:r>
          </a:p>
          <a:p>
            <a:pPr lvl="1"/>
            <a:r>
              <a:rPr lang="en-US" altLang="en-US" dirty="0">
                <a:latin typeface="Arial" charset="0"/>
                <a:cs typeface="Arial" charset="0"/>
              </a:rPr>
              <a:t>the grandparent has two children (both red)</a:t>
            </a:r>
          </a:p>
        </p:txBody>
      </p:sp>
    </p:spTree>
    <p:extLst>
      <p:ext uri="{BB962C8B-B14F-4D97-AF65-F5344CB8AC3E}">
        <p14:creationId xmlns:p14="http://schemas.microsoft.com/office/powerpoint/2010/main" val="12005647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en-US" dirty="0">
                <a:latin typeface="Arial" charset="0"/>
                <a:cs typeface="Arial" charset="0"/>
              </a:rPr>
              <a:t>Bottom-Up Insertions</a:t>
            </a:r>
          </a:p>
        </p:txBody>
      </p:sp>
      <p:sp>
        <p:nvSpPr>
          <p:cNvPr id="4608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Suppose that A and D, respectively were swapped</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In both these cases, we perform similar rotations as before, and we are finished</a:t>
            </a:r>
          </a:p>
        </p:txBody>
      </p:sp>
      <p:pic>
        <p:nvPicPr>
          <p:cNvPr id="46084" name="Picture 4" descr="a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538" y="3068638"/>
            <a:ext cx="3886200" cy="179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5" name="Picture 5" descr="b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463" y="3068638"/>
            <a:ext cx="4316412" cy="223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911525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en-US">
                <a:latin typeface="Arial" charset="0"/>
                <a:cs typeface="Arial" charset="0"/>
              </a:rPr>
              <a:t>Bottom-Up Insertions</a:t>
            </a:r>
          </a:p>
        </p:txBody>
      </p:sp>
      <p:sp>
        <p:nvSpPr>
          <p:cNvPr id="47107"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In the other case, where both children of the grandparent are red, we simply swap </a:t>
            </a:r>
            <a:r>
              <a:rPr lang="en-US" altLang="en-US" dirty="0" err="1">
                <a:latin typeface="Arial" charset="0"/>
                <a:cs typeface="Arial" charset="0"/>
              </a:rPr>
              <a:t>colours</a:t>
            </a:r>
            <a:r>
              <a:rPr lang="en-US" altLang="en-US" dirty="0">
                <a:latin typeface="Arial" charset="0"/>
                <a:cs typeface="Arial" charset="0"/>
              </a:rPr>
              <a:t>, and </a:t>
            </a:r>
            <a:r>
              <a:rPr lang="en-US" altLang="en-US" dirty="0">
                <a:solidFill>
                  <a:srgbClr val="FF0000"/>
                </a:solidFill>
                <a:latin typeface="Arial" charset="0"/>
                <a:cs typeface="Arial" charset="0"/>
              </a:rPr>
              <a:t>recurs back to the root</a:t>
            </a:r>
          </a:p>
        </p:txBody>
      </p:sp>
      <p:pic>
        <p:nvPicPr>
          <p:cNvPr id="47108" name="Picture 4" descr="c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138" y="2492375"/>
            <a:ext cx="3132137" cy="190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4027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en-US">
                <a:latin typeface="Arial" charset="0"/>
                <a:cs typeface="Arial" charset="0"/>
              </a:rPr>
              <a:t>Bottom-Up Insertions</a:t>
            </a:r>
          </a:p>
        </p:txBody>
      </p:sp>
      <p:sp>
        <p:nvSpPr>
          <p:cNvPr id="48131"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If, at the end, the root is red, it can be coloured black</a:t>
            </a:r>
          </a:p>
        </p:txBody>
      </p:sp>
      <p:pic>
        <p:nvPicPr>
          <p:cNvPr id="48132" name="Picture 4" descr="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2205038"/>
            <a:ext cx="6981825" cy="201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3112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1" descr="d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2420938"/>
            <a:ext cx="6692900" cy="24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5"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49156"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Given the following red-black tree, we will make a number of insertions</a:t>
            </a:r>
          </a:p>
        </p:txBody>
      </p:sp>
    </p:spTree>
    <p:extLst>
      <p:ext uri="{BB962C8B-B14F-4D97-AF65-F5344CB8AC3E}">
        <p14:creationId xmlns:p14="http://schemas.microsoft.com/office/powerpoint/2010/main" val="14347949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6" descr="d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2422525"/>
            <a:ext cx="6692900"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79"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50180"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Adding 46 creates a red-red pair which can be corrected with a single rotation</a:t>
            </a:r>
          </a:p>
        </p:txBody>
      </p:sp>
    </p:spTree>
    <p:extLst>
      <p:ext uri="{BB962C8B-B14F-4D97-AF65-F5344CB8AC3E}">
        <p14:creationId xmlns:p14="http://schemas.microsoft.com/office/powerpoint/2010/main" val="13654423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7" descr="d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2420938"/>
            <a:ext cx="6692900" cy="24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3"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51204"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Because the pivot is still black, we are finished</a:t>
            </a:r>
          </a:p>
        </p:txBody>
      </p:sp>
    </p:spTree>
    <p:extLst>
      <p:ext uri="{BB962C8B-B14F-4D97-AF65-F5344CB8AC3E}">
        <p14:creationId xmlns:p14="http://schemas.microsoft.com/office/powerpoint/2010/main" val="5712269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8" descr="d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2420938"/>
            <a:ext cx="6692900" cy="24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7"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52228"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Similarly, adding 5 requires a single rotation</a:t>
            </a:r>
          </a:p>
        </p:txBody>
      </p:sp>
    </p:spTree>
    <p:extLst>
      <p:ext uri="{BB962C8B-B14F-4D97-AF65-F5344CB8AC3E}">
        <p14:creationId xmlns:p14="http://schemas.microsoft.com/office/powerpoint/2010/main" val="19838804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9" descr="d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2420938"/>
            <a:ext cx="6692900" cy="24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1"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53252"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Which again, does not require any additional work</a:t>
            </a:r>
          </a:p>
        </p:txBody>
      </p:sp>
    </p:spTree>
    <p:extLst>
      <p:ext uri="{BB962C8B-B14F-4D97-AF65-F5344CB8AC3E}">
        <p14:creationId xmlns:p14="http://schemas.microsoft.com/office/powerpoint/2010/main" val="1675863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6" descr="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0838" y="2997200"/>
            <a:ext cx="5902325" cy="201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8196"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All null paths include:</a:t>
            </a:r>
          </a:p>
          <a:p>
            <a:pPr lvl="1">
              <a:buFontTx/>
              <a:buNone/>
            </a:pPr>
            <a:r>
              <a:rPr lang="en-US" altLang="en-US" dirty="0">
                <a:latin typeface="Arial" charset="0"/>
                <a:cs typeface="Arial" charset="0"/>
              </a:rPr>
              <a:t>(H, C, </a:t>
            </a:r>
            <a:r>
              <a:rPr lang="en-US" altLang="en-US" b="1" dirty="0">
                <a:solidFill>
                  <a:srgbClr val="FF0000"/>
                </a:solidFill>
                <a:latin typeface="Arial" charset="0"/>
                <a:cs typeface="Arial" charset="0"/>
              </a:rPr>
              <a:t>B</a:t>
            </a:r>
            <a:r>
              <a:rPr lang="en-US" altLang="en-US" dirty="0">
                <a:latin typeface="Arial" charset="0"/>
                <a:cs typeface="Arial" charset="0"/>
              </a:rPr>
              <a:t>)	      (H, C, F, </a:t>
            </a:r>
            <a:r>
              <a:rPr lang="en-US" altLang="en-US" b="1" dirty="0">
                <a:solidFill>
                  <a:srgbClr val="FF0000"/>
                </a:solidFill>
                <a:latin typeface="Arial" charset="0"/>
                <a:cs typeface="Arial" charset="0"/>
              </a:rPr>
              <a:t>D</a:t>
            </a:r>
            <a:r>
              <a:rPr lang="en-US" altLang="en-US" dirty="0">
                <a:latin typeface="Arial" charset="0"/>
                <a:cs typeface="Arial" charset="0"/>
              </a:rPr>
              <a:t>)		(H, L, J, </a:t>
            </a:r>
            <a:r>
              <a:rPr lang="en-US" altLang="en-US" b="1" dirty="0">
                <a:solidFill>
                  <a:srgbClr val="FF0000"/>
                </a:solidFill>
                <a:latin typeface="Arial" charset="0"/>
                <a:cs typeface="Arial" charset="0"/>
              </a:rPr>
              <a:t>I</a:t>
            </a:r>
            <a:r>
              <a:rPr lang="en-US" altLang="en-US" dirty="0">
                <a:latin typeface="Arial" charset="0"/>
                <a:cs typeface="Arial" charset="0"/>
              </a:rPr>
              <a:t>)	(H, L, </a:t>
            </a:r>
            <a:r>
              <a:rPr lang="en-US" altLang="en-US" b="1" dirty="0">
                <a:solidFill>
                  <a:srgbClr val="FF0000"/>
                </a:solidFill>
                <a:latin typeface="Arial" charset="0"/>
                <a:cs typeface="Arial" charset="0"/>
              </a:rPr>
              <a:t>P</a:t>
            </a:r>
            <a:r>
              <a:rPr lang="en-US" altLang="en-US" dirty="0">
                <a:latin typeface="Arial" charset="0"/>
                <a:cs typeface="Arial" charset="0"/>
              </a:rPr>
              <a:t>)</a:t>
            </a:r>
          </a:p>
          <a:p>
            <a:pPr lvl="1">
              <a:buFontTx/>
              <a:buNone/>
            </a:pPr>
            <a:r>
              <a:rPr lang="en-US" altLang="en-US" dirty="0">
                <a:latin typeface="Arial" charset="0"/>
                <a:cs typeface="Arial" charset="0"/>
              </a:rPr>
              <a:t>(H, C, B, </a:t>
            </a:r>
            <a:r>
              <a:rPr lang="en-US" altLang="en-US" b="1" dirty="0">
                <a:solidFill>
                  <a:srgbClr val="FF0000"/>
                </a:solidFill>
                <a:latin typeface="Arial" charset="0"/>
                <a:cs typeface="Arial" charset="0"/>
              </a:rPr>
              <a:t>A</a:t>
            </a:r>
            <a:r>
              <a:rPr lang="en-US" altLang="en-US" dirty="0">
                <a:latin typeface="Arial" charset="0"/>
                <a:cs typeface="Arial" charset="0"/>
              </a:rPr>
              <a:t>)	      (H, C, F, D, </a:t>
            </a:r>
            <a:r>
              <a:rPr lang="en-US" altLang="en-US" b="1" dirty="0">
                <a:solidFill>
                  <a:srgbClr val="FF0000"/>
                </a:solidFill>
                <a:latin typeface="Arial" charset="0"/>
                <a:cs typeface="Arial" charset="0"/>
              </a:rPr>
              <a:t>E</a:t>
            </a:r>
            <a:r>
              <a:rPr lang="en-US" altLang="en-US" dirty="0">
                <a:latin typeface="Arial" charset="0"/>
                <a:cs typeface="Arial" charset="0"/>
              </a:rPr>
              <a:t>)		(H, L, J, </a:t>
            </a:r>
            <a:r>
              <a:rPr lang="en-US" altLang="en-US" b="1" dirty="0">
                <a:solidFill>
                  <a:srgbClr val="FF0000"/>
                </a:solidFill>
                <a:latin typeface="Arial" charset="0"/>
                <a:cs typeface="Arial" charset="0"/>
              </a:rPr>
              <a:t>K</a:t>
            </a:r>
            <a:r>
              <a:rPr lang="en-US" altLang="en-US" dirty="0">
                <a:latin typeface="Arial" charset="0"/>
                <a:cs typeface="Arial" charset="0"/>
              </a:rPr>
              <a:t>)	(H, L, P, N, </a:t>
            </a:r>
            <a:r>
              <a:rPr lang="en-US" altLang="en-US" b="1" dirty="0">
                <a:solidFill>
                  <a:srgbClr val="FF0000"/>
                </a:solidFill>
                <a:latin typeface="Arial" charset="0"/>
                <a:cs typeface="Arial" charset="0"/>
              </a:rPr>
              <a:t>M</a:t>
            </a:r>
            <a:r>
              <a:rPr lang="en-US" altLang="en-US" dirty="0">
                <a:latin typeface="Arial" charset="0"/>
                <a:cs typeface="Arial" charset="0"/>
              </a:rPr>
              <a:t>)</a:t>
            </a:r>
          </a:p>
          <a:p>
            <a:pPr lvl="1">
              <a:buFontTx/>
              <a:buNone/>
            </a:pPr>
            <a:r>
              <a:rPr lang="en-US" altLang="en-US" dirty="0">
                <a:latin typeface="Arial" charset="0"/>
                <a:cs typeface="Arial" charset="0"/>
              </a:rPr>
              <a:t>			      (H, C, F, </a:t>
            </a:r>
            <a:r>
              <a:rPr lang="en-US" altLang="en-US" b="1" dirty="0">
                <a:solidFill>
                  <a:srgbClr val="FF0000"/>
                </a:solidFill>
                <a:latin typeface="Arial" charset="0"/>
                <a:cs typeface="Arial" charset="0"/>
              </a:rPr>
              <a:t>G</a:t>
            </a:r>
            <a:r>
              <a:rPr lang="en-US" altLang="en-US" dirty="0">
                <a:latin typeface="Arial" charset="0"/>
                <a:cs typeface="Arial" charset="0"/>
              </a:rPr>
              <a:t>) 				(H, L, P, N, </a:t>
            </a:r>
            <a:r>
              <a:rPr lang="en-US" altLang="en-US" b="1" dirty="0">
                <a:solidFill>
                  <a:srgbClr val="FF0000"/>
                </a:solidFill>
                <a:latin typeface="Arial" charset="0"/>
                <a:cs typeface="Arial" charset="0"/>
              </a:rPr>
              <a:t>O</a:t>
            </a:r>
            <a:r>
              <a:rPr lang="en-US" altLang="en-US" dirty="0">
                <a:latin typeface="Arial" charset="0"/>
                <a:cs typeface="Arial" charset="0"/>
              </a:rPr>
              <a:t>)</a:t>
            </a:r>
          </a:p>
          <a:p>
            <a:pPr lvl="1">
              <a:buFontTx/>
              <a:buNone/>
            </a:pPr>
            <a:endParaRPr lang="en-US" altLang="en-US" dirty="0">
              <a:latin typeface="Arial" charset="0"/>
              <a:cs typeface="Arial" charset="0"/>
            </a:endParaRPr>
          </a:p>
          <a:p>
            <a:pPr lvl="1">
              <a:buFontTx/>
              <a:buNone/>
            </a:pPr>
            <a:endParaRPr lang="en-US" altLang="en-US" dirty="0">
              <a:latin typeface="Arial" charset="0"/>
              <a:cs typeface="Arial" charset="0"/>
            </a:endParaRPr>
          </a:p>
        </p:txBody>
      </p:sp>
    </p:spTree>
    <p:extLst>
      <p:ext uri="{BB962C8B-B14F-4D97-AF65-F5344CB8AC3E}">
        <p14:creationId xmlns:p14="http://schemas.microsoft.com/office/powerpoint/2010/main" val="17893275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4" descr="d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2420938"/>
            <a:ext cx="6692900" cy="24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5"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54276"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Adding 10 allows us to simply swap the </a:t>
            </a:r>
            <a:r>
              <a:rPr lang="en-US" altLang="en-US" dirty="0" err="1">
                <a:latin typeface="Arial" charset="0"/>
                <a:cs typeface="Arial" charset="0"/>
              </a:rPr>
              <a:t>colour</a:t>
            </a:r>
            <a:r>
              <a:rPr lang="en-US" altLang="en-US" dirty="0">
                <a:latin typeface="Arial" charset="0"/>
                <a:cs typeface="Arial" charset="0"/>
              </a:rPr>
              <a:t> of the grand parent and the parent and the parent’s sibling</a:t>
            </a:r>
          </a:p>
        </p:txBody>
      </p:sp>
    </p:spTree>
    <p:extLst>
      <p:ext uri="{BB962C8B-B14F-4D97-AF65-F5344CB8AC3E}">
        <p14:creationId xmlns:p14="http://schemas.microsoft.com/office/powerpoint/2010/main" val="3393096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55299"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Because the parent of 5 is black, we are finished</a:t>
            </a:r>
          </a:p>
        </p:txBody>
      </p:sp>
      <p:pic>
        <p:nvPicPr>
          <p:cNvPr id="55300" name="Picture 14" descr="d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2420938"/>
            <a:ext cx="6692900" cy="24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11367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56323"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Adding 90 again requires us to swap the colours of the grandparent and its two children</a:t>
            </a:r>
          </a:p>
        </p:txBody>
      </p:sp>
      <p:pic>
        <p:nvPicPr>
          <p:cNvPr id="56324" name="Picture 4" descr="d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420938"/>
            <a:ext cx="67659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21625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57347"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This causes a red-red parent-child pair, which now requires a rotation</a:t>
            </a:r>
          </a:p>
        </p:txBody>
      </p:sp>
      <p:pic>
        <p:nvPicPr>
          <p:cNvPr id="57348" name="Picture 4" descr="d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0788" y="2420938"/>
            <a:ext cx="67659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81693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58371"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A rotation does not require any subsequent modifications, so we are finished</a:t>
            </a:r>
          </a:p>
        </p:txBody>
      </p:sp>
      <p:pic>
        <p:nvPicPr>
          <p:cNvPr id="58372" name="Picture 4" descr="d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0788" y="2420938"/>
            <a:ext cx="67659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69268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5939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Inserting 95 requires a single rotation</a:t>
            </a:r>
          </a:p>
        </p:txBody>
      </p:sp>
      <p:pic>
        <p:nvPicPr>
          <p:cNvPr id="59396" name="Picture 4" descr="d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0788" y="2420938"/>
            <a:ext cx="67659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61340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60419"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And consequently, we are finished</a:t>
            </a:r>
          </a:p>
        </p:txBody>
      </p:sp>
      <p:pic>
        <p:nvPicPr>
          <p:cNvPr id="60420" name="Picture 5" descr="d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2375" y="2420938"/>
            <a:ext cx="67659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10595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61443"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Adding 99 requires us to swap the colours of its grandparent and the grandparent’s children </a:t>
            </a:r>
          </a:p>
        </p:txBody>
      </p:sp>
      <p:pic>
        <p:nvPicPr>
          <p:cNvPr id="61444" name="Picture 4" descr="d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2375" y="2416175"/>
            <a:ext cx="67659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97582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62467"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This causes another red-red child-parent conflict between 85 and 90 which must be fixed, again by swapping colours </a:t>
            </a:r>
          </a:p>
        </p:txBody>
      </p:sp>
      <p:pic>
        <p:nvPicPr>
          <p:cNvPr id="62468" name="Picture 4" descr="d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2375" y="2416175"/>
            <a:ext cx="67659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01059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63491"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This results in another red-red parent-child conflict, this time, requiring a rotation</a:t>
            </a:r>
          </a:p>
        </p:txBody>
      </p:sp>
      <p:pic>
        <p:nvPicPr>
          <p:cNvPr id="63492" name="Picture 4" descr="d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2375" y="2420938"/>
            <a:ext cx="67659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9413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9219"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The three rules which define a red-black tree are</a:t>
            </a:r>
          </a:p>
          <a:p>
            <a:pPr lvl="1">
              <a:buFontTx/>
              <a:buNone/>
            </a:pPr>
            <a:r>
              <a:rPr lang="en-US" altLang="en-US">
                <a:latin typeface="Arial" charset="0"/>
                <a:cs typeface="Arial" charset="0"/>
              </a:rPr>
              <a:t>1.	The root must be black,</a:t>
            </a:r>
          </a:p>
          <a:p>
            <a:pPr lvl="1">
              <a:buFontTx/>
              <a:buNone/>
            </a:pPr>
            <a:r>
              <a:rPr lang="en-US" altLang="en-US">
                <a:latin typeface="Arial" charset="0"/>
                <a:cs typeface="Arial" charset="0"/>
              </a:rPr>
              <a:t>2.	If a node is red, its children must be black,</a:t>
            </a:r>
            <a:br>
              <a:rPr lang="en-US" altLang="en-US">
                <a:latin typeface="Arial" charset="0"/>
                <a:cs typeface="Arial" charset="0"/>
              </a:rPr>
            </a:br>
            <a:r>
              <a:rPr lang="en-US" altLang="en-US">
                <a:latin typeface="Arial" charset="0"/>
                <a:cs typeface="Arial" charset="0"/>
              </a:rPr>
              <a:t>	and</a:t>
            </a:r>
          </a:p>
          <a:p>
            <a:pPr lvl="1">
              <a:buFontTx/>
              <a:buNone/>
            </a:pPr>
            <a:r>
              <a:rPr lang="en-US" altLang="en-US">
                <a:latin typeface="Arial" charset="0"/>
                <a:cs typeface="Arial" charset="0"/>
              </a:rPr>
              <a:t>3.	Each null path must have the same</a:t>
            </a:r>
            <a:br>
              <a:rPr lang="en-US" altLang="en-US">
                <a:latin typeface="Arial" charset="0"/>
                <a:cs typeface="Arial" charset="0"/>
              </a:rPr>
            </a:br>
            <a:r>
              <a:rPr lang="en-US" altLang="en-US">
                <a:latin typeface="Arial" charset="0"/>
                <a:cs typeface="Arial" charset="0"/>
              </a:rPr>
              <a:t>	number of black nodes</a:t>
            </a:r>
          </a:p>
        </p:txBody>
      </p:sp>
    </p:spTree>
    <p:extLst>
      <p:ext uri="{BB962C8B-B14F-4D97-AF65-F5344CB8AC3E}">
        <p14:creationId xmlns:p14="http://schemas.microsoft.com/office/powerpoint/2010/main" val="131128184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64515"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Thus, the rotation solves the problem</a:t>
            </a:r>
          </a:p>
        </p:txBody>
      </p:sp>
      <p:pic>
        <p:nvPicPr>
          <p:cNvPr id="64516" name="Picture 5" descr="d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3300" y="2420938"/>
            <a:ext cx="7196138"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2594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ltLang="en-US">
                <a:latin typeface="Arial" charset="0"/>
                <a:cs typeface="Arial" charset="0"/>
              </a:rPr>
              <a:t>Top-Down Insertions and Deletions</a:t>
            </a:r>
          </a:p>
        </p:txBody>
      </p:sp>
      <p:sp>
        <p:nvSpPr>
          <p:cNvPr id="6553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With a bottom-up insertion, it is first necessary to search the tree for the appropriate location, and only then recurs back to the root correcting any problems</a:t>
            </a:r>
          </a:p>
          <a:p>
            <a:pPr lvl="1"/>
            <a:r>
              <a:rPr lang="en-US" altLang="en-US" dirty="0">
                <a:solidFill>
                  <a:srgbClr val="FF0000"/>
                </a:solidFill>
                <a:latin typeface="Arial" charset="0"/>
                <a:cs typeface="Arial" charset="0"/>
              </a:rPr>
              <a:t>This is similar to AVL trees</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With red-black trees, it is possible to perform both insertions and deletions strictly by starting at the root, but not requiring the recurs back to the root</a:t>
            </a:r>
          </a:p>
        </p:txBody>
      </p:sp>
    </p:spTree>
    <p:extLst>
      <p:ext uri="{BB962C8B-B14F-4D97-AF65-F5344CB8AC3E}">
        <p14:creationId xmlns:p14="http://schemas.microsoft.com/office/powerpoint/2010/main" val="41192433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ltLang="en-US">
                <a:latin typeface="Arial" charset="0"/>
                <a:cs typeface="Arial" charset="0"/>
              </a:rPr>
              <a:t>Top-Down Insertions</a:t>
            </a:r>
          </a:p>
        </p:txBody>
      </p:sp>
      <p:sp>
        <p:nvSpPr>
          <p:cNvPr id="6656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The important observation is:</a:t>
            </a:r>
          </a:p>
          <a:p>
            <a:pPr lvl="1"/>
            <a:r>
              <a:rPr lang="en-US" altLang="en-US" dirty="0">
                <a:latin typeface="Arial" charset="0"/>
                <a:cs typeface="Arial" charset="0"/>
              </a:rPr>
              <a:t>swapping may require recursive corrections going back all the way to the root</a:t>
            </a:r>
          </a:p>
          <a:p>
            <a:pPr lvl="1"/>
            <a:r>
              <a:rPr lang="en-US" altLang="en-US" dirty="0">
                <a:latin typeface="Arial" charset="0"/>
                <a:cs typeface="Arial" charset="0"/>
              </a:rPr>
              <a:t>rotations do not require recursive steps back to the root</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Therefore, while moving down from the root, </a:t>
            </a:r>
            <a:r>
              <a:rPr lang="en-US" altLang="en-US" dirty="0">
                <a:solidFill>
                  <a:srgbClr val="FF0000"/>
                </a:solidFill>
                <a:latin typeface="Arial" charset="0"/>
                <a:cs typeface="Arial" charset="0"/>
              </a:rPr>
              <a:t>automatically swap the </a:t>
            </a:r>
            <a:r>
              <a:rPr lang="en-US" altLang="en-US" dirty="0" err="1">
                <a:solidFill>
                  <a:srgbClr val="FF0000"/>
                </a:solidFill>
                <a:latin typeface="Arial" charset="0"/>
                <a:cs typeface="Arial" charset="0"/>
              </a:rPr>
              <a:t>colours</a:t>
            </a:r>
            <a:r>
              <a:rPr lang="en-US" altLang="en-US" dirty="0">
                <a:solidFill>
                  <a:srgbClr val="FF0000"/>
                </a:solidFill>
                <a:latin typeface="Arial" charset="0"/>
                <a:cs typeface="Arial" charset="0"/>
              </a:rPr>
              <a:t> of any black node with two red children</a:t>
            </a:r>
          </a:p>
          <a:p>
            <a:pPr lvl="1"/>
            <a:r>
              <a:rPr lang="en-US" altLang="en-US" dirty="0">
                <a:latin typeface="Arial" charset="0"/>
                <a:cs typeface="Arial" charset="0"/>
              </a:rPr>
              <a:t>this may require at most one rotation at the parent of the now-red node</a:t>
            </a:r>
          </a:p>
        </p:txBody>
      </p:sp>
    </p:spTree>
    <p:extLst>
      <p:ext uri="{BB962C8B-B14F-4D97-AF65-F5344CB8AC3E}">
        <p14:creationId xmlns:p14="http://schemas.microsoft.com/office/powerpoint/2010/main" val="8205395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67587"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We will start with the same red-black tree as before, but make top-down insertions (no recursion):</a:t>
            </a:r>
          </a:p>
        </p:txBody>
      </p:sp>
      <p:pic>
        <p:nvPicPr>
          <p:cNvPr id="67588" name="Picture 4" descr="d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2492375"/>
            <a:ext cx="6692900"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89" name="Picture 5" descr="d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5550" y="2492375"/>
            <a:ext cx="6692900"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270004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68611"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Adding 46 does not find any (necessarily black) parent with two red children</a:t>
            </a:r>
          </a:p>
        </p:txBody>
      </p:sp>
      <p:pic>
        <p:nvPicPr>
          <p:cNvPr id="68612" name="Picture 4" descr="d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2495550"/>
            <a:ext cx="6692900"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98144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69635"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However, it does require one rotation at the end</a:t>
            </a:r>
          </a:p>
        </p:txBody>
      </p:sp>
      <p:pic>
        <p:nvPicPr>
          <p:cNvPr id="69636" name="Picture 4" descr="d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2492375"/>
            <a:ext cx="6692900"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045220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70659"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Similarly, adding 5 does not meet any parent with two red children:</a:t>
            </a:r>
          </a:p>
        </p:txBody>
      </p:sp>
      <p:pic>
        <p:nvPicPr>
          <p:cNvPr id="70660" name="Picture 4" descr="d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2492375"/>
            <a:ext cx="6692900"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2466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71683"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A rotation solves the last problem</a:t>
            </a:r>
          </a:p>
        </p:txBody>
      </p:sp>
      <p:pic>
        <p:nvPicPr>
          <p:cNvPr id="71684" name="Picture 4" descr="d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2492375"/>
            <a:ext cx="6692900"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38136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72707"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Adding 10 causes us to search down two edges before we meet node 5 with two red children</a:t>
            </a:r>
          </a:p>
        </p:txBody>
      </p:sp>
      <p:pic>
        <p:nvPicPr>
          <p:cNvPr id="72708" name="Picture 4" descr="d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2492375"/>
            <a:ext cx="6692900"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434873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73731"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We swap the colours, and this does not cause a problem between 5 and 11</a:t>
            </a:r>
          </a:p>
        </p:txBody>
      </p:sp>
      <p:pic>
        <p:nvPicPr>
          <p:cNvPr id="73732" name="Picture 4" descr="d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2492375"/>
            <a:ext cx="6692900"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3900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7" descr="bla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1989138"/>
            <a:ext cx="7054850" cy="428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10244"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These are two examples of red-black trees:</a:t>
            </a:r>
          </a:p>
        </p:txBody>
      </p:sp>
    </p:spTree>
    <p:extLst>
      <p:ext uri="{BB962C8B-B14F-4D97-AF65-F5344CB8AC3E}">
        <p14:creationId xmlns:p14="http://schemas.microsoft.com/office/powerpoint/2010/main" val="168935179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74755"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We continue and place 10 in the appropriate location</a:t>
            </a:r>
          </a:p>
          <a:p>
            <a:pPr lvl="1"/>
            <a:r>
              <a:rPr lang="en-US" altLang="en-US">
                <a:latin typeface="Arial" charset="0"/>
                <a:cs typeface="Arial" charset="0"/>
              </a:rPr>
              <a:t>No further rotations are required</a:t>
            </a:r>
          </a:p>
        </p:txBody>
      </p:sp>
      <p:pic>
        <p:nvPicPr>
          <p:cNvPr id="74756" name="Picture 4" descr="d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2492375"/>
            <a:ext cx="6692900"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010600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75779"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To add the node 90, we traverse down the right tree until we reach 85 which has two red children</a:t>
            </a:r>
          </a:p>
        </p:txBody>
      </p:sp>
      <p:pic>
        <p:nvPicPr>
          <p:cNvPr id="75780" name="Picture 4" descr="d0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138" y="2492375"/>
            <a:ext cx="67659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816245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76803"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We swap the colours, however this creates a red-red pair between 85 and its parent</a:t>
            </a:r>
          </a:p>
        </p:txBody>
      </p:sp>
      <p:pic>
        <p:nvPicPr>
          <p:cNvPr id="76804" name="Picture 4" descr="d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138" y="2492375"/>
            <a:ext cx="67659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3066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77827"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We require only one rotation to solve this problem, and we are guaranteed that this will not cause any problem for its parents</a:t>
            </a:r>
          </a:p>
        </p:txBody>
      </p:sp>
      <p:pic>
        <p:nvPicPr>
          <p:cNvPr id="77828" name="Picture 4" descr="d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138" y="2492375"/>
            <a:ext cx="67659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021575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4" descr="d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138" y="2492375"/>
            <a:ext cx="67659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1"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78852"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We continue to search down the right path and add 90 in the appropriate location—no further corrections are required</a:t>
            </a:r>
          </a:p>
        </p:txBody>
      </p:sp>
    </p:spTree>
    <p:extLst>
      <p:ext uri="{BB962C8B-B14F-4D97-AF65-F5344CB8AC3E}">
        <p14:creationId xmlns:p14="http://schemas.microsoft.com/office/powerpoint/2010/main" val="41195357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79875"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Next, adding 95, we traverse down the right-hand until we reach node 77 which has two red children</a:t>
            </a:r>
          </a:p>
        </p:txBody>
      </p:sp>
      <p:pic>
        <p:nvPicPr>
          <p:cNvPr id="79876" name="Picture 4" descr="d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138" y="2492375"/>
            <a:ext cx="67659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13126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80899"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We swap the colours, which causes a red-red parent-child combination which must be fixed by a rotation</a:t>
            </a:r>
          </a:p>
        </p:txBody>
      </p:sp>
      <p:pic>
        <p:nvPicPr>
          <p:cNvPr id="80900" name="Picture 4" descr="d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138" y="2492375"/>
            <a:ext cx="67659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687738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8192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The rotation is around the root</a:t>
            </a:r>
          </a:p>
          <a:p>
            <a:pPr lvl="1"/>
            <a:r>
              <a:rPr lang="en-US" altLang="en-US" dirty="0">
                <a:latin typeface="Arial" charset="0"/>
                <a:cs typeface="Arial" charset="0"/>
              </a:rPr>
              <a:t>Note this rotation was not necessary with the bottom-up insertion of 95</a:t>
            </a:r>
          </a:p>
        </p:txBody>
      </p:sp>
      <p:pic>
        <p:nvPicPr>
          <p:cNvPr id="81924" name="Picture 4" descr="d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1238" y="2492375"/>
            <a:ext cx="7196137"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046110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82947"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We can now proceed to add 95 by following the right-hand branch, and the insertion causes a red-red parent-child combination</a:t>
            </a:r>
          </a:p>
        </p:txBody>
      </p:sp>
      <p:pic>
        <p:nvPicPr>
          <p:cNvPr id="82948" name="Picture 5" descr="d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1238" y="2492375"/>
            <a:ext cx="7196137"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68454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83971"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This is fixed with a single rotation</a:t>
            </a:r>
          </a:p>
          <a:p>
            <a:pPr lvl="1"/>
            <a:r>
              <a:rPr lang="en-US" altLang="en-US" dirty="0">
                <a:latin typeface="Arial" charset="0"/>
                <a:cs typeface="Arial" charset="0"/>
              </a:rPr>
              <a:t>We are guaranteed that this will not cause any further problems</a:t>
            </a:r>
          </a:p>
        </p:txBody>
      </p:sp>
      <p:pic>
        <p:nvPicPr>
          <p:cNvPr id="83972" name="Picture 4" descr="d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1238" y="2492375"/>
            <a:ext cx="7196137"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17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r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425" y="3500438"/>
            <a:ext cx="2232025" cy="197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Rectangle 3"/>
          <p:cNvSpPr>
            <a:spLocks noGrp="1" noChangeArrowheads="1"/>
          </p:cNvSpPr>
          <p:nvPr>
            <p:ph type="title"/>
          </p:nvPr>
        </p:nvSpPr>
        <p:spPr/>
        <p:txBody>
          <a:bodyPr/>
          <a:lstStyle/>
          <a:p>
            <a:r>
              <a:rPr lang="en-US" altLang="en-US" dirty="0">
                <a:latin typeface="Arial" charset="0"/>
                <a:cs typeface="Arial" charset="0"/>
              </a:rPr>
              <a:t>Red-Black Trees</a:t>
            </a:r>
          </a:p>
        </p:txBody>
      </p:sp>
      <p:sp>
        <p:nvSpPr>
          <p:cNvPr id="11268" name="Rectangle 4"/>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Theorem:</a:t>
            </a:r>
          </a:p>
          <a:p>
            <a:pPr lvl="1">
              <a:buFont typeface="Arial" charset="0"/>
              <a:buNone/>
            </a:pPr>
            <a:r>
              <a:rPr lang="en-US" altLang="en-US" dirty="0">
                <a:latin typeface="Arial" charset="0"/>
                <a:cs typeface="Arial" charset="0"/>
              </a:rPr>
              <a:t>	</a:t>
            </a:r>
            <a:r>
              <a:rPr lang="en-US" altLang="en-US" dirty="0">
                <a:solidFill>
                  <a:srgbClr val="FF0000"/>
                </a:solidFill>
                <a:latin typeface="Arial" charset="0"/>
                <a:cs typeface="Arial" charset="0"/>
              </a:rPr>
              <a:t>Every red node must be either</a:t>
            </a:r>
          </a:p>
          <a:p>
            <a:pPr lvl="2"/>
            <a:r>
              <a:rPr lang="en-US" altLang="en-US" dirty="0">
                <a:solidFill>
                  <a:srgbClr val="FF0000"/>
                </a:solidFill>
                <a:latin typeface="Arial" charset="0"/>
                <a:cs typeface="Arial" charset="0"/>
              </a:rPr>
              <a:t>A full node (with two black children), or</a:t>
            </a:r>
          </a:p>
          <a:p>
            <a:pPr lvl="2"/>
            <a:r>
              <a:rPr lang="en-US" altLang="en-US" dirty="0">
                <a:solidFill>
                  <a:srgbClr val="FF0000"/>
                </a:solidFill>
                <a:latin typeface="Arial" charset="0"/>
                <a:cs typeface="Arial" charset="0"/>
              </a:rPr>
              <a:t>A leaf node</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Proof:</a:t>
            </a:r>
          </a:p>
          <a:p>
            <a:pPr lvl="1">
              <a:buFont typeface="Arial" charset="0"/>
              <a:buNone/>
            </a:pPr>
            <a:r>
              <a:rPr lang="en-US" altLang="en-US" dirty="0">
                <a:latin typeface="Arial" charset="0"/>
                <a:cs typeface="Arial" charset="0"/>
              </a:rPr>
              <a:t>	Suppose node </a:t>
            </a:r>
            <a:r>
              <a:rPr lang="en-US" altLang="en-US" dirty="0">
                <a:solidFill>
                  <a:srgbClr val="FF0000"/>
                </a:solidFill>
                <a:latin typeface="Arial" charset="0"/>
                <a:cs typeface="Arial" charset="0"/>
              </a:rPr>
              <a:t>S</a:t>
            </a:r>
            <a:r>
              <a:rPr lang="en-US" altLang="en-US" dirty="0">
                <a:latin typeface="Arial" charset="0"/>
                <a:cs typeface="Arial" charset="0"/>
              </a:rPr>
              <a:t> has one child:</a:t>
            </a:r>
          </a:p>
          <a:p>
            <a:pPr lvl="2"/>
            <a:r>
              <a:rPr lang="en-US" altLang="en-US" dirty="0">
                <a:latin typeface="Arial" charset="0"/>
                <a:cs typeface="Arial" charset="0"/>
              </a:rPr>
              <a:t>The one child L must be black</a:t>
            </a:r>
          </a:p>
          <a:p>
            <a:pPr lvl="2"/>
            <a:r>
              <a:rPr lang="en-US" altLang="en-US" dirty="0">
                <a:latin typeface="Arial" charset="0"/>
                <a:cs typeface="Arial" charset="0"/>
              </a:rPr>
              <a:t>The null path ending at </a:t>
            </a:r>
            <a:r>
              <a:rPr lang="en-US" altLang="en-US" dirty="0">
                <a:solidFill>
                  <a:srgbClr val="FF0000"/>
                </a:solidFill>
                <a:latin typeface="Arial" charset="0"/>
                <a:cs typeface="Arial" charset="0"/>
              </a:rPr>
              <a:t>S</a:t>
            </a:r>
            <a:r>
              <a:rPr lang="en-US" altLang="en-US" dirty="0">
                <a:latin typeface="Arial" charset="0"/>
                <a:cs typeface="Arial" charset="0"/>
              </a:rPr>
              <a:t> has </a:t>
            </a:r>
            <a:r>
              <a:rPr lang="en-US" altLang="en-US" i="1" dirty="0">
                <a:latin typeface="Times New Roman" pitchFamily="18" charset="0"/>
                <a:cs typeface="Arial" charset="0"/>
              </a:rPr>
              <a:t>k</a:t>
            </a:r>
            <a:r>
              <a:rPr lang="en-US" altLang="en-US" dirty="0">
                <a:latin typeface="Arial" charset="0"/>
                <a:cs typeface="Arial" charset="0"/>
              </a:rPr>
              <a:t> black nodes</a:t>
            </a:r>
          </a:p>
          <a:p>
            <a:pPr lvl="2"/>
            <a:r>
              <a:rPr lang="en-US" altLang="en-US" dirty="0">
                <a:latin typeface="Arial" charset="0"/>
                <a:cs typeface="Arial" charset="0"/>
              </a:rPr>
              <a:t>Any null path containing the node L will</a:t>
            </a:r>
            <a:br>
              <a:rPr lang="en-US" altLang="en-US" dirty="0">
                <a:latin typeface="Arial" charset="0"/>
                <a:cs typeface="Arial" charset="0"/>
              </a:rPr>
            </a:br>
            <a:r>
              <a:rPr lang="en-US" altLang="en-US" dirty="0">
                <a:latin typeface="Arial" charset="0"/>
                <a:cs typeface="Arial" charset="0"/>
              </a:rPr>
              <a:t>therefore have at least </a:t>
            </a:r>
            <a:r>
              <a:rPr lang="en-US" altLang="en-US" i="1" dirty="0">
                <a:latin typeface="Times New Roman" pitchFamily="18" charset="0"/>
                <a:cs typeface="Arial" charset="0"/>
              </a:rPr>
              <a:t>k </a:t>
            </a:r>
            <a:r>
              <a:rPr lang="en-US" altLang="en-US" dirty="0">
                <a:latin typeface="Times New Roman" pitchFamily="18" charset="0"/>
                <a:cs typeface="Arial" charset="0"/>
              </a:rPr>
              <a:t>+ 1</a:t>
            </a:r>
            <a:r>
              <a:rPr lang="en-US" altLang="en-US" dirty="0">
                <a:latin typeface="Arial" charset="0"/>
                <a:cs typeface="Arial" charset="0"/>
              </a:rPr>
              <a:t> black nodes</a:t>
            </a:r>
          </a:p>
        </p:txBody>
      </p:sp>
    </p:spTree>
    <p:extLst>
      <p:ext uri="{BB962C8B-B14F-4D97-AF65-F5344CB8AC3E}">
        <p14:creationId xmlns:p14="http://schemas.microsoft.com/office/powerpoint/2010/main" val="24776430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8499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If we compare the result of doing bottom-up insertions (left, seen previously) and top-down insertions (right), we note the resulting trees are different, but both are still valid red-black trees</a:t>
            </a:r>
          </a:p>
        </p:txBody>
      </p:sp>
      <p:pic>
        <p:nvPicPr>
          <p:cNvPr id="84996" name="Picture 4" descr="d1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350" y="3011488"/>
            <a:ext cx="4367213"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997" name="Picture 5" descr="d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00563" y="2997200"/>
            <a:ext cx="4643437" cy="185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091301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8601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If we add 99, the first thing we note is that the root has two red children, and therefore we swap the </a:t>
            </a:r>
            <a:r>
              <a:rPr lang="en-US" altLang="en-US" dirty="0" err="1">
                <a:latin typeface="Arial" charset="0"/>
                <a:cs typeface="Arial" charset="0"/>
              </a:rPr>
              <a:t>colours</a:t>
            </a:r>
            <a:endParaRPr lang="en-US" altLang="en-US" dirty="0">
              <a:latin typeface="Arial" charset="0"/>
              <a:cs typeface="Arial" charset="0"/>
            </a:endParaRPr>
          </a:p>
        </p:txBody>
      </p:sp>
      <p:pic>
        <p:nvPicPr>
          <p:cNvPr id="86020" name="Picture 4" descr="d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2492375"/>
            <a:ext cx="7196138"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190186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2" name="Picture 4" descr="d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2492375"/>
            <a:ext cx="7196138"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3"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87044"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At this point, each path to a non-full node still has the same number of  black nodes, however, we violate the requirement that the root is black</a:t>
            </a:r>
          </a:p>
        </p:txBody>
      </p:sp>
    </p:spTree>
    <p:extLst>
      <p:ext uri="{BB962C8B-B14F-4D97-AF65-F5344CB8AC3E}">
        <p14:creationId xmlns:p14="http://schemas.microsoft.com/office/powerpoint/2010/main" val="69280268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88067"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We change the </a:t>
            </a:r>
            <a:r>
              <a:rPr lang="en-US" altLang="en-US" dirty="0" err="1">
                <a:latin typeface="Arial" charset="0"/>
                <a:cs typeface="Arial" charset="0"/>
              </a:rPr>
              <a:t>colour</a:t>
            </a:r>
            <a:r>
              <a:rPr lang="en-US" altLang="en-US" dirty="0">
                <a:latin typeface="Arial" charset="0"/>
                <a:cs typeface="Arial" charset="0"/>
              </a:rPr>
              <a:t> of the root to black</a:t>
            </a:r>
          </a:p>
          <a:p>
            <a:pPr lvl="1"/>
            <a:r>
              <a:rPr lang="en-US" altLang="en-US" dirty="0">
                <a:latin typeface="Arial" charset="0"/>
                <a:cs typeface="Arial" charset="0"/>
              </a:rPr>
              <a:t>This adds one more black node to each path</a:t>
            </a:r>
          </a:p>
        </p:txBody>
      </p:sp>
      <p:pic>
        <p:nvPicPr>
          <p:cNvPr id="88068" name="Picture 4" descr="d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2492375"/>
            <a:ext cx="7196138"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016831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89091"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Moving to the right, we now reach node 90 which has two red children and therefore we swap the </a:t>
            </a:r>
            <a:r>
              <a:rPr lang="en-US" altLang="en-US" dirty="0" err="1">
                <a:latin typeface="Arial" charset="0"/>
                <a:cs typeface="Arial" charset="0"/>
              </a:rPr>
              <a:t>colours</a:t>
            </a:r>
            <a:endParaRPr lang="en-US" altLang="en-US" dirty="0">
              <a:latin typeface="Arial" charset="0"/>
              <a:cs typeface="Arial" charset="0"/>
            </a:endParaRPr>
          </a:p>
        </p:txBody>
      </p:sp>
      <p:pic>
        <p:nvPicPr>
          <p:cNvPr id="89092" name="Picture 4" descr="d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2492375"/>
            <a:ext cx="7196138"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777789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90115"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We continue down the right to add 99</a:t>
            </a:r>
          </a:p>
        </p:txBody>
      </p:sp>
      <p:pic>
        <p:nvPicPr>
          <p:cNvPr id="90116" name="Picture 4" descr="d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2492375"/>
            <a:ext cx="7196138"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93449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91139"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This does not violate any of the rules of the red-black tree and therefore we are finished</a:t>
            </a:r>
          </a:p>
        </p:txBody>
      </p:sp>
      <p:pic>
        <p:nvPicPr>
          <p:cNvPr id="91140" name="Picture 4" descr="d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2492375"/>
            <a:ext cx="7196138"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344019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92163" name="Rectangle 3"/>
          <p:cNvSpPr>
            <a:spLocks noGrp="1" noChangeArrowheads="1"/>
          </p:cNvSpPr>
          <p:nvPr>
            <p:ph type="body" idx="1"/>
          </p:nvPr>
        </p:nvSpPr>
        <p:spPr/>
        <p:txBody>
          <a:bodyPr/>
          <a:lstStyle/>
          <a:p>
            <a:pPr marL="360363" indent="-360363">
              <a:buNone/>
            </a:pPr>
            <a:r>
              <a:rPr lang="en-US" altLang="en-US" dirty="0">
                <a:latin typeface="Arial" charset="0"/>
                <a:cs typeface="Arial" charset="0"/>
              </a:rPr>
              <a:t>	Again, comparing the result of doing bottom-up insertions (left) and top-down insertions (right), we note the resulting trees are different, but both are still valid red-black trees</a:t>
            </a:r>
          </a:p>
          <a:p>
            <a:endParaRPr lang="en-US" altLang="en-US" dirty="0">
              <a:latin typeface="Arial" charset="0"/>
              <a:cs typeface="Arial" charset="0"/>
            </a:endParaRPr>
          </a:p>
        </p:txBody>
      </p:sp>
      <p:pic>
        <p:nvPicPr>
          <p:cNvPr id="92164" name="Picture 4" descr="d2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8" y="4667250"/>
            <a:ext cx="4645026"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65" name="Picture 5" descr="d2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00563" y="4652963"/>
            <a:ext cx="4645025"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680160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186" name="Picture 4" descr="z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03625" y="2133600"/>
            <a:ext cx="2619375"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87" name="Rectangle 2"/>
          <p:cNvSpPr>
            <a:spLocks noGrp="1" noChangeArrowheads="1"/>
          </p:cNvSpPr>
          <p:nvPr>
            <p:ph type="title"/>
          </p:nvPr>
        </p:nvSpPr>
        <p:spPr/>
        <p:txBody>
          <a:bodyPr/>
          <a:lstStyle/>
          <a:p>
            <a:r>
              <a:rPr lang="en-US" altLang="en-US">
                <a:latin typeface="Arial" charset="0"/>
                <a:cs typeface="Arial" charset="0"/>
              </a:rPr>
              <a:t>Top-Down Deletions</a:t>
            </a:r>
          </a:p>
        </p:txBody>
      </p:sp>
      <p:sp>
        <p:nvSpPr>
          <p:cNvPr id="93188"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If we are deleting a red leaf node X, then we are finished</a:t>
            </a: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pPr>
              <a:buFont typeface="Arial" charset="0"/>
              <a:buNone/>
            </a:pPr>
            <a:r>
              <a:rPr lang="en-US" altLang="en-US" dirty="0">
                <a:latin typeface="Arial" charset="0"/>
                <a:cs typeface="Arial" charset="0"/>
              </a:rPr>
              <a:t>	If we are deleting a node X with one child, we only need to replace the value of the deleted node with the</a:t>
            </a:r>
            <a:br>
              <a:rPr lang="en-US" altLang="en-US" dirty="0">
                <a:latin typeface="Arial" charset="0"/>
                <a:cs typeface="Arial" charset="0"/>
              </a:rPr>
            </a:br>
            <a:r>
              <a:rPr lang="en-US" altLang="en-US" dirty="0">
                <a:latin typeface="Arial" charset="0"/>
                <a:cs typeface="Arial" charset="0"/>
              </a:rPr>
              <a:t>value of the leaf node  </a:t>
            </a:r>
          </a:p>
        </p:txBody>
      </p:sp>
      <p:pic>
        <p:nvPicPr>
          <p:cNvPr id="93189" name="Picture 5" descr="z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92500" y="4508500"/>
            <a:ext cx="2735263"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90" name="Line 6"/>
          <p:cNvSpPr>
            <a:spLocks noChangeShapeType="1"/>
          </p:cNvSpPr>
          <p:nvPr/>
        </p:nvSpPr>
        <p:spPr bwMode="auto">
          <a:xfrm>
            <a:off x="4787900" y="2492375"/>
            <a:ext cx="576263"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93191" name="Line 7"/>
          <p:cNvSpPr>
            <a:spLocks noChangeShapeType="1"/>
          </p:cNvSpPr>
          <p:nvPr/>
        </p:nvSpPr>
        <p:spPr bwMode="auto">
          <a:xfrm>
            <a:off x="4859338" y="4940300"/>
            <a:ext cx="5762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Tree>
    <p:extLst>
      <p:ext uri="{BB962C8B-B14F-4D97-AF65-F5344CB8AC3E}">
        <p14:creationId xmlns:p14="http://schemas.microsoft.com/office/powerpoint/2010/main" val="59979951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ltLang="en-US" dirty="0">
                <a:latin typeface="Arial" charset="0"/>
                <a:cs typeface="Arial" charset="0"/>
              </a:rPr>
              <a:t>Top-Down Deletions</a:t>
            </a:r>
          </a:p>
        </p:txBody>
      </p:sp>
      <p:sp>
        <p:nvSpPr>
          <p:cNvPr id="94211"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If we are deleting a full node, we use the same strategy used in standard binary search trees:</a:t>
            </a:r>
          </a:p>
          <a:p>
            <a:pPr lvl="1"/>
            <a:r>
              <a:rPr lang="en-US" altLang="en-US" dirty="0">
                <a:latin typeface="Arial" charset="0"/>
                <a:cs typeface="Arial" charset="0"/>
              </a:rPr>
              <a:t>replace the node with the minimum element in the right sub-tree</a:t>
            </a:r>
          </a:p>
          <a:p>
            <a:pPr lvl="1"/>
            <a:r>
              <a:rPr lang="en-US" altLang="en-US" dirty="0">
                <a:latin typeface="Arial" charset="0"/>
                <a:cs typeface="Arial" charset="0"/>
              </a:rPr>
              <a:t>then delete that element from the right sub-tree</a:t>
            </a:r>
          </a:p>
        </p:txBody>
      </p:sp>
    </p:spTree>
    <p:extLst>
      <p:ext uri="{BB962C8B-B14F-4D97-AF65-F5344CB8AC3E}">
        <p14:creationId xmlns:p14="http://schemas.microsoft.com/office/powerpoint/2010/main" val="295988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7" descr="bla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1989138"/>
            <a:ext cx="7054850" cy="428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Rectangle 3"/>
          <p:cNvSpPr>
            <a:spLocks noGrp="1" noChangeArrowheads="1"/>
          </p:cNvSpPr>
          <p:nvPr>
            <p:ph type="title"/>
          </p:nvPr>
        </p:nvSpPr>
        <p:spPr/>
        <p:txBody>
          <a:bodyPr/>
          <a:lstStyle/>
          <a:p>
            <a:r>
              <a:rPr lang="en-US" altLang="en-US">
                <a:latin typeface="Arial" charset="0"/>
                <a:cs typeface="Arial" charset="0"/>
              </a:rPr>
              <a:t>Red-Black Trees</a:t>
            </a:r>
          </a:p>
        </p:txBody>
      </p:sp>
      <p:sp>
        <p:nvSpPr>
          <p:cNvPr id="12292" name="Rectangle 4"/>
          <p:cNvSpPr>
            <a:spLocks noGrp="1" noChangeArrowheads="1"/>
          </p:cNvSpPr>
          <p:nvPr>
            <p:ph type="body" idx="1"/>
          </p:nvPr>
        </p:nvSpPr>
        <p:spPr/>
        <p:txBody>
          <a:bodyPr/>
          <a:lstStyle/>
          <a:p>
            <a:pPr>
              <a:buFont typeface="Arial" charset="0"/>
              <a:buNone/>
            </a:pPr>
            <a:r>
              <a:rPr lang="en-US" altLang="en-US">
                <a:latin typeface="Arial" charset="0"/>
                <a:cs typeface="Arial" charset="0"/>
              </a:rPr>
              <a:t>	In our two examples, you will note that all red nodes are either full or leaf nodes</a:t>
            </a:r>
          </a:p>
        </p:txBody>
      </p:sp>
    </p:spTree>
    <p:extLst>
      <p:ext uri="{BB962C8B-B14F-4D97-AF65-F5344CB8AC3E}">
        <p14:creationId xmlns:p14="http://schemas.microsoft.com/office/powerpoint/2010/main" val="57104910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ltLang="en-US">
                <a:latin typeface="Arial" charset="0"/>
                <a:cs typeface="Arial" charset="0"/>
              </a:rPr>
              <a:t>Top-Down Deletions</a:t>
            </a:r>
          </a:p>
        </p:txBody>
      </p:sp>
      <p:sp>
        <p:nvSpPr>
          <p:cNvPr id="9523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That minimum element must be either:</a:t>
            </a:r>
          </a:p>
          <a:p>
            <a:pPr lvl="1"/>
            <a:r>
              <a:rPr lang="en-US" altLang="en-US" dirty="0">
                <a:solidFill>
                  <a:srgbClr val="FF0000"/>
                </a:solidFill>
                <a:latin typeface="Arial" charset="0"/>
                <a:cs typeface="Arial" charset="0"/>
              </a:rPr>
              <a:t>a red leaf node,</a:t>
            </a:r>
          </a:p>
          <a:p>
            <a:pPr lvl="1"/>
            <a:r>
              <a:rPr lang="en-US" altLang="en-US" dirty="0">
                <a:solidFill>
                  <a:srgbClr val="FF0000"/>
                </a:solidFill>
                <a:latin typeface="Arial" charset="0"/>
                <a:cs typeface="Arial" charset="0"/>
              </a:rPr>
              <a:t>a black node with a single red leaf node, or</a:t>
            </a:r>
          </a:p>
          <a:p>
            <a:pPr lvl="1"/>
            <a:r>
              <a:rPr lang="en-US" altLang="en-US" dirty="0">
                <a:solidFill>
                  <a:srgbClr val="FF0000"/>
                </a:solidFill>
                <a:latin typeface="Arial" charset="0"/>
                <a:cs typeface="Arial" charset="0"/>
              </a:rPr>
              <a:t>a black leaf node</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The first two cases are solved, consequently, </a:t>
            </a:r>
            <a:r>
              <a:rPr lang="en-US" altLang="en-US" dirty="0">
                <a:solidFill>
                  <a:srgbClr val="FF0000"/>
                </a:solidFill>
                <a:latin typeface="Arial" charset="0"/>
                <a:cs typeface="Arial" charset="0"/>
              </a:rPr>
              <a:t>we need only deal with the possibility that the leaf node we are deleting is black</a:t>
            </a:r>
          </a:p>
        </p:txBody>
      </p:sp>
    </p:spTree>
    <p:extLst>
      <p:ext uri="{BB962C8B-B14F-4D97-AF65-F5344CB8AC3E}">
        <p14:creationId xmlns:p14="http://schemas.microsoft.com/office/powerpoint/2010/main" val="65803302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ltLang="en-US">
                <a:latin typeface="Arial" charset="0"/>
                <a:cs typeface="Arial" charset="0"/>
              </a:rPr>
              <a:t>Top-Down Deletions</a:t>
            </a:r>
          </a:p>
        </p:txBody>
      </p:sp>
      <p:sp>
        <p:nvSpPr>
          <p:cNvPr id="9625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Similar to top-down insertions, we will adopt a strategy which ensures that the leaf node being deleted is not black (check textbook Ch13)</a:t>
            </a:r>
          </a:p>
        </p:txBody>
      </p:sp>
    </p:spTree>
    <p:extLst>
      <p:ext uri="{BB962C8B-B14F-4D97-AF65-F5344CB8AC3E}">
        <p14:creationId xmlns:p14="http://schemas.microsoft.com/office/powerpoint/2010/main" val="23086665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9728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In this topic, we have covered red-black trees</a:t>
            </a:r>
          </a:p>
          <a:p>
            <a:pPr lvl="1"/>
            <a:r>
              <a:rPr lang="en-US" altLang="en-US" dirty="0">
                <a:latin typeface="Arial" charset="0"/>
                <a:cs typeface="Arial" charset="0"/>
              </a:rPr>
              <a:t>simple rules govern how nodes must be distributed based on giving each node a </a:t>
            </a:r>
            <a:r>
              <a:rPr lang="en-US" altLang="en-US" dirty="0" err="1">
                <a:latin typeface="Arial" charset="0"/>
                <a:cs typeface="Arial" charset="0"/>
              </a:rPr>
              <a:t>colour</a:t>
            </a:r>
            <a:r>
              <a:rPr lang="en-US" altLang="en-US" dirty="0">
                <a:latin typeface="Arial" charset="0"/>
                <a:cs typeface="Arial" charset="0"/>
              </a:rPr>
              <a:t> of either red or black</a:t>
            </a:r>
          </a:p>
          <a:p>
            <a:pPr lvl="1"/>
            <a:r>
              <a:rPr lang="en-US" altLang="en-US" dirty="0">
                <a:latin typeface="Arial" charset="0"/>
                <a:cs typeface="Arial" charset="0"/>
              </a:rPr>
              <a:t>insertions and deletions may be performed without recursing back to the root</a:t>
            </a:r>
          </a:p>
          <a:p>
            <a:pPr lvl="1"/>
            <a:r>
              <a:rPr lang="en-US" altLang="en-US" dirty="0">
                <a:latin typeface="Arial" charset="0"/>
                <a:cs typeface="Arial" charset="0"/>
              </a:rPr>
              <a:t>only one bit is required for the “</a:t>
            </a:r>
            <a:r>
              <a:rPr lang="en-US" altLang="en-US" dirty="0" err="1">
                <a:latin typeface="Arial" charset="0"/>
                <a:cs typeface="Arial" charset="0"/>
              </a:rPr>
              <a:t>colour</a:t>
            </a:r>
            <a:r>
              <a:rPr lang="en-US" altLang="en-US" dirty="0">
                <a:latin typeface="Arial" charset="0"/>
                <a:cs typeface="Arial" charset="0"/>
              </a:rPr>
              <a:t>”</a:t>
            </a:r>
          </a:p>
          <a:p>
            <a:pPr lvl="1"/>
            <a:r>
              <a:rPr lang="en-US" altLang="en-US" dirty="0">
                <a:latin typeface="Arial" charset="0"/>
                <a:cs typeface="Arial" charset="0"/>
              </a:rPr>
              <a:t>this makes them, under some circumstances, more suited than AVL trees</a:t>
            </a:r>
          </a:p>
        </p:txBody>
      </p:sp>
    </p:spTree>
    <p:extLst>
      <p:ext uri="{BB962C8B-B14F-4D97-AF65-F5344CB8AC3E}">
        <p14:creationId xmlns:p14="http://schemas.microsoft.com/office/powerpoint/2010/main" val="191477346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ltLang="en-US" dirty="0">
                <a:latin typeface="Arial" charset="0"/>
                <a:cs typeface="Arial" charset="0"/>
              </a:rPr>
              <a:t>Midterm Review</a:t>
            </a:r>
          </a:p>
        </p:txBody>
      </p:sp>
      <p:sp>
        <p:nvSpPr>
          <p:cNvPr id="97283" name="Rectangle 3"/>
          <p:cNvSpPr>
            <a:spLocks noGrp="1" noChangeArrowheads="1"/>
          </p:cNvSpPr>
          <p:nvPr>
            <p:ph type="body" idx="1"/>
          </p:nvPr>
        </p:nvSpPr>
        <p:spPr>
          <a:xfrm>
            <a:off x="426731" y="1166018"/>
            <a:ext cx="8686800" cy="4855270"/>
          </a:xfrm>
        </p:spPr>
        <p:txBody>
          <a:bodyPr>
            <a:normAutofit fontScale="92500" lnSpcReduction="20000"/>
          </a:bodyPr>
          <a:lstStyle/>
          <a:p>
            <a:pPr>
              <a:buFont typeface="Arial" charset="0"/>
              <a:buNone/>
            </a:pPr>
            <a:r>
              <a:rPr lang="en-US" altLang="en-US" sz="2200" dirty="0">
                <a:latin typeface="Arial" charset="0"/>
                <a:cs typeface="Arial" charset="0"/>
              </a:rPr>
              <a:t>Data Structure: </a:t>
            </a:r>
          </a:p>
          <a:p>
            <a:pPr lvl="1">
              <a:buFont typeface="Wingdings" pitchFamily="2" charset="2"/>
              <a:buChar char="p"/>
            </a:pPr>
            <a:r>
              <a:rPr lang="en-US" altLang="en-US" sz="1900" dirty="0">
                <a:latin typeface="Arial" charset="0"/>
                <a:cs typeface="Arial" charset="0"/>
              </a:rPr>
              <a:t>	Array </a:t>
            </a:r>
            <a:r>
              <a:rPr lang="en-US" altLang="zh-CN" sz="1900" dirty="0">
                <a:latin typeface="Arial" charset="0"/>
                <a:cs typeface="Arial" charset="0"/>
              </a:rPr>
              <a:t>and</a:t>
            </a:r>
            <a:r>
              <a:rPr lang="zh-CN" altLang="en-US" sz="1900" dirty="0">
                <a:latin typeface="Arial" charset="0"/>
                <a:cs typeface="Arial" charset="0"/>
              </a:rPr>
              <a:t> </a:t>
            </a:r>
            <a:r>
              <a:rPr lang="en-US" altLang="en-US" sz="1900">
                <a:latin typeface="Arial" charset="0"/>
                <a:cs typeface="Arial" charset="0"/>
              </a:rPr>
              <a:t>Linked </a:t>
            </a:r>
            <a:r>
              <a:rPr lang="en-US" altLang="en-US" sz="1900" dirty="0">
                <a:latin typeface="Arial" charset="0"/>
                <a:cs typeface="Arial" charset="0"/>
              </a:rPr>
              <a:t>L</a:t>
            </a:r>
            <a:r>
              <a:rPr lang="en-US" altLang="en-US" sz="1900">
                <a:latin typeface="Arial" charset="0"/>
                <a:cs typeface="Arial" charset="0"/>
              </a:rPr>
              <a:t>ist</a:t>
            </a:r>
            <a:r>
              <a:rPr lang="en-US" altLang="en-US" sz="1900" dirty="0">
                <a:latin typeface="Arial" charset="0"/>
                <a:cs typeface="Arial" charset="0"/>
              </a:rPr>
              <a:t>	</a:t>
            </a:r>
          </a:p>
          <a:p>
            <a:pPr lvl="1">
              <a:buFont typeface="Wingdings" pitchFamily="2" charset="2"/>
              <a:buChar char="p"/>
            </a:pPr>
            <a:r>
              <a:rPr lang="en-US" altLang="en-US" sz="1900" dirty="0">
                <a:latin typeface="Arial" charset="0"/>
                <a:cs typeface="Arial" charset="0"/>
              </a:rPr>
              <a:t>	Stack and Queue</a:t>
            </a:r>
          </a:p>
          <a:p>
            <a:pPr lvl="1">
              <a:buFont typeface="Wingdings" pitchFamily="2" charset="2"/>
              <a:buChar char="p"/>
            </a:pPr>
            <a:r>
              <a:rPr lang="en-US" altLang="en-US" sz="1900" dirty="0">
                <a:latin typeface="Arial" charset="0"/>
                <a:cs typeface="Arial" charset="0"/>
              </a:rPr>
              <a:t>	Hash Table</a:t>
            </a:r>
          </a:p>
          <a:p>
            <a:pPr lvl="1">
              <a:buFont typeface="Wingdings" pitchFamily="2" charset="2"/>
              <a:buChar char="p"/>
            </a:pPr>
            <a:r>
              <a:rPr lang="en-US" altLang="en-US" sz="1900" dirty="0">
                <a:latin typeface="Arial" charset="0"/>
                <a:cs typeface="Arial" charset="0"/>
              </a:rPr>
              <a:t>	Tree and Tree T</a:t>
            </a:r>
            <a:r>
              <a:rPr lang="en-US" altLang="zh-CN" sz="1900" dirty="0">
                <a:latin typeface="Arial" charset="0"/>
                <a:cs typeface="Arial" charset="0"/>
              </a:rPr>
              <a:t>raversal </a:t>
            </a:r>
            <a:endParaRPr lang="en-US" altLang="en-US" sz="1900" dirty="0">
              <a:latin typeface="Arial" charset="0"/>
              <a:cs typeface="Arial" charset="0"/>
            </a:endParaRPr>
          </a:p>
          <a:p>
            <a:pPr lvl="1">
              <a:buFont typeface="Wingdings" pitchFamily="2" charset="2"/>
              <a:buChar char="p"/>
            </a:pPr>
            <a:r>
              <a:rPr lang="en-US" altLang="en-US" sz="1900" dirty="0">
                <a:latin typeface="Arial" charset="0"/>
                <a:cs typeface="Arial" charset="0"/>
              </a:rPr>
              <a:t>		Binary Tree </a:t>
            </a:r>
          </a:p>
          <a:p>
            <a:pPr lvl="1">
              <a:buFont typeface="Wingdings" pitchFamily="2" charset="2"/>
              <a:buChar char="p"/>
            </a:pPr>
            <a:r>
              <a:rPr lang="zh-CN" altLang="en-US" sz="1900" dirty="0">
                <a:latin typeface="Arial" charset="0"/>
                <a:cs typeface="Arial" charset="0"/>
              </a:rPr>
              <a:t>                 </a:t>
            </a:r>
            <a:r>
              <a:rPr lang="en-US" altLang="zh-CN" sz="1900" dirty="0">
                <a:latin typeface="Arial" charset="0"/>
                <a:cs typeface="Arial" charset="0"/>
              </a:rPr>
              <a:t>Heap</a:t>
            </a:r>
            <a:endParaRPr lang="en-US" altLang="en-US" sz="1900" dirty="0">
              <a:latin typeface="Arial" charset="0"/>
              <a:cs typeface="Arial" charset="0"/>
            </a:endParaRPr>
          </a:p>
          <a:p>
            <a:pPr lvl="1">
              <a:buFont typeface="Wingdings" pitchFamily="2" charset="2"/>
              <a:buChar char="p"/>
            </a:pPr>
            <a:r>
              <a:rPr lang="en-US" altLang="en-US" sz="1900" dirty="0">
                <a:latin typeface="Arial" charset="0"/>
                <a:cs typeface="Arial" charset="0"/>
              </a:rPr>
              <a:t>		Binary Search Tree </a:t>
            </a:r>
          </a:p>
          <a:p>
            <a:pPr lvl="1">
              <a:buFont typeface="Wingdings" pitchFamily="2" charset="2"/>
              <a:buChar char="p"/>
            </a:pPr>
            <a:r>
              <a:rPr lang="en-US" altLang="en-US" sz="1900" dirty="0">
                <a:latin typeface="Arial" charset="0"/>
                <a:cs typeface="Arial" charset="0"/>
              </a:rPr>
              <a:t>		AVL, … …</a:t>
            </a:r>
          </a:p>
          <a:p>
            <a:pPr>
              <a:buFont typeface="Arial" charset="0"/>
              <a:buNone/>
            </a:pPr>
            <a:endParaRPr lang="en-US" altLang="en-US" sz="1900" dirty="0">
              <a:latin typeface="Arial" charset="0"/>
              <a:cs typeface="Arial" charset="0"/>
            </a:endParaRPr>
          </a:p>
          <a:p>
            <a:pPr>
              <a:buFont typeface="Arial" charset="0"/>
              <a:buNone/>
            </a:pPr>
            <a:r>
              <a:rPr lang="en-US" altLang="en-US" sz="2200" dirty="0">
                <a:latin typeface="Arial" charset="0"/>
                <a:cs typeface="Arial" charset="0"/>
              </a:rPr>
              <a:t>Algorithm: </a:t>
            </a:r>
          </a:p>
          <a:p>
            <a:pPr lvl="1">
              <a:buFont typeface="Wingdings" pitchFamily="2" charset="2"/>
              <a:buChar char="p"/>
            </a:pPr>
            <a:r>
              <a:rPr lang="zh-CN" altLang="en-US" sz="1900" dirty="0">
                <a:latin typeface="Arial" charset="0"/>
                <a:cs typeface="Arial" charset="0"/>
              </a:rPr>
              <a:t>  </a:t>
            </a:r>
            <a:r>
              <a:rPr lang="en-US" altLang="en-US" sz="1900" dirty="0">
                <a:latin typeface="Arial" charset="0"/>
                <a:cs typeface="Arial" charset="0"/>
              </a:rPr>
              <a:t>Complexity Analysis</a:t>
            </a:r>
          </a:p>
          <a:p>
            <a:pPr lvl="1">
              <a:buFont typeface="Wingdings" pitchFamily="2" charset="2"/>
              <a:buChar char="p"/>
            </a:pPr>
            <a:r>
              <a:rPr lang="zh-CN" altLang="en-US" sz="1900" dirty="0">
                <a:latin typeface="Arial" charset="0"/>
                <a:cs typeface="Arial" charset="0"/>
              </a:rPr>
              <a:t>  </a:t>
            </a:r>
            <a:r>
              <a:rPr lang="en-US" altLang="en-US" sz="1900" dirty="0">
                <a:latin typeface="Arial" charset="0"/>
                <a:cs typeface="Arial" charset="0"/>
              </a:rPr>
              <a:t>Sorting Algorithms: (I</a:t>
            </a:r>
            <a:r>
              <a:rPr lang="en-US" altLang="zh-CN" sz="1900" dirty="0">
                <a:latin typeface="Arial" charset="0"/>
                <a:cs typeface="Arial" charset="0"/>
              </a:rPr>
              <a:t>nsertion sort, Bubble sort, Merge Sort, Quick Sort, </a:t>
            </a:r>
            <a:r>
              <a:rPr lang="zh-CN" altLang="en-US" sz="1900" dirty="0">
                <a:latin typeface="Arial" charset="0"/>
                <a:cs typeface="Arial" charset="0"/>
              </a:rPr>
              <a:t>    </a:t>
            </a:r>
            <a:r>
              <a:rPr lang="en-US" altLang="zh-CN" sz="1900" dirty="0">
                <a:latin typeface="Arial" charset="0"/>
                <a:cs typeface="Arial" charset="0"/>
              </a:rPr>
              <a:t>		</a:t>
            </a:r>
            <a:r>
              <a:rPr lang="zh-CN" altLang="en-US" sz="1900" dirty="0">
                <a:latin typeface="Arial" charset="0"/>
                <a:cs typeface="Arial" charset="0"/>
              </a:rPr>
              <a:t>                 </a:t>
            </a:r>
            <a:r>
              <a:rPr lang="en-US" altLang="zh-CN" sz="1900" dirty="0">
                <a:latin typeface="Arial" charset="0"/>
                <a:cs typeface="Arial" charset="0"/>
              </a:rPr>
              <a:t>Heap Sort)</a:t>
            </a:r>
            <a:r>
              <a:rPr lang="zh-CN" altLang="en-US" sz="1900" dirty="0">
                <a:latin typeface="Arial" charset="0"/>
                <a:cs typeface="Arial" charset="0"/>
              </a:rPr>
              <a:t> </a:t>
            </a:r>
            <a:endParaRPr lang="en-US" altLang="zh-CN" sz="1900" dirty="0">
              <a:latin typeface="Arial" charset="0"/>
              <a:cs typeface="Arial" charset="0"/>
            </a:endParaRPr>
          </a:p>
          <a:p>
            <a:pPr lvl="1">
              <a:buFont typeface="Wingdings" pitchFamily="2" charset="2"/>
              <a:buChar char="p"/>
            </a:pPr>
            <a:r>
              <a:rPr lang="en-US" altLang="en-US" sz="1900" dirty="0">
                <a:latin typeface="Arial" charset="0"/>
                <a:cs typeface="Arial" charset="0"/>
              </a:rPr>
              <a:t>	Divide and Conquer (Master Theorem) </a:t>
            </a:r>
          </a:p>
          <a:p>
            <a:pPr lvl="1">
              <a:buFont typeface="Wingdings" pitchFamily="2" charset="2"/>
              <a:buChar char="p"/>
            </a:pPr>
            <a:r>
              <a:rPr lang="zh-CN" altLang="en-US" sz="1900" dirty="0">
                <a:latin typeface="Arial" charset="0"/>
                <a:cs typeface="Arial" charset="0"/>
              </a:rPr>
              <a:t>   </a:t>
            </a:r>
            <a:r>
              <a:rPr lang="en-US" altLang="en-US" sz="1900" dirty="0">
                <a:latin typeface="Arial" charset="0"/>
                <a:cs typeface="Arial" charset="0"/>
              </a:rPr>
              <a:t>Huffman coding</a:t>
            </a:r>
          </a:p>
          <a:p>
            <a:pPr>
              <a:buNone/>
            </a:pPr>
            <a:endParaRPr lang="en-US" altLang="zh-CN" sz="1900" dirty="0">
              <a:latin typeface="Arial" charset="0"/>
              <a:cs typeface="Arial" charset="0"/>
            </a:endParaRPr>
          </a:p>
          <a:p>
            <a:pPr>
              <a:buNone/>
            </a:pPr>
            <a:endParaRPr lang="en-US" altLang="zh-CN" sz="1900" dirty="0">
              <a:latin typeface="Arial" charset="0"/>
              <a:cs typeface="Arial" charset="0"/>
            </a:endParaRPr>
          </a:p>
          <a:p>
            <a:pPr>
              <a:buFont typeface="Arial" charset="0"/>
              <a:buNone/>
            </a:pPr>
            <a:endParaRPr lang="en-US" altLang="en-US" sz="1900" dirty="0">
              <a:latin typeface="Arial" charset="0"/>
              <a:cs typeface="Arial" charset="0"/>
            </a:endParaRPr>
          </a:p>
          <a:p>
            <a:pPr>
              <a:buFont typeface="Arial" charset="0"/>
              <a:buNone/>
            </a:pPr>
            <a:endParaRPr lang="en-US" altLang="en-US" dirty="0">
              <a:latin typeface="Arial" charset="0"/>
              <a:cs typeface="Arial" charset="0"/>
            </a:endParaRPr>
          </a:p>
        </p:txBody>
      </p:sp>
    </p:spTree>
    <p:extLst>
      <p:ext uri="{BB962C8B-B14F-4D97-AF65-F5344CB8AC3E}">
        <p14:creationId xmlns:p14="http://schemas.microsoft.com/office/powerpoint/2010/main" val="169237156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ltLang="en-US">
                <a:latin typeface="Arial" charset="0"/>
                <a:cs typeface="Arial" charset="0"/>
              </a:rPr>
              <a:t>References</a:t>
            </a:r>
          </a:p>
        </p:txBody>
      </p:sp>
      <p:sp>
        <p:nvSpPr>
          <p:cNvPr id="98307" name="Rectangle 3"/>
          <p:cNvSpPr>
            <a:spLocks noGrp="1" noChangeArrowheads="1"/>
          </p:cNvSpPr>
          <p:nvPr>
            <p:ph type="body" idx="1"/>
          </p:nvPr>
        </p:nvSpPr>
        <p:spPr/>
        <p:txBody>
          <a:bodyPr/>
          <a:lstStyle/>
          <a:p>
            <a:pPr marL="533400" indent="-533400">
              <a:buFontTx/>
              <a:buNone/>
            </a:pPr>
            <a:r>
              <a:rPr lang="en-US" altLang="en-US" sz="1600" dirty="0">
                <a:latin typeface="Arial" charset="0"/>
                <a:cs typeface="Arial" charset="0"/>
              </a:rPr>
              <a:t>[1]	</a:t>
            </a:r>
            <a:r>
              <a:rPr lang="en-US" altLang="en-US" sz="1600" dirty="0" err="1">
                <a:latin typeface="Arial" charset="0"/>
                <a:cs typeface="Arial" charset="0"/>
              </a:rPr>
              <a:t>Cormen</a:t>
            </a:r>
            <a:r>
              <a:rPr lang="en-US" altLang="en-US" sz="1600" dirty="0">
                <a:latin typeface="Arial" charset="0"/>
                <a:cs typeface="Arial" charset="0"/>
              </a:rPr>
              <a:t>, </a:t>
            </a:r>
            <a:r>
              <a:rPr lang="en-US" altLang="en-US" sz="1600" dirty="0" err="1">
                <a:latin typeface="Arial" charset="0"/>
                <a:cs typeface="Arial" charset="0"/>
              </a:rPr>
              <a:t>Leiserson</a:t>
            </a:r>
            <a:r>
              <a:rPr lang="en-US" altLang="en-US" sz="1600" dirty="0">
                <a:latin typeface="Arial" charset="0"/>
                <a:cs typeface="Arial" charset="0"/>
              </a:rPr>
              <a:t>, and </a:t>
            </a:r>
            <a:r>
              <a:rPr lang="en-US" altLang="en-US" sz="1600" dirty="0" err="1">
                <a:latin typeface="Arial" charset="0"/>
                <a:cs typeface="Arial" charset="0"/>
              </a:rPr>
              <a:t>Rivest</a:t>
            </a:r>
            <a:r>
              <a:rPr lang="en-US" altLang="en-US" sz="1600" dirty="0">
                <a:latin typeface="Arial" charset="0"/>
                <a:cs typeface="Arial" charset="0"/>
              </a:rPr>
              <a:t>, </a:t>
            </a:r>
            <a:r>
              <a:rPr lang="en-US" altLang="en-US" sz="1600" i="1" dirty="0">
                <a:latin typeface="Arial" charset="0"/>
                <a:cs typeface="Arial" charset="0"/>
              </a:rPr>
              <a:t>Introduction to Algorithms</a:t>
            </a:r>
            <a:r>
              <a:rPr lang="en-US" altLang="en-US" sz="1600" dirty="0">
                <a:latin typeface="Arial" charset="0"/>
                <a:cs typeface="Arial" charset="0"/>
              </a:rPr>
              <a:t>, McGraw Hill, 2009, Ch.13, p.308-338.</a:t>
            </a:r>
          </a:p>
          <a:p>
            <a:pPr marL="533400" indent="-533400">
              <a:buFontTx/>
              <a:buNone/>
            </a:pPr>
            <a:r>
              <a:rPr lang="en-US" altLang="en-US" sz="1600" dirty="0">
                <a:latin typeface="Arial" charset="0"/>
                <a:cs typeface="Arial" charset="0"/>
              </a:rPr>
              <a:t>[2]	Weiss, Data Structures and Algorithm Analysis in C++, 3</a:t>
            </a:r>
            <a:r>
              <a:rPr lang="en-US" altLang="en-US" sz="1600" baseline="30000" dirty="0">
                <a:latin typeface="Arial" charset="0"/>
                <a:cs typeface="Arial" charset="0"/>
              </a:rPr>
              <a:t>rd</a:t>
            </a:r>
            <a:r>
              <a:rPr lang="en-US" altLang="en-US" sz="1600" dirty="0">
                <a:latin typeface="Arial" charset="0"/>
                <a:cs typeface="Arial" charset="0"/>
              </a:rPr>
              <a:t> Ed., Addison Wesley, §12.2, p.525-34.</a:t>
            </a:r>
          </a:p>
          <a:p>
            <a:pPr marL="533400" indent="-533400"/>
            <a:endParaRPr lang="en-US" altLang="en-US" dirty="0">
              <a:latin typeface="Arial" charset="0"/>
              <a:cs typeface="Arial" charset="0"/>
            </a:endParaRPr>
          </a:p>
        </p:txBody>
      </p:sp>
    </p:spTree>
    <p:extLst>
      <p:ext uri="{BB962C8B-B14F-4D97-AF65-F5344CB8AC3E}">
        <p14:creationId xmlns:p14="http://schemas.microsoft.com/office/powerpoint/2010/main" val="183647473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a:latin typeface="Arial" charset="0"/>
                <a:cs typeface="Arial" charset="0"/>
              </a:rPr>
              <a:t>References</a:t>
            </a:r>
          </a:p>
        </p:txBody>
      </p:sp>
      <p:sp>
        <p:nvSpPr>
          <p:cNvPr id="20483" name="Rectangle 3"/>
          <p:cNvSpPr>
            <a:spLocks noGrp="1" noChangeArrowheads="1"/>
          </p:cNvSpPr>
          <p:nvPr>
            <p:ph type="body" idx="1"/>
          </p:nvPr>
        </p:nvSpPr>
        <p:spPr/>
        <p:txBody>
          <a:bodyPr/>
          <a:lstStyle/>
          <a:p>
            <a:pPr marL="533400" indent="-533400">
              <a:buNone/>
              <a:defRPr/>
            </a:pPr>
            <a:r>
              <a:rPr lang="en-US" sz="1400" dirty="0">
                <a:latin typeface="Arial" charset="0"/>
                <a:cs typeface="Arial" charset="0"/>
              </a:rPr>
              <a:t>	Wikipedia, http://en.wikipedia.org/wiki/Hash_function</a:t>
            </a:r>
            <a:br>
              <a:rPr lang="en-US" sz="1400" dirty="0">
                <a:latin typeface="Arial" charset="0"/>
                <a:cs typeface="Arial" charset="0"/>
              </a:rPr>
            </a:br>
            <a:r>
              <a:rPr lang="en-US" sz="1400" dirty="0">
                <a:latin typeface="Arial" charset="0"/>
                <a:cs typeface="Arial" charset="0"/>
              </a:rPr>
              <a:t>	</a:t>
            </a:r>
          </a:p>
          <a:p>
            <a:pPr marL="533400" indent="-533400">
              <a:buNone/>
            </a:pPr>
            <a:r>
              <a:rPr lang="en-US" altLang="en-US" sz="1400" dirty="0">
                <a:latin typeface="Arial" charset="0"/>
                <a:cs typeface="Arial" charset="0"/>
              </a:rPr>
              <a:t>[1]	</a:t>
            </a:r>
            <a:r>
              <a:rPr lang="en-US" altLang="en-US" sz="1400" dirty="0" err="1">
                <a:latin typeface="Arial" charset="0"/>
                <a:cs typeface="Arial" charset="0"/>
              </a:rPr>
              <a:t>Cormen</a:t>
            </a:r>
            <a:r>
              <a:rPr lang="en-US" altLang="en-US" sz="1400" dirty="0">
                <a:latin typeface="Arial" charset="0"/>
                <a:cs typeface="Arial" charset="0"/>
              </a:rPr>
              <a:t>, </a:t>
            </a:r>
            <a:r>
              <a:rPr lang="en-US" altLang="en-US" sz="1400" dirty="0" err="1">
                <a:latin typeface="Arial" charset="0"/>
                <a:cs typeface="Arial" charset="0"/>
              </a:rPr>
              <a:t>Leiserson</a:t>
            </a:r>
            <a:r>
              <a:rPr lang="en-US" altLang="en-US" sz="1400" dirty="0">
                <a:latin typeface="Arial" charset="0"/>
                <a:cs typeface="Arial" charset="0"/>
              </a:rPr>
              <a:t>, and </a:t>
            </a:r>
            <a:r>
              <a:rPr lang="en-US" altLang="en-US" sz="1400" dirty="0" err="1">
                <a:latin typeface="Arial" charset="0"/>
                <a:cs typeface="Arial" charset="0"/>
              </a:rPr>
              <a:t>Rivest</a:t>
            </a:r>
            <a:r>
              <a:rPr lang="en-US" altLang="en-US" sz="1400" dirty="0">
                <a:latin typeface="Arial" charset="0"/>
                <a:cs typeface="Arial" charset="0"/>
              </a:rPr>
              <a:t>, </a:t>
            </a:r>
            <a:r>
              <a:rPr lang="en-US" altLang="en-US" sz="1400" i="1" dirty="0">
                <a:latin typeface="Arial" charset="0"/>
                <a:cs typeface="Arial" charset="0"/>
              </a:rPr>
              <a:t>Introduction to Algorithms</a:t>
            </a:r>
            <a:r>
              <a:rPr lang="en-US" altLang="en-US" sz="1400" dirty="0">
                <a:latin typeface="Arial" charset="0"/>
                <a:cs typeface="Arial" charset="0"/>
              </a:rPr>
              <a:t>, McGraw Hill, 1990.</a:t>
            </a:r>
          </a:p>
          <a:p>
            <a:pPr marL="533400" indent="-533400">
              <a:buNone/>
            </a:pPr>
            <a:r>
              <a:rPr lang="en-US" altLang="en-US" sz="1400" dirty="0">
                <a:latin typeface="Arial" charset="0"/>
                <a:cs typeface="Arial" charset="0"/>
              </a:rPr>
              <a:t>[2]	Weiss, Data Structures and Algorithm Analysis in C++, 3</a:t>
            </a:r>
            <a:r>
              <a:rPr lang="en-US" altLang="en-US" sz="1400" baseline="30000" dirty="0">
                <a:latin typeface="Arial" charset="0"/>
                <a:cs typeface="Arial" charset="0"/>
              </a:rPr>
              <a:t>rd</a:t>
            </a:r>
            <a:r>
              <a:rPr lang="en-US" altLang="en-US" sz="1400" dirty="0">
                <a:latin typeface="Arial" charset="0"/>
                <a:cs typeface="Arial" charset="0"/>
              </a:rPr>
              <a:t> Ed., Addison Wesley.</a:t>
            </a:r>
          </a:p>
          <a:p>
            <a:pPr marL="533400" indent="-533400">
              <a:buFontTx/>
              <a:buNone/>
              <a:defRPr/>
            </a:pPr>
            <a:endParaRPr lang="en-US" sz="1400" dirty="0">
              <a:latin typeface="Arial" charset="0"/>
              <a:cs typeface="Arial" charset="0"/>
            </a:endParaRPr>
          </a:p>
          <a:p>
            <a:pPr marL="533400" indent="-533400" algn="just">
              <a:buFont typeface="Arial" charset="0"/>
              <a:buNone/>
              <a:defRPr/>
            </a:pPr>
            <a:r>
              <a:rPr lang="en-US" sz="1400" dirty="0">
                <a:solidFill>
                  <a:schemeClr val="tx1">
                    <a:lumMod val="65000"/>
                    <a:lumOff val="35000"/>
                  </a:schemeClr>
                </a:solidFill>
                <a:latin typeface="Arial" charset="0"/>
                <a:cs typeface="Arial" charset="0"/>
              </a:rPr>
              <a:t>	These slides are provided for the ECE 250</a:t>
            </a:r>
            <a:r>
              <a:rPr lang="en-US" sz="1400" i="1" dirty="0">
                <a:solidFill>
                  <a:schemeClr val="tx1">
                    <a:lumMod val="65000"/>
                    <a:lumOff val="35000"/>
                  </a:schemeClr>
                </a:solidFill>
                <a:latin typeface="Arial" charset="0"/>
                <a:cs typeface="Arial" charset="0"/>
              </a:rPr>
              <a:t> Algorithms and Data Structures</a:t>
            </a:r>
            <a:r>
              <a:rPr lang="en-US" sz="1400" dirty="0">
                <a:solidFill>
                  <a:schemeClr val="tx1">
                    <a:lumMod val="65000"/>
                    <a:lumOff val="35000"/>
                  </a:schemeClr>
                </a:solidFill>
                <a:latin typeface="Arial" charset="0"/>
                <a:cs typeface="Arial" charset="0"/>
              </a:rPr>
              <a:t> course.  The material in it reflects Douglas W. Harder’s best judgment in light of the information available to him at the time of preparation.  Any reliance on these course slides by any party for any other purpose are the responsibility of such parties.  Douglas W. Harder accepts no responsibility for damages, if any, suffered by any party as a result of decisions made or actions based on these course slides for any other purpose than that for which it was intended.</a:t>
            </a:r>
          </a:p>
        </p:txBody>
      </p:sp>
    </p:spTree>
    <p:extLst>
      <p:ext uri="{BB962C8B-B14F-4D97-AF65-F5344CB8AC3E}">
        <p14:creationId xmlns:p14="http://schemas.microsoft.com/office/powerpoint/2010/main" val="1054778638"/>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24453</TotalTime>
  <Words>3710</Words>
  <Application>Microsoft Macintosh PowerPoint</Application>
  <PresentationFormat>全屏显示(4:3)</PresentationFormat>
  <Paragraphs>509</Paragraphs>
  <Slides>95</Slides>
  <Notes>95</Notes>
  <HiddenSlides>4</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95</vt:i4>
      </vt:variant>
    </vt:vector>
  </HeadingPairs>
  <TitlesOfParts>
    <vt:vector size="102" baseType="lpstr">
      <vt:lpstr>Arial</vt:lpstr>
      <vt:lpstr>Calibri</vt:lpstr>
      <vt:lpstr>Courier New</vt:lpstr>
      <vt:lpstr>Symbol</vt:lpstr>
      <vt:lpstr>Times New Roman</vt:lpstr>
      <vt:lpstr>Wingdings</vt:lpstr>
      <vt:lpstr>Custom Design</vt:lpstr>
      <vt:lpstr>CS101  Algorithms and Data Structures</vt:lpstr>
      <vt:lpstr>Outline</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Insertions</vt:lpstr>
      <vt:lpstr>Bottom-Up Insertions</vt:lpstr>
      <vt:lpstr>Bottom-Up Insertions</vt:lpstr>
      <vt:lpstr>Bottom-Up Insertions</vt:lpstr>
      <vt:lpstr>Bottom-Up Insertions</vt:lpstr>
      <vt:lpstr>Bottom-Up Insertions</vt:lpstr>
      <vt:lpstr>Bottom-Up Insertions</vt:lpstr>
      <vt:lpstr>Bottom-Up Insertions</vt:lpstr>
      <vt:lpstr>Bottom-Up Insertions</vt:lpstr>
      <vt:lpstr>Bottom-Up Insertions</vt:lpstr>
      <vt:lpstr>Examples of Insertions</vt:lpstr>
      <vt:lpstr>Examples of Insertions</vt:lpstr>
      <vt:lpstr>Examples of Insertions</vt:lpstr>
      <vt:lpstr>Examples of Insertions</vt:lpstr>
      <vt:lpstr>Examples of Insertions</vt:lpstr>
      <vt:lpstr>Examples of Insertions</vt:lpstr>
      <vt:lpstr>Examples of Insertions</vt:lpstr>
      <vt:lpstr>Examples of Insertions</vt:lpstr>
      <vt:lpstr>Examples of Insertions</vt:lpstr>
      <vt:lpstr>Examples of Insertions</vt:lpstr>
      <vt:lpstr>Examples of Insertions</vt:lpstr>
      <vt:lpstr>Examples of Insertions</vt:lpstr>
      <vt:lpstr>Examples of Insertions</vt:lpstr>
      <vt:lpstr>Examples of Insertions</vt:lpstr>
      <vt:lpstr>Examples of Insertions</vt:lpstr>
      <vt:lpstr>Examples of Insertions</vt:lpstr>
      <vt:lpstr>Top-Down Insertions and Deletions</vt:lpstr>
      <vt:lpstr>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Top-Down Deletions</vt:lpstr>
      <vt:lpstr>Top-Down Deletions</vt:lpstr>
      <vt:lpstr>Top-Down Deletions</vt:lpstr>
      <vt:lpstr>Top-Down Deletions</vt:lpstr>
      <vt:lpstr>Red-Black Trees</vt:lpstr>
      <vt:lpstr>Midterm Review</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ECE 250 Algorithms and Data Structures</dc:title>
  <dc:creator>dwharder</dc:creator>
  <cp:lastModifiedBy>GENG, Hao</cp:lastModifiedBy>
  <cp:revision>1291</cp:revision>
  <dcterms:created xsi:type="dcterms:W3CDTF">2009-09-11T23:00:44Z</dcterms:created>
  <dcterms:modified xsi:type="dcterms:W3CDTF">2022-10-30T13:14:02Z</dcterms:modified>
</cp:coreProperties>
</file>