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3"/>
  </p:notesMasterIdLst>
  <p:handoutMasterIdLst>
    <p:handoutMasterId r:id="rId84"/>
  </p:handoutMasterIdLst>
  <p:sldIdLst>
    <p:sldId id="434" r:id="rId2"/>
    <p:sldId id="437" r:id="rId3"/>
    <p:sldId id="374" r:id="rId4"/>
    <p:sldId id="416" r:id="rId5"/>
    <p:sldId id="376" r:id="rId6"/>
    <p:sldId id="378" r:id="rId7"/>
    <p:sldId id="379" r:id="rId8"/>
    <p:sldId id="380" r:id="rId9"/>
    <p:sldId id="381" r:id="rId10"/>
    <p:sldId id="421" r:id="rId11"/>
    <p:sldId id="435" r:id="rId12"/>
    <p:sldId id="422" r:id="rId13"/>
    <p:sldId id="382" r:id="rId14"/>
    <p:sldId id="383" r:id="rId15"/>
    <p:sldId id="385" r:id="rId16"/>
    <p:sldId id="417" r:id="rId17"/>
    <p:sldId id="436" r:id="rId18"/>
    <p:sldId id="387" r:id="rId19"/>
    <p:sldId id="392" r:id="rId20"/>
    <p:sldId id="394" r:id="rId21"/>
    <p:sldId id="396" r:id="rId22"/>
    <p:sldId id="397" r:id="rId23"/>
    <p:sldId id="398" r:id="rId24"/>
    <p:sldId id="423" r:id="rId25"/>
    <p:sldId id="425" r:id="rId26"/>
    <p:sldId id="424" r:id="rId27"/>
    <p:sldId id="510" r:id="rId28"/>
    <p:sldId id="399" r:id="rId29"/>
    <p:sldId id="377" r:id="rId30"/>
    <p:sldId id="418" r:id="rId31"/>
    <p:sldId id="404" r:id="rId32"/>
    <p:sldId id="427" r:id="rId33"/>
    <p:sldId id="419" r:id="rId34"/>
    <p:sldId id="420" r:id="rId35"/>
    <p:sldId id="426" r:id="rId36"/>
    <p:sldId id="406" r:id="rId37"/>
    <p:sldId id="408" r:id="rId38"/>
    <p:sldId id="428" r:id="rId39"/>
    <p:sldId id="413" r:id="rId40"/>
    <p:sldId id="373" r:id="rId41"/>
    <p:sldId id="511" r:id="rId42"/>
    <p:sldId id="432" r:id="rId43"/>
    <p:sldId id="429" r:id="rId44"/>
    <p:sldId id="430" r:id="rId45"/>
    <p:sldId id="431" r:id="rId46"/>
    <p:sldId id="438" r:id="rId47"/>
    <p:sldId id="442" r:id="rId48"/>
    <p:sldId id="443" r:id="rId49"/>
    <p:sldId id="444" r:id="rId50"/>
    <p:sldId id="445" r:id="rId51"/>
    <p:sldId id="478" r:id="rId52"/>
    <p:sldId id="479" r:id="rId53"/>
    <p:sldId id="480" r:id="rId54"/>
    <p:sldId id="481" r:id="rId55"/>
    <p:sldId id="482" r:id="rId56"/>
    <p:sldId id="483" r:id="rId57"/>
    <p:sldId id="484" r:id="rId58"/>
    <p:sldId id="485" r:id="rId59"/>
    <p:sldId id="486" r:id="rId60"/>
    <p:sldId id="487" r:id="rId61"/>
    <p:sldId id="488" r:id="rId62"/>
    <p:sldId id="489" r:id="rId63"/>
    <p:sldId id="491" r:id="rId64"/>
    <p:sldId id="460" r:id="rId65"/>
    <p:sldId id="461" r:id="rId66"/>
    <p:sldId id="462" r:id="rId67"/>
    <p:sldId id="463" r:id="rId68"/>
    <p:sldId id="464" r:id="rId69"/>
    <p:sldId id="496" r:id="rId70"/>
    <p:sldId id="499" r:id="rId71"/>
    <p:sldId id="500" r:id="rId72"/>
    <p:sldId id="502" r:id="rId73"/>
    <p:sldId id="503" r:id="rId74"/>
    <p:sldId id="504" r:id="rId75"/>
    <p:sldId id="505" r:id="rId76"/>
    <p:sldId id="513" r:id="rId77"/>
    <p:sldId id="509" r:id="rId78"/>
    <p:sldId id="514" r:id="rId79"/>
    <p:sldId id="507" r:id="rId80"/>
    <p:sldId id="508" r:id="rId81"/>
    <p:sldId id="512"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781D841-434F-451E-BF91-545BB0A83A8F}">
          <p14:sldIdLst>
            <p14:sldId id="434"/>
            <p14:sldId id="437"/>
            <p14:sldId id="374"/>
            <p14:sldId id="416"/>
            <p14:sldId id="376"/>
            <p14:sldId id="378"/>
            <p14:sldId id="379"/>
            <p14:sldId id="380"/>
            <p14:sldId id="381"/>
            <p14:sldId id="421"/>
            <p14:sldId id="435"/>
            <p14:sldId id="422"/>
            <p14:sldId id="382"/>
            <p14:sldId id="383"/>
            <p14:sldId id="385"/>
            <p14:sldId id="417"/>
            <p14:sldId id="436"/>
            <p14:sldId id="387"/>
            <p14:sldId id="392"/>
            <p14:sldId id="394"/>
            <p14:sldId id="396"/>
            <p14:sldId id="397"/>
            <p14:sldId id="398"/>
            <p14:sldId id="423"/>
            <p14:sldId id="425"/>
            <p14:sldId id="424"/>
          </p14:sldIdLst>
        </p14:section>
        <p14:section name="Untitled Section" id="{7E4914DB-EACF-45B0-BB0C-285BCDF0B7EF}">
          <p14:sldIdLst>
            <p14:sldId id="510"/>
            <p14:sldId id="399"/>
            <p14:sldId id="377"/>
            <p14:sldId id="418"/>
            <p14:sldId id="404"/>
            <p14:sldId id="427"/>
            <p14:sldId id="419"/>
            <p14:sldId id="420"/>
            <p14:sldId id="426"/>
            <p14:sldId id="406"/>
            <p14:sldId id="408"/>
            <p14:sldId id="428"/>
            <p14:sldId id="413"/>
            <p14:sldId id="373"/>
          </p14:sldIdLst>
        </p14:section>
        <p14:section name="Untitled Section" id="{6494D7D2-D52B-4874-A888-A46F5A4E308C}">
          <p14:sldIdLst>
            <p14:sldId id="511"/>
            <p14:sldId id="432"/>
            <p14:sldId id="429"/>
            <p14:sldId id="430"/>
            <p14:sldId id="431"/>
            <p14:sldId id="438"/>
            <p14:sldId id="442"/>
            <p14:sldId id="443"/>
            <p14:sldId id="444"/>
            <p14:sldId id="445"/>
            <p14:sldId id="478"/>
            <p14:sldId id="479"/>
            <p14:sldId id="480"/>
            <p14:sldId id="481"/>
            <p14:sldId id="482"/>
            <p14:sldId id="483"/>
            <p14:sldId id="484"/>
            <p14:sldId id="485"/>
            <p14:sldId id="486"/>
            <p14:sldId id="487"/>
            <p14:sldId id="488"/>
            <p14:sldId id="489"/>
            <p14:sldId id="491"/>
            <p14:sldId id="460"/>
            <p14:sldId id="461"/>
            <p14:sldId id="462"/>
            <p14:sldId id="463"/>
            <p14:sldId id="464"/>
            <p14:sldId id="496"/>
            <p14:sldId id="499"/>
            <p14:sldId id="500"/>
            <p14:sldId id="502"/>
            <p14:sldId id="503"/>
            <p14:sldId id="504"/>
            <p14:sldId id="505"/>
            <p14:sldId id="513"/>
            <p14:sldId id="509"/>
            <p14:sldId id="514"/>
            <p14:sldId id="507"/>
            <p14:sldId id="508"/>
          </p14:sldIdLst>
        </p14:section>
        <p14:section name="Untitled Section" id="{48DED19E-7F7E-46C5-A4DB-DD2CC6CAA8AA}">
          <p14:sldIdLst>
            <p14:sldId id="5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79373"/>
  </p:normalViewPr>
  <p:slideViewPr>
    <p:cSldViewPr>
      <p:cViewPr varScale="1">
        <p:scale>
          <a:sx n="81" d="100"/>
          <a:sy n="81" d="100"/>
        </p:scale>
        <p:origin x="1908" y="84"/>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23946"/>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2022-11-06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11/6/2022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45060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11</a:t>
            </a:fld>
            <a:endParaRPr lang="en-CA"/>
          </a:p>
        </p:txBody>
      </p:sp>
    </p:spTree>
    <p:extLst>
      <p:ext uri="{BB962C8B-B14F-4D97-AF65-F5344CB8AC3E}">
        <p14:creationId xmlns:p14="http://schemas.microsoft.com/office/powerpoint/2010/main" val="165106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顶点导出子图</a:t>
            </a:r>
            <a:endParaRPr lang="en-CA" altLang="en-US" dirty="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12</a:t>
            </a:fld>
            <a:endParaRPr lang="en-CA"/>
          </a:p>
        </p:txBody>
      </p:sp>
    </p:spTree>
    <p:extLst>
      <p:ext uri="{BB962C8B-B14F-4D97-AF65-F5344CB8AC3E}">
        <p14:creationId xmlns:p14="http://schemas.microsoft.com/office/powerpoint/2010/main" val="93799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13</a:t>
            </a:fld>
            <a:endParaRPr lang="en-CA"/>
          </a:p>
        </p:txBody>
      </p:sp>
    </p:spTree>
    <p:extLst>
      <p:ext uri="{BB962C8B-B14F-4D97-AF65-F5344CB8AC3E}">
        <p14:creationId xmlns:p14="http://schemas.microsoft.com/office/powerpoint/2010/main" val="217756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14</a:t>
            </a:fld>
            <a:endParaRPr lang="en-CA"/>
          </a:p>
        </p:txBody>
      </p:sp>
    </p:spTree>
    <p:extLst>
      <p:ext uri="{BB962C8B-B14F-4D97-AF65-F5344CB8AC3E}">
        <p14:creationId xmlns:p14="http://schemas.microsoft.com/office/powerpoint/2010/main" val="385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15</a:t>
            </a:fld>
            <a:endParaRPr lang="en-CA"/>
          </a:p>
        </p:txBody>
      </p:sp>
    </p:spTree>
    <p:extLst>
      <p:ext uri="{BB962C8B-B14F-4D97-AF65-F5344CB8AC3E}">
        <p14:creationId xmlns:p14="http://schemas.microsoft.com/office/powerpoint/2010/main" val="90320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16</a:t>
            </a:fld>
            <a:endParaRPr lang="en-CA"/>
          </a:p>
        </p:txBody>
      </p:sp>
    </p:spTree>
    <p:extLst>
      <p:ext uri="{BB962C8B-B14F-4D97-AF65-F5344CB8AC3E}">
        <p14:creationId xmlns:p14="http://schemas.microsoft.com/office/powerpoint/2010/main" val="341115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17</a:t>
            </a:fld>
            <a:endParaRPr lang="en-CA"/>
          </a:p>
        </p:txBody>
      </p:sp>
    </p:spTree>
    <p:extLst>
      <p:ext uri="{BB962C8B-B14F-4D97-AF65-F5344CB8AC3E}">
        <p14:creationId xmlns:p14="http://schemas.microsoft.com/office/powerpoint/2010/main" val="153426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18</a:t>
            </a:fld>
            <a:endParaRPr lang="en-CA"/>
          </a:p>
        </p:txBody>
      </p:sp>
    </p:spTree>
    <p:extLst>
      <p:ext uri="{BB962C8B-B14F-4D97-AF65-F5344CB8AC3E}">
        <p14:creationId xmlns:p14="http://schemas.microsoft.com/office/powerpoint/2010/main" val="335208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19</a:t>
            </a:fld>
            <a:endParaRPr lang="en-CA"/>
          </a:p>
        </p:txBody>
      </p:sp>
    </p:spTree>
    <p:extLst>
      <p:ext uri="{BB962C8B-B14F-4D97-AF65-F5344CB8AC3E}">
        <p14:creationId xmlns:p14="http://schemas.microsoft.com/office/powerpoint/2010/main" val="343600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Pictorially, we will represent weights by numbers next to the edges</a:t>
            </a:r>
          </a:p>
          <a:p>
            <a:endParaRPr lang="en-CA" altLang="en-US" dirty="0"/>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20</a:t>
            </a:fld>
            <a:endParaRPr lang="en-CA"/>
          </a:p>
        </p:txBody>
      </p:sp>
    </p:spTree>
    <p:extLst>
      <p:ext uri="{BB962C8B-B14F-4D97-AF65-F5344CB8AC3E}">
        <p14:creationId xmlns:p14="http://schemas.microsoft.com/office/powerpoint/2010/main" val="22288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extLst>
      <p:ext uri="{BB962C8B-B14F-4D97-AF65-F5344CB8AC3E}">
        <p14:creationId xmlns:p14="http://schemas.microsoft.com/office/powerpoint/2010/main" val="183302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21</a:t>
            </a:fld>
            <a:endParaRPr lang="en-CA"/>
          </a:p>
        </p:txBody>
      </p:sp>
    </p:spTree>
    <p:extLst>
      <p:ext uri="{BB962C8B-B14F-4D97-AF65-F5344CB8AC3E}">
        <p14:creationId xmlns:p14="http://schemas.microsoft.com/office/powerpoint/2010/main" val="42196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22</a:t>
            </a:fld>
            <a:endParaRPr lang="en-CA"/>
          </a:p>
        </p:txBody>
      </p:sp>
    </p:spTree>
    <p:extLst>
      <p:ext uri="{BB962C8B-B14F-4D97-AF65-F5344CB8AC3E}">
        <p14:creationId xmlns:p14="http://schemas.microsoft.com/office/powerpoint/2010/main" val="141871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23</a:t>
            </a:fld>
            <a:endParaRPr lang="en-CA"/>
          </a:p>
        </p:txBody>
      </p:sp>
    </p:spTree>
    <p:extLst>
      <p:ext uri="{BB962C8B-B14F-4D97-AF65-F5344CB8AC3E}">
        <p14:creationId xmlns:p14="http://schemas.microsoft.com/office/powerpoint/2010/main" val="338561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	Given this tree, here are three rooted trees associated with it</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82724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28</a:t>
            </a:fld>
            <a:endParaRPr lang="en-CA"/>
          </a:p>
        </p:txBody>
      </p:sp>
    </p:spTree>
    <p:extLst>
      <p:ext uri="{BB962C8B-B14F-4D97-AF65-F5344CB8AC3E}">
        <p14:creationId xmlns:p14="http://schemas.microsoft.com/office/powerpoint/2010/main" val="267137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29</a:t>
            </a:fld>
            <a:endParaRPr lang="en-CA"/>
          </a:p>
        </p:txBody>
      </p:sp>
    </p:spTree>
    <p:extLst>
      <p:ext uri="{BB962C8B-B14F-4D97-AF65-F5344CB8AC3E}">
        <p14:creationId xmlns:p14="http://schemas.microsoft.com/office/powerpoint/2010/main" val="411765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30</a:t>
            </a:fld>
            <a:endParaRPr lang="en-CA"/>
          </a:p>
        </p:txBody>
      </p:sp>
    </p:spTree>
    <p:extLst>
      <p:ext uri="{BB962C8B-B14F-4D97-AF65-F5344CB8AC3E}">
        <p14:creationId xmlns:p14="http://schemas.microsoft.com/office/powerpoint/2010/main" val="7853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31</a:t>
            </a:fld>
            <a:endParaRPr lang="en-CA"/>
          </a:p>
        </p:txBody>
      </p:sp>
    </p:spTree>
    <p:extLst>
      <p:ext uri="{BB962C8B-B14F-4D97-AF65-F5344CB8AC3E}">
        <p14:creationId xmlns:p14="http://schemas.microsoft.com/office/powerpoint/2010/main" val="3641184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32</a:t>
            </a:fld>
            <a:endParaRPr lang="en-CA"/>
          </a:p>
        </p:txBody>
      </p:sp>
    </p:spTree>
    <p:extLst>
      <p:ext uri="{BB962C8B-B14F-4D97-AF65-F5344CB8AC3E}">
        <p14:creationId xmlns:p14="http://schemas.microsoft.com/office/powerpoint/2010/main" val="1708731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33</a:t>
            </a:fld>
            <a:endParaRPr lang="en-CA"/>
          </a:p>
        </p:txBody>
      </p:sp>
    </p:spTree>
    <p:extLst>
      <p:ext uri="{BB962C8B-B14F-4D97-AF65-F5344CB8AC3E}">
        <p14:creationId xmlns:p14="http://schemas.microsoft.com/office/powerpoint/2010/main" val="28496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55600" indent="-355600">
              <a:buNone/>
            </a:pPr>
            <a:r>
              <a:rPr lang="en-US" altLang="en-US" dirty="0">
                <a:latin typeface="Arial" charset="0"/>
                <a:cs typeface="Arial" charset="0"/>
              </a:rPr>
              <a:t>	There are a number of data structures that can be used to implement abstract undirected graphs</a:t>
            </a:r>
          </a:p>
          <a:p>
            <a:pPr lvl="1"/>
            <a:r>
              <a:rPr lang="en-US" altLang="en-US" dirty="0">
                <a:latin typeface="Arial" charset="0"/>
                <a:cs typeface="Arial" charset="0"/>
              </a:rPr>
              <a:t>Adjacency matrices</a:t>
            </a:r>
          </a:p>
          <a:p>
            <a:pPr lvl="1"/>
            <a:r>
              <a:rPr lang="en-US" altLang="en-US" dirty="0">
                <a:latin typeface="Arial" charset="0"/>
                <a:cs typeface="Arial" charset="0"/>
              </a:rPr>
              <a:t>Adjacency lists</a:t>
            </a:r>
          </a:p>
          <a:p>
            <a:pPr>
              <a:buFontTx/>
              <a:buNone/>
            </a:pPr>
            <a:endParaRPr lang="en-US" altLang="en-US" dirty="0">
              <a:latin typeface="Arial" charset="0"/>
              <a:cs typeface="Arial" charset="0"/>
            </a:endParaRPr>
          </a:p>
          <a:p>
            <a:endParaRPr lang="en-CA" altLang="en-US" dirty="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4</a:t>
            </a:fld>
            <a:endParaRPr lang="en-CA"/>
          </a:p>
        </p:txBody>
      </p:sp>
    </p:spTree>
    <p:extLst>
      <p:ext uri="{BB962C8B-B14F-4D97-AF65-F5344CB8AC3E}">
        <p14:creationId xmlns:p14="http://schemas.microsoft.com/office/powerpoint/2010/main" val="3326801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34</a:t>
            </a:fld>
            <a:endParaRPr lang="en-CA"/>
          </a:p>
        </p:txBody>
      </p:sp>
    </p:spTree>
    <p:extLst>
      <p:ext uri="{BB962C8B-B14F-4D97-AF65-F5344CB8AC3E}">
        <p14:creationId xmlns:p14="http://schemas.microsoft.com/office/powerpoint/2010/main" val="57851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35</a:t>
            </a:fld>
            <a:endParaRPr lang="en-CA"/>
          </a:p>
        </p:txBody>
      </p:sp>
    </p:spTree>
    <p:extLst>
      <p:ext uri="{BB962C8B-B14F-4D97-AF65-F5344CB8AC3E}">
        <p14:creationId xmlns:p14="http://schemas.microsoft.com/office/powerpoint/2010/main" val="147975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36</a:t>
            </a:fld>
            <a:endParaRPr lang="en-CA"/>
          </a:p>
        </p:txBody>
      </p:sp>
    </p:spTree>
    <p:extLst>
      <p:ext uri="{BB962C8B-B14F-4D97-AF65-F5344CB8AC3E}">
        <p14:creationId xmlns:p14="http://schemas.microsoft.com/office/powerpoint/2010/main" val="3541135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37</a:t>
            </a:fld>
            <a:endParaRPr lang="en-CA"/>
          </a:p>
        </p:txBody>
      </p:sp>
    </p:spTree>
    <p:extLst>
      <p:ext uri="{BB962C8B-B14F-4D97-AF65-F5344CB8AC3E}">
        <p14:creationId xmlns:p14="http://schemas.microsoft.com/office/powerpoint/2010/main" val="3112299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39</a:t>
            </a:fld>
            <a:endParaRPr lang="en-CA"/>
          </a:p>
        </p:txBody>
      </p:sp>
    </p:spTree>
    <p:extLst>
      <p:ext uri="{BB962C8B-B14F-4D97-AF65-F5344CB8AC3E}">
        <p14:creationId xmlns:p14="http://schemas.microsoft.com/office/powerpoint/2010/main" val="163953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215325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20056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5</a:t>
            </a:fld>
            <a:endParaRPr lang="en-CA"/>
          </a:p>
        </p:txBody>
      </p:sp>
    </p:spTree>
    <p:extLst>
      <p:ext uri="{BB962C8B-B14F-4D97-AF65-F5344CB8AC3E}">
        <p14:creationId xmlns:p14="http://schemas.microsoft.com/office/powerpoint/2010/main" val="103802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6</a:t>
            </a:fld>
            <a:endParaRPr lang="en-CA"/>
          </a:p>
        </p:txBody>
      </p:sp>
    </p:spTree>
    <p:extLst>
      <p:ext uri="{BB962C8B-B14F-4D97-AF65-F5344CB8AC3E}">
        <p14:creationId xmlns:p14="http://schemas.microsoft.com/office/powerpoint/2010/main" val="925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7</a:t>
            </a:fld>
            <a:endParaRPr lang="en-CA"/>
          </a:p>
        </p:txBody>
      </p:sp>
    </p:spTree>
    <p:extLst>
      <p:ext uri="{BB962C8B-B14F-4D97-AF65-F5344CB8AC3E}">
        <p14:creationId xmlns:p14="http://schemas.microsoft.com/office/powerpoint/2010/main" val="21377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8</a:t>
            </a:fld>
            <a:endParaRPr lang="en-CA"/>
          </a:p>
        </p:txBody>
      </p:sp>
    </p:spTree>
    <p:extLst>
      <p:ext uri="{BB962C8B-B14F-4D97-AF65-F5344CB8AC3E}">
        <p14:creationId xmlns:p14="http://schemas.microsoft.com/office/powerpoint/2010/main" val="145454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extLst>
      <p:ext uri="{BB962C8B-B14F-4D97-AF65-F5344CB8AC3E}">
        <p14:creationId xmlns:p14="http://schemas.microsoft.com/office/powerpoint/2010/main" val="237424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10</a:t>
            </a:fld>
            <a:endParaRPr lang="en-CA"/>
          </a:p>
        </p:txBody>
      </p:sp>
    </p:spTree>
    <p:extLst>
      <p:ext uri="{BB962C8B-B14F-4D97-AF65-F5344CB8AC3E}">
        <p14:creationId xmlns:p14="http://schemas.microsoft.com/office/powerpoint/2010/main" val="3354127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1.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4.wmf"/><Relationship Id="rId4" Type="http://schemas.openxmlformats.org/officeDocument/2006/relationships/oleObject" Target="../embeddings/oleObject3.bin"/><Relationship Id="rId9" Type="http://schemas.openxmlformats.org/officeDocument/2006/relationships/image" Target="../media/image2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B.4, B.5.1, 22.1</a:t>
            </a:r>
          </a:p>
        </p:txBody>
      </p:sp>
    </p:spTree>
    <p:extLst>
      <p:ext uri="{BB962C8B-B14F-4D97-AF65-F5344CB8AC3E}">
        <p14:creationId xmlns:p14="http://schemas.microsoft.com/office/powerpoint/2010/main" val="3201092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of a graph contains a </a:t>
            </a:r>
            <a:r>
              <a:rPr lang="en-US" altLang="en-US" dirty="0">
                <a:solidFill>
                  <a:srgbClr val="FF0000"/>
                </a:solidFill>
                <a:latin typeface="Arial" charset="0"/>
                <a:cs typeface="Arial" charset="0"/>
              </a:rPr>
              <a:t>subset</a:t>
            </a:r>
            <a:r>
              <a:rPr lang="en-US" altLang="en-US" dirty="0">
                <a:latin typeface="Arial" charset="0"/>
                <a:cs typeface="Arial" charset="0"/>
              </a:rPr>
              <a:t> of the vertices and a subset of the edges that connect the </a:t>
            </a:r>
            <a:r>
              <a:rPr lang="en-US" altLang="en-US" dirty="0">
                <a:solidFill>
                  <a:srgbClr val="FF0000"/>
                </a:solidFill>
                <a:latin typeface="Arial" charset="0"/>
                <a:cs typeface="Arial" charset="0"/>
              </a:rPr>
              <a:t>subset</a:t>
            </a:r>
            <a:r>
              <a:rPr lang="en-US" altLang="en-US" dirty="0">
                <a:latin typeface="Arial" charset="0"/>
                <a:cs typeface="Arial" charset="0"/>
              </a:rPr>
              <a: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00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sub-graph</a:t>
            </a:r>
            <a:r>
              <a:rPr lang="en-US" altLang="en-US" dirty="0">
                <a:latin typeface="Arial" charset="0"/>
                <a:cs typeface="Arial" charset="0"/>
              </a:rPr>
              <a:t> of a graph contains a subset of the vertices and a subset of the edges that connect the subset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633" y="4039354"/>
            <a:ext cx="1276232" cy="1213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3371850" y="3517900"/>
            <a:ext cx="1056134"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297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Vertex-induced 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vertex-induced</a:t>
            </a:r>
            <a:r>
              <a:rPr lang="en-US" altLang="en-US" dirty="0">
                <a:solidFill>
                  <a:srgbClr val="FF0000"/>
                </a:solidFill>
                <a:latin typeface="Arial" charset="0"/>
                <a:cs typeface="Arial" charset="0"/>
              </a:rPr>
              <a:t>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contains a subset of the vertices and all the edges in the original graph between those vertices</a:t>
            </a:r>
          </a:p>
          <a:p>
            <a:pPr>
              <a:buFont typeface="Arial" charset="0"/>
              <a:buNone/>
            </a:pPr>
            <a:endParaRPr lang="en-US" altLang="en-US" dirty="0">
              <a:latin typeface="Arial" charset="0"/>
              <a:cs typeface="Arial" charset="0"/>
            </a:endParaRPr>
          </a:p>
        </p:txBody>
      </p:sp>
      <p:pic>
        <p:nvPicPr>
          <p:cNvPr id="7"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19"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2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an undirected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lvl="1"/>
            <a:r>
              <a:rPr lang="en-US" altLang="en-US" dirty="0">
                <a:latin typeface="Arial" charset="0"/>
                <a:cs typeface="Arial" charset="0"/>
              </a:rPr>
              <a:t>Termed </a:t>
            </a:r>
            <a:r>
              <a:rPr lang="en-US" altLang="en-US" i="1" dirty="0">
                <a:latin typeface="Arial" charset="0"/>
                <a:cs typeface="Arial" charset="0"/>
              </a:rPr>
              <a:t>a path from</a:t>
            </a: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Arial" charset="0"/>
                <a:cs typeface="Arial" charset="0"/>
              </a:rPr>
              <a:t> </a:t>
            </a:r>
            <a:r>
              <a:rPr lang="en-US" altLang="en-US" i="1" dirty="0">
                <a:latin typeface="Arial" charset="0"/>
                <a:cs typeface="Arial" charset="0"/>
              </a:rPr>
              <a:t>to</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i="1" baseline="-25000" dirty="0">
              <a:latin typeface="Times New Roman" pitchFamily="18" charset="0"/>
              <a:cs typeface="Arial" charset="0"/>
            </a:endParaRPr>
          </a:p>
          <a:p>
            <a:pPr lvl="1"/>
            <a:r>
              <a:rPr lang="en-US" altLang="en-US" dirty="0">
                <a:latin typeface="Arial" charset="0"/>
                <a:cs typeface="Arial" charset="0"/>
              </a:rPr>
              <a:t>The length of this path is </a:t>
            </a:r>
            <a:r>
              <a:rPr lang="en-US" altLang="en-US" i="1" dirty="0">
                <a:latin typeface="Times New Roman" pitchFamily="18" charset="0"/>
                <a:cs typeface="Arial" charset="0"/>
              </a:rPr>
              <a:t>k </a:t>
            </a:r>
            <a:endParaRPr lang="en-US" altLang="en-US" dirty="0">
              <a:latin typeface="Arial" charset="0"/>
              <a:cs typeface="Arial" charset="0"/>
            </a:endParaRPr>
          </a:p>
        </p:txBody>
      </p:sp>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of length 4:</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62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 path of length 5:</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B, 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51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t>
            </a:r>
            <a:r>
              <a:rPr lang="en-US" altLang="en-US" dirty="0">
                <a:solidFill>
                  <a:srgbClr val="FF0000"/>
                </a:solidFill>
                <a:latin typeface="Arial" charset="0"/>
                <a:cs typeface="Arial" charset="0"/>
              </a:rPr>
              <a:t>A </a:t>
            </a:r>
            <a:r>
              <a:rPr lang="en-US" altLang="en-US" i="1" dirty="0">
                <a:solidFill>
                  <a:srgbClr val="FF0000"/>
                </a:solidFill>
                <a:latin typeface="Arial" charset="0"/>
                <a:cs typeface="Arial" charset="0"/>
              </a:rPr>
              <a:t>trivial </a:t>
            </a:r>
            <a:r>
              <a:rPr lang="en-US" altLang="en-US" dirty="0">
                <a:solidFill>
                  <a:srgbClr val="FF0000"/>
                </a:solidFill>
                <a:latin typeface="Arial" charset="0"/>
                <a:cs typeface="Arial" charset="0"/>
              </a:rPr>
              <a:t>path of length 0</a:t>
            </a:r>
            <a:r>
              <a:rPr lang="en-US" altLang="en-US" dirty="0">
                <a:latin typeface="Arial" charset="0"/>
                <a:cs typeface="Arial" charset="0"/>
              </a:rPr>
              <a:t>:</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path</a:t>
            </a:r>
          </a:p>
        </p:txBody>
      </p:sp>
      <p:sp>
        <p:nvSpPr>
          <p:cNvPr id="2437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simple path</a:t>
            </a:r>
            <a:r>
              <a:rPr lang="en-US" altLang="en-US" dirty="0">
                <a:latin typeface="Arial" charset="0"/>
                <a:cs typeface="Arial" charset="0"/>
              </a:rPr>
              <a:t> has no repetitions (other than perhaps the first and last vertices)</a:t>
            </a:r>
          </a:p>
          <a:p>
            <a:pPr>
              <a:buFont typeface="Arial" charset="0"/>
              <a:buNone/>
            </a:pPr>
            <a:endParaRPr lang="en-US" altLang="en-US" dirty="0">
              <a:latin typeface="Arial" charset="0"/>
              <a:cs typeface="Arial" charset="0"/>
            </a:endParaRPr>
          </a:p>
        </p:txBody>
      </p:sp>
      <p:pic>
        <p:nvPicPr>
          <p:cNvPr id="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7184"/>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6360" y="2787249"/>
            <a:ext cx="3313359" cy="215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08104" y="5163338"/>
            <a:ext cx="185178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B, D)</a:t>
            </a:r>
          </a:p>
        </p:txBody>
      </p:sp>
      <p:sp>
        <p:nvSpPr>
          <p:cNvPr id="7" name="Rectangle 6"/>
          <p:cNvSpPr/>
          <p:nvPr/>
        </p:nvSpPr>
        <p:spPr>
          <a:xfrm>
            <a:off x="1691680" y="5163338"/>
            <a:ext cx="1544012"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F)</a:t>
            </a:r>
          </a:p>
        </p:txBody>
      </p:sp>
    </p:spTree>
    <p:extLst>
      <p:ext uri="{BB962C8B-B14F-4D97-AF65-F5344CB8AC3E}">
        <p14:creationId xmlns:p14="http://schemas.microsoft.com/office/powerpoint/2010/main" val="5801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cycle</a:t>
            </a:r>
          </a:p>
        </p:txBody>
      </p:sp>
      <p:sp>
        <p:nvSpPr>
          <p:cNvPr id="243715"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simple cycle</a:t>
            </a:r>
            <a:r>
              <a:rPr lang="en-US" altLang="en-US" dirty="0">
                <a:latin typeface="Arial" charset="0"/>
                <a:cs typeface="Arial" charset="0"/>
              </a:rPr>
              <a:t> is a simple path of </a:t>
            </a:r>
            <a:r>
              <a:rPr lang="en-US" altLang="en-US" dirty="0">
                <a:solidFill>
                  <a:srgbClr val="FF0000"/>
                </a:solidFill>
                <a:latin typeface="Arial" charset="0"/>
                <a:cs typeface="Arial" charset="0"/>
              </a:rPr>
              <a:t>at least two vertices </a:t>
            </a:r>
            <a:r>
              <a:rPr lang="en-US" altLang="en-US" dirty="0">
                <a:latin typeface="Arial" charset="0"/>
                <a:cs typeface="Arial" charset="0"/>
              </a:rPr>
              <a:t>with the first and last vertices equal</a:t>
            </a:r>
            <a:endParaRPr lang="en-US" altLang="en-US" i="1"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780928"/>
            <a:ext cx="3313357" cy="21519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45123" y="3226597"/>
            <a:ext cx="1224136" cy="28803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71850" y="3226597"/>
            <a:ext cx="1106934" cy="1436241"/>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57823" y="3545362"/>
            <a:ext cx="126727" cy="1120651"/>
          </a:xfrm>
          <a:prstGeom prst="straightConnector1">
            <a:avLst/>
          </a:prstGeom>
          <a:ln w="28575">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06224" y="5193860"/>
            <a:ext cx="132606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D, A)</a:t>
            </a:r>
          </a:p>
        </p:txBody>
      </p:sp>
    </p:spTree>
    <p:extLst>
      <p:ext uri="{BB962C8B-B14F-4D97-AF65-F5344CB8AC3E}">
        <p14:creationId xmlns:p14="http://schemas.microsoft.com/office/powerpoint/2010/main" val="1163610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a:t>An unconnected graph</a:t>
            </a:r>
            <a:endParaRPr lang="en-CA" dirty="0"/>
          </a:p>
        </p:txBody>
      </p:sp>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2544186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weight may be associated with each edge in a graph</a:t>
            </a:r>
          </a:p>
          <a:p>
            <a:pPr lvl="1"/>
            <a:r>
              <a:rPr lang="en-US" altLang="en-US" dirty="0">
                <a:latin typeface="Arial" charset="0"/>
                <a:cs typeface="Arial" charset="0"/>
              </a:rPr>
              <a:t>This could represent distance, energy consumption, cost, etc.</a:t>
            </a:r>
          </a:p>
          <a:p>
            <a:pPr lvl="1"/>
            <a:r>
              <a:rPr lang="en-US" altLang="en-US" dirty="0">
                <a:latin typeface="Arial" charset="0"/>
                <a:cs typeface="Arial" charset="0"/>
              </a:rPr>
              <a:t>Such a graph is called a </a:t>
            </a:r>
            <a:r>
              <a:rPr lang="en-US" altLang="en-US" i="1" dirty="0">
                <a:latin typeface="Arial" charset="0"/>
                <a:cs typeface="Arial" charset="0"/>
              </a:rPr>
              <a:t>weighted graph</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63346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a:t>
            </a:r>
            <a:r>
              <a:rPr lang="en-US" altLang="en-US" i="1" dirty="0">
                <a:solidFill>
                  <a:srgbClr val="FF0000"/>
                </a:solidFill>
                <a:latin typeface="Arial" charset="0"/>
                <a:cs typeface="Arial" charset="0"/>
              </a:rPr>
              <a:t>length</a:t>
            </a:r>
            <a:r>
              <a:rPr lang="en-US" altLang="en-US" dirty="0">
                <a:solidFill>
                  <a:srgbClr val="FF0000"/>
                </a:solidFill>
                <a:latin typeface="Arial" charset="0"/>
                <a:cs typeface="Arial" charset="0"/>
              </a:rPr>
              <a:t> </a:t>
            </a:r>
            <a:r>
              <a:rPr lang="en-US" altLang="en-US" dirty="0">
                <a:latin typeface="Arial" charset="0"/>
                <a:cs typeface="Arial" charset="0"/>
              </a:rPr>
              <a:t>of a path within a weighted graph is the sum of all of the edges which make up the path</a:t>
            </a:r>
          </a:p>
          <a:p>
            <a:pPr lvl="1"/>
            <a:r>
              <a:rPr lang="en-US" altLang="en-US" dirty="0">
                <a:latin typeface="Arial" charset="0"/>
                <a:cs typeface="Arial" charset="0"/>
              </a:rPr>
              <a:t>The length of the path </a:t>
            </a:r>
            <a:r>
              <a:rPr lang="en-US" altLang="en-US" dirty="0">
                <a:latin typeface="Times New Roman" panose="02020603050405020304" pitchFamily="18" charset="0"/>
                <a:cs typeface="Times New Roman" panose="02020603050405020304" pitchFamily="18" charset="0"/>
              </a:rPr>
              <a:t>(A, D, G)</a:t>
            </a:r>
            <a:r>
              <a:rPr lang="en-US" altLang="en-US" dirty="0">
                <a:latin typeface="Arial" charset="0"/>
                <a:cs typeface="Arial" charset="0"/>
              </a:rPr>
              <a:t> in the following graph is </a:t>
            </a:r>
            <a:r>
              <a:rPr lang="en-US" altLang="en-US" dirty="0">
                <a:latin typeface="Times New Roman" panose="02020603050405020304" pitchFamily="18" charset="0"/>
                <a:cs typeface="Times New Roman" panose="02020603050405020304" pitchFamily="18" charset="0"/>
              </a:rPr>
              <a:t>5.1 + 3.7 = 8.8</a:t>
            </a:r>
          </a:p>
          <a:p>
            <a:endParaRPr lang="en-US" altLang="en-US" dirty="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14096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5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Different paths may have different weights</a:t>
            </a:r>
          </a:p>
          <a:p>
            <a:pPr lvl="1"/>
            <a:r>
              <a:rPr lang="en-US" altLang="en-US" dirty="0">
                <a:latin typeface="Arial" charset="0"/>
                <a:cs typeface="Arial" charset="0"/>
              </a:rPr>
              <a:t>Another path is </a:t>
            </a:r>
            <a:r>
              <a:rPr lang="en-US" altLang="en-US" dirty="0">
                <a:latin typeface="Times New Roman" panose="02020603050405020304" pitchFamily="18" charset="0"/>
                <a:cs typeface="Times New Roman" panose="02020603050405020304" pitchFamily="18" charset="0"/>
              </a:rPr>
              <a:t>(A, C, F,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5733256"/>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1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970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Problem: find the shortest path between </a:t>
            </a:r>
            <a:r>
              <a:rPr lang="en-US" altLang="en-US">
                <a:solidFill>
                  <a:srgbClr val="FF0000"/>
                </a:solidFill>
                <a:latin typeface="Arial" charset="0"/>
                <a:cs typeface="Arial" charset="0"/>
              </a:rPr>
              <a:t>two </a:t>
            </a:r>
            <a:r>
              <a:rPr lang="en-US" altLang="en-US" smtClean="0">
                <a:solidFill>
                  <a:srgbClr val="FF0000"/>
                </a:solidFill>
                <a:latin typeface="Arial" charset="0"/>
                <a:cs typeface="Arial" charset="0"/>
              </a:rPr>
              <a:t>vertices </a:t>
            </a:r>
            <a:endParaRPr lang="en-US" altLang="en-US" dirty="0">
              <a:solidFill>
                <a:srgbClr val="FF0000"/>
              </a:solidFill>
              <a:latin typeface="Arial" charset="0"/>
              <a:cs typeface="Arial" charset="0"/>
            </a:endParaRPr>
          </a:p>
          <a:p>
            <a:pPr lvl="1"/>
            <a:r>
              <a:rPr lang="en-US" altLang="en-US" dirty="0">
                <a:latin typeface="Arial" charset="0"/>
                <a:cs typeface="Arial" charset="0"/>
              </a:rPr>
              <a:t>Here, the shortest path from </a:t>
            </a:r>
            <a:r>
              <a:rPr lang="en-US" altLang="en-US" dirty="0">
                <a:latin typeface="Times New Roman" panose="02020603050405020304" pitchFamily="18" charset="0"/>
                <a:cs typeface="Times New Roman" panose="02020603050405020304" pitchFamily="18" charset="0"/>
              </a:rPr>
              <a:t>A</a:t>
            </a:r>
            <a:r>
              <a:rPr lang="en-US" altLang="en-US" dirty="0">
                <a:latin typeface="Arial" charset="0"/>
                <a:cs typeface="Arial" charset="0"/>
              </a:rPr>
              <a:t> to </a:t>
            </a:r>
            <a:r>
              <a:rPr lang="en-US" altLang="en-US" dirty="0">
                <a:latin typeface="Times New Roman" panose="02020603050405020304" pitchFamily="18" charset="0"/>
                <a:cs typeface="Times New Roman" panose="02020603050405020304" pitchFamily="18" charset="0"/>
              </a:rPr>
              <a:t>G</a:t>
            </a:r>
            <a:r>
              <a:rPr lang="en-US" altLang="en-US" dirty="0">
                <a:latin typeface="Arial" charset="0"/>
                <a:cs typeface="Arial" charset="0"/>
              </a:rPr>
              <a:t> is </a:t>
            </a:r>
            <a:r>
              <a:rPr lang="en-US" altLang="en-US" dirty="0">
                <a:latin typeface="Times New Roman" panose="02020603050405020304" pitchFamily="18" charset="0"/>
                <a:cs typeface="Times New Roman" panose="02020603050405020304" pitchFamily="18" charset="0"/>
              </a:rPr>
              <a:t>(A, C, F, D, E,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4449986"/>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4449986"/>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4458453"/>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07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a:xfrm>
            <a:off x="457200" y="1600200"/>
            <a:ext cx="8229600" cy="4781128"/>
          </a:xfrm>
        </p:spPr>
        <p:txBody>
          <a:bodyPr>
            <a:normAutofit lnSpcReduction="10000"/>
          </a:bodyPr>
          <a:lstStyle/>
          <a:p>
            <a:pPr marL="357188" indent="-357188">
              <a:buNone/>
            </a:pPr>
            <a:r>
              <a:rPr lang="en-CA" dirty="0"/>
              <a:t>	</a:t>
            </a:r>
            <a:r>
              <a:rPr lang="en-CA" dirty="0">
                <a:solidFill>
                  <a:srgbClr val="FF0000"/>
                </a:solidFill>
              </a:rPr>
              <a:t>A graph is a tree if it is connected and there is a unique path between any two vertices</a:t>
            </a:r>
          </a:p>
          <a:p>
            <a:pPr lvl="1"/>
            <a:r>
              <a:rPr lang="en-CA" dirty="0"/>
              <a:t>Example: three trees on the same eight vertices</a:t>
            </a:r>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r>
              <a:rPr lang="en-CA" dirty="0"/>
              <a:t>	Properties: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1 </a:t>
            </a:r>
          </a:p>
          <a:p>
            <a:pPr lvl="1"/>
            <a:r>
              <a:rPr lang="en-CA" dirty="0"/>
              <a:t>The graph is </a:t>
            </a:r>
            <a:r>
              <a:rPr lang="en-CA" i="1" dirty="0"/>
              <a:t>acyclic</a:t>
            </a:r>
            <a:r>
              <a:rPr lang="en-CA" dirty="0"/>
              <a:t>, that is, it does not contain any cycles</a:t>
            </a:r>
          </a:p>
          <a:p>
            <a:pPr lvl="1"/>
            <a:r>
              <a:rPr lang="en-CA" dirty="0"/>
              <a:t>Adding one more edge must create a cycle</a:t>
            </a:r>
          </a:p>
          <a:p>
            <a:pPr lvl="1"/>
            <a:r>
              <a:rPr lang="en-CA" dirty="0"/>
              <a:t>Removing any one edge creates two unconnected sub-graphs</a:t>
            </a:r>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636912"/>
            <a:ext cx="7884195" cy="18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52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lstStyle/>
          <a:p>
            <a:pPr marL="357188" indent="-357188">
              <a:buNone/>
            </a:pPr>
            <a:r>
              <a:rPr lang="en-CA" dirty="0"/>
              <a:t>	</a:t>
            </a:r>
            <a:r>
              <a:rPr lang="en-CA" dirty="0">
                <a:solidFill>
                  <a:srgbClr val="FF0000"/>
                </a:solidFill>
              </a:rPr>
              <a:t>Any tree can be converted into a rooted tree </a:t>
            </a:r>
            <a:r>
              <a:rPr lang="en-CA" dirty="0"/>
              <a:t>by:</a:t>
            </a:r>
          </a:p>
          <a:p>
            <a:pPr lvl="1"/>
            <a:r>
              <a:rPr lang="en-CA" dirty="0"/>
              <a:t>Choosing any vertex to be the root</a:t>
            </a:r>
          </a:p>
          <a:p>
            <a:pPr lvl="1"/>
            <a:r>
              <a:rPr lang="en-CA" dirty="0"/>
              <a:t>Defining its neighboring vertices as its children</a:t>
            </a:r>
          </a:p>
          <a:p>
            <a:pPr marL="357188" indent="-357188">
              <a:buNone/>
            </a:pPr>
            <a:r>
              <a:rPr lang="en-CA" dirty="0"/>
              <a:t>	and then recursively defining:</a:t>
            </a:r>
          </a:p>
          <a:p>
            <a:pPr lvl="1"/>
            <a:r>
              <a:rPr lang="en-CA" dirty="0"/>
              <a:t>All neighboring vertices other than that one designated its parent to be its children</a:t>
            </a:r>
          </a:p>
          <a:p>
            <a:pPr lvl="1"/>
            <a:endParaRPr lang="en-CA" dirty="0"/>
          </a:p>
        </p:txBody>
      </p:sp>
      <p:pic>
        <p:nvPicPr>
          <p:cNvPr id="3072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5896" y="3789040"/>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7247" y="3891927"/>
            <a:ext cx="2259368" cy="205735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967006" y="4581128"/>
            <a:ext cx="348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84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068960"/>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Forests</a:t>
            </a:r>
          </a:p>
        </p:txBody>
      </p:sp>
      <p:sp>
        <p:nvSpPr>
          <p:cNvPr id="3" name="Content Placeholder 2"/>
          <p:cNvSpPr>
            <a:spLocks noGrp="1"/>
          </p:cNvSpPr>
          <p:nvPr>
            <p:ph idx="1"/>
          </p:nvPr>
        </p:nvSpPr>
        <p:spPr>
          <a:xfrm>
            <a:off x="457200" y="1600200"/>
            <a:ext cx="4978896" cy="4525963"/>
          </a:xfrm>
        </p:spPr>
        <p:txBody>
          <a:bodyPr/>
          <a:lstStyle/>
          <a:p>
            <a:pPr marL="357188" indent="-357188">
              <a:buNone/>
            </a:pPr>
            <a:r>
              <a:rPr lang="en-CA" dirty="0"/>
              <a:t>	</a:t>
            </a:r>
            <a:r>
              <a:rPr lang="en-CA" dirty="0">
                <a:solidFill>
                  <a:srgbClr val="FF0000"/>
                </a:solidFill>
              </a:rPr>
              <a:t>A forest is any graph that has no cycles</a:t>
            </a:r>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&lt;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a:t>
            </a:r>
          </a:p>
          <a:p>
            <a:pPr lvl="1"/>
            <a:r>
              <a:rPr lang="en-CA" dirty="0"/>
              <a:t>The number of trees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r>
              <a:rPr lang="en-CA" dirty="0"/>
              <a:t>Removing any one edge adds one more tree to the forest</a:t>
            </a:r>
          </a:p>
          <a:p>
            <a:pPr marL="357188" indent="-357188">
              <a:buNone/>
            </a:pPr>
            <a:endParaRPr lang="en-CA" dirty="0"/>
          </a:p>
          <a:p>
            <a:pPr marL="357188" indent="-357188">
              <a:buNone/>
            </a:pPr>
            <a:r>
              <a:rPr lang="en-CA" dirty="0"/>
              <a:t>	Here is a forest with 22 vertices and 18 edges</a:t>
            </a:r>
          </a:p>
          <a:p>
            <a:pPr lvl="1"/>
            <a:r>
              <a:rPr lang="en-CA" dirty="0"/>
              <a:t>There are four trees</a:t>
            </a:r>
          </a:p>
        </p:txBody>
      </p:sp>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solidFill>
                  <a:srgbClr val="FF0000"/>
                </a:solidFill>
              </a:rPr>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899368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a:t>
            </a:r>
            <a:r>
              <a:rPr lang="en-US" altLang="en-US" i="1" dirty="0">
                <a:latin typeface="Arial" charset="0"/>
                <a:cs typeface="Arial" charset="0"/>
              </a:rPr>
              <a:t>directed graph</a:t>
            </a:r>
            <a:r>
              <a:rPr lang="en-US" altLang="en-US" dirty="0">
                <a:latin typeface="Arial" charset="0"/>
                <a:cs typeface="Arial" charset="0"/>
              </a:rPr>
              <a:t>, the </a:t>
            </a:r>
            <a:r>
              <a:rPr lang="en-US" altLang="en-US" dirty="0">
                <a:solidFill>
                  <a:srgbClr val="FF0000"/>
                </a:solidFill>
                <a:latin typeface="Arial" charset="0"/>
                <a:cs typeface="Arial" charset="0"/>
              </a:rPr>
              <a:t>edges</a:t>
            </a:r>
            <a:r>
              <a:rPr lang="en-US" altLang="en-US" dirty="0">
                <a:latin typeface="Arial" charset="0"/>
                <a:cs typeface="Arial" charset="0"/>
              </a:rPr>
              <a:t> on a graph are be </a:t>
            </a:r>
            <a:r>
              <a:rPr lang="en-US" altLang="en-US" dirty="0">
                <a:solidFill>
                  <a:srgbClr val="FF0000"/>
                </a:solidFill>
                <a:latin typeface="Arial" charset="0"/>
                <a:cs typeface="Arial" charset="0"/>
              </a:rPr>
              <a:t>associated with a direction</a:t>
            </a:r>
          </a:p>
          <a:p>
            <a:pPr lvl="1"/>
            <a:r>
              <a:rPr lang="en-US" altLang="en-US" dirty="0">
                <a:latin typeface="Arial" charset="0"/>
                <a:cs typeface="Arial" charset="0"/>
              </a:rPr>
              <a:t>Edges are ordered pairs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denoting a connection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i="1" dirty="0">
                <a:latin typeface="Arial" charset="0"/>
                <a:cs typeface="Arial" charset="0"/>
              </a:rPr>
              <a:t> </a:t>
            </a:r>
          </a:p>
          <a:p>
            <a:pPr lvl="1"/>
            <a:r>
              <a:rPr lang="en-US" altLang="en-US" dirty="0">
                <a:latin typeface="Arial" charset="0"/>
                <a:cs typeface="Arial" charset="0"/>
              </a:rPr>
              <a:t>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dirty="0">
                <a:latin typeface="Arial" charset="0"/>
                <a:cs typeface="Arial" charset="0"/>
              </a:rPr>
              <a:t>is different from 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endParaRPr lang="en-US" altLang="en-US" i="1" baseline="-25000" dirty="0">
              <a:latin typeface="Times New Roman" pitchFamily="18" charset="0"/>
              <a:cs typeface="Arial" charset="0"/>
            </a:endParaRPr>
          </a:p>
          <a:p>
            <a:pPr lvl="1"/>
            <a:endParaRPr lang="en-US" altLang="en-US" i="1" baseline="-25000" dirty="0">
              <a:latin typeface="Times New Roman" pitchFamily="18" charset="0"/>
              <a:cs typeface="Arial" charset="0"/>
            </a:endParaRPr>
          </a:p>
          <a:p>
            <a:pPr>
              <a:buFont typeface="Arial" charset="0"/>
              <a:buNone/>
            </a:pPr>
            <a:r>
              <a:rPr lang="en-US" altLang="en-US" dirty="0">
                <a:latin typeface="Arial" charset="0"/>
                <a:cs typeface="Arial" charset="0"/>
              </a:rPr>
              <a:t>	Streets are directed graphs:</a:t>
            </a:r>
          </a:p>
          <a:p>
            <a:pPr lvl="1"/>
            <a:r>
              <a:rPr lang="en-US" altLang="en-US" dirty="0">
                <a:latin typeface="Arial" charset="0"/>
                <a:cs typeface="Arial" charset="0"/>
              </a:rPr>
              <a:t>In most cases, you can go two ways unless it is a one-way street</a:t>
            </a:r>
          </a:p>
        </p:txBody>
      </p:sp>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5" name="Rectangle 3"/>
          <p:cNvSpPr>
            <a:spLocks noGrp="1" noChangeArrowheads="1"/>
          </p:cNvSpPr>
          <p:nvPr>
            <p:ph type="body" idx="1"/>
          </p:nvPr>
        </p:nvSpPr>
        <p:spPr/>
        <p:txBody>
          <a:bodyPr/>
          <a:lstStyle/>
          <a:p>
            <a:pPr>
              <a:buNone/>
            </a:pPr>
            <a:r>
              <a:rPr lang="en-US" altLang="en-US" dirty="0">
                <a:latin typeface="Arial" charset="0"/>
                <a:cs typeface="Arial" charset="0"/>
              </a:rPr>
              <a:t>	Given a graph of nine vertices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9</a:t>
            </a:r>
            <a:r>
              <a:rPr lang="en-US" altLang="en-US" dirty="0">
                <a:latin typeface="Times New Roman" pitchFamily="18" charset="0"/>
                <a:cs typeface="Times New Roman" panose="02020603050405020304" pitchFamily="18" charset="0"/>
              </a:rPr>
              <a:t>}</a:t>
            </a:r>
          </a:p>
          <a:p>
            <a:pPr lvl="1"/>
            <a:r>
              <a:rPr lang="en-US" altLang="en-US" dirty="0">
                <a:latin typeface="Arial" charset="0"/>
                <a:cs typeface="Arial" charset="0"/>
              </a:rPr>
              <a:t>These six pairs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are </a:t>
            </a:r>
            <a:r>
              <a:rPr lang="en-US" altLang="en-US" i="1" dirty="0">
                <a:latin typeface="Arial" charset="0"/>
                <a:cs typeface="Arial" charset="0"/>
              </a:rPr>
              <a:t>directed</a:t>
            </a:r>
            <a:r>
              <a:rPr lang="en-US" altLang="en-US" dirty="0">
                <a:latin typeface="Arial" charset="0"/>
                <a:cs typeface="Arial" charset="0"/>
              </a:rPr>
              <a:t> </a:t>
            </a:r>
            <a:r>
              <a:rPr lang="en-US" altLang="en-US" i="1" dirty="0">
                <a:latin typeface="Arial" charset="0"/>
                <a:cs typeface="Arial" charset="0"/>
              </a:rPr>
              <a:t>edges</a:t>
            </a: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a:t>
            </a:r>
          </a:p>
          <a:p>
            <a:pPr>
              <a:buFontTx/>
              <a:buNone/>
            </a:pPr>
            <a:endParaRPr lang="en-US" altLang="en-US" dirty="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425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graph is an abstract data type for storing adjacency relations</a:t>
            </a:r>
          </a:p>
          <a:p>
            <a:pPr lvl="1"/>
            <a:r>
              <a:rPr lang="en-US" altLang="en-US" dirty="0">
                <a:latin typeface="Arial" charset="0"/>
                <a:cs typeface="Arial" charset="0"/>
              </a:rPr>
              <a:t>We start with definitions:</a:t>
            </a:r>
          </a:p>
          <a:p>
            <a:pPr lvl="2"/>
            <a:r>
              <a:rPr lang="en-US" altLang="en-US" dirty="0">
                <a:latin typeface="Arial" charset="0"/>
                <a:cs typeface="Arial" charset="0"/>
              </a:rPr>
              <a:t>Vertices, edges, degree and sub-graphs</a:t>
            </a:r>
          </a:p>
          <a:p>
            <a:pPr lvl="1"/>
            <a:r>
              <a:rPr lang="en-US" altLang="en-US" dirty="0">
                <a:latin typeface="Arial" charset="0"/>
                <a:cs typeface="Arial" charset="0"/>
              </a:rPr>
              <a:t>We will describe paths in graphs</a:t>
            </a:r>
          </a:p>
          <a:p>
            <a:pPr lvl="2"/>
            <a:r>
              <a:rPr lang="en-US" altLang="en-US" dirty="0">
                <a:latin typeface="Arial" charset="0"/>
                <a:cs typeface="Arial" charset="0"/>
              </a:rPr>
              <a:t>Simple paths and cycles</a:t>
            </a:r>
          </a:p>
          <a:p>
            <a:pPr lvl="1"/>
            <a:r>
              <a:rPr lang="en-US" altLang="en-US" dirty="0">
                <a:latin typeface="Arial" charset="0"/>
                <a:cs typeface="Arial" charset="0"/>
              </a:rPr>
              <a:t>Definition of connectedness</a:t>
            </a:r>
          </a:p>
          <a:p>
            <a:pPr lvl="1"/>
            <a:r>
              <a:rPr lang="en-US" altLang="en-US" dirty="0">
                <a:latin typeface="Arial" charset="0"/>
                <a:cs typeface="Arial" charset="0"/>
              </a:rPr>
              <a:t>Weighted graphs</a:t>
            </a:r>
          </a:p>
          <a:p>
            <a:pPr lvl="1"/>
            <a:r>
              <a:rPr lang="en-US" altLang="en-US" dirty="0">
                <a:latin typeface="Arial" charset="0"/>
                <a:cs typeface="Arial" charset="0"/>
              </a:rPr>
              <a:t>We will then reinterpret these in terms of directed graphs</a:t>
            </a:r>
          </a:p>
          <a:p>
            <a:pPr lvl="1"/>
            <a:r>
              <a:rPr lang="en-US" altLang="en-US" dirty="0">
                <a:latin typeface="Arial" charset="0"/>
                <a:cs typeface="Arial" charset="0"/>
              </a:rPr>
              <a:t>Directed acyclic graphs</a:t>
            </a:r>
          </a:p>
        </p:txBody>
      </p:sp>
    </p:spTree>
    <p:extLst>
      <p:ext uri="{BB962C8B-B14F-4D97-AF65-F5344CB8AC3E}">
        <p14:creationId xmlns:p14="http://schemas.microsoft.com/office/powerpoint/2010/main" val="2439155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spid="_x0000_s305212" name="Equation" r:id="rId4" imgW="2781000" imgH="469800" progId="Equation.DSMT4">
                  <p:embed/>
                </p:oleObj>
              </mc:Choice>
              <mc:Fallback>
                <p:oleObj name="Equation" r:id="rId4" imgW="2781000" imgH="469800" progId="Equation.DSMT4">
                  <p:embed/>
                  <p:pic>
                    <p:nvPicPr>
                      <p:cNvPr id="0" name=""/>
                      <p:cNvPicPr>
                        <a:picLocks noChangeAspect="1" noChangeArrowheads="1"/>
                      </p:cNvPicPr>
                      <p:nvPr/>
                    </p:nvPicPr>
                    <p:blipFill>
                      <a:blip r:embed="rId5"/>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363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In and out degrees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degree of a vertex in a directed graph:</a:t>
            </a:r>
          </a:p>
          <a:p>
            <a:pPr lvl="1"/>
            <a:r>
              <a:rPr lang="en-US" altLang="en-US" dirty="0">
                <a:latin typeface="Arial" charset="0"/>
                <a:cs typeface="Arial" charset="0"/>
              </a:rPr>
              <a:t>The </a:t>
            </a:r>
            <a:r>
              <a:rPr lang="en-US" altLang="en-US" i="1" dirty="0">
                <a:latin typeface="Arial" charset="0"/>
                <a:cs typeface="Arial" charset="0"/>
              </a:rPr>
              <a:t>out-degree</a:t>
            </a:r>
            <a:r>
              <a:rPr lang="en-US" altLang="en-US" dirty="0">
                <a:latin typeface="Arial" charset="0"/>
                <a:cs typeface="Arial" charset="0"/>
              </a:rPr>
              <a:t> of a vertex is the number of outward edges from the vertex</a:t>
            </a:r>
          </a:p>
          <a:p>
            <a:pPr lvl="1"/>
            <a:r>
              <a:rPr lang="en-US" altLang="en-US" dirty="0">
                <a:latin typeface="Arial" charset="0"/>
                <a:cs typeface="Arial" charset="0"/>
              </a:rPr>
              <a:t>The </a:t>
            </a:r>
            <a:r>
              <a:rPr lang="en-US" altLang="en-US" i="1" dirty="0">
                <a:latin typeface="Arial" charset="0"/>
                <a:cs typeface="Arial" charset="0"/>
              </a:rPr>
              <a:t>in-degree</a:t>
            </a:r>
            <a:r>
              <a:rPr lang="en-US" altLang="en-US" dirty="0">
                <a:latin typeface="Arial" charset="0"/>
                <a:cs typeface="Arial" charset="0"/>
              </a:rPr>
              <a:t> of a vertex is the number of inward edges to the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2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3</a:t>
            </a: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Sources and sinks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Definitions:</a:t>
            </a:r>
          </a:p>
          <a:p>
            <a:pPr lvl="1"/>
            <a:r>
              <a:rPr lang="en-US" altLang="en-US" dirty="0">
                <a:latin typeface="Arial" charset="0"/>
                <a:cs typeface="Arial" charset="0"/>
              </a:rPr>
              <a:t>Vertices with an in-degree of zero are described as </a:t>
            </a:r>
            <a:r>
              <a:rPr lang="en-US" altLang="en-US" i="1" dirty="0">
                <a:solidFill>
                  <a:srgbClr val="FF0000"/>
                </a:solidFill>
                <a:latin typeface="Arial" charset="0"/>
                <a:cs typeface="Arial" charset="0"/>
              </a:rPr>
              <a:t>sources</a:t>
            </a:r>
            <a:endParaRPr lang="en-US" altLang="en-US" dirty="0">
              <a:solidFill>
                <a:srgbClr val="FF0000"/>
              </a:solidFill>
              <a:latin typeface="Arial" charset="0"/>
              <a:cs typeface="Arial" charset="0"/>
            </a:endParaRPr>
          </a:p>
          <a:p>
            <a:pPr lvl="1"/>
            <a:r>
              <a:rPr lang="en-US" altLang="en-US" dirty="0">
                <a:latin typeface="Arial" charset="0"/>
                <a:cs typeface="Arial" charset="0"/>
              </a:rPr>
              <a:t>Vertices with an out-degree of zero are described as </a:t>
            </a:r>
            <a:r>
              <a:rPr lang="en-US" altLang="en-US" i="1" dirty="0">
                <a:solidFill>
                  <a:srgbClr val="FF0000"/>
                </a:solidFill>
                <a:latin typeface="Arial" charset="0"/>
                <a:cs typeface="Arial" charset="0"/>
              </a:rPr>
              <a:t>sinks</a:t>
            </a:r>
            <a:endParaRPr lang="en-US" altLang="en-US" dirty="0">
              <a:solidFill>
                <a:srgbClr val="FF0000"/>
              </a:solidFill>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lvl="1"/>
            <a:r>
              <a:rPr lang="en-US" altLang="en-US" dirty="0">
                <a:solidFill>
                  <a:prstClr val="black"/>
                </a:solidFill>
                <a:latin typeface="Arial" charset="0"/>
                <a:cs typeface="Arial" charset="0"/>
              </a:rPr>
              <a:t>Sources: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6</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baseline="-25000" dirty="0">
                <a:solidFill>
                  <a:prstClr val="black"/>
                </a:solidFill>
                <a:latin typeface="Times New Roman" panose="02020603050405020304" pitchFamily="18" charset="0"/>
                <a:cs typeface="Times New Roman" panose="02020603050405020304" pitchFamily="18" charset="0"/>
              </a:rPr>
              <a:t>7</a:t>
            </a:r>
            <a:r>
              <a:rPr lang="en-US" altLang="en-US" dirty="0">
                <a:latin typeface="Arial" charset="0"/>
                <a:cs typeface="Arial" charset="0"/>
              </a:rPr>
              <a:t> </a:t>
            </a:r>
          </a:p>
          <a:p>
            <a:pPr lvl="1"/>
            <a:r>
              <a:rPr lang="en-US" altLang="en-US" dirty="0">
                <a:solidFill>
                  <a:prstClr val="black"/>
                </a:solidFill>
                <a:latin typeface="Arial" charset="0"/>
                <a:cs typeface="Arial" charset="0"/>
              </a:rPr>
              <a:t>Sinks: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9</a:t>
            </a:r>
            <a:r>
              <a:rPr lang="en-US" altLang="en-US" dirty="0">
                <a:latin typeface="Arial" charset="0"/>
                <a:cs typeface="Arial" charset="0"/>
              </a:rPr>
              <a:t> </a:t>
            </a:r>
          </a:p>
          <a:p>
            <a:pPr lvl="1"/>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 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a:latin typeface="Times New Roman" pitchFamily="18" charset="0"/>
                <a:cs typeface="Arial" charset="0"/>
              </a:rPr>
              <a:t>	</a:t>
            </a:r>
            <a:r>
              <a:rPr lang="en-US" altLang="en-US" dirty="0">
                <a:latin typeface="Arial" charset="0"/>
                <a:cs typeface="Arial" charset="0"/>
              </a:rPr>
              <a:t>A path of length 5 in this graph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a:latin typeface="Arial" charset="0"/>
                <a:cs typeface="Arial" charset="0"/>
              </a:rPr>
              <a:t>	A simple cycle of length 3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a:p>
            <a:pPr lvl="1"/>
            <a:r>
              <a:rPr lang="en-US" altLang="en-US" dirty="0">
                <a:latin typeface="Arial" charset="0"/>
                <a:cs typeface="Arial" charset="0"/>
              </a:rPr>
              <a:t>A graph is </a:t>
            </a:r>
            <a:r>
              <a:rPr lang="en-US" altLang="en-US" i="1" dirty="0">
                <a:latin typeface="Arial" charset="0"/>
                <a:cs typeface="Arial" charset="0"/>
              </a:rPr>
              <a:t>strongly connected </a:t>
            </a:r>
            <a:r>
              <a:rPr lang="en-US" altLang="en-US" dirty="0">
                <a:latin typeface="Arial" charset="0"/>
                <a:cs typeface="Arial" charset="0"/>
              </a:rPr>
              <a:t>if there exists a directed path between any two vertices</a:t>
            </a:r>
          </a:p>
          <a:p>
            <a:pPr lvl="1"/>
            <a:r>
              <a:rPr lang="en-US" altLang="en-US" dirty="0">
                <a:latin typeface="Arial" charset="0"/>
                <a:cs typeface="Arial" charset="0"/>
              </a:rPr>
              <a:t>A graph is </a:t>
            </a:r>
            <a:r>
              <a:rPr lang="en-US" altLang="en-US" i="1" dirty="0">
                <a:latin typeface="Arial" charset="0"/>
                <a:cs typeface="Arial" charset="0"/>
              </a:rPr>
              <a:t>weakly connected</a:t>
            </a:r>
            <a:r>
              <a:rPr lang="en-US" altLang="en-US" dirty="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a:latin typeface="Arial" charset="0"/>
                <a:cs typeface="Arial" charset="0"/>
              </a:rPr>
              <a:t>	In this graph:</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 strongly</a:t>
            </a:r>
            <a:br>
              <a:rPr lang="en-US" altLang="en-US" dirty="0">
                <a:latin typeface="Arial" charset="0"/>
                <a:cs typeface="Arial" charset="0"/>
              </a:rPr>
            </a:br>
            <a:r>
              <a:rPr lang="en-US" altLang="en-US" dirty="0">
                <a:latin typeface="Arial" charset="0"/>
                <a:cs typeface="Arial" charset="0"/>
              </a:rPr>
              <a:t>connected</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a:t>
            </a:r>
            <a:br>
              <a:rPr lang="en-US" altLang="en-US" dirty="0">
                <a:latin typeface="Arial" charset="0"/>
                <a:cs typeface="Arial" charset="0"/>
              </a:rPr>
            </a:br>
            <a:r>
              <a:rPr lang="en-US" altLang="en-US" dirty="0">
                <a:latin typeface="Arial" charset="0"/>
                <a:cs typeface="Arial" charset="0"/>
              </a:rPr>
              <a:t>weakly connected</a:t>
            </a:r>
          </a:p>
          <a:p>
            <a:pPr lvl="1"/>
            <a:endParaRPr lang="en-US" altLang="en-US" dirty="0">
              <a:latin typeface="Arial" charset="0"/>
              <a:cs typeface="Arial" charset="0"/>
            </a:endParaRPr>
          </a:p>
        </p:txBody>
      </p:sp>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a:latin typeface="Arial" charset="0"/>
                <a:cs typeface="Arial" charset="0"/>
              </a:rPr>
              <a:t>Weighted directed graphs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If both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and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a:solidFill>
                  <a:srgbClr val="FF0000"/>
                </a:solidFill>
                <a:latin typeface="Times New Roman" pitchFamily="18" charset="0"/>
              </a:rPr>
              <a:t>3.2</a:t>
            </a:r>
            <a:endParaRPr lang="en-CA" b="1" dirty="0">
              <a:solidFill>
                <a:srgbClr val="FF0000"/>
              </a:solidFill>
            </a:endParaRPr>
          </a:p>
        </p:txBody>
      </p:sp>
    </p:spTree>
    <p:extLst>
      <p:ext uri="{BB962C8B-B14F-4D97-AF65-F5344CB8AC3E}">
        <p14:creationId xmlns:p14="http://schemas.microsoft.com/office/powerpoint/2010/main" val="1165196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directed acyclic graph</a:t>
            </a:r>
            <a:r>
              <a:rPr lang="en-US" altLang="en-US" dirty="0">
                <a:latin typeface="Arial" charset="0"/>
                <a:cs typeface="Arial" charset="0"/>
              </a:rPr>
              <a:t> is a directed graph which has </a:t>
            </a:r>
            <a:r>
              <a:rPr lang="en-US" altLang="en-US" dirty="0">
                <a:solidFill>
                  <a:srgbClr val="FF0000"/>
                </a:solidFill>
                <a:latin typeface="Arial" charset="0"/>
                <a:cs typeface="Arial" charset="0"/>
              </a:rPr>
              <a:t>no cycle</a:t>
            </a:r>
          </a:p>
          <a:p>
            <a:pPr lvl="1"/>
            <a:r>
              <a:rPr lang="en-US" altLang="en-US" dirty="0">
                <a:latin typeface="Arial" charset="0"/>
                <a:cs typeface="Arial" charset="0"/>
              </a:rPr>
              <a:t>These are commonly referred to as DAGs</a:t>
            </a:r>
          </a:p>
          <a:p>
            <a:pPr lvl="1"/>
            <a:r>
              <a:rPr lang="en-US" altLang="en-US" dirty="0">
                <a:latin typeface="Arial" charset="0"/>
                <a:cs typeface="Arial" charset="0"/>
              </a:rPr>
              <a:t>They are graphical representations of partial orders on a finite number of elements</a:t>
            </a:r>
          </a:p>
          <a:p>
            <a:pPr>
              <a:buFont typeface="Arial" charset="0"/>
              <a:buNone/>
            </a:pPr>
            <a:r>
              <a:rPr lang="en-US" altLang="en-US" dirty="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49" y="3408414"/>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962" y="5157192"/>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883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Applications of directed acyclic graphs include:</a:t>
            </a:r>
          </a:p>
          <a:p>
            <a:pPr lvl="1"/>
            <a:r>
              <a:rPr lang="en-US" altLang="en-US" dirty="0">
                <a:latin typeface="Arial" charset="0"/>
                <a:cs typeface="Arial" charset="0"/>
              </a:rPr>
              <a:t>The parse tree constructed by a compiler</a:t>
            </a:r>
          </a:p>
          <a:p>
            <a:pPr lvl="1"/>
            <a:r>
              <a:rPr lang="en-US" altLang="en-US" dirty="0">
                <a:latin typeface="Arial" charset="0"/>
                <a:cs typeface="Arial" charset="0"/>
              </a:rPr>
              <a:t>A reference graph that can be garbage collected using simple reference counting</a:t>
            </a:r>
          </a:p>
          <a:p>
            <a:pPr lvl="1"/>
            <a:r>
              <a:rPr lang="en-US" altLang="en-US" dirty="0">
                <a:latin typeface="Arial" charset="0"/>
                <a:cs typeface="Arial" charset="0"/>
              </a:rPr>
              <a:t>Dependency graphs such as those used in instruction scheduling and </a:t>
            </a:r>
            <a:r>
              <a:rPr lang="en-US" altLang="en-US" b="1" dirty="0" err="1">
                <a:latin typeface="Courier New" pitchFamily="49" charset="0"/>
                <a:cs typeface="Arial" charset="0"/>
              </a:rPr>
              <a:t>makefiles</a:t>
            </a:r>
            <a:endParaRPr lang="en-US" altLang="en-US" b="1" dirty="0">
              <a:latin typeface="Courier New" pitchFamily="49" charset="0"/>
              <a:cs typeface="Arial" charset="0"/>
            </a:endParaRPr>
          </a:p>
          <a:p>
            <a:pPr lvl="1"/>
            <a:r>
              <a:rPr lang="en-US" altLang="en-US" dirty="0">
                <a:latin typeface="Arial" charset="0"/>
                <a:cs typeface="Arial" charset="0"/>
              </a:rPr>
              <a:t>Dependency graphs between classes formed by inheritance relationships in object-oriented programming languages</a:t>
            </a:r>
          </a:p>
          <a:p>
            <a:pPr lvl="1"/>
            <a:r>
              <a:rPr lang="en-US" altLang="en-US" dirty="0">
                <a:latin typeface="Arial" charset="0"/>
                <a:cs typeface="Arial" charset="0"/>
              </a:rPr>
              <a:t>Information categorization systems, such as folders in a computer</a:t>
            </a:r>
          </a:p>
          <a:p>
            <a:pPr lvl="1"/>
            <a:r>
              <a:rPr lang="en-US" altLang="en-US" dirty="0">
                <a:latin typeface="Arial" charset="0"/>
                <a:cs typeface="Arial" charset="0"/>
              </a:rPr>
              <a:t>Directed acyclic word graph data structure to memory-efficiently store a set of strings (words)</a:t>
            </a:r>
          </a:p>
          <a:p>
            <a:pPr>
              <a:buFontTx/>
              <a:buNone/>
            </a:pPr>
            <a:r>
              <a:rPr lang="en-US" altLang="en-US" sz="1800" dirty="0">
                <a:solidFill>
                  <a:schemeClr val="bg2"/>
                </a:solidFill>
                <a:latin typeface="Arial" charset="0"/>
                <a:cs typeface="Arial" charset="0"/>
              </a:rPr>
              <a:t>Reference:  http://en.wikipedia.org/wiki/Directed_acyclic_graph</a:t>
            </a:r>
          </a:p>
        </p:txBody>
      </p:sp>
    </p:spTree>
    <p:extLst>
      <p:ext uri="{BB962C8B-B14F-4D97-AF65-F5344CB8AC3E}">
        <p14:creationId xmlns:p14="http://schemas.microsoft.com/office/powerpoint/2010/main" val="3134415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Representations</a:t>
            </a:r>
          </a:p>
        </p:txBody>
      </p:sp>
      <p:sp>
        <p:nvSpPr>
          <p:cNvPr id="3" name="Content Placeholder 2"/>
          <p:cNvSpPr>
            <a:spLocks noGrp="1"/>
          </p:cNvSpPr>
          <p:nvPr>
            <p:ph idx="1"/>
          </p:nvPr>
        </p:nvSpPr>
        <p:spPr/>
        <p:txBody>
          <a:bodyPr/>
          <a:lstStyle/>
          <a:p>
            <a:pPr marL="357188" indent="-357188">
              <a:buNone/>
            </a:pPr>
            <a:r>
              <a:rPr lang="en-CA" dirty="0"/>
              <a:t>	How do we store the adjacency relations?</a:t>
            </a:r>
          </a:p>
          <a:p>
            <a:pPr lvl="1"/>
            <a:r>
              <a:rPr lang="en-CA" dirty="0"/>
              <a:t>Binary-relation list</a:t>
            </a:r>
          </a:p>
          <a:p>
            <a:pPr lvl="1"/>
            <a:r>
              <a:rPr lang="en-CA" dirty="0"/>
              <a:t>Adjacency matrix</a:t>
            </a:r>
          </a:p>
          <a:p>
            <a:pPr lvl="1"/>
            <a:r>
              <a:rPr lang="en-CA" dirty="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18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a:t>
            </a:r>
          </a:p>
          <a:p>
            <a:pPr lvl="1"/>
            <a:r>
              <a:rPr lang="en-US" altLang="en-US" dirty="0">
                <a:latin typeface="Arial" charset="0"/>
                <a:cs typeface="Arial" charset="0"/>
              </a:rPr>
              <a:t>Basic graph definitions</a:t>
            </a:r>
          </a:p>
          <a:p>
            <a:pPr lvl="2"/>
            <a:r>
              <a:rPr lang="en-US" altLang="en-US" dirty="0">
                <a:latin typeface="Arial" charset="0"/>
                <a:cs typeface="Arial" charset="0"/>
              </a:rPr>
              <a:t>Vertex, edge, degree, adjacency </a:t>
            </a:r>
          </a:p>
          <a:p>
            <a:pPr lvl="1"/>
            <a:r>
              <a:rPr lang="en-US" altLang="en-US" dirty="0">
                <a:latin typeface="Arial" charset="0"/>
                <a:cs typeface="Arial" charset="0"/>
              </a:rPr>
              <a:t>Paths, simple paths, and cycles</a:t>
            </a:r>
          </a:p>
          <a:p>
            <a:pPr lvl="1"/>
            <a:r>
              <a:rPr lang="en-US" altLang="en-US" dirty="0">
                <a:latin typeface="Arial" charset="0"/>
                <a:cs typeface="Arial" charset="0"/>
              </a:rPr>
              <a:t>Connectedness</a:t>
            </a:r>
          </a:p>
          <a:p>
            <a:pPr lvl="1"/>
            <a:r>
              <a:rPr lang="en-US" altLang="en-US" dirty="0">
                <a:latin typeface="Arial" charset="0"/>
                <a:cs typeface="Arial" charset="0"/>
              </a:rPr>
              <a:t>Weighted graphs</a:t>
            </a:r>
          </a:p>
          <a:p>
            <a:pPr lvl="1"/>
            <a:r>
              <a:rPr lang="en-US" altLang="en-US" dirty="0">
                <a:latin typeface="Arial" charset="0"/>
                <a:cs typeface="Arial" charset="0"/>
              </a:rPr>
              <a:t>Directed graphs</a:t>
            </a:r>
          </a:p>
          <a:p>
            <a:pPr lvl="1"/>
            <a:r>
              <a:rPr lang="en-US" altLang="en-US" dirty="0">
                <a:latin typeface="Arial" charset="0"/>
                <a:cs typeface="Arial" charset="0"/>
              </a:rPr>
              <a:t>Directed acyclic graphs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continue by looking at a number of problems related to graphs</a:t>
            </a:r>
          </a:p>
        </p:txBody>
      </p:sp>
    </p:spTree>
    <p:extLst>
      <p:ext uri="{BB962C8B-B14F-4D97-AF65-F5344CB8AC3E}">
        <p14:creationId xmlns:p14="http://schemas.microsoft.com/office/powerpoint/2010/main" val="1695174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define an Undirected Graph ADT as a collection of </a:t>
            </a:r>
            <a:r>
              <a:rPr lang="en-US" altLang="en-US" i="1" dirty="0">
                <a:latin typeface="Arial" charset="0"/>
                <a:cs typeface="Arial" charset="0"/>
              </a:rPr>
              <a:t>vertices</a:t>
            </a: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n</a:t>
            </a:r>
            <a:r>
              <a:rPr lang="en-US" altLang="en-US" dirty="0">
                <a:latin typeface="Times New Roman" pitchFamily="18" charset="0"/>
                <a:cs typeface="Arial" charset="0"/>
              </a:rPr>
              <a:t>}</a:t>
            </a:r>
          </a:p>
          <a:p>
            <a:pPr lvl="1"/>
            <a:r>
              <a:rPr lang="en-US" altLang="en-US" dirty="0">
                <a:latin typeface="Arial" charset="0"/>
                <a:cs typeface="Arial" charset="0"/>
              </a:rPr>
              <a:t>The number of vertices is denoted by</a:t>
            </a:r>
          </a:p>
          <a:p>
            <a:pPr algn="ctr">
              <a:buFontTx/>
              <a:buNone/>
            </a:pP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lvl="1"/>
            <a:r>
              <a:rPr lang="en-US" altLang="en-US" dirty="0">
                <a:latin typeface="Arial" charset="0"/>
                <a:cs typeface="Arial" charset="0"/>
              </a:rPr>
              <a:t>Associated with this is a collection </a:t>
            </a:r>
            <a:r>
              <a:rPr lang="en-US" altLang="en-US" i="1" dirty="0">
                <a:latin typeface="Times New Roman" pitchFamily="18" charset="0"/>
                <a:cs typeface="Arial" charset="0"/>
              </a:rPr>
              <a:t>E</a:t>
            </a:r>
            <a:r>
              <a:rPr lang="en-US" altLang="en-US" dirty="0">
                <a:latin typeface="Arial" charset="0"/>
                <a:cs typeface="Arial" charset="0"/>
              </a:rPr>
              <a:t> of </a:t>
            </a:r>
            <a:r>
              <a:rPr lang="en-US" altLang="en-US" u="sng" dirty="0">
                <a:latin typeface="Arial" charset="0"/>
                <a:cs typeface="Arial" charset="0"/>
              </a:rPr>
              <a:t>unordered</a:t>
            </a:r>
            <a:r>
              <a:rPr lang="en-US" altLang="en-US" dirty="0">
                <a:latin typeface="Arial" charset="0"/>
                <a:cs typeface="Arial" charset="0"/>
              </a:rPr>
              <a:t> pairs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termed </a:t>
            </a:r>
            <a:r>
              <a:rPr lang="en-US" altLang="en-US" i="1" dirty="0">
                <a:latin typeface="Arial" charset="0"/>
                <a:cs typeface="Arial" charset="0"/>
              </a:rPr>
              <a:t>edges</a:t>
            </a:r>
            <a:r>
              <a:rPr lang="en-US" altLang="en-US" dirty="0">
                <a:latin typeface="Arial" charset="0"/>
                <a:cs typeface="Arial" charset="0"/>
              </a:rPr>
              <a:t> which connect the vertices</a:t>
            </a:r>
          </a:p>
          <a:p>
            <a:pPr lvl="1"/>
            <a:endParaRPr lang="en-US" altLang="en-US" dirty="0">
              <a:latin typeface="Arial" charset="0"/>
              <a:cs typeface="Arial" charset="0"/>
            </a:endParaRPr>
          </a:p>
        </p:txBody>
      </p:sp>
    </p:spTree>
    <p:extLst>
      <p:ext uri="{BB962C8B-B14F-4D97-AF65-F5344CB8AC3E}">
        <p14:creationId xmlns:p14="http://schemas.microsoft.com/office/powerpoint/2010/main" val="1607592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§3.6, p.94.</a:t>
            </a:r>
          </a:p>
          <a:p>
            <a:pPr marL="533400" indent="-533400">
              <a:buFontTx/>
              <a:buNone/>
            </a:pPr>
            <a:r>
              <a:rPr lang="en-US" altLang="en-US" sz="1400" dirty="0">
                <a:latin typeface="Arial" charset="0"/>
                <a:cs typeface="Arial" charset="0"/>
              </a:rPr>
              <a:t>[4]	</a:t>
            </a:r>
            <a:r>
              <a:rPr lang="en-CA" sz="1400" dirty="0"/>
              <a:t>David H. Laidlaw, Course Notes, http://cs.brown.edu/courses/cs016/lectures/13%20Graphs.pdf</a:t>
            </a:r>
            <a:endParaRPr lang="en-US" altLang="en-US" sz="1400" dirty="0">
              <a:latin typeface="Arial" charset="0"/>
              <a:cs typeface="Arial" charset="0"/>
            </a:endParaRPr>
          </a:p>
          <a:p>
            <a:pPr marL="533400" indent="-533400">
              <a:buFontTx/>
              <a:buNone/>
            </a:pP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solidFill>
                  <a:srgbClr val="FF0000"/>
                </a:solidFill>
              </a:rPr>
              <a:t>Representation</a:t>
            </a:r>
          </a:p>
          <a:p>
            <a:pPr lvl="1"/>
            <a:r>
              <a:rPr lang="en-US" altLang="zh-CN" dirty="0">
                <a:solidFill>
                  <a:srgbClr val="FF0000"/>
                </a:solidFill>
              </a:rPr>
              <a:t>Adjacency matrix</a:t>
            </a:r>
          </a:p>
          <a:p>
            <a:pPr lvl="1"/>
            <a:r>
              <a:rPr lang="en-US" altLang="zh-CN" dirty="0">
                <a:solidFill>
                  <a:srgbClr val="FF0000"/>
                </a:solidFill>
              </a:rPr>
              <a:t>Adjacency list</a:t>
            </a:r>
            <a:endParaRPr lang="zh-CN" altLang="en-US" dirty="0">
              <a:solidFill>
                <a:srgbClr val="FF0000"/>
              </a:solidFill>
            </a:endParaRPr>
          </a:p>
        </p:txBody>
      </p:sp>
    </p:spTree>
    <p:extLst>
      <p:ext uri="{BB962C8B-B14F-4D97-AF65-F5344CB8AC3E}">
        <p14:creationId xmlns:p14="http://schemas.microsoft.com/office/powerpoint/2010/main" val="2792335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Graph ADT</a:t>
            </a:r>
          </a:p>
        </p:txBody>
      </p:sp>
      <p:sp>
        <p:nvSpPr>
          <p:cNvPr id="3" name="Content Placeholder 2"/>
          <p:cNvSpPr>
            <a:spLocks noGrp="1"/>
          </p:cNvSpPr>
          <p:nvPr>
            <p:ph idx="1"/>
          </p:nvPr>
        </p:nvSpPr>
        <p:spPr/>
        <p:txBody>
          <a:bodyPr/>
          <a:lstStyle/>
          <a:p>
            <a:pPr marL="357188" indent="-357188">
              <a:buNone/>
            </a:pPr>
            <a:r>
              <a:rPr lang="en-CA" dirty="0"/>
              <a:t>	The Graph ADT describes a container storing an adjacency relation</a:t>
            </a:r>
          </a:p>
          <a:p>
            <a:pPr lvl="1"/>
            <a:r>
              <a:rPr lang="en-CA" dirty="0"/>
              <a:t>Queries include:</a:t>
            </a:r>
          </a:p>
          <a:p>
            <a:pPr lvl="2"/>
            <a:r>
              <a:rPr lang="en-CA" dirty="0"/>
              <a:t>The number of vertices</a:t>
            </a:r>
          </a:p>
          <a:p>
            <a:pPr lvl="2"/>
            <a:r>
              <a:rPr lang="en-CA" dirty="0"/>
              <a:t>The number of edges</a:t>
            </a:r>
          </a:p>
          <a:p>
            <a:pPr lvl="2"/>
            <a:r>
              <a:rPr lang="en-CA" dirty="0"/>
              <a:t>List the vertices adjacent to a given vertex</a:t>
            </a:r>
          </a:p>
          <a:p>
            <a:pPr lvl="2"/>
            <a:r>
              <a:rPr lang="en-CA" dirty="0"/>
              <a:t>Are two vertices adjacent?</a:t>
            </a:r>
          </a:p>
          <a:p>
            <a:pPr lvl="2"/>
            <a:r>
              <a:rPr lang="en-CA" dirty="0"/>
              <a:t>Are two vertices connected?</a:t>
            </a:r>
          </a:p>
          <a:p>
            <a:pPr lvl="2"/>
            <a:endParaRPr lang="en-CA" dirty="0"/>
          </a:p>
          <a:p>
            <a:pPr lvl="1"/>
            <a:r>
              <a:rPr lang="en-CA" dirty="0"/>
              <a:t>Modifications include:</a:t>
            </a:r>
          </a:p>
          <a:p>
            <a:pPr lvl="2"/>
            <a:r>
              <a:rPr lang="en-CA" dirty="0"/>
              <a:t>Inserting or removing an edge</a:t>
            </a:r>
          </a:p>
          <a:p>
            <a:pPr lvl="2"/>
            <a:r>
              <a:rPr lang="en-CA" dirty="0"/>
              <a:t>Inserting or removing a vertex (and all edges containing that vertex) </a:t>
            </a:r>
          </a:p>
          <a:p>
            <a:pPr lvl="2"/>
            <a:endParaRPr lang="en-CA" dirty="0"/>
          </a:p>
          <a:p>
            <a:pPr marL="357188" indent="-357188">
              <a:buNone/>
            </a:pPr>
            <a:r>
              <a:rPr lang="en-CA" dirty="0"/>
              <a:t>	The run-time of these operations will depend on the representation</a:t>
            </a:r>
          </a:p>
          <a:p>
            <a:pPr lvl="2"/>
            <a:endParaRPr lang="en-CA" dirty="0"/>
          </a:p>
        </p:txBody>
      </p:sp>
    </p:spTree>
    <p:extLst>
      <p:ext uri="{BB962C8B-B14F-4D97-AF65-F5344CB8AC3E}">
        <p14:creationId xmlns:p14="http://schemas.microsoft.com/office/powerpoint/2010/main" val="1943795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Binary-relation list</a:t>
            </a:r>
          </a:p>
        </p:txBody>
      </p:sp>
      <p:sp>
        <p:nvSpPr>
          <p:cNvPr id="3" name="Content Placeholder 2"/>
          <p:cNvSpPr>
            <a:spLocks noGrp="1"/>
          </p:cNvSpPr>
          <p:nvPr>
            <p:ph idx="1"/>
          </p:nvPr>
        </p:nvSpPr>
        <p:spPr/>
        <p:txBody>
          <a:bodyPr/>
          <a:lstStyle/>
          <a:p>
            <a:pPr marL="357188" indent="-357188">
              <a:buNone/>
            </a:pPr>
            <a:r>
              <a:rPr lang="en-CA" dirty="0"/>
              <a:t>	The most inefficient is a relation list:</a:t>
            </a:r>
          </a:p>
          <a:p>
            <a:pPr lvl="1"/>
            <a:r>
              <a:rPr lang="en-CA" dirty="0"/>
              <a:t>A container storing the edges</a:t>
            </a:r>
          </a:p>
          <a:p>
            <a:pPr marL="457200" lvl="1" indent="0">
              <a:buNone/>
            </a:pPr>
            <a:r>
              <a:rPr lang="en-CA" dirty="0"/>
              <a:t>   	   </a:t>
            </a:r>
            <a:r>
              <a:rPr lang="en-CA" dirty="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endParaRPr lang="en-CA" dirty="0"/>
          </a:p>
          <a:p>
            <a:pPr lvl="1"/>
            <a:endParaRPr lang="en-CA" dirty="0"/>
          </a:p>
          <a:p>
            <a:pPr marL="457200" lvl="1" indent="0">
              <a:buNone/>
            </a:pPr>
            <a:endParaRPr lang="en-CA" dirty="0"/>
          </a:p>
        </p:txBody>
      </p:sp>
    </p:spTree>
    <p:extLst>
      <p:ext uri="{BB962C8B-B14F-4D97-AF65-F5344CB8AC3E}">
        <p14:creationId xmlns:p14="http://schemas.microsoft.com/office/powerpoint/2010/main" val="32421732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matrix</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Requiring more memory but also faster, an adjacency matrix</a:t>
            </a:r>
          </a:p>
          <a:p>
            <a:pPr lvl="1"/>
            <a:r>
              <a:rPr lang="en-CA" dirty="0"/>
              <a:t>The matrix entry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r>
              <a:rPr lang="en-CA" dirty="0"/>
              <a:t> is set to true if there is an edge </a:t>
            </a:r>
            <a:r>
              <a:rPr lang="en-CA"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800" dirty="0"/>
          </a:p>
          <a:p>
            <a:pPr lvl="1"/>
            <a:endParaRPr lang="en-CA" sz="2800"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r>
              <a:rPr lang="en-CA" baseline="30000" dirty="0">
                <a:latin typeface="Times New Roman" panose="02020603050405020304" pitchFamily="18" charset="0"/>
                <a:cs typeface="Times New Roman" panose="02020603050405020304" pitchFamily="18" charset="0"/>
              </a:rPr>
              <a:t>2</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O(1)</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endParaRPr lang="en-CA" dirty="0"/>
          </a:p>
          <a:p>
            <a:pPr marL="457200" lvl="1" indent="0">
              <a:buNone/>
            </a:pPr>
            <a:endParaRPr lang="en-CA" dirty="0"/>
          </a:p>
        </p:txBody>
      </p:sp>
      <p:graphicFrame>
        <p:nvGraphicFramePr>
          <p:cNvPr id="5" name="Table 4"/>
          <p:cNvGraphicFramePr>
            <a:graphicFrameLocks noGrp="1"/>
          </p:cNvGraphicFramePr>
          <p:nvPr>
            <p:extLst/>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extLst>
                    <a:ext uri="{9D8B030D-6E8A-4147-A177-3AD203B41FA5}">
                      <a16:colId xmlns:a16="http://schemas.microsoft.com/office/drawing/2014/main" val="20000"/>
                    </a:ext>
                  </a:extLst>
                </a:gridCol>
                <a:gridCol w="410446">
                  <a:extLst>
                    <a:ext uri="{9D8B030D-6E8A-4147-A177-3AD203B41FA5}">
                      <a16:colId xmlns:a16="http://schemas.microsoft.com/office/drawing/2014/main" val="20001"/>
                    </a:ext>
                  </a:extLst>
                </a:gridCol>
                <a:gridCol w="410446">
                  <a:extLst>
                    <a:ext uri="{9D8B030D-6E8A-4147-A177-3AD203B41FA5}">
                      <a16:colId xmlns:a16="http://schemas.microsoft.com/office/drawing/2014/main" val="20002"/>
                    </a:ext>
                  </a:extLst>
                </a:gridCol>
                <a:gridCol w="410446">
                  <a:extLst>
                    <a:ext uri="{9D8B030D-6E8A-4147-A177-3AD203B41FA5}">
                      <a16:colId xmlns:a16="http://schemas.microsoft.com/office/drawing/2014/main" val="20003"/>
                    </a:ext>
                  </a:extLst>
                </a:gridCol>
                <a:gridCol w="410446">
                  <a:extLst>
                    <a:ext uri="{9D8B030D-6E8A-4147-A177-3AD203B41FA5}">
                      <a16:colId xmlns:a16="http://schemas.microsoft.com/office/drawing/2014/main" val="20004"/>
                    </a:ext>
                  </a:extLst>
                </a:gridCol>
                <a:gridCol w="410446">
                  <a:extLst>
                    <a:ext uri="{9D8B030D-6E8A-4147-A177-3AD203B41FA5}">
                      <a16:colId xmlns:a16="http://schemas.microsoft.com/office/drawing/2014/main" val="20005"/>
                    </a:ext>
                  </a:extLst>
                </a:gridCol>
                <a:gridCol w="410446">
                  <a:extLst>
                    <a:ext uri="{9D8B030D-6E8A-4147-A177-3AD203B41FA5}">
                      <a16:colId xmlns:a16="http://schemas.microsoft.com/office/drawing/2014/main" val="20006"/>
                    </a:ext>
                  </a:extLst>
                </a:gridCol>
                <a:gridCol w="410446">
                  <a:extLst>
                    <a:ext uri="{9D8B030D-6E8A-4147-A177-3AD203B41FA5}">
                      <a16:colId xmlns:a16="http://schemas.microsoft.com/office/drawing/2014/main" val="20007"/>
                    </a:ext>
                  </a:extLst>
                </a:gridCol>
                <a:gridCol w="410446">
                  <a:extLst>
                    <a:ext uri="{9D8B030D-6E8A-4147-A177-3AD203B41FA5}">
                      <a16:colId xmlns:a16="http://schemas.microsoft.com/office/drawing/2014/main" val="20008"/>
                    </a:ext>
                  </a:extLst>
                </a:gridCol>
                <a:gridCol w="410446">
                  <a:extLst>
                    <a:ext uri="{9D8B030D-6E8A-4147-A177-3AD203B41FA5}">
                      <a16:colId xmlns:a16="http://schemas.microsoft.com/office/drawing/2014/main" val="20009"/>
                    </a:ext>
                  </a:extLst>
                </a:gridCol>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09634">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0001"/>
                  </a:ext>
                </a:extLst>
              </a:tr>
              <a:tr h="309634">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2"/>
                  </a:ext>
                </a:extLst>
              </a:tr>
              <a:tr h="309634">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09634">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09634">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5"/>
                  </a:ext>
                </a:extLst>
              </a:tr>
              <a:tr h="309634">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6"/>
                  </a:ext>
                </a:extLst>
              </a:tr>
              <a:tr h="309634">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7"/>
                  </a:ext>
                </a:extLst>
              </a:tr>
              <a:tr h="309634">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8"/>
                  </a:ext>
                </a:extLst>
              </a:tr>
              <a:tr h="309634">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539027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list</a:t>
            </a:r>
          </a:p>
        </p:txBody>
      </p:sp>
      <p:sp>
        <p:nvSpPr>
          <p:cNvPr id="3" name="Content Placeholder 2"/>
          <p:cNvSpPr>
            <a:spLocks noGrp="1"/>
          </p:cNvSpPr>
          <p:nvPr>
            <p:ph idx="1"/>
          </p:nvPr>
        </p:nvSpPr>
        <p:spPr>
          <a:xfrm>
            <a:off x="457200" y="1600200"/>
            <a:ext cx="8229600" cy="4976132"/>
          </a:xfrm>
        </p:spPr>
        <p:txBody>
          <a:bodyPr>
            <a:normAutofit fontScale="92500" lnSpcReduction="10000"/>
          </a:bodyPr>
          <a:lstStyle/>
          <a:p>
            <a:pPr marL="357188" indent="-357188">
              <a:buNone/>
            </a:pPr>
            <a:r>
              <a:rPr lang="en-CA" dirty="0"/>
              <a:t>	Most efficient for algorithms is an adjacency list</a:t>
            </a:r>
          </a:p>
          <a:p>
            <a:pPr lvl="1"/>
            <a:r>
              <a:rPr lang="en-CA" dirty="0"/>
              <a:t>Each vertex is associated with a list of its neighbors</a:t>
            </a:r>
            <a:endParaRPr lang="en-CA" dirty="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1050" dirty="0"/>
          </a:p>
          <a:p>
            <a:pPr lvl="1"/>
            <a:endParaRPr lang="zh-CN" altLang="en-US" dirty="0"/>
          </a:p>
          <a:p>
            <a:pPr lvl="1"/>
            <a:endParaRPr lang="zh-CN" altLang="en-US"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On average:</a:t>
            </a:r>
          </a:p>
          <a:p>
            <a:pPr lvl="2"/>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p>
          <a:p>
            <a:pPr lvl="2"/>
            <a:endParaRPr lang="en-CA" dirty="0"/>
          </a:p>
          <a:p>
            <a:pPr lvl="2"/>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1    • → 2 → 4</a:t>
            </a:r>
          </a:p>
          <a:p>
            <a:r>
              <a:rPr lang="en-CA" dirty="0">
                <a:latin typeface="Times New Roman" panose="02020603050405020304" pitchFamily="18" charset="0"/>
                <a:cs typeface="Times New Roman" panose="02020603050405020304" pitchFamily="18" charset="0"/>
              </a:rPr>
              <a:t>2    •</a:t>
            </a:r>
          </a:p>
          <a:p>
            <a:r>
              <a:rPr lang="en-CA" dirty="0">
                <a:latin typeface="Times New Roman" panose="02020603050405020304" pitchFamily="18" charset="0"/>
                <a:cs typeface="Times New Roman" panose="02020603050405020304" pitchFamily="18" charset="0"/>
              </a:rPr>
              <a:t>3    • → 5</a:t>
            </a:r>
          </a:p>
          <a:p>
            <a:r>
              <a:rPr lang="en-CA" dirty="0">
                <a:latin typeface="Times New Roman" panose="02020603050405020304" pitchFamily="18" charset="0"/>
                <a:cs typeface="Times New Roman" panose="02020603050405020304" pitchFamily="18" charset="0"/>
              </a:rPr>
              <a:t>4    • → 2 → 5</a:t>
            </a:r>
          </a:p>
          <a:p>
            <a:r>
              <a:rPr lang="en-CA" dirty="0">
                <a:latin typeface="Times New Roman" panose="02020603050405020304" pitchFamily="18" charset="0"/>
                <a:cs typeface="Times New Roman" panose="02020603050405020304" pitchFamily="18" charset="0"/>
              </a:rPr>
              <a:t>5    • → 2 → 3 → 8</a:t>
            </a:r>
          </a:p>
          <a:p>
            <a:pPr lvl="0"/>
            <a:r>
              <a:rPr lang="en-CA" dirty="0">
                <a:solidFill>
                  <a:prstClr val="black"/>
                </a:solidFill>
                <a:latin typeface="Times New Roman" panose="02020603050405020304" pitchFamily="18" charset="0"/>
                <a:cs typeface="Times New Roman" panose="02020603050405020304" pitchFamily="18" charset="0"/>
              </a:rPr>
              <a:t>6    • → 9</a:t>
            </a:r>
          </a:p>
          <a:p>
            <a:pPr lvl="0"/>
            <a:r>
              <a:rPr lang="en-CA" dirty="0">
                <a:solidFill>
                  <a:prstClr val="black"/>
                </a:solidFill>
                <a:latin typeface="Times New Roman" panose="02020603050405020304" pitchFamily="18" charset="0"/>
                <a:cs typeface="Times New Roman" panose="02020603050405020304" pitchFamily="18" charset="0"/>
              </a:rPr>
              <a:t>7    • → 9</a:t>
            </a:r>
          </a:p>
          <a:p>
            <a:pPr lvl="0"/>
            <a:r>
              <a:rPr lang="en-CA" dirty="0">
                <a:solidFill>
                  <a:prstClr val="black"/>
                </a:solidFill>
                <a:latin typeface="Times New Roman" panose="02020603050405020304" pitchFamily="18" charset="0"/>
                <a:cs typeface="Times New Roman" panose="02020603050405020304" pitchFamily="18" charset="0"/>
              </a:rPr>
              <a:t>8    • → 4</a:t>
            </a:r>
          </a:p>
          <a:p>
            <a:pPr lvl="0"/>
            <a:r>
              <a:rPr lang="en-CA" dirty="0">
                <a:solidFill>
                  <a:prstClr val="black"/>
                </a:solidFill>
                <a:latin typeface="Times New Roman" panose="02020603050405020304" pitchFamily="18" charset="0"/>
                <a:cs typeface="Times New Roman" panose="02020603050405020304" pitchFamily="18" charset="0"/>
              </a:rPr>
              <a:t>9    •</a:t>
            </a:r>
          </a:p>
        </p:txBody>
      </p:sp>
      <p:graphicFrame>
        <p:nvGraphicFramePr>
          <p:cNvPr id="7" name="Object 6"/>
          <p:cNvGraphicFramePr>
            <a:graphicFrameLocks noChangeAspect="1"/>
          </p:cNvGraphicFramePr>
          <p:nvPr>
            <p:extLst/>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spid="_x0000_s311322" name="Equation" r:id="rId4" imgW="914400" imgH="190080" progId="Equation.DSMT4">
                  <p:embed/>
                </p:oleObj>
              </mc:Choice>
              <mc:Fallback>
                <p:oleObj name="Equation" r:id="rId4" imgW="914400" imgH="190080" progId="Equation.DSMT4">
                  <p:embed/>
                  <p:pic>
                    <p:nvPicPr>
                      <p:cNvPr id="7" name="Object 6"/>
                      <p:cNvPicPr/>
                      <p:nvPr/>
                    </p:nvPicPr>
                    <p:blipFill>
                      <a:blip r:embed="rId5"/>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spid="_x0000_s311323" name="Equation" r:id="rId6" imgW="609480" imgH="419040" progId="Equation.DSMT4">
                  <p:embed/>
                </p:oleObj>
              </mc:Choice>
              <mc:Fallback>
                <p:oleObj name="Equation" r:id="rId6" imgW="609480" imgH="419040" progId="Equation.DSMT4">
                  <p:embed/>
                  <p:pic>
                    <p:nvPicPr>
                      <p:cNvPr id="8" name="Object 7"/>
                      <p:cNvPicPr/>
                      <p:nvPr/>
                    </p:nvPicPr>
                    <p:blipFill>
                      <a:blip r:embed="rId7"/>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spid="_x0000_s311324" name="Equation" r:id="rId8" imgW="609480" imgH="419040" progId="Equation.DSMT4">
                  <p:embed/>
                </p:oleObj>
              </mc:Choice>
              <mc:Fallback>
                <p:oleObj name="Equation" r:id="rId8" imgW="609480" imgH="419040" progId="Equation.DSMT4">
                  <p:embed/>
                  <p:pic>
                    <p:nvPicPr>
                      <p:cNvPr id="9" name="Object 8"/>
                      <p:cNvPicPr/>
                      <p:nvPr/>
                    </p:nvPicPr>
                    <p:blipFill>
                      <a:blip r:embed="rId9"/>
                      <a:stretch>
                        <a:fillRect/>
                      </a:stretch>
                    </p:blipFill>
                    <p:spPr>
                      <a:xfrm>
                        <a:off x="4830064" y="5280188"/>
                        <a:ext cx="1035194" cy="711696"/>
                      </a:xfrm>
                      <a:prstGeom prst="rect">
                        <a:avLst/>
                      </a:prstGeom>
                    </p:spPr>
                  </p:pic>
                </p:oleObj>
              </mc:Fallback>
            </mc:AlternateContent>
          </a:graphicData>
        </a:graphic>
      </p:graphicFrame>
    </p:spTree>
    <p:extLst>
      <p:ext uri="{BB962C8B-B14F-4D97-AF65-F5344CB8AC3E}">
        <p14:creationId xmlns:p14="http://schemas.microsoft.com/office/powerpoint/2010/main" val="2650497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a:t>Outline</a:t>
            </a:r>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spTree>
    <p:extLst>
      <p:ext uri="{BB962C8B-B14F-4D97-AF65-F5344CB8AC3E}">
        <p14:creationId xmlns:p14="http://schemas.microsoft.com/office/powerpoint/2010/main" val="37202109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a:t>Adjacency 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a:p>
          <a:p>
            <a:pPr marL="400050" lvl="1" indent="0">
              <a:buNone/>
            </a:pPr>
            <a:endParaRPr lang="en-US" altLang="en-US" sz="2000" dirty="0">
              <a:solidFill>
                <a:prstClr val="black"/>
              </a:solidFill>
            </a:endParaRPr>
          </a:p>
          <a:p>
            <a:pPr marL="400050" lvl="1" indent="0">
              <a:buNone/>
            </a:pPr>
            <a:r>
              <a:rPr lang="en-US" altLang="en-US" sz="2000" dirty="0">
                <a:solidFill>
                  <a:prstClr val="black"/>
                </a:solidFill>
              </a:rPr>
              <a:t>edges</a:t>
            </a:r>
            <a:endParaRPr lang="en-US" altLang="en-US" dirty="0"/>
          </a:p>
          <a:p>
            <a:endParaRPr lang="en-US" altLang="en-US" dirty="0"/>
          </a:p>
          <a:p>
            <a:pPr marL="400050" lvl="1" indent="0">
              <a:buNone/>
            </a:pPr>
            <a:r>
              <a:rPr lang="en-US" altLang="en-US" sz="2000" dirty="0"/>
              <a:t>The 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1512212607"/>
              </p:ext>
            </p:extLst>
          </p:nvPr>
        </p:nvGraphicFramePr>
        <p:xfrm>
          <a:off x="3347864" y="2132856"/>
          <a:ext cx="2675756" cy="838345"/>
        </p:xfrm>
        <a:graphic>
          <a:graphicData uri="http://schemas.openxmlformats.org/presentationml/2006/ole">
            <mc:AlternateContent xmlns:mc="http://schemas.openxmlformats.org/markup-compatibility/2006">
              <mc:Choice xmlns:v="urn:schemas-microsoft-com:vml" Requires="v">
                <p:oleObj spid="_x0000_s307239" name="Equation" r:id="rId3" imgW="1460160" imgH="457200" progId="Equation.3">
                  <p:embed/>
                </p:oleObj>
              </mc:Choice>
              <mc:Fallback>
                <p:oleObj name="Equation" r:id="rId3" imgW="14601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132856"/>
                        <a:ext cx="2675756" cy="8383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9716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a:p>
          <a:p>
            <a:pPr marL="400050" lvl="1" indent="0">
              <a:buNone/>
            </a:pPr>
            <a:r>
              <a:rPr lang="en-US" altLang="en-US" sz="2000" dirty="0"/>
              <a:t>That 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351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a:t>Adjacency 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1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collection of vertices </a:t>
            </a:r>
            <a:endParaRPr lang="en-US" altLang="en-US" i="1" dirty="0">
              <a:latin typeface="Arial" charset="0"/>
              <a:cs typeface="Arial" charset="0"/>
            </a:endParaRP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9</a:t>
            </a:r>
            <a:r>
              <a:rPr lang="en-US" altLang="en-US" dirty="0">
                <a:latin typeface="Times New Roman" pitchFamily="18" charset="0"/>
                <a:cs typeface="Arial" charset="0"/>
              </a:rPr>
              <a:t>}</a:t>
            </a:r>
          </a:p>
          <a:p>
            <a:pPr marL="355600" indent="-355600">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 </a:t>
            </a:r>
            <a:r>
              <a:rPr lang="en-US" altLang="zh-CN" dirty="0">
                <a:latin typeface="Times New Roman" pitchFamily="18" charset="0"/>
                <a:cs typeface="Arial" charset="0"/>
              </a:rPr>
              <a:t>= 9</a:t>
            </a:r>
            <a:endParaRPr lang="en-US" altLang="en-US" dirty="0">
              <a:latin typeface="Times New Roman" pitchFamily="18" charset="0"/>
              <a:cs typeface="Arial" charset="0"/>
            </a:endParaRPr>
          </a:p>
          <a:p>
            <a:pPr>
              <a:buFontTx/>
              <a:buNone/>
            </a:pPr>
            <a:endParaRPr lang="en-US" altLang="en-US" dirty="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3371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a:t>Adjacency 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960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normAutofit/>
          </a:bodyPr>
          <a:lstStyle/>
          <a:p>
            <a:r>
              <a:rPr lang="en-US" altLang="en-US" dirty="0"/>
              <a:t>Adjacency Matrix</a:t>
            </a:r>
          </a:p>
        </p:txBody>
      </p:sp>
      <p:sp>
        <p:nvSpPr>
          <p:cNvPr id="476163" name="Rectangle 3"/>
          <p:cNvSpPr>
            <a:spLocks noGrp="1" noChangeArrowheads="1"/>
          </p:cNvSpPr>
          <p:nvPr>
            <p:ph type="body" idx="1"/>
          </p:nvPr>
        </p:nvSpPr>
        <p:spPr/>
        <p:txBody>
          <a:bodyPr>
            <a:normAutofit/>
          </a:bodyPr>
          <a:lstStyle/>
          <a:p>
            <a:pPr marL="400050" lvl="1" indent="0">
              <a:buNone/>
            </a:pPr>
            <a:r>
              <a:rPr lang="en-US" altLang="en-US" sz="2000" dirty="0"/>
              <a:t>First we must allocate memory for a two-dimensional array</a:t>
            </a:r>
          </a:p>
          <a:p>
            <a:pPr marL="400050" lvl="1" indent="0">
              <a:buNone/>
            </a:pPr>
            <a:endParaRPr lang="en-US" altLang="en-US" sz="2000" dirty="0"/>
          </a:p>
          <a:p>
            <a:pPr marL="400050" lvl="1" indent="0">
              <a:buNone/>
            </a:pPr>
            <a:r>
              <a:rPr lang="en-US" altLang="en-US" sz="2000" dirty="0"/>
              <a:t>C++ does not have native support for anything more than one-dimensional arrays, thus how do we store a two-dimensional array?</a:t>
            </a:r>
          </a:p>
          <a:p>
            <a:pPr lvl="1"/>
            <a:r>
              <a:rPr lang="en-US" altLang="en-US" dirty="0"/>
              <a:t>as an array of arrays</a:t>
            </a:r>
          </a:p>
        </p:txBody>
      </p:sp>
    </p:spTree>
    <p:extLst>
      <p:ext uri="{BB962C8B-B14F-4D97-AF65-F5344CB8AC3E}">
        <p14:creationId xmlns:p14="http://schemas.microsoft.com/office/powerpoint/2010/main" val="37428891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188"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77186" name="Rectangle 2"/>
          <p:cNvSpPr>
            <a:spLocks noGrp="1" noChangeArrowheads="1"/>
          </p:cNvSpPr>
          <p:nvPr>
            <p:ph type="title"/>
          </p:nvPr>
        </p:nvSpPr>
        <p:spPr/>
        <p:txBody>
          <a:bodyPr>
            <a:normAutofit/>
          </a:bodyPr>
          <a:lstStyle/>
          <a:p>
            <a:r>
              <a:rPr lang="en-US" altLang="en-US" dirty="0"/>
              <a:t>Adjacency Matrix</a:t>
            </a:r>
          </a:p>
        </p:txBody>
      </p:sp>
      <p:sp>
        <p:nvSpPr>
          <p:cNvPr id="477187" name="Rectangle 3"/>
          <p:cNvSpPr>
            <a:spLocks noGrp="1" noChangeArrowheads="1"/>
          </p:cNvSpPr>
          <p:nvPr>
            <p:ph type="body" idx="1"/>
          </p:nvPr>
        </p:nvSpPr>
        <p:spPr/>
        <p:txBody>
          <a:bodyPr/>
          <a:lstStyle/>
          <a:p>
            <a:pPr marL="400050" lvl="1" indent="0">
              <a:buNone/>
            </a:pPr>
            <a:r>
              <a:rPr lang="en-US" altLang="en-US" sz="2000" dirty="0"/>
              <a:t>Suppose we require a 16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t> 16 matrix of double-precision floating-point numbers</a:t>
            </a:r>
          </a:p>
          <a:p>
            <a:endParaRPr lang="en-US" altLang="en-US" dirty="0"/>
          </a:p>
          <a:p>
            <a:pPr marL="400050" lvl="1" indent="0">
              <a:buNone/>
            </a:pPr>
            <a:r>
              <a:rPr lang="en-US" altLang="en-US" sz="2000" dirty="0"/>
              <a:t>Each row of the matrix can be represented by</a:t>
            </a:r>
            <a:br>
              <a:rPr lang="en-US" altLang="en-US" sz="2000" dirty="0"/>
            </a:br>
            <a:r>
              <a:rPr lang="en-US" altLang="en-US" sz="2000" dirty="0"/>
              <a:t>an array</a:t>
            </a:r>
          </a:p>
          <a:p>
            <a:pPr marL="0" indent="0">
              <a:buNone/>
            </a:pPr>
            <a:endParaRPr lang="en-US" altLang="en-US" dirty="0"/>
          </a:p>
          <a:p>
            <a:pPr marL="400050" lvl="1" indent="0">
              <a:buNone/>
            </a:pPr>
            <a:r>
              <a:rPr lang="en-US" altLang="en-US" sz="2000" dirty="0"/>
              <a:t>The address of the first entry must be stored</a:t>
            </a:r>
            <a:br>
              <a:rPr lang="en-US" altLang="en-US" sz="2000" dirty="0"/>
            </a:br>
            <a:r>
              <a:rPr lang="en-US" altLang="en-US" sz="2000" dirty="0"/>
              <a:t>in a pointer to a double:</a:t>
            </a:r>
          </a:p>
          <a:p>
            <a:pPr lvl="1">
              <a:buFontTx/>
              <a:buNone/>
            </a:pPr>
            <a:r>
              <a:rPr lang="en-US" altLang="en-US" dirty="0"/>
              <a:t>		</a:t>
            </a:r>
            <a:r>
              <a:rPr lang="en-US" altLang="en-US" b="1" dirty="0">
                <a:latin typeface="Courier New" pitchFamily="49" charset="0"/>
              </a:rPr>
              <a:t>double *</a:t>
            </a:r>
          </a:p>
        </p:txBody>
      </p:sp>
    </p:spTree>
    <p:extLst>
      <p:ext uri="{BB962C8B-B14F-4D97-AF65-F5344CB8AC3E}">
        <p14:creationId xmlns:p14="http://schemas.microsoft.com/office/powerpoint/2010/main" val="18437359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8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1282" name="Rectangle 2"/>
          <p:cNvSpPr>
            <a:spLocks noGrp="1" noChangeArrowheads="1"/>
          </p:cNvSpPr>
          <p:nvPr>
            <p:ph type="title"/>
          </p:nvPr>
        </p:nvSpPr>
        <p:spPr/>
        <p:txBody>
          <a:bodyPr>
            <a:normAutofit/>
          </a:bodyPr>
          <a:lstStyle/>
          <a:p>
            <a:r>
              <a:rPr lang="en-US" altLang="en-US" dirty="0"/>
              <a:t>Adjacency Matrix</a:t>
            </a:r>
          </a:p>
        </p:txBody>
      </p:sp>
      <p:sp>
        <p:nvSpPr>
          <p:cNvPr id="481283" name="Rectangle 3"/>
          <p:cNvSpPr>
            <a:spLocks noGrp="1" noChangeArrowheads="1"/>
          </p:cNvSpPr>
          <p:nvPr>
            <p:ph type="body" idx="1"/>
          </p:nvPr>
        </p:nvSpPr>
        <p:spPr/>
        <p:txBody>
          <a:bodyPr/>
          <a:lstStyle/>
          <a:p>
            <a:pPr marL="400050" lvl="1" indent="0">
              <a:buNone/>
            </a:pPr>
            <a:r>
              <a:rPr lang="en-US" altLang="en-US" sz="2000" dirty="0"/>
              <a:t>However, because we must store 16 of these pointers-to-doubles, it makes sense that we store these in an array</a:t>
            </a:r>
          </a:p>
          <a:p>
            <a:pPr marL="0" indent="0">
              <a:buNone/>
            </a:pPr>
            <a:endParaRPr lang="en-US" altLang="en-US" dirty="0"/>
          </a:p>
          <a:p>
            <a:pPr marL="400050" lvl="1" indent="0">
              <a:buNone/>
            </a:pPr>
            <a:r>
              <a:rPr lang="en-US" altLang="en-US" sz="2000" dirty="0"/>
              <a:t>What is the declaration</a:t>
            </a:r>
            <a:br>
              <a:rPr lang="en-US" altLang="en-US" sz="2000" dirty="0"/>
            </a:br>
            <a:r>
              <a:rPr lang="en-US" altLang="en-US" sz="2000" dirty="0"/>
              <a:t>of this array?</a:t>
            </a:r>
          </a:p>
          <a:p>
            <a:pPr marL="0" indent="0">
              <a:buNone/>
            </a:pPr>
            <a:endParaRPr lang="en-US" altLang="en-US" sz="2400" dirty="0"/>
          </a:p>
          <a:p>
            <a:pPr marL="400050" lvl="1" indent="0">
              <a:buNone/>
            </a:pPr>
            <a:r>
              <a:rPr lang="en-US" altLang="en-US" sz="2000" dirty="0"/>
              <a:t>Well, we must store a</a:t>
            </a:r>
            <a:br>
              <a:rPr lang="en-US" altLang="en-US" sz="2000" dirty="0"/>
            </a:br>
            <a:r>
              <a:rPr lang="en-US" altLang="en-US" sz="2000" dirty="0"/>
              <a:t>   </a:t>
            </a:r>
            <a:r>
              <a:rPr lang="en-US" altLang="en-US" sz="2400" i="1" dirty="0"/>
              <a:t>pointer to a pointer to a double</a:t>
            </a:r>
          </a:p>
          <a:p>
            <a:pPr marL="0" indent="0">
              <a:buNone/>
            </a:pPr>
            <a:endParaRPr lang="en-US" altLang="en-US" sz="2400" dirty="0"/>
          </a:p>
          <a:p>
            <a:pPr marL="400050" lvl="1" indent="0">
              <a:buNone/>
            </a:pPr>
            <a:r>
              <a:rPr lang="en-US" altLang="en-US" sz="2000" dirty="0"/>
              <a:t>That is:</a:t>
            </a:r>
            <a:r>
              <a:rPr lang="en-US" altLang="en-US" sz="2000" i="1" dirty="0"/>
              <a:t>  </a:t>
            </a:r>
            <a:r>
              <a:rPr lang="en-US" altLang="en-US" sz="2000" dirty="0">
                <a:latin typeface="Consolas" panose="020B0609020204030204" pitchFamily="49" charset="0"/>
                <a:cs typeface="Consolas" panose="020B0609020204030204" pitchFamily="49" charset="0"/>
              </a:rPr>
              <a:t>double **</a:t>
            </a:r>
          </a:p>
        </p:txBody>
      </p:sp>
    </p:spTree>
    <p:extLst>
      <p:ext uri="{BB962C8B-B14F-4D97-AF65-F5344CB8AC3E}">
        <p14:creationId xmlns:p14="http://schemas.microsoft.com/office/powerpoint/2010/main" val="1430108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0260"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0258" name="Rectangle 2"/>
          <p:cNvSpPr>
            <a:spLocks noGrp="1" noChangeArrowheads="1"/>
          </p:cNvSpPr>
          <p:nvPr>
            <p:ph type="title"/>
          </p:nvPr>
        </p:nvSpPr>
        <p:spPr/>
        <p:txBody>
          <a:bodyPr>
            <a:normAutofit/>
          </a:bodyPr>
          <a:lstStyle/>
          <a:p>
            <a:r>
              <a:rPr lang="en-US" altLang="en-US" dirty="0"/>
              <a:t>Adjacency Matrix</a:t>
            </a:r>
          </a:p>
        </p:txBody>
      </p:sp>
      <p:sp>
        <p:nvSpPr>
          <p:cNvPr id="480259" name="Rectangle 3"/>
          <p:cNvSpPr>
            <a:spLocks noGrp="1" noChangeArrowheads="1"/>
          </p:cNvSpPr>
          <p:nvPr>
            <p:ph type="body" idx="1"/>
          </p:nvPr>
        </p:nvSpPr>
        <p:spPr/>
        <p:txBody>
          <a:bodyPr>
            <a:normAutofit/>
          </a:bodyPr>
          <a:lstStyle/>
          <a:p>
            <a:pPr marL="400050" lvl="1" indent="0">
              <a:buNone/>
            </a:pPr>
            <a:r>
              <a:rPr lang="en-US" altLang="en-US" sz="2000" dirty="0"/>
              <a:t>Thus, the address of the first array must be declared to be:</a:t>
            </a:r>
          </a:p>
          <a:p>
            <a:pPr lvl="1">
              <a:buFontTx/>
              <a:buNone/>
            </a:pPr>
            <a:r>
              <a:rPr lang="en-US" altLang="en-US" sz="2000" b="1" dirty="0">
                <a:latin typeface="Courier New" pitchFamily="49" charset="0"/>
              </a:rPr>
              <a:t>double **matrix;</a:t>
            </a:r>
          </a:p>
        </p:txBody>
      </p:sp>
    </p:spTree>
    <p:extLst>
      <p:ext uri="{BB962C8B-B14F-4D97-AF65-F5344CB8AC3E}">
        <p14:creationId xmlns:p14="http://schemas.microsoft.com/office/powerpoint/2010/main" val="7897132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normAutofit/>
          </a:bodyPr>
          <a:lstStyle/>
          <a:p>
            <a:r>
              <a:rPr lang="en-US" altLang="en-US" dirty="0"/>
              <a:t>Adjacency Matrix</a:t>
            </a:r>
          </a:p>
        </p:txBody>
      </p:sp>
      <p:sp>
        <p:nvSpPr>
          <p:cNvPr id="484355" name="Rectangle 3"/>
          <p:cNvSpPr>
            <a:spLocks noGrp="1" noChangeArrowheads="1"/>
          </p:cNvSpPr>
          <p:nvPr>
            <p:ph type="body" idx="1"/>
          </p:nvPr>
        </p:nvSpPr>
        <p:spPr/>
        <p:txBody>
          <a:bodyPr/>
          <a:lstStyle/>
          <a:p>
            <a:pPr marL="400050" lvl="1" indent="0">
              <a:buNone/>
            </a:pPr>
            <a:r>
              <a:rPr lang="en-US" altLang="en-US" sz="2000" dirty="0"/>
              <a:t>The next question is memory allocation</a:t>
            </a:r>
          </a:p>
          <a:p>
            <a:pPr lvl="1"/>
            <a:endParaRPr lang="en-US" altLang="en-US" sz="2000" dirty="0"/>
          </a:p>
          <a:p>
            <a:pPr marL="400050" lvl="1" indent="0">
              <a:buNone/>
            </a:pPr>
            <a:r>
              <a:rPr lang="en-US" altLang="en-US" sz="2000" dirty="0"/>
              <a:t>First, we must allocate the memory for the array of pointers to doubles:</a:t>
            </a:r>
          </a:p>
          <a:p>
            <a:pPr lvl="1">
              <a:buFontTx/>
              <a:buNone/>
            </a:pPr>
            <a:r>
              <a:rPr lang="en-US" altLang="en-US" dirty="0"/>
              <a:t>	</a:t>
            </a:r>
            <a:r>
              <a:rPr lang="en-US" altLang="en-US" b="1" dirty="0">
                <a:latin typeface="Courier New" pitchFamily="49" charset="0"/>
              </a:rPr>
              <a:t>matrix = new double * [16];</a:t>
            </a:r>
            <a:endParaRPr lang="en-US" altLang="en-US" dirty="0"/>
          </a:p>
        </p:txBody>
      </p:sp>
      <p:pic>
        <p:nvPicPr>
          <p:cNvPr id="484356"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64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a:bodyPr>
          <a:lstStyle/>
          <a:p>
            <a:r>
              <a:rPr lang="en-US" altLang="en-US" dirty="0"/>
              <a:t>Adjacency Matrix</a:t>
            </a:r>
          </a:p>
        </p:txBody>
      </p:sp>
      <p:sp>
        <p:nvSpPr>
          <p:cNvPr id="485379" name="Rectangle 3"/>
          <p:cNvSpPr>
            <a:spLocks noGrp="1" noChangeArrowheads="1"/>
          </p:cNvSpPr>
          <p:nvPr>
            <p:ph type="body" idx="1"/>
          </p:nvPr>
        </p:nvSpPr>
        <p:spPr/>
        <p:txBody>
          <a:bodyPr/>
          <a:lstStyle/>
          <a:p>
            <a:pPr marL="400050" lvl="1" indent="0">
              <a:buNone/>
            </a:pPr>
            <a:r>
              <a:rPr lang="en-US" altLang="en-US" sz="2000" dirty="0"/>
              <a:t>Next, to each entry of this matrix, we must assign the memory allocated for an array of doubles</a:t>
            </a:r>
          </a:p>
          <a:p>
            <a:pPr marL="400050" lvl="1" indent="0">
              <a:buNone/>
            </a:pPr>
            <a:endParaRPr lang="en-US" altLang="en-US" dirty="0"/>
          </a:p>
          <a:p>
            <a:pPr lvl="1">
              <a:buFontTx/>
              <a:buNone/>
            </a:pPr>
            <a:r>
              <a:rPr lang="en-US" altLang="en-US" dirty="0"/>
              <a:t>	</a:t>
            </a:r>
            <a:r>
              <a:rPr lang="en-US" altLang="en-US" b="1" dirty="0">
                <a:latin typeface="Courier New" pitchFamily="49" charset="0"/>
              </a:rPr>
              <a:t>for (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0; </a:t>
            </a:r>
            <a:r>
              <a:rPr lang="en-US" altLang="en-US" b="1" dirty="0" err="1">
                <a:latin typeface="Courier New" pitchFamily="49" charset="0"/>
              </a:rPr>
              <a:t>i</a:t>
            </a:r>
            <a:r>
              <a:rPr lang="en-US" altLang="en-US" b="1" dirty="0">
                <a:latin typeface="Courier New" pitchFamily="49" charset="0"/>
              </a:rPr>
              <a:t> &lt; 16; ++</a:t>
            </a:r>
            <a:r>
              <a:rPr lang="en-US" altLang="en-US" b="1" dirty="0" err="1">
                <a:latin typeface="Courier New" pitchFamily="49" charset="0"/>
              </a:rPr>
              <a:t>i</a:t>
            </a:r>
            <a:r>
              <a:rPr lang="en-US" altLang="en-US" b="1" dirty="0">
                <a:latin typeface="Courier New" pitchFamily="49" charset="0"/>
              </a:rPr>
              <a:t> ) {</a:t>
            </a:r>
          </a:p>
          <a:p>
            <a:pPr lvl="1">
              <a:buFontTx/>
              <a:buNone/>
            </a:pPr>
            <a:r>
              <a:rPr lang="en-US" altLang="en-US" b="1" dirty="0">
                <a:latin typeface="Courier New" pitchFamily="49" charset="0"/>
              </a:rPr>
              <a:t>     matrix[</a:t>
            </a:r>
            <a:r>
              <a:rPr lang="en-US" altLang="en-US" b="1" dirty="0" err="1">
                <a:latin typeface="Courier New" pitchFamily="49" charset="0"/>
              </a:rPr>
              <a:t>i</a:t>
            </a:r>
            <a:r>
              <a:rPr lang="en-US" altLang="en-US" b="1" dirty="0">
                <a:latin typeface="Courier New" pitchFamily="49" charset="0"/>
              </a:rPr>
              <a:t>] = new double[16];</a:t>
            </a:r>
          </a:p>
          <a:p>
            <a:pPr lvl="1">
              <a:buFontTx/>
              <a:buNone/>
            </a:pPr>
            <a:r>
              <a:rPr lang="en-US" altLang="en-US" b="1" dirty="0">
                <a:latin typeface="Courier New" pitchFamily="49" charset="0"/>
              </a:rPr>
              <a:t> }</a:t>
            </a:r>
            <a:endParaRPr lang="en-US" altLang="en-US" dirty="0"/>
          </a:p>
        </p:txBody>
      </p:sp>
      <p:pic>
        <p:nvPicPr>
          <p:cNvPr id="485380"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1" name="Picture 5" descr="d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2" name="Picture 6" descr="d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3" name="Picture 7" descr="d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2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a:bodyPr>
          <a:lstStyle/>
          <a:p>
            <a:r>
              <a:rPr lang="en-US" altLang="en-US" dirty="0"/>
              <a:t>Adjacency Matrix</a:t>
            </a:r>
          </a:p>
        </p:txBody>
      </p:sp>
      <p:sp>
        <p:nvSpPr>
          <p:cNvPr id="494595" name="Rectangle 3"/>
          <p:cNvSpPr>
            <a:spLocks noGrp="1" noChangeArrowheads="1"/>
          </p:cNvSpPr>
          <p:nvPr>
            <p:ph type="body" idx="1"/>
          </p:nvPr>
        </p:nvSpPr>
        <p:spPr/>
        <p:txBody>
          <a:bodyPr>
            <a:normAutofit/>
          </a:bodyPr>
          <a:lstStyle/>
          <a:p>
            <a:pPr marL="400050" lvl="1" indent="0">
              <a:buNone/>
            </a:pPr>
            <a:r>
              <a:rPr lang="en-US" altLang="en-US" sz="2000" dirty="0"/>
              <a:t>Accessing a matrix is done through a double index, </a:t>
            </a:r>
            <a:r>
              <a:rPr lang="en-US" altLang="en-US" sz="2000" i="1" dirty="0"/>
              <a:t>e</a:t>
            </a:r>
            <a:r>
              <a:rPr lang="en-US" altLang="en-US" sz="2000" dirty="0"/>
              <a:t>.</a:t>
            </a:r>
            <a:r>
              <a:rPr lang="en-US" altLang="en-US" sz="2000" i="1" dirty="0"/>
              <a:t>g</a:t>
            </a:r>
            <a:r>
              <a:rPr lang="en-US" altLang="en-US" sz="2000" dirty="0"/>
              <a:t>.,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a:p>
            <a:pPr marL="400050" lvl="1" indent="0">
              <a:buNone/>
            </a:pPr>
            <a:endParaRPr lang="en-US" altLang="en-US" sz="2000" dirty="0"/>
          </a:p>
          <a:p>
            <a:pPr marL="400050" lvl="1" indent="0">
              <a:buNone/>
            </a:pPr>
            <a:r>
              <a:rPr lang="en-US" altLang="en-US" sz="2000" dirty="0"/>
              <a:t>You can interpret this as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46410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normAutofit/>
          </a:bodyPr>
          <a:lstStyle/>
          <a:p>
            <a:r>
              <a:rPr lang="en-US" altLang="en-US" dirty="0"/>
              <a:t>Adjacency Matrix</a:t>
            </a:r>
          </a:p>
        </p:txBody>
      </p:sp>
      <p:sp>
        <p:nvSpPr>
          <p:cNvPr id="495619" name="Rectangle 3"/>
          <p:cNvSpPr>
            <a:spLocks noGrp="1" noChangeArrowheads="1"/>
          </p:cNvSpPr>
          <p:nvPr>
            <p:ph type="body" idx="1"/>
          </p:nvPr>
        </p:nvSpPr>
        <p:spPr/>
        <p:txBody>
          <a:bodyPr>
            <a:normAutofit/>
          </a:bodyPr>
          <a:lstStyle/>
          <a:p>
            <a:pPr marL="400050" lvl="1" indent="0">
              <a:buNone/>
            </a:pPr>
            <a:r>
              <a:rPr lang="en-US" altLang="en-US" sz="2000" dirty="0"/>
              <a:t>Recall that in </a:t>
            </a:r>
            <a:r>
              <a:rPr lang="en-US" altLang="en-US" sz="2000" b="1" dirty="0">
                <a:latin typeface="Consolas" panose="020B0609020204030204" pitchFamily="49" charset="0"/>
                <a:cs typeface="Consolas" panose="020B0609020204030204" pitchFamily="49" charset="0"/>
              </a:rPr>
              <a:t>matrix[3][4]</a:t>
            </a:r>
            <a:r>
              <a:rPr lang="en-US" altLang="en-US" sz="2000" dirty="0"/>
              <a:t>, the variable </a:t>
            </a:r>
            <a:r>
              <a:rPr lang="en-US" altLang="en-US" sz="2000" dirty="0">
                <a:latin typeface="Consolas" panose="020B0609020204030204" pitchFamily="49" charset="0"/>
                <a:cs typeface="Consolas" panose="020B0609020204030204" pitchFamily="49" charset="0"/>
              </a:rPr>
              <a:t>matrix</a:t>
            </a:r>
            <a:r>
              <a:rPr lang="en-US" altLang="en-US" sz="2000" dirty="0"/>
              <a:t> is a pointer-to-a-pointer-to-a-double:</a:t>
            </a:r>
          </a:p>
        </p:txBody>
      </p:sp>
      <p:pic>
        <p:nvPicPr>
          <p:cNvPr id="495620" name="Picture 4" descr="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7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a:bodyPr>
          <a:lstStyle/>
          <a:p>
            <a:r>
              <a:rPr lang="en-US" altLang="en-US" dirty="0"/>
              <a:t>Adjacency Matrix</a:t>
            </a:r>
          </a:p>
        </p:txBody>
      </p:sp>
      <p:sp>
        <p:nvSpPr>
          <p:cNvPr id="497667" name="Rectangle 3"/>
          <p:cNvSpPr>
            <a:spLocks noGrp="1" noChangeArrowheads="1"/>
          </p:cNvSpPr>
          <p:nvPr>
            <p:ph type="body" idx="1"/>
          </p:nvPr>
        </p:nvSpPr>
        <p:spPr/>
        <p:txBody>
          <a:bodyPr>
            <a:normAutofit/>
          </a:bodyPr>
          <a:lstStyle/>
          <a:p>
            <a:pPr marL="400050" lvl="1" indent="0">
              <a:buNone/>
            </a:pPr>
            <a:r>
              <a:rPr lang="en-US" altLang="en-US" sz="2000" dirty="0"/>
              <a:t>Therefore,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dirty="0"/>
              <a:t> is a pointer-to-a-double:</a:t>
            </a:r>
          </a:p>
        </p:txBody>
      </p:sp>
      <p:pic>
        <p:nvPicPr>
          <p:cNvPr id="497668" name="Picture 4" descr="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71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Associated with these vertices are </a:t>
            </a:r>
            <a:r>
              <a:rPr lang="en-US" altLang="en-US" i="1" dirty="0">
                <a:solidFill>
                  <a:srgbClr val="0070C0"/>
                </a:solidFill>
                <a:latin typeface="Times New Roman" panose="02020603050405020304" pitchFamily="18" charset="0"/>
                <a:cs typeface="Times New Roman" panose="02020603050405020304" pitchFamily="18" charset="0"/>
              </a:rPr>
              <a:t>|E</a:t>
            </a:r>
            <a:r>
              <a:rPr lang="en-US" altLang="en-US" dirty="0">
                <a:solidFill>
                  <a:srgbClr val="0070C0"/>
                </a:solidFill>
                <a:latin typeface="Times New Roman" panose="02020603050405020304" pitchFamily="18" charset="0"/>
                <a:cs typeface="Times New Roman" panose="02020603050405020304" pitchFamily="18" charset="0"/>
              </a:rPr>
              <a:t>| = 5</a:t>
            </a:r>
            <a:r>
              <a:rPr lang="en-US" altLang="en-US" dirty="0">
                <a:solidFill>
                  <a:srgbClr val="0070C0"/>
                </a:solidFill>
                <a:latin typeface="Arial" charset="0"/>
                <a:cs typeface="Arial" charset="0"/>
              </a:rPr>
              <a:t> </a:t>
            </a:r>
            <a:r>
              <a:rPr lang="en-US" altLang="en-US" dirty="0">
                <a:latin typeface="Arial" charset="0"/>
                <a:cs typeface="Arial" charset="0"/>
              </a:rPr>
              <a:t>edges</a:t>
            </a:r>
            <a:endParaRPr lang="en-US" altLang="en-US" i="1" dirty="0">
              <a:latin typeface="Arial" charset="0"/>
              <a:cs typeface="Arial" charset="0"/>
            </a:endParaRP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a:t>
            </a:r>
          </a:p>
          <a:p>
            <a:pPr lvl="1"/>
            <a:r>
              <a:rPr lang="en-US" altLang="en-US" dirty="0">
                <a:latin typeface="Arial" charset="0"/>
                <a:cs typeface="Arial" charset="0"/>
              </a:rPr>
              <a:t>The pair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indicates that both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and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a:t>
            </a:r>
          </a:p>
        </p:txBody>
      </p:sp>
    </p:spTree>
    <p:extLst>
      <p:ext uri="{BB962C8B-B14F-4D97-AF65-F5344CB8AC3E}">
        <p14:creationId xmlns:p14="http://schemas.microsoft.com/office/powerpoint/2010/main" val="25887796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normAutofit/>
          </a:bodyPr>
          <a:lstStyle/>
          <a:p>
            <a:r>
              <a:rPr lang="en-US" altLang="en-US" dirty="0"/>
              <a:t>Adjacency Matrix</a:t>
            </a:r>
          </a:p>
        </p:txBody>
      </p:sp>
      <p:sp>
        <p:nvSpPr>
          <p:cNvPr id="496643" name="Rectangle 3"/>
          <p:cNvSpPr>
            <a:spLocks noGrp="1" noChangeArrowheads="1"/>
          </p:cNvSpPr>
          <p:nvPr>
            <p:ph type="body" idx="1"/>
          </p:nvPr>
        </p:nvSpPr>
        <p:spPr/>
        <p:txBody>
          <a:bodyPr>
            <a:normAutofit/>
          </a:bodyPr>
          <a:lstStyle/>
          <a:p>
            <a:pPr marL="400050" lvl="1" indent="0">
              <a:buNone/>
            </a:pPr>
            <a:r>
              <a:rPr lang="en-US" altLang="en-US" sz="2000" dirty="0"/>
              <a:t>And consequently,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b="1" dirty="0">
                <a:solidFill>
                  <a:schemeClr val="hlink"/>
                </a:solidFill>
                <a:latin typeface="Consolas" panose="020B0609020204030204" pitchFamily="49" charset="0"/>
                <a:cs typeface="Consolas" panose="020B0609020204030204" pitchFamily="49" charset="0"/>
              </a:rPr>
              <a:t>4</a:t>
            </a:r>
            <a:r>
              <a:rPr lang="en-US" altLang="en-US" sz="2000" b="1" dirty="0">
                <a:latin typeface="Consolas" panose="020B0609020204030204" pitchFamily="49" charset="0"/>
                <a:cs typeface="Consolas" panose="020B0609020204030204" pitchFamily="49" charset="0"/>
              </a:rPr>
              <a:t>]</a:t>
            </a:r>
            <a:r>
              <a:rPr lang="en-US" altLang="en-US" sz="2000" dirty="0"/>
              <a:t> is a double:</a:t>
            </a:r>
          </a:p>
          <a:p>
            <a:endParaRPr lang="en-US" altLang="en-US" sz="2400" dirty="0"/>
          </a:p>
        </p:txBody>
      </p:sp>
      <p:pic>
        <p:nvPicPr>
          <p:cNvPr id="496644" name="Picture 4" descr="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80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normAutofit/>
          </a:bodyPr>
          <a:lstStyle/>
          <a:p>
            <a:r>
              <a:rPr lang="en-US" altLang="en-US" dirty="0"/>
              <a:t>C++ Notation Warning</a:t>
            </a:r>
          </a:p>
        </p:txBody>
      </p:sp>
      <p:sp>
        <p:nvSpPr>
          <p:cNvPr id="493571" name="Rectangle 3"/>
          <p:cNvSpPr>
            <a:spLocks noGrp="1" noChangeArrowheads="1"/>
          </p:cNvSpPr>
          <p:nvPr>
            <p:ph type="body" idx="1"/>
          </p:nvPr>
        </p:nvSpPr>
        <p:spPr/>
        <p:txBody>
          <a:bodyPr/>
          <a:lstStyle/>
          <a:p>
            <a:pPr marL="400050" lvl="1" indent="0">
              <a:buNone/>
            </a:pPr>
            <a:r>
              <a:rPr lang="en-US" altLang="en-US" sz="2000" dirty="0"/>
              <a:t>Do not use </a:t>
            </a:r>
            <a:r>
              <a:rPr lang="en-US" altLang="en-US" sz="2000" b="1" dirty="0">
                <a:latin typeface="Consolas" panose="020B0609020204030204" pitchFamily="49" charset="0"/>
                <a:cs typeface="Consolas" panose="020B0609020204030204" pitchFamily="49" charset="0"/>
              </a:rPr>
              <a:t>matrix[3, 4]</a:t>
            </a:r>
            <a:r>
              <a:rPr lang="en-US" altLang="en-US" sz="2000" dirty="0"/>
              <a:t> because:</a:t>
            </a:r>
          </a:p>
          <a:p>
            <a:pPr lvl="1"/>
            <a:r>
              <a:rPr lang="en-US" altLang="en-US" dirty="0"/>
              <a:t>in C++, the comma operator evaluates the operands in order from left-to-right</a:t>
            </a:r>
          </a:p>
          <a:p>
            <a:pPr lvl="1"/>
            <a:r>
              <a:rPr lang="en-US" altLang="en-US" dirty="0"/>
              <a:t>the </a:t>
            </a:r>
            <a:r>
              <a:rPr lang="en-US" altLang="en-US" i="1" dirty="0"/>
              <a:t>value</a:t>
            </a:r>
            <a:r>
              <a:rPr lang="en-US" altLang="en-US" dirty="0"/>
              <a:t> is the last one</a:t>
            </a:r>
          </a:p>
          <a:p>
            <a:pPr marL="0" indent="0">
              <a:buNone/>
            </a:pPr>
            <a:endParaRPr lang="en-US" altLang="en-US" dirty="0"/>
          </a:p>
          <a:p>
            <a:pPr marL="400050" lvl="1" indent="0">
              <a:buNone/>
            </a:pPr>
            <a:r>
              <a:rPr lang="en-US" altLang="en-US" sz="2000" dirty="0"/>
              <a:t>Therefore, </a:t>
            </a:r>
            <a:r>
              <a:rPr lang="en-US" altLang="en-US" sz="2000" b="1" dirty="0">
                <a:latin typeface="Consolas" panose="020B0609020204030204" pitchFamily="49" charset="0"/>
                <a:cs typeface="Consolas" panose="020B0609020204030204" pitchFamily="49" charset="0"/>
              </a:rPr>
              <a:t>matrix[3, 4]</a:t>
            </a:r>
            <a:r>
              <a:rPr lang="en-US" altLang="en-US" sz="2000" dirty="0"/>
              <a:t> is equivalent to calling </a:t>
            </a:r>
            <a:r>
              <a:rPr lang="en-US" altLang="en-US" sz="2000" b="1" dirty="0">
                <a:latin typeface="Consolas" panose="020B0609020204030204" pitchFamily="49" charset="0"/>
                <a:cs typeface="Consolas" panose="020B0609020204030204" pitchFamily="49" charset="0"/>
              </a:rPr>
              <a:t>matrix[4]</a:t>
            </a:r>
            <a:endParaRPr lang="en-US" altLang="en-US" sz="2000" dirty="0">
              <a:latin typeface="Consolas" panose="020B0609020204030204" pitchFamily="49" charset="0"/>
              <a:cs typeface="Consolas" panose="020B0609020204030204" pitchFamily="49" charset="0"/>
            </a:endParaRPr>
          </a:p>
          <a:p>
            <a:pPr marL="0" indent="0">
              <a:buNone/>
            </a:pPr>
            <a:endParaRPr lang="en-US" altLang="en-US" sz="2400" dirty="0"/>
          </a:p>
          <a:p>
            <a:pPr marL="400050" lvl="1" indent="0">
              <a:buNone/>
            </a:pPr>
            <a:r>
              <a:rPr lang="en-US" altLang="en-US" sz="2000" dirty="0"/>
              <a:t>Try it:</a:t>
            </a:r>
          </a:p>
          <a:p>
            <a:pPr lvl="1">
              <a:buFontTx/>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(3, 4);</a:t>
            </a:r>
          </a:p>
          <a:p>
            <a:pPr lvl="1">
              <a:buFontTx/>
              <a:buNone/>
            </a:pPr>
            <a:r>
              <a:rPr lang="en-US" altLang="en-US" b="1" dirty="0">
                <a:latin typeface="Courier New" pitchFamily="49" charset="0"/>
              </a:rPr>
              <a:t>		</a:t>
            </a:r>
            <a:r>
              <a:rPr lang="en-US" altLang="en-US" b="1" dirty="0" err="1">
                <a:latin typeface="Courier New" pitchFamily="49" charset="0"/>
              </a:rPr>
              <a:t>cout</a:t>
            </a:r>
            <a:r>
              <a:rPr lang="en-US" altLang="en-US" b="1" dirty="0">
                <a:latin typeface="Courier New" pitchFamily="49" charset="0"/>
              </a:rPr>
              <a:t> &lt;&lt; </a:t>
            </a:r>
            <a:r>
              <a:rPr lang="en-US" altLang="en-US" b="1" dirty="0" err="1">
                <a:latin typeface="Courier New" pitchFamily="49" charset="0"/>
              </a:rPr>
              <a:t>i</a:t>
            </a:r>
            <a:r>
              <a:rPr lang="en-US" altLang="en-US" b="1" dirty="0">
                <a:latin typeface="Courier New" pitchFamily="49" charset="0"/>
              </a:rPr>
              <a:t> &lt;&lt; </a:t>
            </a:r>
            <a:r>
              <a:rPr lang="en-US" altLang="en-US" b="1" dirty="0" err="1">
                <a:latin typeface="Courier New" pitchFamily="49" charset="0"/>
              </a:rPr>
              <a:t>endl</a:t>
            </a:r>
            <a:r>
              <a:rPr lang="en-US" altLang="en-US" b="1" dirty="0">
                <a:latin typeface="Courier New" pitchFamily="49" charset="0"/>
              </a:rPr>
              <a:t>;</a:t>
            </a:r>
          </a:p>
        </p:txBody>
      </p:sp>
    </p:spTree>
    <p:extLst>
      <p:ext uri="{BB962C8B-B14F-4D97-AF65-F5344CB8AC3E}">
        <p14:creationId xmlns:p14="http://schemas.microsoft.com/office/powerpoint/2010/main" val="651365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altLang="en-US" dirty="0"/>
              <a:t>C++ Notation Warning</a:t>
            </a:r>
          </a:p>
        </p:txBody>
      </p:sp>
      <p:sp>
        <p:nvSpPr>
          <p:cNvPr id="534531" name="Rectangle 3"/>
          <p:cNvSpPr>
            <a:spLocks noGrp="1" noChangeArrowheads="1"/>
          </p:cNvSpPr>
          <p:nvPr>
            <p:ph type="body" idx="1"/>
          </p:nvPr>
        </p:nvSpPr>
        <p:spPr/>
        <p:txBody>
          <a:bodyPr/>
          <a:lstStyle/>
          <a:p>
            <a:pPr marL="400050" lvl="1" indent="0">
              <a:buNone/>
            </a:pPr>
            <a:r>
              <a:rPr lang="en-US" altLang="en-US" sz="2000" dirty="0"/>
              <a:t>Many things will compile if you try to use this notation:</a:t>
            </a:r>
          </a:p>
          <a:p>
            <a:pPr lvl="1">
              <a:buFontTx/>
              <a:buNone/>
            </a:pPr>
            <a:r>
              <a:rPr lang="en-US" altLang="en-US" b="1" dirty="0">
                <a:latin typeface="Courier New" pitchFamily="49" charset="0"/>
              </a:rPr>
              <a:t>		</a:t>
            </a:r>
            <a:r>
              <a:rPr lang="en-US" altLang="en-US" dirty="0">
                <a:latin typeface="Consolas" panose="020B0609020204030204" pitchFamily="49" charset="0"/>
                <a:cs typeface="Consolas" panose="020B0609020204030204" pitchFamily="49" charset="0"/>
              </a:rPr>
              <a:t>matrix = new double[N, N];</a:t>
            </a:r>
          </a:p>
          <a:p>
            <a:pPr>
              <a:buFontTx/>
              <a:buNone/>
            </a:pPr>
            <a:r>
              <a:rPr lang="en-US" altLang="en-US" dirty="0"/>
              <a:t>	will allocate an array of </a:t>
            </a:r>
            <a:r>
              <a:rPr lang="en-US" altLang="en-US" i="1" dirty="0">
                <a:latin typeface="Times New Roman" pitchFamily="18" charset="0"/>
              </a:rPr>
              <a:t>N</a:t>
            </a:r>
            <a:r>
              <a:rPr lang="en-US" altLang="en-US" dirty="0"/>
              <a:t> doubles, just like:</a:t>
            </a:r>
          </a:p>
          <a:p>
            <a:pPr>
              <a:buFontTx/>
              <a:buNone/>
            </a:pPr>
            <a:r>
              <a:rPr lang="en-US" altLang="en-US" sz="2800" dirty="0"/>
              <a:t>	</a:t>
            </a:r>
            <a:r>
              <a:rPr lang="en-US" altLang="en-US" sz="2800" b="1" dirty="0">
                <a:latin typeface="Courier New" pitchFamily="49" charset="0"/>
              </a:rPr>
              <a:t>	</a:t>
            </a:r>
            <a:r>
              <a:rPr lang="en-US" altLang="en-US" b="1" dirty="0">
                <a:latin typeface="Consolas" panose="020B0609020204030204" pitchFamily="49" charset="0"/>
                <a:cs typeface="Consolas" panose="020B0609020204030204" pitchFamily="49" charset="0"/>
              </a:rPr>
              <a:t>matrix = new double[N];</a:t>
            </a:r>
          </a:p>
          <a:p>
            <a:pPr marL="0" indent="0">
              <a:buNone/>
            </a:pPr>
            <a:endParaRPr lang="en-US" altLang="en-US" dirty="0"/>
          </a:p>
          <a:p>
            <a:pPr marL="400050" lvl="1" indent="0">
              <a:buNone/>
            </a:pPr>
            <a:r>
              <a:rPr lang="en-US" altLang="en-US" sz="2000" dirty="0"/>
              <a:t>However, this is likely not to do what you really expect...	</a:t>
            </a:r>
          </a:p>
        </p:txBody>
      </p:sp>
    </p:spTree>
    <p:extLst>
      <p:ext uri="{BB962C8B-B14F-4D97-AF65-F5344CB8AC3E}">
        <p14:creationId xmlns:p14="http://schemas.microsoft.com/office/powerpoint/2010/main" val="3006105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9476"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3217863"/>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9474" name="Rectangle 2"/>
          <p:cNvSpPr>
            <a:spLocks noGrp="1" noChangeArrowheads="1"/>
          </p:cNvSpPr>
          <p:nvPr>
            <p:ph type="title"/>
          </p:nvPr>
        </p:nvSpPr>
        <p:spPr/>
        <p:txBody>
          <a:bodyPr>
            <a:normAutofit/>
          </a:bodyPr>
          <a:lstStyle/>
          <a:p>
            <a:r>
              <a:rPr lang="en-US" altLang="en-US" dirty="0"/>
              <a:t>Adjacency Matrix</a:t>
            </a:r>
          </a:p>
        </p:txBody>
      </p:sp>
      <p:sp>
        <p:nvSpPr>
          <p:cNvPr id="489475" name="Rectangle 3"/>
          <p:cNvSpPr>
            <a:spLocks noGrp="1" noChangeArrowheads="1"/>
          </p:cNvSpPr>
          <p:nvPr>
            <p:ph type="body" idx="1"/>
          </p:nvPr>
        </p:nvSpPr>
        <p:spPr/>
        <p:txBody>
          <a:bodyPr/>
          <a:lstStyle/>
          <a:p>
            <a:pPr marL="400050" lvl="1" indent="0">
              <a:buNone/>
            </a:pPr>
            <a:r>
              <a:rPr lang="en-US" altLang="en-US" sz="2000" dirty="0"/>
              <a:t>Recall that for each call to </a:t>
            </a:r>
            <a:r>
              <a:rPr lang="en-US" altLang="en-US" sz="2000" dirty="0">
                <a:latin typeface="Consolas" panose="020B0609020204030204" pitchFamily="49" charset="0"/>
                <a:cs typeface="Consolas" panose="020B0609020204030204" pitchFamily="49" charset="0"/>
              </a:rPr>
              <a:t>new[]</a:t>
            </a:r>
            <a:r>
              <a:rPr lang="en-US" altLang="en-US" sz="2000" dirty="0"/>
              <a:t>,you must have a corresponding call to </a:t>
            </a:r>
            <a:r>
              <a:rPr lang="en-US" altLang="en-US" sz="2000" dirty="0">
                <a:latin typeface="Consolas" panose="020B0609020204030204" pitchFamily="49" charset="0"/>
                <a:cs typeface="Consolas" panose="020B0609020204030204" pitchFamily="49" charset="0"/>
              </a:rPr>
              <a:t>delete[]</a:t>
            </a:r>
            <a:r>
              <a:rPr lang="en-US" altLang="en-US" sz="2000" dirty="0"/>
              <a:t> </a:t>
            </a:r>
          </a:p>
          <a:p>
            <a:pPr marL="400050" lvl="1" indent="0">
              <a:buNone/>
            </a:pPr>
            <a:endParaRPr lang="en-US" altLang="en-US" sz="2000" dirty="0"/>
          </a:p>
          <a:p>
            <a:pPr marL="400050" lvl="1" indent="0">
              <a:buNone/>
            </a:pPr>
            <a:r>
              <a:rPr lang="en-US" altLang="en-US" sz="2000" dirty="0"/>
              <a:t>Therefore, we must use</a:t>
            </a:r>
            <a:br>
              <a:rPr lang="en-US" altLang="en-US" sz="2000" dirty="0"/>
            </a:br>
            <a:r>
              <a:rPr lang="en-US" altLang="en-US" sz="2000" dirty="0"/>
              <a:t>a for-loop to delete the</a:t>
            </a:r>
            <a:br>
              <a:rPr lang="en-US" altLang="en-US" sz="2000" dirty="0"/>
            </a:br>
            <a:r>
              <a:rPr lang="en-US" altLang="en-US" sz="2000" dirty="0"/>
              <a:t>arrays</a:t>
            </a:r>
          </a:p>
          <a:p>
            <a:pPr lvl="1"/>
            <a:r>
              <a:rPr lang="en-US" altLang="en-US" dirty="0"/>
              <a:t>implementation up to you</a:t>
            </a:r>
          </a:p>
        </p:txBody>
      </p:sp>
      <p:sp>
        <p:nvSpPr>
          <p:cNvPr id="489477" name="Line 5"/>
          <p:cNvSpPr>
            <a:spLocks noChangeShapeType="1"/>
          </p:cNvSpPr>
          <p:nvPr/>
        </p:nvSpPr>
        <p:spPr bwMode="auto">
          <a:xfrm>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8" name="Line 6"/>
          <p:cNvSpPr>
            <a:spLocks noChangeShapeType="1"/>
          </p:cNvSpPr>
          <p:nvPr/>
        </p:nvSpPr>
        <p:spPr bwMode="auto">
          <a:xfrm flipV="1">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9" name="Line 7"/>
          <p:cNvSpPr>
            <a:spLocks noChangeShapeType="1"/>
          </p:cNvSpPr>
          <p:nvPr/>
        </p:nvSpPr>
        <p:spPr bwMode="auto">
          <a:xfrm>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0" name="Line 8"/>
          <p:cNvSpPr>
            <a:spLocks noChangeShapeType="1"/>
          </p:cNvSpPr>
          <p:nvPr/>
        </p:nvSpPr>
        <p:spPr bwMode="auto">
          <a:xfrm flipV="1">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1" name="Line 9"/>
          <p:cNvSpPr>
            <a:spLocks noChangeShapeType="1"/>
          </p:cNvSpPr>
          <p:nvPr/>
        </p:nvSpPr>
        <p:spPr bwMode="auto">
          <a:xfrm>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2" name="Line 10"/>
          <p:cNvSpPr>
            <a:spLocks noChangeShapeType="1"/>
          </p:cNvSpPr>
          <p:nvPr/>
        </p:nvSpPr>
        <p:spPr bwMode="auto">
          <a:xfrm flipV="1">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3" name="Line 11"/>
          <p:cNvSpPr>
            <a:spLocks noChangeShapeType="1"/>
          </p:cNvSpPr>
          <p:nvPr/>
        </p:nvSpPr>
        <p:spPr bwMode="auto">
          <a:xfrm>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4" name="Line 12"/>
          <p:cNvSpPr>
            <a:spLocks noChangeShapeType="1"/>
          </p:cNvSpPr>
          <p:nvPr/>
        </p:nvSpPr>
        <p:spPr bwMode="auto">
          <a:xfrm flipV="1">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5" name="Line 13"/>
          <p:cNvSpPr>
            <a:spLocks noChangeShapeType="1"/>
          </p:cNvSpPr>
          <p:nvPr/>
        </p:nvSpPr>
        <p:spPr bwMode="auto">
          <a:xfrm>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6" name="Line 14"/>
          <p:cNvSpPr>
            <a:spLocks noChangeShapeType="1"/>
          </p:cNvSpPr>
          <p:nvPr/>
        </p:nvSpPr>
        <p:spPr bwMode="auto">
          <a:xfrm flipV="1">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7" name="Line 15"/>
          <p:cNvSpPr>
            <a:spLocks noChangeShapeType="1"/>
          </p:cNvSpPr>
          <p:nvPr/>
        </p:nvSpPr>
        <p:spPr bwMode="auto">
          <a:xfrm>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8" name="Line 16"/>
          <p:cNvSpPr>
            <a:spLocks noChangeShapeType="1"/>
          </p:cNvSpPr>
          <p:nvPr/>
        </p:nvSpPr>
        <p:spPr bwMode="auto">
          <a:xfrm flipV="1">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9" name="Line 17"/>
          <p:cNvSpPr>
            <a:spLocks noChangeShapeType="1"/>
          </p:cNvSpPr>
          <p:nvPr/>
        </p:nvSpPr>
        <p:spPr bwMode="auto">
          <a:xfrm>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0" name="Line 18"/>
          <p:cNvSpPr>
            <a:spLocks noChangeShapeType="1"/>
          </p:cNvSpPr>
          <p:nvPr/>
        </p:nvSpPr>
        <p:spPr bwMode="auto">
          <a:xfrm flipV="1">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1" name="Line 19"/>
          <p:cNvSpPr>
            <a:spLocks noChangeShapeType="1"/>
          </p:cNvSpPr>
          <p:nvPr/>
        </p:nvSpPr>
        <p:spPr bwMode="auto">
          <a:xfrm>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2" name="Line 20"/>
          <p:cNvSpPr>
            <a:spLocks noChangeShapeType="1"/>
          </p:cNvSpPr>
          <p:nvPr/>
        </p:nvSpPr>
        <p:spPr bwMode="auto">
          <a:xfrm flipV="1">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3" name="Line 21"/>
          <p:cNvSpPr>
            <a:spLocks noChangeShapeType="1"/>
          </p:cNvSpPr>
          <p:nvPr/>
        </p:nvSpPr>
        <p:spPr bwMode="auto">
          <a:xfrm>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4" name="Line 22"/>
          <p:cNvSpPr>
            <a:spLocks noChangeShapeType="1"/>
          </p:cNvSpPr>
          <p:nvPr/>
        </p:nvSpPr>
        <p:spPr bwMode="auto">
          <a:xfrm flipV="1">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5" name="Line 23"/>
          <p:cNvSpPr>
            <a:spLocks noChangeShapeType="1"/>
          </p:cNvSpPr>
          <p:nvPr/>
        </p:nvSpPr>
        <p:spPr bwMode="auto">
          <a:xfrm>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6" name="Line 24"/>
          <p:cNvSpPr>
            <a:spLocks noChangeShapeType="1"/>
          </p:cNvSpPr>
          <p:nvPr/>
        </p:nvSpPr>
        <p:spPr bwMode="auto">
          <a:xfrm flipV="1">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7" name="Line 25"/>
          <p:cNvSpPr>
            <a:spLocks noChangeShapeType="1"/>
          </p:cNvSpPr>
          <p:nvPr/>
        </p:nvSpPr>
        <p:spPr bwMode="auto">
          <a:xfrm>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8" name="Line 26"/>
          <p:cNvSpPr>
            <a:spLocks noChangeShapeType="1"/>
          </p:cNvSpPr>
          <p:nvPr/>
        </p:nvSpPr>
        <p:spPr bwMode="auto">
          <a:xfrm flipV="1">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9" name="Line 27"/>
          <p:cNvSpPr>
            <a:spLocks noChangeShapeType="1"/>
          </p:cNvSpPr>
          <p:nvPr/>
        </p:nvSpPr>
        <p:spPr bwMode="auto">
          <a:xfrm>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0" name="Line 28"/>
          <p:cNvSpPr>
            <a:spLocks noChangeShapeType="1"/>
          </p:cNvSpPr>
          <p:nvPr/>
        </p:nvSpPr>
        <p:spPr bwMode="auto">
          <a:xfrm flipV="1">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1" name="Line 29"/>
          <p:cNvSpPr>
            <a:spLocks noChangeShapeType="1"/>
          </p:cNvSpPr>
          <p:nvPr/>
        </p:nvSpPr>
        <p:spPr bwMode="auto">
          <a:xfrm>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2" name="Line 30"/>
          <p:cNvSpPr>
            <a:spLocks noChangeShapeType="1"/>
          </p:cNvSpPr>
          <p:nvPr/>
        </p:nvSpPr>
        <p:spPr bwMode="auto">
          <a:xfrm flipV="1">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3" name="Line 31"/>
          <p:cNvSpPr>
            <a:spLocks noChangeShapeType="1"/>
          </p:cNvSpPr>
          <p:nvPr/>
        </p:nvSpPr>
        <p:spPr bwMode="auto">
          <a:xfrm>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4" name="Line 32"/>
          <p:cNvSpPr>
            <a:spLocks noChangeShapeType="1"/>
          </p:cNvSpPr>
          <p:nvPr/>
        </p:nvSpPr>
        <p:spPr bwMode="auto">
          <a:xfrm flipV="1">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5" name="Line 33"/>
          <p:cNvSpPr>
            <a:spLocks noChangeShapeType="1"/>
          </p:cNvSpPr>
          <p:nvPr/>
        </p:nvSpPr>
        <p:spPr bwMode="auto">
          <a:xfrm>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6" name="Line 34"/>
          <p:cNvSpPr>
            <a:spLocks noChangeShapeType="1"/>
          </p:cNvSpPr>
          <p:nvPr/>
        </p:nvSpPr>
        <p:spPr bwMode="auto">
          <a:xfrm flipV="1">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7" name="Line 35"/>
          <p:cNvSpPr>
            <a:spLocks noChangeShapeType="1"/>
          </p:cNvSpPr>
          <p:nvPr/>
        </p:nvSpPr>
        <p:spPr bwMode="auto">
          <a:xfrm>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8" name="Line 36"/>
          <p:cNvSpPr>
            <a:spLocks noChangeShapeType="1"/>
          </p:cNvSpPr>
          <p:nvPr/>
        </p:nvSpPr>
        <p:spPr bwMode="auto">
          <a:xfrm flipV="1">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9" name="Line 37"/>
          <p:cNvSpPr>
            <a:spLocks noChangeShapeType="1"/>
          </p:cNvSpPr>
          <p:nvPr/>
        </p:nvSpPr>
        <p:spPr bwMode="auto">
          <a:xfrm>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10" name="Line 38"/>
          <p:cNvSpPr>
            <a:spLocks noChangeShapeType="1"/>
          </p:cNvSpPr>
          <p:nvPr/>
        </p:nvSpPr>
        <p:spPr bwMode="auto">
          <a:xfrm flipV="1">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877328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9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9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94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94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94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9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94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94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94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94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94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94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9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9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94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94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94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95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95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95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95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95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95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95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95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950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95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4" grpId="0" animBg="1"/>
      <p:bldP spid="489495" grpId="0" animBg="1"/>
      <p:bldP spid="489496" grpId="0" animBg="1"/>
      <p:bldP spid="489497" grpId="0" animBg="1"/>
      <p:bldP spid="489498" grpId="0" animBg="1"/>
      <p:bldP spid="489499" grpId="0" animBg="1"/>
      <p:bldP spid="489500" grpId="0" animBg="1"/>
      <p:bldP spid="489501" grpId="0" animBg="1"/>
      <p:bldP spid="489502" grpId="0" animBg="1"/>
      <p:bldP spid="489503" grpId="0" animBg="1"/>
      <p:bldP spid="489504" grpId="0" animBg="1"/>
      <p:bldP spid="489505" grpId="0" animBg="1"/>
      <p:bldP spid="489506" grpId="0" animBg="1"/>
      <p:bldP spid="489507" grpId="0" animBg="1"/>
      <p:bldP spid="489508" grpId="0" animBg="1"/>
      <p:bldP spid="489509" grpId="0" animBg="1"/>
      <p:bldP spid="4895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a:t> 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solidFill>
                  <a:srgbClr val="FF0000"/>
                </a:solidFill>
              </a:rPr>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400050" lvl="1" indent="0">
              <a:buNone/>
            </a:pPr>
            <a:r>
              <a:rPr lang="en-US" altLang="en-US" sz="2000" dirty="0"/>
              <a:t>The last is the most logical, in that it makes sense that two vertices which are not connected have an infinite distance between them</a:t>
            </a:r>
          </a:p>
          <a:p>
            <a:pPr marL="400050" lvl="1" indent="0">
              <a:buNone/>
            </a:pPr>
            <a:endParaRPr lang="en-US" altLang="en-US" sz="2000" dirty="0"/>
          </a:p>
          <a:p>
            <a:pPr marL="400050" lvl="1" indent="0">
              <a:buNone/>
            </a:pPr>
            <a:r>
              <a:rPr lang="en-US" altLang="en-US" sz="2000" dirty="0"/>
              <a:t>The distance from a node to itself is </a:t>
            </a:r>
            <a:r>
              <a:rPr lang="en-US" altLang="en-US" sz="2000" dirty="0">
                <a:latin typeface="Consolas" panose="020B0609020204030204" pitchFamily="49" charset="0"/>
                <a:cs typeface="Consolas" panose="020B0609020204030204" pitchFamily="49" charset="0"/>
              </a:rPr>
              <a:t>0</a:t>
            </a:r>
          </a:p>
          <a:p>
            <a:pPr marL="400050" lvl="1" indent="0">
              <a:buNone/>
            </a:pPr>
            <a:endParaRPr lang="en-US" altLang="en-US" sz="2000" dirty="0"/>
          </a:p>
        </p:txBody>
      </p:sp>
    </p:spTree>
    <p:extLst>
      <p:ext uri="{BB962C8B-B14F-4D97-AF65-F5344CB8AC3E}">
        <p14:creationId xmlns:p14="http://schemas.microsoft.com/office/powerpoint/2010/main" val="3167070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a:t> 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 {</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90164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a:t> 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a:p>
          <a:p>
            <a:pPr marL="400050" lvl="1" indent="0">
              <a:buNone/>
            </a:pPr>
            <a:r>
              <a:rPr lang="en-US" altLang="en-US" sz="2000" dirty="0"/>
              <a:t>Incidentally,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spTree>
    <p:extLst>
      <p:ext uri="{BB962C8B-B14F-4D97-AF65-F5344CB8AC3E}">
        <p14:creationId xmlns:p14="http://schemas.microsoft.com/office/powerpoint/2010/main" val="1834692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a:t> 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a:p>
          <a:p>
            <a:pPr marL="400050" lvl="1" indent="0">
              <a:buNone/>
            </a:pPr>
            <a:r>
              <a:rPr lang="en-US" altLang="en-US" sz="2000" dirty="0"/>
              <a:t>It 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903547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a:t> 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a:t>If we are representing an </a:t>
            </a:r>
            <a:r>
              <a:rPr lang="en-US" altLang="en-US" sz="2000" dirty="0" err="1"/>
              <a:t>unweighted</a:t>
            </a:r>
            <a:r>
              <a:rPr lang="en-US" altLang="en-US" sz="2000" dirty="0"/>
              <a:t> graph, use Boolean values:</a:t>
            </a:r>
          </a:p>
          <a:p>
            <a:pPr lvl="1">
              <a:buFontTx/>
              <a:buNone/>
            </a:pPr>
            <a:endParaRPr lang="en-US" altLang="en-US" sz="20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spTree>
    <p:extLst>
      <p:ext uri="{BB962C8B-B14F-4D97-AF65-F5344CB8AC3E}">
        <p14:creationId xmlns:p14="http://schemas.microsoft.com/office/powerpoint/2010/main" val="2363522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a:t> Sparse Matrices</a:t>
            </a:r>
          </a:p>
        </p:txBody>
      </p:sp>
      <mc:AlternateContent xmlns:mc="http://schemas.openxmlformats.org/markup-compatibility/2006" xmlns:a14="http://schemas.microsoft.com/office/drawing/2010/main">
        <mc:Choice Requires="a14">
          <p:sp>
            <p:nvSpPr>
              <p:cNvPr id="499715" name="Rectangle 3"/>
              <p:cNvSpPr>
                <a:spLocks noGrp="1" noChangeArrowheads="1"/>
              </p:cNvSpPr>
              <p:nvPr>
                <p:ph type="body" idx="1"/>
              </p:nvPr>
            </p:nvSpPr>
            <p:spPr/>
            <p:txBody>
              <a:bodyPr/>
              <a:lstStyle/>
              <a:p>
                <a:r>
                  <a:rPr lang="en-US" altLang="en-US" dirty="0"/>
                  <a:t>The memory required for creating an </a:t>
                </a:r>
                <a:r>
                  <a:rPr lang="en-US" altLang="en-US" i="1" dirty="0">
                    <a:latin typeface="Times New Roman" pitchFamily="18" charset="0"/>
                  </a:rPr>
                  <a:t>n</a:t>
                </a:r>
                <a:r>
                  <a:rPr lang="en-US" altLang="en-US" dirty="0">
                    <a:latin typeface="Times New Roman" pitchFamily="18" charset="0"/>
                  </a:rPr>
                  <a:t> × </a:t>
                </a:r>
                <a:r>
                  <a:rPr lang="en-US" altLang="en-US" i="1" dirty="0">
                    <a:latin typeface="Times New Roman" pitchFamily="18" charset="0"/>
                  </a:rPr>
                  <a:t>n</a:t>
                </a:r>
                <a:r>
                  <a:rPr lang="en-US" altLang="en-US" dirty="0"/>
                  <a:t> matrix using a 2D array is </a:t>
                </a:r>
                <a:r>
                  <a:rPr lang="en-US" altLang="en-US" b="1" dirty="0">
                    <a:latin typeface="Symbol" pitchFamily="18" charset="2"/>
                  </a:rPr>
                  <a:t>Q</a:t>
                </a:r>
                <a:r>
                  <a:rPr lang="en-US" altLang="en-US" dirty="0">
                    <a:latin typeface="Times New Roman" pitchFamily="18" charset="0"/>
                  </a:rPr>
                  <a:t>(</a:t>
                </a:r>
                <a:r>
                  <a:rPr lang="en-US" altLang="en-US" i="1" dirty="0">
                    <a:latin typeface="Times New Roman" pitchFamily="18" charset="0"/>
                  </a:rPr>
                  <a:t>n</a:t>
                </a:r>
                <a:r>
                  <a:rPr lang="en-US" altLang="en-US" baseline="30000" dirty="0">
                    <a:latin typeface="Times New Roman" pitchFamily="18" charset="0"/>
                  </a:rPr>
                  <a:t>2</a:t>
                </a:r>
                <a:r>
                  <a:rPr lang="en-US" altLang="en-US" dirty="0">
                    <a:latin typeface="Times New Roman" pitchFamily="18" charset="0"/>
                  </a:rPr>
                  <a:t>) bytes</a:t>
                </a:r>
              </a:p>
              <a:p>
                <a:r>
                  <a:rPr lang="en-US" altLang="en-US" dirty="0"/>
                  <a:t>This could potentially waste a significant amount of memory:</a:t>
                </a:r>
              </a:p>
              <a:p>
                <a:pPr lvl="1"/>
                <a:r>
                  <a:rPr lang="en-US" altLang="en-US" dirty="0"/>
                  <a:t>Consider a friendship graph: nodes represent persons and edges represent friendship</a:t>
                </a:r>
              </a:p>
              <a:p>
                <a:pPr lvl="1"/>
                <a:r>
                  <a:rPr lang="en-US" altLang="en-US" dirty="0"/>
                  <a:t>The world population is 7.4 billion =&gt; the size of the matrix is (7.4</a:t>
                </a:r>
                <a:r>
                  <a:rPr lang="en-US" altLang="en-US" dirty="0">
                    <a:sym typeface="Symbol" panose="05050102010706020507" pitchFamily="18" charset="2"/>
                  </a:rPr>
                  <a:t>10</a:t>
                </a:r>
                <a:r>
                  <a:rPr lang="en-US" altLang="en-US" baseline="30000" dirty="0"/>
                  <a:t>9</a:t>
                </a:r>
                <a:r>
                  <a:rPr lang="en-US" altLang="en-US" dirty="0"/>
                  <a:t>)</a:t>
                </a:r>
                <a:r>
                  <a:rPr lang="en-US" altLang="en-US" baseline="30000" dirty="0"/>
                  <a:t>2</a:t>
                </a:r>
                <a:r>
                  <a:rPr lang="en-US" altLang="en-US" dirty="0"/>
                  <a:t> </a:t>
                </a:r>
                <a:r>
                  <a:rPr lang="en-US" altLang="en-US" dirty="0">
                    <a:sym typeface="Symbol" panose="05050102010706020507" pitchFamily="18" charset="2"/>
                  </a:rPr>
                  <a:t> 5510</a:t>
                </a:r>
                <a:r>
                  <a:rPr lang="en-US" altLang="en-US" baseline="30000" dirty="0"/>
                  <a:t>18</a:t>
                </a:r>
              </a:p>
              <a:p>
                <a:pPr lvl="1"/>
                <a:r>
                  <a:rPr lang="en-US" altLang="en-US" dirty="0"/>
                  <a:t>However, each person on average has, say, 100 friends. Hence only </a:t>
                </a:r>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100</m:t>
                        </m:r>
                      </m:num>
                      <m:den>
                        <m:r>
                          <a:rPr lang="en-US" altLang="en-US" b="0" i="1" smtClean="0">
                            <a:latin typeface="Cambria Math" panose="02040503050406030204" pitchFamily="18" charset="0"/>
                          </a:rPr>
                          <m:t>7.4×</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10</m:t>
                            </m:r>
                          </m:e>
                          <m:sup>
                            <m:r>
                              <a:rPr lang="en-US" altLang="en-US" b="0" i="1" smtClean="0">
                                <a:latin typeface="Cambria Math" panose="02040503050406030204" pitchFamily="18" charset="0"/>
                              </a:rPr>
                              <m:t>9</m:t>
                            </m:r>
                          </m:sup>
                        </m:sSup>
                      </m:den>
                    </m:f>
                  </m:oMath>
                </a14:m>
                <a:r>
                  <a:rPr lang="en-US" altLang="en-US" dirty="0"/>
                  <a:t> of the matrix elements are true. The other elements are the default value: false.</a:t>
                </a:r>
              </a:p>
            </p:txBody>
          </p:sp>
        </mc:Choice>
        <mc:Fallback xmlns="">
          <p:sp>
            <p:nvSpPr>
              <p:cNvPr id="4997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667" t="-809"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7902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assume that a vertex is never adjacent to itself</a:t>
            </a:r>
          </a:p>
          <a:p>
            <a:pPr lvl="1"/>
            <a:r>
              <a:rPr lang="en-US" altLang="en-US" dirty="0">
                <a:latin typeface="Arial" charset="0"/>
                <a:cs typeface="Arial" charset="0"/>
              </a:rPr>
              <a:t>For example, </a:t>
            </a:r>
            <a:r>
              <a:rPr lang="en-US" altLang="en-US" dirty="0">
                <a:solidFill>
                  <a:srgbClr val="0070C0"/>
                </a:solidFill>
                <a:latin typeface="Times New Roman" pitchFamily="18" charset="0"/>
                <a:cs typeface="Arial" charset="0"/>
              </a:rPr>
              <a:t>{</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a:t>
            </a:r>
            <a:r>
              <a:rPr lang="en-US" altLang="en-US" dirty="0">
                <a:latin typeface="Arial" charset="0"/>
                <a:cs typeface="Arial" charset="0"/>
              </a:rPr>
              <a:t> will not define an edge </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1152316096"/>
              </p:ext>
            </p:extLst>
          </p:nvPr>
        </p:nvGraphicFramePr>
        <p:xfrm>
          <a:off x="2616200" y="3032125"/>
          <a:ext cx="3689350" cy="909638"/>
        </p:xfrm>
        <a:graphic>
          <a:graphicData uri="http://schemas.openxmlformats.org/presentationml/2006/ole">
            <mc:AlternateContent xmlns:mc="http://schemas.openxmlformats.org/markup-compatibility/2006">
              <mc:Choice xmlns:v="urn:schemas-microsoft-com:vml" Requires="v">
                <p:oleObj spid="_x0000_s298054" name="Equation" r:id="rId4" imgW="1904760" imgH="469800" progId="Equation.DSMT4">
                  <p:embed/>
                </p:oleObj>
              </mc:Choice>
              <mc:Fallback>
                <p:oleObj name="Equation" r:id="rId4" imgW="1904760" imgH="469800" progId="Equation.DSMT4">
                  <p:embed/>
                  <p:pic>
                    <p:nvPicPr>
                      <p:cNvPr id="0" name=""/>
                      <p:cNvPicPr>
                        <a:picLocks noChangeAspect="1" noChangeArrowheads="1"/>
                      </p:cNvPicPr>
                      <p:nvPr/>
                    </p:nvPicPr>
                    <p:blipFill>
                      <a:blip r:embed="rId5"/>
                      <a:srcRect/>
                      <a:stretch>
                        <a:fillRect/>
                      </a:stretch>
                    </p:blipFill>
                    <p:spPr bwMode="auto">
                      <a:xfrm>
                        <a:off x="2616200" y="3032125"/>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a:t> 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spTree>
    <p:extLst>
      <p:ext uri="{BB962C8B-B14F-4D97-AF65-F5344CB8AC3E}">
        <p14:creationId xmlns:p14="http://schemas.microsoft.com/office/powerpoint/2010/main" val="3866613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a:t>Adjacency list</a:t>
            </a:r>
          </a:p>
        </p:txBody>
      </p:sp>
      <p:sp>
        <p:nvSpPr>
          <p:cNvPr id="504835" name="Rectangle 3"/>
          <p:cNvSpPr>
            <a:spLocks noGrp="1" noChangeArrowheads="1"/>
          </p:cNvSpPr>
          <p:nvPr>
            <p:ph type="body" idx="1"/>
          </p:nvPr>
        </p:nvSpPr>
        <p:spPr/>
        <p:txBody>
          <a:bodyPr/>
          <a:lstStyle/>
          <a:p>
            <a:r>
              <a:rPr lang="en-US" altLang="en-US" dirty="0"/>
              <a:t>For an undirected graph, use an array of linked lists to store edges</a:t>
            </a:r>
          </a:p>
          <a:p>
            <a:pPr lvl="1"/>
            <a:r>
              <a:rPr lang="en-US" altLang="en-US" dirty="0"/>
              <a:t>Each vertex has a linked list that stores all the edges connected to the vertex</a:t>
            </a:r>
          </a:p>
          <a:p>
            <a:pPr lvl="1"/>
            <a:r>
              <a:rPr lang="en-US" altLang="en-US" dirty="0"/>
              <a:t>Each node in a linked list must store two items of information: the connecting vertex and the weight</a:t>
            </a:r>
          </a:p>
        </p:txBody>
      </p:sp>
    </p:spTree>
    <p:extLst>
      <p:ext uri="{BB962C8B-B14F-4D97-AF65-F5344CB8AC3E}">
        <p14:creationId xmlns:p14="http://schemas.microsoft.com/office/powerpoint/2010/main" val="25389519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Adjacency list</a:t>
            </a:r>
          </a:p>
        </p:txBody>
      </p:sp>
      <p:sp>
        <p:nvSpPr>
          <p:cNvPr id="506883" name="Rectangle 3"/>
          <p:cNvSpPr>
            <a:spLocks noGrp="1" noChangeArrowheads="1"/>
          </p:cNvSpPr>
          <p:nvPr>
            <p:ph type="body" idx="1"/>
          </p:nvPr>
        </p:nvSpPr>
        <p:spPr/>
        <p:txBody>
          <a:bodyPr/>
          <a:lstStyle/>
          <a:p>
            <a:pPr marL="400050" lvl="1" indent="0">
              <a:buNone/>
            </a:pPr>
            <a:r>
              <a:rPr lang="en-US" altLang="en-US" sz="2000" dirty="0"/>
              <a:t>We may create a new class which stores a vertex-edge pair</a:t>
            </a:r>
            <a:endParaRPr lang="en-US" altLang="en-US" dirty="0"/>
          </a:p>
          <a:p>
            <a:pPr lvl="1">
              <a:buFontTx/>
              <a:buNone/>
            </a:pPr>
            <a:endParaRPr lang="en-US" altLang="en-US" sz="1400" b="1" dirty="0">
              <a:latin typeface="Courier New" pitchFamily="49" charset="0"/>
            </a:endParaRPr>
          </a:p>
          <a:p>
            <a:pPr lvl="1">
              <a:buFontTx/>
              <a:buNone/>
            </a:pPr>
            <a:r>
              <a:rPr lang="en-US" altLang="en-US" sz="1400" b="1" dirty="0">
                <a:latin typeface="Courier New" pitchFamily="49" charset="0"/>
              </a:rPr>
              <a:t>class 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spTree>
    <p:extLst>
      <p:ext uri="{BB962C8B-B14F-4D97-AF65-F5344CB8AC3E}">
        <p14:creationId xmlns:p14="http://schemas.microsoft.com/office/powerpoint/2010/main" val="4094539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Adjacency list</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228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Adjacency list</a:t>
            </a:r>
          </a:p>
        </p:txBody>
      </p:sp>
      <p:sp>
        <p:nvSpPr>
          <p:cNvPr id="508931" name="Rectangle 3"/>
          <p:cNvSpPr>
            <a:spLocks noGrp="1" noChangeArrowheads="1"/>
          </p:cNvSpPr>
          <p:nvPr>
            <p:ph type="body" idx="1"/>
          </p:nvPr>
        </p:nvSpPr>
        <p:spPr/>
        <p:txBody>
          <a:bodyPr/>
          <a:lstStyle/>
          <a:p>
            <a:pPr marL="400050" lvl="1" indent="0">
              <a:buNone/>
            </a:pPr>
            <a:r>
              <a:rPr lang="en-US" altLang="en-US" sz="2000" dirty="0"/>
              <a:t>To reduce redundancy, we would only insert the pair into the linked list corresponding to the larger vertex </a:t>
            </a:r>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4021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Adjacency list</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48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40" name="Oval 55"/>
          <p:cNvSpPr>
            <a:spLocks noChangeArrowheads="1"/>
          </p:cNvSpPr>
          <p:nvPr/>
        </p:nvSpPr>
        <p:spPr bwMode="auto">
          <a:xfrm>
            <a:off x="1943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41" name="Oval 56"/>
          <p:cNvSpPr>
            <a:spLocks noChangeArrowheads="1"/>
          </p:cNvSpPr>
          <p:nvPr/>
        </p:nvSpPr>
        <p:spPr bwMode="auto">
          <a:xfrm>
            <a:off x="2705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42" name="Oval 57"/>
          <p:cNvSpPr>
            <a:spLocks noChangeArrowheads="1"/>
          </p:cNvSpPr>
          <p:nvPr/>
        </p:nvSpPr>
        <p:spPr bwMode="auto">
          <a:xfrm>
            <a:off x="1943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43" name="Oval 58"/>
          <p:cNvSpPr>
            <a:spLocks noChangeArrowheads="1"/>
          </p:cNvSpPr>
          <p:nvPr/>
        </p:nvSpPr>
        <p:spPr bwMode="auto">
          <a:xfrm>
            <a:off x="2705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44" name="AutoShape 59"/>
          <p:cNvCxnSpPr>
            <a:cxnSpLocks noChangeShapeType="1"/>
            <a:stCxn id="40" idx="6"/>
            <a:endCxn id="43" idx="2"/>
          </p:cNvCxnSpPr>
          <p:nvPr/>
        </p:nvCxnSpPr>
        <p:spPr bwMode="auto">
          <a:xfrm>
            <a:off x="2248470" y="3000573"/>
            <a:ext cx="457200" cy="0"/>
          </a:xfrm>
          <a:prstGeom prst="straightConnector1">
            <a:avLst/>
          </a:prstGeom>
          <a:noFill/>
          <a:ln w="12700">
            <a:solidFill>
              <a:schemeClr val="tx1"/>
            </a:solidFill>
            <a:round/>
            <a:headEnd type="none" w="sm" len="sm"/>
            <a:tailEnd/>
          </a:ln>
          <a:effectLst/>
        </p:spPr>
      </p:cxnSp>
      <p:cxnSp>
        <p:nvCxnSpPr>
          <p:cNvPr id="45" name="AutoShape 60"/>
          <p:cNvCxnSpPr>
            <a:cxnSpLocks noChangeShapeType="1"/>
            <a:stCxn id="43" idx="4"/>
            <a:endCxn id="42" idx="7"/>
          </p:cNvCxnSpPr>
          <p:nvPr/>
        </p:nvCxnSpPr>
        <p:spPr bwMode="auto">
          <a:xfrm flipH="1">
            <a:off x="2204020" y="3152973"/>
            <a:ext cx="654050" cy="654050"/>
          </a:xfrm>
          <a:prstGeom prst="straightConnector1">
            <a:avLst/>
          </a:prstGeom>
          <a:noFill/>
          <a:ln w="12700">
            <a:solidFill>
              <a:schemeClr val="tx1"/>
            </a:solidFill>
            <a:round/>
            <a:headEnd type="none" w="sm" len="sm"/>
            <a:tailEnd/>
          </a:ln>
          <a:effectLst/>
        </p:spPr>
      </p:cxnSp>
      <p:cxnSp>
        <p:nvCxnSpPr>
          <p:cNvPr id="46" name="AutoShape 61"/>
          <p:cNvCxnSpPr>
            <a:cxnSpLocks noChangeShapeType="1"/>
            <a:stCxn id="40" idx="4"/>
            <a:endCxn id="42" idx="0"/>
          </p:cNvCxnSpPr>
          <p:nvPr/>
        </p:nvCxnSpPr>
        <p:spPr bwMode="auto">
          <a:xfrm>
            <a:off x="2096070" y="3152973"/>
            <a:ext cx="0" cy="609600"/>
          </a:xfrm>
          <a:prstGeom prst="straightConnector1">
            <a:avLst/>
          </a:prstGeom>
          <a:noFill/>
          <a:ln w="12700">
            <a:solidFill>
              <a:schemeClr val="tx1"/>
            </a:solidFill>
            <a:round/>
            <a:headEnd type="none" w="sm" len="sm"/>
            <a:tailEnd/>
          </a:ln>
          <a:effectLst/>
        </p:spPr>
      </p:cxnSp>
      <p:cxnSp>
        <p:nvCxnSpPr>
          <p:cNvPr id="47" name="AutoShape 62"/>
          <p:cNvCxnSpPr>
            <a:cxnSpLocks noChangeShapeType="1"/>
            <a:stCxn id="40" idx="5"/>
            <a:endCxn id="41" idx="1"/>
          </p:cNvCxnSpPr>
          <p:nvPr/>
        </p:nvCxnSpPr>
        <p:spPr bwMode="auto">
          <a:xfrm>
            <a:off x="2204020" y="3108523"/>
            <a:ext cx="546100" cy="698500"/>
          </a:xfrm>
          <a:prstGeom prst="straightConnector1">
            <a:avLst/>
          </a:prstGeom>
          <a:noFill/>
          <a:ln w="12700">
            <a:solidFill>
              <a:schemeClr val="tx1"/>
            </a:solidFill>
            <a:round/>
            <a:headEnd type="none" w="sm" len="sm"/>
            <a:tailEnd/>
          </a:ln>
          <a:effectLst/>
        </p:spPr>
      </p:cxnSp>
      <p:cxnSp>
        <p:nvCxnSpPr>
          <p:cNvPr id="48" name="AutoShape 74"/>
          <p:cNvCxnSpPr>
            <a:cxnSpLocks noChangeShapeType="1"/>
            <a:stCxn id="42" idx="6"/>
            <a:endCxn id="41" idx="2"/>
          </p:cNvCxnSpPr>
          <p:nvPr/>
        </p:nvCxnSpPr>
        <p:spPr bwMode="auto">
          <a:xfrm>
            <a:off x="2248470" y="3914973"/>
            <a:ext cx="457200" cy="0"/>
          </a:xfrm>
          <a:prstGeom prst="straightConnector1">
            <a:avLst/>
          </a:prstGeom>
          <a:noFill/>
          <a:ln w="12700">
            <a:solidFill>
              <a:schemeClr val="tx1"/>
            </a:solidFill>
            <a:round/>
            <a:headEnd type="none" w="sm" len="sm"/>
            <a:tailEnd/>
          </a:ln>
          <a:effectLst/>
        </p:spPr>
      </p:cxnSp>
      <p:sp>
        <p:nvSpPr>
          <p:cNvPr id="49" name="Text Box 115"/>
          <p:cNvSpPr txBox="1">
            <a:spLocks noChangeArrowheads="1"/>
          </p:cNvSpPr>
          <p:nvPr/>
        </p:nvSpPr>
        <p:spPr bwMode="auto">
          <a:xfrm>
            <a:off x="4110608" y="285293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50" name="Text Box 116"/>
          <p:cNvSpPr txBox="1">
            <a:spLocks noChangeArrowheads="1"/>
          </p:cNvSpPr>
          <p:nvPr/>
        </p:nvSpPr>
        <p:spPr bwMode="auto">
          <a:xfrm>
            <a:off x="3789933" y="286722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51" name="Text Box 117"/>
          <p:cNvSpPr txBox="1">
            <a:spLocks noChangeArrowheads="1"/>
          </p:cNvSpPr>
          <p:nvPr/>
        </p:nvSpPr>
        <p:spPr bwMode="auto">
          <a:xfrm>
            <a:off x="3805808" y="3310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52" name="Text Box 118"/>
          <p:cNvSpPr txBox="1">
            <a:spLocks noChangeArrowheads="1"/>
          </p:cNvSpPr>
          <p:nvPr/>
        </p:nvSpPr>
        <p:spPr bwMode="auto">
          <a:xfrm>
            <a:off x="3805808" y="3691136"/>
            <a:ext cx="296862"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53" name="Text Box 119"/>
          <p:cNvSpPr txBox="1">
            <a:spLocks noChangeArrowheads="1"/>
          </p:cNvSpPr>
          <p:nvPr/>
        </p:nvSpPr>
        <p:spPr bwMode="auto">
          <a:xfrm>
            <a:off x="3805808" y="4072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54" name="Line 120"/>
          <p:cNvSpPr>
            <a:spLocks noChangeShapeType="1"/>
          </p:cNvSpPr>
          <p:nvPr/>
        </p:nvSpPr>
        <p:spPr bwMode="auto">
          <a:xfrm>
            <a:off x="4110608" y="3310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5" name="Line 121"/>
          <p:cNvSpPr>
            <a:spLocks noChangeShapeType="1"/>
          </p:cNvSpPr>
          <p:nvPr/>
        </p:nvSpPr>
        <p:spPr bwMode="auto">
          <a:xfrm>
            <a:off x="4110608" y="3691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6" name="Line 122"/>
          <p:cNvSpPr>
            <a:spLocks noChangeShapeType="1"/>
          </p:cNvSpPr>
          <p:nvPr/>
        </p:nvSpPr>
        <p:spPr bwMode="auto">
          <a:xfrm>
            <a:off x="4110608" y="4072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7" name="Text Box 123"/>
          <p:cNvSpPr txBox="1">
            <a:spLocks noChangeArrowheads="1"/>
          </p:cNvSpPr>
          <p:nvPr/>
        </p:nvSpPr>
        <p:spPr bwMode="auto">
          <a:xfrm>
            <a:off x="4644008" y="28529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  </a:t>
            </a:r>
            <a:r>
              <a:rPr lang="en-US" sz="1600" dirty="0">
                <a:latin typeface="Times New Roman" panose="02020603050405020304" pitchFamily="18" charset="0"/>
                <a:cs typeface="Times New Roman" panose="02020603050405020304" pitchFamily="18" charset="0"/>
              </a:rPr>
              <a:t>    </a:t>
            </a:r>
          </a:p>
        </p:txBody>
      </p:sp>
      <p:sp>
        <p:nvSpPr>
          <p:cNvPr id="58" name="Text Box 124"/>
          <p:cNvSpPr txBox="1">
            <a:spLocks noChangeArrowheads="1"/>
          </p:cNvSpPr>
          <p:nvPr/>
        </p:nvSpPr>
        <p:spPr bwMode="auto">
          <a:xfrm>
            <a:off x="46440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a,2 </a:t>
            </a:r>
            <a:r>
              <a:rPr lang="en-US" sz="1600" dirty="0">
                <a:latin typeface="Times New Roman" panose="02020603050405020304" pitchFamily="18" charset="0"/>
                <a:cs typeface="Times New Roman" panose="02020603050405020304" pitchFamily="18" charset="0"/>
              </a:rPr>
              <a:t>     </a:t>
            </a:r>
          </a:p>
        </p:txBody>
      </p:sp>
      <p:sp>
        <p:nvSpPr>
          <p:cNvPr id="59" name="Text Box 125"/>
          <p:cNvSpPr txBox="1">
            <a:spLocks noChangeArrowheads="1"/>
          </p:cNvSpPr>
          <p:nvPr/>
        </p:nvSpPr>
        <p:spPr bwMode="auto">
          <a:xfrm>
            <a:off x="4644008" y="36911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a:t>
            </a:r>
            <a:r>
              <a:rPr lang="en-US" sz="1600" dirty="0">
                <a:latin typeface="Times New Roman" panose="02020603050405020304" pitchFamily="18" charset="0"/>
                <a:cs typeface="Times New Roman" panose="02020603050405020304" pitchFamily="18" charset="0"/>
              </a:rPr>
              <a:t>      </a:t>
            </a:r>
          </a:p>
        </p:txBody>
      </p:sp>
      <p:sp>
        <p:nvSpPr>
          <p:cNvPr id="60" name="Text Box 126"/>
          <p:cNvSpPr txBox="1">
            <a:spLocks noChangeArrowheads="1"/>
          </p:cNvSpPr>
          <p:nvPr/>
        </p:nvSpPr>
        <p:spPr bwMode="auto">
          <a:xfrm>
            <a:off x="5710808" y="2852936"/>
            <a:ext cx="741362"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61" name="Text Box 127"/>
          <p:cNvSpPr txBox="1">
            <a:spLocks noChangeArrowheads="1"/>
          </p:cNvSpPr>
          <p:nvPr/>
        </p:nvSpPr>
        <p:spPr bwMode="auto">
          <a:xfrm>
            <a:off x="6853808" y="28529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62" name="Line 128"/>
          <p:cNvSpPr>
            <a:spLocks noChangeShapeType="1"/>
          </p:cNvSpPr>
          <p:nvPr/>
        </p:nvSpPr>
        <p:spPr bwMode="auto">
          <a:xfrm>
            <a:off x="7234808" y="2852936"/>
            <a:ext cx="0" cy="3651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Line 129"/>
          <p:cNvSpPr>
            <a:spLocks noChangeShapeType="1"/>
          </p:cNvSpPr>
          <p:nvPr/>
        </p:nvSpPr>
        <p:spPr bwMode="auto">
          <a:xfrm>
            <a:off x="4339208" y="30053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4" name="Line 130"/>
          <p:cNvSpPr>
            <a:spLocks noChangeShapeType="1"/>
          </p:cNvSpPr>
          <p:nvPr/>
        </p:nvSpPr>
        <p:spPr bwMode="auto">
          <a:xfrm>
            <a:off x="5253608" y="30053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Line 131"/>
          <p:cNvSpPr>
            <a:spLocks noChangeShapeType="1"/>
          </p:cNvSpPr>
          <p:nvPr/>
        </p:nvSpPr>
        <p:spPr bwMode="auto">
          <a:xfrm>
            <a:off x="6320408" y="30053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6" name="Line 132"/>
          <p:cNvSpPr>
            <a:spLocks noChangeShapeType="1"/>
          </p:cNvSpPr>
          <p:nvPr/>
        </p:nvSpPr>
        <p:spPr bwMode="auto">
          <a:xfrm flipH="1">
            <a:off x="7236395" y="2852936"/>
            <a:ext cx="377825" cy="34607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133"/>
          <p:cNvSpPr>
            <a:spLocks noChangeShapeType="1"/>
          </p:cNvSpPr>
          <p:nvPr/>
        </p:nvSpPr>
        <p:spPr bwMode="auto">
          <a:xfrm>
            <a:off x="4339208" y="3462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8" name="Line 134"/>
          <p:cNvSpPr>
            <a:spLocks noChangeShapeType="1"/>
          </p:cNvSpPr>
          <p:nvPr/>
        </p:nvSpPr>
        <p:spPr bwMode="auto">
          <a:xfrm>
            <a:off x="4339208" y="3843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9" name="Text Box 135"/>
          <p:cNvSpPr txBox="1">
            <a:spLocks noChangeArrowheads="1"/>
          </p:cNvSpPr>
          <p:nvPr/>
        </p:nvSpPr>
        <p:spPr bwMode="auto">
          <a:xfrm>
            <a:off x="57108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70" name="Line 136"/>
          <p:cNvSpPr>
            <a:spLocks noChangeShapeType="1"/>
          </p:cNvSpPr>
          <p:nvPr/>
        </p:nvSpPr>
        <p:spPr bwMode="auto">
          <a:xfrm flipH="1">
            <a:off x="6091808" y="327997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137"/>
          <p:cNvSpPr txBox="1">
            <a:spLocks noChangeArrowheads="1"/>
          </p:cNvSpPr>
          <p:nvPr/>
        </p:nvSpPr>
        <p:spPr bwMode="auto">
          <a:xfrm>
            <a:off x="5748908" y="36911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         </a:t>
            </a:r>
          </a:p>
        </p:txBody>
      </p:sp>
      <p:sp>
        <p:nvSpPr>
          <p:cNvPr id="72" name="Text Box 138"/>
          <p:cNvSpPr txBox="1">
            <a:spLocks noChangeArrowheads="1"/>
          </p:cNvSpPr>
          <p:nvPr/>
        </p:nvSpPr>
        <p:spPr bwMode="auto">
          <a:xfrm>
            <a:off x="6853808" y="3691136"/>
            <a:ext cx="697627"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73" name="Text Box 139"/>
          <p:cNvSpPr txBox="1">
            <a:spLocks noChangeArrowheads="1"/>
          </p:cNvSpPr>
          <p:nvPr/>
        </p:nvSpPr>
        <p:spPr bwMode="auto">
          <a:xfrm>
            <a:off x="4644008" y="41483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a,1</a:t>
            </a:r>
            <a:r>
              <a:rPr lang="en-US" sz="1600" dirty="0">
                <a:latin typeface="Times New Roman" panose="02020603050405020304" pitchFamily="18" charset="0"/>
                <a:cs typeface="Times New Roman" panose="02020603050405020304" pitchFamily="18" charset="0"/>
              </a:rPr>
              <a:t>      </a:t>
            </a:r>
          </a:p>
        </p:txBody>
      </p:sp>
      <p:sp>
        <p:nvSpPr>
          <p:cNvPr id="74" name="Text Box 140"/>
          <p:cNvSpPr txBox="1">
            <a:spLocks noChangeArrowheads="1"/>
          </p:cNvSpPr>
          <p:nvPr/>
        </p:nvSpPr>
        <p:spPr bwMode="auto">
          <a:xfrm>
            <a:off x="5748908" y="41483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c,5</a:t>
            </a:r>
            <a:r>
              <a:rPr lang="en-US" sz="1600" dirty="0">
                <a:latin typeface="Times New Roman" panose="02020603050405020304" pitchFamily="18" charset="0"/>
                <a:cs typeface="Times New Roman" panose="02020603050405020304" pitchFamily="18" charset="0"/>
              </a:rPr>
              <a:t>         </a:t>
            </a:r>
          </a:p>
        </p:txBody>
      </p:sp>
      <p:sp>
        <p:nvSpPr>
          <p:cNvPr id="75" name="Line 141"/>
          <p:cNvSpPr>
            <a:spLocks noChangeShapeType="1"/>
          </p:cNvSpPr>
          <p:nvPr/>
        </p:nvSpPr>
        <p:spPr bwMode="auto">
          <a:xfrm>
            <a:off x="5253608" y="3462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Line 142"/>
          <p:cNvSpPr>
            <a:spLocks noChangeShapeType="1"/>
          </p:cNvSpPr>
          <p:nvPr/>
        </p:nvSpPr>
        <p:spPr bwMode="auto">
          <a:xfrm>
            <a:off x="6320408" y="38435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7" name="Line 143"/>
          <p:cNvSpPr>
            <a:spLocks noChangeShapeType="1"/>
          </p:cNvSpPr>
          <p:nvPr/>
        </p:nvSpPr>
        <p:spPr bwMode="auto">
          <a:xfrm>
            <a:off x="5253608" y="3843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Line 144"/>
          <p:cNvSpPr>
            <a:spLocks noChangeShapeType="1"/>
          </p:cNvSpPr>
          <p:nvPr/>
        </p:nvSpPr>
        <p:spPr bwMode="auto">
          <a:xfrm>
            <a:off x="5253608" y="43007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Line 145"/>
          <p:cNvSpPr>
            <a:spLocks noChangeShapeType="1"/>
          </p:cNvSpPr>
          <p:nvPr/>
        </p:nvSpPr>
        <p:spPr bwMode="auto">
          <a:xfrm flipH="1">
            <a:off x="6091808" y="3248223"/>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0" name="Line 146"/>
          <p:cNvSpPr>
            <a:spLocks noChangeShapeType="1"/>
          </p:cNvSpPr>
          <p:nvPr/>
        </p:nvSpPr>
        <p:spPr bwMode="auto">
          <a:xfrm>
            <a:off x="4339208" y="43007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81" name="Line 147"/>
          <p:cNvSpPr>
            <a:spLocks noChangeShapeType="1"/>
          </p:cNvSpPr>
          <p:nvPr/>
        </p:nvSpPr>
        <p:spPr bwMode="auto">
          <a:xfrm flipH="1">
            <a:off x="6093395" y="28624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Line 148"/>
          <p:cNvSpPr>
            <a:spLocks noChangeShapeType="1"/>
          </p:cNvSpPr>
          <p:nvPr/>
        </p:nvSpPr>
        <p:spPr bwMode="auto">
          <a:xfrm flipH="1">
            <a:off x="5045645" y="28656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Line 149"/>
          <p:cNvSpPr>
            <a:spLocks noChangeShapeType="1"/>
          </p:cNvSpPr>
          <p:nvPr/>
        </p:nvSpPr>
        <p:spPr bwMode="auto">
          <a:xfrm flipH="1">
            <a:off x="5045645" y="32990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4" name="Line 150"/>
          <p:cNvSpPr>
            <a:spLocks noChangeShapeType="1"/>
          </p:cNvSpPr>
          <p:nvPr/>
        </p:nvSpPr>
        <p:spPr bwMode="auto">
          <a:xfrm flipH="1">
            <a:off x="5045645" y="37038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5" name="Line 151"/>
          <p:cNvSpPr>
            <a:spLocks noChangeShapeType="1"/>
          </p:cNvSpPr>
          <p:nvPr/>
        </p:nvSpPr>
        <p:spPr bwMode="auto">
          <a:xfrm flipH="1">
            <a:off x="5045645"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Line 152"/>
          <p:cNvSpPr>
            <a:spLocks noChangeShapeType="1"/>
          </p:cNvSpPr>
          <p:nvPr/>
        </p:nvSpPr>
        <p:spPr bwMode="auto">
          <a:xfrm flipH="1">
            <a:off x="6110858"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7" name="Line 153"/>
          <p:cNvSpPr>
            <a:spLocks noChangeShapeType="1"/>
          </p:cNvSpPr>
          <p:nvPr/>
        </p:nvSpPr>
        <p:spPr bwMode="auto">
          <a:xfrm flipH="1">
            <a:off x="6088633" y="37006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 name="Line 154"/>
          <p:cNvSpPr>
            <a:spLocks noChangeShapeType="1"/>
          </p:cNvSpPr>
          <p:nvPr/>
        </p:nvSpPr>
        <p:spPr bwMode="auto">
          <a:xfrm flipH="1">
            <a:off x="7234808" y="37054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9" name="Line 155"/>
          <p:cNvSpPr>
            <a:spLocks noChangeShapeType="1"/>
          </p:cNvSpPr>
          <p:nvPr/>
        </p:nvSpPr>
        <p:spPr bwMode="auto">
          <a:xfrm flipH="1">
            <a:off x="7218933" y="3670498"/>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0" name="Line 156"/>
          <p:cNvSpPr>
            <a:spLocks noChangeShapeType="1"/>
          </p:cNvSpPr>
          <p:nvPr/>
        </p:nvSpPr>
        <p:spPr bwMode="auto">
          <a:xfrm flipH="1">
            <a:off x="6110858" y="4135636"/>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Tree>
    <p:extLst>
      <p:ext uri="{BB962C8B-B14F-4D97-AF65-F5344CB8AC3E}">
        <p14:creationId xmlns:p14="http://schemas.microsoft.com/office/powerpoint/2010/main" val="7885985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3" name="Content Placeholder 2"/>
          <p:cNvSpPr>
            <a:spLocks noGrp="1"/>
          </p:cNvSpPr>
          <p:nvPr>
            <p:ph idx="1"/>
          </p:nvPr>
        </p:nvSpPr>
        <p:spPr/>
        <p:txBody>
          <a:bodyPr/>
          <a:lstStyle/>
          <a:p>
            <a:r>
              <a:rPr lang="en-US" altLang="zh-CN" dirty="0"/>
              <a:t>To store a </a:t>
            </a:r>
            <a:r>
              <a:rPr lang="en-US" altLang="zh-CN" dirty="0">
                <a:solidFill>
                  <a:srgbClr val="FF0000"/>
                </a:solidFill>
              </a:rPr>
              <a:t>directed graph</a:t>
            </a:r>
          </a:p>
          <a:p>
            <a:pPr lvl="1"/>
            <a:r>
              <a:rPr lang="en-US" altLang="en-US" dirty="0"/>
              <a:t>Each vertex has a linked list that stores all the edges originated from the vertex</a:t>
            </a:r>
          </a:p>
          <a:p>
            <a:pPr lvl="1"/>
            <a:r>
              <a:rPr lang="en-US" altLang="en-US" dirty="0"/>
              <a:t>Each node in a linked list stores two items of information: the vertex that the edge connects to, the weight</a:t>
            </a:r>
          </a:p>
          <a:p>
            <a:pPr lvl="1"/>
            <a:endParaRPr lang="zh-CN" altLang="en-US" dirty="0"/>
          </a:p>
        </p:txBody>
      </p:sp>
    </p:spTree>
    <p:extLst>
      <p:ext uri="{BB962C8B-B14F-4D97-AF65-F5344CB8AC3E}">
        <p14:creationId xmlns:p14="http://schemas.microsoft.com/office/powerpoint/2010/main" val="42297905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
        <p:nvSpPr>
          <p:cNvPr id="96" name="Oval 4"/>
          <p:cNvSpPr>
            <a:spLocks noChangeArrowheads="1"/>
          </p:cNvSpPr>
          <p:nvPr/>
        </p:nvSpPr>
        <p:spPr bwMode="auto">
          <a:xfrm>
            <a:off x="1900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97" name="Oval 5"/>
          <p:cNvSpPr>
            <a:spLocks noChangeArrowheads="1"/>
          </p:cNvSpPr>
          <p:nvPr/>
        </p:nvSpPr>
        <p:spPr bwMode="auto">
          <a:xfrm>
            <a:off x="2662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98" name="Oval 6"/>
          <p:cNvSpPr>
            <a:spLocks noChangeArrowheads="1"/>
          </p:cNvSpPr>
          <p:nvPr/>
        </p:nvSpPr>
        <p:spPr bwMode="auto">
          <a:xfrm>
            <a:off x="1900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99" name="Oval 7"/>
          <p:cNvSpPr>
            <a:spLocks noChangeArrowheads="1"/>
          </p:cNvSpPr>
          <p:nvPr/>
        </p:nvSpPr>
        <p:spPr bwMode="auto">
          <a:xfrm>
            <a:off x="2662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100" name="AutoShape 8"/>
          <p:cNvCxnSpPr>
            <a:cxnSpLocks noChangeShapeType="1"/>
            <a:stCxn id="96" idx="6"/>
            <a:endCxn id="99" idx="2"/>
          </p:cNvCxnSpPr>
          <p:nvPr/>
        </p:nvCxnSpPr>
        <p:spPr bwMode="auto">
          <a:xfrm>
            <a:off x="2205608" y="3016126"/>
            <a:ext cx="457200" cy="0"/>
          </a:xfrm>
          <a:prstGeom prst="straightConnector1">
            <a:avLst/>
          </a:prstGeom>
          <a:noFill/>
          <a:ln w="12700">
            <a:solidFill>
              <a:schemeClr val="tx1"/>
            </a:solidFill>
            <a:round/>
            <a:headEnd type="none" w="sm" len="sm"/>
            <a:tailEnd type="triangle" w="med" len="med"/>
          </a:ln>
          <a:effectLst/>
        </p:spPr>
      </p:cxnSp>
      <p:cxnSp>
        <p:nvCxnSpPr>
          <p:cNvPr id="101" name="AutoShape 9"/>
          <p:cNvCxnSpPr>
            <a:cxnSpLocks noChangeShapeType="1"/>
            <a:stCxn id="99" idx="4"/>
            <a:endCxn id="98" idx="7"/>
          </p:cNvCxnSpPr>
          <p:nvPr/>
        </p:nvCxnSpPr>
        <p:spPr bwMode="auto">
          <a:xfrm flipH="1">
            <a:off x="2161158" y="3168526"/>
            <a:ext cx="654050" cy="654050"/>
          </a:xfrm>
          <a:prstGeom prst="straightConnector1">
            <a:avLst/>
          </a:prstGeom>
          <a:noFill/>
          <a:ln w="12700">
            <a:solidFill>
              <a:schemeClr val="tx1"/>
            </a:solidFill>
            <a:round/>
            <a:headEnd type="none" w="sm" len="sm"/>
            <a:tailEnd type="triangle" w="med" len="med"/>
          </a:ln>
          <a:effectLst/>
        </p:spPr>
      </p:cxnSp>
      <p:cxnSp>
        <p:nvCxnSpPr>
          <p:cNvPr id="102" name="AutoShape 10"/>
          <p:cNvCxnSpPr>
            <a:cxnSpLocks noChangeShapeType="1"/>
            <a:stCxn id="96" idx="4"/>
            <a:endCxn id="98" idx="0"/>
          </p:cNvCxnSpPr>
          <p:nvPr/>
        </p:nvCxnSpPr>
        <p:spPr bwMode="auto">
          <a:xfrm>
            <a:off x="2053208" y="3168526"/>
            <a:ext cx="0" cy="609600"/>
          </a:xfrm>
          <a:prstGeom prst="straightConnector1">
            <a:avLst/>
          </a:prstGeom>
          <a:noFill/>
          <a:ln w="12700">
            <a:solidFill>
              <a:schemeClr val="tx1"/>
            </a:solidFill>
            <a:round/>
            <a:headEnd type="none" w="sm" len="sm"/>
            <a:tailEnd type="triangle" w="med" len="med"/>
          </a:ln>
          <a:effectLst/>
        </p:spPr>
      </p:cxnSp>
      <p:cxnSp>
        <p:nvCxnSpPr>
          <p:cNvPr id="103" name="AutoShape 11"/>
          <p:cNvCxnSpPr>
            <a:cxnSpLocks noChangeShapeType="1"/>
            <a:stCxn id="96" idx="5"/>
            <a:endCxn id="97" idx="1"/>
          </p:cNvCxnSpPr>
          <p:nvPr/>
        </p:nvCxnSpPr>
        <p:spPr bwMode="auto">
          <a:xfrm>
            <a:off x="2161158" y="3124076"/>
            <a:ext cx="546100" cy="698500"/>
          </a:xfrm>
          <a:prstGeom prst="straightConnector1">
            <a:avLst/>
          </a:prstGeom>
          <a:noFill/>
          <a:ln w="12700">
            <a:solidFill>
              <a:schemeClr val="tx1"/>
            </a:solidFill>
            <a:round/>
            <a:headEnd type="none" w="sm" len="sm"/>
            <a:tailEnd type="triangle" w="med" len="med"/>
          </a:ln>
          <a:effectLst/>
        </p:spPr>
      </p:cxnSp>
      <p:sp>
        <p:nvSpPr>
          <p:cNvPr id="104" name="Text Box 18"/>
          <p:cNvSpPr txBox="1">
            <a:spLocks noChangeArrowheads="1"/>
          </p:cNvSpPr>
          <p:nvPr/>
        </p:nvSpPr>
        <p:spPr bwMode="auto">
          <a:xfrm>
            <a:off x="4110608" y="286372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105" name="Text Box 19"/>
          <p:cNvSpPr txBox="1">
            <a:spLocks noChangeArrowheads="1"/>
          </p:cNvSpPr>
          <p:nvPr/>
        </p:nvSpPr>
        <p:spPr bwMode="auto">
          <a:xfrm>
            <a:off x="3789933" y="287801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106" name="Text Box 23"/>
          <p:cNvSpPr txBox="1">
            <a:spLocks noChangeArrowheads="1"/>
          </p:cNvSpPr>
          <p:nvPr/>
        </p:nvSpPr>
        <p:spPr bwMode="auto">
          <a:xfrm>
            <a:off x="3805808" y="3320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107" name="Text Box 24"/>
          <p:cNvSpPr txBox="1">
            <a:spLocks noChangeArrowheads="1"/>
          </p:cNvSpPr>
          <p:nvPr/>
        </p:nvSpPr>
        <p:spPr bwMode="auto">
          <a:xfrm>
            <a:off x="3805808" y="3701926"/>
            <a:ext cx="296863"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108" name="Text Box 25"/>
          <p:cNvSpPr txBox="1">
            <a:spLocks noChangeArrowheads="1"/>
          </p:cNvSpPr>
          <p:nvPr/>
        </p:nvSpPr>
        <p:spPr bwMode="auto">
          <a:xfrm>
            <a:off x="3805808" y="4082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109" name="Line 26"/>
          <p:cNvSpPr>
            <a:spLocks noChangeShapeType="1"/>
          </p:cNvSpPr>
          <p:nvPr/>
        </p:nvSpPr>
        <p:spPr bwMode="auto">
          <a:xfrm>
            <a:off x="4110608" y="3320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0" name="Line 27"/>
          <p:cNvSpPr>
            <a:spLocks noChangeShapeType="1"/>
          </p:cNvSpPr>
          <p:nvPr/>
        </p:nvSpPr>
        <p:spPr bwMode="auto">
          <a:xfrm>
            <a:off x="4110608" y="3701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1" name="Line 28"/>
          <p:cNvSpPr>
            <a:spLocks noChangeShapeType="1"/>
          </p:cNvSpPr>
          <p:nvPr/>
        </p:nvSpPr>
        <p:spPr bwMode="auto">
          <a:xfrm>
            <a:off x="4110608" y="4082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2" name="Text Box 29"/>
          <p:cNvSpPr txBox="1">
            <a:spLocks noChangeArrowheads="1"/>
          </p:cNvSpPr>
          <p:nvPr/>
        </p:nvSpPr>
        <p:spPr bwMode="auto">
          <a:xfrm>
            <a:off x="46440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113" name="Text Box 31"/>
          <p:cNvSpPr txBox="1">
            <a:spLocks noChangeArrowheads="1"/>
          </p:cNvSpPr>
          <p:nvPr/>
        </p:nvSpPr>
        <p:spPr bwMode="auto">
          <a:xfrm>
            <a:off x="4644008" y="32828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114" name="Text Box 32"/>
          <p:cNvSpPr txBox="1">
            <a:spLocks noChangeArrowheads="1"/>
          </p:cNvSpPr>
          <p:nvPr/>
        </p:nvSpPr>
        <p:spPr bwMode="auto">
          <a:xfrm>
            <a:off x="4644008" y="37019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 </a:t>
            </a:r>
            <a:r>
              <a:rPr lang="en-US" sz="1600" dirty="0">
                <a:latin typeface="Times New Roman" panose="02020603050405020304" pitchFamily="18" charset="0"/>
                <a:cs typeface="Times New Roman" panose="02020603050405020304" pitchFamily="18" charset="0"/>
              </a:rPr>
              <a:t>     </a:t>
            </a:r>
          </a:p>
        </p:txBody>
      </p:sp>
      <p:cxnSp>
        <p:nvCxnSpPr>
          <p:cNvPr id="115" name="AutoShape 33"/>
          <p:cNvCxnSpPr>
            <a:cxnSpLocks noChangeShapeType="1"/>
            <a:stCxn id="98" idx="6"/>
            <a:endCxn id="97" idx="2"/>
          </p:cNvCxnSpPr>
          <p:nvPr/>
        </p:nvCxnSpPr>
        <p:spPr bwMode="auto">
          <a:xfrm>
            <a:off x="2205608" y="3930526"/>
            <a:ext cx="457200" cy="0"/>
          </a:xfrm>
          <a:prstGeom prst="straightConnector1">
            <a:avLst/>
          </a:prstGeom>
          <a:noFill/>
          <a:ln w="12700">
            <a:solidFill>
              <a:schemeClr val="tx1"/>
            </a:solidFill>
            <a:round/>
            <a:headEnd type="none" w="sm" len="sm"/>
            <a:tailEnd type="triangle" w="med" len="med"/>
          </a:ln>
          <a:effectLst/>
        </p:spPr>
      </p:cxnSp>
      <p:sp>
        <p:nvSpPr>
          <p:cNvPr id="116" name="Text Box 38"/>
          <p:cNvSpPr txBox="1">
            <a:spLocks noChangeArrowheads="1"/>
          </p:cNvSpPr>
          <p:nvPr/>
        </p:nvSpPr>
        <p:spPr bwMode="auto">
          <a:xfrm>
            <a:off x="57108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117" name="Text Box 40"/>
          <p:cNvSpPr txBox="1">
            <a:spLocks noChangeArrowheads="1"/>
          </p:cNvSpPr>
          <p:nvPr/>
        </p:nvSpPr>
        <p:spPr bwMode="auto">
          <a:xfrm>
            <a:off x="6853808" y="28637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118" name="Line 43"/>
          <p:cNvSpPr>
            <a:spLocks noChangeShapeType="1"/>
          </p:cNvSpPr>
          <p:nvPr/>
        </p:nvSpPr>
        <p:spPr bwMode="auto">
          <a:xfrm>
            <a:off x="4339208" y="30161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19" name="Line 45"/>
          <p:cNvSpPr>
            <a:spLocks noChangeShapeType="1"/>
          </p:cNvSpPr>
          <p:nvPr/>
        </p:nvSpPr>
        <p:spPr bwMode="auto">
          <a:xfrm>
            <a:off x="5253608" y="301612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0" name="Line 46"/>
          <p:cNvSpPr>
            <a:spLocks noChangeShapeType="1"/>
          </p:cNvSpPr>
          <p:nvPr/>
        </p:nvSpPr>
        <p:spPr bwMode="auto">
          <a:xfrm>
            <a:off x="6320408" y="301612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1" name="Line 49"/>
          <p:cNvSpPr>
            <a:spLocks noChangeShapeType="1"/>
          </p:cNvSpPr>
          <p:nvPr/>
        </p:nvSpPr>
        <p:spPr bwMode="auto">
          <a:xfrm>
            <a:off x="4339208" y="3473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2" name="Line 51"/>
          <p:cNvSpPr>
            <a:spLocks noChangeShapeType="1"/>
          </p:cNvSpPr>
          <p:nvPr/>
        </p:nvSpPr>
        <p:spPr bwMode="auto">
          <a:xfrm>
            <a:off x="4339208" y="3854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3" name="Line 157"/>
          <p:cNvSpPr>
            <a:spLocks noChangeShapeType="1"/>
          </p:cNvSpPr>
          <p:nvPr/>
        </p:nvSpPr>
        <p:spPr bwMode="auto">
          <a:xfrm flipH="1">
            <a:off x="5020246" y="28827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4" name="Line 158"/>
          <p:cNvSpPr>
            <a:spLocks noChangeShapeType="1"/>
          </p:cNvSpPr>
          <p:nvPr/>
        </p:nvSpPr>
        <p:spPr bwMode="auto">
          <a:xfrm flipH="1">
            <a:off x="5021833" y="33034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5" name="Line 159"/>
          <p:cNvSpPr>
            <a:spLocks noChangeShapeType="1"/>
          </p:cNvSpPr>
          <p:nvPr/>
        </p:nvSpPr>
        <p:spPr bwMode="auto">
          <a:xfrm flipH="1">
            <a:off x="5023421" y="37098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6" name="Line 160"/>
          <p:cNvSpPr>
            <a:spLocks noChangeShapeType="1"/>
          </p:cNvSpPr>
          <p:nvPr/>
        </p:nvSpPr>
        <p:spPr bwMode="auto">
          <a:xfrm flipH="1">
            <a:off x="6102921" y="28700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7" name="Line 161"/>
          <p:cNvSpPr>
            <a:spLocks noChangeShapeType="1"/>
          </p:cNvSpPr>
          <p:nvPr/>
        </p:nvSpPr>
        <p:spPr bwMode="auto">
          <a:xfrm flipH="1">
            <a:off x="7228458" y="28716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8" name="Line 162"/>
          <p:cNvSpPr>
            <a:spLocks noChangeShapeType="1"/>
          </p:cNvSpPr>
          <p:nvPr/>
        </p:nvSpPr>
        <p:spPr bwMode="auto">
          <a:xfrm flipH="1">
            <a:off x="7249096" y="2847851"/>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9" name="Line 163"/>
          <p:cNvSpPr>
            <a:spLocks noChangeShapeType="1"/>
          </p:cNvSpPr>
          <p:nvPr/>
        </p:nvSpPr>
        <p:spPr bwMode="auto">
          <a:xfrm flipH="1">
            <a:off x="5001196" y="3279651"/>
            <a:ext cx="381000" cy="3524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0" name="Line 164"/>
          <p:cNvSpPr>
            <a:spLocks noChangeShapeType="1"/>
          </p:cNvSpPr>
          <p:nvPr/>
        </p:nvSpPr>
        <p:spPr bwMode="auto">
          <a:xfrm flipH="1">
            <a:off x="5031358" y="3701926"/>
            <a:ext cx="365125" cy="3222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1" name="Line 165"/>
          <p:cNvSpPr>
            <a:spLocks noChangeShapeType="1"/>
          </p:cNvSpPr>
          <p:nvPr/>
        </p:nvSpPr>
        <p:spPr bwMode="auto">
          <a:xfrm flipH="1">
            <a:off x="4102671" y="4089276"/>
            <a:ext cx="334962" cy="41275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6632384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a:t>Summary</a:t>
            </a:r>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spTree>
    <p:extLst>
      <p:ext uri="{BB962C8B-B14F-4D97-AF65-F5344CB8AC3E}">
        <p14:creationId xmlns:p14="http://schemas.microsoft.com/office/powerpoint/2010/main" val="1919458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An undirected graph</a:t>
            </a:r>
          </a:p>
        </p:txBody>
      </p:sp>
      <p:sp>
        <p:nvSpPr>
          <p:cNvPr id="112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Example: given the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7</a:t>
            </a:r>
            <a:r>
              <a:rPr lang="en-US" altLang="en-US" dirty="0">
                <a:latin typeface="Arial" charset="0"/>
                <a:cs typeface="Arial" charset="0"/>
              </a:rPr>
              <a:t> vertices</a:t>
            </a:r>
          </a:p>
          <a:p>
            <a:pPr algn="ctr">
              <a:buFontTx/>
              <a:buNone/>
            </a:pPr>
            <a:r>
              <a:rPr lang="en-US" altLang="en-US" i="1" dirty="0">
                <a:latin typeface="Times New Roman" pitchFamily="18" charset="0"/>
                <a:cs typeface="Arial" charset="0"/>
              </a:rPr>
              <a:t>V</a:t>
            </a:r>
            <a:r>
              <a:rPr lang="en-US" altLang="en-US" dirty="0">
                <a:latin typeface="Times New Roman" pitchFamily="18" charset="0"/>
                <a:cs typeface="Arial" charset="0"/>
              </a:rPr>
              <a:t> = {A, B, C, D, E, F, G}	</a:t>
            </a:r>
          </a:p>
          <a:p>
            <a:pPr>
              <a:buFontTx/>
              <a:buNone/>
            </a:pPr>
            <a:r>
              <a:rPr lang="en-US" altLang="en-US" dirty="0">
                <a:latin typeface="Arial" charset="0"/>
                <a:cs typeface="Arial" charset="0"/>
              </a:rPr>
              <a:t>	and the </a:t>
            </a:r>
            <a:r>
              <a:rPr lang="en-US" altLang="en-US" dirty="0">
                <a:latin typeface="Times New Roman" pitchFamily="18" charset="0"/>
                <a:cs typeface="Arial" charset="0"/>
              </a:rPr>
              <a:t>|</a:t>
            </a:r>
            <a:r>
              <a:rPr lang="en-US" altLang="en-US" i="1" dirty="0">
                <a:latin typeface="Times New Roman" pitchFamily="18" charset="0"/>
                <a:cs typeface="Arial" charset="0"/>
              </a:rPr>
              <a:t>E</a:t>
            </a:r>
            <a:r>
              <a:rPr lang="en-US" altLang="en-US" dirty="0">
                <a:latin typeface="Times New Roman" pitchFamily="18" charset="0"/>
                <a:cs typeface="Arial" charset="0"/>
              </a:rPr>
              <a:t>| = 9 </a:t>
            </a:r>
            <a:r>
              <a:rPr lang="en-US" altLang="en-US" dirty="0">
                <a:latin typeface="Arial" charset="0"/>
                <a:cs typeface="Arial" charset="0"/>
              </a:rPr>
              <a:t>edges</a:t>
            </a:r>
          </a:p>
          <a:p>
            <a:pPr>
              <a:buFontTx/>
              <a:buNone/>
            </a:pPr>
            <a:r>
              <a:rPr lang="en-US" altLang="en-US" sz="1800" i="1" dirty="0">
                <a:latin typeface="Times New Roman" pitchFamily="18" charset="0"/>
                <a:cs typeface="Arial" charset="0"/>
              </a:rPr>
              <a:t>	    E</a:t>
            </a:r>
            <a:r>
              <a:rPr lang="en-US" altLang="en-US" sz="1800" dirty="0">
                <a:latin typeface="Times New Roman" pitchFamily="18" charset="0"/>
                <a:cs typeface="Arial" charset="0"/>
              </a:rPr>
              <a:t> = {{A, B}, {A, D}, {A, E}, {B, C}, {B, D}, {B, E}, {C, E}, {C, F}, {D, E}}</a:t>
            </a:r>
          </a:p>
          <a:p>
            <a:pPr>
              <a:buFontTx/>
              <a:buNone/>
            </a:pPr>
            <a:endParaRPr lang="en-US" altLang="en-US" dirty="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370994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p>
        </p:txBody>
      </p:sp>
    </p:spTree>
    <p:extLst>
      <p:ext uri="{BB962C8B-B14F-4D97-AF65-F5344CB8AC3E}">
        <p14:creationId xmlns:p14="http://schemas.microsoft.com/office/powerpoint/2010/main" val="2741255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Degree</a:t>
            </a:r>
          </a:p>
        </p:txBody>
      </p:sp>
      <p:sp>
        <p:nvSpPr>
          <p:cNvPr id="12291" name="Rectangle 3"/>
          <p:cNvSpPr>
            <a:spLocks noGrp="1" noChangeArrowheads="1"/>
          </p:cNvSpPr>
          <p:nvPr>
            <p:ph type="body" idx="1"/>
          </p:nvPr>
        </p:nvSpPr>
        <p:spPr/>
        <p:txBody>
          <a:bodyPr>
            <a:normAutofit lnSpcReduction="10000"/>
          </a:bodyPr>
          <a:lstStyle/>
          <a:p>
            <a:pPr>
              <a:buFont typeface="Arial" charset="0"/>
              <a:buNone/>
            </a:pPr>
            <a:r>
              <a:rPr lang="en-US" altLang="en-US" dirty="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degree(A) = degree(D) = degree(C) = 3</a:t>
            </a:r>
          </a:p>
          <a:p>
            <a:pPr marL="457200" lvl="1" indent="0">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degree(B) = degree(E) = 4</a:t>
            </a:r>
          </a:p>
          <a:p>
            <a:pPr marL="457200" lvl="1" indent="0">
              <a:buNone/>
            </a:pPr>
            <a:r>
              <a:rPr lang="en-US" altLang="en-US" dirty="0">
                <a:latin typeface="Times New Roman" panose="02020603050405020304" pitchFamily="18" charset="0"/>
                <a:cs typeface="Times New Roman" panose="02020603050405020304" pitchFamily="18" charset="0"/>
              </a:rPr>
              <a:t>	degree(F) = 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degree(G) = 0</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Those vertices adjacent to a given vertex are its </a:t>
            </a:r>
            <a:r>
              <a:rPr lang="en-US" altLang="en-US" i="1" dirty="0">
                <a:solidFill>
                  <a:prstClr val="black"/>
                </a:solidFill>
                <a:latin typeface="Arial" charset="0"/>
                <a:cs typeface="Arial" charset="0"/>
              </a:rPr>
              <a:t>neighbors</a:t>
            </a:r>
          </a:p>
          <a:p>
            <a:pPr marL="457200" lvl="1" indent="0">
              <a:buNone/>
            </a:pPr>
            <a:endParaRPr lang="en-US" altLang="en-US" dirty="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1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23413</TotalTime>
  <Words>1554</Words>
  <Application>Microsoft Office PowerPoint</Application>
  <PresentationFormat>On-screen Show (4:3)</PresentationFormat>
  <Paragraphs>657</Paragraphs>
  <Slides>81</Slides>
  <Notes>36</Notes>
  <HiddenSlides>27</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2" baseType="lpstr">
      <vt:lpstr>宋体</vt:lpstr>
      <vt:lpstr>Arial</vt:lpstr>
      <vt:lpstr>Calibri</vt:lpstr>
      <vt:lpstr>Cambria Math</vt:lpstr>
      <vt:lpstr>Consolas</vt:lpstr>
      <vt:lpstr>Courier New</vt:lpstr>
      <vt:lpstr>Symbol</vt:lpstr>
      <vt:lpstr>Tahoma</vt:lpstr>
      <vt:lpstr>Times New Roman</vt:lpstr>
      <vt:lpstr>Custom Design</vt:lpstr>
      <vt:lpstr>Equation</vt:lpstr>
      <vt:lpstr>CS101  Algorithms and Data Structures</vt:lpstr>
      <vt:lpstr>Outline</vt:lpstr>
      <vt:lpstr>Outline</vt:lpstr>
      <vt:lpstr>Undirected Graphs</vt:lpstr>
      <vt:lpstr>Undirected Graphs</vt:lpstr>
      <vt:lpstr>Undirected graphs</vt:lpstr>
      <vt:lpstr>Undirected graphs</vt:lpstr>
      <vt:lpstr>An undirected graph</vt:lpstr>
      <vt:lpstr>Degree</vt:lpstr>
      <vt:lpstr>Sub-graphs</vt:lpstr>
      <vt:lpstr>Sub-graphs</vt:lpstr>
      <vt:lpstr>Vertex-induced sub-graphs</vt:lpstr>
      <vt:lpstr>Paths</vt:lpstr>
      <vt:lpstr>Paths</vt:lpstr>
      <vt:lpstr>Paths</vt:lpstr>
      <vt:lpstr>Paths</vt:lpstr>
      <vt:lpstr>Simple path</vt:lpstr>
      <vt:lpstr>Simple cycle</vt:lpstr>
      <vt:lpstr>Connectedness</vt:lpstr>
      <vt:lpstr>Weighted graphs</vt:lpstr>
      <vt:lpstr>Weighted graphs</vt:lpstr>
      <vt:lpstr>Weighted graphs</vt:lpstr>
      <vt:lpstr>Weighted graphs</vt:lpstr>
      <vt:lpstr>Trees</vt:lpstr>
      <vt:lpstr>Trees</vt:lpstr>
      <vt:lpstr>Forests</vt:lpstr>
      <vt:lpstr>Outline</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Summary</vt:lpstr>
      <vt:lpstr>References</vt:lpstr>
      <vt:lpstr>Outline</vt:lpstr>
      <vt:lpstr>The Graph ADT</vt:lpstr>
      <vt:lpstr>Binary-relation list</vt:lpstr>
      <vt:lpstr>Adjacency matrix</vt:lpstr>
      <vt:lpstr>Adjacency list</vt:lpstr>
      <vt:lpstr>Outline</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C++ Notation Warning</vt:lpstr>
      <vt:lpstr>C++ Notation Warning</vt:lpstr>
      <vt:lpstr>Adjacency Matrix</vt:lpstr>
      <vt:lpstr> Default Values</vt:lpstr>
      <vt:lpstr> Default Values</vt:lpstr>
      <vt:lpstr> Default Values</vt:lpstr>
      <vt:lpstr> Default Values</vt:lpstr>
      <vt:lpstr> Default Values</vt:lpstr>
      <vt:lpstr> Sparse Matrices</vt:lpstr>
      <vt:lpstr> Sparse Matrices</vt:lpstr>
      <vt:lpstr>Adjacency list</vt:lpstr>
      <vt:lpstr>Adjacency list</vt:lpstr>
      <vt:lpstr>Adjacency list</vt:lpstr>
      <vt:lpstr>Adjacency list</vt:lpstr>
      <vt:lpstr>Adjacency list</vt:lpstr>
      <vt:lpstr>Adjacency list</vt:lpstr>
      <vt:lpstr>Adjacency list</vt:lpstr>
      <vt:lpstr>Adjacency list</vt:lpstr>
      <vt:lpstr>Summary</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Lecture 16.2</dc:title>
  <dc:creator>dwharder</dc:creator>
  <cp:lastModifiedBy>Xin  Liu</cp:lastModifiedBy>
  <cp:revision>1368</cp:revision>
  <dcterms:created xsi:type="dcterms:W3CDTF">2009-09-11T23:00:44Z</dcterms:created>
  <dcterms:modified xsi:type="dcterms:W3CDTF">2022-11-06T03:42:25Z</dcterms:modified>
</cp:coreProperties>
</file>