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6" r:id="rId1"/>
    <p:sldMasterId id="2147483659" r:id="rId2"/>
    <p:sldMasterId id="2147483662" r:id="rId3"/>
    <p:sldMasterId id="2147483665" r:id="rId4"/>
    <p:sldMasterId id="2147483668" r:id="rId5"/>
    <p:sldMasterId id="2147483670" r:id="rId6"/>
  </p:sldMasterIdLst>
  <p:notesMasterIdLst>
    <p:notesMasterId r:id="rId30"/>
  </p:notesMasterIdLst>
  <p:sldIdLst>
    <p:sldId id="565" r:id="rId7"/>
    <p:sldId id="578" r:id="rId8"/>
    <p:sldId id="464" r:id="rId9"/>
    <p:sldId id="265" r:id="rId10"/>
    <p:sldId id="267" r:id="rId11"/>
    <p:sldId id="580" r:id="rId12"/>
    <p:sldId id="579" r:id="rId13"/>
    <p:sldId id="270" r:id="rId14"/>
    <p:sldId id="538" r:id="rId15"/>
    <p:sldId id="581" r:id="rId16"/>
    <p:sldId id="582" r:id="rId17"/>
    <p:sldId id="587" r:id="rId18"/>
    <p:sldId id="583" r:id="rId19"/>
    <p:sldId id="585" r:id="rId20"/>
    <p:sldId id="588" r:id="rId21"/>
    <p:sldId id="590" r:id="rId22"/>
    <p:sldId id="591" r:id="rId23"/>
    <p:sldId id="592" r:id="rId24"/>
    <p:sldId id="593" r:id="rId25"/>
    <p:sldId id="594" r:id="rId26"/>
    <p:sldId id="533" r:id="rId27"/>
    <p:sldId id="595" r:id="rId28"/>
    <p:sldId id="596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1pPr>
    <a:lvl2pPr marL="0" marR="0" indent="3429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2pPr>
    <a:lvl3pPr marL="0" marR="0" indent="6858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3pPr>
    <a:lvl4pPr marL="0" marR="0" indent="10287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4pPr>
    <a:lvl5pPr marL="0" marR="0" indent="13716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5pPr>
    <a:lvl6pPr marL="0" marR="0" indent="17145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6pPr>
    <a:lvl7pPr marL="0" marR="0" indent="20574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7pPr>
    <a:lvl8pPr marL="0" marR="0" indent="24003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8pPr>
    <a:lvl9pPr marL="0" marR="0" indent="2743200" algn="ctr" defTabSz="1449492" rtl="0" fontAlgn="auto" latinLnBrk="0" hangingPunct="0">
      <a:lnSpc>
        <a:spcPct val="130000"/>
      </a:lnSpc>
      <a:spcBef>
        <a:spcPts val="0"/>
      </a:spcBef>
      <a:spcAft>
        <a:spcPts val="0"/>
      </a:spcAft>
      <a:buClr>
        <a:srgbClr val="000000"/>
      </a:buClr>
      <a:buSzTx/>
      <a:buFont typeface="Lucida Sans"/>
      <a:buNone/>
      <a:tabLst>
        <a:tab pos="1066800" algn="l"/>
      </a:tabLst>
      <a:defRPr kumimoji="0" sz="1600" b="0" i="0" u="none" strike="noStrike" cap="none" spc="0" normalizeH="0" baseline="0">
        <a:ln>
          <a:noFill/>
        </a:ln>
        <a:solidFill>
          <a:srgbClr val="8D3124"/>
        </a:solidFill>
        <a:effectLst/>
        <a:uFillTx/>
        <a:latin typeface="+mn-lt"/>
        <a:ea typeface="+mn-ea"/>
        <a:cs typeface="+mn-cs"/>
        <a:sym typeface="Lucida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ao" initials="l" lastIdx="1" clrIdx="0">
    <p:extLst>
      <p:ext uri="{19B8F6BF-5375-455C-9EA6-DF929625EA0E}">
        <p15:presenceInfo xmlns:p15="http://schemas.microsoft.com/office/powerpoint/2012/main" userId="df00f4e8abf57be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8E8823-35F5-1AFA-AA00-D2BA79D7D9BE}" v="2" dt="2024-12-02T10:29:57.872"/>
    <p1510:client id="{18CF2A13-B583-3746-A739-8DCF30034A4C}" v="4" dt="2024-12-02T09:57:09.455"/>
    <p1510:client id="{19E57AEF-1EE5-CE4C-AA72-A5AEC36227F2}" v="54" dt="2024-12-02T09:57:53.216"/>
  </p1510:revLst>
</p1510:revInfo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FF1F3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8575" cap="flat">
              <a:noFill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12700" cap="flat">
              <a:solidFill>
                <a:srgbClr val="E7EAEB"/>
              </a:solidFill>
              <a:prstDash val="solid"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Col>
    <a:lastRow>
      <a:tcTxStyle b="off" i="on">
        <a:font>
          <a:latin typeface="Times"/>
          <a:ea typeface="Times"/>
          <a:cs typeface="Times"/>
        </a:font>
        <a:srgbClr val="0048A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8575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A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E7EAEB"/>
              </a:solidFill>
              <a:prstDash val="solid"/>
              <a:miter lim="400000"/>
            </a:ln>
          </a:left>
          <a:right>
            <a:ln w="12700" cap="flat">
              <a:solidFill>
                <a:srgbClr val="E7EAEB"/>
              </a:solidFill>
              <a:prstDash val="solid"/>
              <a:miter lim="400000"/>
            </a:ln>
          </a:right>
          <a:top>
            <a:ln w="28575" cap="flat">
              <a:noFill/>
              <a:miter lim="400000"/>
            </a:ln>
          </a:top>
          <a:bottom>
            <a:ln w="12700" cap="flat">
              <a:solidFill>
                <a:srgbClr val="E7EAEB"/>
              </a:solidFill>
              <a:prstDash val="solid"/>
              <a:miter lim="400000"/>
            </a:ln>
          </a:bottom>
          <a:insideH>
            <a:ln w="12700" cap="flat">
              <a:solidFill>
                <a:srgbClr val="E7EAEB"/>
              </a:solidFill>
              <a:prstDash val="solid"/>
              <a:miter lim="400000"/>
            </a:ln>
          </a:insideH>
          <a:insideV>
            <a:ln w="12700" cap="flat">
              <a:solidFill>
                <a:srgbClr val="E7EAEB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  <a:tblStyle styleId="{C7B018BB-80A7-4F77-B60F-C8B233D01FF8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microsoft.com/office/2015/10/relationships/revisionInfo" Target="revisionInfo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2" name="Shape 8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600">
        <a:latin typeface="Lucida Grande"/>
        <a:ea typeface="Lucida Grande"/>
        <a:cs typeface="Lucida Grande"/>
        <a:sym typeface="Lucida Grande"/>
      </a:defRPr>
    </a:lvl1pPr>
    <a:lvl2pPr indent="228600" defTabSz="457200" latinLnBrk="0">
      <a:defRPr sz="1600">
        <a:latin typeface="Lucida Grande"/>
        <a:ea typeface="Lucida Grande"/>
        <a:cs typeface="Lucida Grande"/>
        <a:sym typeface="Lucida Grande"/>
      </a:defRPr>
    </a:lvl2pPr>
    <a:lvl3pPr indent="457200" defTabSz="457200" latinLnBrk="0">
      <a:defRPr sz="1600">
        <a:latin typeface="Lucida Grande"/>
        <a:ea typeface="Lucida Grande"/>
        <a:cs typeface="Lucida Grande"/>
        <a:sym typeface="Lucida Grande"/>
      </a:defRPr>
    </a:lvl3pPr>
    <a:lvl4pPr indent="685800" defTabSz="457200" latinLnBrk="0">
      <a:defRPr sz="1600">
        <a:latin typeface="Lucida Grande"/>
        <a:ea typeface="Lucida Grande"/>
        <a:cs typeface="Lucida Grande"/>
        <a:sym typeface="Lucida Grande"/>
      </a:defRPr>
    </a:lvl4pPr>
    <a:lvl5pPr indent="914400" defTabSz="457200" latinLnBrk="0">
      <a:defRPr sz="1600">
        <a:latin typeface="Lucida Grande"/>
        <a:ea typeface="Lucida Grande"/>
        <a:cs typeface="Lucida Grande"/>
        <a:sym typeface="Lucida Grande"/>
      </a:defRPr>
    </a:lvl5pPr>
    <a:lvl6pPr indent="1143000" defTabSz="457200" latinLnBrk="0">
      <a:defRPr sz="1600">
        <a:latin typeface="Lucida Grande"/>
        <a:ea typeface="Lucida Grande"/>
        <a:cs typeface="Lucida Grande"/>
        <a:sym typeface="Lucida Grande"/>
      </a:defRPr>
    </a:lvl6pPr>
    <a:lvl7pPr indent="1371600" defTabSz="457200" latinLnBrk="0">
      <a:defRPr sz="1600">
        <a:latin typeface="Lucida Grande"/>
        <a:ea typeface="Lucida Grande"/>
        <a:cs typeface="Lucida Grande"/>
        <a:sym typeface="Lucida Grande"/>
      </a:defRPr>
    </a:lvl7pPr>
    <a:lvl8pPr indent="1600200" defTabSz="457200" latinLnBrk="0">
      <a:defRPr sz="1600">
        <a:latin typeface="Lucida Grande"/>
        <a:ea typeface="Lucida Grande"/>
        <a:cs typeface="Lucida Grande"/>
        <a:sym typeface="Lucida Grande"/>
      </a:defRPr>
    </a:lvl8pPr>
    <a:lvl9pPr indent="1828800" defTabSz="457200" latinLnBrk="0">
      <a:defRPr sz="16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>
                <a:solidFill>
                  <a:srgbClr val="000000"/>
                </a:solidFill>
                <a:latin typeface="Arial"/>
                <a:cs typeface="+mn-cs"/>
              </a:rPr>
              <a:t>Adapted from the </a:t>
            </a:r>
            <a:r>
              <a:rPr lang="en-US" sz="1200"/>
              <a:t>Lecture slides by Kevin Wayne </a:t>
            </a:r>
            <a:r>
              <a:rPr lang="en-US" altLang="zh-CN" sz="1200"/>
              <a:t>at http://www.cs.princeton.edu/~wayne/kleinberg-tardos</a:t>
            </a:r>
            <a:endParaRPr lang="en-CA" altLang="zh-CN" sz="1200">
              <a:solidFill>
                <a:srgbClr val="000000"/>
              </a:solidFill>
              <a:latin typeface="Arial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err="1"/>
              <a:t>lides</a:t>
            </a:r>
            <a:r>
              <a:rPr lang="en-US" altLang="zh-CN"/>
              <a:t> at </a:t>
            </a:r>
            <a:r>
              <a:rPr lang="en-CA" altLang="zh-CN" sz="1600">
                <a:solidFill>
                  <a:srgbClr val="000000"/>
                </a:solidFill>
                <a:latin typeface="Arial"/>
                <a:ea typeface="Lucida Grande"/>
                <a:cs typeface="Lucida Grande"/>
                <a:sym typeface="Lucida Grande"/>
              </a:rPr>
              <a:t>https://ece.uwaterloo.ca/~dwharder/aads/Lecture_materials/</a:t>
            </a:r>
            <a:r>
              <a:rPr lang="en-US" altLang="zh-CN"/>
              <a:t> (by Dan Suciu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6226FB-55D5-4CAA-90EF-D8DC53E1A20F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007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第一个选项因为可以拆开所以都是可以的</a:t>
            </a:r>
            <a:endParaRPr lang="en-US" altLang="zh-CN"/>
          </a:p>
          <a:p>
            <a:r>
              <a:rPr lang="zh-CN" altLang="en-US"/>
              <a:t>第二个就不行</a:t>
            </a:r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567AE4-64D3-46EE-92F2-A29F7E5DEC09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Lucida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62794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5055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如果只用</a:t>
            </a:r>
            <a:r>
              <a:rPr lang="en-US" altLang="zh-CN"/>
              <a:t>table</a:t>
            </a:r>
            <a:r>
              <a:rPr lang="zh-CN" altLang="en-US"/>
              <a:t>去存储每个点的</a:t>
            </a:r>
            <a:r>
              <a:rPr lang="en-US" altLang="zh-CN"/>
              <a:t>in-degree</a:t>
            </a:r>
            <a:r>
              <a:rPr lang="zh-CN" altLang="en-US"/>
              <a:t>的话，当我们想要找到</a:t>
            </a:r>
            <a:r>
              <a:rPr lang="en-US" altLang="zh-CN"/>
              <a:t>in-degree</a:t>
            </a:r>
            <a:r>
              <a:rPr lang="zh-CN" altLang="en-US"/>
              <a:t>为</a:t>
            </a:r>
            <a:r>
              <a:rPr lang="en-US" altLang="zh-CN"/>
              <a:t>0</a:t>
            </a:r>
            <a:r>
              <a:rPr lang="zh-CN" altLang="en-US"/>
              <a:t>的点我们就必须把点全遍历一遍。</a:t>
            </a:r>
            <a:endParaRPr lang="en-US" altLang="zh-CN"/>
          </a:p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更好的方法是我们把</a:t>
            </a:r>
            <a:r>
              <a:rPr lang="en-US" altLang="zh-CN"/>
              <a:t>indegree</a:t>
            </a:r>
            <a:r>
              <a:rPr lang="zh-CN" altLang="en-US"/>
              <a:t>为</a:t>
            </a:r>
            <a:r>
              <a:rPr lang="en-US" altLang="zh-CN"/>
              <a:t>0</a:t>
            </a:r>
            <a:r>
              <a:rPr lang="zh-CN" altLang="en-US"/>
              <a:t>的点放到</a:t>
            </a:r>
            <a:r>
              <a:rPr lang="en-US" altLang="zh-CN"/>
              <a:t>queue</a:t>
            </a:r>
            <a:r>
              <a:rPr lang="zh-CN" altLang="en-US"/>
              <a:t>里，这样就不用每次再遍历一遍</a:t>
            </a:r>
            <a:r>
              <a:rPr lang="en-US" altLang="zh-CN"/>
              <a:t>indegree</a:t>
            </a:r>
            <a:r>
              <a:rPr lang="zh-CN" altLang="en-US"/>
              <a:t>的表了。</a:t>
            </a:r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321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918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在实战中我们偏向用</a:t>
            </a:r>
            <a:r>
              <a:rPr lang="en-US" altLang="zh-CN"/>
              <a:t>array</a:t>
            </a:r>
            <a:r>
              <a:rPr lang="zh-CN" altLang="en-US"/>
              <a:t>来实现我们的</a:t>
            </a:r>
            <a:r>
              <a:rPr lang="en-US" altLang="zh-CN"/>
              <a:t>queue</a:t>
            </a:r>
            <a:r>
              <a:rPr lang="zh-CN" altLang="en-US"/>
              <a:t>。因为我们每个点只会放进</a:t>
            </a:r>
            <a:r>
              <a:rPr lang="en-US" altLang="zh-CN"/>
              <a:t>queue</a:t>
            </a:r>
            <a:r>
              <a:rPr lang="zh-CN" altLang="en-US"/>
              <a:t>一次，不用</a:t>
            </a:r>
            <a:r>
              <a:rPr lang="en-US" altLang="zh-CN"/>
              <a:t>resize</a:t>
            </a:r>
            <a:r>
              <a:rPr lang="zh-CN" altLang="en-US"/>
              <a:t>也不用考虑</a:t>
            </a:r>
            <a:r>
              <a:rPr lang="en-US" altLang="zh-CN"/>
              <a:t>queue</a:t>
            </a:r>
            <a:r>
              <a:rPr lang="zh-CN" altLang="en-US"/>
              <a:t>循环的问题。</a:t>
            </a:r>
            <a:endParaRPr lang="en-US" altLang="zh-CN"/>
          </a:p>
          <a:p>
            <a:pPr marL="355600" indent="-355600">
              <a:buNone/>
            </a:pPr>
            <a:r>
              <a:rPr lang="en-CA" altLang="zh-CN"/>
              <a:t>Most importantly, however, because of the properties of a queue</a:t>
            </a:r>
          </a:p>
          <a:p>
            <a:pPr lvl="1"/>
            <a:r>
              <a:rPr lang="en-CA" altLang="zh-CN">
                <a:solidFill>
                  <a:srgbClr val="FF0000"/>
                </a:solidFill>
              </a:rPr>
              <a:t>When we finish, the underlying array stores the topological sort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029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Critical path</a:t>
            </a:r>
            <a:r>
              <a:rPr lang="zh-CN" altLang="en-US"/>
              <a:t>和</a:t>
            </a:r>
            <a:r>
              <a:rPr lang="en-US" altLang="zh-CN"/>
              <a:t>time</a:t>
            </a:r>
            <a:r>
              <a:rPr lang="zh-CN" altLang="en-US"/>
              <a:t>的定义来源是因为，在实际处理问题的时候，有些互不影响的任务我们是可以并行运作的。我们希望找到使用这种并行的情况下最少所需要完成任务的时间。</a:t>
            </a:r>
          </a:p>
        </p:txBody>
      </p:sp>
    </p:spTree>
    <p:extLst>
      <p:ext uri="{BB962C8B-B14F-4D97-AF65-F5344CB8AC3E}">
        <p14:creationId xmlns:p14="http://schemas.microsoft.com/office/powerpoint/2010/main" val="3255239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实际解决问题的时候我们也可以做这样的表，其中的</a:t>
            </a:r>
            <a:r>
              <a:rPr lang="en-US" altLang="zh-CN"/>
              <a:t>previous task</a:t>
            </a:r>
            <a:r>
              <a:rPr lang="zh-CN" altLang="en-US"/>
              <a:t>就是我们必须等待的前一个</a:t>
            </a:r>
            <a:r>
              <a:rPr lang="en-US" altLang="zh-CN"/>
              <a:t>task</a:t>
            </a:r>
            <a:r>
              <a:rPr lang="zh-CN" altLang="en-US"/>
              <a:t>，更新完表后我们可以逆推地找到这个图的</a:t>
            </a:r>
            <a:r>
              <a:rPr lang="en-US" altLang="zh-CN"/>
              <a:t>critical path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61962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BF7B1FF-DFE5-4B27-8E0E-F1DDF2FB76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6826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567AE4-64D3-46EE-92F2-A29F7E5DEC09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1" name="Shape 25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/>
              <a:t>Greedy</a:t>
            </a:r>
            <a:r>
              <a:rPr lang="zh-CN" altLang="en-US"/>
              <a:t>并不是一个明确的方法，他是一个</a:t>
            </a:r>
            <a:r>
              <a:rPr lang="en-US" altLang="zh-CN"/>
              <a:t>idea</a:t>
            </a:r>
            <a:r>
              <a:rPr lang="zh-CN" altLang="en-US"/>
              <a:t>，并非所有</a:t>
            </a:r>
            <a:r>
              <a:rPr lang="en-US" altLang="zh-CN"/>
              <a:t>greedy</a:t>
            </a:r>
            <a:r>
              <a:rPr lang="zh-CN" altLang="en-US"/>
              <a:t>方法都能</a:t>
            </a:r>
            <a:r>
              <a:rPr lang="en-US" altLang="zh-CN"/>
              <a:t>work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考虑这道上课讲过的题。</a:t>
            </a:r>
            <a:endParaRPr lang="en-CA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给他们在黑板上做一遍证明。</a:t>
            </a:r>
          </a:p>
        </p:txBody>
      </p:sp>
    </p:spTree>
    <p:extLst>
      <p:ext uri="{BB962C8B-B14F-4D97-AF65-F5344CB8AC3E}">
        <p14:creationId xmlns:p14="http://schemas.microsoft.com/office/powerpoint/2010/main" val="3562824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Greedy</a:t>
            </a:r>
            <a:r>
              <a:rPr lang="zh-CN" altLang="en-US"/>
              <a:t>并不一定都是最优的，但他特点是复杂度会比较低。</a:t>
            </a:r>
            <a:endParaRPr lang="en-US" altLang="zh-CN"/>
          </a:p>
          <a:p>
            <a:r>
              <a:rPr lang="zh-CN" altLang="en-US"/>
              <a:t>在做</a:t>
            </a:r>
            <a:r>
              <a:rPr lang="en-US" altLang="zh-CN"/>
              <a:t>greedy</a:t>
            </a:r>
            <a:r>
              <a:rPr lang="zh-CN" altLang="en-US"/>
              <a:t>的时候，我们不能一开始确定另一端</a:t>
            </a:r>
            <a:r>
              <a:rPr lang="en-US" altLang="zh-CN"/>
              <a:t>subproblem</a:t>
            </a:r>
            <a:r>
              <a:rPr lang="zh-CN" altLang="en-US"/>
              <a:t>是什么。</a:t>
            </a:r>
            <a:endParaRPr lang="en-US" altLang="zh-CN"/>
          </a:p>
          <a:p>
            <a:r>
              <a:rPr lang="zh-CN" altLang="en-US"/>
              <a:t>让我们试一下</a:t>
            </a:r>
            <a:r>
              <a:rPr lang="en-US" altLang="zh-CN"/>
              <a:t>interval</a:t>
            </a:r>
            <a:r>
              <a:rPr lang="zh-CN" altLang="en-US"/>
              <a:t>那道题能否用</a:t>
            </a:r>
            <a:r>
              <a:rPr lang="en-US" altLang="zh-CN"/>
              <a:t>divide and conquer</a:t>
            </a:r>
            <a:r>
              <a:rPr lang="zh-CN" altLang="en-US"/>
              <a:t>？（不行）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6039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6" name="Shape 3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job j_r+1 exists because m &gt; k (by assumption, greedy is not optimal) 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job i_r+1 exists because optimal schedule does same thing for first r jobs, so greedy would schedule some job next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6" name="Shape 3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job j_r+1 exists because m &gt; k (by assumption, greedy is not optimal) </a:t>
            </a:r>
          </a:p>
          <a:p>
            <a:pPr marL="40639" marR="40639" defTabSz="914400">
              <a:spcBef>
                <a:spcPts val="400"/>
              </a:spcBef>
              <a:buClr>
                <a:srgbClr val="000000"/>
              </a:buClr>
              <a:buFont typeface="Lucida Sans"/>
              <a:defRPr sz="1200"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Lucida Sans"/>
              </a:defRPr>
            </a:pPr>
            <a:r>
              <a:t>job </a:t>
            </a:r>
            <a:r>
              <a:rPr err="1"/>
              <a:t>i</a:t>
            </a:r>
            <a:r>
              <a:t>_</a:t>
            </a:r>
            <a:r>
              <a:rPr lang="en-CN"/>
              <a:t>k</a:t>
            </a:r>
            <a:r>
              <a:t>+1 exists because optimal schedule does same thing for first </a:t>
            </a:r>
            <a:r>
              <a:rPr lang="en-CN"/>
              <a:t>k</a:t>
            </a:r>
            <a:r>
              <a:t> jobs, so greedy would schedule some job next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4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第一个选项因为可以拆开所以都是可以的</a:t>
            </a:r>
            <a:endParaRPr lang="en-US" altLang="zh-CN"/>
          </a:p>
          <a:p>
            <a:r>
              <a:rPr lang="zh-CN" altLang="en-US"/>
              <a:t>第二个就不行</a:t>
            </a:r>
            <a:endParaRPr lang="en-CA" altLang="en-US"/>
          </a:p>
        </p:txBody>
      </p:sp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567AE4-64D3-46EE-92F2-A29F7E5DEC09}" type="slidenum"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Lucida San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7294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>
            <a:normAutofit/>
          </a:bodyPr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6043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>
            <a:normAutofit/>
          </a:bodyPr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01405" y="9064978"/>
            <a:ext cx="966329" cy="469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807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82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1991"/>
            </a:lvl4pPr>
            <a:lvl5pPr>
              <a:defRPr sz="199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559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82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1991"/>
            </a:lvl4pPr>
            <a:lvl5pPr>
              <a:defRPr sz="199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708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>
            <a:normAutofit/>
          </a:bodyPr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5375769" y="353679"/>
            <a:ext cx="7168444" cy="60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44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ECE 250 </a:t>
            </a:r>
            <a:r>
              <a:rPr lang="en-US" sz="2844" i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Algorithms and Data Structures</a:t>
            </a:r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7782562" y="6208889"/>
            <a:ext cx="5222239" cy="3907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>
            <a:spAutoFit/>
          </a:bodyPr>
          <a:lstStyle/>
          <a:p>
            <a:pPr defTabSz="650230">
              <a:spcBef>
                <a:spcPct val="20000"/>
              </a:spcBef>
              <a:defRPr/>
            </a:pPr>
            <a:r>
              <a:rPr lang="en-US" sz="1707" b="1" kern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Douglas Wilhelm Harder, </a:t>
            </a:r>
            <a:r>
              <a:rPr lang="en-US" sz="1707" b="1" kern="0" err="1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M.Math</a:t>
            </a:r>
            <a:r>
              <a:rPr lang="en-US" sz="1707" b="1" kern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. LEL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Department of Electrical and Computer Engineering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University of Waterloo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Waterloo, Ontario, Canada</a:t>
            </a:r>
          </a:p>
          <a:p>
            <a:pPr defTabSz="650230">
              <a:spcBef>
                <a:spcPct val="20000"/>
              </a:spcBef>
              <a:defRPr/>
            </a:pPr>
            <a:endParaRPr lang="en-US" sz="1564" kern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ece.uwaterloo.ca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dwharder@alumni.uwaterloo.ca</a:t>
            </a:r>
          </a:p>
          <a:p>
            <a:pPr defTabSz="650230">
              <a:spcBef>
                <a:spcPct val="20000"/>
              </a:spcBef>
              <a:defRPr/>
            </a:pPr>
            <a:endParaRPr lang="en-CA" sz="1280">
              <a:solidFill>
                <a:srgbClr val="FFFFFF"/>
              </a:solidFill>
              <a:latin typeface="Arial"/>
              <a:ea typeface="ＭＳ Ｐゴシック" charset="-128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CA" sz="1280">
                <a:solidFill>
                  <a:srgbClr val="FFFFFF"/>
                </a:solidFill>
                <a:latin typeface="Arial"/>
                <a:ea typeface="ＭＳ Ｐゴシック" charset="-128"/>
              </a:rPr>
              <a:t>© 2006-2013 by Douglas Wilhelm Harder.  Some rights reserved.</a:t>
            </a:r>
            <a:endParaRPr lang="en-US" sz="1280" kern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endParaRPr lang="en-CA" sz="3413">
              <a:solidFill>
                <a:srgbClr val="FFFFFF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01405" y="9064978"/>
            <a:ext cx="966329" cy="469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582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44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4097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>
            <a:normAutofit/>
          </a:bodyPr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5375769" y="353679"/>
            <a:ext cx="7168444" cy="60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44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ECE 250 </a:t>
            </a:r>
            <a:r>
              <a:rPr lang="en-US" sz="2844" i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Algorithms and Data Structures</a:t>
            </a:r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7782562" y="6208889"/>
            <a:ext cx="5222239" cy="3907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>
            <a:spAutoFit/>
          </a:bodyPr>
          <a:lstStyle/>
          <a:p>
            <a:pPr defTabSz="650230">
              <a:spcBef>
                <a:spcPct val="20000"/>
              </a:spcBef>
              <a:defRPr/>
            </a:pPr>
            <a:r>
              <a:rPr lang="en-US" sz="1707" b="1" kern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Douglas Wilhelm Harder, </a:t>
            </a:r>
            <a:r>
              <a:rPr lang="en-US" sz="1707" b="1" kern="0" err="1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M.Math</a:t>
            </a:r>
            <a:r>
              <a:rPr lang="en-US" sz="1707" b="1" kern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. LEL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Department of Electrical and Computer Engineering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University of Waterloo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Waterloo, Ontario, Canada</a:t>
            </a:r>
          </a:p>
          <a:p>
            <a:pPr defTabSz="650230">
              <a:spcBef>
                <a:spcPct val="20000"/>
              </a:spcBef>
              <a:defRPr/>
            </a:pPr>
            <a:endParaRPr lang="en-US" sz="1564" kern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ece.uwaterloo.ca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dwharder@alumni.uwaterloo.ca</a:t>
            </a:r>
          </a:p>
          <a:p>
            <a:pPr defTabSz="650230">
              <a:spcBef>
                <a:spcPct val="20000"/>
              </a:spcBef>
              <a:defRPr/>
            </a:pPr>
            <a:endParaRPr lang="en-CA" sz="1280">
              <a:solidFill>
                <a:srgbClr val="FFFFFF"/>
              </a:solidFill>
              <a:latin typeface="Arial"/>
              <a:ea typeface="ＭＳ Ｐゴシック" charset="-128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CA" sz="1280">
                <a:solidFill>
                  <a:srgbClr val="FFFFFF"/>
                </a:solidFill>
                <a:latin typeface="Arial"/>
                <a:ea typeface="ＭＳ Ｐゴシック" charset="-128"/>
              </a:rPr>
              <a:t>© 2006-2013 by Douglas Wilhelm Harder.  Some rights reserved.</a:t>
            </a:r>
            <a:endParaRPr lang="en-US" sz="1280" kern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endParaRPr lang="en-CA" sz="3413">
              <a:solidFill>
                <a:srgbClr val="FFFFFF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01405" y="9064978"/>
            <a:ext cx="966329" cy="469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077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097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>
            <a:normAutofit/>
          </a:bodyPr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6" name="Text Box 14"/>
          <p:cNvSpPr txBox="1">
            <a:spLocks noChangeArrowheads="1"/>
          </p:cNvSpPr>
          <p:nvPr userDrawn="1"/>
        </p:nvSpPr>
        <p:spPr bwMode="auto">
          <a:xfrm>
            <a:off x="5375769" y="353679"/>
            <a:ext cx="7168444" cy="60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44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ECE 250 </a:t>
            </a:r>
            <a:r>
              <a:rPr lang="en-US" sz="2844" i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Algorithms and Data Structures</a:t>
            </a:r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7782562" y="6208889"/>
            <a:ext cx="5222239" cy="3907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>
            <a:spAutoFit/>
          </a:bodyPr>
          <a:lstStyle/>
          <a:p>
            <a:pPr defTabSz="650230">
              <a:spcBef>
                <a:spcPct val="20000"/>
              </a:spcBef>
              <a:defRPr/>
            </a:pPr>
            <a:r>
              <a:rPr lang="en-US" sz="1707" b="1" kern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Douglas Wilhelm Harder, </a:t>
            </a:r>
            <a:r>
              <a:rPr lang="en-US" sz="1707" b="1" kern="0" err="1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M.Math</a:t>
            </a:r>
            <a:r>
              <a:rPr lang="en-US" sz="1707" b="1" kern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. LEL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Department of Electrical and Computer Engineering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University of Waterloo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Waterloo, Ontario, Canada</a:t>
            </a:r>
          </a:p>
          <a:p>
            <a:pPr defTabSz="650230">
              <a:spcBef>
                <a:spcPct val="20000"/>
              </a:spcBef>
              <a:defRPr/>
            </a:pPr>
            <a:endParaRPr lang="en-US" sz="1564" kern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ece.uwaterloo.ca</a:t>
            </a:r>
          </a:p>
          <a:p>
            <a:pPr defTabSz="650230">
              <a:spcBef>
                <a:spcPct val="20000"/>
              </a:spcBef>
              <a:defRPr/>
            </a:pPr>
            <a:r>
              <a:rPr lang="en-US" sz="1564" kern="0">
                <a:solidFill>
                  <a:srgbClr val="FFFFFF"/>
                </a:solidFill>
                <a:latin typeface="Arial" pitchFamily="34" charset="0"/>
                <a:ea typeface="ＭＳ Ｐゴシック" charset="-128"/>
                <a:cs typeface="Arial" pitchFamily="34" charset="0"/>
              </a:rPr>
              <a:t>dwharder@alumni.uwaterloo.ca</a:t>
            </a:r>
          </a:p>
          <a:p>
            <a:pPr defTabSz="650230">
              <a:spcBef>
                <a:spcPct val="20000"/>
              </a:spcBef>
              <a:defRPr/>
            </a:pPr>
            <a:endParaRPr lang="en-CA" sz="1280">
              <a:solidFill>
                <a:srgbClr val="FFFFFF"/>
              </a:solidFill>
              <a:latin typeface="Arial"/>
              <a:ea typeface="ＭＳ Ｐゴシック" charset="-128"/>
            </a:endParaRPr>
          </a:p>
          <a:p>
            <a:pPr defTabSz="650230">
              <a:spcBef>
                <a:spcPct val="20000"/>
              </a:spcBef>
              <a:defRPr/>
            </a:pPr>
            <a:r>
              <a:rPr lang="en-CA" sz="1280">
                <a:solidFill>
                  <a:srgbClr val="FFFFFF"/>
                </a:solidFill>
                <a:latin typeface="Arial"/>
                <a:ea typeface="ＭＳ Ｐゴシック" charset="-128"/>
              </a:rPr>
              <a:t>© 2006-2013 by Douglas Wilhelm Harder.  Some rights reserved.</a:t>
            </a:r>
            <a:endParaRPr lang="en-US" sz="1280" kern="0">
              <a:solidFill>
                <a:srgbClr val="FFFFFF"/>
              </a:solidFill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650230">
              <a:spcBef>
                <a:spcPct val="20000"/>
              </a:spcBef>
              <a:defRPr/>
            </a:pPr>
            <a:endParaRPr lang="en-CA" sz="3413">
              <a:solidFill>
                <a:srgbClr val="FFFFFF"/>
              </a:solidFill>
              <a:latin typeface="Arial"/>
              <a:ea typeface="ＭＳ Ｐゴシック" charset="-128"/>
            </a:endParaRPr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01405" y="9064978"/>
            <a:ext cx="966329" cy="469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73781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982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44"/>
            </a:lvl1pPr>
            <a:lvl2pPr>
              <a:defRPr sz="2560"/>
            </a:lvl2pPr>
            <a:lvl3pPr>
              <a:defRPr sz="2276"/>
            </a:lvl3pPr>
            <a:lvl4pPr>
              <a:defRPr sz="1991"/>
            </a:lvl4pPr>
            <a:lvl5pPr>
              <a:defRPr sz="199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177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119824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947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82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4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7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824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82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4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7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068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82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4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7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512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82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4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7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 defTabSz="457200">
              <a:lnSpc>
                <a:spcPct val="100000"/>
              </a:lnSpc>
              <a:buClrTx/>
              <a:buFontTx/>
              <a:tabLst/>
              <a:defRPr sz="120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812800" y="0"/>
            <a:ext cx="11379200" cy="81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/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812800" y="1270000"/>
            <a:ext cx="11379200" cy="8178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2pPr>
              <a:buFont typeface="Lucida Sans"/>
              <a:buChar char="・"/>
              <a:defRPr>
                <a:solidFill>
                  <a:srgbClr val="000000"/>
                </a:solidFill>
              </a:defRPr>
            </a:lvl2pPr>
            <a:lvl3pPr>
              <a:buFont typeface="Lucida Sans"/>
              <a:buChar char="-"/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355880" y="9347200"/>
            <a:ext cx="281840" cy="215951"/>
          </a:xfrm>
          <a:prstGeom prst="rect">
            <a:avLst/>
          </a:prstGeom>
          <a:ln w="12700">
            <a:miter lim="400000"/>
          </a:ln>
        </p:spPr>
        <p:txBody>
          <a:bodyPr wrap="none" lIns="38100" tIns="38100" rIns="38100" bIns="38100">
            <a:spAutoFit/>
          </a:bodyPr>
          <a:lstStyle>
            <a:lvl1pPr defTabSz="457200">
              <a:lnSpc>
                <a:spcPts val="1400"/>
              </a:lnSpc>
              <a:buClrTx/>
              <a:buFontTx/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8148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</p:sldLayoutIdLst>
  <p:transition spd="med"/>
  <p:txStyles>
    <p:titleStyle>
      <a:lvl1pPr marL="0" marR="0" indent="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1pPr>
      <a:lvl2pPr marL="0" marR="0" indent="2286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2pPr>
      <a:lvl3pPr marL="0" marR="0" indent="4572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3pPr>
      <a:lvl4pPr marL="0" marR="0" indent="6858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4pPr>
      <a:lvl5pPr marL="0" marR="0" indent="9144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5pPr>
      <a:lvl6pPr marL="0" marR="0" indent="11430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6pPr>
      <a:lvl7pPr marL="0" marR="0" indent="13716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7pPr>
      <a:lvl8pPr marL="0" marR="0" indent="16002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8pPr>
      <a:lvl9pPr marL="0" marR="0" indent="18288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Futura"/>
        </a:defRPr>
      </a:lvl9pPr>
    </p:titleStyle>
    <p:bodyStyle>
      <a:lvl1pPr marL="0" marR="0" indent="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1pPr>
      <a:lvl2pPr marL="584200" marR="0" indent="-4572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Pct val="160000"/>
        <a:buFontTx/>
        <a:buChar char="•"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2pPr>
      <a:lvl3pPr marL="914400" marR="0" indent="-3175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3pPr>
      <a:lvl4pPr marL="0" marR="0" indent="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4pPr>
      <a:lvl5pPr marL="0" marR="0" indent="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5pPr>
      <a:lvl6pPr marL="0" marR="0" indent="3556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6pPr>
      <a:lvl7pPr marL="0" marR="0" indent="7112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7pPr>
      <a:lvl8pPr marL="0" marR="0" indent="10668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8pPr>
      <a:lvl9pPr marL="0" marR="0" indent="1422400" algn="l" defTabSz="457200" rtl="0" latinLnBrk="0">
        <a:lnSpc>
          <a:spcPts val="38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244600" algn="l"/>
        </a:tabLst>
        <a:defRPr sz="2400" b="0" i="0" u="none" strike="noStrike" cap="none" spc="0" baseline="0">
          <a:ln>
            <a:noFill/>
          </a:ln>
          <a:solidFill>
            <a:srgbClr val="0048AA"/>
          </a:solidFill>
          <a:uFillTx/>
          <a:latin typeface="+mn-lt"/>
          <a:ea typeface="+mn-ea"/>
          <a:cs typeface="+mn-cs"/>
          <a:sym typeface="Lucida Sans"/>
        </a:defRPr>
      </a:lvl9pPr>
    </p:bodyStyle>
    <p:otherStyle>
      <a:lvl1pPr marL="0" marR="0" indent="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1pPr>
      <a:lvl2pPr marL="0" marR="0" indent="2286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2pPr>
      <a:lvl3pPr marL="0" marR="0" indent="4572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3pPr>
      <a:lvl4pPr marL="0" marR="0" indent="6858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4pPr>
      <a:lvl5pPr marL="0" marR="0" indent="9144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5pPr>
      <a:lvl6pPr marL="0" marR="0" indent="11430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6pPr>
      <a:lvl7pPr marL="0" marR="0" indent="13716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7pPr>
      <a:lvl8pPr marL="0" marR="0" indent="16002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8pPr>
      <a:lvl9pPr marL="0" marR="0" indent="1828800" algn="ctr" defTabSz="457200" latinLnBrk="0">
        <a:lnSpc>
          <a:spcPts val="1400"/>
        </a:lnSpc>
        <a:spcBef>
          <a:spcPts val="0"/>
        </a:spcBef>
        <a:spcAft>
          <a:spcPts val="0"/>
        </a:spcAft>
        <a:buClrTx/>
        <a:buSzTx/>
        <a:buFontTx/>
        <a:buNone/>
        <a:tabLst>
          <a:tab pos="1066800" algn="l"/>
        </a:tabLst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Lucida San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650240" y="390596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0240" y="2275841"/>
            <a:ext cx="11704320" cy="643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707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389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982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982">
          <a:solidFill>
            <a:schemeClr val="tx1"/>
          </a:solidFill>
          <a:latin typeface="Arial" charset="0"/>
          <a:cs typeface="Arial" charset="0"/>
        </a:defRPr>
      </a:lvl5pPr>
      <a:lvl6pPr marL="65023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6pPr>
      <a:lvl7pPr marL="130046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7pPr>
      <a:lvl8pPr marL="1950690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8pPr>
      <a:lvl9pPr marL="2600919" algn="ctr" rtl="0" fontAlgn="base">
        <a:spcBef>
          <a:spcPct val="0"/>
        </a:spcBef>
        <a:spcAft>
          <a:spcPct val="0"/>
        </a:spcAft>
        <a:defRPr sz="6258">
          <a:solidFill>
            <a:schemeClr val="tx1"/>
          </a:solidFill>
          <a:latin typeface="Calibri" pitchFamily="34" charset="0"/>
        </a:defRPr>
      </a:lvl9pPr>
    </p:titleStyle>
    <p:bodyStyle>
      <a:lvl1pPr marL="487672" indent="-487672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4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056623" indent="-406394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625575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276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227580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926034" indent="-325115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99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itchFamily="34" charset="0"/>
        <a:buChar char="•"/>
        <a:defRPr sz="2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75360" y="3251200"/>
            <a:ext cx="11054080" cy="1625600"/>
          </a:xfrm>
        </p:spPr>
        <p:txBody>
          <a:bodyPr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258"/>
              <a:t>CS101 Discussion 12.2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625600" y="5122898"/>
            <a:ext cx="9753600" cy="23548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300460" eaLnBrk="1" hangingPunct="1">
              <a:lnSpc>
                <a:spcPct val="100000"/>
              </a:lnSpc>
              <a:buClrTx/>
              <a:buNone/>
              <a:tabLst/>
            </a:pPr>
            <a:r>
              <a:rPr lang="en-US" altLang="zh-CN" sz="2844">
                <a:solidFill>
                  <a:prstClr val="black"/>
                </a:solidFill>
                <a:ea typeface="宋体" panose="02010600030101010101" pitchFamily="2" charset="-122"/>
              </a:rPr>
              <a:t>Greedy Algorithm</a:t>
            </a:r>
          </a:p>
          <a:p>
            <a:pPr marL="0" indent="0" algn="ctr" defTabSz="1300460" eaLnBrk="1" hangingPunct="1">
              <a:lnSpc>
                <a:spcPct val="100000"/>
              </a:lnSpc>
              <a:buClrTx/>
              <a:buNone/>
              <a:tabLst/>
            </a:pPr>
            <a:r>
              <a:rPr lang="en-US" altLang="zh-CN" sz="2844">
                <a:solidFill>
                  <a:prstClr val="black"/>
                </a:solidFill>
                <a:ea typeface="宋体" panose="02010600030101010101" pitchFamily="2" charset="-122"/>
              </a:rPr>
              <a:t>Topological Sort</a:t>
            </a:r>
          </a:p>
        </p:txBody>
      </p:sp>
    </p:spTree>
    <p:extLst>
      <p:ext uri="{BB962C8B-B14F-4D97-AF65-F5344CB8AC3E}">
        <p14:creationId xmlns:p14="http://schemas.microsoft.com/office/powerpoint/2010/main" val="2574132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0240" y="169988"/>
            <a:ext cx="11704320" cy="1625600"/>
          </a:xfrm>
        </p:spPr>
        <p:txBody>
          <a:bodyPr/>
          <a:lstStyle/>
          <a:p>
            <a:r>
              <a:rPr lang="en-US" altLang="en-US" sz="4800">
                <a:latin typeface="Arial" charset="0"/>
                <a:cs typeface="Arial" charset="0"/>
              </a:rPr>
              <a:t>Don’t be too greedy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5E978D4-7B55-4E90-B457-57D7A95DE8C2}"/>
              </a:ext>
            </a:extLst>
          </p:cNvPr>
          <p:cNvSpPr txBox="1"/>
          <p:nvPr/>
        </p:nvSpPr>
        <p:spPr>
          <a:xfrm>
            <a:off x="197565" y="1428798"/>
            <a:ext cx="11436137" cy="2601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tx1"/>
                </a:solidFill>
              </a:rPr>
              <a:t>Suppose we have a bag with a fixed capacity, and several items, each with a specific value and weight. The goal is to fill the bag with the maximum possible value. Which of the following scenarios can be solved using a greedy algorithm?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36C1A9-7DF5-4E24-87A8-A615E69626B1}"/>
              </a:ext>
            </a:extLst>
          </p:cNvPr>
          <p:cNvSpPr txBox="1"/>
          <p:nvPr/>
        </p:nvSpPr>
        <p:spPr>
          <a:xfrm>
            <a:off x="197565" y="4140048"/>
            <a:ext cx="8102852" cy="4521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AutoNum type="alphaUcPeriod"/>
            </a:pPr>
            <a:r>
              <a:rPr lang="en-US" altLang="zh-CN" sz="3200">
                <a:solidFill>
                  <a:schemeClr val="tx1"/>
                </a:solidFill>
              </a:rPr>
              <a:t>There are no special conditions.</a:t>
            </a:r>
          </a:p>
          <a:p>
            <a:pPr marL="514350" indent="-514350" algn="l">
              <a:buAutoNum type="alphaUcPeriod"/>
            </a:pPr>
            <a:r>
              <a:rPr lang="en-US" altLang="zh-CN" sz="3200">
                <a:solidFill>
                  <a:schemeClr val="tx1"/>
                </a:solidFill>
              </a:rPr>
              <a:t>The items can be divided into fractions and placed in the bag.</a:t>
            </a:r>
          </a:p>
          <a:p>
            <a:pPr marL="514350" indent="-514350" algn="l">
              <a:buAutoNum type="alphaUcPeriod"/>
            </a:pPr>
            <a:r>
              <a:rPr lang="en-US" altLang="zh-CN" sz="3200">
                <a:solidFill>
                  <a:schemeClr val="tx1"/>
                </a:solidFill>
              </a:rPr>
              <a:t>The same item can be placed in the bag multiple times.</a:t>
            </a:r>
          </a:p>
          <a:p>
            <a:pPr marL="514350" indent="-514350" algn="l">
              <a:buAutoNum type="alphaUcPeriod"/>
            </a:pPr>
            <a:r>
              <a:rPr lang="en-US" altLang="zh-CN" sz="3200">
                <a:solidFill>
                  <a:schemeClr val="tx1"/>
                </a:solidFill>
              </a:rPr>
              <a:t>The bag can hold exactly three items, with no capacity restriction.</a:t>
            </a:r>
          </a:p>
        </p:txBody>
      </p:sp>
      <p:pic>
        <p:nvPicPr>
          <p:cNvPr id="1026" name="Picture 2" descr="0-1背包问题，你该了解这些！-0-1背包问题">
            <a:extLst>
              <a:ext uri="{FF2B5EF4-FFF2-40B4-BE49-F238E27FC236}">
                <a16:creationId xmlns:a16="http://schemas.microsoft.com/office/drawing/2014/main" id="{E867E42C-00B1-4FD5-8CAE-C77EE9F7A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7264" y="5877251"/>
            <a:ext cx="451485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21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50240" y="169988"/>
            <a:ext cx="11704320" cy="1625600"/>
          </a:xfrm>
        </p:spPr>
        <p:txBody>
          <a:bodyPr/>
          <a:lstStyle/>
          <a:p>
            <a:r>
              <a:rPr lang="en-US" altLang="en-US" sz="4800">
                <a:latin typeface="Arial" charset="0"/>
                <a:cs typeface="Arial" charset="0"/>
              </a:rPr>
              <a:t>Don’t be too greedy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5E978D4-7B55-4E90-B457-57D7A95DE8C2}"/>
              </a:ext>
            </a:extLst>
          </p:cNvPr>
          <p:cNvSpPr txBox="1"/>
          <p:nvPr/>
        </p:nvSpPr>
        <p:spPr>
          <a:xfrm>
            <a:off x="197565" y="1428798"/>
            <a:ext cx="11436137" cy="2601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solidFill>
                  <a:schemeClr val="tx1"/>
                </a:solidFill>
              </a:rPr>
              <a:t>Suppose we have a bag with a fixed capacity, and several items, each with a specific value and weight. The goal is to fill the bag with the maximum possible value. Which of the following scenarios can be solved using a greedy algorithm?</a:t>
            </a:r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36C1A9-7DF5-4E24-87A8-A615E69626B1}"/>
              </a:ext>
            </a:extLst>
          </p:cNvPr>
          <p:cNvSpPr txBox="1"/>
          <p:nvPr/>
        </p:nvSpPr>
        <p:spPr>
          <a:xfrm>
            <a:off x="197565" y="4140048"/>
            <a:ext cx="8102852" cy="4521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AutoNum type="alphaUcPeriod"/>
            </a:pPr>
            <a:r>
              <a:rPr lang="en-US" altLang="zh-CN" sz="3200">
                <a:solidFill>
                  <a:schemeClr val="tx1"/>
                </a:solidFill>
              </a:rPr>
              <a:t>There are no special conditions.</a:t>
            </a:r>
          </a:p>
          <a:p>
            <a:pPr marL="514350" indent="-514350" algn="l">
              <a:buAutoNum type="alphaUcPeriod"/>
            </a:pPr>
            <a:r>
              <a:rPr lang="en-US" altLang="zh-CN" sz="3200">
                <a:solidFill>
                  <a:schemeClr val="accent1"/>
                </a:solidFill>
              </a:rPr>
              <a:t>The items can be divided into fractions and placed in the bag.</a:t>
            </a:r>
          </a:p>
          <a:p>
            <a:pPr marL="514350" indent="-514350" algn="l">
              <a:buAutoNum type="alphaUcPeriod"/>
            </a:pPr>
            <a:r>
              <a:rPr lang="en-US" altLang="zh-CN" sz="3200">
                <a:solidFill>
                  <a:schemeClr val="tx1"/>
                </a:solidFill>
              </a:rPr>
              <a:t>The same item can be placed in the bag multiple times.</a:t>
            </a:r>
          </a:p>
          <a:p>
            <a:pPr marL="514350" indent="-514350" algn="l">
              <a:buAutoNum type="alphaUcPeriod"/>
            </a:pPr>
            <a:r>
              <a:rPr lang="en-US" altLang="zh-CN" sz="3200">
                <a:solidFill>
                  <a:schemeClr val="accent1"/>
                </a:solidFill>
              </a:rPr>
              <a:t>The bag can hold exactly three items, with no capacity restriction.</a:t>
            </a:r>
          </a:p>
        </p:txBody>
      </p:sp>
      <p:pic>
        <p:nvPicPr>
          <p:cNvPr id="1026" name="Picture 2" descr="0-1背包问题，你该了解这些！-0-1背包问题">
            <a:extLst>
              <a:ext uri="{FF2B5EF4-FFF2-40B4-BE49-F238E27FC236}">
                <a16:creationId xmlns:a16="http://schemas.microsoft.com/office/drawing/2014/main" id="{E867E42C-00B1-4FD5-8CAE-C77EE9F7A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591" y="5783137"/>
            <a:ext cx="451485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508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AC3CC0F-182C-45B2-B3B9-38362FE8D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240" y="486860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982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982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982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982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982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650230" algn="ctr" rtl="0" fontAlgn="base">
              <a:spcBef>
                <a:spcPct val="0"/>
              </a:spcBef>
              <a:spcAft>
                <a:spcPct val="0"/>
              </a:spcAft>
              <a:defRPr sz="6258">
                <a:solidFill>
                  <a:schemeClr val="tx1"/>
                </a:solidFill>
                <a:latin typeface="Calibri" pitchFamily="34" charset="0"/>
              </a:defRPr>
            </a:lvl6pPr>
            <a:lvl7pPr marL="1300460" algn="ctr" rtl="0" fontAlgn="base">
              <a:spcBef>
                <a:spcPct val="0"/>
              </a:spcBef>
              <a:spcAft>
                <a:spcPct val="0"/>
              </a:spcAft>
              <a:defRPr sz="6258">
                <a:solidFill>
                  <a:schemeClr val="tx1"/>
                </a:solidFill>
                <a:latin typeface="Calibri" pitchFamily="34" charset="0"/>
              </a:defRPr>
            </a:lvl7pPr>
            <a:lvl8pPr marL="1950690" algn="ctr" rtl="0" fontAlgn="base">
              <a:spcBef>
                <a:spcPct val="0"/>
              </a:spcBef>
              <a:spcAft>
                <a:spcPct val="0"/>
              </a:spcAft>
              <a:defRPr sz="6258">
                <a:solidFill>
                  <a:schemeClr val="tx1"/>
                </a:solidFill>
                <a:latin typeface="Calibri" pitchFamily="34" charset="0"/>
              </a:defRPr>
            </a:lvl8pPr>
            <a:lvl9pPr marL="2600919" algn="ctr" rtl="0" fontAlgn="base">
              <a:spcBef>
                <a:spcPct val="0"/>
              </a:spcBef>
              <a:spcAft>
                <a:spcPct val="0"/>
              </a:spcAft>
              <a:defRPr sz="6258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FontTx/>
              <a:tabLst/>
            </a:pPr>
            <a:r>
              <a:rPr lang="en-US" altLang="en-US" sz="4800">
                <a:latin typeface="Arial" charset="0"/>
                <a:cs typeface="Arial" charset="0"/>
              </a:rPr>
              <a:t>Greedy algorithms so far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6C003A-C608-4A74-ABCC-66746B523911}"/>
              </a:ext>
            </a:extLst>
          </p:cNvPr>
          <p:cNvSpPr txBox="1"/>
          <p:nvPr/>
        </p:nvSpPr>
        <p:spPr>
          <a:xfrm>
            <a:off x="523490" y="2112460"/>
            <a:ext cx="11436137" cy="2601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>
                <a:solidFill>
                  <a:schemeClr val="tx1"/>
                </a:solidFill>
              </a:rPr>
              <a:t>· Kruskal</a:t>
            </a:r>
          </a:p>
          <a:p>
            <a:pPr algn="l"/>
            <a:r>
              <a:rPr lang="en-US" altLang="zh-CN" sz="3200">
                <a:solidFill>
                  <a:schemeClr val="tx1"/>
                </a:solidFill>
              </a:rPr>
              <a:t>· Prim</a:t>
            </a:r>
          </a:p>
          <a:p>
            <a:pPr algn="l"/>
            <a:r>
              <a:rPr lang="en-US" altLang="zh-CN" sz="3200">
                <a:solidFill>
                  <a:schemeClr val="tx1"/>
                </a:solidFill>
              </a:rPr>
              <a:t>· Disjktra</a:t>
            </a:r>
          </a:p>
          <a:p>
            <a:pPr algn="l"/>
            <a:r>
              <a:rPr lang="en-US" altLang="zh-CN" sz="3200">
                <a:solidFill>
                  <a:schemeClr val="tx1"/>
                </a:solidFill>
              </a:rPr>
              <a:t>· Huffman coding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869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一费奶五到底对不对？ - 知乎">
            <a:extLst>
              <a:ext uri="{FF2B5EF4-FFF2-40B4-BE49-F238E27FC236}">
                <a16:creationId xmlns:a16="http://schemas.microsoft.com/office/drawing/2014/main" id="{6257BFE6-A9CE-4894-9E18-E780DBFAC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05" y="2058138"/>
            <a:ext cx="11724367" cy="7148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5977B2D4-8F1E-4E89-A07D-A8654A930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240" y="278629"/>
            <a:ext cx="1170432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982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982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982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982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982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650230" algn="ctr" rtl="0" fontAlgn="base">
              <a:spcBef>
                <a:spcPct val="0"/>
              </a:spcBef>
              <a:spcAft>
                <a:spcPct val="0"/>
              </a:spcAft>
              <a:defRPr sz="6258">
                <a:solidFill>
                  <a:schemeClr val="tx1"/>
                </a:solidFill>
                <a:latin typeface="Calibri" pitchFamily="34" charset="0"/>
              </a:defRPr>
            </a:lvl6pPr>
            <a:lvl7pPr marL="1300460" algn="ctr" rtl="0" fontAlgn="base">
              <a:spcBef>
                <a:spcPct val="0"/>
              </a:spcBef>
              <a:spcAft>
                <a:spcPct val="0"/>
              </a:spcAft>
              <a:defRPr sz="6258">
                <a:solidFill>
                  <a:schemeClr val="tx1"/>
                </a:solidFill>
                <a:latin typeface="Calibri" pitchFamily="34" charset="0"/>
              </a:defRPr>
            </a:lvl7pPr>
            <a:lvl8pPr marL="1950690" algn="ctr" rtl="0" fontAlgn="base">
              <a:spcBef>
                <a:spcPct val="0"/>
              </a:spcBef>
              <a:spcAft>
                <a:spcPct val="0"/>
              </a:spcAft>
              <a:defRPr sz="6258">
                <a:solidFill>
                  <a:schemeClr val="tx1"/>
                </a:solidFill>
                <a:latin typeface="Calibri" pitchFamily="34" charset="0"/>
              </a:defRPr>
            </a:lvl8pPr>
            <a:lvl9pPr marL="2600919" algn="ctr" rtl="0" fontAlgn="base">
              <a:spcBef>
                <a:spcPct val="0"/>
              </a:spcBef>
              <a:spcAft>
                <a:spcPct val="0"/>
              </a:spcAft>
              <a:defRPr sz="6258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914400">
              <a:lnSpc>
                <a:spcPct val="100000"/>
              </a:lnSpc>
              <a:buClrTx/>
              <a:buFontTx/>
              <a:tabLst/>
            </a:pPr>
            <a:r>
              <a:rPr lang="en-US" altLang="en-US" sz="4800">
                <a:latin typeface="Arial" charset="0"/>
                <a:cs typeface="Arial" charset="0"/>
              </a:rPr>
              <a:t>Can this be solved in greedy method?</a:t>
            </a:r>
          </a:p>
        </p:txBody>
      </p:sp>
    </p:spTree>
    <p:extLst>
      <p:ext uri="{BB962C8B-B14F-4D97-AF65-F5344CB8AC3E}">
        <p14:creationId xmlns:p14="http://schemas.microsoft.com/office/powerpoint/2010/main" val="1106226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Outline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Greedy Algorithm</a:t>
            </a:r>
          </a:p>
          <a:p>
            <a:r>
              <a:rPr lang="en-US" dirty="0">
                <a:solidFill>
                  <a:srgbClr val="FF0000"/>
                </a:solidFill>
              </a:rPr>
              <a:t>Topological Sort</a:t>
            </a:r>
          </a:p>
        </p:txBody>
      </p:sp>
    </p:spTree>
    <p:extLst>
      <p:ext uri="{BB962C8B-B14F-4D97-AF65-F5344CB8AC3E}">
        <p14:creationId xmlns:p14="http://schemas.microsoft.com/office/powerpoint/2010/main" val="3175887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Topological Sort</a:t>
            </a:r>
          </a:p>
        </p:txBody>
      </p:sp>
      <p:sp>
        <p:nvSpPr>
          <p:cNvPr id="9219" name="Rectangle 3"/>
          <p:cNvSpPr>
            <a:spLocks noGrp="1"/>
          </p:cNvSpPr>
          <p:nvPr>
            <p:ph type="body" idx="4294967295"/>
          </p:nvPr>
        </p:nvSpPr>
        <p:spPr>
          <a:xfrm>
            <a:off x="650240" y="1750741"/>
            <a:ext cx="11704320" cy="7338938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z="3600">
                <a:solidFill>
                  <a:schemeClr val="accent2"/>
                </a:solidFill>
                <a:latin typeface="Arial" charset="0"/>
                <a:cs typeface="Arial" charset="0"/>
              </a:rPr>
              <a:t>DAG: </a:t>
            </a:r>
            <a:r>
              <a:rPr lang="en-US" altLang="en-US" sz="3600">
                <a:latin typeface="Arial" charset="0"/>
                <a:cs typeface="Arial" charset="0"/>
              </a:rPr>
              <a:t>Directed acycli graph </a:t>
            </a:r>
            <a:r>
              <a:rPr lang="zh-CN" altLang="en-US" sz="3600">
                <a:latin typeface="Arial" charset="0"/>
                <a:cs typeface="Arial" charset="0"/>
              </a:rPr>
              <a:t>（有向无环图）</a:t>
            </a:r>
            <a:endParaRPr lang="en-US" altLang="en-US" sz="360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3600">
                <a:solidFill>
                  <a:srgbClr val="C00000"/>
                </a:solidFill>
                <a:latin typeface="Arial" charset="0"/>
                <a:cs typeface="Arial" charset="0"/>
              </a:rPr>
              <a:t>Theorem</a:t>
            </a:r>
            <a:r>
              <a:rPr lang="en-US" altLang="en-US" sz="3600">
                <a:latin typeface="Arial" charset="0"/>
                <a:cs typeface="Arial" charset="0"/>
              </a:rPr>
              <a:t>:</a:t>
            </a:r>
          </a:p>
          <a:p>
            <a:pPr lvl="1">
              <a:buFont typeface="Arial" charset="0"/>
              <a:buNone/>
            </a:pPr>
            <a:r>
              <a:rPr lang="en-US" altLang="en-US" sz="3600">
                <a:latin typeface="Arial" charset="0"/>
                <a:cs typeface="Arial" charset="0"/>
              </a:rPr>
              <a:t>	A graph is a DAG if and only if it has a topological sorting</a:t>
            </a:r>
          </a:p>
          <a:p>
            <a:pPr lvl="1">
              <a:buFont typeface="Arial" charset="0"/>
              <a:buNone/>
            </a:pPr>
            <a:endParaRPr lang="en-US" altLang="en-US" sz="360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3600">
                <a:latin typeface="Arial" charset="0"/>
                <a:cs typeface="Arial" charset="0"/>
              </a:rPr>
              <a:t>	Proof strategy:</a:t>
            </a:r>
          </a:p>
          <a:p>
            <a:pPr lvl="1">
              <a:buFont typeface="Arial" charset="0"/>
              <a:buNone/>
            </a:pPr>
            <a:r>
              <a:rPr lang="en-US" altLang="en-US" sz="3600">
                <a:latin typeface="Arial" charset="0"/>
                <a:cs typeface="Arial" charset="0"/>
              </a:rPr>
              <a:t>	</a:t>
            </a:r>
            <a:r>
              <a:rPr lang="en-US" altLang="zh-CN" sz="3600">
                <a:latin typeface="Arial" charset="0"/>
                <a:cs typeface="Arial" charset="0"/>
              </a:rPr>
              <a:t>Two lemmas:</a:t>
            </a:r>
          </a:p>
          <a:p>
            <a:pPr marL="1393179" lvl="1" indent="-742950">
              <a:buAutoNum type="arabicPeriod"/>
            </a:pPr>
            <a:r>
              <a:rPr lang="en-US" altLang="en-US" sz="3600">
                <a:latin typeface="Arial" charset="0"/>
                <a:cs typeface="Arial" charset="0"/>
              </a:rPr>
              <a:t>A DAG always has at least one vertex with in-degree zero</a:t>
            </a:r>
            <a:endParaRPr lang="en-US" altLang="en-US" sz="3600" i="1">
              <a:latin typeface="Arial" charset="0"/>
              <a:cs typeface="Arial" charset="0"/>
            </a:endParaRPr>
          </a:p>
          <a:p>
            <a:pPr lvl="1">
              <a:buNone/>
            </a:pPr>
            <a:r>
              <a:rPr lang="en-US" altLang="en-US" sz="3600" i="1">
                <a:latin typeface="Arial" charset="0"/>
                <a:cs typeface="Arial" charset="0"/>
              </a:rPr>
              <a:t>2. </a:t>
            </a:r>
            <a:r>
              <a:rPr lang="en-US" altLang="en-US" sz="3600">
                <a:latin typeface="Arial" charset="0"/>
                <a:cs typeface="Arial" charset="0"/>
              </a:rPr>
              <a:t>Any sub-graph of a DAG is a DAG</a:t>
            </a:r>
          </a:p>
          <a:p>
            <a:pPr lvl="1">
              <a:buFont typeface="Arial" charset="0"/>
              <a:buNone/>
            </a:pPr>
            <a:endParaRPr lang="en-CA" altLang="en-US" sz="3600" i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03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Topological Sort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1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We will start with showing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>
                <a:latin typeface="Arial" charset="0"/>
                <a:cs typeface="Arial" charset="0"/>
              </a:rPr>
              <a:t>→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>
                <a:latin typeface="Arial" charset="0"/>
                <a:cs typeface="Arial" charset="0"/>
              </a:rPr>
              <a:t>:</a:t>
            </a:r>
          </a:p>
          <a:p>
            <a:pPr lvl="1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	     If a graph is a DAG, it has a topological sort</a:t>
            </a:r>
          </a:p>
          <a:p>
            <a:pPr lvl="1"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Proof by induction:</a:t>
            </a:r>
          </a:p>
          <a:p>
            <a:pPr lvl="2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A graph with one vertex is a DAG and it has a topological sort</a:t>
            </a:r>
          </a:p>
          <a:p>
            <a:pPr lvl="2"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Assume a DAG with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latin typeface="Arial" charset="0"/>
                <a:cs typeface="Arial" charset="0"/>
              </a:rPr>
              <a:t> vertices has a topological sort</a:t>
            </a:r>
          </a:p>
          <a:p>
            <a:pPr lvl="2"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A DAG with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+ 1</a:t>
            </a:r>
            <a:r>
              <a:rPr lang="en-US" altLang="en-US">
                <a:latin typeface="Arial" charset="0"/>
                <a:cs typeface="Arial" charset="0"/>
              </a:rPr>
              <a:t> vertices must </a:t>
            </a:r>
            <a:r>
              <a:rPr lang="en-US" altLang="en-US">
                <a:solidFill>
                  <a:srgbClr val="FF0000"/>
                </a:solidFill>
                <a:latin typeface="Arial" charset="0"/>
                <a:cs typeface="Arial" charset="0"/>
              </a:rPr>
              <a:t>have at least one vertex </a:t>
            </a:r>
            <a:r>
              <a:rPr lang="en-US" altLang="en-US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>
                <a:solidFill>
                  <a:srgbClr val="FF0000"/>
                </a:solidFill>
                <a:latin typeface="Arial" charset="0"/>
                <a:cs typeface="Arial" charset="0"/>
              </a:rPr>
              <a:t> of in-degree zero</a:t>
            </a:r>
          </a:p>
          <a:p>
            <a:pPr lvl="2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Removing the vertex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>
                <a:latin typeface="Arial" charset="0"/>
                <a:cs typeface="Arial" charset="0"/>
              </a:rPr>
              <a:t> and consider the </a:t>
            </a:r>
            <a:r>
              <a:rPr lang="en-US" altLang="en-US">
                <a:solidFill>
                  <a:srgbClr val="FF0000"/>
                </a:solidFill>
                <a:latin typeface="Arial" charset="0"/>
                <a:cs typeface="Arial" charset="0"/>
              </a:rPr>
              <a:t>vertex-induced</a:t>
            </a:r>
            <a:r>
              <a:rPr lang="en-US" altLang="en-US">
                <a:latin typeface="Arial" charset="0"/>
                <a:cs typeface="Arial" charset="0"/>
              </a:rPr>
              <a:t> sub-graph with the remaining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latin typeface="Arial" charset="0"/>
                <a:cs typeface="Arial" charset="0"/>
              </a:rPr>
              <a:t> vertices</a:t>
            </a:r>
          </a:p>
          <a:p>
            <a:pPr lvl="3"/>
            <a:r>
              <a:rPr lang="en-US" altLang="en-US">
                <a:latin typeface="Arial" charset="0"/>
                <a:cs typeface="Arial" charset="0"/>
              </a:rPr>
              <a:t>If this sub-graph has a cycle, so would the original graph—contradiction</a:t>
            </a:r>
          </a:p>
          <a:p>
            <a:pPr lvl="3"/>
            <a:r>
              <a:rPr lang="en-US" altLang="en-US">
                <a:latin typeface="Arial" charset="0"/>
                <a:cs typeface="Arial" charset="0"/>
              </a:rPr>
              <a:t>Thus, the graph with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latin typeface="Arial" charset="0"/>
                <a:cs typeface="Arial" charset="0"/>
              </a:rPr>
              <a:t> vertices is also a DAG, therefore it has a topological sort</a:t>
            </a:r>
          </a:p>
          <a:p>
            <a:pPr lvl="2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Add the vertex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>
                <a:latin typeface="Arial" charset="0"/>
                <a:cs typeface="Arial" charset="0"/>
              </a:rPr>
              <a:t> to the start of the topological sort to get one for the graph of size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+ 1</a:t>
            </a:r>
          </a:p>
          <a:p>
            <a:pPr lvl="1"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66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Topological Sort</a:t>
            </a:r>
          </a:p>
        </p:txBody>
      </p:sp>
      <p:sp>
        <p:nvSpPr>
          <p:cNvPr id="1126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1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Next, we will show that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>
                <a:latin typeface="Arial" charset="0"/>
                <a:cs typeface="Arial" charset="0"/>
              </a:rPr>
              <a:t>→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>
                <a:latin typeface="Arial" charset="0"/>
                <a:cs typeface="Arial" charset="0"/>
              </a:rPr>
              <a:t>:</a:t>
            </a:r>
          </a:p>
          <a:p>
            <a:pPr lvl="1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	     If a graph has a topological ordering, it must be a DAG</a:t>
            </a:r>
          </a:p>
          <a:p>
            <a:pPr lvl="1"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We will show this by showing the contrapositive: 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¬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>
                <a:latin typeface="Arial" charset="0"/>
                <a:cs typeface="Arial" charset="0"/>
              </a:rPr>
              <a:t>→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 ¬</a:t>
            </a:r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CA" altLang="en-US">
                <a:latin typeface="Arial" charset="0"/>
                <a:cs typeface="Arial" charset="0"/>
              </a:rPr>
              <a:t>:</a:t>
            </a:r>
          </a:p>
          <a:p>
            <a:pPr lvl="2">
              <a:buFont typeface="Arial" charset="0"/>
              <a:buNone/>
            </a:pPr>
            <a:r>
              <a:rPr lang="en-CA" altLang="en-US">
                <a:latin typeface="Arial" charset="0"/>
                <a:cs typeface="Arial" charset="0"/>
              </a:rPr>
              <a:t>	</a:t>
            </a:r>
            <a:r>
              <a:rPr lang="en-US" altLang="en-US">
                <a:solidFill>
                  <a:srgbClr val="FF0000"/>
                </a:solidFill>
                <a:latin typeface="Arial" charset="0"/>
                <a:cs typeface="Arial" charset="0"/>
              </a:rPr>
              <a:t>If a graph is not a DAG, it does not have a topological sort</a:t>
            </a:r>
          </a:p>
          <a:p>
            <a:pPr lvl="2"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By definition, it has a cycle: 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altLang="en-US" i="1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i="1" baseline="-2500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en-US">
              <a:latin typeface="Arial" charset="0"/>
              <a:cs typeface="Arial" charset="0"/>
            </a:endParaRPr>
          </a:p>
          <a:p>
            <a:pPr lvl="3"/>
            <a:r>
              <a:rPr lang="en-US" altLang="en-US">
                <a:latin typeface="Arial" charset="0"/>
                <a:cs typeface="Arial" charset="0"/>
              </a:rPr>
              <a:t>In any topological sort,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>
                <a:latin typeface="Arial" charset="0"/>
                <a:cs typeface="Arial" charset="0"/>
              </a:rPr>
              <a:t> must appear before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>
                <a:latin typeface="Arial" charset="0"/>
                <a:cs typeface="Arial" charset="0"/>
              </a:rPr>
              <a:t>, because 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>
                <a:latin typeface="Arial" charset="0"/>
                <a:cs typeface="Arial" charset="0"/>
              </a:rPr>
              <a:t> is a path</a:t>
            </a:r>
            <a:endParaRPr lang="en-US" altLang="en-US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altLang="en-US">
                <a:latin typeface="Arial" charset="0"/>
                <a:cs typeface="Arial" charset="0"/>
              </a:rPr>
              <a:t>However, there is also a path from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>
                <a:latin typeface="Arial" charset="0"/>
                <a:cs typeface="Arial" charset="0"/>
              </a:rPr>
              <a:t> to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>
                <a:latin typeface="Arial" charset="0"/>
                <a:cs typeface="Arial" charset="0"/>
              </a:rPr>
              <a:t>: 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altLang="en-US" i="1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i="1" baseline="-2500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3"/>
            <a:r>
              <a:rPr lang="en-US" altLang="en-US">
                <a:latin typeface="Arial" charset="0"/>
                <a:cs typeface="Arial" charset="0"/>
              </a:rPr>
              <a:t>Therefore,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en-US">
                <a:latin typeface="Arial" charset="0"/>
                <a:cs typeface="Arial" charset="0"/>
              </a:rPr>
              <a:t> must appear in the topological sort before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en-US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Arial" charset="0"/>
              <a:buNone/>
            </a:pPr>
            <a:endParaRPr lang="en-US" altLang="en-US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Arial" charset="0"/>
              <a:buNone/>
            </a:pPr>
            <a:r>
              <a:rPr lang="en-US" altLang="en-US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>
                <a:latin typeface="Arial" charset="0"/>
                <a:cs typeface="Arial" charset="0"/>
              </a:rPr>
              <a:t>This is a contradiction, therefore the graph cannot have a topological sort</a:t>
            </a:r>
          </a:p>
          <a:p>
            <a:pPr lvl="2">
              <a:buFont typeface="Arial" charset="0"/>
              <a:buNone/>
            </a:pPr>
            <a:endParaRPr lang="en-US" altLang="en-US">
              <a:latin typeface="Arial" charset="0"/>
              <a:cs typeface="Arial" charset="0"/>
            </a:endParaRPr>
          </a:p>
          <a:p>
            <a:pPr lvl="1">
              <a:buNone/>
            </a:pPr>
            <a:r>
              <a:rPr lang="en-CA"/>
              <a:t>	∴ </a:t>
            </a:r>
            <a:r>
              <a:rPr lang="en-US" altLang="en-US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>
                <a:latin typeface="Times New Roman" pitchFamily="18" charset="0"/>
                <a:cs typeface="Times New Roman" pitchFamily="18" charset="0"/>
              </a:rPr>
              <a:t>↔ </a:t>
            </a:r>
            <a:r>
              <a:rPr lang="en-CA" altLang="en-US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CA" altLang="en-US">
                <a:latin typeface="Arial" charset="0"/>
                <a:cs typeface="Arial" charset="0"/>
              </a:rPr>
              <a:t>: </a:t>
            </a:r>
            <a:r>
              <a:rPr lang="en-US" altLang="en-US">
                <a:latin typeface="Arial" charset="0"/>
                <a:cs typeface="Arial" charset="0"/>
              </a:rPr>
              <a:t>A graph is a DAG if and only if it has a topological sorting</a:t>
            </a:r>
          </a:p>
          <a:p>
            <a:pPr lvl="1">
              <a:buFont typeface="Arial" charset="0"/>
              <a:buNone/>
            </a:pPr>
            <a:endParaRPr lang="en-US" alt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05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Topological Sort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>
          <a:xfrm>
            <a:off x="172017" y="2016197"/>
            <a:ext cx="12919294" cy="3026584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z="3200">
                <a:latin typeface="Arial" charset="0"/>
                <a:cs typeface="Arial" charset="0"/>
              </a:rPr>
              <a:t>	Idea:</a:t>
            </a:r>
          </a:p>
          <a:p>
            <a:pPr lvl="1"/>
            <a:r>
              <a:rPr lang="en-US" altLang="en-US" sz="3200">
                <a:latin typeface="Arial" charset="0"/>
                <a:cs typeface="Arial" charset="0"/>
              </a:rPr>
              <a:t>Given a DAG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3200">
                <a:latin typeface="Arial" charset="0"/>
                <a:cs typeface="Arial" charset="0"/>
              </a:rPr>
              <a:t>, iterate:</a:t>
            </a:r>
          </a:p>
          <a:p>
            <a:pPr lvl="2"/>
            <a:r>
              <a:rPr lang="en-US" altLang="en-US" sz="3200">
                <a:latin typeface="Arial" charset="0"/>
                <a:cs typeface="Arial" charset="0"/>
              </a:rPr>
              <a:t>Find a vertex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3200">
                <a:latin typeface="Arial" charset="0"/>
                <a:cs typeface="Arial" charset="0"/>
              </a:rPr>
              <a:t> in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en-US" sz="3200">
                <a:latin typeface="Arial" charset="0"/>
                <a:cs typeface="Arial" charset="0"/>
              </a:rPr>
              <a:t>with </a:t>
            </a:r>
            <a:r>
              <a:rPr lang="en-US" altLang="en-US" sz="3200">
                <a:solidFill>
                  <a:schemeClr val="accent2"/>
                </a:solidFill>
                <a:latin typeface="Arial" charset="0"/>
                <a:cs typeface="Arial" charset="0"/>
              </a:rPr>
              <a:t>in-degree</a:t>
            </a:r>
            <a:r>
              <a:rPr lang="en-US" altLang="en-US" sz="3200">
                <a:latin typeface="Arial" charset="0"/>
                <a:cs typeface="Arial" charset="0"/>
              </a:rPr>
              <a:t> zero</a:t>
            </a:r>
          </a:p>
          <a:p>
            <a:pPr lvl="2"/>
            <a:r>
              <a:rPr lang="en-US" altLang="en-US" sz="3200">
                <a:latin typeface="Arial" charset="0"/>
                <a:cs typeface="Arial" charset="0"/>
              </a:rPr>
              <a:t>Let 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3200">
                <a:latin typeface="Arial" charset="0"/>
                <a:cs typeface="Arial" charset="0"/>
              </a:rPr>
              <a:t> be the next vertex in the topological sort</a:t>
            </a:r>
          </a:p>
          <a:p>
            <a:pPr lvl="2"/>
            <a:r>
              <a:rPr lang="en-US" altLang="en-US" sz="3200">
                <a:latin typeface="Arial" charset="0"/>
                <a:cs typeface="Arial" charset="0"/>
              </a:rPr>
              <a:t>Continue iterating with the vertex-induced sub-graph </a:t>
            </a:r>
            <a:r>
              <a:rPr lang="en-US" altLang="en-US" sz="32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32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\ {</a:t>
            </a:r>
            <a:r>
              <a:rPr lang="en-US" altLang="en-US" sz="3200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32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</a:p>
          <a:p>
            <a:pPr lvl="2"/>
            <a:endParaRPr lang="en-US" altLang="en-US" sz="32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00460" lvl="2" indent="0"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63AA98-C56C-4E8C-B986-DE9CAEAF4B34}"/>
              </a:ext>
            </a:extLst>
          </p:cNvPr>
          <p:cNvSpPr txBox="1">
            <a:spLocks/>
          </p:cNvSpPr>
          <p:nvPr/>
        </p:nvSpPr>
        <p:spPr bwMode="auto">
          <a:xfrm>
            <a:off x="172017" y="5264881"/>
            <a:ext cx="12919294" cy="3426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87672" indent="-48767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4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056623" indent="-4063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625575" indent="-32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76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275804" indent="-32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99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926034" indent="-32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99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  <a:buClrTx/>
              <a:buFont typeface="Arial" charset="0"/>
              <a:buNone/>
              <a:tabLst/>
            </a:pPr>
            <a:r>
              <a:rPr lang="en-US" altLang="en-US" sz="3200">
                <a:latin typeface="Arial" charset="0"/>
                <a:cs typeface="Arial" charset="0"/>
              </a:rPr>
              <a:t>	Property:</a:t>
            </a:r>
          </a:p>
          <a:p>
            <a:pPr lvl="1" defTabSz="914400">
              <a:lnSpc>
                <a:spcPct val="100000"/>
              </a:lnSpc>
              <a:buClrTx/>
              <a:tabLst/>
            </a:pPr>
            <a:r>
              <a:rPr lang="en-US" altLang="en-US" sz="3200">
                <a:latin typeface="Arial" charset="0"/>
                <a:cs typeface="Arial" charset="0"/>
              </a:rPr>
              <a:t>Topological sorts need not be unique:</a:t>
            </a:r>
          </a:p>
          <a:p>
            <a:pPr lvl="2"/>
            <a:r>
              <a:rPr lang="en-US" altLang="en-US" sz="3200">
                <a:latin typeface="Arial" charset="0"/>
                <a:cs typeface="Arial" charset="0"/>
              </a:rPr>
              <a:t>We can choose any vertex with the same in-degree</a:t>
            </a:r>
          </a:p>
          <a:p>
            <a:pPr lvl="1" defTabSz="914400">
              <a:lnSpc>
                <a:spcPct val="100000"/>
              </a:lnSpc>
              <a:buClrTx/>
              <a:tabLst/>
            </a:pPr>
            <a:r>
              <a:rPr lang="en-US" altLang="en-US" sz="3200">
                <a:latin typeface="Arial" charset="0"/>
                <a:cs typeface="Arial" charset="0"/>
              </a:rPr>
              <a:t>We may use a table of the in-degrees of each of the vertices, which requires </a:t>
            </a:r>
            <a:r>
              <a:rPr lang="en-US" altLang="en-US" sz="320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  <a:r>
              <a:rPr lang="en-US" altLang="en-US" sz="3200">
                <a:latin typeface="Arial" charset="0"/>
                <a:cs typeface="Arial" charset="0"/>
              </a:rPr>
              <a:t> memory</a:t>
            </a:r>
          </a:p>
          <a:p>
            <a:pPr marL="1300460" lvl="2" indent="0" defTabSz="914400">
              <a:lnSpc>
                <a:spcPct val="100000"/>
              </a:lnSpc>
              <a:buClrTx/>
              <a:buFont typeface="Arial" charset="0"/>
              <a:buNone/>
              <a:tabLst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092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846E24-E129-47AD-A43B-38EF4F0AF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40" y="1044571"/>
            <a:ext cx="11704320" cy="3264880"/>
          </a:xfrm>
        </p:spPr>
        <p:txBody>
          <a:bodyPr/>
          <a:lstStyle/>
          <a:p>
            <a:pPr>
              <a:buNone/>
            </a:pPr>
            <a:r>
              <a:rPr lang="en-US" altLang="en-US" sz="3600">
                <a:latin typeface="Arial" charset="0"/>
                <a:cs typeface="Arial" charset="0"/>
              </a:rPr>
              <a:t>What are the run times associated with the queue?</a:t>
            </a:r>
          </a:p>
          <a:p>
            <a:pPr lvl="1"/>
            <a:r>
              <a:rPr lang="en-US" altLang="en-US" sz="3600">
                <a:latin typeface="Arial" charset="0"/>
                <a:cs typeface="Arial" charset="0"/>
              </a:rPr>
              <a:t>Initially, we must scan through each of the vertices: </a:t>
            </a:r>
            <a:r>
              <a:rPr lang="en-US" altLang="en-US" sz="360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sz="36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</a:p>
          <a:p>
            <a:pPr lvl="1"/>
            <a:r>
              <a:rPr lang="en-US" altLang="en-US" sz="3600">
                <a:latin typeface="Arial" charset="0"/>
                <a:cs typeface="Arial" charset="0"/>
              </a:rPr>
              <a:t>For each vertex, we will have to push onto and pop off the queue once, also </a:t>
            </a:r>
            <a:r>
              <a:rPr lang="en-US" altLang="en-US" sz="360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sz="36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62EC9D-E387-4F16-8810-43A6EC92C140}"/>
              </a:ext>
            </a:extLst>
          </p:cNvPr>
          <p:cNvSpPr txBox="1"/>
          <p:nvPr/>
        </p:nvSpPr>
        <p:spPr>
          <a:xfrm>
            <a:off x="650240" y="4472413"/>
            <a:ext cx="10650900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l" defTabSz="914400" eaLnBrk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tabLst/>
            </a:pPr>
            <a:r>
              <a:rPr lang="en-US" altLang="en-US" sz="3600" kern="1200">
                <a:solidFill>
                  <a:prstClr val="black"/>
                </a:solidFill>
                <a:latin typeface="Arial" charset="0"/>
                <a:cs typeface="Arial" charset="0"/>
              </a:rPr>
              <a:t>Finally, every time we remove a vertex </a:t>
            </a:r>
            <a:r>
              <a:rPr lang="en-US" altLang="en-US" sz="3600" i="1" kern="1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3600" kern="1200">
                <a:solidFill>
                  <a:prstClr val="black"/>
                </a:solidFill>
                <a:latin typeface="Arial" charset="0"/>
                <a:cs typeface="Arial" charset="0"/>
              </a:rPr>
              <a:t>, all its edges shall also be removed and the in-degree table be updated</a:t>
            </a:r>
          </a:p>
          <a:p>
            <a:pPr marL="742950" lvl="1" indent="-285750" algn="l" defTabSz="914400" eaLnBrk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–"/>
              <a:tabLst/>
            </a:pPr>
            <a:r>
              <a:rPr lang="en-US" altLang="en-US" sz="3600" kern="1200">
                <a:solidFill>
                  <a:prstClr val="black"/>
                </a:solidFill>
                <a:latin typeface="Arial" charset="0"/>
                <a:cs typeface="Arial" charset="0"/>
              </a:rPr>
              <a:t>The run time of these operations is </a:t>
            </a:r>
            <a:r>
              <a:rPr lang="en-US" altLang="en-US" sz="3600" kern="1200">
                <a:solidFill>
                  <a:prstClr val="black"/>
                </a:solidFill>
                <a:latin typeface="Symbol" panose="05050102010706020507" pitchFamily="18" charset="2"/>
                <a:cs typeface="Arial" charset="0"/>
              </a:rPr>
              <a:t>W</a:t>
            </a:r>
            <a:r>
              <a:rPr lang="en-US" altLang="en-US" sz="3600" kern="1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sz="3600" i="1" kern="1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3600" kern="1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  <a:endParaRPr lang="en-US" altLang="en-US" sz="3600" kern="120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marL="742950" lvl="1" indent="-285750" algn="l" defTabSz="914400" eaLnBrk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–"/>
              <a:tabLst/>
            </a:pPr>
            <a:r>
              <a:rPr lang="en-US" altLang="en-US" sz="3600" kern="1200">
                <a:solidFill>
                  <a:prstClr val="black"/>
                </a:solidFill>
                <a:latin typeface="Arial" charset="0"/>
                <a:cs typeface="Arial" charset="0"/>
              </a:rPr>
              <a:t>If we are using an adjacency matrix:	</a:t>
            </a:r>
            <a:r>
              <a:rPr lang="en-US" altLang="en-US" sz="3600" kern="1200">
                <a:solidFill>
                  <a:prstClr val="black"/>
                </a:solidFill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sz="3600" kern="1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sz="3600" i="1" kern="1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3600" kern="1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sz="3600" kern="1200" baseline="300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600" kern="1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 algn="l" defTabSz="914400" eaLnBrk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 typeface="Arial" charset="0"/>
              <a:buChar char="–"/>
              <a:tabLst/>
            </a:pPr>
            <a:r>
              <a:rPr lang="en-US" altLang="en-US" sz="3600" kern="1200">
                <a:solidFill>
                  <a:prstClr val="black"/>
                </a:solidFill>
                <a:latin typeface="Arial" charset="0"/>
                <a:cs typeface="Arial" charset="0"/>
              </a:rPr>
              <a:t>If we are using an adjacency list:	</a:t>
            </a:r>
            <a:r>
              <a:rPr lang="en-US" altLang="en-US" sz="3600" kern="1200">
                <a:solidFill>
                  <a:prstClr val="black"/>
                </a:solidFill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sz="3600" kern="120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(|E|)</a:t>
            </a:r>
          </a:p>
        </p:txBody>
      </p:sp>
    </p:spTree>
    <p:extLst>
      <p:ext uri="{BB962C8B-B14F-4D97-AF65-F5344CB8AC3E}">
        <p14:creationId xmlns:p14="http://schemas.microsoft.com/office/powerpoint/2010/main" val="289561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Outline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Greedy Algorithm</a:t>
            </a:r>
          </a:p>
          <a:p>
            <a:r>
              <a:rPr lang="en-US" dirty="0"/>
              <a:t>Topological Sort</a:t>
            </a:r>
          </a:p>
        </p:txBody>
      </p:sp>
    </p:spTree>
    <p:extLst>
      <p:ext uri="{BB962C8B-B14F-4D97-AF65-F5344CB8AC3E}">
        <p14:creationId xmlns:p14="http://schemas.microsoft.com/office/powerpoint/2010/main" val="3588017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C18E65-40E4-4E32-9C5A-E2589940A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40" y="1723580"/>
            <a:ext cx="11704320" cy="6436925"/>
          </a:xfrm>
        </p:spPr>
        <p:txBody>
          <a:bodyPr/>
          <a:lstStyle/>
          <a:p>
            <a:pPr>
              <a:buNone/>
            </a:pPr>
            <a:r>
              <a:rPr lang="en-US" altLang="en-US" sz="3600">
                <a:latin typeface="Arial" charset="0"/>
                <a:cs typeface="Arial" charset="0"/>
              </a:rPr>
              <a:t>Therefore, the run time of a topological sort is:</a:t>
            </a:r>
          </a:p>
          <a:p>
            <a:pPr marL="342900" lvl="1" indent="-342900">
              <a:buNone/>
            </a:pPr>
            <a:r>
              <a:rPr lang="en-US" altLang="en-US" sz="3600">
                <a:latin typeface="Arial" charset="0"/>
                <a:cs typeface="Arial" charset="0"/>
              </a:rPr>
              <a:t>		</a:t>
            </a:r>
            <a:r>
              <a:rPr lang="en-US" altLang="en-US" sz="3600">
                <a:solidFill>
                  <a:srgbClr val="FF0000"/>
                </a:solidFill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sz="36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+ |</a:t>
            </a:r>
            <a:r>
              <a:rPr lang="en-US" altLang="en-US" sz="36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36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|) </a:t>
            </a:r>
            <a:r>
              <a:rPr lang="en-US" altLang="en-US" sz="3600">
                <a:solidFill>
                  <a:srgbClr val="FF0000"/>
                </a:solidFill>
                <a:latin typeface="Arial" charset="0"/>
                <a:cs typeface="Arial" charset="0"/>
              </a:rPr>
              <a:t> if we use an adjacency list</a:t>
            </a:r>
            <a:endParaRPr lang="en-US" altLang="en-US" sz="36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None/>
            </a:pPr>
            <a:r>
              <a:rPr lang="en-US" altLang="en-US" sz="3600">
                <a:latin typeface="Arial" charset="0"/>
                <a:cs typeface="Arial" charset="0"/>
              </a:rPr>
              <a:t>		</a:t>
            </a:r>
            <a:r>
              <a:rPr lang="en-US" altLang="en-US" sz="360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sz="36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sz="36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3600">
                <a:latin typeface="Arial" charset="0"/>
                <a:cs typeface="Arial" charset="0"/>
              </a:rPr>
              <a:t> if we use an adjacency matrix</a:t>
            </a:r>
          </a:p>
          <a:p>
            <a:pPr marL="342900" lvl="1" indent="-342900">
              <a:buNone/>
            </a:pPr>
            <a:r>
              <a:rPr lang="en-US" altLang="en-US" sz="3600">
                <a:latin typeface="Arial" charset="0"/>
                <a:cs typeface="Arial" charset="0"/>
              </a:rPr>
              <a:t>	and the memory requirements is </a:t>
            </a:r>
            <a:r>
              <a:rPr lang="en-US" altLang="en-US" sz="360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sz="36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</a:p>
          <a:p>
            <a:pPr marL="342900" lvl="1" indent="-342900">
              <a:buNone/>
            </a:pPr>
            <a:endParaRPr lang="en-US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None/>
            </a:pPr>
            <a:r>
              <a:rPr lang="en-US" altLang="en-US" sz="3600">
                <a:latin typeface="Arial" charset="0"/>
                <a:cs typeface="Arial" charset="0"/>
              </a:rPr>
              <a:t>We could also use this method to determin if a graph has a cycle by checking the in-degree.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131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Critical path</a:t>
            </a:r>
          </a:p>
        </p:txBody>
      </p:sp>
      <p:sp>
        <p:nvSpPr>
          <p:cNvPr id="20484" name="Rectangle 4"/>
          <p:cNvSpPr>
            <a:spLocks noGrp="1"/>
          </p:cNvSpPr>
          <p:nvPr>
            <p:ph type="body" idx="4294967295"/>
          </p:nvPr>
        </p:nvSpPr>
        <p:spPr>
          <a:xfrm>
            <a:off x="650240" y="2275841"/>
            <a:ext cx="11704320" cy="643692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z="2800">
                <a:latin typeface="Arial" charset="0"/>
                <a:cs typeface="Arial" charset="0"/>
              </a:rPr>
              <a:t>	The </a:t>
            </a:r>
            <a:r>
              <a:rPr lang="en-US" altLang="en-US" sz="2800" i="1">
                <a:solidFill>
                  <a:srgbClr val="C00000"/>
                </a:solidFill>
                <a:latin typeface="Arial" charset="0"/>
                <a:cs typeface="Arial" charset="0"/>
              </a:rPr>
              <a:t>critical time</a:t>
            </a:r>
            <a:r>
              <a:rPr lang="en-US" altLang="en-US" sz="280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sz="2800">
                <a:latin typeface="Arial" charset="0"/>
                <a:cs typeface="Arial" charset="0"/>
              </a:rPr>
              <a:t>of each task is the earliest time that it could be completed after the start of execution</a:t>
            </a:r>
          </a:p>
          <a:p>
            <a:pPr>
              <a:buFont typeface="Arial" charset="0"/>
              <a:buNone/>
            </a:pPr>
            <a:endParaRPr lang="en-US" altLang="en-US" sz="2800">
              <a:latin typeface="Arial" charset="0"/>
              <a:cs typeface="Arial" charset="0"/>
            </a:endParaRPr>
          </a:p>
          <a:p>
            <a:pPr lvl="0">
              <a:buNone/>
            </a:pPr>
            <a:r>
              <a:rPr lang="en-US" altLang="en-US" sz="2800">
                <a:solidFill>
                  <a:prstClr val="black"/>
                </a:solidFill>
                <a:latin typeface="Arial" charset="0"/>
                <a:cs typeface="Arial" charset="0"/>
              </a:rPr>
              <a:t>	The </a:t>
            </a:r>
            <a:r>
              <a:rPr lang="en-US" altLang="en-US" sz="2800" i="1">
                <a:solidFill>
                  <a:srgbClr val="C00000"/>
                </a:solidFill>
                <a:latin typeface="Arial" charset="0"/>
                <a:cs typeface="Arial" charset="0"/>
              </a:rPr>
              <a:t>critical path </a:t>
            </a:r>
            <a:r>
              <a:rPr lang="en-US" altLang="en-US" sz="2800">
                <a:solidFill>
                  <a:prstClr val="black"/>
                </a:solidFill>
                <a:latin typeface="Arial" charset="0"/>
                <a:cs typeface="Arial" charset="0"/>
              </a:rPr>
              <a:t>is </a:t>
            </a:r>
            <a:r>
              <a:rPr lang="en-US" altLang="zh-CN" sz="2800"/>
              <a:t>the sequence of tasks determining the minimum time needed to complete the project</a:t>
            </a:r>
          </a:p>
          <a:p>
            <a:pPr lvl="1"/>
            <a:r>
              <a:rPr lang="en-US" altLang="zh-CN" sz="2800"/>
              <a:t>If a task on the critical path is delayed, the entire project will be delayed</a:t>
            </a:r>
            <a:endParaRPr lang="en-US" altLang="en-US" sz="280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73B5C86-204C-4997-A6B8-9211EF73E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1378" y="5717077"/>
            <a:ext cx="5282043" cy="352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694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04C8015-876B-4138-8A95-D4A73E16E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208" y="1582144"/>
            <a:ext cx="10812384" cy="67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37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7114915-CCFE-9EB9-109D-EE9D9E1DC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550" y="1490662"/>
            <a:ext cx="6743700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37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4800">
                <a:latin typeface="Arial" charset="0"/>
                <a:cs typeface="Arial" charset="0"/>
              </a:rPr>
              <a:t>Greedy algorithms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50240" y="2016196"/>
            <a:ext cx="11704320" cy="3411727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z="4000">
                <a:latin typeface="Arial" charset="0"/>
                <a:cs typeface="Arial" charset="0"/>
              </a:rPr>
              <a:t>	Suppose it is possible to build a solution through a sequence of partial solutions</a:t>
            </a:r>
          </a:p>
          <a:p>
            <a:pPr lvl="1"/>
            <a:r>
              <a:rPr lang="en-US" altLang="en-US" sz="3200">
                <a:latin typeface="Arial" charset="0"/>
                <a:cs typeface="Arial" charset="0"/>
              </a:rPr>
              <a:t>At each step, we focus on one particular partial solution and we attempt to extend that solution</a:t>
            </a:r>
          </a:p>
          <a:p>
            <a:pPr lvl="1"/>
            <a:r>
              <a:rPr lang="en-US" altLang="en-US" sz="3200">
                <a:latin typeface="Arial" charset="0"/>
                <a:cs typeface="Arial" charset="0"/>
              </a:rPr>
              <a:t>Ultimately, the partial solutions should lead to a feasible solution which is also optimal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50240" y="5779008"/>
            <a:ext cx="11704320" cy="3974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87672" indent="-487672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44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056623" indent="-406394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625575" indent="-32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276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275804" indent="-32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99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926034" indent="-32511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99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57626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2649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72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26954" indent="-325115" algn="l" defTabSz="13004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100000"/>
              </a:lnSpc>
              <a:buClrTx/>
              <a:buNone/>
              <a:tabLst/>
            </a:pPr>
            <a:r>
              <a:rPr lang="en-US" altLang="en-US" sz="4000">
                <a:latin typeface="Arial" charset="0"/>
                <a:cs typeface="Arial" charset="0"/>
              </a:rPr>
              <a:t>   Greedy exchange argument</a:t>
            </a:r>
          </a:p>
          <a:p>
            <a:pPr lvl="1" defTabSz="914400">
              <a:lnSpc>
                <a:spcPct val="100000"/>
              </a:lnSpc>
              <a:buClrTx/>
              <a:tabLst/>
            </a:pPr>
            <a:r>
              <a:rPr lang="en-US" altLang="en-US" sz="3200">
                <a:latin typeface="Arial" charset="0"/>
                <a:cs typeface="Arial" charset="0"/>
              </a:rPr>
              <a:t>Modify a solution incrementally by any other algorithm into the solution by your greedy algorithm </a:t>
            </a:r>
          </a:p>
          <a:p>
            <a:pPr lvl="1" defTabSz="914400">
              <a:lnSpc>
                <a:spcPct val="100000"/>
              </a:lnSpc>
              <a:buClrTx/>
              <a:tabLst/>
            </a:pPr>
            <a:r>
              <a:rPr lang="en-US" altLang="en-US" sz="3200">
                <a:latin typeface="Arial" charset="0"/>
                <a:cs typeface="Arial" charset="0"/>
              </a:rPr>
              <a:t>Justify the modification doesn’t make the solution worsen. </a:t>
            </a:r>
          </a:p>
          <a:p>
            <a:pPr lvl="1" defTabSz="914400">
              <a:lnSpc>
                <a:spcPct val="100000"/>
              </a:lnSpc>
              <a:buClrTx/>
              <a:tabLst/>
            </a:pPr>
            <a:r>
              <a:rPr lang="en-US" altLang="en-US" sz="3200">
                <a:latin typeface="Arial" charset="0"/>
                <a:cs typeface="Arial" charset="0"/>
              </a:rPr>
              <a:t>Your solution is at least as good as that of any other solution (optimal solution).</a:t>
            </a:r>
          </a:p>
        </p:txBody>
      </p:sp>
    </p:spTree>
    <p:extLst>
      <p:ext uri="{BB962C8B-B14F-4D97-AF65-F5344CB8AC3E}">
        <p14:creationId xmlns:p14="http://schemas.microsoft.com/office/powerpoint/2010/main" val="2670386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000000"/>
                </a:solidFill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/>
              <a:sym typeface="Lucida Sans"/>
            </a:endParaRPr>
          </a:p>
        </p:txBody>
      </p:sp>
      <p:sp>
        <p:nvSpPr>
          <p:cNvPr id="205" name="Interval schedul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</a:t>
            </a:r>
          </a:p>
        </p:txBody>
      </p:sp>
      <p:sp>
        <p:nvSpPr>
          <p:cNvPr id="206" name="Job j starts at sj and finishes at fj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Job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 starts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 and finishes at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sz="2800" i="1" baseline="-19571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  <a:p>
            <a:pPr lvl="1"/>
            <a:r>
              <a:t>Two jobs are </a:t>
            </a:r>
            <a:r>
              <a:rPr>
                <a:solidFill>
                  <a:srgbClr val="8D3124"/>
                </a:solidFill>
                <a:uFill>
                  <a:solidFill>
                    <a:srgbClr val="8D3124"/>
                  </a:solidFill>
                </a:uFill>
              </a:rPr>
              <a:t>compatible</a:t>
            </a:r>
            <a:r>
              <a:rPr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</a:rPr>
              <a:t> </a:t>
            </a:r>
            <a:r>
              <a:t>if they don’t overlap.</a:t>
            </a:r>
          </a:p>
          <a:p>
            <a:pPr lvl="1"/>
            <a:r>
              <a:t>Goal: find maximum subset of mutually compatible jobs.</a:t>
            </a:r>
          </a:p>
        </p:txBody>
      </p:sp>
      <p:sp>
        <p:nvSpPr>
          <p:cNvPr id="20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/>
                <a:sym typeface="Lucida Sans"/>
              </a:rPr>
              <a:pPr marL="0" marR="0" lvl="0" indent="0" algn="ctr" defTabSz="457200" rtl="0" eaLnBrk="1" fontAlgn="auto" latinLnBrk="0" hangingPunc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  <a:defRPr/>
              </a:pPr>
              <a:t>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/>
              <a:sym typeface="Lucida Sans"/>
            </a:endParaRPr>
          </a:p>
        </p:txBody>
      </p:sp>
      <p:sp>
        <p:nvSpPr>
          <p:cNvPr id="208" name="Line"/>
          <p:cNvSpPr/>
          <p:nvPr/>
        </p:nvSpPr>
        <p:spPr>
          <a:xfrm>
            <a:off x="2038773" y="8864035"/>
            <a:ext cx="8365068" cy="2259"/>
          </a:xfrm>
          <a:prstGeom prst="line">
            <a:avLst/>
          </a:prstGeom>
          <a:ln w="19050">
            <a:solidFill>
              <a:srgbClr val="000000"/>
            </a:solidFill>
            <a:tailEnd type="stealth"/>
          </a:ln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000000"/>
                </a:solidFill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/>
              <a:sym typeface="Lucida Sans"/>
            </a:endParaRPr>
          </a:p>
        </p:txBody>
      </p:sp>
      <p:sp>
        <p:nvSpPr>
          <p:cNvPr id="209" name="time"/>
          <p:cNvSpPr txBox="1"/>
          <p:nvPr/>
        </p:nvSpPr>
        <p:spPr>
          <a:xfrm>
            <a:off x="10490200" y="8720666"/>
            <a:ext cx="1104900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>
                <a:solidFill>
                  <a:srgbClr val="000000"/>
                </a:solidFill>
                <a:latin typeface="Lucida Grande"/>
                <a:ea typeface="Lucida Grande"/>
                <a:cs typeface="Lucida Grande"/>
                <a:sym typeface="Lucida Grande"/>
              </a:defRPr>
            </a:lvl1pPr>
          </a:lstStyle>
          <a:p>
            <a:pPr marL="0" marR="0" lvl="0" indent="0" algn="ctr" defTabSz="1449492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Lucida Sans"/>
              <a:buNone/>
              <a:tabLst>
                <a:tab pos="1066800" algn="l"/>
              </a:tabLst>
              <a:defRPr/>
            </a:pPr>
            <a:r>
              <a:rPr kumimoji="0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sym typeface="Lucida Grande"/>
              </a:rPr>
              <a:t>time</a:t>
            </a:r>
          </a:p>
        </p:txBody>
      </p:sp>
      <p:sp>
        <p:nvSpPr>
          <p:cNvPr id="210" name="0"/>
          <p:cNvSpPr txBox="1"/>
          <p:nvPr/>
        </p:nvSpPr>
        <p:spPr>
          <a:xfrm>
            <a:off x="1752600" y="8991035"/>
            <a:ext cx="6096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pPr marL="0" marR="0" lvl="0" indent="0" algn="ctr" defTabSz="1449492" rtl="0" eaLnBrk="1" fontAlgn="auto" latinLnBrk="0" hangingPunct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606060"/>
              </a:buClr>
              <a:buSzTx/>
              <a:buFont typeface="Lucida Sans"/>
              <a:buNone/>
              <a:tabLst>
                <a:tab pos="1066800" algn="l"/>
              </a:tabLst>
              <a:defRPr/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606060"/>
                </a:solidFill>
                <a:effectLst/>
                <a:uLnTx/>
                <a:uFill>
                  <a:solidFill>
                    <a:srgbClr val="606060"/>
                  </a:solidFill>
                </a:uFill>
                <a:latin typeface="Lucida Sans"/>
                <a:sym typeface="Lucida Sans"/>
              </a:rPr>
              <a:t>0</a:t>
            </a:r>
          </a:p>
        </p:txBody>
      </p:sp>
      <p:sp>
        <p:nvSpPr>
          <p:cNvPr id="211" name="Line"/>
          <p:cNvSpPr/>
          <p:nvPr/>
        </p:nvSpPr>
        <p:spPr>
          <a:xfrm flipV="1">
            <a:off x="2726266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000000"/>
                </a:solidFill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/>
              <a:sym typeface="Lucida Sans"/>
            </a:endParaRPr>
          </a:p>
        </p:txBody>
      </p:sp>
      <p:sp>
        <p:nvSpPr>
          <p:cNvPr id="212" name="Line"/>
          <p:cNvSpPr/>
          <p:nvPr/>
        </p:nvSpPr>
        <p:spPr>
          <a:xfrm flipV="1">
            <a:off x="2037644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000000"/>
                </a:solidFill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/>
              <a:sym typeface="Lucida Sans"/>
            </a:endParaRPr>
          </a:p>
        </p:txBody>
      </p:sp>
      <p:sp>
        <p:nvSpPr>
          <p:cNvPr id="213" name="Line"/>
          <p:cNvSpPr/>
          <p:nvPr/>
        </p:nvSpPr>
        <p:spPr>
          <a:xfrm flipV="1">
            <a:off x="4105769" y="4336062"/>
            <a:ext cx="2258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000000"/>
                </a:solidFill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/>
              <a:sym typeface="Lucida Sans"/>
            </a:endParaRPr>
          </a:p>
        </p:txBody>
      </p:sp>
      <p:sp>
        <p:nvSpPr>
          <p:cNvPr id="214" name="Line"/>
          <p:cNvSpPr/>
          <p:nvPr/>
        </p:nvSpPr>
        <p:spPr>
          <a:xfrm flipV="1">
            <a:off x="3414888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000000"/>
                </a:solidFill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/>
              <a:sym typeface="Lucida Sans"/>
            </a:endParaRPr>
          </a:p>
        </p:txBody>
      </p:sp>
      <p:sp>
        <p:nvSpPr>
          <p:cNvPr id="215" name="Line"/>
          <p:cNvSpPr/>
          <p:nvPr/>
        </p:nvSpPr>
        <p:spPr>
          <a:xfrm flipV="1">
            <a:off x="4794391" y="4336062"/>
            <a:ext cx="2258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000000"/>
                </a:solidFill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/>
              <a:sym typeface="Lucida Sans"/>
            </a:endParaRPr>
          </a:p>
        </p:txBody>
      </p:sp>
      <p:sp>
        <p:nvSpPr>
          <p:cNvPr id="216" name="Line"/>
          <p:cNvSpPr/>
          <p:nvPr/>
        </p:nvSpPr>
        <p:spPr>
          <a:xfrm flipV="1">
            <a:off x="6860258" y="4336062"/>
            <a:ext cx="2258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000000"/>
                </a:solidFill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/>
              <a:sym typeface="Lucida Sans"/>
            </a:endParaRPr>
          </a:p>
        </p:txBody>
      </p:sp>
      <p:sp>
        <p:nvSpPr>
          <p:cNvPr id="217" name="Line"/>
          <p:cNvSpPr/>
          <p:nvPr/>
        </p:nvSpPr>
        <p:spPr>
          <a:xfrm flipV="1">
            <a:off x="6171635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000000"/>
                </a:solidFill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/>
              <a:sym typeface="Lucida Sans"/>
            </a:endParaRPr>
          </a:p>
        </p:txBody>
      </p:sp>
      <p:sp>
        <p:nvSpPr>
          <p:cNvPr id="218" name="Line"/>
          <p:cNvSpPr/>
          <p:nvPr/>
        </p:nvSpPr>
        <p:spPr>
          <a:xfrm flipV="1">
            <a:off x="8237502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000000"/>
                </a:solidFill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/>
              <a:sym typeface="Lucida Sans"/>
            </a:endParaRPr>
          </a:p>
        </p:txBody>
      </p:sp>
      <p:sp>
        <p:nvSpPr>
          <p:cNvPr id="219" name="Line"/>
          <p:cNvSpPr/>
          <p:nvPr/>
        </p:nvSpPr>
        <p:spPr>
          <a:xfrm flipV="1">
            <a:off x="7548880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000000"/>
                </a:solidFill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/>
              <a:sym typeface="Lucida Sans"/>
            </a:endParaRPr>
          </a:p>
        </p:txBody>
      </p:sp>
      <p:sp>
        <p:nvSpPr>
          <p:cNvPr id="220" name="Line"/>
          <p:cNvSpPr/>
          <p:nvPr/>
        </p:nvSpPr>
        <p:spPr>
          <a:xfrm flipV="1">
            <a:off x="9617004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000000"/>
                </a:solidFill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/>
              <a:sym typeface="Lucida Sans"/>
            </a:endParaRPr>
          </a:p>
        </p:txBody>
      </p:sp>
      <p:sp>
        <p:nvSpPr>
          <p:cNvPr id="221" name="Line"/>
          <p:cNvSpPr/>
          <p:nvPr/>
        </p:nvSpPr>
        <p:spPr>
          <a:xfrm flipV="1">
            <a:off x="8928382" y="4336062"/>
            <a:ext cx="2258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000000"/>
                </a:solidFill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/>
              <a:sym typeface="Lucida Sans"/>
            </a:endParaRPr>
          </a:p>
        </p:txBody>
      </p:sp>
      <p:sp>
        <p:nvSpPr>
          <p:cNvPr id="222" name="1"/>
          <p:cNvSpPr txBox="1"/>
          <p:nvPr/>
        </p:nvSpPr>
        <p:spPr>
          <a:xfrm>
            <a:off x="2442068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pPr marL="0" marR="0" lvl="0" indent="0" algn="ctr" defTabSz="1449492" rtl="0" eaLnBrk="1" fontAlgn="auto" latinLnBrk="0" hangingPunct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606060"/>
              </a:buClr>
              <a:buSzTx/>
              <a:buFont typeface="Lucida Sans"/>
              <a:buNone/>
              <a:tabLst>
                <a:tab pos="1066800" algn="l"/>
              </a:tabLst>
              <a:defRPr/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606060"/>
                </a:solidFill>
                <a:effectLst/>
                <a:uLnTx/>
                <a:uFill>
                  <a:solidFill>
                    <a:srgbClr val="606060"/>
                  </a:solidFill>
                </a:uFill>
                <a:latin typeface="Lucida Sans"/>
                <a:sym typeface="Lucida Sans"/>
              </a:rPr>
              <a:t>1</a:t>
            </a:r>
          </a:p>
        </p:txBody>
      </p:sp>
      <p:sp>
        <p:nvSpPr>
          <p:cNvPr id="223" name="2"/>
          <p:cNvSpPr txBox="1"/>
          <p:nvPr/>
        </p:nvSpPr>
        <p:spPr>
          <a:xfrm>
            <a:off x="3130691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pPr marL="0" marR="0" lvl="0" indent="0" algn="ctr" defTabSz="1449492" rtl="0" eaLnBrk="1" fontAlgn="auto" latinLnBrk="0" hangingPunct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606060"/>
              </a:buClr>
              <a:buSzTx/>
              <a:buFont typeface="Lucida Sans"/>
              <a:buNone/>
              <a:tabLst>
                <a:tab pos="1066800" algn="l"/>
              </a:tabLst>
              <a:defRPr/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606060"/>
                </a:solidFill>
                <a:effectLst/>
                <a:uLnTx/>
                <a:uFill>
                  <a:solidFill>
                    <a:srgbClr val="606060"/>
                  </a:solidFill>
                </a:uFill>
                <a:latin typeface="Lucida Sans"/>
                <a:sym typeface="Lucida Sans"/>
              </a:rPr>
              <a:t>2</a:t>
            </a:r>
          </a:p>
        </p:txBody>
      </p:sp>
      <p:sp>
        <p:nvSpPr>
          <p:cNvPr id="224" name="3"/>
          <p:cNvSpPr txBox="1"/>
          <p:nvPr/>
        </p:nvSpPr>
        <p:spPr>
          <a:xfrm>
            <a:off x="3819313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pPr marL="0" marR="0" lvl="0" indent="0" algn="ctr" defTabSz="1449492" rtl="0" eaLnBrk="1" fontAlgn="auto" latinLnBrk="0" hangingPunct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606060"/>
              </a:buClr>
              <a:buSzTx/>
              <a:buFont typeface="Lucida Sans"/>
              <a:buNone/>
              <a:tabLst>
                <a:tab pos="1066800" algn="l"/>
              </a:tabLst>
              <a:defRPr/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606060"/>
                </a:solidFill>
                <a:effectLst/>
                <a:uLnTx/>
                <a:uFill>
                  <a:solidFill>
                    <a:srgbClr val="606060"/>
                  </a:solidFill>
                </a:uFill>
                <a:latin typeface="Lucida Sans"/>
                <a:sym typeface="Lucida Sans"/>
              </a:rPr>
              <a:t>3</a:t>
            </a:r>
          </a:p>
        </p:txBody>
      </p:sp>
      <p:sp>
        <p:nvSpPr>
          <p:cNvPr id="225" name="4"/>
          <p:cNvSpPr txBox="1"/>
          <p:nvPr/>
        </p:nvSpPr>
        <p:spPr>
          <a:xfrm>
            <a:off x="4510193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pPr marL="0" marR="0" lvl="0" indent="0" algn="ctr" defTabSz="1449492" rtl="0" eaLnBrk="1" fontAlgn="auto" latinLnBrk="0" hangingPunct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606060"/>
              </a:buClr>
              <a:buSzTx/>
              <a:buFont typeface="Lucida Sans"/>
              <a:buNone/>
              <a:tabLst>
                <a:tab pos="1066800" algn="l"/>
              </a:tabLst>
              <a:defRPr/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606060"/>
                </a:solidFill>
                <a:effectLst/>
                <a:uLnTx/>
                <a:uFill>
                  <a:solidFill>
                    <a:srgbClr val="606060"/>
                  </a:solidFill>
                </a:uFill>
                <a:latin typeface="Lucida Sans"/>
                <a:sym typeface="Lucida Sans"/>
              </a:rPr>
              <a:t>4</a:t>
            </a:r>
          </a:p>
        </p:txBody>
      </p:sp>
      <p:sp>
        <p:nvSpPr>
          <p:cNvPr id="226" name="5"/>
          <p:cNvSpPr txBox="1"/>
          <p:nvPr/>
        </p:nvSpPr>
        <p:spPr>
          <a:xfrm>
            <a:off x="5198815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pPr marL="0" marR="0" lvl="0" indent="0" algn="ctr" defTabSz="1449492" rtl="0" eaLnBrk="1" fontAlgn="auto" latinLnBrk="0" hangingPunct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606060"/>
              </a:buClr>
              <a:buSzTx/>
              <a:buFont typeface="Lucida Sans"/>
              <a:buNone/>
              <a:tabLst>
                <a:tab pos="1066800" algn="l"/>
              </a:tabLst>
              <a:defRPr/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606060"/>
                </a:solidFill>
                <a:effectLst/>
                <a:uLnTx/>
                <a:uFill>
                  <a:solidFill>
                    <a:srgbClr val="606060"/>
                  </a:solidFill>
                </a:uFill>
                <a:latin typeface="Lucida Sans"/>
                <a:sym typeface="Lucida Sans"/>
              </a:rPr>
              <a:t>5</a:t>
            </a:r>
          </a:p>
        </p:txBody>
      </p:sp>
      <p:sp>
        <p:nvSpPr>
          <p:cNvPr id="227" name="6"/>
          <p:cNvSpPr txBox="1"/>
          <p:nvPr/>
        </p:nvSpPr>
        <p:spPr>
          <a:xfrm>
            <a:off x="5887437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pPr marL="0" marR="0" lvl="0" indent="0" algn="ctr" defTabSz="1449492" rtl="0" eaLnBrk="1" fontAlgn="auto" latinLnBrk="0" hangingPunct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606060"/>
              </a:buClr>
              <a:buSzTx/>
              <a:buFont typeface="Lucida Sans"/>
              <a:buNone/>
              <a:tabLst>
                <a:tab pos="1066800" algn="l"/>
              </a:tabLst>
              <a:defRPr/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606060"/>
                </a:solidFill>
                <a:effectLst/>
                <a:uLnTx/>
                <a:uFill>
                  <a:solidFill>
                    <a:srgbClr val="606060"/>
                  </a:solidFill>
                </a:uFill>
                <a:latin typeface="Lucida Sans"/>
                <a:sym typeface="Lucida Sans"/>
              </a:rPr>
              <a:t>6</a:t>
            </a:r>
          </a:p>
        </p:txBody>
      </p:sp>
      <p:sp>
        <p:nvSpPr>
          <p:cNvPr id="228" name="7"/>
          <p:cNvSpPr txBox="1"/>
          <p:nvPr/>
        </p:nvSpPr>
        <p:spPr>
          <a:xfrm>
            <a:off x="6578600" y="8991035"/>
            <a:ext cx="6096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pPr marL="0" marR="0" lvl="0" indent="0" algn="ctr" defTabSz="1449492" rtl="0" eaLnBrk="1" fontAlgn="auto" latinLnBrk="0" hangingPunct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606060"/>
              </a:buClr>
              <a:buSzTx/>
              <a:buFont typeface="Lucida Sans"/>
              <a:buNone/>
              <a:tabLst>
                <a:tab pos="1066800" algn="l"/>
              </a:tabLst>
              <a:defRPr/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606060"/>
                </a:solidFill>
                <a:effectLst/>
                <a:uLnTx/>
                <a:uFill>
                  <a:solidFill>
                    <a:srgbClr val="606060"/>
                  </a:solidFill>
                </a:uFill>
                <a:latin typeface="Lucida Sans"/>
                <a:sym typeface="Lucida Sans"/>
              </a:rPr>
              <a:t>7</a:t>
            </a:r>
          </a:p>
        </p:txBody>
      </p:sp>
      <p:sp>
        <p:nvSpPr>
          <p:cNvPr id="229" name="8"/>
          <p:cNvSpPr txBox="1"/>
          <p:nvPr/>
        </p:nvSpPr>
        <p:spPr>
          <a:xfrm>
            <a:off x="7264682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pPr marL="0" marR="0" lvl="0" indent="0" algn="ctr" defTabSz="1449492" rtl="0" eaLnBrk="1" fontAlgn="auto" latinLnBrk="0" hangingPunct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606060"/>
              </a:buClr>
              <a:buSzTx/>
              <a:buFont typeface="Lucida Sans"/>
              <a:buNone/>
              <a:tabLst>
                <a:tab pos="1066800" algn="l"/>
              </a:tabLst>
              <a:defRPr/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606060"/>
                </a:solidFill>
                <a:effectLst/>
                <a:uLnTx/>
                <a:uFill>
                  <a:solidFill>
                    <a:srgbClr val="606060"/>
                  </a:solidFill>
                </a:uFill>
                <a:latin typeface="Lucida Sans"/>
                <a:sym typeface="Lucida Sans"/>
              </a:rPr>
              <a:t>8</a:t>
            </a:r>
          </a:p>
        </p:txBody>
      </p:sp>
      <p:sp>
        <p:nvSpPr>
          <p:cNvPr id="230" name="9"/>
          <p:cNvSpPr txBox="1"/>
          <p:nvPr/>
        </p:nvSpPr>
        <p:spPr>
          <a:xfrm>
            <a:off x="7953304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pPr marL="0" marR="0" lvl="0" indent="0" algn="ctr" defTabSz="1449492" rtl="0" eaLnBrk="1" fontAlgn="auto" latinLnBrk="0" hangingPunct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606060"/>
              </a:buClr>
              <a:buSzTx/>
              <a:buFont typeface="Lucida Sans"/>
              <a:buNone/>
              <a:tabLst>
                <a:tab pos="1066800" algn="l"/>
              </a:tabLst>
              <a:defRPr/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606060"/>
                </a:solidFill>
                <a:effectLst/>
                <a:uLnTx/>
                <a:uFill>
                  <a:solidFill>
                    <a:srgbClr val="606060"/>
                  </a:solidFill>
                </a:uFill>
                <a:latin typeface="Lucida Sans"/>
                <a:sym typeface="Lucida Sans"/>
              </a:rPr>
              <a:t>9</a:t>
            </a:r>
          </a:p>
        </p:txBody>
      </p:sp>
      <p:sp>
        <p:nvSpPr>
          <p:cNvPr id="231" name="10"/>
          <p:cNvSpPr txBox="1"/>
          <p:nvPr/>
        </p:nvSpPr>
        <p:spPr>
          <a:xfrm>
            <a:off x="8547100" y="8991035"/>
            <a:ext cx="609600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pPr marL="0" marR="0" lvl="0" indent="0" algn="ctr" defTabSz="1449492" rtl="0" eaLnBrk="1" fontAlgn="auto" latinLnBrk="0" hangingPunct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606060"/>
              </a:buClr>
              <a:buSzTx/>
              <a:buFont typeface="Lucida Sans"/>
              <a:buNone/>
              <a:tabLst>
                <a:tab pos="1066800" algn="l"/>
              </a:tabLst>
              <a:defRPr/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606060"/>
                </a:solidFill>
                <a:effectLst/>
                <a:uLnTx/>
                <a:uFill>
                  <a:solidFill>
                    <a:srgbClr val="606060"/>
                  </a:solidFill>
                </a:uFill>
                <a:latin typeface="Lucida Sans"/>
                <a:sym typeface="Lucida Sans"/>
              </a:rPr>
              <a:t>10</a:t>
            </a:r>
          </a:p>
        </p:txBody>
      </p:sp>
      <p:sp>
        <p:nvSpPr>
          <p:cNvPr id="232" name="11"/>
          <p:cNvSpPr txBox="1"/>
          <p:nvPr/>
        </p:nvSpPr>
        <p:spPr>
          <a:xfrm>
            <a:off x="9332807" y="8991035"/>
            <a:ext cx="60960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ts val="1000"/>
              </a:spcBef>
              <a:buClr>
                <a:srgbClr val="606060"/>
              </a:buClr>
              <a:defRPr sz="1400"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defRPr>
            </a:lvl1pPr>
          </a:lstStyle>
          <a:p>
            <a:pPr marL="0" marR="0" lvl="0" indent="0" algn="ctr" defTabSz="1449492" rtl="0" eaLnBrk="1" fontAlgn="auto" latinLnBrk="0" hangingPunct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606060"/>
              </a:buClr>
              <a:buSzTx/>
              <a:buFont typeface="Lucida Sans"/>
              <a:buNone/>
              <a:tabLst>
                <a:tab pos="1066800" algn="l"/>
              </a:tabLst>
              <a:defRPr/>
            </a:pPr>
            <a:r>
              <a:rPr kumimoji="0" sz="1400" b="0" i="0" u="none" strike="noStrike" kern="0" cap="none" spc="0" normalizeH="0" baseline="0" noProof="0">
                <a:ln>
                  <a:noFill/>
                </a:ln>
                <a:solidFill>
                  <a:srgbClr val="606060"/>
                </a:solidFill>
                <a:effectLst/>
                <a:uLnTx/>
                <a:uFill>
                  <a:solidFill>
                    <a:srgbClr val="606060"/>
                  </a:solidFill>
                </a:uFill>
                <a:latin typeface="Lucida Sans"/>
                <a:sym typeface="Lucida Sans"/>
              </a:rPr>
              <a:t>11</a:t>
            </a:r>
          </a:p>
        </p:txBody>
      </p:sp>
      <p:sp>
        <p:nvSpPr>
          <p:cNvPr id="233" name="f"/>
          <p:cNvSpPr/>
          <p:nvPr/>
        </p:nvSpPr>
        <p:spPr>
          <a:xfrm>
            <a:off x="5484142" y="7288107"/>
            <a:ext cx="2754490" cy="392854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pPr marL="61411" marR="61411" lvl="0" indent="0" algn="ctr" defTabSz="4572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Lucida Sans"/>
              <a:buNone/>
              <a:tabLst>
                <a:tab pos="1066800" algn="l"/>
              </a:tabLst>
              <a:defRPr/>
            </a:pPr>
            <a:r>
              <a: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/>
                <a:sym typeface="Lucida Sans"/>
              </a:rPr>
              <a:t>f</a:t>
            </a:r>
          </a:p>
        </p:txBody>
      </p:sp>
      <p:sp>
        <p:nvSpPr>
          <p:cNvPr id="234" name="g"/>
          <p:cNvSpPr/>
          <p:nvPr/>
        </p:nvSpPr>
        <p:spPr>
          <a:xfrm>
            <a:off x="6172764" y="7879644"/>
            <a:ext cx="2756748" cy="392854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pPr marL="61411" marR="61411" lvl="0" indent="0" algn="ctr" defTabSz="4572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Lucida Sans"/>
              <a:buNone/>
              <a:tabLst>
                <a:tab pos="1066800" algn="l"/>
              </a:tabLst>
              <a:defRPr/>
            </a:pPr>
            <a:r>
              <a: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/>
                <a:sym typeface="Lucida Sans"/>
              </a:rPr>
              <a:t>g</a:t>
            </a:r>
          </a:p>
        </p:txBody>
      </p:sp>
      <p:sp>
        <p:nvSpPr>
          <p:cNvPr id="235" name="Line"/>
          <p:cNvSpPr/>
          <p:nvPr/>
        </p:nvSpPr>
        <p:spPr>
          <a:xfrm flipV="1">
            <a:off x="5483013" y="4336062"/>
            <a:ext cx="2259" cy="4529103"/>
          </a:xfrm>
          <a:prstGeom prst="line">
            <a:avLst/>
          </a:prstGeom>
          <a:ln>
            <a:solidFill>
              <a:srgbClr val="000000"/>
            </a:solidFill>
            <a:prstDash val="sysDot"/>
          </a:ln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000000"/>
                </a:solidFill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/>
              <a:sym typeface="Lucida Sans"/>
            </a:endParaRPr>
          </a:p>
        </p:txBody>
      </p:sp>
      <p:sp>
        <p:nvSpPr>
          <p:cNvPr id="236" name="h"/>
          <p:cNvSpPr/>
          <p:nvPr/>
        </p:nvSpPr>
        <p:spPr>
          <a:xfrm>
            <a:off x="7543800" y="8458200"/>
            <a:ext cx="2068125" cy="395112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pPr marL="61411" marR="61411" lvl="0" indent="0" algn="ctr" defTabSz="4572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Lucida Sans"/>
              <a:buNone/>
              <a:tabLst>
                <a:tab pos="1066800" algn="l"/>
              </a:tabLst>
              <a:defRPr/>
            </a:pPr>
            <a:r>
              <a: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/>
                <a:sym typeface="Lucida Sans"/>
              </a:rPr>
              <a:t>h</a:t>
            </a:r>
          </a:p>
        </p:txBody>
      </p:sp>
      <p:sp>
        <p:nvSpPr>
          <p:cNvPr id="237" name="e"/>
          <p:cNvSpPr/>
          <p:nvPr/>
        </p:nvSpPr>
        <p:spPr>
          <a:xfrm>
            <a:off x="4795520" y="6696568"/>
            <a:ext cx="2065868" cy="395112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pPr marL="61411" marR="61411" lvl="0" indent="0" algn="ctr" defTabSz="4572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Lucida Sans"/>
              <a:buNone/>
              <a:tabLst>
                <a:tab pos="1066800" algn="l"/>
              </a:tabLst>
              <a:defRPr/>
            </a:pPr>
            <a:r>
              <a: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/>
                <a:sym typeface="Lucida Sans"/>
              </a:rPr>
              <a:t>e</a:t>
            </a:r>
          </a:p>
        </p:txBody>
      </p:sp>
      <p:sp>
        <p:nvSpPr>
          <p:cNvPr id="238" name="a"/>
          <p:cNvSpPr/>
          <p:nvPr/>
        </p:nvSpPr>
        <p:spPr>
          <a:xfrm>
            <a:off x="2038773" y="4330700"/>
            <a:ext cx="4133992" cy="392854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pPr marL="61411" marR="61411" lvl="0" indent="0" algn="ctr" defTabSz="4572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Lucida Sans"/>
              <a:buNone/>
              <a:tabLst>
                <a:tab pos="1066800" algn="l"/>
              </a:tabLst>
              <a:defRPr/>
            </a:pPr>
            <a:r>
              <a: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/>
                <a:sym typeface="Lucida Sans"/>
              </a:rPr>
              <a:t>a</a:t>
            </a:r>
          </a:p>
        </p:txBody>
      </p:sp>
      <p:sp>
        <p:nvSpPr>
          <p:cNvPr id="239" name="b"/>
          <p:cNvSpPr/>
          <p:nvPr/>
        </p:nvSpPr>
        <p:spPr>
          <a:xfrm>
            <a:off x="2730500" y="4926471"/>
            <a:ext cx="2068125" cy="392854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pPr marL="61411" marR="61411" lvl="0" indent="0" algn="ctr" defTabSz="4572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Lucida Sans"/>
              <a:buNone/>
              <a:tabLst>
                <a:tab pos="1066800" algn="l"/>
              </a:tabLst>
              <a:defRPr/>
            </a:pPr>
            <a:r>
              <a: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/>
                <a:sym typeface="Lucida Sans"/>
              </a:rPr>
              <a:t>b</a:t>
            </a:r>
          </a:p>
        </p:txBody>
      </p:sp>
      <p:sp>
        <p:nvSpPr>
          <p:cNvPr id="240" name="c"/>
          <p:cNvSpPr/>
          <p:nvPr/>
        </p:nvSpPr>
        <p:spPr>
          <a:xfrm>
            <a:off x="4106897" y="5515751"/>
            <a:ext cx="1377246" cy="395112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pPr marL="61411" marR="61411" lvl="0" indent="0" algn="ctr" defTabSz="4572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Lucida Sans"/>
              <a:buNone/>
              <a:tabLst>
                <a:tab pos="1066800" algn="l"/>
              </a:tabLst>
              <a:defRPr/>
            </a:pPr>
            <a:r>
              <a: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/>
                <a:sym typeface="Lucida Sans"/>
              </a:rPr>
              <a:t>c</a:t>
            </a:r>
          </a:p>
        </p:txBody>
      </p:sp>
      <p:sp>
        <p:nvSpPr>
          <p:cNvPr id="241" name="d"/>
          <p:cNvSpPr/>
          <p:nvPr/>
        </p:nvSpPr>
        <p:spPr>
          <a:xfrm>
            <a:off x="4106897" y="6107288"/>
            <a:ext cx="3443112" cy="392855"/>
          </a:xfrm>
          <a:prstGeom prst="rect">
            <a:avLst/>
          </a:prstGeom>
          <a:solidFill>
            <a:srgbClr val="CBCBC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marL="61411" marR="61411" defTabSz="457200">
              <a:defRPr sz="2000">
                <a:solidFill>
                  <a:srgbClr val="000000"/>
                </a:solidFill>
              </a:defRPr>
            </a:lvl1pPr>
          </a:lstStyle>
          <a:p>
            <a:pPr marL="61411" marR="61411" lvl="0" indent="0" algn="ctr" defTabSz="457200" rtl="0" eaLnBrk="1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Lucida Sans"/>
              <a:buNone/>
              <a:tabLst>
                <a:tab pos="1066800" algn="l"/>
              </a:tabLst>
              <a:defRPr/>
            </a:pPr>
            <a:r>
              <a:rPr kumimoji="0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/>
                <a:sym typeface="Lucida Sans"/>
              </a:rPr>
              <a:t>d</a:t>
            </a:r>
          </a:p>
        </p:txBody>
      </p:sp>
      <p:grpSp>
        <p:nvGrpSpPr>
          <p:cNvPr id="245" name="Group"/>
          <p:cNvGrpSpPr/>
          <p:nvPr/>
        </p:nvGrpSpPr>
        <p:grpSpPr>
          <a:xfrm>
            <a:off x="2730500" y="4927600"/>
            <a:ext cx="6881425" cy="3925712"/>
            <a:chOff x="0" y="0"/>
            <a:chExt cx="6881424" cy="3925711"/>
          </a:xfrm>
        </p:grpSpPr>
        <p:sp>
          <p:nvSpPr>
            <p:cNvPr id="242" name="h"/>
            <p:cNvSpPr/>
            <p:nvPr/>
          </p:nvSpPr>
          <p:spPr>
            <a:xfrm>
              <a:off x="4813300" y="3530600"/>
              <a:ext cx="2068125" cy="395112"/>
            </a:xfrm>
            <a:prstGeom prst="rect">
              <a:avLst/>
            </a:prstGeom>
            <a:solidFill>
              <a:srgbClr val="003F8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61411" marR="61411" defTabSz="457200">
                <a:defRPr sz="2000">
                  <a:solidFill>
                    <a:srgbClr val="FFFFFF"/>
                  </a:solidFill>
                </a:defRPr>
              </a:lvl1pPr>
            </a:lstStyle>
            <a:p>
              <a:pPr marL="61411" marR="61411" lvl="0" indent="0" algn="ctr" defTabSz="457200" rtl="0" eaLnBrk="1" fontAlgn="auto" latinLnBrk="0" hangingPunct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Lucida Sans"/>
                <a:buNone/>
                <a:tabLst>
                  <a:tab pos="1066800" algn="l"/>
                </a:tabLst>
                <a:defRPr/>
              </a:pPr>
              <a:r>
                <a:rPr kumimoji="0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Sans"/>
                  <a:sym typeface="Lucida Sans"/>
                </a:rPr>
                <a:t>h</a:t>
              </a:r>
            </a:p>
          </p:txBody>
        </p:sp>
        <p:sp>
          <p:nvSpPr>
            <p:cNvPr id="243" name="e"/>
            <p:cNvSpPr/>
            <p:nvPr/>
          </p:nvSpPr>
          <p:spPr>
            <a:xfrm>
              <a:off x="2070100" y="1765300"/>
              <a:ext cx="2065867" cy="395112"/>
            </a:xfrm>
            <a:prstGeom prst="rect">
              <a:avLst/>
            </a:prstGeom>
            <a:solidFill>
              <a:srgbClr val="003F8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61411" marR="61411" defTabSz="457200">
                <a:defRPr sz="2000">
                  <a:solidFill>
                    <a:srgbClr val="FFFFFF"/>
                  </a:solidFill>
                </a:defRPr>
              </a:lvl1pPr>
            </a:lstStyle>
            <a:p>
              <a:pPr marL="61411" marR="61411" lvl="0" indent="0" algn="ctr" defTabSz="457200" rtl="0" eaLnBrk="1" fontAlgn="auto" latinLnBrk="0" hangingPunct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Lucida Sans"/>
                <a:buNone/>
                <a:tabLst>
                  <a:tab pos="1066800" algn="l"/>
                </a:tabLst>
                <a:defRPr/>
              </a:pPr>
              <a:r>
                <a:rPr kumimoji="0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Sans"/>
                  <a:sym typeface="Lucida Sans"/>
                </a:rPr>
                <a:t>e</a:t>
              </a:r>
            </a:p>
          </p:txBody>
        </p:sp>
        <p:sp>
          <p:nvSpPr>
            <p:cNvPr id="244" name="b"/>
            <p:cNvSpPr/>
            <p:nvPr/>
          </p:nvSpPr>
          <p:spPr>
            <a:xfrm>
              <a:off x="0" y="0"/>
              <a:ext cx="2068125" cy="392854"/>
            </a:xfrm>
            <a:prstGeom prst="rect">
              <a:avLst/>
            </a:prstGeom>
            <a:solidFill>
              <a:srgbClr val="003F8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marL="61411" marR="61411" defTabSz="457200">
                <a:defRPr sz="2000">
                  <a:solidFill>
                    <a:srgbClr val="FFFFFF"/>
                  </a:solidFill>
                </a:defRPr>
              </a:lvl1pPr>
            </a:lstStyle>
            <a:p>
              <a:pPr marL="61411" marR="61411" lvl="0" indent="0" algn="ctr" defTabSz="457200" rtl="0" eaLnBrk="1" fontAlgn="auto" latinLnBrk="0" hangingPunct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Lucida Sans"/>
                <a:buNone/>
                <a:tabLst>
                  <a:tab pos="1066800" algn="l"/>
                </a:tabLst>
                <a:defRPr/>
              </a:pPr>
              <a:r>
                <a:rPr kumimoji="0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ucida Sans"/>
                  <a:sym typeface="Lucida Sans"/>
                </a:rPr>
                <a:t>b</a:t>
              </a:r>
            </a:p>
          </p:txBody>
        </p:sp>
      </p:grpSp>
      <p:grpSp>
        <p:nvGrpSpPr>
          <p:cNvPr id="249" name="Group"/>
          <p:cNvGrpSpPr/>
          <p:nvPr/>
        </p:nvGrpSpPr>
        <p:grpSpPr>
          <a:xfrm>
            <a:off x="7655655" y="6308167"/>
            <a:ext cx="4454659" cy="1565834"/>
            <a:chOff x="0" y="0"/>
            <a:chExt cx="4454657" cy="1565833"/>
          </a:xfrm>
        </p:grpSpPr>
        <p:sp>
          <p:nvSpPr>
            <p:cNvPr id="246" name="jobs d and g…"/>
            <p:cNvSpPr txBox="1"/>
            <p:nvPr/>
          </p:nvSpPr>
          <p:spPr>
            <a:xfrm>
              <a:off x="2789941" y="308532"/>
              <a:ext cx="1664717" cy="4454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/>
            <a:p>
              <a:pPr marL="0" marR="0" lvl="0" indent="0" algn="ctr" defTabSz="1449492" rtl="0" eaLnBrk="1" fontAlgn="auto" latinLnBrk="0" hangingPunct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Lucida Sans"/>
                <a:buNone/>
                <a:tabLst>
                  <a:tab pos="1066800" algn="l"/>
                </a:tabLst>
                <a:defRPr/>
              </a:pPr>
              <a:r>
                <a:rPr kumimoji="0" sz="1600" b="0" i="0" u="none" strike="noStrike" kern="0" cap="none" spc="0" normalizeH="0" baseline="0" noProof="0">
                  <a:ln>
                    <a:noFill/>
                  </a:ln>
                  <a:solidFill>
                    <a:srgbClr val="8D3124"/>
                  </a:solidFill>
                  <a:effectLst/>
                  <a:uLnTx/>
                  <a:uFillTx/>
                  <a:latin typeface="Lucida Sans"/>
                  <a:sym typeface="Lucida Sans"/>
                </a:rPr>
                <a:t>jobs d and g</a:t>
              </a:r>
            </a:p>
            <a:p>
              <a:pPr marL="0" marR="0" lvl="0" indent="0" algn="ctr" defTabSz="1449492" rtl="0" eaLnBrk="1" fontAlgn="auto" latinLnBrk="0" hangingPunct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Lucida Sans"/>
                <a:buNone/>
                <a:tabLst>
                  <a:tab pos="1066800" algn="l"/>
                </a:tabLst>
                <a:defRPr/>
              </a:pPr>
              <a:r>
                <a:rPr kumimoji="0" sz="1600" b="0" i="0" u="none" strike="noStrike" kern="0" cap="none" spc="0" normalizeH="0" baseline="0" noProof="0">
                  <a:ln>
                    <a:noFill/>
                  </a:ln>
                  <a:solidFill>
                    <a:srgbClr val="8D3124"/>
                  </a:solidFill>
                  <a:effectLst/>
                  <a:uLnTx/>
                  <a:uFillTx/>
                  <a:latin typeface="Lucida Sans"/>
                  <a:sym typeface="Lucida Sans"/>
                </a:rPr>
                <a:t>are incompatible</a:t>
              </a:r>
            </a:p>
          </p:txBody>
        </p:sp>
        <p:sp>
          <p:nvSpPr>
            <p:cNvPr id="247" name="Line"/>
            <p:cNvSpPr/>
            <p:nvPr/>
          </p:nvSpPr>
          <p:spPr>
            <a:xfrm flipV="1">
              <a:off x="1348644" y="559875"/>
              <a:ext cx="1299639" cy="1005959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0000"/>
                  </a:solidFill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/>
                <a:sym typeface="Lucida Sans"/>
              </a:endParaRPr>
            </a:p>
          </p:txBody>
        </p:sp>
        <p:sp>
          <p:nvSpPr>
            <p:cNvPr id="248" name="Line"/>
            <p:cNvSpPr/>
            <p:nvPr/>
          </p:nvSpPr>
          <p:spPr>
            <a:xfrm>
              <a:off x="0" y="0"/>
              <a:ext cx="2660763" cy="559101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0000"/>
                  </a:solidFill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/>
                <a:sym typeface="Lucida Sans"/>
              </a:endParaRP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000000"/>
                </a:solidFill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/>
              <a:sym typeface="Lucida Sans"/>
            </a:endParaRPr>
          </a:p>
        </p:txBody>
      </p:sp>
      <p:sp>
        <p:nvSpPr>
          <p:cNvPr id="279" name="Interval scheduling:  greedy algorithm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greedy algorithms</a:t>
            </a:r>
          </a:p>
        </p:txBody>
      </p:sp>
      <p:sp>
        <p:nvSpPr>
          <p:cNvPr id="280" name="Greedy template.  Consider jobs in some natural order. Take each job provided it′s compatible with the ones already taken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Greedy template.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Consider jobs in some natural order.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Take each job provided it′s compatible with the ones already taken.</a:t>
            </a:r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endParaRPr>
              <a:solidFill>
                <a:srgbClr val="000000"/>
              </a:solidFill>
              <a:uFill>
                <a:solidFill>
                  <a:srgbClr val="000000"/>
                </a:solidFill>
              </a:uFill>
            </a:endParaRPr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start time]</a:t>
            </a:r>
            <a:r>
              <a:t>  Consider jobs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[Earliest finish time]</a:t>
            </a:r>
            <a:r>
              <a:t>  Consider jobs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[Shortest interval]</a:t>
            </a:r>
            <a:r>
              <a:t>  Consider jobs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f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 – s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  <a:br/>
            <a:endParaRPr/>
          </a:p>
          <a:p>
            <a:pPr lvl="1"/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[Fewest conflicts]</a:t>
            </a:r>
            <a:r>
              <a:t>  For each job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t>, count the number of</a:t>
            </a:r>
            <a:br/>
            <a:r>
              <a:t>conflicting jobs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 Schedule in ascending order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c</a:t>
            </a:r>
            <a:r>
              <a:rPr i="1" baseline="-20250">
                <a:latin typeface="Times"/>
                <a:ea typeface="Times"/>
                <a:cs typeface="Times"/>
                <a:sym typeface="Times"/>
              </a:rPr>
              <a:t>j</a:t>
            </a:r>
            <a:r>
              <a:t>.</a:t>
            </a:r>
          </a:p>
        </p:txBody>
      </p:sp>
      <p:sp>
        <p:nvSpPr>
          <p:cNvPr id="28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404648" y="9347200"/>
            <a:ext cx="184304" cy="2159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/>
                <a:sym typeface="Lucida Sans"/>
              </a:rPr>
              <a:pPr marL="0" marR="0" lvl="0" indent="0" algn="ctr" defTabSz="457200" rtl="0" eaLnBrk="1" fontAlgn="auto" latinLnBrk="0" hangingPunc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  <a:defRPr/>
              </a:pPr>
              <a:t>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/>
              <a:sym typeface="Lucida San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0" build="p" bldLvl="5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26936"/>
            <a:ext cx="13004800" cy="10475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36272B2-8A88-4789-8EFD-4A5175E35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634" y="915153"/>
            <a:ext cx="11958320" cy="10593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Greedy exchange argument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41BD1F1-A2AA-45BE-80C7-202766754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194" y="2382545"/>
            <a:ext cx="11260410" cy="624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61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B219C-D8E4-4567-8CE5-C1A178F0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Difference between Greedy </a:t>
            </a:r>
            <a:br>
              <a:rPr lang="en-US" altLang="zh-CN"/>
            </a:br>
            <a:r>
              <a:rPr lang="en-US" altLang="zh-CN"/>
              <a:t>and “Divide and conquer”</a:t>
            </a: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34077F-577D-4348-9B20-2F669EEF9F9E}"/>
              </a:ext>
            </a:extLst>
          </p:cNvPr>
          <p:cNvSpPr txBox="1"/>
          <p:nvPr/>
        </p:nvSpPr>
        <p:spPr>
          <a:xfrm>
            <a:off x="948863" y="1838399"/>
            <a:ext cx="4544840" cy="150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</a:rPr>
              <a:t>At each step, we attempt to take the decision that result in the most evident and immediate benefit irrespective of the final outcome. We don’t take future into consideration.</a:t>
            </a: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2FC39C-D3A8-4ADA-A91B-8346F6A43A6E}"/>
              </a:ext>
            </a:extLst>
          </p:cNvPr>
          <p:cNvSpPr txBox="1"/>
          <p:nvPr/>
        </p:nvSpPr>
        <p:spPr>
          <a:xfrm>
            <a:off x="7274624" y="2107347"/>
            <a:ext cx="5408037" cy="1143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</a:rPr>
              <a:t>We divide a problem into several </a:t>
            </a:r>
            <a:r>
              <a:rPr lang="en-US" altLang="zh-CN" sz="1800">
                <a:solidFill>
                  <a:srgbClr val="FF0000"/>
                </a:solidFill>
              </a:rPr>
              <a:t>non-overlapping </a:t>
            </a:r>
            <a:r>
              <a:rPr lang="en-US" altLang="zh-CN" sz="1800">
                <a:solidFill>
                  <a:schemeClr val="tx1"/>
                </a:solidFill>
              </a:rPr>
              <a:t>subproblem, solve each subproblem indepently and find a way to combine them.</a:t>
            </a:r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301D47-A803-4CEF-8217-1A41F3EF9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4362" y="3570249"/>
            <a:ext cx="4368563" cy="204994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4891BB1-F245-413B-AD70-F5C23F564B81}"/>
              </a:ext>
            </a:extLst>
          </p:cNvPr>
          <p:cNvSpPr/>
          <p:nvPr/>
        </p:nvSpPr>
        <p:spPr>
          <a:xfrm>
            <a:off x="1089364" y="3600682"/>
            <a:ext cx="4161569" cy="17673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FF672B8-55EC-4B8E-92D3-D29766CFB395}"/>
              </a:ext>
            </a:extLst>
          </p:cNvPr>
          <p:cNvSpPr/>
          <p:nvPr/>
        </p:nvSpPr>
        <p:spPr>
          <a:xfrm>
            <a:off x="1440446" y="4807694"/>
            <a:ext cx="972000" cy="172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A56B85C-E980-48CD-9BD8-BE419D6D7650}"/>
              </a:ext>
            </a:extLst>
          </p:cNvPr>
          <p:cNvSpPr/>
          <p:nvPr/>
        </p:nvSpPr>
        <p:spPr>
          <a:xfrm>
            <a:off x="3798133" y="4845031"/>
            <a:ext cx="316589" cy="13821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2A89731-9184-47D9-B6FB-2C7936087732}"/>
              </a:ext>
            </a:extLst>
          </p:cNvPr>
          <p:cNvSpPr/>
          <p:nvPr/>
        </p:nvSpPr>
        <p:spPr>
          <a:xfrm>
            <a:off x="2978512" y="5620736"/>
            <a:ext cx="2272421" cy="17279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4BB0204-D791-4C5B-8959-97CA0AC632D9}"/>
              </a:ext>
            </a:extLst>
          </p:cNvPr>
          <p:cNvSpPr/>
          <p:nvPr/>
        </p:nvSpPr>
        <p:spPr>
          <a:xfrm>
            <a:off x="1023225" y="5239160"/>
            <a:ext cx="1389221" cy="64967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D6C3023-DCEA-4949-B2FD-9E2048ADFA24}"/>
              </a:ext>
            </a:extLst>
          </p:cNvPr>
          <p:cNvSpPr txBox="1"/>
          <p:nvPr/>
        </p:nvSpPr>
        <p:spPr>
          <a:xfrm>
            <a:off x="949465" y="4157756"/>
            <a:ext cx="4058093" cy="533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Choose one to add to the bar</a:t>
            </a:r>
            <a:endParaRPr lang="zh-CN" altLang="en-US" sz="240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8B15640-00DA-4936-A95F-279E724D587B}"/>
              </a:ext>
            </a:extLst>
          </p:cNvPr>
          <p:cNvSpPr/>
          <p:nvPr/>
        </p:nvSpPr>
        <p:spPr>
          <a:xfrm>
            <a:off x="5547864" y="4473275"/>
            <a:ext cx="1673001" cy="14163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VS</a:t>
            </a:r>
            <a:endParaRPr lang="zh-CN" altLang="en-US" sz="7200" b="1" cap="none" spc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0B9EC2E-8379-4C0E-A876-371971D8C729}"/>
              </a:ext>
            </a:extLst>
          </p:cNvPr>
          <p:cNvSpPr txBox="1"/>
          <p:nvPr/>
        </p:nvSpPr>
        <p:spPr>
          <a:xfrm>
            <a:off x="650240" y="6873642"/>
            <a:ext cx="4906978" cy="172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Can be applied in nearly every cases, but also not often gives optimal results.</a:t>
            </a:r>
            <a:endParaRPr lang="zh-CN" altLang="en-US" sz="28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24C7489-BC73-4D4C-BCF3-3263E578A9F4}"/>
              </a:ext>
            </a:extLst>
          </p:cNvPr>
          <p:cNvSpPr txBox="1"/>
          <p:nvPr/>
        </p:nvSpPr>
        <p:spPr>
          <a:xfrm>
            <a:off x="7447584" y="6638287"/>
            <a:ext cx="4692773" cy="1727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Can just be applied to some special cases, but can give optimal results in  most times.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1889825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000000"/>
                </a:solidFill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/>
              <a:sym typeface="Lucida Sans"/>
            </a:endParaRPr>
          </a:p>
        </p:txBody>
      </p:sp>
      <p:sp>
        <p:nvSpPr>
          <p:cNvPr id="323" name="Interval scheduling:  analysis of earliest-finish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analysis of earliest-finish-time-first algorithm</a:t>
            </a:r>
          </a:p>
        </p:txBody>
      </p:sp>
      <p:sp>
        <p:nvSpPr>
          <p:cNvPr id="324" name="Theorem.  The earliest-finish-time-first algorithm is optimal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Theorem.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earliest-finish-time-first algorithm is optimal.</a:t>
            </a:r>
          </a:p>
          <a:p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[by contradiction]</a:t>
            </a:r>
          </a:p>
          <a:p>
            <a:pPr lvl="1"/>
            <a:r>
              <a:t>Assume greedy is not optimal, and let’s see what happens.</a:t>
            </a:r>
          </a:p>
          <a:p>
            <a:pPr lvl="1"/>
            <a:r>
              <a:t>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1</a:t>
            </a:r>
            <a:r>
              <a:t>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2</a:t>
            </a:r>
            <a:r>
              <a:t>, ... </a:t>
            </a:r>
            <a:r>
              <a:rPr i="1" err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i="1" baseline="-20250" err="1">
                <a:latin typeface="Times"/>
                <a:ea typeface="Times"/>
                <a:cs typeface="Times"/>
                <a:sym typeface="Times"/>
              </a:rPr>
              <a:t>k</a:t>
            </a:r>
            <a:r>
              <a:rPr baseline="-20250"/>
              <a:t> </a:t>
            </a:r>
            <a:r>
              <a:t>denote set of jobs selected by greedy.</a:t>
            </a:r>
          </a:p>
          <a:p>
            <a:pPr lvl="1"/>
            <a:r>
              <a:t>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1</a:t>
            </a:r>
            <a:r>
              <a:t>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2</a:t>
            </a:r>
            <a:r>
              <a:t>, ... </a:t>
            </a:r>
            <a:r>
              <a:rPr i="1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 baseline="-20250" err="1">
                <a:latin typeface="Times"/>
                <a:ea typeface="Times"/>
                <a:cs typeface="Times"/>
                <a:sym typeface="Times"/>
              </a:rPr>
              <a:t>m</a:t>
            </a:r>
            <a:r>
              <a:rPr baseline="-20250"/>
              <a:t>  </a:t>
            </a:r>
            <a:r>
              <a:t>denote set of jobs in an optimal solution with</a:t>
            </a:r>
            <a:br>
              <a:rPr/>
            </a:b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1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1</a:t>
            </a:r>
            <a:r>
              <a:rPr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2 </a:t>
            </a:r>
            <a:r>
              <a:rPr>
                <a:latin typeface="Times"/>
                <a:ea typeface="Times"/>
                <a:cs typeface="Times"/>
                <a:sym typeface="Times"/>
              </a:rPr>
              <a:t>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2</a:t>
            </a:r>
            <a:r>
              <a:rPr>
                <a:latin typeface="Times"/>
                <a:ea typeface="Times"/>
                <a:cs typeface="Times"/>
                <a:sym typeface="Times"/>
              </a:rPr>
              <a:t>, ..., </a:t>
            </a:r>
            <a:r>
              <a:rPr i="1" err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i="1" baseline="-20250" err="1">
                <a:latin typeface="Times"/>
                <a:ea typeface="Times"/>
                <a:cs typeface="Times"/>
                <a:sym typeface="Times"/>
              </a:rPr>
              <a:t>r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 baseline="-20250" err="1">
                <a:latin typeface="Times"/>
                <a:ea typeface="Times"/>
                <a:cs typeface="Times"/>
                <a:sym typeface="Times"/>
              </a:rPr>
              <a:t>r</a:t>
            </a:r>
            <a:r>
              <a:rPr baseline="-20250"/>
              <a:t> </a:t>
            </a:r>
            <a:r>
              <a:t>for the largest possible value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r</a:t>
            </a:r>
            <a:r>
              <a:t>. </a:t>
            </a:r>
          </a:p>
        </p:txBody>
      </p:sp>
      <p:sp>
        <p:nvSpPr>
          <p:cNvPr id="3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/>
                <a:sym typeface="Lucida Sans"/>
              </a:rPr>
              <a:pPr marL="0" marR="0" lvl="0" indent="0" algn="ctr" defTabSz="457200" rtl="0" eaLnBrk="1" fontAlgn="auto" latinLnBrk="0" hangingPunc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  <a:defRPr/>
              </a:pPr>
              <a:t>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/>
              <a:sym typeface="Lucida Sans"/>
            </a:endParaRPr>
          </a:p>
        </p:txBody>
      </p:sp>
      <p:grpSp>
        <p:nvGrpSpPr>
          <p:cNvPr id="328" name="Group"/>
          <p:cNvGrpSpPr/>
          <p:nvPr/>
        </p:nvGrpSpPr>
        <p:grpSpPr>
          <a:xfrm>
            <a:off x="8043333" y="7948288"/>
            <a:ext cx="3073401" cy="1134633"/>
            <a:chOff x="254000" y="0"/>
            <a:chExt cx="3073400" cy="1134632"/>
          </a:xfrm>
        </p:grpSpPr>
        <p:sp>
          <p:nvSpPr>
            <p:cNvPr id="326" name="why not replace…"/>
            <p:cNvSpPr txBox="1"/>
            <p:nvPr/>
          </p:nvSpPr>
          <p:spPr>
            <a:xfrm>
              <a:off x="254000" y="629009"/>
              <a:ext cx="3073400" cy="5056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0" marR="0" lvl="0" indent="0" algn="ctr" defTabSz="1449492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1E00"/>
                </a:buClr>
                <a:buSzTx/>
                <a:buFont typeface="Lucida Sans"/>
                <a:buNone/>
                <a:tabLst>
                  <a:tab pos="1066800" algn="l"/>
                </a:tabLst>
                <a:defRPr/>
              </a:pPr>
              <a:r>
                <a:rPr kumimoji="0" sz="1600" b="0" i="0" u="none" strike="noStrike" kern="0" cap="none" spc="0" normalizeH="0" baseline="0" noProof="0">
                  <a:ln>
                    <a:noFill/>
                  </a:ln>
                  <a:solidFill>
                    <a:srgbClr val="8D3124"/>
                  </a:solidFill>
                  <a:effectLst/>
                  <a:uLnTx/>
                  <a:uFill>
                    <a:solidFill>
                      <a:srgbClr val="8D3124"/>
                    </a:solidFill>
                  </a:uFill>
                  <a:latin typeface="Lucida Sans"/>
                  <a:sym typeface="Lucida Sans"/>
                </a:rPr>
                <a:t>why not replace</a:t>
              </a:r>
            </a:p>
            <a:p>
              <a:pPr marL="0" marR="0" lvl="0" indent="0" algn="ctr" defTabSz="1449492" rtl="0" eaLnBrk="1" fontAlgn="auto" latinLnBrk="0" hangingPunct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81E00"/>
                </a:buClr>
                <a:buSzTx/>
                <a:buFont typeface="Lucida Sans"/>
                <a:buNone/>
                <a:tabLst>
                  <a:tab pos="1066800" algn="l"/>
                </a:tabLst>
                <a:defRPr/>
              </a:pPr>
              <a:r>
                <a:rPr kumimoji="0" sz="1600" b="0" i="0" u="none" strike="noStrike" kern="0" cap="none" spc="0" normalizeH="0" baseline="0" noProof="0">
                  <a:ln>
                    <a:noFill/>
                  </a:ln>
                  <a:solidFill>
                    <a:srgbClr val="8D3124"/>
                  </a:solidFill>
                  <a:effectLst/>
                  <a:uLnTx/>
                  <a:uFill>
                    <a:solidFill>
                      <a:srgbClr val="8D3124"/>
                    </a:solidFill>
                  </a:uFill>
                  <a:latin typeface="Lucida Sans"/>
                  <a:sym typeface="Lucida Sans"/>
                </a:rPr>
                <a:t>job </a:t>
              </a:r>
              <a:r>
                <a:rPr kumimoji="0" sz="1800" b="0" i="1" u="none" strike="noStrike" kern="0" cap="none" spc="0" normalizeH="0" baseline="0" noProof="0">
                  <a:ln>
                    <a:noFill/>
                  </a:ln>
                  <a:solidFill>
                    <a:srgbClr val="8D3124"/>
                  </a:solidFill>
                  <a:effectLst/>
                  <a:uLnTx/>
                  <a:uFillTx/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kumimoji="0" sz="1800" b="0" i="1" u="none" strike="noStrike" kern="0" cap="none" spc="0" normalizeH="0" baseline="-18666" noProof="0">
                  <a:ln>
                    <a:noFill/>
                  </a:ln>
                  <a:solidFill>
                    <a:srgbClr val="8D3124"/>
                  </a:solidFill>
                  <a:effectLst/>
                  <a:uLnTx/>
                  <a:uFillTx/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kumimoji="0" sz="1800" b="0" i="0" u="none" strike="noStrike" kern="0" cap="none" spc="0" normalizeH="0" baseline="-18666" noProof="0">
                  <a:ln>
                    <a:noFill/>
                  </a:ln>
                  <a:solidFill>
                    <a:srgbClr val="8D3124"/>
                  </a:solidFill>
                  <a:effectLst/>
                  <a:uLnTx/>
                  <a:uFillTx/>
                  <a:latin typeface="Times"/>
                  <a:ea typeface="Times"/>
                  <a:cs typeface="Times"/>
                  <a:sym typeface="Times"/>
                </a:rPr>
                <a:t>+1</a:t>
              </a:r>
              <a:r>
                <a:rPr kumimoji="0" sz="1800" b="0" i="0" u="none" strike="noStrike" kern="0" cap="none" spc="0" normalizeH="0" baseline="-20777" noProof="0">
                  <a:ln>
                    <a:noFill/>
                  </a:ln>
                  <a:solidFill>
                    <a:srgbClr val="8D3124"/>
                  </a:solidFill>
                  <a:effectLst/>
                  <a:uLnTx/>
                  <a:uFill>
                    <a:solidFill>
                      <a:srgbClr val="8D3124"/>
                    </a:solidFill>
                  </a:uFill>
                  <a:latin typeface="Lucida Sans"/>
                  <a:sym typeface="Lucida Sans"/>
                </a:rPr>
                <a:t> </a:t>
              </a:r>
              <a:r>
                <a:rPr kumimoji="0" sz="1600" b="0" i="0" u="none" strike="noStrike" kern="0" cap="none" spc="0" normalizeH="0" baseline="0" noProof="0">
                  <a:ln>
                    <a:noFill/>
                  </a:ln>
                  <a:solidFill>
                    <a:srgbClr val="8D3124"/>
                  </a:solidFill>
                  <a:effectLst/>
                  <a:uLnTx/>
                  <a:uFill>
                    <a:solidFill>
                      <a:srgbClr val="8D3124"/>
                    </a:solidFill>
                  </a:uFill>
                  <a:latin typeface="Lucida Sans"/>
                  <a:sym typeface="Lucida Sans"/>
                </a:rPr>
                <a:t>with job </a:t>
              </a:r>
              <a:r>
                <a:rPr kumimoji="0" sz="1800" b="0" i="1" u="none" strike="noStrike" kern="0" cap="none" spc="0" normalizeH="0" baseline="0" noProof="0">
                  <a:ln>
                    <a:noFill/>
                  </a:ln>
                  <a:solidFill>
                    <a:srgbClr val="8D3124"/>
                  </a:solidFill>
                  <a:effectLst/>
                  <a:uLnTx/>
                  <a:uFillTx/>
                  <a:latin typeface="Times"/>
                  <a:ea typeface="Times"/>
                  <a:cs typeface="Times"/>
                  <a:sym typeface="Times"/>
                </a:rPr>
                <a:t>i</a:t>
              </a:r>
              <a:r>
                <a:rPr kumimoji="0" sz="1800" b="0" i="1" u="none" strike="noStrike" kern="0" cap="none" spc="0" normalizeH="0" baseline="-18666" noProof="0">
                  <a:ln>
                    <a:noFill/>
                  </a:ln>
                  <a:solidFill>
                    <a:srgbClr val="8D3124"/>
                  </a:solidFill>
                  <a:effectLst/>
                  <a:uLnTx/>
                  <a:uFillTx/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kumimoji="0" sz="1800" b="0" i="0" u="none" strike="noStrike" kern="0" cap="none" spc="0" normalizeH="0" baseline="-18666" noProof="0">
                  <a:ln>
                    <a:noFill/>
                  </a:ln>
                  <a:solidFill>
                    <a:srgbClr val="8D3124"/>
                  </a:solidFill>
                  <a:effectLst/>
                  <a:uLnTx/>
                  <a:uFillTx/>
                  <a:latin typeface="Times"/>
                  <a:ea typeface="Times"/>
                  <a:cs typeface="Times"/>
                  <a:sym typeface="Times"/>
                </a:rPr>
                <a:t>+1</a:t>
              </a:r>
              <a:r>
                <a:rPr kumimoji="0" sz="1600" b="0" i="0" u="none" strike="noStrike" kern="0" cap="none" spc="0" normalizeH="0" baseline="0" noProof="0">
                  <a:ln>
                    <a:noFill/>
                  </a:ln>
                  <a:solidFill>
                    <a:srgbClr val="8D3124"/>
                  </a:solidFill>
                  <a:effectLst/>
                  <a:uLnTx/>
                  <a:uFill>
                    <a:solidFill>
                      <a:srgbClr val="8D3124"/>
                    </a:solidFill>
                  </a:uFill>
                  <a:latin typeface="Lucida Sans"/>
                  <a:sym typeface="Lucida Sans"/>
                </a:rPr>
                <a:t>?</a:t>
              </a:r>
            </a:p>
          </p:txBody>
        </p:sp>
        <p:sp>
          <p:nvSpPr>
            <p:cNvPr id="327" name="Line"/>
            <p:cNvSpPr/>
            <p:nvPr/>
          </p:nvSpPr>
          <p:spPr>
            <a:xfrm>
              <a:off x="1167271" y="0"/>
              <a:ext cx="1" cy="458255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0000"/>
                  </a:solidFill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/>
                <a:sym typeface="Lucida Sans"/>
              </a:endParaRPr>
            </a:p>
          </p:txBody>
        </p:sp>
      </p:grpSp>
      <p:grpSp>
        <p:nvGrpSpPr>
          <p:cNvPr id="331" name="Group"/>
          <p:cNvGrpSpPr/>
          <p:nvPr/>
        </p:nvGrpSpPr>
        <p:grpSpPr>
          <a:xfrm>
            <a:off x="5254413" y="5015906"/>
            <a:ext cx="5959687" cy="1018288"/>
            <a:chOff x="-1803400" y="-316963"/>
            <a:chExt cx="5959686" cy="1018285"/>
          </a:xfrm>
        </p:grpSpPr>
        <p:sp>
          <p:nvSpPr>
            <p:cNvPr id="329" name="job ir+1 exists and finishes no later than jr+1"/>
            <p:cNvSpPr txBox="1"/>
            <p:nvPr/>
          </p:nvSpPr>
          <p:spPr>
            <a:xfrm>
              <a:off x="-1803400" y="-316963"/>
              <a:ext cx="5959686" cy="4322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0" marR="0" lvl="0" indent="0" algn="ctr" defTabSz="1449492" rtl="0" eaLnBrk="1" fontAlgn="auto" latinLnBrk="0" hangingPunct="0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Lucida Sans"/>
                <a:buNone/>
                <a:tabLst>
                  <a:tab pos="1066800" algn="l"/>
                </a:tabLst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8D3124"/>
                  </a:solidFill>
                  <a:effectLst/>
                  <a:uLnTx/>
                  <a:uFillTx/>
                  <a:latin typeface="Lucida Sans"/>
                  <a:sym typeface="Lucida Sans"/>
                </a:rPr>
                <a:t>1. </a:t>
              </a:r>
              <a:r>
                <a:rPr kumimoji="0" sz="2000" b="0" i="0" u="none" strike="noStrike" kern="0" cap="none" spc="0" normalizeH="0" baseline="0" noProof="0">
                  <a:ln>
                    <a:noFill/>
                  </a:ln>
                  <a:solidFill>
                    <a:srgbClr val="8D3124"/>
                  </a:solidFill>
                  <a:effectLst/>
                  <a:uLnTx/>
                  <a:uFillTx/>
                  <a:latin typeface="Lucida Sans"/>
                  <a:sym typeface="Lucida Sans"/>
                </a:rPr>
                <a:t>job </a:t>
              </a:r>
              <a:r>
                <a:rPr kumimoji="0" sz="2400" b="0" i="1" u="none" strike="noStrike" kern="0" cap="none" spc="0" normalizeH="0" baseline="0" noProof="0">
                  <a:ln>
                    <a:noFill/>
                  </a:ln>
                  <a:solidFill>
                    <a:srgbClr val="8D3124"/>
                  </a:solidFill>
                  <a:effectLst/>
                  <a:uLnTx/>
                  <a:uFillTx/>
                  <a:latin typeface="Times"/>
                  <a:ea typeface="Times"/>
                  <a:cs typeface="Times"/>
                  <a:sym typeface="Times"/>
                </a:rPr>
                <a:t>i</a:t>
              </a:r>
              <a:r>
                <a:rPr kumimoji="0" sz="2400" b="0" i="1" u="none" strike="noStrike" kern="0" cap="none" spc="0" normalizeH="0" baseline="-18666" noProof="0">
                  <a:ln>
                    <a:noFill/>
                  </a:ln>
                  <a:solidFill>
                    <a:srgbClr val="8D3124"/>
                  </a:solidFill>
                  <a:effectLst/>
                  <a:uLnTx/>
                  <a:uFillTx/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kumimoji="0" sz="2400" b="0" i="0" u="none" strike="noStrike" kern="0" cap="none" spc="0" normalizeH="0" baseline="-18666" noProof="0">
                  <a:ln>
                    <a:noFill/>
                  </a:ln>
                  <a:solidFill>
                    <a:srgbClr val="8D3124"/>
                  </a:solidFill>
                  <a:effectLst/>
                  <a:uLnTx/>
                  <a:uFillTx/>
                  <a:latin typeface="Times"/>
                  <a:ea typeface="Times"/>
                  <a:cs typeface="Times"/>
                  <a:sym typeface="Times"/>
                </a:rPr>
                <a:t>+1</a:t>
              </a:r>
              <a:r>
                <a:rPr kumimoji="0" sz="2000" b="0" i="0" u="none" strike="noStrike" kern="0" cap="none" spc="0" normalizeH="0" baseline="0" noProof="0">
                  <a:ln>
                    <a:noFill/>
                  </a:ln>
                  <a:solidFill>
                    <a:srgbClr val="8D3124"/>
                  </a:solidFill>
                  <a:effectLst/>
                  <a:uLnTx/>
                  <a:uFillTx/>
                  <a:latin typeface="Lucida Sans"/>
                  <a:sym typeface="Lucida Sans"/>
                </a:rPr>
                <a:t> exists and finishes no later than </a:t>
              </a:r>
              <a:r>
                <a:rPr kumimoji="0" sz="2400" b="0" i="1" u="none" strike="noStrike" kern="0" cap="none" spc="0" normalizeH="0" baseline="0" noProof="0">
                  <a:ln>
                    <a:noFill/>
                  </a:ln>
                  <a:solidFill>
                    <a:srgbClr val="8D3124"/>
                  </a:solidFill>
                  <a:effectLst/>
                  <a:uLnTx/>
                  <a:uFillTx/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kumimoji="0" sz="2400" b="0" i="1" u="none" strike="noStrike" kern="0" cap="none" spc="0" normalizeH="0" baseline="-18666" noProof="0">
                  <a:ln>
                    <a:noFill/>
                  </a:ln>
                  <a:solidFill>
                    <a:srgbClr val="8D3124"/>
                  </a:solidFill>
                  <a:effectLst/>
                  <a:uLnTx/>
                  <a:uFillTx/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kumimoji="0" sz="2400" b="0" i="0" u="none" strike="noStrike" kern="0" cap="none" spc="0" normalizeH="0" baseline="-18666" noProof="0">
                  <a:ln>
                    <a:noFill/>
                  </a:ln>
                  <a:solidFill>
                    <a:srgbClr val="8D3124"/>
                  </a:solidFill>
                  <a:effectLst/>
                  <a:uLnTx/>
                  <a:uFillTx/>
                  <a:latin typeface="Times"/>
                  <a:ea typeface="Times"/>
                  <a:cs typeface="Times"/>
                  <a:sym typeface="Times"/>
                </a:rPr>
                <a:t>+1</a:t>
              </a:r>
            </a:p>
          </p:txBody>
        </p:sp>
        <p:sp>
          <p:nvSpPr>
            <p:cNvPr id="330" name="Line"/>
            <p:cNvSpPr/>
            <p:nvPr/>
          </p:nvSpPr>
          <p:spPr>
            <a:xfrm flipV="1">
              <a:off x="1211580" y="343869"/>
              <a:ext cx="1" cy="357453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0000"/>
                  </a:solidFill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/>
                <a:sym typeface="Lucida Sans"/>
              </a:endParaRPr>
            </a:p>
          </p:txBody>
        </p:sp>
      </p:grpSp>
      <p:grpSp>
        <p:nvGrpSpPr>
          <p:cNvPr id="340" name="Group"/>
          <p:cNvGrpSpPr/>
          <p:nvPr/>
        </p:nvGrpSpPr>
        <p:grpSpPr>
          <a:xfrm>
            <a:off x="554620" y="6019800"/>
            <a:ext cx="11819414" cy="600005"/>
            <a:chOff x="38100" y="-139700"/>
            <a:chExt cx="11819413" cy="600004"/>
          </a:xfrm>
        </p:grpSpPr>
        <p:sp>
          <p:nvSpPr>
            <p:cNvPr id="332" name="i1"/>
            <p:cNvSpPr/>
            <p:nvPr/>
          </p:nvSpPr>
          <p:spPr>
            <a:xfrm>
              <a:off x="1324979" y="12700"/>
              <a:ext cx="14097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1449492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Lucida Sans"/>
                <a:buNone/>
                <a:tabLst>
                  <a:tab pos="1066800" algn="l"/>
                </a:tabLst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kumimoji="0" sz="20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/>
                  <a:cs typeface="Times"/>
                  <a:sym typeface="Times"/>
                </a:rPr>
                <a:t>i</a:t>
              </a:r>
              <a:r>
                <a:rPr kumimoji="0" sz="2000" b="0" i="0" u="none" strike="noStrike" kern="0" cap="none" spc="0" normalizeH="0" baseline="-193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/>
                  <a:cs typeface="Times"/>
                  <a:sym typeface="Times"/>
                </a:rPr>
                <a:t>1</a:t>
              </a:r>
            </a:p>
          </p:txBody>
        </p:sp>
        <p:sp>
          <p:nvSpPr>
            <p:cNvPr id="333" name="i2"/>
            <p:cNvSpPr/>
            <p:nvPr/>
          </p:nvSpPr>
          <p:spPr>
            <a:xfrm>
              <a:off x="3064879" y="12700"/>
              <a:ext cx="18415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1449492" rtl="0" eaLnBrk="1" fontAlgn="auto" latinLnBrk="0" hangingPunct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Lucida Sans"/>
                <a:buNone/>
                <a:tabLst>
                  <a:tab pos="1066800" algn="l"/>
                </a:tabLst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kumimoji="0" sz="20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/>
                  <a:cs typeface="Times"/>
                  <a:sym typeface="Times"/>
                </a:rPr>
                <a:t>i</a:t>
              </a:r>
              <a:r>
                <a:rPr kumimoji="0" sz="2000" b="0" i="0" u="none" strike="noStrike" kern="0" cap="none" spc="0" normalizeH="0" baseline="-193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/>
                  <a:cs typeface="Times"/>
                  <a:sym typeface="Times"/>
                </a:rPr>
                <a:t>2</a:t>
              </a:r>
            </a:p>
          </p:txBody>
        </p:sp>
        <p:sp>
          <p:nvSpPr>
            <p:cNvPr id="334" name="ir"/>
            <p:cNvSpPr/>
            <p:nvPr/>
          </p:nvSpPr>
          <p:spPr>
            <a:xfrm>
              <a:off x="5554079" y="127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1449492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Lucida Sans"/>
                <a:buNone/>
                <a:tabLst>
                  <a:tab pos="1066800" algn="l"/>
                </a:tabLst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kumimoji="0" sz="20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/>
                  <a:cs typeface="Times"/>
                  <a:sym typeface="Times"/>
                </a:rPr>
                <a:t>i</a:t>
              </a:r>
              <a:r>
                <a:rPr kumimoji="0" sz="2000" b="0" i="1" u="none" strike="noStrike" kern="0" cap="none" spc="0" normalizeH="0" baseline="-193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/>
                  <a:cs typeface="Times"/>
                  <a:sym typeface="Times"/>
                </a:rPr>
                <a:t>r</a:t>
              </a:r>
            </a:p>
          </p:txBody>
        </p:sp>
        <p:sp>
          <p:nvSpPr>
            <p:cNvPr id="335" name="ir+1"/>
            <p:cNvSpPr/>
            <p:nvPr/>
          </p:nvSpPr>
          <p:spPr>
            <a:xfrm>
              <a:off x="7065379" y="12700"/>
              <a:ext cx="15113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1449492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Lucida Sans"/>
                <a:buNone/>
                <a:tabLst>
                  <a:tab pos="1066800" algn="l"/>
                </a:tabLst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kumimoji="0" sz="20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/>
                  <a:cs typeface="Times"/>
                  <a:sym typeface="Times"/>
                </a:rPr>
                <a:t>i</a:t>
              </a:r>
              <a:r>
                <a:rPr kumimoji="0" sz="2000" b="0" i="1" u="none" strike="noStrike" kern="0" cap="none" spc="0" normalizeH="0" baseline="-193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/>
                  <a:cs typeface="Times"/>
                  <a:sym typeface="Times"/>
                </a:rPr>
                <a:t>r</a:t>
              </a:r>
              <a:r>
                <a:rPr kumimoji="0" sz="2000" b="0" i="0" u="none" strike="noStrike" kern="0" cap="none" spc="0" normalizeH="0" baseline="-193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/>
                  <a:cs typeface="Times"/>
                  <a:sym typeface="Times"/>
                </a:rPr>
                <a:t>+1</a:t>
              </a:r>
            </a:p>
          </p:txBody>
        </p:sp>
        <p:sp>
          <p:nvSpPr>
            <p:cNvPr id="336" name="Greedy:"/>
            <p:cNvSpPr txBox="1"/>
            <p:nvPr/>
          </p:nvSpPr>
          <p:spPr>
            <a:xfrm>
              <a:off x="38100" y="81562"/>
              <a:ext cx="798017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marL="0" marR="0" lvl="0" indent="0" algn="ctr" defTabSz="1449492" rtl="0" eaLnBrk="1" fontAlgn="auto" latinLnBrk="0" hangingPunct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Lucida Sans"/>
                <a:buNone/>
                <a:tabLst>
                  <a:tab pos="1066800" algn="l"/>
                </a:tabLst>
                <a:defRPr/>
              </a:pPr>
              <a:r>
                <a:rPr kumimoji="0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Grande"/>
                  <a:sym typeface="Lucida Grande"/>
                </a:rPr>
                <a:t>Greedy:</a:t>
              </a:r>
            </a:p>
          </p:txBody>
        </p:sp>
        <p:sp>
          <p:nvSpPr>
            <p:cNvPr id="337" name="Line"/>
            <p:cNvSpPr/>
            <p:nvPr/>
          </p:nvSpPr>
          <p:spPr>
            <a:xfrm>
              <a:off x="1324979" y="458046"/>
              <a:ext cx="10532535" cy="225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0000"/>
                  </a:solidFill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/>
                <a:sym typeface="Lucida Sans"/>
              </a:endParaRPr>
            </a:p>
          </p:txBody>
        </p:sp>
        <p:sp>
          <p:nvSpPr>
            <p:cNvPr id="338" name="ik"/>
            <p:cNvSpPr/>
            <p:nvPr/>
          </p:nvSpPr>
          <p:spPr>
            <a:xfrm>
              <a:off x="10100679" y="127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1449492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Lucida Sans"/>
                <a:buNone/>
                <a:tabLst>
                  <a:tab pos="1066800" algn="l"/>
                </a:tabLst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kumimoji="0" sz="20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/>
                  <a:cs typeface="Times"/>
                  <a:sym typeface="Times"/>
                </a:rPr>
                <a:t>i</a:t>
              </a:r>
              <a:r>
                <a:rPr kumimoji="0" sz="2000" b="0" i="1" u="none" strike="noStrike" kern="0" cap="none" spc="0" normalizeH="0" baseline="-193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/>
                  <a:cs typeface="Times"/>
                  <a:sym typeface="Times"/>
                </a:rPr>
                <a:t>k</a:t>
              </a:r>
            </a:p>
          </p:txBody>
        </p:sp>
        <p:sp>
          <p:nvSpPr>
            <p:cNvPr id="339" name=". . ."/>
            <p:cNvSpPr txBox="1"/>
            <p:nvPr/>
          </p:nvSpPr>
          <p:spPr>
            <a:xfrm>
              <a:off x="9199334" y="-139700"/>
              <a:ext cx="58420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marL="0" marR="0" lvl="0" indent="0" algn="ctr" defTabSz="1449492" rtl="0" eaLnBrk="1" fontAlgn="auto" latinLnBrk="0" hangingPunct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Lucida Sans"/>
                <a:buNone/>
                <a:tabLst>
                  <a:tab pos="1066800" algn="l"/>
                </a:tabLst>
                <a:defRPr/>
              </a:pPr>
              <a:r>
                <a:rPr kumimoji="0" sz="3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/>
                  <a:cs typeface="Times"/>
                  <a:sym typeface="Times"/>
                </a:rPr>
                <a:t>. . .</a:t>
              </a:r>
            </a:p>
          </p:txBody>
        </p:sp>
      </p:grpSp>
      <p:grpSp>
        <p:nvGrpSpPr>
          <p:cNvPr id="351" name="Group"/>
          <p:cNvGrpSpPr/>
          <p:nvPr/>
        </p:nvGrpSpPr>
        <p:grpSpPr>
          <a:xfrm>
            <a:off x="466476" y="5740400"/>
            <a:ext cx="11907558" cy="2059658"/>
            <a:chOff x="-200421" y="0"/>
            <a:chExt cx="11907556" cy="2059657"/>
          </a:xfrm>
        </p:grpSpPr>
        <p:sp>
          <p:nvSpPr>
            <p:cNvPr id="341" name="j1"/>
            <p:cNvSpPr/>
            <p:nvPr/>
          </p:nvSpPr>
          <p:spPr>
            <a:xfrm>
              <a:off x="1174601" y="1625600"/>
              <a:ext cx="14097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1449492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Lucida Sans"/>
                <a:buNone/>
                <a:tabLst>
                  <a:tab pos="1066800" algn="l"/>
                </a:tabLst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kumimoji="0" sz="20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/>
                  <a:cs typeface="Times"/>
                  <a:sym typeface="Times"/>
                </a:rPr>
                <a:t>j</a:t>
              </a:r>
              <a:r>
                <a:rPr kumimoji="0" sz="2000" b="0" i="0" u="none" strike="noStrike" kern="0" cap="none" spc="0" normalizeH="0" baseline="-193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/>
                  <a:cs typeface="Times"/>
                  <a:sym typeface="Times"/>
                </a:rPr>
                <a:t>1</a:t>
              </a:r>
            </a:p>
          </p:txBody>
        </p:sp>
        <p:sp>
          <p:nvSpPr>
            <p:cNvPr id="342" name="j2"/>
            <p:cNvSpPr/>
            <p:nvPr/>
          </p:nvSpPr>
          <p:spPr>
            <a:xfrm>
              <a:off x="2914501" y="1625600"/>
              <a:ext cx="18415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1449492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Lucida Sans"/>
                <a:buNone/>
                <a:tabLst>
                  <a:tab pos="1066800" algn="l"/>
                </a:tabLst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kumimoji="0" sz="20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/>
                  <a:cs typeface="Times"/>
                  <a:sym typeface="Times"/>
                </a:rPr>
                <a:t>j</a:t>
              </a:r>
              <a:r>
                <a:rPr kumimoji="0" sz="2000" b="0" i="0" u="none" strike="noStrike" kern="0" cap="none" spc="0" normalizeH="0" baseline="-193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/>
                  <a:cs typeface="Times"/>
                  <a:sym typeface="Times"/>
                </a:rPr>
                <a:t>2</a:t>
              </a:r>
            </a:p>
          </p:txBody>
        </p:sp>
        <p:sp>
          <p:nvSpPr>
            <p:cNvPr id="343" name="jr"/>
            <p:cNvSpPr/>
            <p:nvPr/>
          </p:nvSpPr>
          <p:spPr>
            <a:xfrm>
              <a:off x="5403701" y="16256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1449492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Lucida Sans"/>
                <a:buNone/>
                <a:tabLst>
                  <a:tab pos="1066800" algn="l"/>
                </a:tabLst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kumimoji="0" sz="20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/>
                  <a:cs typeface="Times"/>
                  <a:sym typeface="Times"/>
                </a:rPr>
                <a:t>j</a:t>
              </a:r>
              <a:r>
                <a:rPr kumimoji="0" sz="2000" b="0" i="1" u="none" strike="noStrike" kern="0" cap="none" spc="0" normalizeH="0" baseline="-193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/>
                  <a:cs typeface="Times"/>
                  <a:sym typeface="Times"/>
                </a:rPr>
                <a:t>r</a:t>
              </a:r>
            </a:p>
          </p:txBody>
        </p:sp>
        <p:sp>
          <p:nvSpPr>
            <p:cNvPr id="344" name="jm"/>
            <p:cNvSpPr/>
            <p:nvPr/>
          </p:nvSpPr>
          <p:spPr>
            <a:xfrm>
              <a:off x="9912201" y="1625600"/>
              <a:ext cx="977901" cy="431800"/>
            </a:xfrm>
            <a:prstGeom prst="rect">
              <a:avLst/>
            </a:prstGeom>
            <a:solidFill>
              <a:srgbClr val="0048AA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1449492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Tx/>
                <a:buFont typeface="Lucida Sans"/>
                <a:buNone/>
                <a:tabLst>
                  <a:tab pos="1066800" algn="l"/>
                </a:tabLst>
                <a:defRPr sz="20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kumimoji="0" sz="20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>
                    <a:solidFill>
                      <a:srgbClr val="FFFFFF"/>
                    </a:solidFill>
                  </a:uFill>
                  <a:latin typeface="Times"/>
                  <a:cs typeface="Times"/>
                  <a:sym typeface="Times"/>
                </a:rPr>
                <a:t>j</a:t>
              </a:r>
              <a:r>
                <a:rPr kumimoji="0" sz="2000" b="0" i="1" u="none" strike="noStrike" kern="0" cap="none" spc="0" normalizeH="0" baseline="-21199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>
                    <a:solidFill>
                      <a:srgbClr val="FFFFFF"/>
                    </a:solidFill>
                  </a:uFill>
                  <a:latin typeface="Times"/>
                  <a:cs typeface="Times"/>
                  <a:sym typeface="Times"/>
                </a:rPr>
                <a:t>m</a:t>
              </a:r>
            </a:p>
          </p:txBody>
        </p:sp>
        <p:sp>
          <p:nvSpPr>
            <p:cNvPr id="345" name="Optimal:"/>
            <p:cNvSpPr txBox="1"/>
            <p:nvPr/>
          </p:nvSpPr>
          <p:spPr>
            <a:xfrm>
              <a:off x="-200422" y="1780822"/>
              <a:ext cx="895847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marL="0" marR="0" lvl="0" indent="0" algn="ctr" defTabSz="1449492" rtl="0" eaLnBrk="1" fontAlgn="auto" latinLnBrk="0" hangingPunct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Lucida Sans"/>
                <a:buNone/>
                <a:tabLst>
                  <a:tab pos="1066800" algn="l"/>
                </a:tabLst>
                <a:defRPr/>
              </a:pPr>
              <a:r>
                <a:rPr kumimoji="0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Grande"/>
                  <a:sym typeface="Lucida Grande"/>
                </a:rPr>
                <a:t>Optimal:</a:t>
              </a:r>
            </a:p>
          </p:txBody>
        </p:sp>
        <p:sp>
          <p:nvSpPr>
            <p:cNvPr id="346" name="jr+1"/>
            <p:cNvSpPr/>
            <p:nvPr/>
          </p:nvSpPr>
          <p:spPr>
            <a:xfrm>
              <a:off x="7791301" y="1625600"/>
              <a:ext cx="977901" cy="431800"/>
            </a:xfrm>
            <a:prstGeom prst="rect">
              <a:avLst/>
            </a:prstGeom>
            <a:solidFill>
              <a:srgbClr val="0048AA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1449492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Tx/>
                <a:buFont typeface="Lucida Sans"/>
                <a:buNone/>
                <a:tabLst>
                  <a:tab pos="1066800" algn="l"/>
                </a:tabLst>
                <a:defRPr sz="20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kumimoji="0" sz="20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>
                    <a:solidFill>
                      <a:srgbClr val="FFFFFF"/>
                    </a:solidFill>
                  </a:uFill>
                  <a:latin typeface="Times"/>
                  <a:cs typeface="Times"/>
                  <a:sym typeface="Times"/>
                </a:rPr>
                <a:t>j</a:t>
              </a:r>
              <a:r>
                <a:rPr kumimoji="0" sz="2000" b="0" i="1" u="none" strike="noStrike" kern="0" cap="none" spc="0" normalizeH="0" baseline="-21199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>
                    <a:solidFill>
                      <a:srgbClr val="FFFFFF"/>
                    </a:solidFill>
                  </a:uFill>
                  <a:latin typeface="Times"/>
                  <a:cs typeface="Times"/>
                  <a:sym typeface="Times"/>
                </a:rPr>
                <a:t>r</a:t>
              </a:r>
              <a:r>
                <a:rPr kumimoji="0" sz="2000" b="0" i="0" u="none" strike="noStrike" kern="0" cap="none" spc="0" normalizeH="0" baseline="-21199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>
                    <a:solidFill>
                      <a:srgbClr val="FFFFFF"/>
                    </a:solidFill>
                  </a:uFill>
                  <a:latin typeface="Times"/>
                  <a:cs typeface="Times"/>
                  <a:sym typeface="Times"/>
                </a:rPr>
                <a:t>+1</a:t>
              </a:r>
            </a:p>
          </p:txBody>
        </p:sp>
        <p:sp>
          <p:nvSpPr>
            <p:cNvPr id="347" name="Line"/>
            <p:cNvSpPr/>
            <p:nvPr/>
          </p:nvSpPr>
          <p:spPr>
            <a:xfrm>
              <a:off x="1174601" y="2057400"/>
              <a:ext cx="10532535" cy="225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0000"/>
                  </a:solidFill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/>
                <a:sym typeface="Lucida Sans"/>
              </a:endParaRPr>
            </a:p>
          </p:txBody>
        </p:sp>
        <p:sp>
          <p:nvSpPr>
            <p:cNvPr id="348" name="Line"/>
            <p:cNvSpPr/>
            <p:nvPr/>
          </p:nvSpPr>
          <p:spPr>
            <a:xfrm>
              <a:off x="8756501" y="0"/>
              <a:ext cx="2258" cy="2057400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0000"/>
                  </a:solidFill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/>
                <a:sym typeface="Lucida Sans"/>
              </a:endParaRPr>
            </a:p>
          </p:txBody>
        </p:sp>
        <p:sp>
          <p:nvSpPr>
            <p:cNvPr id="349" name="Line"/>
            <p:cNvSpPr/>
            <p:nvPr/>
          </p:nvSpPr>
          <p:spPr>
            <a:xfrm>
              <a:off x="6597501" y="0"/>
              <a:ext cx="2258" cy="2057400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0000"/>
                  </a:solidFill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/>
                <a:sym typeface="Lucida Sans"/>
              </a:endParaRPr>
            </a:p>
          </p:txBody>
        </p:sp>
        <p:sp>
          <p:nvSpPr>
            <p:cNvPr id="350" name=". . ."/>
            <p:cNvSpPr txBox="1"/>
            <p:nvPr/>
          </p:nvSpPr>
          <p:spPr>
            <a:xfrm>
              <a:off x="9051141" y="1447800"/>
              <a:ext cx="58420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marL="0" marR="0" lvl="0" indent="0" algn="ctr" defTabSz="1449492" rtl="0" eaLnBrk="1" fontAlgn="auto" latinLnBrk="0" hangingPunct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Lucida Sans"/>
                <a:buNone/>
                <a:tabLst>
                  <a:tab pos="1066800" algn="l"/>
                </a:tabLst>
                <a:defRPr/>
              </a:pPr>
              <a:r>
                <a:rPr kumimoji="0" sz="3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/>
                  <a:cs typeface="Times"/>
                  <a:sym typeface="Times"/>
                </a:rPr>
                <a:t>. . .</a:t>
              </a:r>
            </a:p>
          </p:txBody>
        </p:sp>
      </p:grpSp>
      <p:grpSp>
        <p:nvGrpSpPr>
          <p:cNvPr id="354" name="Group"/>
          <p:cNvGrpSpPr/>
          <p:nvPr/>
        </p:nvGrpSpPr>
        <p:grpSpPr>
          <a:xfrm>
            <a:off x="5254413" y="7967252"/>
            <a:ext cx="3937001" cy="1099959"/>
            <a:chOff x="114300" y="-534146"/>
            <a:chExt cx="3937000" cy="1099957"/>
          </a:xfrm>
        </p:grpSpPr>
        <p:sp>
          <p:nvSpPr>
            <p:cNvPr id="352" name="job jr+1 exists…"/>
            <p:cNvSpPr txBox="1"/>
            <p:nvPr/>
          </p:nvSpPr>
          <p:spPr>
            <a:xfrm>
              <a:off x="114300" y="0"/>
              <a:ext cx="3937000" cy="5658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0" marR="0" lvl="0" indent="0" algn="ctr" defTabSz="1449492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Lucida Sans"/>
                <a:buNone/>
                <a:tabLst>
                  <a:tab pos="1066800" algn="l"/>
                </a:tabLst>
                <a:defRPr/>
              </a:pPr>
              <a:r>
                <a:rPr kumimoji="0" sz="1600" b="0" i="0" u="none" strike="noStrike" kern="0" cap="none" spc="0" normalizeH="0" baseline="0" noProof="0">
                  <a:ln>
                    <a:noFill/>
                  </a:ln>
                  <a:solidFill>
                    <a:srgbClr val="8D3124"/>
                  </a:solidFill>
                  <a:effectLst/>
                  <a:uLnTx/>
                  <a:uFillTx/>
                  <a:latin typeface="Lucida Sans"/>
                  <a:sym typeface="Lucida Sans"/>
                </a:rPr>
                <a:t>job </a:t>
              </a:r>
              <a:r>
                <a:rPr kumimoji="0" sz="1800" b="0" i="1" u="none" strike="noStrike" kern="0" cap="none" spc="0" normalizeH="0" baseline="0" noProof="0">
                  <a:ln>
                    <a:noFill/>
                  </a:ln>
                  <a:solidFill>
                    <a:srgbClr val="8D3124"/>
                  </a:solidFill>
                  <a:effectLst/>
                  <a:uLnTx/>
                  <a:uFillTx/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kumimoji="0" sz="1800" b="0" i="1" u="none" strike="noStrike" kern="0" cap="none" spc="0" normalizeH="0" baseline="-18666" noProof="0">
                  <a:ln>
                    <a:noFill/>
                  </a:ln>
                  <a:solidFill>
                    <a:srgbClr val="8D3124"/>
                  </a:solidFill>
                  <a:effectLst/>
                  <a:uLnTx/>
                  <a:uFillTx/>
                  <a:latin typeface="Times"/>
                  <a:ea typeface="Times"/>
                  <a:cs typeface="Times"/>
                  <a:sym typeface="Times"/>
                </a:rPr>
                <a:t>r</a:t>
              </a:r>
              <a:r>
                <a:rPr kumimoji="0" sz="1800" b="0" i="0" u="none" strike="noStrike" kern="0" cap="none" spc="0" normalizeH="0" baseline="-18666" noProof="0">
                  <a:ln>
                    <a:noFill/>
                  </a:ln>
                  <a:solidFill>
                    <a:srgbClr val="8D3124"/>
                  </a:solidFill>
                  <a:effectLst/>
                  <a:uLnTx/>
                  <a:uFillTx/>
                  <a:latin typeface="Times"/>
                  <a:ea typeface="Times"/>
                  <a:cs typeface="Times"/>
                  <a:sym typeface="Times"/>
                </a:rPr>
                <a:t>+1</a:t>
              </a:r>
              <a:r>
                <a:rPr kumimoji="0" sz="1600" b="0" i="0" u="none" strike="noStrike" kern="0" cap="none" spc="0" normalizeH="0" baseline="0" noProof="0">
                  <a:ln>
                    <a:noFill/>
                  </a:ln>
                  <a:solidFill>
                    <a:srgbClr val="8D3124"/>
                  </a:solidFill>
                  <a:effectLst/>
                  <a:uLnTx/>
                  <a:uFillTx/>
                  <a:latin typeface="Lucida Sans"/>
                  <a:sym typeface="Lucida Sans"/>
                </a:rPr>
                <a:t> exists</a:t>
              </a:r>
            </a:p>
            <a:p>
              <a:pPr marL="0" marR="0" lvl="0" indent="0" algn="ctr" defTabSz="1449492" rtl="0" eaLnBrk="1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Lucida Sans"/>
                <a:buNone/>
                <a:tabLst>
                  <a:tab pos="1066800" algn="l"/>
                </a:tabLst>
                <a:defRPr/>
              </a:pPr>
              <a:r>
                <a:rPr kumimoji="0" sz="1600" b="0" i="0" u="none" strike="noStrike" kern="0" cap="none" spc="0" normalizeH="0" baseline="0" noProof="0">
                  <a:ln>
                    <a:noFill/>
                  </a:ln>
                  <a:solidFill>
                    <a:srgbClr val="8D3124"/>
                  </a:solidFill>
                  <a:effectLst/>
                  <a:uLnTx/>
                  <a:uFillTx/>
                  <a:latin typeface="Lucida Sans"/>
                  <a:sym typeface="Lucida Sans"/>
                </a:rPr>
                <a:t>because </a:t>
              </a:r>
              <a:r>
                <a:rPr kumimoji="0" sz="1800" b="0" i="1" u="none" strike="noStrike" kern="0" cap="none" spc="0" normalizeH="0" baseline="0" noProof="0">
                  <a:ln>
                    <a:noFill/>
                  </a:ln>
                  <a:solidFill>
                    <a:srgbClr val="8D3124"/>
                  </a:solidFill>
                  <a:effectLst/>
                  <a:uLnTx/>
                  <a:uFillTx/>
                  <a:latin typeface="Times"/>
                  <a:ea typeface="Times"/>
                  <a:cs typeface="Times"/>
                  <a:sym typeface="Times"/>
                </a:rPr>
                <a:t>m</a:t>
              </a:r>
              <a:r>
                <a: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8D3124"/>
                  </a:solidFill>
                  <a:effectLst/>
                  <a:uLnTx/>
                  <a:uFillTx/>
                  <a:latin typeface="Times"/>
                  <a:ea typeface="Times"/>
                  <a:cs typeface="Times"/>
                  <a:sym typeface="Times"/>
                </a:rPr>
                <a:t> &gt; </a:t>
              </a:r>
              <a:r>
                <a:rPr kumimoji="0" sz="1800" b="0" i="1" u="none" strike="noStrike" kern="0" cap="none" spc="0" normalizeH="0" baseline="0" noProof="0">
                  <a:ln>
                    <a:noFill/>
                  </a:ln>
                  <a:solidFill>
                    <a:srgbClr val="8D3124"/>
                  </a:solidFill>
                  <a:effectLst/>
                  <a:uLnTx/>
                  <a:uFillTx/>
                  <a:latin typeface="Times"/>
                  <a:ea typeface="Times"/>
                  <a:cs typeface="Times"/>
                  <a:sym typeface="Times"/>
                </a:rPr>
                <a:t>k</a:t>
              </a:r>
            </a:p>
          </p:txBody>
        </p:sp>
        <p:sp>
          <p:nvSpPr>
            <p:cNvPr id="353" name="Line"/>
            <p:cNvSpPr/>
            <p:nvPr/>
          </p:nvSpPr>
          <p:spPr>
            <a:xfrm flipH="1">
              <a:off x="2849690" y="-534147"/>
              <a:ext cx="467250" cy="467249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0000"/>
                  </a:solidFill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/>
                <a:sym typeface="Lucida Sans"/>
              </a:endParaRPr>
            </a:p>
          </p:txBody>
        </p: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Line"/>
          <p:cNvSpPr/>
          <p:nvPr/>
        </p:nvSpPr>
        <p:spPr>
          <a:xfrm flipV="1">
            <a:off x="825500" y="990572"/>
            <a:ext cx="11366500" cy="28"/>
          </a:xfrm>
          <a:prstGeom prst="lin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marL="0" marR="0" lvl="0" indent="0" algn="l" defTabSz="4572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>
                <a:solidFill>
                  <a:srgbClr val="000000"/>
                </a:solidFill>
              </a:defRPr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/>
              <a:sym typeface="Lucida Sans"/>
            </a:endParaRPr>
          </a:p>
        </p:txBody>
      </p:sp>
      <p:sp>
        <p:nvSpPr>
          <p:cNvPr id="323" name="Interval scheduling:  analysis of earliest-finish-time-first algorith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Interval scheduling:  analysis of earliest-finish-time-first algorithm</a:t>
            </a:r>
          </a:p>
        </p:txBody>
      </p:sp>
      <p:sp>
        <p:nvSpPr>
          <p:cNvPr id="324" name="Theorem.  The earliest-finish-time-first algorithm is optimal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Theorem.  </a:t>
            </a:r>
            <a: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The earliest-finish-time-first algorithm is optimal.</a:t>
            </a:r>
          </a:p>
          <a:p>
            <a:br>
              <a: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</a:br>
            <a:r>
              <a:t>Pf.  </a:t>
            </a:r>
            <a:r>
              <a:rPr>
                <a:solidFill>
                  <a:srgbClr val="606060"/>
                </a:solidFill>
                <a:uFill>
                  <a:solidFill>
                    <a:srgbClr val="606060"/>
                  </a:solidFill>
                </a:uFill>
              </a:rPr>
              <a:t>[by contradiction]</a:t>
            </a:r>
          </a:p>
          <a:p>
            <a:pPr lvl="1"/>
            <a:r>
              <a:t>Assume greedy is not optimal, and let’s see what happens.</a:t>
            </a:r>
          </a:p>
          <a:p>
            <a:pPr lvl="1"/>
            <a:r>
              <a:t>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1</a:t>
            </a:r>
            <a:r>
              <a:t>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2</a:t>
            </a:r>
            <a:r>
              <a:t>, ... </a:t>
            </a:r>
            <a:r>
              <a:rPr i="1" err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i="1" baseline="-20250" err="1">
                <a:latin typeface="Times"/>
                <a:ea typeface="Times"/>
                <a:cs typeface="Times"/>
                <a:sym typeface="Times"/>
              </a:rPr>
              <a:t>k</a:t>
            </a:r>
            <a:r>
              <a:rPr baseline="-20250"/>
              <a:t> </a:t>
            </a:r>
            <a:r>
              <a:t>denote set of jobs selected by greedy.</a:t>
            </a:r>
          </a:p>
          <a:p>
            <a:pPr lvl="1"/>
            <a:r>
              <a:t>Let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1</a:t>
            </a:r>
            <a:r>
              <a:t>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2</a:t>
            </a:r>
            <a:r>
              <a:t>, ... </a:t>
            </a:r>
            <a:r>
              <a:rPr i="1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 baseline="-20250" err="1">
                <a:latin typeface="Times"/>
                <a:ea typeface="Times"/>
                <a:cs typeface="Times"/>
                <a:sym typeface="Times"/>
              </a:rPr>
              <a:t>m</a:t>
            </a:r>
            <a:r>
              <a:rPr baseline="-20250"/>
              <a:t>  </a:t>
            </a:r>
            <a:r>
              <a:t>denote set of jobs in an optimal solution with</a:t>
            </a:r>
            <a:br>
              <a:rPr/>
            </a:b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1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1</a:t>
            </a:r>
            <a:r>
              <a:rPr>
                <a:latin typeface="Times"/>
                <a:ea typeface="Times"/>
                <a:cs typeface="Times"/>
                <a:sym typeface="Times"/>
              </a:rPr>
              <a:t>,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2 </a:t>
            </a:r>
            <a:r>
              <a:rPr>
                <a:latin typeface="Times"/>
                <a:ea typeface="Times"/>
                <a:cs typeface="Times"/>
                <a:sym typeface="Times"/>
              </a:rPr>
              <a:t>=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baseline="-20250">
                <a:latin typeface="Times"/>
                <a:ea typeface="Times"/>
                <a:cs typeface="Times"/>
                <a:sym typeface="Times"/>
              </a:rPr>
              <a:t>2</a:t>
            </a:r>
            <a:r>
              <a:rPr>
                <a:latin typeface="Times"/>
                <a:ea typeface="Times"/>
                <a:cs typeface="Times"/>
                <a:sym typeface="Times"/>
              </a:rPr>
              <a:t>, ..., </a:t>
            </a:r>
            <a:r>
              <a:rPr i="1" err="1">
                <a:latin typeface="Times"/>
                <a:ea typeface="Times"/>
                <a:cs typeface="Times"/>
                <a:sym typeface="Times"/>
              </a:rPr>
              <a:t>i</a:t>
            </a:r>
            <a:r>
              <a:rPr i="1" baseline="-20250" err="1">
                <a:latin typeface="Times"/>
                <a:ea typeface="Times"/>
                <a:cs typeface="Times"/>
                <a:sym typeface="Times"/>
              </a:rPr>
              <a:t>r</a:t>
            </a:r>
            <a:r>
              <a:rPr>
                <a:latin typeface="Times"/>
                <a:ea typeface="Times"/>
                <a:cs typeface="Times"/>
                <a:sym typeface="Times"/>
              </a:rPr>
              <a:t> = </a:t>
            </a:r>
            <a:r>
              <a:rPr i="1" err="1">
                <a:latin typeface="Times"/>
                <a:ea typeface="Times"/>
                <a:cs typeface="Times"/>
                <a:sym typeface="Times"/>
              </a:rPr>
              <a:t>j</a:t>
            </a:r>
            <a:r>
              <a:rPr i="1" baseline="-20250" err="1">
                <a:latin typeface="Times"/>
                <a:ea typeface="Times"/>
                <a:cs typeface="Times"/>
                <a:sym typeface="Times"/>
              </a:rPr>
              <a:t>r</a:t>
            </a:r>
            <a:r>
              <a:rPr baseline="-20250"/>
              <a:t> </a:t>
            </a:r>
            <a:r>
              <a:t>for the largest possible value of </a:t>
            </a:r>
            <a:r>
              <a:rPr i="1">
                <a:latin typeface="Times"/>
                <a:ea typeface="Times"/>
                <a:cs typeface="Times"/>
                <a:sym typeface="Times"/>
              </a:rPr>
              <a:t>r</a:t>
            </a:r>
            <a:r>
              <a:t>. </a:t>
            </a:r>
          </a:p>
        </p:txBody>
      </p:sp>
      <p:sp>
        <p:nvSpPr>
          <p:cNvPr id="3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 algn="ctr" defTabSz="457200" rtl="0" eaLnBrk="1" fontAlgn="auto" latinLnBrk="0" hangingPunct="0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66800" algn="l"/>
              </a:tabLst>
              <a:defRPr/>
            </a:pPr>
            <a:fld id="{86CB4B4D-7CA3-9044-876B-883B54F8677D}" type="slidenum"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/>
                <a:sym typeface="Lucida Sans"/>
              </a:rPr>
              <a:pPr marL="0" marR="0" lvl="0" indent="0" algn="ctr" defTabSz="457200" rtl="0" eaLnBrk="1" fontAlgn="auto" latinLnBrk="0" hangingPunc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66800" algn="l"/>
                </a:tabLst>
                <a:defRPr/>
              </a:pPr>
              <a:t>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Sans"/>
              <a:sym typeface="Lucida Sans"/>
            </a:endParaRPr>
          </a:p>
        </p:txBody>
      </p:sp>
      <p:grpSp>
        <p:nvGrpSpPr>
          <p:cNvPr id="331" name="Group"/>
          <p:cNvGrpSpPr/>
          <p:nvPr/>
        </p:nvGrpSpPr>
        <p:grpSpPr>
          <a:xfrm>
            <a:off x="5870713" y="4759255"/>
            <a:ext cx="7134087" cy="1289897"/>
            <a:chOff x="-2977800" y="-316963"/>
            <a:chExt cx="7134086" cy="1289893"/>
          </a:xfrm>
        </p:grpSpPr>
        <p:sp>
          <p:nvSpPr>
            <p:cNvPr id="329" name="job ir+1 exists and finishes no later than jr+1"/>
            <p:cNvSpPr txBox="1"/>
            <p:nvPr/>
          </p:nvSpPr>
          <p:spPr>
            <a:xfrm>
              <a:off x="-2977800" y="-316963"/>
              <a:ext cx="7134086" cy="9123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marL="0" marR="0" lvl="0" indent="0" algn="ctr" defTabSz="1449492" rtl="0" eaLnBrk="1" fontAlgn="auto" latinLnBrk="0" hangingPunct="0">
                <a:lnSpc>
                  <a:spcPct val="130000"/>
                </a:lnSpc>
                <a:spcBef>
                  <a:spcPts val="100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Lucida Sans"/>
                <a:buNone/>
                <a:tabLst>
                  <a:tab pos="1066800" algn="l"/>
                </a:tabLst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8D3124"/>
                  </a:solidFill>
                  <a:effectLst/>
                  <a:uLnTx/>
                  <a:uFillTx/>
                  <a:latin typeface="Lucida Sans"/>
                  <a:sym typeface="Lucida Sans"/>
                </a:rPr>
                <a:t>2. </a:t>
              </a:r>
              <a:r>
                <a:rPr kumimoji="0" sz="2000" b="0" i="0" u="none" strike="noStrike" kern="0" cap="none" spc="0" normalizeH="0" baseline="0" noProof="0">
                  <a:ln>
                    <a:noFill/>
                  </a:ln>
                  <a:solidFill>
                    <a:srgbClr val="8D3124"/>
                  </a:solidFill>
                  <a:effectLst/>
                  <a:uLnTx/>
                  <a:uFillTx/>
                  <a:latin typeface="Lucida Sans"/>
                  <a:sym typeface="Lucida Sans"/>
                </a:rPr>
                <a:t>job </a:t>
              </a:r>
              <a:r>
                <a:rPr kumimoji="0" sz="2400" b="0" i="1" u="none" strike="noStrike" kern="0" cap="none" spc="0" normalizeH="0" baseline="0" noProof="0" err="1">
                  <a:ln>
                    <a:noFill/>
                  </a:ln>
                  <a:solidFill>
                    <a:srgbClr val="8D3124"/>
                  </a:solidFill>
                  <a:effectLst/>
                  <a:uLnTx/>
                  <a:uFillTx/>
                  <a:latin typeface="Times"/>
                  <a:ea typeface="Times"/>
                  <a:cs typeface="Times"/>
                  <a:sym typeface="Times"/>
                </a:rPr>
                <a:t>i</a:t>
              </a:r>
              <a:r>
                <a:rPr kumimoji="0" lang="en-US" altLang="zh-CN" sz="2400" b="0" i="1" u="none" strike="noStrike" kern="0" cap="none" spc="0" normalizeH="0" baseline="-18666" noProof="0" err="1">
                  <a:ln>
                    <a:noFill/>
                  </a:ln>
                  <a:solidFill>
                    <a:srgbClr val="8D3124"/>
                  </a:solidFill>
                  <a:effectLst/>
                  <a:uLnTx/>
                  <a:uFillTx/>
                  <a:latin typeface="Times"/>
                  <a:ea typeface="Times"/>
                  <a:cs typeface="Times"/>
                  <a:sym typeface="Times"/>
                </a:rPr>
                <a:t>k</a:t>
              </a:r>
              <a:r>
                <a:rPr kumimoji="0" sz="2000" b="0" i="0" u="none" strike="noStrike" kern="0" cap="none" spc="0" normalizeH="0" baseline="0" noProof="0">
                  <a:ln>
                    <a:noFill/>
                  </a:ln>
                  <a:solidFill>
                    <a:srgbClr val="8D3124"/>
                  </a:solidFill>
                  <a:effectLst/>
                  <a:uLnTx/>
                  <a:uFillTx/>
                  <a:latin typeface="Lucida Sans"/>
                  <a:sym typeface="Lucida Sans"/>
                </a:rPr>
                <a:t> finishes no later than </a:t>
              </a:r>
              <a:r>
                <a:rPr kumimoji="0" sz="2400" b="0" i="1" u="none" strike="noStrike" kern="0" cap="none" spc="0" normalizeH="0" baseline="0" noProof="0" err="1">
                  <a:ln>
                    <a:noFill/>
                  </a:ln>
                  <a:solidFill>
                    <a:srgbClr val="8D3124"/>
                  </a:solidFill>
                  <a:effectLst/>
                  <a:uLnTx/>
                  <a:uFillTx/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kumimoji="0" lang="en-US" altLang="zh-CN" sz="2400" b="0" i="1" u="none" strike="noStrike" kern="0" cap="none" spc="0" normalizeH="0" baseline="-18666" noProof="0" err="1">
                  <a:ln>
                    <a:noFill/>
                  </a:ln>
                  <a:solidFill>
                    <a:srgbClr val="8D3124"/>
                  </a:solidFill>
                  <a:effectLst/>
                  <a:uLnTx/>
                  <a:uFillTx/>
                  <a:latin typeface="Times"/>
                  <a:ea typeface="Times"/>
                  <a:cs typeface="Times"/>
                  <a:sym typeface="Times"/>
                </a:rPr>
                <a:t>k</a:t>
              </a: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8D3124"/>
                  </a:solidFill>
                  <a:effectLst/>
                  <a:uLnTx/>
                  <a:uFillTx/>
                  <a:latin typeface="Lucida Sans"/>
                  <a:sym typeface="Lucida Sans"/>
                </a:rPr>
                <a:t>, but m &gt; k, the greedy algorithm should not stop, as job </a:t>
              </a:r>
              <a:r>
                <a:rPr kumimoji="0" lang="en-US" sz="2400" b="0" i="1" u="none" strike="noStrike" kern="0" cap="none" spc="0" normalizeH="0" baseline="0" noProof="0">
                  <a:ln>
                    <a:noFill/>
                  </a:ln>
                  <a:solidFill>
                    <a:srgbClr val="8D3124"/>
                  </a:solidFill>
                  <a:effectLst/>
                  <a:uLnTx/>
                  <a:uFillTx/>
                  <a:latin typeface="Times"/>
                  <a:ea typeface="Times"/>
                  <a:cs typeface="Times"/>
                  <a:sym typeface="Times"/>
                </a:rPr>
                <a:t>j</a:t>
              </a:r>
              <a:r>
                <a:rPr kumimoji="0" lang="en-US" altLang="zh-CN" sz="2400" b="0" i="1" u="none" strike="noStrike" kern="0" cap="none" spc="0" normalizeH="0" baseline="-18666" noProof="0">
                  <a:ln>
                    <a:noFill/>
                  </a:ln>
                  <a:solidFill>
                    <a:srgbClr val="8D3124"/>
                  </a:solidFill>
                  <a:effectLst/>
                  <a:uLnTx/>
                  <a:uFillTx/>
                  <a:latin typeface="Times"/>
                  <a:ea typeface="Times"/>
                  <a:cs typeface="Times"/>
                  <a:sym typeface="Times"/>
                </a:rPr>
                <a:t>k+1 </a:t>
              </a: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8D3124"/>
                  </a:solidFill>
                  <a:effectLst/>
                  <a:uLnTx/>
                  <a:uFillTx/>
                  <a:latin typeface="Lucida Sans"/>
                  <a:sym typeface="Lucida Sans"/>
                </a:rPr>
                <a:t>can be chosen</a:t>
              </a:r>
              <a:endParaRPr kumimoji="0" sz="2400" b="0" i="0" u="none" strike="noStrike" kern="0" cap="none" spc="0" normalizeH="0" baseline="-18666" noProof="0">
                <a:ln>
                  <a:noFill/>
                </a:ln>
                <a:solidFill>
                  <a:srgbClr val="8D3124"/>
                </a:solidFill>
                <a:effectLst/>
                <a:uLnTx/>
                <a:uFillTx/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30" name="Line"/>
            <p:cNvSpPr/>
            <p:nvPr/>
          </p:nvSpPr>
          <p:spPr>
            <a:xfrm flipH="1" flipV="1">
              <a:off x="1459084" y="571896"/>
              <a:ext cx="584201" cy="401034"/>
            </a:xfrm>
            <a:prstGeom prst="line">
              <a:avLst/>
            </a:prstGeom>
            <a:noFill/>
            <a:ln w="25400" cap="flat">
              <a:solidFill>
                <a:srgbClr val="8D3124"/>
              </a:solidFill>
              <a:prstDash val="solid"/>
              <a:miter lim="400000"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0000"/>
                  </a:solidFill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/>
                <a:sym typeface="Lucida Sans"/>
              </a:endParaRPr>
            </a:p>
          </p:txBody>
        </p:sp>
      </p:grpSp>
      <p:grpSp>
        <p:nvGrpSpPr>
          <p:cNvPr id="340" name="Group"/>
          <p:cNvGrpSpPr/>
          <p:nvPr/>
        </p:nvGrpSpPr>
        <p:grpSpPr>
          <a:xfrm>
            <a:off x="554620" y="6019800"/>
            <a:ext cx="11819414" cy="600005"/>
            <a:chOff x="38100" y="-139700"/>
            <a:chExt cx="11819413" cy="600004"/>
          </a:xfrm>
        </p:grpSpPr>
        <p:sp>
          <p:nvSpPr>
            <p:cNvPr id="332" name="i1"/>
            <p:cNvSpPr/>
            <p:nvPr/>
          </p:nvSpPr>
          <p:spPr>
            <a:xfrm>
              <a:off x="1324979" y="12700"/>
              <a:ext cx="14097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1449492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Lucida Sans"/>
                <a:buNone/>
                <a:tabLst>
                  <a:tab pos="1066800" algn="l"/>
                </a:tabLst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kumimoji="0" sz="20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/>
                  <a:cs typeface="Times"/>
                  <a:sym typeface="Times"/>
                </a:rPr>
                <a:t>i</a:t>
              </a:r>
              <a:r>
                <a:rPr kumimoji="0" sz="2000" b="0" i="0" u="none" strike="noStrike" kern="0" cap="none" spc="0" normalizeH="0" baseline="-193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/>
                  <a:cs typeface="Times"/>
                  <a:sym typeface="Times"/>
                </a:rPr>
                <a:t>1</a:t>
              </a:r>
            </a:p>
          </p:txBody>
        </p:sp>
        <p:sp>
          <p:nvSpPr>
            <p:cNvPr id="333" name="i2"/>
            <p:cNvSpPr/>
            <p:nvPr/>
          </p:nvSpPr>
          <p:spPr>
            <a:xfrm>
              <a:off x="3064879" y="12700"/>
              <a:ext cx="18415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1449492" rtl="0" eaLnBrk="1" fontAlgn="auto" latinLnBrk="0" hangingPunct="0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Lucida Sans"/>
                <a:buNone/>
                <a:tabLst>
                  <a:tab pos="1066800" algn="l"/>
                </a:tabLst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kumimoji="0" sz="20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/>
                  <a:cs typeface="Times"/>
                  <a:sym typeface="Times"/>
                </a:rPr>
                <a:t>i</a:t>
              </a:r>
              <a:r>
                <a:rPr kumimoji="0" sz="2000" b="0" i="0" u="none" strike="noStrike" kern="0" cap="none" spc="0" normalizeH="0" baseline="-193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/>
                  <a:cs typeface="Times"/>
                  <a:sym typeface="Times"/>
                </a:rPr>
                <a:t>2</a:t>
              </a:r>
            </a:p>
          </p:txBody>
        </p:sp>
        <p:sp>
          <p:nvSpPr>
            <p:cNvPr id="334" name="ir"/>
            <p:cNvSpPr/>
            <p:nvPr/>
          </p:nvSpPr>
          <p:spPr>
            <a:xfrm>
              <a:off x="5554079" y="127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1449492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Lucida Sans"/>
                <a:buNone/>
                <a:tabLst>
                  <a:tab pos="1066800" algn="l"/>
                </a:tabLst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kumimoji="0" sz="20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/>
                  <a:cs typeface="Times"/>
                  <a:sym typeface="Times"/>
                </a:rPr>
                <a:t>i</a:t>
              </a:r>
              <a:r>
                <a:rPr kumimoji="0" sz="2000" b="0" i="1" u="none" strike="noStrike" kern="0" cap="none" spc="0" normalizeH="0" baseline="-193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/>
                  <a:cs typeface="Times"/>
                  <a:sym typeface="Times"/>
                </a:rPr>
                <a:t>r</a:t>
              </a:r>
            </a:p>
          </p:txBody>
        </p:sp>
        <p:sp>
          <p:nvSpPr>
            <p:cNvPr id="335" name="ir+1"/>
            <p:cNvSpPr/>
            <p:nvPr/>
          </p:nvSpPr>
          <p:spPr>
            <a:xfrm>
              <a:off x="7065379" y="12700"/>
              <a:ext cx="15113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1449492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Lucida Sans"/>
                <a:buNone/>
                <a:tabLst>
                  <a:tab pos="1066800" algn="l"/>
                </a:tabLst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kumimoji="0" sz="20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/>
                  <a:cs typeface="Times"/>
                  <a:sym typeface="Times"/>
                </a:rPr>
                <a:t>i</a:t>
              </a:r>
              <a:r>
                <a:rPr kumimoji="0" sz="2000" b="0" i="1" u="none" strike="noStrike" kern="0" cap="none" spc="0" normalizeH="0" baseline="-193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/>
                  <a:cs typeface="Times"/>
                  <a:sym typeface="Times"/>
                </a:rPr>
                <a:t>r</a:t>
              </a:r>
              <a:r>
                <a:rPr kumimoji="0" sz="2000" b="0" i="0" u="none" strike="noStrike" kern="0" cap="none" spc="0" normalizeH="0" baseline="-193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/>
                  <a:cs typeface="Times"/>
                  <a:sym typeface="Times"/>
                </a:rPr>
                <a:t>+1</a:t>
              </a:r>
            </a:p>
          </p:txBody>
        </p:sp>
        <p:sp>
          <p:nvSpPr>
            <p:cNvPr id="336" name="Greedy:"/>
            <p:cNvSpPr txBox="1"/>
            <p:nvPr/>
          </p:nvSpPr>
          <p:spPr>
            <a:xfrm>
              <a:off x="38100" y="81562"/>
              <a:ext cx="798017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marL="0" marR="0" lvl="0" indent="0" algn="ctr" defTabSz="1449492" rtl="0" eaLnBrk="1" fontAlgn="auto" latinLnBrk="0" hangingPunct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Lucida Sans"/>
                <a:buNone/>
                <a:tabLst>
                  <a:tab pos="1066800" algn="l"/>
                </a:tabLst>
                <a:defRPr/>
              </a:pPr>
              <a:r>
                <a:rPr kumimoji="0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Grande"/>
                  <a:sym typeface="Lucida Grande"/>
                </a:rPr>
                <a:t>Greedy:</a:t>
              </a:r>
            </a:p>
          </p:txBody>
        </p:sp>
        <p:sp>
          <p:nvSpPr>
            <p:cNvPr id="337" name="Line"/>
            <p:cNvSpPr/>
            <p:nvPr/>
          </p:nvSpPr>
          <p:spPr>
            <a:xfrm>
              <a:off x="1324979" y="458046"/>
              <a:ext cx="10532535" cy="225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0000"/>
                  </a:solidFill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/>
                <a:sym typeface="Lucida Sans"/>
              </a:endParaRPr>
            </a:p>
          </p:txBody>
        </p:sp>
        <p:sp>
          <p:nvSpPr>
            <p:cNvPr id="338" name="ik"/>
            <p:cNvSpPr/>
            <p:nvPr/>
          </p:nvSpPr>
          <p:spPr>
            <a:xfrm>
              <a:off x="10100679" y="127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1449492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Lucida Sans"/>
                <a:buNone/>
                <a:tabLst>
                  <a:tab pos="1066800" algn="l"/>
                </a:tabLst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kumimoji="0" sz="20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/>
                  <a:cs typeface="Times"/>
                  <a:sym typeface="Times"/>
                </a:rPr>
                <a:t>i</a:t>
              </a:r>
              <a:r>
                <a:rPr kumimoji="0" sz="2000" b="0" i="1" u="none" strike="noStrike" kern="0" cap="none" spc="0" normalizeH="0" baseline="-193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/>
                  <a:cs typeface="Times"/>
                  <a:sym typeface="Times"/>
                </a:rPr>
                <a:t>k</a:t>
              </a:r>
            </a:p>
          </p:txBody>
        </p:sp>
        <p:sp>
          <p:nvSpPr>
            <p:cNvPr id="339" name=". . ."/>
            <p:cNvSpPr txBox="1"/>
            <p:nvPr/>
          </p:nvSpPr>
          <p:spPr>
            <a:xfrm>
              <a:off x="9199334" y="-139700"/>
              <a:ext cx="58420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marL="0" marR="0" lvl="0" indent="0" algn="ctr" defTabSz="1449492" rtl="0" eaLnBrk="1" fontAlgn="auto" latinLnBrk="0" hangingPunct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Lucida Sans"/>
                <a:buNone/>
                <a:tabLst>
                  <a:tab pos="1066800" algn="l"/>
                </a:tabLst>
                <a:defRPr/>
              </a:pPr>
              <a:r>
                <a:rPr kumimoji="0" sz="3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/>
                  <a:cs typeface="Times"/>
                  <a:sym typeface="Times"/>
                </a:rPr>
                <a:t>. . .</a:t>
              </a:r>
            </a:p>
          </p:txBody>
        </p:sp>
      </p:grpSp>
      <p:grpSp>
        <p:nvGrpSpPr>
          <p:cNvPr id="351" name="Group"/>
          <p:cNvGrpSpPr/>
          <p:nvPr/>
        </p:nvGrpSpPr>
        <p:grpSpPr>
          <a:xfrm>
            <a:off x="466476" y="5740400"/>
            <a:ext cx="11907558" cy="2059658"/>
            <a:chOff x="-200421" y="0"/>
            <a:chExt cx="11907556" cy="2059657"/>
          </a:xfrm>
        </p:grpSpPr>
        <p:sp>
          <p:nvSpPr>
            <p:cNvPr id="341" name="j1"/>
            <p:cNvSpPr/>
            <p:nvPr/>
          </p:nvSpPr>
          <p:spPr>
            <a:xfrm>
              <a:off x="1174601" y="1625600"/>
              <a:ext cx="14097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1449492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Lucida Sans"/>
                <a:buNone/>
                <a:tabLst>
                  <a:tab pos="1066800" algn="l"/>
                </a:tabLst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kumimoji="0" sz="20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/>
                  <a:cs typeface="Times"/>
                  <a:sym typeface="Times"/>
                </a:rPr>
                <a:t>j</a:t>
              </a:r>
              <a:r>
                <a:rPr kumimoji="0" sz="2000" b="0" i="0" u="none" strike="noStrike" kern="0" cap="none" spc="0" normalizeH="0" baseline="-193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/>
                  <a:cs typeface="Times"/>
                  <a:sym typeface="Times"/>
                </a:rPr>
                <a:t>1</a:t>
              </a:r>
            </a:p>
          </p:txBody>
        </p:sp>
        <p:sp>
          <p:nvSpPr>
            <p:cNvPr id="342" name="j2"/>
            <p:cNvSpPr/>
            <p:nvPr/>
          </p:nvSpPr>
          <p:spPr>
            <a:xfrm>
              <a:off x="2914501" y="1625600"/>
              <a:ext cx="18415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1449492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Lucida Sans"/>
                <a:buNone/>
                <a:tabLst>
                  <a:tab pos="1066800" algn="l"/>
                </a:tabLst>
                <a:defRPr sz="20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kumimoji="0" sz="20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/>
                  <a:cs typeface="Times"/>
                  <a:sym typeface="Times"/>
                </a:rPr>
                <a:t>j</a:t>
              </a:r>
              <a:r>
                <a:rPr kumimoji="0" sz="2000" b="0" i="0" u="none" strike="noStrike" kern="0" cap="none" spc="0" normalizeH="0" baseline="-193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/>
                  <a:cs typeface="Times"/>
                  <a:sym typeface="Times"/>
                </a:rPr>
                <a:t>2</a:t>
              </a:r>
            </a:p>
          </p:txBody>
        </p:sp>
        <p:sp>
          <p:nvSpPr>
            <p:cNvPr id="343" name="jr"/>
            <p:cNvSpPr/>
            <p:nvPr/>
          </p:nvSpPr>
          <p:spPr>
            <a:xfrm>
              <a:off x="5403701" y="1625600"/>
              <a:ext cx="1193801" cy="431800"/>
            </a:xfrm>
            <a:prstGeom prst="rect">
              <a:avLst/>
            </a:prstGeom>
            <a:solidFill>
              <a:srgbClr val="CBCBCB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1449492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Lucida Sans"/>
                <a:buNone/>
                <a:tabLst>
                  <a:tab pos="1066800" algn="l"/>
                </a:tabLst>
                <a:defRPr sz="2000" i="1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kumimoji="0" sz="2000" b="0" i="1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/>
                  <a:cs typeface="Times"/>
                  <a:sym typeface="Times"/>
                </a:rPr>
                <a:t>j</a:t>
              </a:r>
              <a:r>
                <a:rPr kumimoji="0" sz="2000" b="0" i="1" u="none" strike="noStrike" kern="0" cap="none" spc="0" normalizeH="0" baseline="-193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/>
                  <a:cs typeface="Times"/>
                  <a:sym typeface="Times"/>
                </a:rPr>
                <a:t>r</a:t>
              </a:r>
            </a:p>
          </p:txBody>
        </p:sp>
        <p:sp>
          <p:nvSpPr>
            <p:cNvPr id="344" name="jm"/>
            <p:cNvSpPr/>
            <p:nvPr/>
          </p:nvSpPr>
          <p:spPr>
            <a:xfrm>
              <a:off x="9912201" y="1625600"/>
              <a:ext cx="977901" cy="431800"/>
            </a:xfrm>
            <a:prstGeom prst="rect">
              <a:avLst/>
            </a:prstGeom>
            <a:solidFill>
              <a:srgbClr val="0048AA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1449492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Tx/>
                <a:buFont typeface="Lucida Sans"/>
                <a:buNone/>
                <a:tabLst>
                  <a:tab pos="1066800" algn="l"/>
                </a:tabLst>
                <a:defRPr sz="20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kumimoji="0" sz="20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>
                    <a:solidFill>
                      <a:srgbClr val="FFFFFF"/>
                    </a:solidFill>
                  </a:uFill>
                  <a:latin typeface="Times"/>
                  <a:cs typeface="Times"/>
                  <a:sym typeface="Times"/>
                </a:rPr>
                <a:t>j</a:t>
              </a:r>
              <a:r>
                <a:rPr kumimoji="0" sz="2000" b="0" i="1" u="none" strike="noStrike" kern="0" cap="none" spc="0" normalizeH="0" baseline="-21199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>
                    <a:solidFill>
                      <a:srgbClr val="FFFFFF"/>
                    </a:solidFill>
                  </a:uFill>
                  <a:latin typeface="Times"/>
                  <a:cs typeface="Times"/>
                  <a:sym typeface="Times"/>
                </a:rPr>
                <a:t>m</a:t>
              </a:r>
            </a:p>
          </p:txBody>
        </p:sp>
        <p:sp>
          <p:nvSpPr>
            <p:cNvPr id="345" name="Optimal:"/>
            <p:cNvSpPr txBox="1"/>
            <p:nvPr/>
          </p:nvSpPr>
          <p:spPr>
            <a:xfrm>
              <a:off x="-200422" y="1780822"/>
              <a:ext cx="895847" cy="228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>
                  <a:solidFill>
                    <a:srgbClr val="000000"/>
                  </a:solidFill>
                  <a:latin typeface="Lucida Grande"/>
                  <a:ea typeface="Lucida Grande"/>
                  <a:cs typeface="Lucida Grande"/>
                  <a:sym typeface="Lucida Grande"/>
                </a:defRPr>
              </a:lvl1pPr>
            </a:lstStyle>
            <a:p>
              <a:pPr marL="0" marR="0" lvl="0" indent="0" algn="ctr" defTabSz="1449492" rtl="0" eaLnBrk="1" fontAlgn="auto" latinLnBrk="0" hangingPunct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Lucida Sans"/>
                <a:buNone/>
                <a:tabLst>
                  <a:tab pos="1066800" algn="l"/>
                </a:tabLst>
                <a:defRPr/>
              </a:pPr>
              <a:r>
                <a:rPr kumimoji="0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Lucida Grande"/>
                  <a:sym typeface="Lucida Grande"/>
                </a:rPr>
                <a:t>Optimal:</a:t>
              </a:r>
            </a:p>
          </p:txBody>
        </p:sp>
        <p:sp>
          <p:nvSpPr>
            <p:cNvPr id="346" name="jr+1"/>
            <p:cNvSpPr/>
            <p:nvPr/>
          </p:nvSpPr>
          <p:spPr>
            <a:xfrm>
              <a:off x="7791301" y="1625600"/>
              <a:ext cx="977901" cy="431800"/>
            </a:xfrm>
            <a:prstGeom prst="rect">
              <a:avLst/>
            </a:prstGeom>
            <a:solidFill>
              <a:srgbClr val="0048AA"/>
            </a:solidFill>
            <a:ln w="9525" cap="flat">
              <a:solidFill>
                <a:srgbClr val="FFFFFF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1449492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Tx/>
                <a:buFont typeface="Lucida Sans"/>
                <a:buNone/>
                <a:tabLst>
                  <a:tab pos="1066800" algn="l"/>
                </a:tabLst>
                <a:defRPr sz="2000">
                  <a:solidFill>
                    <a:srgbClr val="FFFFFF"/>
                  </a:solidFill>
                  <a:latin typeface="Times"/>
                  <a:ea typeface="Times"/>
                  <a:cs typeface="Times"/>
                  <a:sym typeface="Times"/>
                </a:defRPr>
              </a:pPr>
              <a:r>
                <a:rPr kumimoji="0" sz="20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>
                    <a:solidFill>
                      <a:srgbClr val="FFFFFF"/>
                    </a:solidFill>
                  </a:uFill>
                  <a:latin typeface="Times"/>
                  <a:cs typeface="Times"/>
                  <a:sym typeface="Times"/>
                </a:rPr>
                <a:t>j</a:t>
              </a:r>
              <a:r>
                <a:rPr kumimoji="0" sz="2000" b="0" i="1" u="none" strike="noStrike" kern="0" cap="none" spc="0" normalizeH="0" baseline="-21199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>
                    <a:solidFill>
                      <a:srgbClr val="FFFFFF"/>
                    </a:solidFill>
                  </a:uFill>
                  <a:latin typeface="Times"/>
                  <a:cs typeface="Times"/>
                  <a:sym typeface="Times"/>
                </a:rPr>
                <a:t>r</a:t>
              </a:r>
              <a:r>
                <a:rPr kumimoji="0" sz="2000" b="0" i="0" u="none" strike="noStrike" kern="0" cap="none" spc="0" normalizeH="0" baseline="-21199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>
                    <a:solidFill>
                      <a:srgbClr val="FFFFFF"/>
                    </a:solidFill>
                  </a:uFill>
                  <a:latin typeface="Times"/>
                  <a:cs typeface="Times"/>
                  <a:sym typeface="Times"/>
                </a:rPr>
                <a:t>+1</a:t>
              </a:r>
            </a:p>
          </p:txBody>
        </p:sp>
        <p:sp>
          <p:nvSpPr>
            <p:cNvPr id="347" name="Line"/>
            <p:cNvSpPr/>
            <p:nvPr/>
          </p:nvSpPr>
          <p:spPr>
            <a:xfrm>
              <a:off x="1174601" y="2057400"/>
              <a:ext cx="10532535" cy="225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4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0000"/>
                  </a:solidFill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/>
                <a:sym typeface="Lucida Sans"/>
              </a:endParaRPr>
            </a:p>
          </p:txBody>
        </p:sp>
        <p:sp>
          <p:nvSpPr>
            <p:cNvPr id="348" name="Line"/>
            <p:cNvSpPr/>
            <p:nvPr/>
          </p:nvSpPr>
          <p:spPr>
            <a:xfrm>
              <a:off x="8756501" y="0"/>
              <a:ext cx="2258" cy="2057400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0000"/>
                  </a:solidFill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/>
                <a:sym typeface="Lucida Sans"/>
              </a:endParaRPr>
            </a:p>
          </p:txBody>
        </p:sp>
        <p:sp>
          <p:nvSpPr>
            <p:cNvPr id="349" name="Line"/>
            <p:cNvSpPr/>
            <p:nvPr/>
          </p:nvSpPr>
          <p:spPr>
            <a:xfrm>
              <a:off x="6597501" y="0"/>
              <a:ext cx="2258" cy="2057400"/>
            </a:xfrm>
            <a:prstGeom prst="line">
              <a:avLst/>
            </a:prstGeom>
            <a:noFill/>
            <a:ln w="9525" cap="flat">
              <a:solidFill>
                <a:srgbClr val="8A8A8A"/>
              </a:solidFill>
              <a:prstDash val="lgDash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marL="0" marR="0" lvl="0" indent="0" algn="l" defTabSz="4572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>
                  <a:solidFill>
                    <a:srgbClr val="000000"/>
                  </a:solidFill>
                </a:defRPr>
              </a:pPr>
              <a:endParaRPr kumimoji="0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Sans"/>
                <a:sym typeface="Lucida Sans"/>
              </a:endParaRPr>
            </a:p>
          </p:txBody>
        </p:sp>
        <p:sp>
          <p:nvSpPr>
            <p:cNvPr id="350" name=". . ."/>
            <p:cNvSpPr txBox="1"/>
            <p:nvPr/>
          </p:nvSpPr>
          <p:spPr>
            <a:xfrm>
              <a:off x="9051141" y="1447800"/>
              <a:ext cx="584201" cy="5461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3600">
                  <a:solidFill>
                    <a:srgbClr val="000000"/>
                  </a:solidFill>
                  <a:latin typeface="Times"/>
                  <a:ea typeface="Times"/>
                  <a:cs typeface="Times"/>
                  <a:sym typeface="Times"/>
                </a:defRPr>
              </a:lvl1pPr>
            </a:lstStyle>
            <a:p>
              <a:pPr marL="0" marR="0" lvl="0" indent="0" algn="ctr" defTabSz="1449492" rtl="0" eaLnBrk="1" fontAlgn="auto" latinLnBrk="0" hangingPunct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Lucida Sans"/>
                <a:buNone/>
                <a:tabLst>
                  <a:tab pos="1066800" algn="l"/>
                </a:tabLst>
                <a:defRPr/>
              </a:pPr>
              <a:r>
                <a:rPr kumimoji="0" sz="3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/>
                  <a:cs typeface="Times"/>
                  <a:sym typeface="Times"/>
                </a:rPr>
                <a:t>. . 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0343977"/>
      </p:ext>
    </p:extLst>
  </p:cSld>
  <p:clrMapOvr>
    <a:masterClrMapping/>
  </p:clrMapOvr>
  <p:transition spd="med"/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8D3124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Lucida Sans"/>
        <a:ea typeface="Lucida Sans"/>
        <a:cs typeface="Lucida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61411" marR="61411" indent="0" algn="l" defTabSz="457200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"/>
          <a:buNone/>
          <a:tabLst>
            <a:tab pos="1066800" algn="l"/>
          </a:tabLst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449492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"/>
          <a:buNone/>
          <a:tabLst>
            <a:tab pos="1066800" algn="l"/>
          </a:tabLst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Tx/>
            <a:latin typeface="+mn-lt"/>
            <a:ea typeface="+mn-ea"/>
            <a:cs typeface="+mn-c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6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Futura"/>
        <a:ea typeface="Futura"/>
        <a:cs typeface="Futura"/>
      </a:majorFont>
      <a:minorFont>
        <a:latin typeface="Lucida Sans"/>
        <a:ea typeface="Lucida Sans"/>
        <a:cs typeface="Lucida San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61411" marR="61411" indent="0" algn="l" defTabSz="457200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"/>
          <a:buNone/>
          <a:tabLst>
            <a:tab pos="1066800" algn="l"/>
          </a:tabLst>
          <a:defRPr kumimoji="0" sz="2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8D312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449492" rtl="0" fontAlgn="auto" latinLnBrk="0" hangingPunct="0">
          <a:lnSpc>
            <a:spcPct val="13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Lucida Sans"/>
          <a:buNone/>
          <a:tabLst>
            <a:tab pos="1066800" algn="l"/>
          </a:tabLst>
          <a:defRPr kumimoji="0" sz="1600" b="0" i="0" u="none" strike="noStrike" cap="none" spc="0" normalizeH="0" baseline="0">
            <a:ln>
              <a:noFill/>
            </a:ln>
            <a:solidFill>
              <a:srgbClr val="8D3124"/>
            </a:solidFill>
            <a:effectLst/>
            <a:uFillTx/>
            <a:latin typeface="+mn-lt"/>
            <a:ea typeface="+mn-ea"/>
            <a:cs typeface="+mn-cs"/>
            <a:sym typeface="Lucida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2057</Words>
  <Application>Microsoft Office PowerPoint</Application>
  <PresentationFormat>自定义</PresentationFormat>
  <Paragraphs>223</Paragraphs>
  <Slides>23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23</vt:i4>
      </vt:variant>
    </vt:vector>
  </HeadingPairs>
  <TitlesOfParts>
    <vt:vector size="38" baseType="lpstr">
      <vt:lpstr>Futura</vt:lpstr>
      <vt:lpstr>Lucida Grande</vt:lpstr>
      <vt:lpstr>宋体</vt:lpstr>
      <vt:lpstr>Arial</vt:lpstr>
      <vt:lpstr>Calibri</vt:lpstr>
      <vt:lpstr>Lucida Sans</vt:lpstr>
      <vt:lpstr>Symbol</vt:lpstr>
      <vt:lpstr>Times</vt:lpstr>
      <vt:lpstr>Times New Roman</vt:lpstr>
      <vt:lpstr>Custom Design</vt:lpstr>
      <vt:lpstr>1_Custom Design</vt:lpstr>
      <vt:lpstr>2_Custom Design</vt:lpstr>
      <vt:lpstr>3_Custom Design</vt:lpstr>
      <vt:lpstr>White</vt:lpstr>
      <vt:lpstr>4_Custom Design</vt:lpstr>
      <vt:lpstr>CS101 Discussion 12.2</vt:lpstr>
      <vt:lpstr>Outline</vt:lpstr>
      <vt:lpstr>Greedy algorithms</vt:lpstr>
      <vt:lpstr>Interval scheduling</vt:lpstr>
      <vt:lpstr>Interval scheduling:  greedy algorithms</vt:lpstr>
      <vt:lpstr>Greedy exchange argument</vt:lpstr>
      <vt:lpstr>Difference between Greedy  and “Divide and conquer”</vt:lpstr>
      <vt:lpstr>Interval scheduling:  analysis of earliest-finish-time-first algorithm</vt:lpstr>
      <vt:lpstr>Interval scheduling:  analysis of earliest-finish-time-first algorithm</vt:lpstr>
      <vt:lpstr>Don’t be too greedy</vt:lpstr>
      <vt:lpstr>Don’t be too greedy</vt:lpstr>
      <vt:lpstr>PowerPoint 演示文稿</vt:lpstr>
      <vt:lpstr>PowerPoint 演示文稿</vt:lpstr>
      <vt:lpstr>Outline</vt:lpstr>
      <vt:lpstr>Topological Sort</vt:lpstr>
      <vt:lpstr>Topological Sort</vt:lpstr>
      <vt:lpstr>Topological Sort</vt:lpstr>
      <vt:lpstr>Topological Sort</vt:lpstr>
      <vt:lpstr>PowerPoint 演示文稿</vt:lpstr>
      <vt:lpstr>PowerPoint 演示文稿</vt:lpstr>
      <vt:lpstr>Critical path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 Discussion 12.2</dc:title>
  <dc:creator>luao</dc:creator>
  <cp:lastModifiedBy>守琛 周</cp:lastModifiedBy>
  <cp:revision>8</cp:revision>
  <dcterms:created xsi:type="dcterms:W3CDTF">2024-12-02T08:02:42Z</dcterms:created>
  <dcterms:modified xsi:type="dcterms:W3CDTF">2024-12-02T11:42:49Z</dcterms:modified>
</cp:coreProperties>
</file>