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0"/>
  </p:notesMasterIdLst>
  <p:sldIdLst>
    <p:sldId id="333" r:id="rId2"/>
    <p:sldId id="414" r:id="rId3"/>
    <p:sldId id="393" r:id="rId4"/>
    <p:sldId id="303" r:id="rId5"/>
    <p:sldId id="306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97" r:id="rId31"/>
    <p:sldId id="395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396" r:id="rId42"/>
    <p:sldId id="407" r:id="rId43"/>
    <p:sldId id="332" r:id="rId44"/>
    <p:sldId id="302" r:id="rId45"/>
    <p:sldId id="408" r:id="rId46"/>
    <p:sldId id="334" r:id="rId47"/>
    <p:sldId id="335" r:id="rId48"/>
    <p:sldId id="336" r:id="rId49"/>
    <p:sldId id="337" r:id="rId50"/>
    <p:sldId id="338" r:id="rId51"/>
    <p:sldId id="412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409" r:id="rId66"/>
    <p:sldId id="352" r:id="rId67"/>
    <p:sldId id="353" r:id="rId68"/>
    <p:sldId id="354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367" r:id="rId81"/>
    <p:sldId id="368" r:id="rId82"/>
    <p:sldId id="369" r:id="rId83"/>
    <p:sldId id="370" r:id="rId84"/>
    <p:sldId id="410" r:id="rId85"/>
    <p:sldId id="371" r:id="rId86"/>
    <p:sldId id="372" r:id="rId87"/>
    <p:sldId id="373" r:id="rId88"/>
    <p:sldId id="374" r:id="rId89"/>
    <p:sldId id="375" r:id="rId90"/>
    <p:sldId id="376" r:id="rId91"/>
    <p:sldId id="377" r:id="rId92"/>
    <p:sldId id="378" r:id="rId93"/>
    <p:sldId id="379" r:id="rId94"/>
    <p:sldId id="380" r:id="rId95"/>
    <p:sldId id="381" r:id="rId96"/>
    <p:sldId id="382" r:id="rId97"/>
    <p:sldId id="413" r:id="rId98"/>
    <p:sldId id="383" r:id="rId99"/>
    <p:sldId id="384" r:id="rId100"/>
    <p:sldId id="385" r:id="rId101"/>
    <p:sldId id="386" r:id="rId102"/>
    <p:sldId id="387" r:id="rId103"/>
    <p:sldId id="388" r:id="rId104"/>
    <p:sldId id="389" r:id="rId105"/>
    <p:sldId id="390" r:id="rId106"/>
    <p:sldId id="391" r:id="rId107"/>
    <p:sldId id="392" r:id="rId108"/>
    <p:sldId id="411" r:id="rId10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DD9F981-B959-4E93-8023-436F373497EE}">
          <p14:sldIdLst>
            <p14:sldId id="333"/>
            <p14:sldId id="414"/>
            <p14:sldId id="393"/>
            <p14:sldId id="303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97"/>
            <p14:sldId id="395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396"/>
            <p14:sldId id="407"/>
            <p14:sldId id="332"/>
            <p14:sldId id="302"/>
          </p14:sldIdLst>
        </p14:section>
        <p14:section name="Untitled Section" id="{67BB3D0D-73C0-42DD-B78C-4E776D897A5A}">
          <p14:sldIdLst>
            <p14:sldId id="408"/>
            <p14:sldId id="334"/>
            <p14:sldId id="335"/>
            <p14:sldId id="336"/>
            <p14:sldId id="337"/>
            <p14:sldId id="338"/>
            <p14:sldId id="412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Untitled Section" id="{883B6332-0982-47D0-ABE0-467124C66EA3}">
          <p14:sldIdLst>
            <p14:sldId id="409"/>
            <p14:sldId id="352"/>
            <p14:sldId id="353"/>
            <p14:sldId id="354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</p14:sldIdLst>
        </p14:section>
        <p14:section name="Untitled Section" id="{96A9CECC-B576-4901-BDF2-0201BBCC205E}">
          <p14:sldIdLst>
            <p14:sldId id="41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413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Untitled Section" id="{C6982BB6-CB32-461A-B53A-BBB39735DF0A}">
          <p14:sldIdLst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8" autoAdjust="0"/>
    <p:restoredTop sz="88202" autoAdjust="0"/>
  </p:normalViewPr>
  <p:slideViewPr>
    <p:cSldViewPr>
      <p:cViewPr varScale="1">
        <p:scale>
          <a:sx n="81" d="100"/>
          <a:sy n="81" d="100"/>
        </p:scale>
        <p:origin x="951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345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10/24/2024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610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323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04085-573A-48CD-8CB6-6823022B06ED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904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bool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&lt;Type&gt;::empty()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( this ==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);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F3EE2E-F309-416E-979C-5E452E93A6B5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043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0E6A-97BC-44B7-A6A3-686512457C37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144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796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0D68F4-56EA-4A72-833A-09F6BC1A76FE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655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0AA3CE-09D5-4BDD-98EB-9AF44A5295F2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650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D436B6-6227-4793-9119-4899F841DA78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29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B41E27-7469-4298-A69F-868344839B93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2206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A9DB80-A5F2-4BAC-A29A-9AAE3E446CFA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132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560EF2-5A78-4163-895D-2E0164CA609C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145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EF60D-04FF-4102-B11D-54138F926A0C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182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A4AFAA-9F08-4DE1-A14A-BAA2445B4199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613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5F2DB6-3A2F-42BD-945D-9B27725186D2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937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B71AEF-12CB-4B39-A648-AFB7A9736F9B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391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EAE862-B1B3-4B46-90F8-5BC9D0739B36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202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2434C2-E31F-4BD3-89D7-E33410F50CBD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409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A75B29-4797-46D5-8DCF-935B1A59BFAF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468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2780D7-6BEA-4BEB-90F5-02E7B682A09B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451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AEA046-FCF6-4C31-B715-9B4884A2F1EE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855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2627E2-3C36-4FD6-B459-8D0951990611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2594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AB88D8-AB5F-48DB-98E9-EEBC0B734597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29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6C4752-95B9-4669-9A00-EF6FD98D5E9C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169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0B93AC-D833-4E28-BCB5-255915A0A00F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863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DA8273-A3CA-4A4E-9BDF-FAD9C74C0A89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577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9FA774-FC7D-4E16-B2CF-715A3EB763CA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208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585DD4-45AE-44DA-922C-83C2445C868D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819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FC2BA2-B83A-4CCB-945F-5392A5763B32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971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BA7E03-D130-4D4A-B63A-42AB62E02561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4670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5B714F-B813-45EE-B8B7-064F3A7A4CD1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2028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E91066-DDBA-46F1-A0FE-E1F12F2A2BFC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7860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8793D-DB26-44E7-B7A2-2099E6A0F83E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5690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1DF37E-440C-47FC-8D87-368AE62100FA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82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DABAD2-C7DA-4D66-AFD1-81EC35797C77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7690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619E67-12BD-4525-8D7D-FE27A1EDB1CD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6107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3AEC1-6A4A-48D8-BDA2-E4E789FA3E97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7703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330D69-F410-4761-A72F-2865F365C28B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8978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77B324-6CF4-4573-A58B-7A2B9073AB51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8267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5FE3-9BB2-4966-9DE5-D67D657EAA7A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8905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D6B398-AD8E-412A-93D8-FE0408A5060E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464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B7F02-73E9-403E-B153-618F80C6947F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1829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2BBC27-A82F-4220-BECE-32642058708C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5151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BBFF0A-D41B-4B39-93A4-FCEA298EABAD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0361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7D39CB-6C28-47EA-BEB4-69EDB4380D7A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18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2FF827-56E5-4726-BDC0-98D84DF784F4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006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4B422-D022-434F-9AAE-CA22C2B0146F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55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DD36AF-117D-41AB-863D-A8C417BC985A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1297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036665-DFBD-49B0-B5E6-087000155E5D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2131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47B2C9-A621-44CF-8F36-D9F76A80122D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087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615885-44A6-48BE-AB58-8D63B2900477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3271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43DF2A-0995-41A6-AD87-B130F9CE5E3E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3034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EADA07-AE08-4B14-A025-B55AB16DAB53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4362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3E2E1D-873C-4267-917A-5C3F9390592E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7979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1F6706-A2F0-4A60-B3DC-C747132BF8B5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1562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1F6706-A2F0-4A60-B3DC-C747132BF8B5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26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6C6B90-5290-4600-A845-4246279446AD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600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7D437-2921-45CD-9CE2-327F9A171D10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9263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1AFA84-C091-4249-A819-0EB0B8BA379F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8729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DD2A0E-EB8B-4113-87FE-CA13CBE6C58B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690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FF1FB3-9371-4E76-B929-9B6BC7D82D3E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84175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E021B-4C9D-42E0-A8E2-0D40EF2669F2}" type="slidenum">
              <a:rPr lang="en-CA" smtClean="0"/>
              <a:pPr>
                <a:defRPr/>
              </a:pPr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7876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1F2BB3-AC09-4E4E-8872-88064E52717E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0219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FC8061-F802-480F-A5E0-F938C63EBF18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6998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B6D25F-0B8D-4F4F-9FD2-7CE65FC34286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65911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BEB351-CCD9-4135-9865-3C5B0E078732}" type="slidenum">
              <a:rPr lang="en-CA" smtClean="0"/>
              <a:pPr>
                <a:defRPr/>
              </a:pPr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4883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A8FBFD-9AC4-4DF7-A549-A3C565DB499E}" type="slidenum">
              <a:rPr lang="en-CA" smtClean="0"/>
              <a:pPr>
                <a:defRPr/>
              </a:pPr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460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F5B9A-66BD-4CA0-AAF9-B0F527CE00D1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85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		        bool empty()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 height()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		        void clear();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BC1CE3-E236-4DD7-89DD-6CB559A588AB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39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A33164-F69D-403F-AA43-8A95E7AFE755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97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4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5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6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4400" dirty="0"/>
              <a:t>CS101</a:t>
            </a:r>
            <a:r>
              <a:rPr lang="zh-CN" altLang="en-US" sz="4400" dirty="0"/>
              <a:t> </a:t>
            </a:r>
            <a:r>
              <a:rPr lang="en-US" altLang="zh-CN" sz="4400" dirty="0"/>
              <a:t>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Binary Trees</a:t>
            </a:r>
          </a:p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Textbook </a:t>
            </a:r>
            <a:r>
              <a:rPr lang="en-US" altLang="zh-CN" dirty="0" err="1">
                <a:ea typeface="宋体" panose="02010600030101010101" pitchFamily="2" charset="-122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B.5.3, 10.4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31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Binary Node Class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5107706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The binary node class is similar to the single node class: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class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protected: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Type element;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Binary_node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*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left_tree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Binary_node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*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right_tree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public: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 Type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&amp; );</a:t>
            </a:r>
          </a:p>
          <a:p>
            <a:pPr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Type retrieve()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*left()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*right()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bool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is_leaf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int size() const;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</a:t>
            </a:r>
            <a:r>
              <a:rPr lang="zh-CN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int height() const;</a:t>
            </a:r>
          </a:p>
          <a:p>
            <a:pPr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}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4975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&lt;Type&gt;::degree()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count = 0;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++count;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count;    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6859949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 lvl="1"/>
            <a:endParaRPr lang="en-CA" altLang="en-US" dirty="0"/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is_leaf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    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04735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&lt;Type&gt;::child(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n 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if ( n &lt; 0 || n &gt;= degree()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        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6521996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&lt;Type&gt;::append( Type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&amp;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if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while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!=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63138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 lvl="1"/>
            <a:r>
              <a:rPr lang="en-CA" altLang="en-US" dirty="0"/>
              <a:t>The size doesn’t care that this is a general tree…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&lt;Type&gt;::size()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1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+ (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? 0 :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()-&gt;size() )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+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? 0 :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()-&gt;size()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3636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 lvl="1"/>
            <a:r>
              <a:rPr lang="en-CA" altLang="en-US" dirty="0"/>
              <a:t>The height member function is closer to the original implementation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&lt;Type&gt;::height()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h = 0;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h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::max( h, 1 +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-&gt;height()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h;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545831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This topic has covered a binary representation of general trees</a:t>
            </a:r>
          </a:p>
          <a:p>
            <a:pPr lvl="1"/>
            <a:r>
              <a:rPr lang="en-US" altLang="en-US" dirty="0"/>
              <a:t>The first child is the left sub-tree of a node</a:t>
            </a:r>
          </a:p>
          <a:p>
            <a:pPr lvl="1"/>
            <a:r>
              <a:rPr lang="en-US" altLang="en-US" dirty="0"/>
              <a:t>Subsequent siblings of that child form a chain down the right sub-trees</a:t>
            </a:r>
          </a:p>
          <a:p>
            <a:pPr lvl="1"/>
            <a:r>
              <a:rPr lang="en-US" altLang="en-US" dirty="0"/>
              <a:t>An empty left sub-tree indicates no children</a:t>
            </a:r>
          </a:p>
          <a:p>
            <a:pPr lvl="1"/>
            <a:r>
              <a:rPr lang="en-US" altLang="en-US" dirty="0"/>
              <a:t>An empty right sub-tree indicates no other siblings</a:t>
            </a:r>
          </a:p>
        </p:txBody>
      </p:sp>
    </p:spTree>
    <p:extLst>
      <p:ext uri="{BB962C8B-B14F-4D97-AF65-F5344CB8AC3E}">
        <p14:creationId xmlns:p14="http://schemas.microsoft.com/office/powerpoint/2010/main" val="19767277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altLang="en-US"/>
              <a:t>[1]	Cormen, Leiserson, Rivest and Stein, </a:t>
            </a:r>
            <a:r>
              <a:rPr lang="en-US" altLang="en-US" i="1"/>
              <a:t>Introduction to Algorithms</a:t>
            </a:r>
            <a:r>
              <a:rPr lang="en-US" altLang="en-US"/>
              <a:t>, 2</a:t>
            </a:r>
            <a:r>
              <a:rPr lang="en-US" altLang="en-US" baseline="30000"/>
              <a:t>nd</a:t>
            </a:r>
            <a:r>
              <a:rPr lang="en-US" altLang="en-US"/>
              <a:t> Ed., MIT Press, 2001, §19.1, pp.457-9.</a:t>
            </a:r>
          </a:p>
          <a:p>
            <a:pPr marL="533400" indent="-533400">
              <a:buFontTx/>
              <a:buNone/>
            </a:pPr>
            <a:r>
              <a:rPr lang="en-US" altLang="en-US"/>
              <a:t>[2]	Weiss, </a:t>
            </a:r>
            <a:r>
              <a:rPr lang="en-US" altLang="en-US" i="1"/>
              <a:t>Data Structures and Algorithm Analysis in C++</a:t>
            </a:r>
            <a:r>
              <a:rPr lang="en-US" altLang="en-US"/>
              <a:t>, </a:t>
            </a:r>
            <a:r>
              <a:rPr lang="en-US" altLang="en-US" i="1"/>
              <a:t>3</a:t>
            </a:r>
            <a:r>
              <a:rPr lang="en-US" altLang="en-US" i="1" baseline="30000"/>
              <a:t>rd</a:t>
            </a:r>
            <a:r>
              <a:rPr lang="en-US" altLang="en-US" i="1"/>
              <a:t> Ed.</a:t>
            </a:r>
            <a:r>
              <a:rPr lang="en-US" altLang="en-US"/>
              <a:t>, Addison Wesley, §6.8.1, p.240.</a:t>
            </a:r>
          </a:p>
        </p:txBody>
      </p:sp>
    </p:spTree>
    <p:extLst>
      <p:ext uri="{BB962C8B-B14F-4D97-AF65-F5344CB8AC3E}">
        <p14:creationId xmlns:p14="http://schemas.microsoft.com/office/powerpoint/2010/main" val="14406237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pPr lvl="1"/>
            <a:r>
              <a:rPr lang="en-US" altLang="zh-CN" dirty="0"/>
              <a:t>Each node has two children</a:t>
            </a:r>
          </a:p>
          <a:p>
            <a:pPr lvl="1"/>
            <a:r>
              <a:rPr lang="en-US" altLang="zh-CN" dirty="0"/>
              <a:t>In-order traversal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Number of nodes, height, number of leaf nodes, average depth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Height, array storage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06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Binary Node Class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We will usually only construct new leaf nodes</a:t>
            </a:r>
            <a:endParaRPr lang="en-US" altLang="en-US" sz="13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( Type const &amp;obj ):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element( obj ),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left_tree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),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right_tree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// Empty constructor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60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Binary Node Class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The accessors are similar to that of </a:t>
            </a:r>
            <a:r>
              <a:rPr lang="en-US" alt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Single_list</a:t>
            </a:r>
            <a:endParaRPr lang="en-US" altLang="en-US" sz="1300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Type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&lt;Type&gt;::retrieve() const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element;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 *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&lt;Type&gt;::left() const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left_tree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 *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&lt;Type&gt;::right() const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right_tree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800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Binary Node Class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bool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is_leaf</a:t>
            </a:r>
            <a:r>
              <a:rPr lang="en-US" altLang="en-US" dirty="0">
                <a:latin typeface="Consolas" pitchFamily="49" charset="0"/>
                <a:cs typeface="Arial" charset="0"/>
              </a:rPr>
              <a:t>()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left() ==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&amp;&amp; right() ==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28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C:\Users\dwharder\Desktop\a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819525"/>
            <a:ext cx="8047038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Size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template &lt;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&lt;Type&gt;::size()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1 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	+ 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left() ==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? 0 : 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left()-&gt;size() 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	+ right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 ==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? 0 : 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right()-&gt;size();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48921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819525"/>
            <a:ext cx="8047038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455613" y="1600200"/>
            <a:ext cx="8505825" cy="4525963"/>
          </a:xfrm>
        </p:spPr>
        <p:txBody>
          <a:bodyPr/>
          <a:lstStyle/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&lt;Type&gt;::height()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empty()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?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-1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    1 +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::max( left()-&gt;height(), right()-&gt;height() 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pic>
        <p:nvPicPr>
          <p:cNvPr id="19461" name="Picture 3" descr="C:\Users\dwharder\Desktop\a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5048250"/>
            <a:ext cx="122396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48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Clear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Removing all the nodes in a tree is similarly recursive:</a:t>
            </a:r>
            <a:endParaRPr lang="en-US" altLang="en-US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6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b="1" dirty="0">
                <a:latin typeface="Courier New" pitchFamily="49" charset="0"/>
                <a:cs typeface="Arial" charset="0"/>
              </a:rPr>
              <a:t>		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void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&lt;Type&gt;::clear(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*&amp;</a:t>
            </a:r>
            <a:r>
              <a:rPr lang="en-US" alt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ptr_to_this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if ( empty()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    return;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left()-&gt;clear(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left_node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right()-&gt;clear(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right_node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delete this;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ptr_to_this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= nullptr;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pic>
        <p:nvPicPr>
          <p:cNvPr id="5" name="Picture 5" descr="C:\Users\dwharder\Desktop\pt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27209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450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 Times</a:t>
            </a: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Recall that with linked lists and arrays, some operations would run in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time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run times of operations on binary trees, we will see, depends on the height of the tree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see that: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worst is clearly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Under average conditions, the height is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best case is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5305425" y="4324350"/>
          <a:ext cx="74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431613" imgH="241195" progId="Equation.3">
                  <p:embed/>
                </p:oleObj>
              </mc:Choice>
              <mc:Fallback>
                <p:oleObj name="Equation" r:id="rId4" imgW="43161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4324350"/>
                        <a:ext cx="749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97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 Times</a:t>
            </a:r>
            <a:endParaRPr lang="en-US" altLang="en-US" sz="4800" dirty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can achieve and maintain a height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(lg(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, we will see that many operations can run in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(lg(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 we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Logarithmic time is not significantly worse than constant time: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Times New Roman" pitchFamily="18" charset="0"/>
                <a:cs typeface="Arial" charset="0"/>
              </a:rPr>
              <a:t>                                   lg( 1000 ) ≈ 10		kB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               lg( 1 000 000 ) ≈ 20		MB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        lg( 1 000 000 000 ) ≈ 30		GB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 lg( 1 000 000 000 000 ) ≈ 40		TB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                      lg( 1000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) ≈ 10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106738"/>
            <a:ext cx="33194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940425" y="6237288"/>
            <a:ext cx="17859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http://xkcd.com/394/</a:t>
            </a:r>
          </a:p>
        </p:txBody>
      </p:sp>
    </p:spTree>
    <p:extLst>
      <p:ext uri="{BB962C8B-B14F-4D97-AF65-F5344CB8AC3E}">
        <p14:creationId xmlns:p14="http://schemas.microsoft.com/office/powerpoint/2010/main" val="1678067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Application:  Ropes</a:t>
            </a: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1995, Boehm </a:t>
            </a:r>
            <a:r>
              <a:rPr lang="en-US" altLang="en-US" i="1" dirty="0">
                <a:latin typeface="Arial" charset="0"/>
                <a:cs typeface="Arial" charset="0"/>
              </a:rPr>
              <a:t>et al</a:t>
            </a:r>
            <a:r>
              <a:rPr lang="en-US" altLang="en-US" dirty="0">
                <a:latin typeface="Arial" charset="0"/>
                <a:cs typeface="Arial" charset="0"/>
              </a:rPr>
              <a:t>. introduced the idea of a rope, or a </a:t>
            </a:r>
            <a:r>
              <a:rPr lang="en-US" altLang="en-US" i="1" dirty="0">
                <a:latin typeface="Arial" charset="0"/>
                <a:cs typeface="Arial" charset="0"/>
              </a:rPr>
              <a:t>heavyweight</a:t>
            </a:r>
            <a:r>
              <a:rPr lang="en-US" altLang="en-US" dirty="0">
                <a:latin typeface="Arial" charset="0"/>
                <a:cs typeface="Arial" charset="0"/>
              </a:rPr>
              <a:t> string</a:t>
            </a:r>
          </a:p>
        </p:txBody>
      </p:sp>
      <p:pic>
        <p:nvPicPr>
          <p:cNvPr id="23556" name="Picture 4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64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664D-527B-43C8-9C00-7C711329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Orders of</a:t>
            </a:r>
            <a:r>
              <a:rPr lang="zh-CN" altLang="en-US" dirty="0"/>
              <a:t> </a:t>
            </a:r>
            <a:r>
              <a:rPr lang="en-US" altLang="zh-CN" dirty="0"/>
              <a:t>DFS traversal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980A-B306-483A-A712-81777922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(Left, Root, Right) : 4 2 5 1 3</a:t>
            </a:r>
          </a:p>
          <a:p>
            <a:r>
              <a:rPr lang="en-US" dirty="0"/>
              <a:t>Preorder (Root, Left, Right) : 1 2 4 5 3 </a:t>
            </a:r>
          </a:p>
          <a:p>
            <a:r>
              <a:rPr lang="en-US" dirty="0" err="1"/>
              <a:t>Postorder</a:t>
            </a:r>
            <a:r>
              <a:rPr lang="en-US" dirty="0"/>
              <a:t> (Left, Right, Root) : 4 5 2 3 1</a:t>
            </a:r>
          </a:p>
          <a:p>
            <a:r>
              <a:rPr lang="en-US" dirty="0"/>
              <a:t>Breadth-First or Level Order Traversal: 1 2 3 4 5 </a:t>
            </a:r>
          </a:p>
        </p:txBody>
      </p:sp>
      <p:pic>
        <p:nvPicPr>
          <p:cNvPr id="7170" name="Picture 2" descr="Lightbox">
            <a:extLst>
              <a:ext uri="{FF2B5EF4-FFF2-40B4-BE49-F238E27FC236}">
                <a16:creationId xmlns:a16="http://schemas.microsoft.com/office/drawing/2014/main" id="{3991DDA4-8746-400B-916E-FAF193F8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17032"/>
            <a:ext cx="24669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0E196890-13FB-2941-A875-231B89B3E2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32" r="6258" b="15201"/>
          <a:stretch/>
        </p:blipFill>
        <p:spPr>
          <a:xfrm>
            <a:off x="6494324" y="4862139"/>
            <a:ext cx="2466976" cy="1721223"/>
          </a:xfrm>
          <a:prstGeom prst="rect">
            <a:avLst/>
          </a:prstGeom>
        </p:spPr>
      </p:pic>
      <p:sp>
        <p:nvSpPr>
          <p:cNvPr id="7" name="云形标注 6">
            <a:extLst>
              <a:ext uri="{FF2B5EF4-FFF2-40B4-BE49-F238E27FC236}">
                <a16:creationId xmlns:a16="http://schemas.microsoft.com/office/drawing/2014/main" id="{70CC7244-70E1-344E-9A30-E78434DACCED}"/>
              </a:ext>
            </a:extLst>
          </p:cNvPr>
          <p:cNvSpPr/>
          <p:nvPr/>
        </p:nvSpPr>
        <p:spPr>
          <a:xfrm>
            <a:off x="6804247" y="3284984"/>
            <a:ext cx="2157053" cy="1143000"/>
          </a:xfrm>
          <a:prstGeom prst="cloudCallout">
            <a:avLst>
              <a:gd name="adj1" fmla="val 13071"/>
              <a:gd name="adj2" fmla="val 815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Doing HW and PA </a:t>
            </a:r>
          </a:p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day and night ……</a:t>
            </a:r>
          </a:p>
        </p:txBody>
      </p:sp>
    </p:spTree>
    <p:extLst>
      <p:ext uri="{BB962C8B-B14F-4D97-AF65-F5344CB8AC3E}">
        <p14:creationId xmlns:p14="http://schemas.microsoft.com/office/powerpoint/2010/main" val="2616785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Alpha-numeric data is stored using a </a:t>
            </a:r>
            <a:r>
              <a:rPr lang="en-US" altLang="en-US" i="1" dirty="0">
                <a:latin typeface="Arial" charset="0"/>
                <a:cs typeface="Arial" charset="0"/>
              </a:rPr>
              <a:t>string</a:t>
            </a:r>
            <a:r>
              <a:rPr lang="en-US" altLang="en-US" dirty="0">
                <a:latin typeface="Arial" charset="0"/>
                <a:cs typeface="Arial" charset="0"/>
              </a:rPr>
              <a:t> of characters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character (or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en-US" dirty="0">
                <a:latin typeface="Arial" charset="0"/>
                <a:cs typeface="Arial" charset="0"/>
              </a:rPr>
              <a:t>) is a numeric value from 0 to 255 where certain numbers represent certain letters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‘A’	65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01000001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en-US" altLang="en-US" b="1" dirty="0">
                <a:latin typeface="Courier New" pitchFamily="49" charset="0"/>
                <a:cs typeface="Arial" charset="0"/>
              </a:rPr>
              <a:t>		</a:t>
            </a:r>
            <a:r>
              <a:rPr lang="en-US" altLang="en-US" dirty="0">
                <a:latin typeface="Arial" charset="0"/>
                <a:cs typeface="Arial" charset="0"/>
              </a:rPr>
              <a:t>‘B’ 	66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01000010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‘a’	97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00001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‘b’	98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00010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  ’	32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00000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Unicode extends character encoding beyond the Latin alphabet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Still waiting for the </a:t>
            </a:r>
            <a:r>
              <a:rPr lang="en-CA" altLang="en-US" dirty="0" err="1">
                <a:latin typeface="Arial" charset="0"/>
                <a:cs typeface="Arial" charset="0"/>
              </a:rPr>
              <a:t>Tengwar</a:t>
            </a:r>
            <a:r>
              <a:rPr lang="en-CA" altLang="en-US" dirty="0">
                <a:latin typeface="Arial" charset="0"/>
                <a:cs typeface="Arial" charset="0"/>
              </a:rPr>
              <a:t> characters…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b="1" baseline="-25000" dirty="0">
              <a:latin typeface="Courier New" pitchFamily="49" charset="0"/>
              <a:cs typeface="Arial" charset="0"/>
            </a:endParaRPr>
          </a:p>
        </p:txBody>
      </p:sp>
      <p:pic>
        <p:nvPicPr>
          <p:cNvPr id="24580" name="Picture 4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 descr="C:\Users\dwharder\Desktop\bb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5732463"/>
            <a:ext cx="27368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8488" y="6381750"/>
            <a:ext cx="12858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J.R.R. Tolkien</a:t>
            </a:r>
          </a:p>
        </p:txBody>
      </p:sp>
    </p:spTree>
    <p:extLst>
      <p:ext uri="{BB962C8B-B14F-4D97-AF65-F5344CB8AC3E}">
        <p14:creationId xmlns:p14="http://schemas.microsoft.com/office/powerpoint/2010/main" val="873193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C-style string is an array of characters followed by the character with a numeric value of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On</a:t>
            </a:r>
            <a:r>
              <a:rPr lang="en-US" altLang="zh-CN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 problem with using arrays is the runtime required to concatenate two strings</a:t>
            </a:r>
          </a:p>
        </p:txBody>
      </p:sp>
      <p:pic>
        <p:nvPicPr>
          <p:cNvPr id="25604" name="Picture 4" descr="r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497138"/>
            <a:ext cx="52165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9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320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Concatenating two strings requires the operations of: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Allocating more memory, and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Coping both strings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m</a:t>
            </a:r>
            <a:r>
              <a:rPr lang="en-US" altLang="en-US">
                <a:latin typeface="Times New Roman" pitchFamily="18" charset="0"/>
                <a:cs typeface="Arial" charset="0"/>
              </a:rPr>
              <a:t>)</a:t>
            </a:r>
          </a:p>
        </p:txBody>
      </p:sp>
      <p:pic>
        <p:nvPicPr>
          <p:cNvPr id="26628" name="Picture 8" descr="r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97200"/>
            <a:ext cx="819308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9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820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rope data structure: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Stores strings in the leaves,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Internal nodes (full) represent the concatenation of the two strings, and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Represents the string with the right sub-tree concatenated onto the end of the left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previous concatenation may now occur in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time</a:t>
            </a:r>
          </a:p>
        </p:txBody>
      </p:sp>
      <p:pic>
        <p:nvPicPr>
          <p:cNvPr id="27652" name="Picture 7" descr="r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4005263"/>
            <a:ext cx="8891587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189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The string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may be represented using the rope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References:  http://en.wikipedia.org/wiki/Rope_(computer_science)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                J.R.R. Tolkien,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The Hobbit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8676" name="Picture 5" descr="r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644900"/>
            <a:ext cx="88931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 descr="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63738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10" descr="noex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659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Additional information may be useful: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Arial" charset="0"/>
              </a:rPr>
              <a:t>Recording the number of characters in both the left and right sub-trees</a:t>
            </a:r>
          </a:p>
          <a:p>
            <a:pPr lvl="1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It is also possible to eliminate duplication of common sub-strings</a:t>
            </a:r>
          </a:p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dirty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dirty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References:  http://en.wikipedia.org/wiki/Rope_(computer_science)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                J.R.R. Tolkien,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The Hobbit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29700" name="Picture 7" descr="bla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508500"/>
            <a:ext cx="63738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8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216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Application:  Expression Trees</a:t>
            </a: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Any basic mathematical expression containing binary operators may be represented using a (full) 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example, 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3</a:t>
            </a:r>
            <a:r>
              <a:rPr lang="zh-CN" altLang="en-US" dirty="0">
                <a:latin typeface="Times New Roman" pitchFamily="18" charset="0"/>
                <a:cs typeface="Arial" charset="0"/>
              </a:rPr>
              <a:t>*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(4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) +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/5 + (6 –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30724" name="Picture 5" descr="C:\Users\dwharder\Desktop\exp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24654" y="2780928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Internal nodes store operators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3093" y="5647671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en-US" dirty="0"/>
              <a:t>Leaf nodes store literals or variables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32040" y="5229200"/>
            <a:ext cx="504056" cy="41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868144" y="5229200"/>
            <a:ext cx="72008" cy="41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0724" idx="0"/>
          </p:cNvCxnSpPr>
          <p:nvPr/>
        </p:nvCxnSpPr>
        <p:spPr>
          <a:xfrm flipH="1">
            <a:off x="4480560" y="3068960"/>
            <a:ext cx="844094" cy="16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516216" y="3150260"/>
            <a:ext cx="72008" cy="49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67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Expression Trees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Observations: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Internal nodes store operators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Leaf nodes store literals or variables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No nodes have just one sub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order is not relevant for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Addition and multiplication (commutative)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Order is relevant for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Subtraction and division (non-commutative)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possible to replace non-commutative operators using the unary negation and inversion:</a:t>
            </a:r>
          </a:p>
          <a:p>
            <a:pPr lvl="1" algn="ctr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/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 b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-1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      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(–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47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 descr="C:\Users\dwharder\Desktop\exp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323381"/>
            <a:ext cx="767715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Application:  Expression Trees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post-order depth-first traversal</a:t>
            </a:r>
            <a:r>
              <a:rPr lang="en-US" altLang="en-US" dirty="0">
                <a:latin typeface="Arial" charset="0"/>
                <a:cs typeface="Arial" charset="0"/>
              </a:rPr>
              <a:t> converts such a tree to the reverse-Polish format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algn="ctr"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Arial" charset="0"/>
              </a:rPr>
              <a:t>3  4 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a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b  c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 + 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d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5 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÷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6 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e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–  +  +</a:t>
            </a:r>
          </a:p>
        </p:txBody>
      </p:sp>
    </p:spTree>
    <p:extLst>
      <p:ext uri="{BB962C8B-B14F-4D97-AF65-F5344CB8AC3E}">
        <p14:creationId xmlns:p14="http://schemas.microsoft.com/office/powerpoint/2010/main" val="2434148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Application:  Expression Trees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Computers think in post-order: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Both operands must be loaded into registers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operation is then called on those registers</a:t>
            </a:r>
          </a:p>
          <a:p>
            <a:pPr lvl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Humans think in in-order:</a:t>
            </a:r>
          </a:p>
          <a:p>
            <a:pPr lvl="1"/>
            <a:r>
              <a:rPr lang="en-CA" altLang="zh-CN" dirty="0"/>
              <a:t>First, the left sub-tree is traversed</a:t>
            </a:r>
          </a:p>
          <a:p>
            <a:pPr lvl="1"/>
            <a:r>
              <a:rPr lang="en-CA" altLang="zh-CN" dirty="0"/>
              <a:t>Then, the current node is visited</a:t>
            </a:r>
          </a:p>
          <a:p>
            <a:pPr lvl="1"/>
            <a:r>
              <a:rPr lang="en-CA" altLang="zh-CN" dirty="0"/>
              <a:t>Finally, the right-sub-tree is traversed</a:t>
            </a:r>
          </a:p>
          <a:p>
            <a:pPr marL="357188" indent="-357188">
              <a:buNone/>
            </a:pPr>
            <a:r>
              <a:rPr lang="en-CA" altLang="zh-CN" dirty="0"/>
              <a:t>	This is called an </a:t>
            </a:r>
            <a:r>
              <a:rPr lang="en-CA" altLang="zh-CN" i="1" dirty="0">
                <a:solidFill>
                  <a:srgbClr val="FF0000"/>
                </a:solidFill>
              </a:rPr>
              <a:t>in-order </a:t>
            </a:r>
            <a:r>
              <a:rPr lang="en-CA" altLang="zh-CN" dirty="0">
                <a:solidFill>
                  <a:srgbClr val="FF0000"/>
                </a:solidFill>
              </a:rPr>
              <a:t>traversal</a:t>
            </a:r>
            <a:endParaRPr lang="en-US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pic>
        <p:nvPicPr>
          <p:cNvPr id="3" name="图片 2" descr="图片包含 图示&#10;&#10;描述已自动生成">
            <a:extLst>
              <a:ext uri="{FF2B5EF4-FFF2-40B4-BE49-F238E27FC236}">
                <a16:creationId xmlns:a16="http://schemas.microsoft.com/office/drawing/2014/main" id="{38A6E6D5-FC0E-6741-A6B8-9BEBC9160A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69" r="104" b="15224"/>
          <a:stretch/>
        </p:blipFill>
        <p:spPr>
          <a:xfrm>
            <a:off x="5904133" y="5357943"/>
            <a:ext cx="2381250" cy="1225419"/>
          </a:xfrm>
          <a:prstGeom prst="rect">
            <a:avLst/>
          </a:prstGeom>
        </p:spPr>
      </p:pic>
      <p:sp>
        <p:nvSpPr>
          <p:cNvPr id="7" name="云形标注 6">
            <a:extLst>
              <a:ext uri="{FF2B5EF4-FFF2-40B4-BE49-F238E27FC236}">
                <a16:creationId xmlns:a16="http://schemas.microsoft.com/office/drawing/2014/main" id="{506E5AC6-D0B9-0F49-A48D-6A0057E2259F}"/>
              </a:ext>
            </a:extLst>
          </p:cNvPr>
          <p:cNvSpPr/>
          <p:nvPr/>
        </p:nvSpPr>
        <p:spPr>
          <a:xfrm>
            <a:off x="6300192" y="3795374"/>
            <a:ext cx="2669282" cy="1143000"/>
          </a:xfrm>
          <a:prstGeom prst="cloudCallout">
            <a:avLst>
              <a:gd name="adj1" fmla="val -15101"/>
              <a:gd name="adj2" fmla="val 839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How do we penguins think questions?</a:t>
            </a:r>
          </a:p>
        </p:txBody>
      </p:sp>
    </p:spTree>
    <p:extLst>
      <p:ext uri="{BB962C8B-B14F-4D97-AF65-F5344CB8AC3E}">
        <p14:creationId xmlns:p14="http://schemas.microsoft.com/office/powerpoint/2010/main" val="119914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29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93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124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098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488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995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542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950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201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858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222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79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 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93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talk, we will look at the binary tree data structure: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Definition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Properties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Application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Expression trees</a:t>
            </a:r>
          </a:p>
        </p:txBody>
      </p:sp>
    </p:spTree>
    <p:extLst>
      <p:ext uri="{BB962C8B-B14F-4D97-AF65-F5344CB8AC3E}">
        <p14:creationId xmlns:p14="http://schemas.microsoft.com/office/powerpoint/2010/main" val="527943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410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 + d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5 + 6 – 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358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algn="ctr">
              <a:buNone/>
            </a:pPr>
            <a:r>
              <a:rPr lang="pt-BR" altLang="en-US" sz="2400" dirty="0">
                <a:latin typeface="Times New Roman" pitchFamily="18" charset="0"/>
                <a:cs typeface="Arial" charset="0"/>
              </a:rPr>
              <a:t>3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(4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a + (b + c)) + (d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5 + (6 – e))</a:t>
            </a:r>
          </a:p>
          <a:p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361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410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 + d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5 + 6 – e</a:t>
            </a:r>
            <a:endParaRPr lang="zh-CN" alt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9959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51720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3975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27784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43808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31840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1987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07904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95936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83968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6003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36096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4015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16216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92280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68344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244408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80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Summary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talk, we introduced binary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node has two distinct and identifiable sub-trees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Either sub-tree may optionally be empty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sub-trees are ordered relative to the other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looked at: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Properties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023037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B2B2B2"/>
                </a:solidFill>
                <a:latin typeface="Arial" charset="0"/>
                <a:cs typeface="Arial" charset="0"/>
              </a:rPr>
              <a:t>Usage Notes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These slides are made publicly available on the web for anyone to use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If you choose to use them, or a part thereof, for a course at another institution, I ask only three things: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inform me that you are using the slides,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acknowledge my work, and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alert me of any mistakes which I made or changes which you make, and allow me the option of incorporating such changes (with an acknowledgment) in my set of slides</a:t>
            </a:r>
          </a:p>
          <a:p>
            <a:pPr lvl="1" eaLnBrk="1" hangingPunct="1">
              <a:buFontTx/>
              <a:buNone/>
              <a:defRPr/>
            </a:pPr>
            <a:endParaRPr lang="en-US" dirty="0">
              <a:solidFill>
                <a:srgbClr val="B2B2B2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dirty="0">
                <a:solidFill>
                  <a:srgbClr val="B2B2B2"/>
                </a:solidFill>
              </a:rPr>
              <a:t>					</a:t>
            </a:r>
            <a:r>
              <a:rPr lang="en-US" sz="1600" dirty="0">
                <a:solidFill>
                  <a:srgbClr val="B2B2B2"/>
                </a:solidFill>
              </a:rPr>
              <a:t>	Sincerely,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solidFill>
                  <a:srgbClr val="B2B2B2"/>
                </a:solidFill>
              </a:rPr>
              <a:t>						Douglas Wilhelm Harder, </a:t>
            </a:r>
            <a:r>
              <a:rPr lang="en-US" sz="1600" dirty="0" err="1">
                <a:solidFill>
                  <a:srgbClr val="B2B2B2"/>
                </a:solidFill>
              </a:rPr>
              <a:t>MMath</a:t>
            </a:r>
            <a:endParaRPr lang="en-US" sz="1600" dirty="0">
              <a:solidFill>
                <a:srgbClr val="B2B2B2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solidFill>
                  <a:srgbClr val="B2B2B2"/>
                </a:solidFill>
              </a:rPr>
              <a:t>						</a:t>
            </a:r>
            <a:r>
              <a:rPr lang="en-US" sz="1600" b="1" dirty="0">
                <a:solidFill>
                  <a:srgbClr val="B2B2B2"/>
                </a:solidFill>
                <a:latin typeface="Courier New" pitchFamily="49" charset="0"/>
              </a:rPr>
              <a:t>dwharder@alumni.uwaterloo.ca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50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  <a:endParaRPr lang="en-US" altLang="en-US" sz="4800">
              <a:latin typeface="Arial" charset="0"/>
              <a:cs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Introducing perfect binary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Definitions and examples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Number of nodes: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Logarithmic height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Number of leaf nodes: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919953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Standard definition: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is a binary tree where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All leaf nodes have the same depth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All other nodes are full</a:t>
            </a:r>
          </a:p>
        </p:txBody>
      </p:sp>
      <p:pic>
        <p:nvPicPr>
          <p:cNvPr id="9220" name="Picture 4" descr="a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68638"/>
            <a:ext cx="6769100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827088" y="4202113"/>
            <a:ext cx="649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1260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Recursive definition: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altLang="en-US" dirty="0">
                <a:latin typeface="Arial" charset="0"/>
                <a:cs typeface="Arial" charset="0"/>
              </a:rPr>
              <a:t> is perfect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binary tree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&gt; 0</a:t>
            </a:r>
            <a:r>
              <a:rPr lang="en-US" altLang="en-US" dirty="0">
                <a:latin typeface="Arial" charset="0"/>
                <a:cs typeface="Arial" charset="0"/>
              </a:rPr>
              <a:t> is a perfect if both sub-trees are prefect binary trees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16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Examples</a:t>
            </a:r>
            <a:endParaRPr lang="en-US" altLang="en-US" sz="4800" dirty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Perfect binary trees of height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latin typeface="Times New Roman" pitchFamily="18" charset="0"/>
                <a:cs typeface="Arial" charset="0"/>
              </a:rPr>
              <a:t> = 0, 1, 2, 3 </a:t>
            </a:r>
            <a:r>
              <a:rPr lang="en-US" altLang="en-US">
                <a:latin typeface="Arial" charset="0"/>
                <a:cs typeface="Arial" charset="0"/>
              </a:rPr>
              <a:t>and </a:t>
            </a:r>
            <a:r>
              <a:rPr lang="en-US" altLang="en-US">
                <a:latin typeface="Times New Roman" pitchFamily="18" charset="0"/>
                <a:cs typeface="Arial" charset="0"/>
              </a:rPr>
              <a:t>4</a:t>
            </a:r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11268" name="Picture 4" descr="perfect_binary_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33513"/>
            <a:ext cx="4608512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83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binary tree is a restriction where each node has exactly two children: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child is either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empty</a:t>
            </a:r>
            <a:r>
              <a:rPr lang="en-US" altLang="en-US" dirty="0">
                <a:latin typeface="Arial" charset="0"/>
                <a:cs typeface="Arial" charset="0"/>
              </a:rPr>
              <a:t> or another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restriction allows us to label the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children as </a:t>
            </a:r>
            <a:r>
              <a:rPr lang="en-US" altLang="en-US" i="1" dirty="0">
                <a:latin typeface="Arial" charset="0"/>
                <a:cs typeface="Arial" charset="0"/>
              </a:rPr>
              <a:t>left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i="1" dirty="0">
                <a:latin typeface="Arial" charset="0"/>
                <a:cs typeface="Arial" charset="0"/>
              </a:rPr>
              <a:t>right</a:t>
            </a:r>
            <a:r>
              <a:rPr lang="en-US" altLang="en-US" dirty="0">
                <a:latin typeface="Arial" charset="0"/>
                <a:cs typeface="Arial" charset="0"/>
              </a:rPr>
              <a:t> subtrees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8196" name="Picture 4" descr="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2478088"/>
            <a:ext cx="252095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Graphic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847" y="3947319"/>
            <a:ext cx="3309937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619672" y="4304506"/>
            <a:ext cx="1857375" cy="1428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359572" y="4304506"/>
            <a:ext cx="1857375" cy="14287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791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357188" indent="-357188">
              <a:buNone/>
            </a:pPr>
            <a:r>
              <a:rPr lang="en-CA" dirty="0"/>
              <a:t>	Perfect binary trees of height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://pythoner.org/static/upload/20120910/wiki_793_1347246276.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717" y="2050508"/>
            <a:ext cx="5489848" cy="446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图片包含 图示&#10;&#10;描述已自动生成">
            <a:extLst>
              <a:ext uri="{FF2B5EF4-FFF2-40B4-BE49-F238E27FC236}">
                <a16:creationId xmlns:a16="http://schemas.microsoft.com/office/drawing/2014/main" id="{30A546D5-4BED-9241-9BD8-083A2069EC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45" b="11599"/>
          <a:stretch/>
        </p:blipFill>
        <p:spPr>
          <a:xfrm>
            <a:off x="251520" y="5663331"/>
            <a:ext cx="1487366" cy="863501"/>
          </a:xfrm>
          <a:prstGeom prst="rect">
            <a:avLst/>
          </a:prstGeom>
        </p:spPr>
      </p:pic>
      <p:sp>
        <p:nvSpPr>
          <p:cNvPr id="7" name="云形标注 6">
            <a:extLst>
              <a:ext uri="{FF2B5EF4-FFF2-40B4-BE49-F238E27FC236}">
                <a16:creationId xmlns:a16="http://schemas.microsoft.com/office/drawing/2014/main" id="{1ECFFF64-0393-D446-A890-41FC58B57215}"/>
              </a:ext>
            </a:extLst>
          </p:cNvPr>
          <p:cNvSpPr/>
          <p:nvPr/>
        </p:nvSpPr>
        <p:spPr>
          <a:xfrm>
            <a:off x="48145" y="3890757"/>
            <a:ext cx="1944216" cy="1143000"/>
          </a:xfrm>
          <a:prstGeom prst="cloudCallout">
            <a:avLst>
              <a:gd name="adj1" fmla="val -1818"/>
              <a:gd name="adj2" fmla="val 95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Fake</a:t>
            </a:r>
            <a:r>
              <a:rPr kumimoji="1" lang="zh-CN" alt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photo!</a:t>
            </a:r>
            <a:r>
              <a:rPr kumimoji="1" lang="zh-CN" alt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endParaRPr kumimoji="1" lang="en-US" altLang="zh-CN" sz="1400" dirty="0">
              <a:latin typeface="Courier" pitchFamily="2" charset="0"/>
              <a:cs typeface="Courier New" panose="02070309020205020404" pitchFamily="49" charset="0"/>
            </a:endParaRPr>
          </a:p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Fake Background!</a:t>
            </a:r>
          </a:p>
        </p:txBody>
      </p:sp>
    </p:spTree>
    <p:extLst>
      <p:ext uri="{BB962C8B-B14F-4D97-AF65-F5344CB8AC3E}">
        <p14:creationId xmlns:p14="http://schemas.microsoft.com/office/powerpoint/2010/main" val="5402763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Perfect binary trees of height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 descr="C:\Users\dwharder\Desktop\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88302"/>
            <a:ext cx="54864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8202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Theorems</a:t>
            </a:r>
            <a:endParaRPr lang="en-US" altLang="en-US" sz="4800">
              <a:latin typeface="Arial" charset="0"/>
              <a:cs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Four theorems of perfect binary trees: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height is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average depth of a node is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theorems will allow us to determine the optimal run-time properties of operations on binary trees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90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use mathematical induction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4238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base case: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When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we have a single node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00B0F0"/>
                </a:solidFill>
                <a:latin typeface="Times New Roman" pitchFamily="18" charset="0"/>
                <a:cs typeface="Arial" charset="0"/>
              </a:rPr>
              <a:t>1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formula is correct: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 =</a:t>
            </a:r>
            <a:r>
              <a:rPr lang="en-US" altLang="en-US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00B0F0"/>
                </a:solidFill>
                <a:latin typeface="Times New Roman" pitchFamily="18" charset="0"/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84345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inductive step: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Assume that a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5364" name="Picture 4" descr="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2852738"/>
            <a:ext cx="7159625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1025525" y="3573463"/>
            <a:ext cx="338138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400" i="1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6677042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 descr="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3527425"/>
            <a:ext cx="896461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must show that a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 has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+ 1)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-4763" y="4098925"/>
            <a:ext cx="63023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i="1">
                <a:latin typeface="Times New Roman" pitchFamily="18" charset="0"/>
                <a:cs typeface="Times New Roman" pitchFamily="18" charset="0"/>
              </a:rPr>
              <a:t>h + </a:t>
            </a:r>
            <a:r>
              <a:rPr lang="en-CA" altLang="en-US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94211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a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3527425"/>
            <a:ext cx="896461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Using the recursive definition, both sub-trees are perfect trees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By assumption, each sub-tree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Therefore, the total number of nodes is</a:t>
            </a:r>
          </a:p>
          <a:p>
            <a:pPr algn="ctr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+ 1 + (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168275" y="4202113"/>
            <a:ext cx="2873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i="1">
                <a:latin typeface="Times New Roman" pitchFamily="18" charset="0"/>
                <a:cs typeface="Times New Roman" pitchFamily="18" charset="0"/>
              </a:rPr>
              <a:t>h</a:t>
            </a:r>
            <a:endParaRPr lang="en-CA" alt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8704263" y="4208463"/>
            <a:ext cx="287337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i="1">
                <a:latin typeface="Times New Roman" pitchFamily="18" charset="0"/>
                <a:cs typeface="Times New Roman" pitchFamily="18" charset="0"/>
              </a:rPr>
              <a:t>h</a:t>
            </a:r>
            <a:endParaRPr lang="en-CA" altLang="en-US" sz="16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76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Consequently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The statement is true for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altLang="en-US" dirty="0">
                <a:latin typeface="Arial" charset="0"/>
                <a:cs typeface="Arial" charset="0"/>
              </a:rPr>
              <a:t> and the truth of the statement for an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arbitrary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implies the truth of the statement for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</a:p>
          <a:p>
            <a:pPr lvl="1"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Therefore, by the process of mathematical induction, the statement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is true for all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≥ 0</a:t>
            </a:r>
          </a:p>
        </p:txBody>
      </p:sp>
    </p:spTree>
    <p:extLst>
      <p:ext uri="{BB962C8B-B14F-4D97-AF65-F5344CB8AC3E}">
        <p14:creationId xmlns:p14="http://schemas.microsoft.com/office/powerpoint/2010/main" val="32364683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Logarithmic Height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perfect binary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+ 1) – 1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Solving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sz="2000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000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z="2000" dirty="0">
                <a:latin typeface="Arial" charset="0"/>
                <a:cs typeface="Arial" charset="0"/>
              </a:rPr>
              <a:t> for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000" dirty="0">
                <a:latin typeface="Arial" charset="0"/>
                <a:cs typeface="Arial" charset="0"/>
              </a:rPr>
              <a:t>:</a:t>
            </a:r>
            <a:endParaRPr lang="en-US" altLang="en-US" sz="2000" dirty="0">
              <a:latin typeface="Times New Roman" pitchFamily="18" charset="0"/>
              <a:cs typeface="Arial" charset="0"/>
            </a:endParaRPr>
          </a:p>
          <a:p>
            <a:pPr lvl="1" algn="ctr">
              <a:buFontTx/>
              <a:buNone/>
            </a:pPr>
            <a:r>
              <a:rPr lang="en-US" alt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 = 2</a:t>
            </a:r>
            <a:r>
              <a:rPr lang="en-US" altLang="en-US" sz="2400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400" baseline="30000" dirty="0">
                <a:latin typeface="Times New Roman" pitchFamily="18" charset="0"/>
                <a:cs typeface="Arial" charset="0"/>
              </a:rPr>
              <a:t> + 1</a:t>
            </a:r>
            <a:endParaRPr lang="en-US" altLang="en-US" sz="2400" dirty="0">
              <a:latin typeface="Times New Roman" pitchFamily="18" charset="0"/>
              <a:cs typeface="Arial" charset="0"/>
            </a:endParaRPr>
          </a:p>
          <a:p>
            <a:pPr lvl="1" algn="ctr">
              <a:buFontTx/>
              <a:buNone/>
            </a:pPr>
            <a:r>
              <a:rPr lang="en-US" altLang="en-US" sz="2400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+ 1) =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</a:t>
            </a:r>
          </a:p>
          <a:p>
            <a:pPr lvl="1" algn="ctr">
              <a:buFontTx/>
              <a:buNone/>
            </a:pPr>
            <a:r>
              <a:rPr lang="en-US" altLang="en-US" sz="2400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sz="2400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+ 1) – 1</a:t>
            </a:r>
          </a:p>
        </p:txBody>
      </p:sp>
    </p:spTree>
    <p:extLst>
      <p:ext uri="{BB962C8B-B14F-4D97-AF65-F5344CB8AC3E}">
        <p14:creationId xmlns:p14="http://schemas.microsoft.com/office/powerpoint/2010/main" val="383527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Some binary trees with five nodes:</a:t>
            </a:r>
          </a:p>
        </p:txBody>
      </p:sp>
      <p:pic>
        <p:nvPicPr>
          <p:cNvPr id="10244" name="Picture 5" descr="C:\Users\dwharder\Desktop\bb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05038"/>
            <a:ext cx="4608512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8643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Logarithmic Height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Lemma</a:t>
            </a:r>
          </a:p>
          <a:p>
            <a:pPr lvl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</a:t>
            </a:r>
            <a:r>
              <a:rPr lang="en-US" altLang="en-US">
                <a:latin typeface="Times New Roman" pitchFamily="18" charset="0"/>
                <a:cs typeface="Arial" charset="0"/>
              </a:rPr>
              <a:t>lg(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+ 1) – 1 =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Proof</a:t>
            </a:r>
          </a:p>
          <a:p>
            <a:pPr lvl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</a:t>
            </a:r>
            <a:endParaRPr lang="en-US" altLang="en-US" sz="24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300163" y="2852738"/>
          <a:ext cx="667226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4356000" imgH="812520" progId="Equation.DSMT4">
                  <p:embed/>
                </p:oleObj>
              </mc:Choice>
              <mc:Fallback>
                <p:oleObj name="Equation" r:id="rId4" imgW="43560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2852738"/>
                        <a:ext cx="6672262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70840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Leaf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perfect binary tree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 (by induction):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When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altLang="en-US" dirty="0">
                <a:latin typeface="Arial" charset="0"/>
                <a:cs typeface="Arial" charset="0"/>
              </a:rPr>
              <a:t>, there is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1</a:t>
            </a:r>
            <a:r>
              <a:rPr lang="en-US" altLang="en-US" dirty="0">
                <a:latin typeface="Arial" charset="0"/>
                <a:cs typeface="Arial" charset="0"/>
              </a:rPr>
              <a:t> leaf node.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Assume that 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 and observe that both sub-trees of 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 have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nodes.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Consequence:  Over half of the nodes are leaf nodes: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665538" y="5035550"/>
          <a:ext cx="132238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4" imgW="736560" imgH="419040" progId="Equation.DSMT4">
                  <p:embed/>
                </p:oleObj>
              </mc:Choice>
              <mc:Fallback>
                <p:oleObj name="Equation" r:id="rId4" imgW="736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5035550"/>
                        <a:ext cx="132238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8917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Average Depth of a Node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average depth of a node in a perfect binary tree is</a:t>
            </a:r>
          </a:p>
        </p:txBody>
      </p:sp>
      <p:graphicFrame>
        <p:nvGraphicFramePr>
          <p:cNvPr id="10240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269096"/>
              </p:ext>
            </p:extLst>
          </p:nvPr>
        </p:nvGraphicFramePr>
        <p:xfrm>
          <a:off x="2328863" y="3708103"/>
          <a:ext cx="5122862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4" imgW="3352680" imgH="1015920" progId="Equation.DSMT4">
                  <p:embed/>
                </p:oleObj>
              </mc:Choice>
              <mc:Fallback>
                <p:oleObj name="Equation" r:id="rId4" imgW="335268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3708103"/>
                        <a:ext cx="5122862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4" descr="aa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63490"/>
            <a:ext cx="666115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578725" y="226347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7578725" y="267940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80" name="Text Box 6"/>
          <p:cNvSpPr txBox="1">
            <a:spLocks noChangeArrowheads="1"/>
          </p:cNvSpPr>
          <p:nvPr/>
        </p:nvSpPr>
        <p:spPr bwMode="auto">
          <a:xfrm>
            <a:off x="7578725" y="24698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81" name="Text Box 6"/>
          <p:cNvSpPr txBox="1">
            <a:spLocks noChangeArrowheads="1"/>
          </p:cNvSpPr>
          <p:nvPr/>
        </p:nvSpPr>
        <p:spPr bwMode="auto">
          <a:xfrm>
            <a:off x="7578725" y="28889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082" name="Text Box 6"/>
          <p:cNvSpPr txBox="1">
            <a:spLocks noChangeArrowheads="1"/>
          </p:cNvSpPr>
          <p:nvPr/>
        </p:nvSpPr>
        <p:spPr bwMode="auto">
          <a:xfrm>
            <a:off x="7578725" y="309850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83" name="Text Box 6"/>
          <p:cNvSpPr txBox="1">
            <a:spLocks noChangeArrowheads="1"/>
          </p:cNvSpPr>
          <p:nvPr/>
        </p:nvSpPr>
        <p:spPr bwMode="auto">
          <a:xfrm>
            <a:off x="7578725" y="33080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84" name="Text Box 6"/>
          <p:cNvSpPr txBox="1">
            <a:spLocks noChangeArrowheads="1"/>
          </p:cNvSpPr>
          <p:nvPr/>
        </p:nvSpPr>
        <p:spPr bwMode="auto">
          <a:xfrm>
            <a:off x="8305800" y="226347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85" name="Text Box 6"/>
          <p:cNvSpPr txBox="1">
            <a:spLocks noChangeArrowheads="1"/>
          </p:cNvSpPr>
          <p:nvPr/>
        </p:nvSpPr>
        <p:spPr bwMode="auto">
          <a:xfrm>
            <a:off x="8305800" y="267940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86" name="Text Box 6"/>
          <p:cNvSpPr txBox="1">
            <a:spLocks noChangeArrowheads="1"/>
          </p:cNvSpPr>
          <p:nvPr/>
        </p:nvSpPr>
        <p:spPr bwMode="auto">
          <a:xfrm>
            <a:off x="8305800" y="24698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87" name="Text Box 6"/>
          <p:cNvSpPr txBox="1">
            <a:spLocks noChangeArrowheads="1"/>
          </p:cNvSpPr>
          <p:nvPr/>
        </p:nvSpPr>
        <p:spPr bwMode="auto">
          <a:xfrm>
            <a:off x="8316913" y="2888953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088" name="Text Box 6"/>
          <p:cNvSpPr txBox="1">
            <a:spLocks noChangeArrowheads="1"/>
          </p:cNvSpPr>
          <p:nvPr/>
        </p:nvSpPr>
        <p:spPr bwMode="auto">
          <a:xfrm>
            <a:off x="8215313" y="3098503"/>
            <a:ext cx="388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3089" name="Text Box 6"/>
          <p:cNvSpPr txBox="1">
            <a:spLocks noChangeArrowheads="1"/>
          </p:cNvSpPr>
          <p:nvPr/>
        </p:nvSpPr>
        <p:spPr bwMode="auto">
          <a:xfrm>
            <a:off x="8215313" y="3308053"/>
            <a:ext cx="388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3090" name="Text Box 6"/>
          <p:cNvSpPr txBox="1">
            <a:spLocks noChangeArrowheads="1"/>
          </p:cNvSpPr>
          <p:nvPr/>
        </p:nvSpPr>
        <p:spPr bwMode="auto">
          <a:xfrm>
            <a:off x="7340600" y="1988840"/>
            <a:ext cx="765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b="1"/>
              <a:t>Depth</a:t>
            </a:r>
          </a:p>
        </p:txBody>
      </p:sp>
      <p:sp>
        <p:nvSpPr>
          <p:cNvPr id="3091" name="Text Box 6"/>
          <p:cNvSpPr txBox="1">
            <a:spLocks noChangeArrowheads="1"/>
          </p:cNvSpPr>
          <p:nvPr/>
        </p:nvSpPr>
        <p:spPr bwMode="auto">
          <a:xfrm>
            <a:off x="8062913" y="1990428"/>
            <a:ext cx="7762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b="1"/>
              <a:t>Count</a:t>
            </a:r>
          </a:p>
        </p:txBody>
      </p:sp>
      <p:sp>
        <p:nvSpPr>
          <p:cNvPr id="20" name="Oval 19"/>
          <p:cNvSpPr/>
          <p:nvPr/>
        </p:nvSpPr>
        <p:spPr>
          <a:xfrm>
            <a:off x="2257425" y="4284365"/>
            <a:ext cx="8636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420813" y="4620915"/>
            <a:ext cx="917575" cy="495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4" name="TextBox 22"/>
          <p:cNvSpPr txBox="1">
            <a:spLocks noChangeArrowheads="1"/>
          </p:cNvSpPr>
          <p:nvPr/>
        </p:nvSpPr>
        <p:spPr bwMode="auto">
          <a:xfrm>
            <a:off x="312738" y="5147965"/>
            <a:ext cx="195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Number of nodes</a:t>
            </a:r>
          </a:p>
        </p:txBody>
      </p:sp>
      <p:sp>
        <p:nvSpPr>
          <p:cNvPr id="24" name="Oval 23"/>
          <p:cNvSpPr/>
          <p:nvPr/>
        </p:nvSpPr>
        <p:spPr>
          <a:xfrm>
            <a:off x="2230438" y="3636665"/>
            <a:ext cx="863600" cy="75088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81163" y="3968453"/>
            <a:ext cx="576262" cy="158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7" name="TextBox 28"/>
          <p:cNvSpPr txBox="1">
            <a:spLocks noChangeArrowheads="1"/>
          </p:cNvSpPr>
          <p:nvPr/>
        </p:nvSpPr>
        <p:spPr bwMode="auto">
          <a:xfrm>
            <a:off x="385763" y="3636665"/>
            <a:ext cx="1300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/>
              <a:t>Sum of the</a:t>
            </a:r>
          </a:p>
          <a:p>
            <a:pPr algn="ctr" eaLnBrk="1" hangingPunct="1"/>
            <a:r>
              <a:rPr lang="en-CA" altLang="en-US"/>
              <a:t>depths</a:t>
            </a:r>
          </a:p>
        </p:txBody>
      </p:sp>
    </p:spTree>
    <p:extLst>
      <p:ext uri="{BB962C8B-B14F-4D97-AF65-F5344CB8AC3E}">
        <p14:creationId xmlns:p14="http://schemas.microsoft.com/office/powerpoint/2010/main" val="7326732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Perfect binary trees are considered to be the </a:t>
            </a:r>
            <a:r>
              <a:rPr lang="en-US" altLang="en-US" i="1">
                <a:latin typeface="Arial" charset="0"/>
                <a:cs typeface="Arial" charset="0"/>
              </a:rPr>
              <a:t>ideal</a:t>
            </a:r>
            <a:r>
              <a:rPr lang="en-US" altLang="en-US">
                <a:latin typeface="Arial" charset="0"/>
                <a:cs typeface="Arial" charset="0"/>
              </a:rPr>
              <a:t> case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height and average depth are both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will attempt to find trees which are as close as possible to perfect binary trees</a:t>
            </a:r>
          </a:p>
        </p:txBody>
      </p:sp>
    </p:spTree>
    <p:extLst>
      <p:ext uri="{BB962C8B-B14F-4D97-AF65-F5344CB8AC3E}">
        <p14:creationId xmlns:p14="http://schemas.microsoft.com/office/powerpoint/2010/main" val="20863853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  <a:endParaRPr lang="en-US" altLang="en-US" sz="4800">
              <a:latin typeface="Arial" charset="0"/>
              <a:cs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have defined perfect binary trees and discussed: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number of nodes:	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latin typeface="Times New Roman" pitchFamily="18" charset="0"/>
                <a:cs typeface="Arial" charset="0"/>
              </a:rPr>
              <a:t> – 1</a:t>
            </a:r>
            <a:endParaRPr lang="en-US" altLang="en-US">
              <a:latin typeface="Arial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height:		</a:t>
            </a:r>
            <a:r>
              <a:rPr lang="en-US" altLang="en-US">
                <a:latin typeface="Times New Roman" pitchFamily="18" charset="0"/>
                <a:cs typeface="Arial" charset="0"/>
              </a:rPr>
              <a:t>lg(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+ 1) – 1</a:t>
            </a:r>
            <a:endParaRPr lang="en-US" altLang="en-US">
              <a:latin typeface="Arial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number of leaves:	</a:t>
            </a:r>
            <a:r>
              <a:rPr lang="en-US" altLang="en-US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h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Half the nodes are leaves</a:t>
            </a:r>
          </a:p>
          <a:p>
            <a:pPr lvl="2"/>
            <a:r>
              <a:rPr lang="en-US" altLang="en-US">
                <a:latin typeface="Arial" charset="0"/>
                <a:cs typeface="Arial" charset="0"/>
              </a:rPr>
              <a:t>Average depth is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  <a:endParaRPr lang="en-US" altLang="en-US">
              <a:latin typeface="Arial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 is an ideal case</a:t>
            </a:r>
          </a:p>
        </p:txBody>
      </p:sp>
    </p:spTree>
    <p:extLst>
      <p:ext uri="{BB962C8B-B14F-4D97-AF65-F5344CB8AC3E}">
        <p14:creationId xmlns:p14="http://schemas.microsoft.com/office/powerpoint/2010/main" val="20081307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7592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Outline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Introducing complete binary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Background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Definitions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Examples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Logarithmic height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Array storage</a:t>
            </a:r>
          </a:p>
        </p:txBody>
      </p:sp>
    </p:spTree>
    <p:extLst>
      <p:ext uri="{BB962C8B-B14F-4D97-AF65-F5344CB8AC3E}">
        <p14:creationId xmlns:p14="http://schemas.microsoft.com/office/powerpoint/2010/main" val="18474072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require binary trees which are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Similar to perfect binary trees, but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Defined for </a:t>
            </a:r>
            <a:r>
              <a:rPr lang="en-US" altLang="zh-CN" dirty="0">
                <a:latin typeface="Arial" charset="0"/>
                <a:cs typeface="Arial" charset="0"/>
              </a:rPr>
              <a:t>any number of nodes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237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complete binary tree filled at each depth from left to right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Identical order to that of a breadth-first traversal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9220" name="Picture 6" descr="complete_binary_tree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565400"/>
            <a:ext cx="55435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5683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000000"/>
                </a:solidFill>
                <a:latin typeface="Arial" charset="0"/>
                <a:cs typeface="Arial" charset="0"/>
              </a:rPr>
              <a:t>Recursive Definition</a:t>
            </a:r>
            <a:endParaRPr lang="en-US" altLang="en-US" sz="320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Recursive definition:  a binary tree with a single node is a complete binary tree of height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= 0 </a:t>
            </a:r>
            <a:r>
              <a:rPr lang="en-US" altLang="en-US" dirty="0">
                <a:latin typeface="Arial" charset="0"/>
                <a:cs typeface="Arial" charset="0"/>
              </a:rPr>
              <a:t>and a complete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is a tree where either: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left sub-tree is a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complete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tree</a:t>
            </a:r>
            <a:r>
              <a:rPr lang="en-US" altLang="en-US" dirty="0">
                <a:latin typeface="Arial" charset="0"/>
                <a:cs typeface="Arial" charset="0"/>
              </a:rPr>
              <a:t>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and the right sub-tree is a </a:t>
            </a:r>
            <a:r>
              <a:rPr lang="en-US" altLang="en-US" b="1" dirty="0">
                <a:solidFill>
                  <a:schemeClr val="hlink"/>
                </a:solidFill>
                <a:latin typeface="Arial" charset="0"/>
                <a:cs typeface="Arial" charset="0"/>
              </a:rPr>
              <a:t>perfect tree</a:t>
            </a:r>
            <a:r>
              <a:rPr lang="en-US" altLang="en-US" dirty="0">
                <a:latin typeface="Arial" charset="0"/>
                <a:cs typeface="Arial" charset="0"/>
              </a:rPr>
              <a:t>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2</a:t>
            </a:r>
            <a:r>
              <a:rPr lang="en-US" altLang="en-US" dirty="0">
                <a:latin typeface="Arial" charset="0"/>
                <a:cs typeface="Arial" charset="0"/>
              </a:rPr>
              <a:t>, 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left sub-tree is </a:t>
            </a:r>
            <a:r>
              <a:rPr lang="en-US" altLang="en-US" b="1" dirty="0">
                <a:solidFill>
                  <a:schemeClr val="hlink"/>
                </a:solidFill>
                <a:latin typeface="Arial" charset="0"/>
                <a:cs typeface="Arial" charset="0"/>
              </a:rPr>
              <a:t>perfect tree</a:t>
            </a:r>
            <a:r>
              <a:rPr lang="en-US" altLang="en-US" dirty="0">
                <a:latin typeface="Arial" charset="0"/>
                <a:cs typeface="Arial" charset="0"/>
              </a:rPr>
              <a:t>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and the right sub-tree is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complete tree</a:t>
            </a:r>
            <a:r>
              <a:rPr lang="en-US" altLang="en-US" dirty="0">
                <a:latin typeface="Arial" charset="0"/>
                <a:cs typeface="Arial" charset="0"/>
              </a:rPr>
              <a:t>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1268" name="Picture 7" descr="complete_binary_tree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93" y="4011141"/>
            <a:ext cx="64801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24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i="1" dirty="0">
                <a:latin typeface="Arial" charset="0"/>
                <a:cs typeface="Arial" charset="0"/>
              </a:rPr>
              <a:t>full</a:t>
            </a:r>
            <a:r>
              <a:rPr lang="en-US" altLang="en-US" dirty="0">
                <a:latin typeface="Arial" charset="0"/>
                <a:cs typeface="Arial" charset="0"/>
              </a:rPr>
              <a:t> node is a node where both the left and right sub-trees are non-empty trees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endParaRPr lang="en-US" altLang="en-US" sz="11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Legend: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full nodes            </a:t>
            </a:r>
            <a:r>
              <a:rPr lang="en-US" altLang="en-US" dirty="0">
                <a:solidFill>
                  <a:schemeClr val="hlink"/>
                </a:solidFill>
                <a:latin typeface="Arial" charset="0"/>
                <a:cs typeface="Arial" charset="0"/>
              </a:rPr>
              <a:t>neither             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008000"/>
                </a:solidFill>
                <a:latin typeface="Arial" charset="0"/>
                <a:cs typeface="Arial" charset="0"/>
              </a:rPr>
              <a:t>leaf nodes</a:t>
            </a:r>
          </a:p>
        </p:txBody>
      </p:sp>
      <p:pic>
        <p:nvPicPr>
          <p:cNvPr id="11268" name="Picture 5" descr="x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584450"/>
            <a:ext cx="67675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Oval 6"/>
          <p:cNvSpPr>
            <a:spLocks noChangeArrowheads="1"/>
          </p:cNvSpPr>
          <p:nvPr/>
        </p:nvSpPr>
        <p:spPr bwMode="auto">
          <a:xfrm>
            <a:off x="2600325" y="5130800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  <p:sp>
        <p:nvSpPr>
          <p:cNvPr id="11270" name="Oval 7"/>
          <p:cNvSpPr>
            <a:spLocks noChangeArrowheads="1"/>
          </p:cNvSpPr>
          <p:nvPr/>
        </p:nvSpPr>
        <p:spPr bwMode="auto">
          <a:xfrm>
            <a:off x="4068763" y="514191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  <p:sp>
        <p:nvSpPr>
          <p:cNvPr id="11271" name="Oval 8"/>
          <p:cNvSpPr>
            <a:spLocks noChangeArrowheads="1"/>
          </p:cNvSpPr>
          <p:nvPr/>
        </p:nvSpPr>
        <p:spPr bwMode="auto">
          <a:xfrm>
            <a:off x="6011863" y="5137150"/>
            <a:ext cx="215900" cy="2159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15153416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height of a complete binary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is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)⌋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Base case: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When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 then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)⌋ = 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and a tree with one node is a complete tree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0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Inductive step: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Assume that a complete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)⌋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Must show that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+ 1)⌋</a:t>
            </a:r>
            <a:r>
              <a:rPr lang="en-US" altLang="en-US" dirty="0">
                <a:latin typeface="Arial" charset="0"/>
                <a:cs typeface="Arial" charset="0"/>
              </a:rPr>
              <a:t> gives the height of a complete tree with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Two cases: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If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cs typeface="Arial" charset="0"/>
              </a:rPr>
              <a:t>nodes is perfect, and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If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is complete but not perfect</a:t>
            </a:r>
          </a:p>
        </p:txBody>
      </p:sp>
    </p:spTree>
    <p:extLst>
      <p:ext uri="{BB962C8B-B14F-4D97-AF65-F5344CB8AC3E}">
        <p14:creationId xmlns:p14="http://schemas.microsoft.com/office/powerpoint/2010/main" val="29043066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Case 1 (the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cs typeface="Arial" charset="0"/>
              </a:rPr>
              <a:t>nodes is perfect):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it is a perfect tree then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It had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Adding one more node must increase the height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So,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+1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h+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 and we have:</a:t>
            </a:r>
          </a:p>
        </p:txBody>
      </p:sp>
      <p:graphicFrame>
        <p:nvGraphicFramePr>
          <p:cNvPr id="10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452707"/>
              </p:ext>
            </p:extLst>
          </p:nvPr>
        </p:nvGraphicFramePr>
        <p:xfrm>
          <a:off x="2159794" y="3284984"/>
          <a:ext cx="48244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4" imgW="3022560" imgH="304560" progId="Equation.DSMT4">
                  <p:embed/>
                </p:oleObj>
              </mc:Choice>
              <mc:Fallback>
                <p:oleObj name="Equation" r:id="rId4" imgW="3022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794" y="3284984"/>
                        <a:ext cx="482441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4311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Case 2 (the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cs typeface="Arial" charset="0"/>
              </a:rPr>
              <a:t>nodes is complete but not perfect):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it is not a perfect tree then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So,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+1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and we have 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⌊lg(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 + 1 )⌋ =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h</a:t>
            </a:r>
            <a:endParaRPr lang="en-US" altLang="en-US" sz="2000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By mathematical induction, the statement must be true for all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≥ 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051050" y="2276475"/>
          <a:ext cx="4383088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4" imgW="2565360" imgH="1091880" progId="Equation.DSMT4">
                  <p:embed/>
                </p:oleObj>
              </mc:Choice>
              <mc:Fallback>
                <p:oleObj name="Equation" r:id="rId4" imgW="256536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276475"/>
                        <a:ext cx="4383088" cy="186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57779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are able to store a complete tree as an array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Traverse the tree in breadth-first order, placing the entries into the array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3316" name="Picture 5" descr="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2708275"/>
            <a:ext cx="4656137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7636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are able to store a complete tree as an array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Traverse the tree in breadth-first order, placing the entries into the array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4340" name="Picture 12" descr="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9" y="2708275"/>
            <a:ext cx="6058573" cy="272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0189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insert another node while maintaining the complete-binary-tree structure, we must insert into the next array location</a:t>
            </a:r>
          </a:p>
        </p:txBody>
      </p:sp>
      <p:pic>
        <p:nvPicPr>
          <p:cNvPr id="15364" name="Picture 6" descr="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7525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 descr="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7525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3" descr="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708275"/>
            <a:ext cx="5169297" cy="272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6215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remove a node while keeping the complete-tree structure, we must remove the last element in the array</a:t>
            </a:r>
          </a:p>
        </p:txBody>
      </p:sp>
      <p:pic>
        <p:nvPicPr>
          <p:cNvPr id="16388" name="Picture 4" descr="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1175"/>
            <a:ext cx="6985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1175"/>
            <a:ext cx="6985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8" descr="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708275"/>
            <a:ext cx="5170487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1462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	Leaving the first entry blank yields a bonus: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The children of the node with index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</a:rPr>
              <a:t> are in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 + 1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The parent of node with index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</a:rPr>
              <a:t> is in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÷ 2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pic>
        <p:nvPicPr>
          <p:cNvPr id="17412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8275"/>
            <a:ext cx="51657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2122488" y="4892675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>
                <a:solidFill>
                  <a:srgbClr val="FF0000"/>
                </a:solidFill>
              </a:rPr>
              <a:t>0       1      2       3       4       5       6       7       8       9     10     11     12     13     14    15     16     17</a:t>
            </a:r>
          </a:p>
        </p:txBody>
      </p:sp>
      <p:sp>
        <p:nvSpPr>
          <p:cNvPr id="2" name="Down Arrow 1"/>
          <p:cNvSpPr/>
          <p:nvPr/>
        </p:nvSpPr>
        <p:spPr>
          <a:xfrm flipV="1">
            <a:off x="2106514" y="5445013"/>
            <a:ext cx="484632" cy="357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67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	Leaving the first entry blank yields a bonus: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In C++, this simplifies the calculations:</a:t>
            </a:r>
            <a:endParaRPr lang="en-US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pic>
        <p:nvPicPr>
          <p:cNvPr id="17412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8275"/>
            <a:ext cx="51657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2122488" y="4892675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>
                <a:solidFill>
                  <a:srgbClr val="FF0000"/>
                </a:solidFill>
              </a:rPr>
              <a:t>0       1      2       3       4       5       6       7       8       9     10     11     12     13     14    15     16     17</a:t>
            </a:r>
          </a:p>
        </p:txBody>
      </p:sp>
      <p:sp>
        <p:nvSpPr>
          <p:cNvPr id="2" name="Rectangle 1"/>
          <p:cNvSpPr/>
          <p:nvPr/>
        </p:nvSpPr>
        <p:spPr>
          <a:xfrm>
            <a:off x="5381710" y="1988840"/>
            <a:ext cx="34387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= k &gt;&gt; 1;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k &lt;&lt; 1;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1;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4392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0338"/>
            <a:ext cx="5165725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For example, node 10 has index </a:t>
            </a:r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5</a:t>
            </a:r>
            <a:r>
              <a:rPr lang="en-US" altLang="en-US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Its children 13 and 23 have indices </a:t>
            </a:r>
            <a:r>
              <a:rPr lang="en-US" altLang="en-US">
                <a:solidFill>
                  <a:srgbClr val="00B0F0"/>
                </a:solidFill>
                <a:latin typeface="Arial" charset="0"/>
                <a:cs typeface="Arial" charset="0"/>
              </a:rPr>
              <a:t>10 </a:t>
            </a:r>
            <a:r>
              <a:rPr lang="en-US" altLang="en-US">
                <a:latin typeface="Arial" charset="0"/>
                <a:cs typeface="Arial" charset="0"/>
              </a:rPr>
              <a:t>and </a:t>
            </a:r>
            <a:r>
              <a:rPr lang="en-US" altLang="en-US">
                <a:solidFill>
                  <a:srgbClr val="00B0F0"/>
                </a:solidFill>
                <a:latin typeface="Arial" charset="0"/>
                <a:cs typeface="Arial" charset="0"/>
              </a:rPr>
              <a:t>11</a:t>
            </a:r>
            <a:r>
              <a:rPr lang="en-US" altLang="en-US">
                <a:latin typeface="Arial" charset="0"/>
                <a:cs typeface="Arial" charset="0"/>
              </a:rPr>
              <a:t>, respectively</a:t>
            </a:r>
          </a:p>
        </p:txBody>
      </p:sp>
      <p:pic>
        <p:nvPicPr>
          <p:cNvPr id="18437" name="Picture 5" descr="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 descr="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813175" y="3757613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122488" y="4884738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/>
              <a:t>0       1      </a:t>
            </a:r>
            <a:r>
              <a:rPr lang="en-US" altLang="en-US" sz="900" b="1">
                <a:solidFill>
                  <a:srgbClr val="0070C0"/>
                </a:solidFill>
              </a:rPr>
              <a:t>2   </a:t>
            </a:r>
            <a:r>
              <a:rPr lang="en-US" altLang="en-US" sz="900" b="1">
                <a:solidFill>
                  <a:srgbClr val="FF0000"/>
                </a:solidFill>
              </a:rPr>
              <a:t>    </a:t>
            </a:r>
            <a:r>
              <a:rPr lang="en-US" altLang="en-US" sz="900" b="1"/>
              <a:t>3       4       </a:t>
            </a:r>
            <a:r>
              <a:rPr lang="en-US" altLang="en-US" sz="900" b="1">
                <a:solidFill>
                  <a:srgbClr val="FF0000"/>
                </a:solidFill>
              </a:rPr>
              <a:t>5       </a:t>
            </a:r>
            <a:r>
              <a:rPr lang="en-US" altLang="en-US" sz="900" b="1"/>
              <a:t>6       7       8       9     </a:t>
            </a:r>
            <a:r>
              <a:rPr lang="en-US" altLang="en-US" sz="900" b="1">
                <a:solidFill>
                  <a:srgbClr val="00B0F0"/>
                </a:solidFill>
              </a:rPr>
              <a:t>10     11     </a:t>
            </a:r>
            <a:r>
              <a:rPr lang="en-US" altLang="en-US" sz="900" b="1"/>
              <a:t>12     13     14    15     16     17</a:t>
            </a:r>
          </a:p>
        </p:txBody>
      </p:sp>
      <p:sp>
        <p:nvSpPr>
          <p:cNvPr id="9" name="Oval 8"/>
          <p:cNvSpPr/>
          <p:nvPr/>
        </p:nvSpPr>
        <p:spPr>
          <a:xfrm>
            <a:off x="3586163" y="5060950"/>
            <a:ext cx="333375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4991100" y="5060950"/>
            <a:ext cx="333375" cy="3286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276850" y="5060950"/>
            <a:ext cx="333375" cy="3286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3492500" y="4327525"/>
            <a:ext cx="500063" cy="5000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4157663" y="4327525"/>
            <a:ext cx="500062" cy="5000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3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766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 </a:t>
            </a:r>
            <a:r>
              <a:rPr lang="en-US" altLang="en-US" i="1" dirty="0">
                <a:latin typeface="Arial" charset="0"/>
                <a:cs typeface="Arial" charset="0"/>
              </a:rPr>
              <a:t>empty node</a:t>
            </a:r>
            <a:r>
              <a:rPr lang="en-US" altLang="en-US" dirty="0">
                <a:latin typeface="Arial" charset="0"/>
                <a:cs typeface="Arial" charset="0"/>
              </a:rPr>
              <a:t> or a </a:t>
            </a:r>
            <a:r>
              <a:rPr lang="en-US" altLang="en-US" i="1" dirty="0">
                <a:latin typeface="Arial" charset="0"/>
                <a:cs typeface="Arial" charset="0"/>
              </a:rPr>
              <a:t>null sub-tree</a:t>
            </a:r>
            <a:r>
              <a:rPr lang="en-US" altLang="en-US" dirty="0">
                <a:latin typeface="Arial" charset="0"/>
                <a:cs typeface="Arial" charset="0"/>
              </a:rPr>
              <a:t> is any location where a new leaf node could be appended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2292" name="Picture 5" descr="x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581275"/>
            <a:ext cx="67675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1172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0338"/>
            <a:ext cx="5165725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node 10 has index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5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Its children 13 and 23 have indices </a:t>
            </a:r>
            <a:r>
              <a:rPr lang="en-US" altLang="en-US" dirty="0">
                <a:solidFill>
                  <a:srgbClr val="00B0F0"/>
                </a:solidFill>
                <a:latin typeface="Arial" charset="0"/>
                <a:cs typeface="Arial" charset="0"/>
              </a:rPr>
              <a:t>10 </a:t>
            </a:r>
            <a:r>
              <a:rPr lang="en-US" altLang="en-US" dirty="0">
                <a:latin typeface="Arial" charset="0"/>
                <a:cs typeface="Arial" charset="0"/>
              </a:rPr>
              <a:t>and </a:t>
            </a:r>
            <a:r>
              <a:rPr lang="en-US" altLang="en-US" dirty="0">
                <a:solidFill>
                  <a:srgbClr val="00B0F0"/>
                </a:solidFill>
                <a:latin typeface="Arial" charset="0"/>
                <a:cs typeface="Arial" charset="0"/>
              </a:rPr>
              <a:t>11</a:t>
            </a:r>
            <a:r>
              <a:rPr lang="en-US" altLang="en-US" dirty="0">
                <a:latin typeface="Arial" charset="0"/>
                <a:cs typeface="Arial" charset="0"/>
              </a:rPr>
              <a:t>, respectively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Its parent is node 9 with index 5/2 = </a:t>
            </a:r>
            <a:r>
              <a:rPr lang="en-US" altLang="en-US" b="1" dirty="0">
                <a:solidFill>
                  <a:srgbClr val="FF00FF"/>
                </a:solidFill>
                <a:latin typeface="Arial" charset="0"/>
                <a:cs typeface="Arial" charset="0"/>
              </a:rPr>
              <a:t>2</a:t>
            </a:r>
            <a:endParaRPr lang="en-US" altLang="en-US" b="1" dirty="0">
              <a:solidFill>
                <a:srgbClr val="FF00FF"/>
              </a:solidFill>
              <a:latin typeface="Times New Roman" pitchFamily="18" charset="0"/>
              <a:cs typeface="Arial" charset="0"/>
            </a:endParaRPr>
          </a:p>
        </p:txBody>
      </p:sp>
      <p:pic>
        <p:nvPicPr>
          <p:cNvPr id="19461" name="Picture 5" descr="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 descr="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813175" y="3757613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122488" y="4884738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/>
              <a:t>0       1      </a:t>
            </a:r>
            <a:r>
              <a:rPr lang="en-US" altLang="en-US" sz="900" b="1">
                <a:solidFill>
                  <a:srgbClr val="FF00FF"/>
                </a:solidFill>
              </a:rPr>
              <a:t>2</a:t>
            </a:r>
            <a:r>
              <a:rPr lang="en-US" altLang="en-US" sz="900" b="1">
                <a:solidFill>
                  <a:srgbClr val="0070C0"/>
                </a:solidFill>
              </a:rPr>
              <a:t>   </a:t>
            </a:r>
            <a:r>
              <a:rPr lang="en-US" altLang="en-US" sz="900" b="1">
                <a:solidFill>
                  <a:srgbClr val="FF0000"/>
                </a:solidFill>
              </a:rPr>
              <a:t>    </a:t>
            </a:r>
            <a:r>
              <a:rPr lang="en-US" altLang="en-US" sz="900" b="1"/>
              <a:t>3       4       </a:t>
            </a:r>
            <a:r>
              <a:rPr lang="en-US" altLang="en-US" sz="900" b="1">
                <a:solidFill>
                  <a:srgbClr val="FF0000"/>
                </a:solidFill>
              </a:rPr>
              <a:t>5       </a:t>
            </a:r>
            <a:r>
              <a:rPr lang="en-US" altLang="en-US" sz="900" b="1"/>
              <a:t>6       7       8       9     10     11     12     13     14    15     16     17</a:t>
            </a:r>
          </a:p>
        </p:txBody>
      </p:sp>
      <p:sp>
        <p:nvSpPr>
          <p:cNvPr id="9" name="Oval 8"/>
          <p:cNvSpPr/>
          <p:nvPr/>
        </p:nvSpPr>
        <p:spPr>
          <a:xfrm>
            <a:off x="3586163" y="5060950"/>
            <a:ext cx="333375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732088" y="5060950"/>
            <a:ext cx="333375" cy="328613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3167063" y="3189288"/>
            <a:ext cx="500062" cy="500062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7536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Question: why not store any binary tree as an array in this way?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is a significant potential for a lot of wasted memory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this tree with 12 nodes would require an array of size 32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Adding a child to node K doubles the required memory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0484" name="Picture 16" descr="b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44900"/>
            <a:ext cx="570547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574800" y="4684713"/>
            <a:ext cx="5487988" cy="569912"/>
            <a:chOff x="1574800" y="4684713"/>
            <a:chExt cx="5487988" cy="569912"/>
          </a:xfrm>
        </p:grpSpPr>
        <p:sp>
          <p:nvSpPr>
            <p:cNvPr id="6" name="Oval 5"/>
            <p:cNvSpPr/>
            <p:nvPr/>
          </p:nvSpPr>
          <p:spPr>
            <a:xfrm>
              <a:off x="1735138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1" name="Oval 10"/>
            <p:cNvSpPr/>
            <p:nvPr/>
          </p:nvSpPr>
          <p:spPr>
            <a:xfrm>
              <a:off x="3144838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3" name="Oval 12"/>
            <p:cNvSpPr/>
            <p:nvPr/>
          </p:nvSpPr>
          <p:spPr>
            <a:xfrm>
              <a:off x="4545013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4" name="Oval 13"/>
            <p:cNvSpPr/>
            <p:nvPr/>
          </p:nvSpPr>
          <p:spPr>
            <a:xfrm>
              <a:off x="5245100" y="46847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5" name="Oval 14"/>
            <p:cNvSpPr/>
            <p:nvPr/>
          </p:nvSpPr>
          <p:spPr>
            <a:xfrm>
              <a:off x="5964238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7" name="Oval 16"/>
            <p:cNvSpPr/>
            <p:nvPr/>
          </p:nvSpPr>
          <p:spPr>
            <a:xfrm>
              <a:off x="15748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2" name="Oval 51"/>
            <p:cNvSpPr/>
            <p:nvPr/>
          </p:nvSpPr>
          <p:spPr>
            <a:xfrm>
              <a:off x="193198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3" name="Oval 52"/>
            <p:cNvSpPr/>
            <p:nvPr/>
          </p:nvSpPr>
          <p:spPr>
            <a:xfrm>
              <a:off x="2290763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4" name="Oval 53"/>
            <p:cNvSpPr/>
            <p:nvPr/>
          </p:nvSpPr>
          <p:spPr>
            <a:xfrm>
              <a:off x="264953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5" name="Oval 54"/>
            <p:cNvSpPr/>
            <p:nvPr/>
          </p:nvSpPr>
          <p:spPr>
            <a:xfrm>
              <a:off x="2994025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6" name="Oval 55"/>
            <p:cNvSpPr/>
            <p:nvPr/>
          </p:nvSpPr>
          <p:spPr>
            <a:xfrm>
              <a:off x="33528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8" name="Oval 57"/>
            <p:cNvSpPr/>
            <p:nvPr/>
          </p:nvSpPr>
          <p:spPr>
            <a:xfrm>
              <a:off x="407193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9" name="Oval 58"/>
            <p:cNvSpPr/>
            <p:nvPr/>
          </p:nvSpPr>
          <p:spPr>
            <a:xfrm>
              <a:off x="44069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0" name="Oval 59"/>
            <p:cNvSpPr/>
            <p:nvPr/>
          </p:nvSpPr>
          <p:spPr>
            <a:xfrm>
              <a:off x="4748213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1" name="Oval 60"/>
            <p:cNvSpPr/>
            <p:nvPr/>
          </p:nvSpPr>
          <p:spPr>
            <a:xfrm>
              <a:off x="5097463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2" name="Oval 61"/>
            <p:cNvSpPr/>
            <p:nvPr/>
          </p:nvSpPr>
          <p:spPr>
            <a:xfrm>
              <a:off x="544353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3" name="Oval 62"/>
            <p:cNvSpPr/>
            <p:nvPr/>
          </p:nvSpPr>
          <p:spPr>
            <a:xfrm>
              <a:off x="58166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4" name="Oval 63"/>
            <p:cNvSpPr/>
            <p:nvPr/>
          </p:nvSpPr>
          <p:spPr>
            <a:xfrm>
              <a:off x="6162675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6" name="Oval 65"/>
            <p:cNvSpPr/>
            <p:nvPr/>
          </p:nvSpPr>
          <p:spPr>
            <a:xfrm>
              <a:off x="6848475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8312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3" descr="b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125538"/>
            <a:ext cx="6624638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the worst case, an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exponential</a:t>
            </a:r>
            <a:b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amount of memory</a:t>
            </a:r>
            <a:r>
              <a:rPr lang="en-US" altLang="en-US" dirty="0">
                <a:latin typeface="Arial" charset="0"/>
                <a:cs typeface="Arial" charset="0"/>
              </a:rPr>
              <a:t> is required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nodes would be stored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in entries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3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6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13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26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52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105</a:t>
            </a:r>
          </a:p>
        </p:txBody>
      </p:sp>
      <p:sp>
        <p:nvSpPr>
          <p:cNvPr id="21509" name="Line 14"/>
          <p:cNvSpPr>
            <a:spLocks noChangeShapeType="1"/>
          </p:cNvSpPr>
          <p:nvPr/>
        </p:nvSpPr>
        <p:spPr bwMode="auto">
          <a:xfrm>
            <a:off x="6157913" y="5157788"/>
            <a:ext cx="5032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0" name="Line 15"/>
          <p:cNvSpPr>
            <a:spLocks noChangeShapeType="1"/>
          </p:cNvSpPr>
          <p:nvPr/>
        </p:nvSpPr>
        <p:spPr bwMode="auto">
          <a:xfrm flipH="1">
            <a:off x="3997325" y="4510088"/>
            <a:ext cx="172720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1" name="Line 16"/>
          <p:cNvSpPr>
            <a:spLocks noChangeShapeType="1"/>
          </p:cNvSpPr>
          <p:nvPr/>
        </p:nvSpPr>
        <p:spPr bwMode="auto">
          <a:xfrm flipH="1">
            <a:off x="2700338" y="3860800"/>
            <a:ext cx="316865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2" name="Line 17"/>
          <p:cNvSpPr>
            <a:spLocks noChangeShapeType="1"/>
          </p:cNvSpPr>
          <p:nvPr/>
        </p:nvSpPr>
        <p:spPr bwMode="auto">
          <a:xfrm flipH="1">
            <a:off x="2052638" y="3284538"/>
            <a:ext cx="4105275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3" name="Line 18"/>
          <p:cNvSpPr>
            <a:spLocks noChangeShapeType="1"/>
          </p:cNvSpPr>
          <p:nvPr/>
        </p:nvSpPr>
        <p:spPr bwMode="auto">
          <a:xfrm flipH="1">
            <a:off x="1692275" y="2708275"/>
            <a:ext cx="3889375" cy="288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9563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In this topic, we have covered the concept of a complete binary tree: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 useful relaxation of the concept of a perfect binary tree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 has a compact array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3472006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Left-child right-sibling binary tree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724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Background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Our simple tree data structure is node-based where children are stored as a linked list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Is it possible to store a general tree as a binary tree?</a:t>
            </a:r>
          </a:p>
        </p:txBody>
      </p:sp>
    </p:spTree>
    <p:extLst>
      <p:ext uri="{BB962C8B-B14F-4D97-AF65-F5344CB8AC3E}">
        <p14:creationId xmlns:p14="http://schemas.microsoft.com/office/powerpoint/2010/main" val="29423054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Idea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Consider the following:</a:t>
            </a:r>
          </a:p>
          <a:p>
            <a:pPr lvl="1"/>
            <a:r>
              <a:rPr lang="en-US" altLang="en-US" dirty="0"/>
              <a:t>The first child of each node is its left sub-tree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dirty="0"/>
              <a:t>The next sibling of each node is in its right sub-tree</a:t>
            </a:r>
          </a:p>
          <a:p>
            <a:pPr lvl="1"/>
            <a:endParaRPr lang="en-US" altLang="en-US" dirty="0"/>
          </a:p>
          <a:p>
            <a:pPr marL="360363" indent="-360363">
              <a:buNone/>
            </a:pPr>
            <a:r>
              <a:rPr lang="en-US" altLang="en-US" dirty="0"/>
              <a:t>	This is called a left-child—right-sibling binary tree</a:t>
            </a:r>
          </a:p>
        </p:txBody>
      </p:sp>
    </p:spTree>
    <p:extLst>
      <p:ext uri="{BB962C8B-B14F-4D97-AF65-F5344CB8AC3E}">
        <p14:creationId xmlns:p14="http://schemas.microsoft.com/office/powerpoint/2010/main" val="23679760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Consider this general tree</a:t>
            </a:r>
          </a:p>
        </p:txBody>
      </p:sp>
      <p:pic>
        <p:nvPicPr>
          <p:cNvPr id="82946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5255616" cy="25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alt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082710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2" name="Picture 4" descr="A has left child B.&#10;B has right child C, which has right child D, which as right child E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B, the first child of A, is the left child of A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For the three siblings C, D, E:</a:t>
            </a:r>
          </a:p>
          <a:p>
            <a:pPr lvl="1"/>
            <a:r>
              <a:rPr lang="en-CA" altLang="en-US" dirty="0"/>
              <a:t>C is the right sub-tree of B</a:t>
            </a:r>
          </a:p>
          <a:p>
            <a:pPr lvl="1"/>
            <a:r>
              <a:rPr lang="en-CA" altLang="en-US" dirty="0"/>
              <a:t>D is the right sub-tree of C</a:t>
            </a:r>
          </a:p>
          <a:p>
            <a:pPr lvl="1"/>
            <a:r>
              <a:rPr lang="en-CA" altLang="en-US" dirty="0"/>
              <a:t>E is the right sub-tree of D</a:t>
            </a:r>
          </a:p>
        </p:txBody>
      </p:sp>
      <p:pic>
        <p:nvPicPr>
          <p:cNvPr id="11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2999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dded to the binary tree on the previous page,&#10;C has a left child F, which has a right child G, which has a right child H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B has no children, so it’s left sub-tree is empty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F, the first child of C, is the left sub-tree of C</a:t>
            </a:r>
            <a:br>
              <a:rPr lang="en-CA" altLang="en-US" dirty="0"/>
            </a:b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For the next two siblings:</a:t>
            </a:r>
          </a:p>
          <a:p>
            <a:pPr lvl="1"/>
            <a:r>
              <a:rPr lang="en-CA" altLang="en-US" dirty="0"/>
              <a:t>G is the right sub-tree of F</a:t>
            </a:r>
          </a:p>
          <a:p>
            <a:pPr lvl="1"/>
            <a:r>
              <a:rPr lang="en-CA" altLang="en-US" dirty="0"/>
              <a:t>H is the right sub-tree of G</a:t>
            </a:r>
          </a:p>
        </p:txBody>
      </p:sp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1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x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579688"/>
            <a:ext cx="67691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full binary tree</a:t>
            </a:r>
            <a:r>
              <a:rPr lang="en-US" altLang="en-US" dirty="0">
                <a:latin typeface="Arial" charset="0"/>
                <a:cs typeface="Arial" charset="0"/>
              </a:rPr>
              <a:t> is where each node is: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full node, 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leaf node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have applications in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Expression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Huffman encoding</a:t>
            </a:r>
          </a:p>
        </p:txBody>
      </p:sp>
    </p:spTree>
    <p:extLst>
      <p:ext uri="{BB962C8B-B14F-4D97-AF65-F5344CB8AC3E}">
        <p14:creationId xmlns:p14="http://schemas.microsoft.com/office/powerpoint/2010/main" val="20355999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dded to the binary tree on the previous page:&#10;D has a left child I which has a right child J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I, the first child of D, is the left child of D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Its sibling J is the right sub-tree of I</a:t>
            </a:r>
          </a:p>
        </p:txBody>
      </p:sp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8131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dded to the binary tree on the previous page,&#10;E has a left child K, which has a right child L, which has a right child M, which has a right child N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Similarly, the four children of E start with K forming</a:t>
            </a:r>
            <a:br>
              <a:rPr lang="en-CA" altLang="en-US" dirty="0"/>
            </a:br>
            <a:r>
              <a:rPr lang="en-CA" altLang="en-US" dirty="0"/>
              <a:t>the left sub-tree of E and its three siblings form</a:t>
            </a:r>
            <a:br>
              <a:rPr lang="en-CA" altLang="en-US" dirty="0"/>
            </a:br>
            <a:r>
              <a:rPr lang="en-CA" altLang="en-US" dirty="0"/>
              <a:t>a chain along the </a:t>
            </a:r>
            <a:r>
              <a:rPr lang="en-US" altLang="zh-CN" dirty="0"/>
              <a:t>right </a:t>
            </a:r>
            <a:r>
              <a:rPr lang="en-CA" altLang="en-US" dirty="0"/>
              <a:t>sub-trees</a:t>
            </a:r>
          </a:p>
        </p:txBody>
      </p:sp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5458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pic>
        <p:nvPicPr>
          <p:cNvPr id="5" name="Picture 3" descr="Added to the binary tree from the previous page:&#10;&#10;The children of F are marked as O being the left child of F, and P being the right child of O.&#10;U, the child of P, is marked as the left child of P.&#10;Q, the child of I, is marked as the left child of I.&#10;The children of Q are marked as V being the left child of Q and W being the right child of V.&#10;R, the child of K, is marked as the left child of K.&#10;The children of M are marked as S being the left child of M and T being the right child of T.&#10;The children of T are marked as X being the left child of T, Y being the right child of X, and Z being the right child of Z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1675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pic>
        <p:nvPicPr>
          <p:cNvPr id="5" name="Picture 3" descr="Those nodes with no children (being those nodes in the representation with no left sub-tree) are B, O, U, G, H, V, W, J, R, L, S, N, X, Y, and Z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768336" y="2092773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103856" y="3232869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115888" y="3989045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4872064" y="3232869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244136" y="360494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628240" y="3989045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000312" y="436111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768152" y="3616973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152256" y="398886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7908432" y="398886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8664608" y="474503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7908431" y="5501213"/>
            <a:ext cx="4320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8292351" y="5897165"/>
            <a:ext cx="432000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8676271" y="6269053"/>
            <a:ext cx="4320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4380040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3923927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3443750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2027656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23594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1559696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155448" y="574111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2735703" y="5741116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3443751" y="5741115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151983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3203848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2267745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1331642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851648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335560" y="4805012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7908248" y="474503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An empty left sub-tree indicates no children</a:t>
            </a:r>
          </a:p>
        </p:txBody>
      </p:sp>
    </p:spTree>
    <p:extLst>
      <p:ext uri="{BB962C8B-B14F-4D97-AF65-F5344CB8AC3E}">
        <p14:creationId xmlns:p14="http://schemas.microsoft.com/office/powerpoint/2010/main" val="26600529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Those children with no subsequent siblings are represented as having no right sub-tree, including A (the root), U, P, H, W, Q, J, E, R, N, T and Z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67363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An empty right sub-tree indicates the node is</a:t>
            </a:r>
            <a:br>
              <a:rPr lang="en-CA" altLang="en-US" dirty="0"/>
            </a:br>
            <a:r>
              <a:rPr lang="en-CA" altLang="en-US" dirty="0"/>
              <a:t>the last of its siblings</a:t>
            </a:r>
          </a:p>
          <a:p>
            <a:pPr lvl="1"/>
            <a:r>
              <a:rPr lang="en-CA" altLang="en-US" dirty="0"/>
              <a:t>The root node, has no siblings</a:t>
            </a:r>
          </a:p>
        </p:txBody>
      </p:sp>
      <p:pic>
        <p:nvPicPr>
          <p:cNvPr id="7" name="Picture 2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2635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7152256" y="171524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499992" y="358745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115888" y="3983592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244136" y="35994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00128" y="35994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000312" y="435566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768152" y="3611520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152256" y="398340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7908432" y="322741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8664608" y="473958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8676271" y="6263600"/>
            <a:ext cx="4320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4380040" y="620380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2027656" y="620380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23594" y="620380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1799599" y="573566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611560" y="573566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2735703" y="5735663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3911895" y="5735662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151983" y="526770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2267745" y="526770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1331642" y="526770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1883639" y="433160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3443936" y="4799559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8292352" y="51236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4206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Transformation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transformation of a general tree into a left-child right-sibling binary tree has been called the Knuth transform</a:t>
            </a:r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529128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wharder\Desktop\a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60" y="4077072"/>
            <a:ext cx="3172492" cy="15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Those children with no subsequent siblings are represented as having no right sub-tree, including A (the root), U, P, H, W, Q, J, E, R, N, T and Z." title="A binary 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64" y="2276872"/>
            <a:ext cx="4176000" cy="4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None/>
            </a:pPr>
            <a:r>
              <a:rPr lang="en-CA" dirty="0"/>
              <a:t>	A </a:t>
            </a:r>
            <a:r>
              <a:rPr lang="en-CA" dirty="0">
                <a:solidFill>
                  <a:srgbClr val="FF0000"/>
                </a:solidFill>
              </a:rPr>
              <a:t>pre-order</a:t>
            </a:r>
            <a:r>
              <a:rPr lang="en-CA" dirty="0"/>
              <a:t> traversal of the original tree is identical</a:t>
            </a:r>
            <a:br>
              <a:rPr lang="en-CA" dirty="0"/>
            </a:br>
            <a:r>
              <a:rPr lang="en-CA" dirty="0"/>
              <a:t>to the </a:t>
            </a:r>
            <a:r>
              <a:rPr lang="en-CA" dirty="0">
                <a:solidFill>
                  <a:srgbClr val="FF0000"/>
                </a:solidFill>
              </a:rPr>
              <a:t>pre-order</a:t>
            </a:r>
            <a:r>
              <a:rPr lang="en-CA" dirty="0"/>
              <a:t> traversal of the Knuth transform</a:t>
            </a:r>
          </a:p>
          <a:p>
            <a:pPr marL="357188" indent="-357188">
              <a:buNone/>
            </a:pPr>
            <a:r>
              <a:rPr lang="en-CA" sz="1600" dirty="0"/>
              <a:t>		A B C F O P U G H D I Q V W J E K R L M S T X Y Z N</a:t>
            </a:r>
          </a:p>
          <a:p>
            <a:pPr marL="357188" indent="-357188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86207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wharder\Desktop\a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60" y="4077072"/>
            <a:ext cx="3172492" cy="15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Those children with no subsequent siblings are represented as having no right sub-tree, including A (the root), U, P, H, W, Q, J, E, R, N, T and Z." title="A binary 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64" y="2276872"/>
            <a:ext cx="4176000" cy="4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None/>
            </a:pPr>
            <a:r>
              <a:rPr lang="en-CA" altLang="zh-CN" dirty="0"/>
              <a:t>	A </a:t>
            </a:r>
            <a:r>
              <a:rPr lang="en-CA" altLang="zh-CN" dirty="0">
                <a:solidFill>
                  <a:srgbClr val="FF0000"/>
                </a:solidFill>
              </a:rPr>
              <a:t>post-order</a:t>
            </a:r>
            <a:r>
              <a:rPr lang="en-CA" altLang="zh-CN" dirty="0"/>
              <a:t> traversal of the original tree is identical</a:t>
            </a:r>
            <a:br>
              <a:rPr lang="en-CA" altLang="zh-CN" dirty="0"/>
            </a:br>
            <a:r>
              <a:rPr lang="en-CA" altLang="zh-CN" dirty="0"/>
              <a:t>to the </a:t>
            </a:r>
            <a:r>
              <a:rPr lang="en-CA" altLang="zh-CN" dirty="0">
                <a:solidFill>
                  <a:srgbClr val="FF0000"/>
                </a:solidFill>
              </a:rPr>
              <a:t>in-order</a:t>
            </a:r>
            <a:r>
              <a:rPr lang="en-CA" altLang="zh-CN" dirty="0"/>
              <a:t> traversal of the Knuth transform</a:t>
            </a:r>
            <a:endParaRPr lang="en-CA" altLang="zh-CN" sz="1200" dirty="0">
              <a:solidFill>
                <a:prstClr val="black"/>
              </a:solidFill>
            </a:endParaRPr>
          </a:p>
          <a:p>
            <a:pPr marL="357188" indent="-357188">
              <a:buNone/>
            </a:pPr>
            <a:r>
              <a:rPr lang="en-CA" altLang="zh-CN" sz="1200" dirty="0">
                <a:solidFill>
                  <a:prstClr val="black"/>
                </a:solidFill>
              </a:rPr>
              <a:t>		</a:t>
            </a:r>
            <a:r>
              <a:rPr lang="en-CA" altLang="zh-CN" sz="1600" dirty="0">
                <a:solidFill>
                  <a:prstClr val="black"/>
                </a:solidFill>
              </a:rPr>
              <a:t>B O U P F G H C V W Q I J D R K L S X Y Z T M N E A </a:t>
            </a:r>
          </a:p>
          <a:p>
            <a:pPr marL="357188" indent="-357188">
              <a:buNone/>
            </a:pP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329984896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has children E and B&#10;B has children F and C.&#10;F has children O and G.&#10;O has a right child P.&#10;P has  a left child U.&#10;G has a right child H.&#10;C has children I and D.&#10;I has children Q and J.&#10;Q has a left child V.&#10;V has a right child W.&#10;D has a left child K.&#10;K has children R and L.&#10;L has a right child M.&#10;M has children S and N.&#10;S has a right child T.&#10;T has a left child X.&#10;X has a right child Y.&#10;Y has a right child Z." title="A forest as a binary tre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2636120"/>
            <a:ext cx="41764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Forests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A forest can be stored in this representation as follows:</a:t>
            </a:r>
          </a:p>
          <a:p>
            <a:pPr lvl="1"/>
            <a:r>
              <a:rPr lang="en-CA" altLang="en-US" dirty="0"/>
              <a:t>Choose one of the roots of the trees as the root of the binary tree</a:t>
            </a:r>
          </a:p>
          <a:p>
            <a:pPr lvl="1"/>
            <a:r>
              <a:rPr lang="en-CA" altLang="en-US" dirty="0"/>
              <a:t>Let each subsequent root of a tree be a right child of the previous root</a:t>
            </a:r>
          </a:p>
          <a:p>
            <a:pPr lvl="1"/>
            <a:r>
              <a:rPr lang="en-CA" altLang="en-US" dirty="0"/>
              <a:t>This is the binary-tree representation of this forest</a:t>
            </a:r>
          </a:p>
          <a:p>
            <a:pPr lvl="1"/>
            <a:r>
              <a:rPr lang="en-CA" altLang="en-US" dirty="0"/>
              <a:t>Think of the roots as siblings of each other</a:t>
            </a:r>
          </a:p>
          <a:p>
            <a:pPr lvl="1"/>
            <a:endParaRPr lang="en-CA" altLang="en-US" dirty="0"/>
          </a:p>
        </p:txBody>
      </p:sp>
      <p:pic>
        <p:nvPicPr>
          <p:cNvPr id="1028" name="Picture 4" descr="A forest of four trees:&#10;First tree, A has a child E.&#10;Second tree has a root B with children F, G, and H.&#10;F has two children O and P, and P has a child U.&#10;Third tree has a root C with two children I and J.&#10;I has a child Q, and Q has children V and W.&#10;Fourth tree has a root D with children K, L, M and N.&#10;K has a child R.&#10;M has children S and T.&#10;T has children X, Y and Z." title="A for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25144"/>
            <a:ext cx="4341491" cy="155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98970" y="4992156"/>
            <a:ext cx="381642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 rot="2746128">
            <a:off x="6849354" y="3370186"/>
            <a:ext cx="192405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2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class is similar to that of a binary tree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private: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Type element;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public: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// ...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77538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17839</TotalTime>
  <Words>4840</Words>
  <Application>Microsoft Office PowerPoint</Application>
  <PresentationFormat>全屏显示(4:3)</PresentationFormat>
  <Paragraphs>785</Paragraphs>
  <Slides>108</Slides>
  <Notes>69</Notes>
  <HiddenSlides>29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108</vt:i4>
      </vt:variant>
    </vt:vector>
  </HeadingPairs>
  <TitlesOfParts>
    <vt:vector size="118" baseType="lpstr">
      <vt:lpstr>Courier</vt:lpstr>
      <vt:lpstr>宋体</vt:lpstr>
      <vt:lpstr>Arial</vt:lpstr>
      <vt:lpstr>Calibri</vt:lpstr>
      <vt:lpstr>Consolas</vt:lpstr>
      <vt:lpstr>Courier New</vt:lpstr>
      <vt:lpstr>Symbol</vt:lpstr>
      <vt:lpstr>Times New Roman</vt:lpstr>
      <vt:lpstr>Custom Design</vt:lpstr>
      <vt:lpstr>Equation</vt:lpstr>
      <vt:lpstr>CS101 Data Structures</vt:lpstr>
      <vt:lpstr>Orders of DFS traversal</vt:lpstr>
      <vt:lpstr>Outline</vt:lpstr>
      <vt:lpstr>Outline</vt:lpstr>
      <vt:lpstr>Definition</vt:lpstr>
      <vt:lpstr>Definition</vt:lpstr>
      <vt:lpstr>Definition</vt:lpstr>
      <vt:lpstr>Definition</vt:lpstr>
      <vt:lpstr>Definition</vt:lpstr>
      <vt:lpstr>Binary Node Class</vt:lpstr>
      <vt:lpstr>Binary Node Class</vt:lpstr>
      <vt:lpstr>Binary Node Class</vt:lpstr>
      <vt:lpstr>Binary Node Class</vt:lpstr>
      <vt:lpstr>Size</vt:lpstr>
      <vt:lpstr>Height</vt:lpstr>
      <vt:lpstr>Clear</vt:lpstr>
      <vt:lpstr>Run Times</vt:lpstr>
      <vt:lpstr>Run Times</vt:lpstr>
      <vt:lpstr>Application:  Ropes</vt:lpstr>
      <vt:lpstr>Application:  Ropes</vt:lpstr>
      <vt:lpstr>Application:  Ropes</vt:lpstr>
      <vt:lpstr>Application:  Ropes</vt:lpstr>
      <vt:lpstr>Application:  Ropes</vt:lpstr>
      <vt:lpstr>Application:  Ropes</vt:lpstr>
      <vt:lpstr>Application:  Ropes</vt:lpstr>
      <vt:lpstr>Application:  Expression Trees</vt:lpstr>
      <vt:lpstr>Application:  Expression Trees</vt:lpstr>
      <vt:lpstr>Application:  Expression Trees</vt:lpstr>
      <vt:lpstr>Application:  Expression Trees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Summary</vt:lpstr>
      <vt:lpstr>Usage Notes</vt:lpstr>
      <vt:lpstr>Outline</vt:lpstr>
      <vt:lpstr>Outline</vt:lpstr>
      <vt:lpstr>Definition</vt:lpstr>
      <vt:lpstr>Definition</vt:lpstr>
      <vt:lpstr>Examples</vt:lpstr>
      <vt:lpstr>Examples</vt:lpstr>
      <vt:lpstr>Examples</vt:lpstr>
      <vt:lpstr>Theorems</vt:lpstr>
      <vt:lpstr>2h + 1 – 1 Nodes</vt:lpstr>
      <vt:lpstr>2h + 1 – 1 Nodes</vt:lpstr>
      <vt:lpstr>2h + 1 – 1 Nodes</vt:lpstr>
      <vt:lpstr>2h + 1 – 1 Nodes</vt:lpstr>
      <vt:lpstr>2h + 1 – 1 Nodes</vt:lpstr>
      <vt:lpstr>2h + 1 – 1 Nodes</vt:lpstr>
      <vt:lpstr>Logarithmic Height</vt:lpstr>
      <vt:lpstr>Logarithmic Height</vt:lpstr>
      <vt:lpstr>2h Leaf Nodes</vt:lpstr>
      <vt:lpstr>The Average Depth of a Node</vt:lpstr>
      <vt:lpstr>Applications</vt:lpstr>
      <vt:lpstr>Summary</vt:lpstr>
      <vt:lpstr>Outline</vt:lpstr>
      <vt:lpstr>Outline</vt:lpstr>
      <vt:lpstr>Background</vt:lpstr>
      <vt:lpstr>Definition</vt:lpstr>
      <vt:lpstr>Recursive Definition</vt:lpstr>
      <vt:lpstr>Height</vt:lpstr>
      <vt:lpstr>Height</vt:lpstr>
      <vt:lpstr>Height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Summary</vt:lpstr>
      <vt:lpstr>Outline</vt:lpstr>
      <vt:lpstr>Background</vt:lpstr>
      <vt:lpstr>The Idea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Transformation</vt:lpstr>
      <vt:lpstr>Traversals</vt:lpstr>
      <vt:lpstr>Traversals</vt:lpstr>
      <vt:lpstr>Forests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Summary</vt:lpstr>
      <vt:lpstr>References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Xin  Liu</cp:lastModifiedBy>
  <cp:revision>521</cp:revision>
  <dcterms:created xsi:type="dcterms:W3CDTF">2009-09-11T23:00:44Z</dcterms:created>
  <dcterms:modified xsi:type="dcterms:W3CDTF">2024-10-24T09:48:30Z</dcterms:modified>
</cp:coreProperties>
</file>