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9"/>
  </p:notesMasterIdLst>
  <p:sldIdLst>
    <p:sldId id="508" r:id="rId6"/>
    <p:sldId id="554" r:id="rId7"/>
    <p:sldId id="558" r:id="rId8"/>
    <p:sldId id="561" r:id="rId9"/>
    <p:sldId id="560" r:id="rId10"/>
    <p:sldId id="559" r:id="rId11"/>
    <p:sldId id="464" r:id="rId12"/>
    <p:sldId id="509" r:id="rId13"/>
    <p:sldId id="465" r:id="rId14"/>
    <p:sldId id="466" r:id="rId15"/>
    <p:sldId id="467" r:id="rId16"/>
    <p:sldId id="468" r:id="rId17"/>
    <p:sldId id="469" r:id="rId18"/>
    <p:sldId id="471" r:id="rId19"/>
    <p:sldId id="472" r:id="rId20"/>
    <p:sldId id="473" r:id="rId21"/>
    <p:sldId id="474" r:id="rId22"/>
    <p:sldId id="475" r:id="rId23"/>
    <p:sldId id="477" r:id="rId24"/>
    <p:sldId id="534" r:id="rId25"/>
    <p:sldId id="265" r:id="rId26"/>
    <p:sldId id="267" r:id="rId27"/>
    <p:sldId id="268" r:id="rId28"/>
    <p:sldId id="269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270" r:id="rId40"/>
    <p:sldId id="538" r:id="rId41"/>
    <p:sldId id="535" r:id="rId42"/>
    <p:sldId id="274" r:id="rId43"/>
    <p:sldId id="275" r:id="rId44"/>
    <p:sldId id="277" r:id="rId45"/>
    <p:sldId id="278" r:id="rId46"/>
    <p:sldId id="27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280" r:id="rId58"/>
    <p:sldId id="281" r:id="rId59"/>
    <p:sldId id="551" r:id="rId60"/>
    <p:sldId id="282" r:id="rId61"/>
    <p:sldId id="537" r:id="rId62"/>
    <p:sldId id="284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562" r:id="rId71"/>
    <p:sldId id="563" r:id="rId72"/>
    <p:sldId id="564" r:id="rId73"/>
    <p:sldId id="293" r:id="rId74"/>
    <p:sldId id="294" r:id="rId75"/>
    <p:sldId id="536" r:id="rId76"/>
    <p:sldId id="299" r:id="rId77"/>
    <p:sldId id="301" r:id="rId78"/>
    <p:sldId id="303" r:id="rId79"/>
    <p:sldId id="304" r:id="rId80"/>
    <p:sldId id="305" r:id="rId81"/>
    <p:sldId id="306" r:id="rId82"/>
    <p:sldId id="307" r:id="rId83"/>
    <p:sldId id="308" r:id="rId84"/>
    <p:sldId id="309" r:id="rId85"/>
    <p:sldId id="310" r:id="rId86"/>
    <p:sldId id="311" r:id="rId87"/>
    <p:sldId id="312" r:id="rId8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80674" autoAdjust="0"/>
  </p:normalViewPr>
  <p:slideViewPr>
    <p:cSldViewPr snapToGrid="0">
      <p:cViewPr>
        <p:scale>
          <a:sx n="82" d="100"/>
          <a:sy n="82" d="100"/>
        </p:scale>
        <p:origin x="24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presProps" Target="presProps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</a:t>
            </a:r>
            <a:r>
              <a:rPr dirty="0" err="1"/>
              <a:t>i</a:t>
            </a:r>
            <a:r>
              <a:rPr dirty="0"/>
              <a:t>_</a:t>
            </a:r>
            <a:r>
              <a:rPr lang="en-CN" dirty="0"/>
              <a:t>k</a:t>
            </a:r>
            <a:r>
              <a:rPr dirty="0"/>
              <a:t>+1 exists because optimal schedule does same thing for first </a:t>
            </a:r>
            <a:r>
              <a:rPr lang="en-CN" dirty="0"/>
              <a:t>k</a:t>
            </a:r>
            <a:r>
              <a:rPr dirty="0"/>
              <a:t> jobs, so greedy would schedule some job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rPr dirty="0"/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rPr dirty="0"/>
              <a:t>this provides one reason why we need at least d classrooms. Are there any other reasons? No!</a:t>
            </a:r>
          </a:p>
          <a:p>
            <a:endParaRPr dirty="0"/>
          </a:p>
          <a:p>
            <a:r>
              <a:rPr dirty="0"/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 dirty="0"/>
          </a:p>
          <a:p>
            <a:pPr>
              <a:buClr>
                <a:srgbClr val="000000"/>
              </a:buClr>
              <a:buFont typeface="Lucida Sans"/>
            </a:pPr>
            <a:r>
              <a:rPr dirty="0"/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 dirty="0"/>
          </a:p>
          <a:p>
            <a:pPr>
              <a:buClr>
                <a:srgbClr val="000000"/>
              </a:buClr>
              <a:buFont typeface="Lucida Sans"/>
            </a:pPr>
            <a:r>
              <a:rPr dirty="0"/>
              <a:t>[</a:t>
            </a:r>
            <a:r>
              <a:rPr dirty="0" err="1"/>
              <a:t>wayne</a:t>
            </a:r>
            <a:r>
              <a:rPr dirty="0"/>
              <a:t> s18] our definition of inversion is slightly stronger than K-T. We still consider </a:t>
            </a:r>
            <a:r>
              <a:rPr dirty="0" err="1"/>
              <a:t>i</a:t>
            </a:r>
            <a:r>
              <a:rPr dirty="0"/>
              <a:t>-j an inversion even if di = </a:t>
            </a:r>
            <a:r>
              <a:rPr dirty="0" err="1"/>
              <a:t>dj</a:t>
            </a:r>
            <a:r>
              <a:rPr dirty="0"/>
              <a:t>, as long as </a:t>
            </a:r>
            <a:r>
              <a:rPr dirty="0" err="1"/>
              <a:t>i</a:t>
            </a:r>
            <a:r>
              <a:rPr dirty="0"/>
              <a:t> &lt; j and j scheduled before </a:t>
            </a:r>
            <a:r>
              <a:rPr dirty="0" err="1"/>
              <a:t>i</a:t>
            </a:r>
            <a:r>
              <a:rPr dirty="0"/>
              <a:t>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rPr dirty="0"/>
              <a:t>k can equal </a:t>
            </a:r>
            <a:r>
              <a:rPr dirty="0" err="1"/>
              <a:t>i</a:t>
            </a:r>
            <a:r>
              <a:rPr dirty="0"/>
              <a:t> (if so, </a:t>
            </a:r>
            <a:r>
              <a:rPr dirty="0" err="1"/>
              <a:t>i</a:t>
            </a:r>
            <a:r>
              <a:rPr dirty="0"/>
              <a:t>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rPr dirty="0"/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166BA-B25C-42B8-9DFB-53E613780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>
            <a:extLst>
              <a:ext uri="{FF2B5EF4-FFF2-40B4-BE49-F238E27FC236}">
                <a16:creationId xmlns:a16="http://schemas.microsoft.com/office/drawing/2014/main" id="{C134D25D-B07B-8FDC-CD03-2C45E4886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>
            <a:extLst>
              <a:ext uri="{FF2B5EF4-FFF2-40B4-BE49-F238E27FC236}">
                <a16:creationId xmlns:a16="http://schemas.microsoft.com/office/drawing/2014/main" id="{8D3CB471-11B6-8A47-8F73-C5AFC85E147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rPr dirty="0"/>
              <a:t>fi - di &lt;= max {0, fi - di} = li</a:t>
            </a:r>
          </a:p>
        </p:txBody>
      </p:sp>
    </p:spTree>
    <p:extLst>
      <p:ext uri="{BB962C8B-B14F-4D97-AF65-F5344CB8AC3E}">
        <p14:creationId xmlns:p14="http://schemas.microsoft.com/office/powerpoint/2010/main" val="16113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741D-6EDC-7909-676A-ACEA2BFE4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>
            <a:extLst>
              <a:ext uri="{FF2B5EF4-FFF2-40B4-BE49-F238E27FC236}">
                <a16:creationId xmlns:a16="http://schemas.microsoft.com/office/drawing/2014/main" id="{CCFF7E48-95F3-FD9B-252D-B1985E166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>
            <a:extLst>
              <a:ext uri="{FF2B5EF4-FFF2-40B4-BE49-F238E27FC236}">
                <a16:creationId xmlns:a16="http://schemas.microsoft.com/office/drawing/2014/main" id="{0F6BD900-93F8-5CE2-FC63-BF7C3B3B3BC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rPr dirty="0"/>
              <a:t>fi - di &lt;= max {0, fi - di} = li</a:t>
            </a:r>
          </a:p>
        </p:txBody>
      </p:sp>
    </p:spTree>
    <p:extLst>
      <p:ext uri="{BB962C8B-B14F-4D97-AF65-F5344CB8AC3E}">
        <p14:creationId xmlns:p14="http://schemas.microsoft.com/office/powerpoint/2010/main" val="1842406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3370D-0B7E-D61A-E583-0632E0754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>
            <a:extLst>
              <a:ext uri="{FF2B5EF4-FFF2-40B4-BE49-F238E27FC236}">
                <a16:creationId xmlns:a16="http://schemas.microsoft.com/office/drawing/2014/main" id="{B68CF8C0-48A9-A37B-FEEA-8E9A628D6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>
            <a:extLst>
              <a:ext uri="{FF2B5EF4-FFF2-40B4-BE49-F238E27FC236}">
                <a16:creationId xmlns:a16="http://schemas.microsoft.com/office/drawing/2014/main" id="{38FF34F8-227F-EA90-EC52-9067415FD5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rPr dirty="0"/>
              <a:t>fi - di &lt;= max {0, fi - di} = li</a:t>
            </a:r>
          </a:p>
        </p:txBody>
      </p:sp>
    </p:spTree>
    <p:extLst>
      <p:ext uri="{BB962C8B-B14F-4D97-AF65-F5344CB8AC3E}">
        <p14:creationId xmlns:p14="http://schemas.microsoft.com/office/powerpoint/2010/main" val="35136492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Arial" charset="0"/>
                <a:cs typeface="Arial" charset="0"/>
              </a:rPr>
              <a:t> vertices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34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76913" y="51090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77626" y="6897792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dirty="0"/>
              <a:t>Proposition.  </a:t>
            </a:r>
            <a:r>
              <a:rPr dirty="0">
                <a:solidFill>
                  <a:srgbClr val="000000"/>
                </a:solidFill>
              </a:rPr>
              <a:t>Can implement earliest-finish-time first in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rgbClr val="000000"/>
                </a:solidFill>
              </a:rPr>
              <a:t>time.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/>
              <a:t>Keep track of 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dirty="0"/>
              <a:t> that was added last to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is compatible with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 </a:t>
            </a:r>
            <a:r>
              <a:rPr dirty="0" err="1"/>
              <a:t>if</a:t>
            </a:r>
            <a:r>
              <a:rPr lang="en-US" dirty="0" err="1"/>
              <a:t>f</a:t>
            </a:r>
            <a:r>
              <a:rPr dirty="0"/>
              <a:t>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* </a:t>
            </a:r>
            <a:r>
              <a:rPr dirty="0"/>
              <a:t>.</a:t>
            </a:r>
          </a:p>
          <a:p>
            <a:pPr lvl="1"/>
            <a:r>
              <a:rPr dirty="0"/>
              <a:t>Sorting by finish times takes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rPr dirty="0"/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Earliest-Finish-Time-First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</a:t>
            </a:r>
            <a:r>
              <a:t> s</a:t>
            </a:r>
            <a:r>
              <a:rPr i="0" baseline="-5999"/>
              <a:t>1</a:t>
            </a:r>
            <a:r>
              <a:rPr i="0"/>
              <a:t>, </a:t>
            </a:r>
            <a:r>
              <a:t>s</a:t>
            </a:r>
            <a:r>
              <a:rPr i="0" baseline="-5999"/>
              <a:t>2</a:t>
            </a:r>
            <a:r>
              <a:rPr i="0"/>
              <a:t>, …, </a:t>
            </a:r>
            <a:r>
              <a:t>s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f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2</a:t>
            </a:r>
            <a:r>
              <a:rPr i="0"/>
              <a:t>, …, </a:t>
            </a:r>
            <a:r>
              <a:t>f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rPr i="1" cap="small"/>
              <a:t> </a:t>
            </a:r>
            <a:r>
              <a:t>jobs by finish times and renumber so that  </a:t>
            </a:r>
            <a:r>
              <a:rPr i="1"/>
              <a:t>f</a:t>
            </a:r>
            <a:r>
              <a:rPr baseline="-5999"/>
              <a:t>1 </a:t>
            </a:r>
            <a:r>
              <a:t> ≤ </a:t>
            </a:r>
            <a:r>
              <a:rPr i="1"/>
              <a:t> f</a:t>
            </a:r>
            <a:r>
              <a:rPr baseline="-5999"/>
              <a:t>2</a:t>
            </a:r>
            <a:r>
              <a:t>  ≤  …  ≤ </a:t>
            </a:r>
            <a:r>
              <a:rPr i="1"/>
              <a:t> f</a:t>
            </a:r>
            <a:r>
              <a:rPr i="1" baseline="-5999"/>
              <a:t>n</a:t>
            </a:r>
            <a:r>
              <a:t>.</a:t>
            </a:r>
            <a:endParaRPr i="1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 ←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 1</a:t>
            </a:r>
            <a:r>
              <a:t> 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 cap="small">
                <a:solidFill>
                  <a:srgbClr val="003F83"/>
                </a:solidFill>
              </a:rPr>
              <a:t>If</a:t>
            </a:r>
            <a:r>
              <a:t>  </a:t>
            </a:r>
            <a:r>
              <a:rPr i="0"/>
              <a:t>(job</a:t>
            </a:r>
            <a:r>
              <a:t> j </a:t>
            </a:r>
            <a:r>
              <a:rPr i="0"/>
              <a:t>is compatible with</a:t>
            </a:r>
            <a:r>
              <a:t> S</a:t>
            </a:r>
            <a:r>
              <a:rPr i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S  ← S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/>
              <a:t> {  </a:t>
            </a:r>
            <a:r>
              <a:t>j </a:t>
            </a:r>
            <a:r>
              <a:rPr i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S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30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 dirty="0"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 dirty="0"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 dirty="0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 dirty="0"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dirty="0"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dirty="0"/>
                <a:t>job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dirty="0"/>
                <a:t> exists</a:t>
              </a:r>
            </a:p>
            <a:p>
              <a:pPr>
                <a:lnSpc>
                  <a:spcPct val="80000"/>
                </a:lnSpc>
              </a:pPr>
              <a:r>
                <a:rPr dirty="0"/>
                <a:t>because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 dirty="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  <a:br/>
            <a:br/>
            <a:endParaRPr/>
          </a:p>
          <a:p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>
                <a:normAutofit/>
              </a:bodyPr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01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6" cy="381001"/>
            <a:chOff x="0" y="0"/>
            <a:chExt cx="1783645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56556" y="1239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altLang="zh-CN" dirty="0"/>
                <a:t>j</a:t>
              </a:r>
              <a:endParaRPr dirty="0"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63741"/>
            <a:ext cx="1772357" cy="394006"/>
            <a:chOff x="0" y="-13005"/>
            <a:chExt cx="1772356" cy="394005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56276" y="-1300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</a:t>
            </a:r>
            <a:r>
              <a:rPr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Pf. </a:t>
            </a:r>
            <a:r>
              <a:rPr>
                <a:solidFill>
                  <a:srgbClr val="000000"/>
                </a:solidFill>
              </a:rPr>
              <a:t> Store classrooms in a </a:t>
            </a:r>
            <a:r>
              <a:rPr>
                <a:solidFill>
                  <a:srgbClr val="8D3124"/>
                </a:solidFill>
              </a:rPr>
              <a:t>priority queue</a:t>
            </a:r>
            <a:r>
              <a:rPr>
                <a:solidFill>
                  <a:srgbClr val="000000"/>
                </a:solidFill>
              </a:rPr>
              <a:t> (key = finish time of its last lecture).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 determine whether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some classroom,</a:t>
            </a:r>
            <a:br/>
            <a:r>
              <a:t>compare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key of min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 in priority queue.</a:t>
            </a:r>
          </a:p>
          <a:p>
            <a:pPr lvl="1"/>
            <a:r>
              <a:t>To add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, increase key of classroom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t>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Total number of priority queue operations is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t>.</a:t>
            </a:r>
          </a:p>
          <a:p>
            <a:pPr lvl="1"/>
            <a:r>
              <a:t>Sorting by start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t>Remark.  </a:t>
            </a:r>
            <a:r>
              <a:rPr>
                <a:solidFill>
                  <a:srgbClr val="000000"/>
                </a:solidFill>
              </a:rPr>
              <a:t>This implementation chooses a classroom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solidFill>
                  <a:srgbClr val="000000"/>
                </a:solidFill>
              </a:rPr>
              <a:t> whose finish time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of its last lecture is the </a:t>
            </a:r>
            <a:r>
              <a:rPr>
                <a:solidFill>
                  <a:srgbClr val="8D3124"/>
                </a:solidFill>
              </a:rPr>
              <a:t>earliest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53</a:t>
            </a:fld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54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55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rPr dirty="0"/>
              <a:t>Pf.  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= number of classrooms that the algorithm allocates.</a:t>
            </a:r>
          </a:p>
          <a:p>
            <a:pPr lvl="1"/>
            <a:r>
              <a:rPr dirty="0"/>
              <a:t>Classroom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is opened because we needed to schedule a lecture, say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</a:t>
            </a:r>
            <a:br>
              <a:rPr dirty="0"/>
            </a:br>
            <a:r>
              <a:rPr dirty="0"/>
              <a:t>that is incompatible with a lecture in each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– 1</a:t>
            </a:r>
            <a:r>
              <a:rPr dirty="0"/>
              <a:t> other classrooms.</a:t>
            </a:r>
          </a:p>
          <a:p>
            <a:pPr lvl="1"/>
            <a:r>
              <a:rPr dirty="0"/>
              <a:t>Thus, these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altLang="zh-CN" i="1" dirty="0">
                <a:latin typeface="Times"/>
                <a:ea typeface="Times"/>
                <a:cs typeface="Times"/>
                <a:sym typeface="Times"/>
              </a:rPr>
              <a:t>-1</a:t>
            </a:r>
            <a:r>
              <a:rPr dirty="0"/>
              <a:t> lectures each end after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Since we sorted by start time, each of these incompatible lectures start no later than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Thus, we have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lectures overlapping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e</a:t>
            </a:r>
            <a:r>
              <a:rPr dirty="0"/>
              <a:t>.</a:t>
            </a:r>
          </a:p>
          <a:p>
            <a:pPr lvl="1"/>
            <a:r>
              <a:rPr dirty="0"/>
              <a:t>Key observation  </a:t>
            </a:r>
            <a:r>
              <a:rPr dirty="0" err="1">
                <a:latin typeface="Symbol"/>
                <a:ea typeface="Symbol"/>
                <a:cs typeface="Symbol"/>
                <a:sym typeface="Symbol"/>
              </a:rPr>
              <a:t>Þ</a:t>
            </a:r>
            <a:r>
              <a:rPr dirty="0"/>
              <a:t>  all schedules use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dirty="0"/>
              <a:t>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classrooms.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58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3: Construct a new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′+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which has smaller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weight than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However,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is a MST and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Contradiction!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85" t="-870" r="-1627" b="-22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52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60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754716"/>
            <a:chOff x="0" y="0"/>
            <a:chExt cx="4642887" cy="175471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75471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754716"/>
            <a:chOff x="0" y="0"/>
            <a:chExt cx="4684444" cy="175471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75471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61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Observation 1.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rPr dirty="0"/>
              <a:t>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rPr dirty="0"/>
              <a:t>Observation 2.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62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0" name="Def.  Given a schedule S, an inversion is a pair of jobs i and j such that: i &lt; j but j is scheduled before i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Def.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Given a schedule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, an </a:t>
                </a:r>
                <a:r>
                  <a:rPr lang="en-US" dirty="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</a:rPr>
                  <a:t>inversion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a pair of jobs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and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such that:</a:t>
                </a: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ar-AE" altLang="zh-CN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but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scheduled before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r>
                  <a:rPr lang="en-US" dirty="0"/>
                  <a:t>Observation 3.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The earliest-deadline-first schedule is the unique idle-free schedule with no inversions.</a:t>
                </a:r>
                <a:endParaRPr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970" name="Def.  Given a schedule S, an inversion is a pair of jobs i and j such that: i &lt; j but j is scheduled before i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559" t="-1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63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3" name="Def.  Given a schedule S, an inversion is a pair of jobs i and j such that: i &lt; j but j is scheduled before i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Def.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Given a schedule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, an </a:t>
                </a:r>
                <a:r>
                  <a:rPr lang="en-US" dirty="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</a:rPr>
                  <a:t>inversion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a pair of jobs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and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such that:</a:t>
                </a: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ar-AE" altLang="zh-CN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but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scheduled before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r>
                  <a:rPr dirty="0"/>
                  <a:t>Observation 4.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If an idle-free schedule has an inversion, then it has an adjacent inversion.</a:t>
                </a:r>
              </a:p>
              <a:p>
                <a:r>
                  <a:rPr dirty="0"/>
                  <a:t>Pf.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Let </a:t>
                </a:r>
                <a:r>
                  <a:rPr i="1" dirty="0" err="1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–</a:t>
                </a:r>
                <a:r>
                  <a:rPr dirty="0"/>
                  <a:t>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be a closest inversion.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Let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be element immediately to the right of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Case 1.  </a:t>
                </a:r>
                <a:r>
                  <a:rPr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</a:rPr>
                  <a:t>[ </a:t>
                </a:r>
                <a:r>
                  <a:rPr i="1"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 &gt;</a:t>
                </a:r>
                <a:r>
                  <a:rPr dirty="0">
                    <a:solidFill>
                      <a:srgbClr val="606060"/>
                    </a:solidFill>
                  </a:rPr>
                  <a:t> </a:t>
                </a:r>
                <a:r>
                  <a:rPr i="1"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k </a:t>
                </a:r>
                <a:r>
                  <a:rPr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]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 Then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j–k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is an adjacent inversion.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Case 2.  </a:t>
                </a:r>
                <a:r>
                  <a:rPr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</a:rPr>
                  <a:t>[ </a:t>
                </a:r>
                <a:r>
                  <a:rPr i="1"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 &lt;</a:t>
                </a:r>
                <a:r>
                  <a:rPr dirty="0">
                    <a:solidFill>
                      <a:srgbClr val="606060"/>
                    </a:solidFill>
                  </a:rPr>
                  <a:t> </a:t>
                </a:r>
                <a:r>
                  <a:rPr i="1"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k </a:t>
                </a:r>
                <a:r>
                  <a:rPr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]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Then </a:t>
                </a:r>
                <a:r>
                  <a:rPr i="1" dirty="0" err="1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–k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is a closer inversion since </a:t>
                </a:r>
                <a:r>
                  <a:rPr i="1" dirty="0" err="1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&lt;</a:t>
                </a:r>
                <a:r>
                  <a:rPr dirty="0"/>
                  <a:t>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 &lt;</a:t>
                </a:r>
                <a:r>
                  <a:rPr dirty="0"/>
                  <a:t>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  ※ </a:t>
                </a:r>
              </a:p>
            </p:txBody>
          </p:sp>
        </mc:Choice>
        <mc:Fallback>
          <p:sp>
            <p:nvSpPr>
              <p:cNvPr id="993" name="Def.  Given a schedule S, an inversion is a pair of jobs i and j such that: i &lt; j but j is scheduled before i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670" t="-1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64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0" name="Def.  Given a schedule S, an inversion is a pair of jobs i and j such that: i &lt; j but j is scheduled before i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Def.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Given a schedule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, an </a:t>
                </a:r>
                <a:r>
                  <a:rPr lang="en-US" dirty="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</a:rPr>
                  <a:t>inversion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a pair of jobs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and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such that:</a:t>
                </a: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ar-AE" altLang="zh-CN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but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scheduled before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r>
                  <a:rPr dirty="0"/>
                  <a:t>Key claim.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Exchanging two adjacent, inverted jobs </a:t>
                </a:r>
                <a:r>
                  <a:rPr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and </a:t>
                </a:r>
                <a:r>
                  <a:rPr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reduces the number of inversions by 1 and does not increase the max lateness.</a:t>
                </a:r>
              </a:p>
              <a:p>
                <a:r>
                  <a:rPr dirty="0"/>
                  <a:t>Pf.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Let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be the lateness before the swap, and let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dirty="0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be it afterwards.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168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/>
                  <a:t> =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/>
                  <a:t> for all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>
                    <a:latin typeface="Times"/>
                    <a:ea typeface="Times"/>
                    <a:cs typeface="Times"/>
                    <a:sym typeface="Times"/>
                  </a:rPr>
                  <a:t> ≠ </a:t>
                </a:r>
                <a:r>
                  <a:rPr i="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>
                    <a:latin typeface="Times"/>
                    <a:ea typeface="Times"/>
                    <a:cs typeface="Times"/>
                    <a:sym typeface="Times"/>
                  </a:rPr>
                  <a:t>,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168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z="2800" i="1" baseline="-1957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/>
                  <a:t> </a:t>
                </a:r>
                <a:r>
                  <a:rPr dirty="0">
                    <a:latin typeface="Symbol"/>
                    <a:ea typeface="Symbol"/>
                    <a:cs typeface="Symbol"/>
                    <a:sym typeface="Symbol"/>
                  </a:rPr>
                  <a:t>£</a:t>
                </a:r>
                <a:r>
                  <a:rPr dirty="0"/>
                  <a:t>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spc="-600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sz="2800" i="1" baseline="-1957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/>
                  <a:t>If job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/>
                  <a:t> is late,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239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pc="-600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</a:p>
            </p:txBody>
          </p:sp>
        </mc:Choice>
        <mc:Fallback>
          <p:sp>
            <p:nvSpPr>
              <p:cNvPr id="1020" name="Def.  Given a schedule S, an inversion is a pair of jobs i and j such that: i &lt; j but j is scheduled before i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670" t="-1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65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B04E1-932B-4849-E402-73423FB19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>
            <a:extLst>
              <a:ext uri="{FF2B5EF4-FFF2-40B4-BE49-F238E27FC236}">
                <a16:creationId xmlns:a16="http://schemas.microsoft.com/office/drawing/2014/main" id="{304B7D98-6B82-3C21-C778-DCFFFA6128FD}"/>
              </a:ext>
            </a:extLst>
          </p:cNvPr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>
            <a:extLst>
              <a:ext uri="{FF2B5EF4-FFF2-40B4-BE49-F238E27FC236}">
                <a16:creationId xmlns:a16="http://schemas.microsoft.com/office/drawing/2014/main" id="{8F50AE91-BB51-9583-E39E-BA9AA0CF2D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inversions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0" name="Def.  Given a schedule S, an inversion is a pair of jobs i and j such that: i &lt; j but j is scheduled before i.…">
                <a:extLst>
                  <a:ext uri="{FF2B5EF4-FFF2-40B4-BE49-F238E27FC236}">
                    <a16:creationId xmlns:a16="http://schemas.microsoft.com/office/drawing/2014/main" id="{B6ABD286-6B70-611B-AC93-23EA620BE4C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Def.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Given a schedule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, an </a:t>
                </a:r>
                <a:r>
                  <a:rPr lang="en-US" dirty="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</a:rPr>
                  <a:t>inversion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a pair of jobs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and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such that:</a:t>
                </a: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ar-AE" altLang="zh-CN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but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scheduled before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r>
                  <a:rPr dirty="0"/>
                  <a:t>Key claim.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Exchanging two adjacent, inverted jobs </a:t>
                </a:r>
                <a:r>
                  <a:rPr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and </a:t>
                </a:r>
                <a:r>
                  <a:rPr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reduces the number of inversions by 1 and does not increase the max lateness.</a:t>
                </a:r>
              </a:p>
              <a:p>
                <a:r>
                  <a:rPr dirty="0"/>
                  <a:t>Pf.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Let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be the lateness before the swap, and let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dirty="0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be it afterwards.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168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/>
                  <a:t> =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/>
                  <a:t> for all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>
                    <a:latin typeface="Times"/>
                    <a:ea typeface="Times"/>
                    <a:cs typeface="Times"/>
                    <a:sym typeface="Times"/>
                  </a:rPr>
                  <a:t> ≠ </a:t>
                </a:r>
                <a:r>
                  <a:rPr i="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>
                    <a:latin typeface="Times"/>
                    <a:ea typeface="Times"/>
                    <a:cs typeface="Times"/>
                    <a:sym typeface="Times"/>
                  </a:rPr>
                  <a:t>,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168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z="2800" i="1" baseline="-1957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/>
                  <a:t> </a:t>
                </a:r>
                <a:r>
                  <a:rPr dirty="0">
                    <a:latin typeface="Symbol"/>
                    <a:ea typeface="Symbol"/>
                    <a:cs typeface="Symbol"/>
                    <a:sym typeface="Symbol"/>
                  </a:rPr>
                  <a:t>£</a:t>
                </a:r>
                <a:r>
                  <a:rPr dirty="0"/>
                  <a:t>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spc="-600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sz="2800" i="1" baseline="-1957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/>
                  <a:t>If job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/>
                  <a:t> is late,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239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pc="-600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</a:p>
            </p:txBody>
          </p:sp>
        </mc:Choice>
        <mc:Fallback>
          <p:sp>
            <p:nvSpPr>
              <p:cNvPr id="1020" name="Def.  Given a schedule S, an inversion is a pair of jobs i and j such that: i &lt; j but j is scheduled before i.…">
                <a:extLst>
                  <a:ext uri="{FF2B5EF4-FFF2-40B4-BE49-F238E27FC236}">
                    <a16:creationId xmlns:a16="http://schemas.microsoft.com/office/drawing/2014/main" id="{B6ABD286-6B70-611B-AC93-23EA620BE4C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670" t="-1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Slide Number">
            <a:extLst>
              <a:ext uri="{FF2B5EF4-FFF2-40B4-BE49-F238E27FC236}">
                <a16:creationId xmlns:a16="http://schemas.microsoft.com/office/drawing/2014/main" id="{D00571BF-D37D-C5EC-9FBC-FD67A299342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66</a:t>
            </a:fld>
            <a:endParaRPr/>
          </a:p>
        </p:txBody>
      </p:sp>
      <p:sp>
        <p:nvSpPr>
          <p:cNvPr id="1022" name="Rectangle">
            <a:extLst>
              <a:ext uri="{FF2B5EF4-FFF2-40B4-BE49-F238E27FC236}">
                <a16:creationId xmlns:a16="http://schemas.microsoft.com/office/drawing/2014/main" id="{45EF12A2-6A77-2ECE-63CB-EAA92D2353B7}"/>
              </a:ext>
            </a:extLst>
          </p:cNvPr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>
            <a:extLst>
              <a:ext uri="{FF2B5EF4-FFF2-40B4-BE49-F238E27FC236}">
                <a16:creationId xmlns:a16="http://schemas.microsoft.com/office/drawing/2014/main" id="{A35E87AC-3205-9BD7-1008-53CED64C4DD0}"/>
              </a:ext>
            </a:extLst>
          </p:cNvPr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>
            <a:extLst>
              <a:ext uri="{FF2B5EF4-FFF2-40B4-BE49-F238E27FC236}">
                <a16:creationId xmlns:a16="http://schemas.microsoft.com/office/drawing/2014/main" id="{DD6C1BFB-4B52-A1F6-7C4E-D9AF1388F09E}"/>
              </a:ext>
            </a:extLst>
          </p:cNvPr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>
            <a:extLst>
              <a:ext uri="{FF2B5EF4-FFF2-40B4-BE49-F238E27FC236}">
                <a16:creationId xmlns:a16="http://schemas.microsoft.com/office/drawing/2014/main" id="{51871500-CE31-7A03-EC58-1CD2FE7A450B}"/>
              </a:ext>
            </a:extLst>
          </p:cNvPr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>
            <a:extLst>
              <a:ext uri="{FF2B5EF4-FFF2-40B4-BE49-F238E27FC236}">
                <a16:creationId xmlns:a16="http://schemas.microsoft.com/office/drawing/2014/main" id="{93B7FAEB-8073-F893-295B-954774775A90}"/>
              </a:ext>
            </a:extLst>
          </p:cNvPr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>
            <a:extLst>
              <a:ext uri="{FF2B5EF4-FFF2-40B4-BE49-F238E27FC236}">
                <a16:creationId xmlns:a16="http://schemas.microsoft.com/office/drawing/2014/main" id="{49825D59-4B5E-54CC-5979-4BF0EE823AD5}"/>
              </a:ext>
            </a:extLst>
          </p:cNvPr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>
              <a:extLst>
                <a:ext uri="{FF2B5EF4-FFF2-40B4-BE49-F238E27FC236}">
                  <a16:creationId xmlns:a16="http://schemas.microsoft.com/office/drawing/2014/main" id="{7C264BF3-8FBE-F6C8-D2E2-1918BC864B04}"/>
                </a:ext>
              </a:extLst>
            </p:cNvPr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>
              <a:extLst>
                <a:ext uri="{FF2B5EF4-FFF2-40B4-BE49-F238E27FC236}">
                  <a16:creationId xmlns:a16="http://schemas.microsoft.com/office/drawing/2014/main" id="{0CAAC1C7-E221-8C37-3768-556AC1F6BA95}"/>
                </a:ext>
              </a:extLst>
            </p:cNvPr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>
            <a:extLst>
              <a:ext uri="{FF2B5EF4-FFF2-40B4-BE49-F238E27FC236}">
                <a16:creationId xmlns:a16="http://schemas.microsoft.com/office/drawing/2014/main" id="{72771ED8-4658-DFDB-5E97-F0ED8D70EA62}"/>
              </a:ext>
            </a:extLst>
          </p:cNvPr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>
              <a:extLst>
                <a:ext uri="{FF2B5EF4-FFF2-40B4-BE49-F238E27FC236}">
                  <a16:creationId xmlns:a16="http://schemas.microsoft.com/office/drawing/2014/main" id="{C2B67CF8-57D8-DCA3-B5CF-36A3F97248F6}"/>
                </a:ext>
              </a:extLst>
            </p:cNvPr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>
              <a:extLst>
                <a:ext uri="{FF2B5EF4-FFF2-40B4-BE49-F238E27FC236}">
                  <a16:creationId xmlns:a16="http://schemas.microsoft.com/office/drawing/2014/main" id="{F71C8161-843D-E39A-F69D-3C0175B80925}"/>
                </a:ext>
              </a:extLst>
            </p:cNvPr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>
            <a:extLst>
              <a:ext uri="{FF2B5EF4-FFF2-40B4-BE49-F238E27FC236}">
                <a16:creationId xmlns:a16="http://schemas.microsoft.com/office/drawing/2014/main" id="{23425216-E6A1-1BAE-21FB-15F521002E6E}"/>
              </a:ext>
            </a:extLst>
          </p:cNvPr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>
              <a:extLst>
                <a:ext uri="{FF2B5EF4-FFF2-40B4-BE49-F238E27FC236}">
                  <a16:creationId xmlns:a16="http://schemas.microsoft.com/office/drawing/2014/main" id="{D76C913F-2C9D-0414-79BD-31A019BA52AB}"/>
                </a:ext>
              </a:extLst>
            </p:cNvPr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>
              <a:extLst>
                <a:ext uri="{FF2B5EF4-FFF2-40B4-BE49-F238E27FC236}">
                  <a16:creationId xmlns:a16="http://schemas.microsoft.com/office/drawing/2014/main" id="{A689D957-5501-C49A-4C77-393D85FBAE0F}"/>
                </a:ext>
              </a:extLst>
            </p:cNvPr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>
            <a:extLst>
              <a:ext uri="{FF2B5EF4-FFF2-40B4-BE49-F238E27FC236}">
                <a16:creationId xmlns:a16="http://schemas.microsoft.com/office/drawing/2014/main" id="{3019D258-5C91-3923-D7F3-582A229969A6}"/>
              </a:ext>
            </a:extLst>
          </p:cNvPr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>
              <a:extLst>
                <a:ext uri="{FF2B5EF4-FFF2-40B4-BE49-F238E27FC236}">
                  <a16:creationId xmlns:a16="http://schemas.microsoft.com/office/drawing/2014/main" id="{A08DA12C-D55F-1C7B-1DAC-1EC412D2D2BA}"/>
                </a:ext>
              </a:extLst>
            </p:cNvPr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>
              <a:extLst>
                <a:ext uri="{FF2B5EF4-FFF2-40B4-BE49-F238E27FC236}">
                  <a16:creationId xmlns:a16="http://schemas.microsoft.com/office/drawing/2014/main" id="{07B620F3-964E-5CC2-3EA9-C685C1E39570}"/>
                </a:ext>
              </a:extLst>
            </p:cNvPr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>
            <a:extLst>
              <a:ext uri="{FF2B5EF4-FFF2-40B4-BE49-F238E27FC236}">
                <a16:creationId xmlns:a16="http://schemas.microsoft.com/office/drawing/2014/main" id="{13DCB237-74EF-AF94-B754-04862EB79032}"/>
              </a:ext>
            </a:extLst>
          </p:cNvPr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>
            <a:extLst>
              <a:ext uri="{FF2B5EF4-FFF2-40B4-BE49-F238E27FC236}">
                <a16:creationId xmlns:a16="http://schemas.microsoft.com/office/drawing/2014/main" id="{2D2C0AE1-5439-7935-0672-7ACB6274B013}"/>
              </a:ext>
            </a:extLst>
          </p:cNvPr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>
            <a:extLst>
              <a:ext uri="{FF2B5EF4-FFF2-40B4-BE49-F238E27FC236}">
                <a16:creationId xmlns:a16="http://schemas.microsoft.com/office/drawing/2014/main" id="{30571204-693C-E9F3-B4C3-8E82DC624A0D}"/>
              </a:ext>
            </a:extLst>
          </p:cNvPr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>
            <a:extLst>
              <a:ext uri="{FF2B5EF4-FFF2-40B4-BE49-F238E27FC236}">
                <a16:creationId xmlns:a16="http://schemas.microsoft.com/office/drawing/2014/main" id="{F911602E-A6D7-BA1F-CC12-7BEF6400EFAC}"/>
              </a:ext>
            </a:extLst>
          </p:cNvPr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>
            <a:extLst>
              <a:ext uri="{FF2B5EF4-FFF2-40B4-BE49-F238E27FC236}">
                <a16:creationId xmlns:a16="http://schemas.microsoft.com/office/drawing/2014/main" id="{43DCF186-3725-DF1B-E1A7-6F5C494EEE82}"/>
              </a:ext>
            </a:extLst>
          </p:cNvPr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>
            <a:extLst>
              <a:ext uri="{FF2B5EF4-FFF2-40B4-BE49-F238E27FC236}">
                <a16:creationId xmlns:a16="http://schemas.microsoft.com/office/drawing/2014/main" id="{070241EF-E9EF-CBAF-5B2F-9A47B78A0685}"/>
              </a:ext>
            </a:extLst>
          </p:cNvPr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>
            <a:extLst>
              <a:ext uri="{FF2B5EF4-FFF2-40B4-BE49-F238E27FC236}">
                <a16:creationId xmlns:a16="http://schemas.microsoft.com/office/drawing/2014/main" id="{1ED17CF6-3632-2389-0666-D08DD12AF5FD}"/>
              </a:ext>
            </a:extLst>
          </p:cNvPr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>
            <a:extLst>
              <a:ext uri="{FF2B5EF4-FFF2-40B4-BE49-F238E27FC236}">
                <a16:creationId xmlns:a16="http://schemas.microsoft.com/office/drawing/2014/main" id="{000D3077-E29F-F3FF-DB2C-F631B5094938}"/>
              </a:ext>
            </a:extLst>
          </p:cNvPr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>
            <a:extLst>
              <a:ext uri="{FF2B5EF4-FFF2-40B4-BE49-F238E27FC236}">
                <a16:creationId xmlns:a16="http://schemas.microsoft.com/office/drawing/2014/main" id="{02998CEC-52C0-0AE2-6569-A135E9F32A6C}"/>
              </a:ext>
            </a:extLst>
          </p:cNvPr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9" name="=   f′j  –  dj…">
            <a:extLst>
              <a:ext uri="{FF2B5EF4-FFF2-40B4-BE49-F238E27FC236}">
                <a16:creationId xmlns:a16="http://schemas.microsoft.com/office/drawing/2014/main" id="{F5560B30-35A6-F640-D51E-097FBE6FD94D}"/>
              </a:ext>
            </a:extLst>
          </p:cNvPr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grpSp>
        <p:nvGrpSpPr>
          <p:cNvPr id="1053" name="Group">
            <a:extLst>
              <a:ext uri="{FF2B5EF4-FFF2-40B4-BE49-F238E27FC236}">
                <a16:creationId xmlns:a16="http://schemas.microsoft.com/office/drawing/2014/main" id="{306AB853-C62A-A1B1-24FC-37784A873270}"/>
              </a:ext>
            </a:extLst>
          </p:cNvPr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>
              <a:extLst>
                <a:ext uri="{FF2B5EF4-FFF2-40B4-BE49-F238E27FC236}">
                  <a16:creationId xmlns:a16="http://schemas.microsoft.com/office/drawing/2014/main" id="{81C8DE24-D79C-19CD-8695-FCC0F147B8D8}"/>
                </a:ext>
              </a:extLst>
            </p:cNvPr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rPr dirty="0"/>
                <a:t>definition</a:t>
              </a:r>
            </a:p>
          </p:txBody>
        </p:sp>
        <p:sp>
          <p:nvSpPr>
            <p:cNvPr id="1052" name="Line">
              <a:extLst>
                <a:ext uri="{FF2B5EF4-FFF2-40B4-BE49-F238E27FC236}">
                  <a16:creationId xmlns:a16="http://schemas.microsoft.com/office/drawing/2014/main" id="{A70943EC-FA8F-5BF9-4789-A28EE8474593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>
            <a:extLst>
              <a:ext uri="{FF2B5EF4-FFF2-40B4-BE49-F238E27FC236}">
                <a16:creationId xmlns:a16="http://schemas.microsoft.com/office/drawing/2014/main" id="{F2134D27-3B34-22A6-8819-DC5212B431A0}"/>
              </a:ext>
            </a:extLst>
          </p:cNvPr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>
              <a:extLst>
                <a:ext uri="{FF2B5EF4-FFF2-40B4-BE49-F238E27FC236}">
                  <a16:creationId xmlns:a16="http://schemas.microsoft.com/office/drawing/2014/main" id="{A77C4718-9614-6346-2C08-70EAC719578A}"/>
                </a:ext>
              </a:extLst>
            </p:cNvPr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>
              <a:extLst>
                <a:ext uri="{FF2B5EF4-FFF2-40B4-BE49-F238E27FC236}">
                  <a16:creationId xmlns:a16="http://schemas.microsoft.com/office/drawing/2014/main" id="{8AA914D1-DC3C-16A5-CFCA-90E68E65BE7E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>
            <a:extLst>
              <a:ext uri="{FF2B5EF4-FFF2-40B4-BE49-F238E27FC236}">
                <a16:creationId xmlns:a16="http://schemas.microsoft.com/office/drawing/2014/main" id="{B62A25C2-E4B5-EDF0-E388-37F2A99A9A52}"/>
              </a:ext>
            </a:extLst>
          </p:cNvPr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>
              <a:extLst>
                <a:ext uri="{FF2B5EF4-FFF2-40B4-BE49-F238E27FC236}">
                  <a16:creationId xmlns:a16="http://schemas.microsoft.com/office/drawing/2014/main" id="{C283EB9C-4C2D-B6DF-D307-94D356F13D3D}"/>
                </a:ext>
              </a:extLst>
            </p:cNvPr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>
              <a:extLst>
                <a:ext uri="{FF2B5EF4-FFF2-40B4-BE49-F238E27FC236}">
                  <a16:creationId xmlns:a16="http://schemas.microsoft.com/office/drawing/2014/main" id="{B8BD8552-0D18-1DEC-8921-E9B4683A4A0F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>
            <a:extLst>
              <a:ext uri="{FF2B5EF4-FFF2-40B4-BE49-F238E27FC236}">
                <a16:creationId xmlns:a16="http://schemas.microsoft.com/office/drawing/2014/main" id="{7776387B-DE03-96F0-D262-B19AF3023113}"/>
              </a:ext>
            </a:extLst>
          </p:cNvPr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>
              <a:extLst>
                <a:ext uri="{FF2B5EF4-FFF2-40B4-BE49-F238E27FC236}">
                  <a16:creationId xmlns:a16="http://schemas.microsoft.com/office/drawing/2014/main" id="{3B278EA1-3E1B-AE48-DCA6-B3BE0414038A}"/>
                </a:ext>
              </a:extLst>
            </p:cNvPr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>
              <a:extLst>
                <a:ext uri="{FF2B5EF4-FFF2-40B4-BE49-F238E27FC236}">
                  <a16:creationId xmlns:a16="http://schemas.microsoft.com/office/drawing/2014/main" id="{026CD8D4-6BE2-B446-838D-EC5D2123A96C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A4244F-7D62-8514-CE2E-DA24A0EF788B}"/>
              </a:ext>
            </a:extLst>
          </p:cNvPr>
          <p:cNvCxnSpPr/>
          <p:nvPr/>
        </p:nvCxnSpPr>
        <p:spPr>
          <a:xfrm>
            <a:off x="4760686" y="2510909"/>
            <a:ext cx="0" cy="2403647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C7429C-C360-ADCF-D577-1D611189D62C}"/>
              </a:ext>
            </a:extLst>
          </p:cNvPr>
          <p:cNvCxnSpPr>
            <a:cxnSpLocks/>
          </p:cNvCxnSpPr>
          <p:nvPr/>
        </p:nvCxnSpPr>
        <p:spPr>
          <a:xfrm>
            <a:off x="5145315" y="2504156"/>
            <a:ext cx="0" cy="2154930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3C8706-6C99-D0AF-61DA-4C49E4E0E50E}"/>
                  </a:ext>
                </a:extLst>
              </p:cNvPr>
              <p:cNvSpPr txBox="1"/>
              <p:nvPr/>
            </p:nvSpPr>
            <p:spPr>
              <a:xfrm>
                <a:off x="4546173" y="2031610"/>
                <a:ext cx="429027" cy="502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449492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Lucida Sans"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b="1" i="1" smtClean="0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en-CN" sz="2000" b="1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sym typeface="Lucida San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3C8706-6C99-D0AF-61DA-4C49E4E0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73" y="2031610"/>
                <a:ext cx="429027" cy="502702"/>
              </a:xfrm>
              <a:prstGeom prst="rect">
                <a:avLst/>
              </a:prstGeom>
              <a:blipFill>
                <a:blip r:embed="rId4"/>
                <a:stretch>
                  <a:fillRect l="-117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1597A-314A-42B0-A799-500ED57BB461}"/>
                  </a:ext>
                </a:extLst>
              </p:cNvPr>
              <p:cNvSpPr txBox="1"/>
              <p:nvPr/>
            </p:nvSpPr>
            <p:spPr>
              <a:xfrm>
                <a:off x="5004832" y="2008648"/>
                <a:ext cx="417807" cy="5396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449492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Lucida Sans"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kumimoji="0" lang="en-CN" sz="2000" b="1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sym typeface="Lucida San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1597A-314A-42B0-A799-500ED57B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32" y="2008648"/>
                <a:ext cx="417807" cy="539635"/>
              </a:xfrm>
              <a:prstGeom prst="rect">
                <a:avLst/>
              </a:prstGeom>
              <a:blipFill>
                <a:blip r:embed="rId5"/>
                <a:stretch>
                  <a:fillRect l="-8824" b="-232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E4662-654C-CB27-91B8-98B665C782AF}"/>
                  </a:ext>
                </a:extLst>
              </p:cNvPr>
              <p:cNvSpPr txBox="1"/>
              <p:nvPr/>
            </p:nvSpPr>
            <p:spPr>
              <a:xfrm>
                <a:off x="5291997" y="2040246"/>
                <a:ext cx="1344383" cy="463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sz="1800" b="1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ar-AE" altLang="zh-CN" sz="1800" b="1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ar-AE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)</a:t>
                </a:r>
                <a:endParaRPr lang="en-CN" sz="18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E4662-654C-CB27-91B8-98B665C78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97" y="2040246"/>
                <a:ext cx="1344383" cy="463910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18968-DD3F-F1C5-DA69-0C9A55FE7340}"/>
              </a:ext>
            </a:extLst>
          </p:cNvPr>
          <p:cNvCxnSpPr>
            <a:cxnSpLocks/>
          </p:cNvCxnSpPr>
          <p:nvPr/>
        </p:nvCxnSpPr>
        <p:spPr>
          <a:xfrm>
            <a:off x="4760686" y="2832382"/>
            <a:ext cx="4956629" cy="0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  <a:headEnd type="stealth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1E8236-0FAC-C93C-59B0-C6577B787ACE}"/>
              </a:ext>
            </a:extLst>
          </p:cNvPr>
          <p:cNvCxnSpPr>
            <a:cxnSpLocks/>
          </p:cNvCxnSpPr>
          <p:nvPr/>
        </p:nvCxnSpPr>
        <p:spPr>
          <a:xfrm>
            <a:off x="9749595" y="2668692"/>
            <a:ext cx="0" cy="770569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6D7209-8A68-7533-CA08-F135BB3C2C80}"/>
                  </a:ext>
                </a:extLst>
              </p:cNvPr>
              <p:cNvSpPr txBox="1"/>
              <p:nvPr/>
            </p:nvSpPr>
            <p:spPr>
              <a:xfrm>
                <a:off x="7553589" y="2425789"/>
                <a:ext cx="1344383" cy="413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solidFill>
                          <a:srgbClr val="92D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-</a:t>
                </a:r>
                <a:r>
                  <a:rPr lang="ar-AE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endParaRPr lang="en-CN" sz="18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6D7209-8A68-7533-CA08-F135BB3C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589" y="2425789"/>
                <a:ext cx="1344383" cy="413511"/>
              </a:xfrm>
              <a:prstGeom prst="rect">
                <a:avLst/>
              </a:prstGeom>
              <a:blipFill>
                <a:blip r:embed="rId7"/>
                <a:stretch>
                  <a:fillRect b="-212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4E3BFC-FE7B-D107-1842-1819EF39B765}"/>
              </a:ext>
            </a:extLst>
          </p:cNvPr>
          <p:cNvCxnSpPr>
            <a:cxnSpLocks/>
          </p:cNvCxnSpPr>
          <p:nvPr/>
        </p:nvCxnSpPr>
        <p:spPr>
          <a:xfrm>
            <a:off x="4760686" y="4769562"/>
            <a:ext cx="3037114" cy="0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  <a:headEnd type="stealth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A31221-310A-8990-EA6E-027D7EAFAFD7}"/>
              </a:ext>
            </a:extLst>
          </p:cNvPr>
          <p:cNvCxnSpPr>
            <a:cxnSpLocks/>
          </p:cNvCxnSpPr>
          <p:nvPr/>
        </p:nvCxnSpPr>
        <p:spPr>
          <a:xfrm>
            <a:off x="7797800" y="3926930"/>
            <a:ext cx="0" cy="949870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DA9841-3B85-DAE9-0F64-991653B6D16D}"/>
                  </a:ext>
                </a:extLst>
              </p:cNvPr>
              <p:cNvSpPr txBox="1"/>
              <p:nvPr/>
            </p:nvSpPr>
            <p:spPr>
              <a:xfrm>
                <a:off x="5463329" y="4672222"/>
                <a:ext cx="1676021" cy="413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  <m:r>
                          <a:rPr lang="en-US" sz="1800" i="1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  <m:t>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solidFill>
                          <a:srgbClr val="92D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-</a:t>
                </a:r>
                <a:r>
                  <a:rPr lang="ar-AE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endParaRPr lang="en-CN" sz="18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DA9841-3B85-DAE9-0F64-991653B6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29" y="4672222"/>
                <a:ext cx="1676021" cy="413511"/>
              </a:xfrm>
              <a:prstGeom prst="rect">
                <a:avLst/>
              </a:prstGeom>
              <a:blipFill>
                <a:blip r:embed="rId8"/>
                <a:stretch>
                  <a:fillRect b="-205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7861D-51D1-5B51-68DD-B77DA5919F28}"/>
              </a:ext>
            </a:extLst>
          </p:cNvPr>
          <p:cNvCxnSpPr>
            <a:cxnSpLocks/>
          </p:cNvCxnSpPr>
          <p:nvPr/>
        </p:nvCxnSpPr>
        <p:spPr>
          <a:xfrm>
            <a:off x="7480300" y="2445836"/>
            <a:ext cx="0" cy="972000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00DB8B-D9D1-C560-74D8-48916A69FA32}"/>
              </a:ext>
            </a:extLst>
          </p:cNvPr>
          <p:cNvCxnSpPr>
            <a:cxnSpLocks/>
          </p:cNvCxnSpPr>
          <p:nvPr/>
        </p:nvCxnSpPr>
        <p:spPr>
          <a:xfrm>
            <a:off x="5152595" y="2548283"/>
            <a:ext cx="2297490" cy="0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headEnd type="stealth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359450-884C-DF61-222D-E4A36AA5423F}"/>
                  </a:ext>
                </a:extLst>
              </p:cNvPr>
              <p:cNvSpPr txBox="1"/>
              <p:nvPr/>
            </p:nvSpPr>
            <p:spPr>
              <a:xfrm>
                <a:off x="5835549" y="2390005"/>
                <a:ext cx="1344383" cy="463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-</a:t>
                </a:r>
                <a:r>
                  <a:rPr lang="ar-AE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endParaRPr lang="en-CN" sz="18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359450-884C-DF61-222D-E4A36AA54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49" y="2390005"/>
                <a:ext cx="1344383" cy="463910"/>
              </a:xfrm>
              <a:prstGeom prst="rect">
                <a:avLst/>
              </a:prstGeom>
              <a:blipFill>
                <a:blip r:embed="rId9"/>
                <a:stretch>
                  <a:fillRect b="-135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ECFD4F-A594-EEE5-D32D-CF0FDFD88A38}"/>
              </a:ext>
            </a:extLst>
          </p:cNvPr>
          <p:cNvCxnSpPr>
            <a:cxnSpLocks/>
          </p:cNvCxnSpPr>
          <p:nvPr/>
        </p:nvCxnSpPr>
        <p:spPr>
          <a:xfrm>
            <a:off x="9749595" y="3917526"/>
            <a:ext cx="0" cy="942665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30A75D-17D4-FD19-A086-8119F9FD37A7}"/>
                  </a:ext>
                </a:extLst>
              </p:cNvPr>
              <p:cNvSpPr txBox="1"/>
              <p:nvPr/>
            </p:nvSpPr>
            <p:spPr>
              <a:xfrm>
                <a:off x="7780669" y="1954414"/>
                <a:ext cx="2874633" cy="5225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L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 = 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max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  <m:r>
                      <m:rPr>
                        <m:nor/>
                      </m:rPr>
                      <a:rPr lang="en-US" sz="1800" dirty="0" smtClean="0"/>
                      <m:t> </m:t>
                    </m:r>
                    <m:r>
                      <m:rPr>
                        <m:nor/>
                      </m:rPr>
                      <a:rPr lang="en-US" sz="1800" dirty="0" smtClean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rPr>
                      <m:t>ℓ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8D3124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Lucida Sans"/>
                  </a:rPr>
                  <a:t>=</a:t>
                </a:r>
                <a:r>
                  <a:rPr lang="en-US" sz="1800" dirty="0">
                    <a:uFill>
                      <a:solidFill>
                        <a:srgbClr val="000000"/>
                      </a:solidFill>
                    </a:uFill>
                    <a:ea typeface="Times"/>
                    <a:cs typeface="Times"/>
                    <a:sym typeface="Time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max</m:t>
                    </m:r>
                    <m:d>
                      <m:dPr>
                        <m:ctrlPr>
                          <a:rPr lang="en-US" altLang="zh-CN" sz="18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Times"/>
                                <a:ea typeface="Times"/>
                                <a:cs typeface="Times"/>
                                <a:sym typeface="Times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altLang="zh-CN" sz="2000" i="1" baseline="-19571" dirty="0">
                            <a:solidFill>
                              <a:srgbClr val="92D050"/>
                            </a:solid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i</m:t>
                        </m:r>
                      </m:e>
                    </m:d>
                    <m:r>
                      <a:rPr lang="en-US" altLang="zh-CN" sz="18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=</m:t>
                    </m:r>
                    <m:sSub>
                      <m:sSubPr>
                        <m:ctrlPr>
                          <a:rPr lang="ar-AE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kumimoji="0" lang="en-CN" sz="1800" b="0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latin typeface="+mn-lt"/>
                  <a:ea typeface="+mn-ea"/>
                  <a:cs typeface="+mn-cs"/>
                  <a:sym typeface="Lucida Sans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30A75D-17D4-FD19-A086-8119F9FD3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69" y="1954414"/>
                <a:ext cx="2874633" cy="522515"/>
              </a:xfrm>
              <a:prstGeom prst="rect">
                <a:avLst/>
              </a:prstGeom>
              <a:blipFill>
                <a:blip r:embed="rId10"/>
                <a:stretch>
                  <a:fillRect l="-439" b="-73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6A2271-BE3A-0A6A-896E-5932C817CAED}"/>
                  </a:ext>
                </a:extLst>
              </p:cNvPr>
              <p:cNvSpPr txBox="1"/>
              <p:nvPr/>
            </p:nvSpPr>
            <p:spPr>
              <a:xfrm>
                <a:off x="9791834" y="4717943"/>
                <a:ext cx="2972481" cy="5225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L</m:t>
                    </m:r>
                    <m:r>
                      <a:rPr lang="en-US" altLang="zh-CN" sz="1800" b="0" i="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’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 = 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max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  <m:r>
                      <m:rPr>
                        <m:nor/>
                      </m:rPr>
                      <a:rPr lang="en-US" sz="1800" dirty="0" smtClean="0"/>
                      <m:t> </m:t>
                    </m:r>
                    <m:r>
                      <m:rPr>
                        <m:nor/>
                      </m:rPr>
                      <a:rPr lang="en-US" sz="1800" dirty="0" smtClean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rPr>
                      <m:t>ℓ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8D3124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Lucida Sans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max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Times"/>
                                <a:ea typeface="Times"/>
                                <a:cs typeface="Times"/>
                                <a:sym typeface="Times"/>
                              </a:rPr>
                              <m:t>ℓ</m:t>
                            </m:r>
                            <m:r>
                              <a:rPr lang="en-US" sz="1800" b="0" i="1" dirty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Times"/>
                                <a:ea typeface="Times"/>
                                <a:cs typeface="Times"/>
                                <a:sym typeface="Times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  <m:r>
                          <a:rPr lang="en-US" sz="1800" b="0" i="1" dirty="0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altLang="zh-CN" sz="2000" i="1" baseline="-19571" dirty="0">
                            <a:solidFill>
                              <a:srgbClr val="92D050"/>
                            </a:solid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i</m:t>
                        </m:r>
                      </m:e>
                    </m:d>
                    <m:r>
                      <a:rPr lang="en-US" altLang="zh-CN" sz="1800" dirty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=</m:t>
                    </m:r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rPr>
                      <m:t>ℓ</m:t>
                    </m:r>
                    <m:r>
                      <a:rPr lang="en-US" altLang="zh-CN" sz="1800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rPr>
                      <m:t>’</m:t>
                    </m:r>
                    <m:r>
                      <m:rPr>
                        <m:nor/>
                      </m:rPr>
                      <a:rPr lang="en-US" altLang="zh-CN" sz="2000" b="0" i="1" baseline="-1957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</m:oMath>
                </a14:m>
                <a:endParaRPr kumimoji="0" lang="en-CN" sz="1800" b="0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latin typeface="+mn-lt"/>
                  <a:ea typeface="+mn-ea"/>
                  <a:cs typeface="+mn-cs"/>
                  <a:sym typeface="Lucida Sans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6A2271-BE3A-0A6A-896E-5932C817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834" y="4717943"/>
                <a:ext cx="2972481" cy="522515"/>
              </a:xfrm>
              <a:prstGeom prst="rect">
                <a:avLst/>
              </a:prstGeom>
              <a:blipFill>
                <a:blip r:embed="rId11"/>
                <a:stretch>
                  <a:fillRect l="-424" r="-424" b="-95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6760DBEC-64CB-AD68-7B09-FB350D16BAFE}"/>
              </a:ext>
            </a:extLst>
          </p:cNvPr>
          <p:cNvGrpSpPr/>
          <p:nvPr/>
        </p:nvGrpSpPr>
        <p:grpSpPr>
          <a:xfrm>
            <a:off x="5152595" y="4386763"/>
            <a:ext cx="4609387" cy="463910"/>
            <a:chOff x="5152595" y="4386763"/>
            <a:chExt cx="4609387" cy="46391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E22AE6-C3DB-D77E-968C-32A545C9D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595" y="4466431"/>
              <a:ext cx="4609387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stealth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9EF9281-CCD7-325A-1234-B61FC16D6CBF}"/>
                    </a:ext>
                  </a:extLst>
                </p:cNvPr>
                <p:cNvSpPr txBox="1"/>
                <p:nvPr/>
              </p:nvSpPr>
              <p:spPr>
                <a:xfrm>
                  <a:off x="7622639" y="4386763"/>
                  <a:ext cx="1969430" cy="4639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Times"/>
                              <a:ea typeface="Times"/>
                              <a:cs typeface="Times"/>
                              <a:sym typeface="Times"/>
                            </a:rPr>
                            <m:t>ℓ</m:t>
                          </m:r>
                          <m:r>
                            <a:rPr lang="en-US" sz="18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Times"/>
                              <a:cs typeface="Times"/>
                              <a:sym typeface="Times"/>
                            </a:rPr>
                            <m:t>’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800" b="1" i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ar-AE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:r>
                    <a:rPr lang="en-US" altLang="zh-CN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-</a:t>
                  </a:r>
                  <a:r>
                    <a:rPr lang="ar-AE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800" b="1" dirty="0">
                      <a:solidFill>
                        <a:srgbClr val="92D050"/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:endParaRPr lang="en-CN" sz="1800" b="1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9EF9281-CCD7-325A-1234-B61FC16D6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639" y="4386763"/>
                  <a:ext cx="1969430" cy="463910"/>
                </a:xfrm>
                <a:prstGeom prst="rect">
                  <a:avLst/>
                </a:prstGeom>
                <a:blipFill>
                  <a:blip r:embed="rId12"/>
                  <a:stretch>
                    <a:fillRect b="-1315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6866467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25828-150C-8E9E-A609-44A36B78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>
            <a:extLst>
              <a:ext uri="{FF2B5EF4-FFF2-40B4-BE49-F238E27FC236}">
                <a16:creationId xmlns:a16="http://schemas.microsoft.com/office/drawing/2014/main" id="{E98C3C1B-3D3F-D4CB-E25D-469FA118FFA3}"/>
              </a:ext>
            </a:extLst>
          </p:cNvPr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>
            <a:extLst>
              <a:ext uri="{FF2B5EF4-FFF2-40B4-BE49-F238E27FC236}">
                <a16:creationId xmlns:a16="http://schemas.microsoft.com/office/drawing/2014/main" id="{E9560AE1-C71C-C10E-60CC-BC0CEEF64B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inversions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0" name="Def.  Given a schedule S, an inversion is a pair of jobs i and j such that: i &lt; j but j is scheduled before i.…">
                <a:extLst>
                  <a:ext uri="{FF2B5EF4-FFF2-40B4-BE49-F238E27FC236}">
                    <a16:creationId xmlns:a16="http://schemas.microsoft.com/office/drawing/2014/main" id="{E6F719F3-84F2-14ED-27B5-A750DC7C41D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Def.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Given a schedule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, an </a:t>
                </a:r>
                <a:r>
                  <a:rPr lang="en-US" dirty="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</a:rPr>
                  <a:t>inversion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a pair of jobs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and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such that:</a:t>
                </a: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ar-AE" altLang="zh-CN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but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scheduled before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r>
                  <a:rPr dirty="0"/>
                  <a:t>Key claim.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Exchanging two adjacent, inverted jobs </a:t>
                </a:r>
                <a:r>
                  <a:rPr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and </a:t>
                </a:r>
                <a:r>
                  <a:rPr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reduces the number of inversions by 1 and does not increase the max lateness.</a:t>
                </a:r>
              </a:p>
              <a:p>
                <a:r>
                  <a:rPr dirty="0"/>
                  <a:t>Pf.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Let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be the lateness before the swap, and let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dirty="0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be it afterwards.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168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/>
                  <a:t> =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/>
                  <a:t> for all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>
                    <a:latin typeface="Times"/>
                    <a:ea typeface="Times"/>
                    <a:cs typeface="Times"/>
                    <a:sym typeface="Times"/>
                  </a:rPr>
                  <a:t> ≠ </a:t>
                </a:r>
                <a:r>
                  <a:rPr i="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>
                    <a:latin typeface="Times"/>
                    <a:ea typeface="Times"/>
                    <a:cs typeface="Times"/>
                    <a:sym typeface="Times"/>
                  </a:rPr>
                  <a:t>,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168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z="2800" i="1" baseline="-1957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/>
                  <a:t> </a:t>
                </a:r>
                <a:r>
                  <a:rPr dirty="0">
                    <a:latin typeface="Symbol"/>
                    <a:ea typeface="Symbol"/>
                    <a:cs typeface="Symbol"/>
                    <a:sym typeface="Symbol"/>
                  </a:rPr>
                  <a:t>£</a:t>
                </a:r>
                <a:r>
                  <a:rPr dirty="0"/>
                  <a:t>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spc="-600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sz="2800" i="1" baseline="-1957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/>
                  <a:t>If job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/>
                  <a:t> is late,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239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pc="-600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</a:p>
            </p:txBody>
          </p:sp>
        </mc:Choice>
        <mc:Fallback>
          <p:sp>
            <p:nvSpPr>
              <p:cNvPr id="1020" name="Def.  Given a schedule S, an inversion is a pair of jobs i and j such that: i &lt; j but j is scheduled before i.…">
                <a:extLst>
                  <a:ext uri="{FF2B5EF4-FFF2-40B4-BE49-F238E27FC236}">
                    <a16:creationId xmlns:a16="http://schemas.microsoft.com/office/drawing/2014/main" id="{E6F719F3-84F2-14ED-27B5-A750DC7C41D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670" t="-1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Slide Number">
            <a:extLst>
              <a:ext uri="{FF2B5EF4-FFF2-40B4-BE49-F238E27FC236}">
                <a16:creationId xmlns:a16="http://schemas.microsoft.com/office/drawing/2014/main" id="{2A432056-128D-6295-2E51-7B924092598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67</a:t>
            </a:fld>
            <a:endParaRPr/>
          </a:p>
        </p:txBody>
      </p:sp>
      <p:sp>
        <p:nvSpPr>
          <p:cNvPr id="1022" name="Rectangle">
            <a:extLst>
              <a:ext uri="{FF2B5EF4-FFF2-40B4-BE49-F238E27FC236}">
                <a16:creationId xmlns:a16="http://schemas.microsoft.com/office/drawing/2014/main" id="{57B4B542-585F-DC1B-76F9-753167D47D63}"/>
              </a:ext>
            </a:extLst>
          </p:cNvPr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>
            <a:extLst>
              <a:ext uri="{FF2B5EF4-FFF2-40B4-BE49-F238E27FC236}">
                <a16:creationId xmlns:a16="http://schemas.microsoft.com/office/drawing/2014/main" id="{DCB28547-2081-97F0-6031-89CDB7DDCE56}"/>
              </a:ext>
            </a:extLst>
          </p:cNvPr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>
            <a:extLst>
              <a:ext uri="{FF2B5EF4-FFF2-40B4-BE49-F238E27FC236}">
                <a16:creationId xmlns:a16="http://schemas.microsoft.com/office/drawing/2014/main" id="{6592E73D-7B7C-E89F-A907-4A0EDDDEAD14}"/>
              </a:ext>
            </a:extLst>
          </p:cNvPr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>
            <a:extLst>
              <a:ext uri="{FF2B5EF4-FFF2-40B4-BE49-F238E27FC236}">
                <a16:creationId xmlns:a16="http://schemas.microsoft.com/office/drawing/2014/main" id="{C92027F7-629A-F12E-7046-A6E67A64A5DB}"/>
              </a:ext>
            </a:extLst>
          </p:cNvPr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>
            <a:extLst>
              <a:ext uri="{FF2B5EF4-FFF2-40B4-BE49-F238E27FC236}">
                <a16:creationId xmlns:a16="http://schemas.microsoft.com/office/drawing/2014/main" id="{4EA9D299-2F46-7BD9-3853-6BD91618EF6E}"/>
              </a:ext>
            </a:extLst>
          </p:cNvPr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>
            <a:extLst>
              <a:ext uri="{FF2B5EF4-FFF2-40B4-BE49-F238E27FC236}">
                <a16:creationId xmlns:a16="http://schemas.microsoft.com/office/drawing/2014/main" id="{4093F32B-AFEB-2DBF-2F2D-A2C68E38F540}"/>
              </a:ext>
            </a:extLst>
          </p:cNvPr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>
              <a:extLst>
                <a:ext uri="{FF2B5EF4-FFF2-40B4-BE49-F238E27FC236}">
                  <a16:creationId xmlns:a16="http://schemas.microsoft.com/office/drawing/2014/main" id="{5A816FA6-29EA-640F-06F7-DE8AF505B106}"/>
                </a:ext>
              </a:extLst>
            </p:cNvPr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>
              <a:extLst>
                <a:ext uri="{FF2B5EF4-FFF2-40B4-BE49-F238E27FC236}">
                  <a16:creationId xmlns:a16="http://schemas.microsoft.com/office/drawing/2014/main" id="{F5929B11-DF49-7607-2109-37E93CE3E5A5}"/>
                </a:ext>
              </a:extLst>
            </p:cNvPr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>
            <a:extLst>
              <a:ext uri="{FF2B5EF4-FFF2-40B4-BE49-F238E27FC236}">
                <a16:creationId xmlns:a16="http://schemas.microsoft.com/office/drawing/2014/main" id="{A699E669-1E3F-745A-B3EE-87DC2669F47F}"/>
              </a:ext>
            </a:extLst>
          </p:cNvPr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>
              <a:extLst>
                <a:ext uri="{FF2B5EF4-FFF2-40B4-BE49-F238E27FC236}">
                  <a16:creationId xmlns:a16="http://schemas.microsoft.com/office/drawing/2014/main" id="{AB0AA58E-6E28-4FE3-6DFB-97F8BDE076C7}"/>
                </a:ext>
              </a:extLst>
            </p:cNvPr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>
              <a:extLst>
                <a:ext uri="{FF2B5EF4-FFF2-40B4-BE49-F238E27FC236}">
                  <a16:creationId xmlns:a16="http://schemas.microsoft.com/office/drawing/2014/main" id="{41888B90-3920-679A-8814-A17A7F3AEB54}"/>
                </a:ext>
              </a:extLst>
            </p:cNvPr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>
            <a:extLst>
              <a:ext uri="{FF2B5EF4-FFF2-40B4-BE49-F238E27FC236}">
                <a16:creationId xmlns:a16="http://schemas.microsoft.com/office/drawing/2014/main" id="{1FFF4090-B0F7-0A03-A40D-C6836B6B406E}"/>
              </a:ext>
            </a:extLst>
          </p:cNvPr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>
              <a:extLst>
                <a:ext uri="{FF2B5EF4-FFF2-40B4-BE49-F238E27FC236}">
                  <a16:creationId xmlns:a16="http://schemas.microsoft.com/office/drawing/2014/main" id="{BE3AEFE2-C517-30FB-5963-1EB980197814}"/>
                </a:ext>
              </a:extLst>
            </p:cNvPr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>
              <a:extLst>
                <a:ext uri="{FF2B5EF4-FFF2-40B4-BE49-F238E27FC236}">
                  <a16:creationId xmlns:a16="http://schemas.microsoft.com/office/drawing/2014/main" id="{6560A952-223B-8F7B-5F5E-79EC0A120DE5}"/>
                </a:ext>
              </a:extLst>
            </p:cNvPr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>
            <a:extLst>
              <a:ext uri="{FF2B5EF4-FFF2-40B4-BE49-F238E27FC236}">
                <a16:creationId xmlns:a16="http://schemas.microsoft.com/office/drawing/2014/main" id="{8E558C7F-C443-BDA7-0BEF-E216BEA80176}"/>
              </a:ext>
            </a:extLst>
          </p:cNvPr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>
              <a:extLst>
                <a:ext uri="{FF2B5EF4-FFF2-40B4-BE49-F238E27FC236}">
                  <a16:creationId xmlns:a16="http://schemas.microsoft.com/office/drawing/2014/main" id="{64495697-D5D2-E322-6526-526BA26D97B9}"/>
                </a:ext>
              </a:extLst>
            </p:cNvPr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>
              <a:extLst>
                <a:ext uri="{FF2B5EF4-FFF2-40B4-BE49-F238E27FC236}">
                  <a16:creationId xmlns:a16="http://schemas.microsoft.com/office/drawing/2014/main" id="{99761B67-9738-EFFA-A477-7A98E25FE194}"/>
                </a:ext>
              </a:extLst>
            </p:cNvPr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>
            <a:extLst>
              <a:ext uri="{FF2B5EF4-FFF2-40B4-BE49-F238E27FC236}">
                <a16:creationId xmlns:a16="http://schemas.microsoft.com/office/drawing/2014/main" id="{94FD7E1C-18CD-0378-19E9-9FBCED62B97B}"/>
              </a:ext>
            </a:extLst>
          </p:cNvPr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>
            <a:extLst>
              <a:ext uri="{FF2B5EF4-FFF2-40B4-BE49-F238E27FC236}">
                <a16:creationId xmlns:a16="http://schemas.microsoft.com/office/drawing/2014/main" id="{D73CAFD1-C68B-4031-AD13-6D981194433A}"/>
              </a:ext>
            </a:extLst>
          </p:cNvPr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>
            <a:extLst>
              <a:ext uri="{FF2B5EF4-FFF2-40B4-BE49-F238E27FC236}">
                <a16:creationId xmlns:a16="http://schemas.microsoft.com/office/drawing/2014/main" id="{1EF24526-338D-95FA-CA27-8BA6F1143225}"/>
              </a:ext>
            </a:extLst>
          </p:cNvPr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>
            <a:extLst>
              <a:ext uri="{FF2B5EF4-FFF2-40B4-BE49-F238E27FC236}">
                <a16:creationId xmlns:a16="http://schemas.microsoft.com/office/drawing/2014/main" id="{535B4266-92E9-72DB-284E-2985A16EB731}"/>
              </a:ext>
            </a:extLst>
          </p:cNvPr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>
            <a:extLst>
              <a:ext uri="{FF2B5EF4-FFF2-40B4-BE49-F238E27FC236}">
                <a16:creationId xmlns:a16="http://schemas.microsoft.com/office/drawing/2014/main" id="{37F1DFBA-4A36-C937-7433-7E6C8C0F063E}"/>
              </a:ext>
            </a:extLst>
          </p:cNvPr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>
            <a:extLst>
              <a:ext uri="{FF2B5EF4-FFF2-40B4-BE49-F238E27FC236}">
                <a16:creationId xmlns:a16="http://schemas.microsoft.com/office/drawing/2014/main" id="{7215BDFE-875B-F997-AF1F-059892B72C68}"/>
              </a:ext>
            </a:extLst>
          </p:cNvPr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>
            <a:extLst>
              <a:ext uri="{FF2B5EF4-FFF2-40B4-BE49-F238E27FC236}">
                <a16:creationId xmlns:a16="http://schemas.microsoft.com/office/drawing/2014/main" id="{27849EF5-7D21-6373-E3D0-360E03E4070F}"/>
              </a:ext>
            </a:extLst>
          </p:cNvPr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>
            <a:extLst>
              <a:ext uri="{FF2B5EF4-FFF2-40B4-BE49-F238E27FC236}">
                <a16:creationId xmlns:a16="http://schemas.microsoft.com/office/drawing/2014/main" id="{E32B2361-8ED3-42BD-A861-524D10C40544}"/>
              </a:ext>
            </a:extLst>
          </p:cNvPr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>
            <a:extLst>
              <a:ext uri="{FF2B5EF4-FFF2-40B4-BE49-F238E27FC236}">
                <a16:creationId xmlns:a16="http://schemas.microsoft.com/office/drawing/2014/main" id="{3317E9BA-DEF8-C04C-F05A-8807B808221A}"/>
              </a:ext>
            </a:extLst>
          </p:cNvPr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9" name="=   f′j  –  dj…">
            <a:extLst>
              <a:ext uri="{FF2B5EF4-FFF2-40B4-BE49-F238E27FC236}">
                <a16:creationId xmlns:a16="http://schemas.microsoft.com/office/drawing/2014/main" id="{B250D98D-178C-759B-7D47-38FD4581A2AF}"/>
              </a:ext>
            </a:extLst>
          </p:cNvPr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grpSp>
        <p:nvGrpSpPr>
          <p:cNvPr id="1053" name="Group">
            <a:extLst>
              <a:ext uri="{FF2B5EF4-FFF2-40B4-BE49-F238E27FC236}">
                <a16:creationId xmlns:a16="http://schemas.microsoft.com/office/drawing/2014/main" id="{AA77AB9C-75D3-DD2A-964E-1C143ED5C4D6}"/>
              </a:ext>
            </a:extLst>
          </p:cNvPr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>
              <a:extLst>
                <a:ext uri="{FF2B5EF4-FFF2-40B4-BE49-F238E27FC236}">
                  <a16:creationId xmlns:a16="http://schemas.microsoft.com/office/drawing/2014/main" id="{01861774-6486-C4FB-0CF0-1366DB53A7CE}"/>
                </a:ext>
              </a:extLst>
            </p:cNvPr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rPr dirty="0"/>
                <a:t>definition</a:t>
              </a:r>
            </a:p>
          </p:txBody>
        </p:sp>
        <p:sp>
          <p:nvSpPr>
            <p:cNvPr id="1052" name="Line">
              <a:extLst>
                <a:ext uri="{FF2B5EF4-FFF2-40B4-BE49-F238E27FC236}">
                  <a16:creationId xmlns:a16="http://schemas.microsoft.com/office/drawing/2014/main" id="{8ADAE845-5BA1-282E-53D7-5AC2A7B56522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>
            <a:extLst>
              <a:ext uri="{FF2B5EF4-FFF2-40B4-BE49-F238E27FC236}">
                <a16:creationId xmlns:a16="http://schemas.microsoft.com/office/drawing/2014/main" id="{A1D41164-059B-9013-5979-F81491A9E89B}"/>
              </a:ext>
            </a:extLst>
          </p:cNvPr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>
              <a:extLst>
                <a:ext uri="{FF2B5EF4-FFF2-40B4-BE49-F238E27FC236}">
                  <a16:creationId xmlns:a16="http://schemas.microsoft.com/office/drawing/2014/main" id="{4644ED84-0A10-C38D-714A-3EC178808E77}"/>
                </a:ext>
              </a:extLst>
            </p:cNvPr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>
              <a:extLst>
                <a:ext uri="{FF2B5EF4-FFF2-40B4-BE49-F238E27FC236}">
                  <a16:creationId xmlns:a16="http://schemas.microsoft.com/office/drawing/2014/main" id="{E687E9E5-73F0-94AB-A04D-FDD66CBF418F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>
            <a:extLst>
              <a:ext uri="{FF2B5EF4-FFF2-40B4-BE49-F238E27FC236}">
                <a16:creationId xmlns:a16="http://schemas.microsoft.com/office/drawing/2014/main" id="{AC56C593-30CF-BE6C-1F01-2FB0BC6351EC}"/>
              </a:ext>
            </a:extLst>
          </p:cNvPr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>
              <a:extLst>
                <a:ext uri="{FF2B5EF4-FFF2-40B4-BE49-F238E27FC236}">
                  <a16:creationId xmlns:a16="http://schemas.microsoft.com/office/drawing/2014/main" id="{EA15D541-A47F-289C-5B43-0306E86DE6A3}"/>
                </a:ext>
              </a:extLst>
            </p:cNvPr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>
              <a:extLst>
                <a:ext uri="{FF2B5EF4-FFF2-40B4-BE49-F238E27FC236}">
                  <a16:creationId xmlns:a16="http://schemas.microsoft.com/office/drawing/2014/main" id="{22A6043E-38DC-DD97-5253-25C6E6DE4701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>
            <a:extLst>
              <a:ext uri="{FF2B5EF4-FFF2-40B4-BE49-F238E27FC236}">
                <a16:creationId xmlns:a16="http://schemas.microsoft.com/office/drawing/2014/main" id="{F58C5662-4C67-C51F-A5DB-FCB7CAE6C377}"/>
              </a:ext>
            </a:extLst>
          </p:cNvPr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>
              <a:extLst>
                <a:ext uri="{FF2B5EF4-FFF2-40B4-BE49-F238E27FC236}">
                  <a16:creationId xmlns:a16="http://schemas.microsoft.com/office/drawing/2014/main" id="{C723F0CA-FD62-2129-04C4-910A6371C654}"/>
                </a:ext>
              </a:extLst>
            </p:cNvPr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>
              <a:extLst>
                <a:ext uri="{FF2B5EF4-FFF2-40B4-BE49-F238E27FC236}">
                  <a16:creationId xmlns:a16="http://schemas.microsoft.com/office/drawing/2014/main" id="{DA9E99DC-208F-D25F-D1DF-40ECCC5C53B4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198F94-C96D-ED66-B1C3-9BC7A6BAA0AB}"/>
              </a:ext>
            </a:extLst>
          </p:cNvPr>
          <p:cNvCxnSpPr/>
          <p:nvPr/>
        </p:nvCxnSpPr>
        <p:spPr>
          <a:xfrm>
            <a:off x="4760686" y="2510909"/>
            <a:ext cx="0" cy="2403647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1E2D9F-A2BA-8235-A8FA-F2AAE929EDE8}"/>
              </a:ext>
            </a:extLst>
          </p:cNvPr>
          <p:cNvCxnSpPr>
            <a:cxnSpLocks/>
          </p:cNvCxnSpPr>
          <p:nvPr/>
        </p:nvCxnSpPr>
        <p:spPr>
          <a:xfrm>
            <a:off x="5145315" y="2504156"/>
            <a:ext cx="0" cy="2154930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59F44E-3243-700C-2A4C-88A04DC07B3E}"/>
                  </a:ext>
                </a:extLst>
              </p:cNvPr>
              <p:cNvSpPr txBox="1"/>
              <p:nvPr/>
            </p:nvSpPr>
            <p:spPr>
              <a:xfrm>
                <a:off x="4546173" y="2031610"/>
                <a:ext cx="429027" cy="502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449492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Lucida Sans"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b="1" i="1" smtClean="0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en-CN" sz="2000" b="1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sym typeface="Lucida San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59F44E-3243-700C-2A4C-88A04DC0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73" y="2031610"/>
                <a:ext cx="429027" cy="502702"/>
              </a:xfrm>
              <a:prstGeom prst="rect">
                <a:avLst/>
              </a:prstGeom>
              <a:blipFill>
                <a:blip r:embed="rId4"/>
                <a:stretch>
                  <a:fillRect l="-117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0A7236-1011-ACF1-9A91-344F96C398A2}"/>
                  </a:ext>
                </a:extLst>
              </p:cNvPr>
              <p:cNvSpPr txBox="1"/>
              <p:nvPr/>
            </p:nvSpPr>
            <p:spPr>
              <a:xfrm>
                <a:off x="5004832" y="2008648"/>
                <a:ext cx="417807" cy="5396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449492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Lucida Sans"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kumimoji="0" lang="en-CN" sz="2000" b="1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sym typeface="Lucida San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0A7236-1011-ACF1-9A91-344F96C39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32" y="2008648"/>
                <a:ext cx="417807" cy="539635"/>
              </a:xfrm>
              <a:prstGeom prst="rect">
                <a:avLst/>
              </a:prstGeom>
              <a:blipFill>
                <a:blip r:embed="rId5"/>
                <a:stretch>
                  <a:fillRect l="-8824" b="-232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285ED-C7F8-C9AD-FC35-0E5DB853E211}"/>
                  </a:ext>
                </a:extLst>
              </p:cNvPr>
              <p:cNvSpPr txBox="1"/>
              <p:nvPr/>
            </p:nvSpPr>
            <p:spPr>
              <a:xfrm>
                <a:off x="5291997" y="2040246"/>
                <a:ext cx="1344383" cy="463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sz="1800" b="1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ar-AE" altLang="zh-CN" sz="1800" b="1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ar-AE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)</a:t>
                </a:r>
                <a:endParaRPr lang="en-CN" sz="18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285ED-C7F8-C9AD-FC35-0E5DB853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97" y="2040246"/>
                <a:ext cx="1344383" cy="463910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A74D2-8A73-6CF7-01C9-D2360CE774EF}"/>
              </a:ext>
            </a:extLst>
          </p:cNvPr>
          <p:cNvCxnSpPr>
            <a:cxnSpLocks/>
          </p:cNvCxnSpPr>
          <p:nvPr/>
        </p:nvCxnSpPr>
        <p:spPr>
          <a:xfrm>
            <a:off x="4760686" y="2832382"/>
            <a:ext cx="4956629" cy="0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  <a:headEnd type="stealth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28CA66-4C9E-2AEB-DE2E-A72625330EB6}"/>
              </a:ext>
            </a:extLst>
          </p:cNvPr>
          <p:cNvCxnSpPr>
            <a:cxnSpLocks/>
          </p:cNvCxnSpPr>
          <p:nvPr/>
        </p:nvCxnSpPr>
        <p:spPr>
          <a:xfrm>
            <a:off x="9749595" y="2668692"/>
            <a:ext cx="0" cy="770569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92D2E2-8166-B2FD-4AB4-5E305F5FD87D}"/>
                  </a:ext>
                </a:extLst>
              </p:cNvPr>
              <p:cNvSpPr txBox="1"/>
              <p:nvPr/>
            </p:nvSpPr>
            <p:spPr>
              <a:xfrm>
                <a:off x="7553589" y="2425789"/>
                <a:ext cx="1344383" cy="413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solidFill>
                          <a:srgbClr val="92D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-</a:t>
                </a:r>
                <a:r>
                  <a:rPr lang="ar-AE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endParaRPr lang="en-CN" sz="18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92D2E2-8166-B2FD-4AB4-5E305F5FD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589" y="2425789"/>
                <a:ext cx="1344383" cy="413511"/>
              </a:xfrm>
              <a:prstGeom prst="rect">
                <a:avLst/>
              </a:prstGeom>
              <a:blipFill>
                <a:blip r:embed="rId7"/>
                <a:stretch>
                  <a:fillRect b="-212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D842F9-F95F-630F-20C0-628C3CF9C918}"/>
              </a:ext>
            </a:extLst>
          </p:cNvPr>
          <p:cNvCxnSpPr>
            <a:cxnSpLocks/>
          </p:cNvCxnSpPr>
          <p:nvPr/>
        </p:nvCxnSpPr>
        <p:spPr>
          <a:xfrm>
            <a:off x="4760686" y="4769562"/>
            <a:ext cx="3037114" cy="0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  <a:headEnd type="stealth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F6342E-61ED-B736-50D1-C3DB62DB8A4F}"/>
              </a:ext>
            </a:extLst>
          </p:cNvPr>
          <p:cNvCxnSpPr>
            <a:cxnSpLocks/>
          </p:cNvCxnSpPr>
          <p:nvPr/>
        </p:nvCxnSpPr>
        <p:spPr>
          <a:xfrm>
            <a:off x="7797800" y="3926930"/>
            <a:ext cx="0" cy="949870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CA8868-4623-8B6C-A880-CD1587460F8A}"/>
                  </a:ext>
                </a:extLst>
              </p:cNvPr>
              <p:cNvSpPr txBox="1"/>
              <p:nvPr/>
            </p:nvSpPr>
            <p:spPr>
              <a:xfrm>
                <a:off x="5463329" y="4672222"/>
                <a:ext cx="1676021" cy="413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  <m:r>
                          <a:rPr lang="en-US" sz="1800" i="1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  <m:t>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solidFill>
                          <a:srgbClr val="92D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-</a:t>
                </a:r>
                <a:r>
                  <a:rPr lang="ar-AE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endParaRPr lang="en-CN" sz="18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CA8868-4623-8B6C-A880-CD158746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29" y="4672222"/>
                <a:ext cx="1676021" cy="413511"/>
              </a:xfrm>
              <a:prstGeom prst="rect">
                <a:avLst/>
              </a:prstGeom>
              <a:blipFill>
                <a:blip r:embed="rId8"/>
                <a:stretch>
                  <a:fillRect b="-205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D30475-3383-1D7E-FB68-731110E49434}"/>
              </a:ext>
            </a:extLst>
          </p:cNvPr>
          <p:cNvCxnSpPr>
            <a:cxnSpLocks/>
          </p:cNvCxnSpPr>
          <p:nvPr/>
        </p:nvCxnSpPr>
        <p:spPr>
          <a:xfrm>
            <a:off x="7480300" y="2445836"/>
            <a:ext cx="0" cy="972000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C0037B-C6E3-24BE-79C3-542935276991}"/>
              </a:ext>
            </a:extLst>
          </p:cNvPr>
          <p:cNvCxnSpPr>
            <a:cxnSpLocks/>
          </p:cNvCxnSpPr>
          <p:nvPr/>
        </p:nvCxnSpPr>
        <p:spPr>
          <a:xfrm>
            <a:off x="5152595" y="2548283"/>
            <a:ext cx="2297490" cy="0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headEnd type="stealth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A95C65-32DA-FB36-413E-0EB567B0E0E9}"/>
                  </a:ext>
                </a:extLst>
              </p:cNvPr>
              <p:cNvSpPr txBox="1"/>
              <p:nvPr/>
            </p:nvSpPr>
            <p:spPr>
              <a:xfrm>
                <a:off x="5835549" y="2390005"/>
                <a:ext cx="1344383" cy="463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-</a:t>
                </a:r>
                <a:r>
                  <a:rPr lang="ar-AE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endParaRPr lang="en-CN" sz="18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A95C65-32DA-FB36-413E-0EB567B0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49" y="2390005"/>
                <a:ext cx="1344383" cy="463910"/>
              </a:xfrm>
              <a:prstGeom prst="rect">
                <a:avLst/>
              </a:prstGeom>
              <a:blipFill>
                <a:blip r:embed="rId9"/>
                <a:stretch>
                  <a:fillRect b="-135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293087-E810-4E17-8869-509BC5C54C59}"/>
              </a:ext>
            </a:extLst>
          </p:cNvPr>
          <p:cNvCxnSpPr>
            <a:cxnSpLocks/>
          </p:cNvCxnSpPr>
          <p:nvPr/>
        </p:nvCxnSpPr>
        <p:spPr>
          <a:xfrm>
            <a:off x="9749595" y="3917526"/>
            <a:ext cx="0" cy="942665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86D7E0-D7AE-3488-190E-306E04C2B35C}"/>
                  </a:ext>
                </a:extLst>
              </p:cNvPr>
              <p:cNvSpPr txBox="1"/>
              <p:nvPr/>
            </p:nvSpPr>
            <p:spPr>
              <a:xfrm>
                <a:off x="7780669" y="1954414"/>
                <a:ext cx="2874633" cy="5225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L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 = 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max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  <m:r>
                      <m:rPr>
                        <m:nor/>
                      </m:rPr>
                      <a:rPr lang="en-US" sz="1800" dirty="0" smtClean="0"/>
                      <m:t> </m:t>
                    </m:r>
                    <m:r>
                      <m:rPr>
                        <m:nor/>
                      </m:rPr>
                      <a:rPr lang="en-US" sz="1800" dirty="0" smtClean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rPr>
                      <m:t>ℓ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8D3124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Lucida Sans"/>
                  </a:rPr>
                  <a:t>=</a:t>
                </a:r>
                <a:r>
                  <a:rPr lang="en-US" sz="1800" dirty="0">
                    <a:uFill>
                      <a:solidFill>
                        <a:srgbClr val="000000"/>
                      </a:solidFill>
                    </a:uFill>
                    <a:ea typeface="Times"/>
                    <a:cs typeface="Times"/>
                    <a:sym typeface="Time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max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Times"/>
                                <a:ea typeface="Times"/>
                                <a:cs typeface="Times"/>
                                <a:sym typeface="Times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altLang="zh-CN" sz="2000" i="1" baseline="-19571" dirty="0">
                            <a:solidFill>
                              <a:srgbClr val="92D050"/>
                            </a:solid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i</m:t>
                        </m:r>
                      </m:e>
                    </m:d>
                    <m:r>
                      <a:rPr lang="en-US" altLang="zh-CN" sz="18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=</m:t>
                    </m:r>
                    <m:sSub>
                      <m:sSubPr>
                        <m:ctrlPr>
                          <a:rPr lang="ar-AE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kumimoji="0" lang="en-CN" sz="1800" b="0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latin typeface="+mn-lt"/>
                  <a:ea typeface="+mn-ea"/>
                  <a:cs typeface="+mn-cs"/>
                  <a:sym typeface="Lucida Sans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86D7E0-D7AE-3488-190E-306E04C2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69" y="1954414"/>
                <a:ext cx="2874633" cy="522515"/>
              </a:xfrm>
              <a:prstGeom prst="rect">
                <a:avLst/>
              </a:prstGeom>
              <a:blipFill>
                <a:blip r:embed="rId10"/>
                <a:stretch>
                  <a:fillRect l="-439" b="-73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50E7D2-6747-33B1-AA73-0F00396B5827}"/>
                  </a:ext>
                </a:extLst>
              </p:cNvPr>
              <p:cNvSpPr txBox="1"/>
              <p:nvPr/>
            </p:nvSpPr>
            <p:spPr>
              <a:xfrm>
                <a:off x="9791834" y="4717943"/>
                <a:ext cx="2972481" cy="5225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L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’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 = 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max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  <m:r>
                      <m:rPr>
                        <m:nor/>
                      </m:rPr>
                      <a:rPr lang="en-US" sz="1800" dirty="0" smtClean="0"/>
                      <m:t> </m:t>
                    </m:r>
                    <m:r>
                      <m:rPr>
                        <m:nor/>
                      </m:rPr>
                      <a:rPr lang="en-US" sz="1800" dirty="0" smtClean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rPr>
                      <m:t>ℓ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8D3124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Lucida Sans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max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Times"/>
                                <a:ea typeface="Times"/>
                                <a:cs typeface="Times"/>
                                <a:sym typeface="Times"/>
                              </a:rPr>
                              <m:t>ℓ</m:t>
                            </m:r>
                            <m:r>
                              <a:rPr lang="en-US" sz="1800" b="0" i="1" dirty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Times"/>
                                <a:cs typeface="Times"/>
                                <a:sym typeface="Times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  <m:r>
                          <a:rPr lang="en-US" sz="1800" b="0" i="1" dirty="0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altLang="zh-CN" sz="2000" i="1" baseline="-19571" dirty="0">
                            <a:solidFill>
                              <a:srgbClr val="92D050"/>
                            </a:solid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i</m:t>
                        </m:r>
                      </m:e>
                    </m:d>
                    <m:r>
                      <a:rPr lang="en-US" altLang="zh-CN" sz="1800" dirty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=</m:t>
                    </m:r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rPr>
                      <m:t>ℓ</m:t>
                    </m:r>
                    <m:r>
                      <a:rPr lang="en-US" altLang="zh-CN" sz="1800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’</m:t>
                    </m:r>
                    <m:r>
                      <m:rPr>
                        <m:nor/>
                      </m:rPr>
                      <a:rPr lang="en-US" altLang="zh-CN" sz="2000" b="0" i="1" baseline="-1957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</m:oMath>
                </a14:m>
                <a:endParaRPr kumimoji="0" lang="en-CN" sz="1800" b="0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latin typeface="+mn-lt"/>
                  <a:ea typeface="+mn-ea"/>
                  <a:cs typeface="+mn-cs"/>
                  <a:sym typeface="Lucida Sans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50E7D2-6747-33B1-AA73-0F00396B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834" y="4717943"/>
                <a:ext cx="2972481" cy="522515"/>
              </a:xfrm>
              <a:prstGeom prst="rect">
                <a:avLst/>
              </a:prstGeom>
              <a:blipFill>
                <a:blip r:embed="rId11"/>
                <a:stretch>
                  <a:fillRect l="-424" r="-424" b="-95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A1C4355-B342-D1C2-9626-486933BECD3A}"/>
              </a:ext>
            </a:extLst>
          </p:cNvPr>
          <p:cNvGrpSpPr/>
          <p:nvPr/>
        </p:nvGrpSpPr>
        <p:grpSpPr>
          <a:xfrm>
            <a:off x="3499658" y="4386763"/>
            <a:ext cx="6262324" cy="3693208"/>
            <a:chOff x="3499658" y="4386763"/>
            <a:chExt cx="6262324" cy="369320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60B1D1-C33A-9FF8-AB60-839203C49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595" y="4466431"/>
              <a:ext cx="4609387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stealth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ADD73CF-EA15-1D11-C047-36D1B412F43F}"/>
                    </a:ext>
                  </a:extLst>
                </p:cNvPr>
                <p:cNvSpPr txBox="1"/>
                <p:nvPr/>
              </p:nvSpPr>
              <p:spPr>
                <a:xfrm>
                  <a:off x="7622639" y="4386763"/>
                  <a:ext cx="1969430" cy="4639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Times"/>
                              <a:ea typeface="Times"/>
                              <a:cs typeface="Times"/>
                              <a:sym typeface="Times"/>
                            </a:rPr>
                            <m:t>ℓ</m:t>
                          </m:r>
                          <m:r>
                            <a:rPr lang="en-US" sz="18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Times"/>
                              <a:cs typeface="Times"/>
                              <a:sym typeface="Times"/>
                            </a:rPr>
                            <m:t>’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800" b="1" i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ar-AE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:r>
                    <a:rPr lang="en-US" altLang="zh-CN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-</a:t>
                  </a:r>
                  <a:r>
                    <a:rPr lang="ar-AE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800" b="1" dirty="0">
                      <a:solidFill>
                        <a:srgbClr val="92D050"/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:endParaRPr lang="en-CN" sz="1800" b="1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ADD73CF-EA15-1D11-C047-36D1B412F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639" y="4386763"/>
                  <a:ext cx="1969430" cy="463910"/>
                </a:xfrm>
                <a:prstGeom prst="rect">
                  <a:avLst/>
                </a:prstGeom>
                <a:blipFill>
                  <a:blip r:embed="rId12"/>
                  <a:stretch>
                    <a:fillRect b="-1315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E76DE90-54EB-3E43-88FD-58B3E2F62BA5}"/>
                </a:ext>
              </a:extLst>
            </p:cNvPr>
            <p:cNvSpPr/>
            <p:nvPr/>
          </p:nvSpPr>
          <p:spPr>
            <a:xfrm>
              <a:off x="3499658" y="7556500"/>
              <a:ext cx="4122981" cy="523471"/>
            </a:xfrm>
            <a:prstGeom prst="roundRect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61411" marR="61411" indent="0" algn="l" defTabSz="457200" rtl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</a:pPr>
              <a:endParaRPr kumimoji="0" lang="en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Lucid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25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6242-361A-9BBF-C302-515621B0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>
            <a:extLst>
              <a:ext uri="{FF2B5EF4-FFF2-40B4-BE49-F238E27FC236}">
                <a16:creationId xmlns:a16="http://schemas.microsoft.com/office/drawing/2014/main" id="{8DEB464E-3FA6-A356-561C-CA4FC88DE1F3}"/>
              </a:ext>
            </a:extLst>
          </p:cNvPr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>
            <a:extLst>
              <a:ext uri="{FF2B5EF4-FFF2-40B4-BE49-F238E27FC236}">
                <a16:creationId xmlns:a16="http://schemas.microsoft.com/office/drawing/2014/main" id="{7A2069A1-2779-BB9D-F9A6-0220228F5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inversions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0" name="Def.  Given a schedule S, an inversion is a pair of jobs i and j such that: i &lt; j but j is scheduled before i.…">
                <a:extLst>
                  <a:ext uri="{FF2B5EF4-FFF2-40B4-BE49-F238E27FC236}">
                    <a16:creationId xmlns:a16="http://schemas.microsoft.com/office/drawing/2014/main" id="{3FCD8322-C2DA-0616-3877-C86AAC609E58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Def.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Given a schedule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, an </a:t>
                </a:r>
                <a:r>
                  <a:rPr lang="en-US" dirty="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</a:rPr>
                  <a:t>inversion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a pair of jobs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and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such that:</a:t>
                </a: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ar-AE" altLang="zh-CN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but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scheduled before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r>
                  <a:rPr dirty="0"/>
                  <a:t>Key claim.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Exchanging two adjacent, inverted jobs </a:t>
                </a:r>
                <a:r>
                  <a:rPr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and </a:t>
                </a:r>
                <a:r>
                  <a:rPr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reduces the number of inversions by 1 and does not increase the max lateness.</a:t>
                </a:r>
              </a:p>
              <a:p>
                <a:r>
                  <a:rPr dirty="0"/>
                  <a:t>Pf.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Let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be the lateness before the swap, and let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dirty="0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be it afterwards.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168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/>
                  <a:t> =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/>
                  <a:t> for all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>
                    <a:latin typeface="Times"/>
                    <a:ea typeface="Times"/>
                    <a:cs typeface="Times"/>
                    <a:sym typeface="Times"/>
                  </a:rPr>
                  <a:t> ≠ </a:t>
                </a:r>
                <a:r>
                  <a:rPr i="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>
                    <a:latin typeface="Times"/>
                    <a:ea typeface="Times"/>
                    <a:cs typeface="Times"/>
                    <a:sym typeface="Times"/>
                  </a:rPr>
                  <a:t>,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168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z="2800" i="1" baseline="-1957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/>
                  <a:t> </a:t>
                </a:r>
                <a:r>
                  <a:rPr dirty="0">
                    <a:latin typeface="Symbol"/>
                    <a:ea typeface="Symbol"/>
                    <a:cs typeface="Symbol"/>
                    <a:sym typeface="Symbol"/>
                  </a:rPr>
                  <a:t>£</a:t>
                </a:r>
                <a:r>
                  <a:rPr dirty="0"/>
                  <a:t>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spc="-600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sz="2800" i="1" baseline="-1957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/>
                  <a:t>If job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/>
                  <a:t> is late,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239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pc="-600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</a:p>
            </p:txBody>
          </p:sp>
        </mc:Choice>
        <mc:Fallback>
          <p:sp>
            <p:nvSpPr>
              <p:cNvPr id="1020" name="Def.  Given a schedule S, an inversion is a pair of jobs i and j such that: i &lt; j but j is scheduled before i.…">
                <a:extLst>
                  <a:ext uri="{FF2B5EF4-FFF2-40B4-BE49-F238E27FC236}">
                    <a16:creationId xmlns:a16="http://schemas.microsoft.com/office/drawing/2014/main" id="{3FCD8322-C2DA-0616-3877-C86AAC609E5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670" t="-1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Slide Number">
            <a:extLst>
              <a:ext uri="{FF2B5EF4-FFF2-40B4-BE49-F238E27FC236}">
                <a16:creationId xmlns:a16="http://schemas.microsoft.com/office/drawing/2014/main" id="{14BC70C0-5ABB-0B55-DEF2-9DD157079F5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68</a:t>
            </a:fld>
            <a:endParaRPr/>
          </a:p>
        </p:txBody>
      </p:sp>
      <p:sp>
        <p:nvSpPr>
          <p:cNvPr id="1022" name="Rectangle">
            <a:extLst>
              <a:ext uri="{FF2B5EF4-FFF2-40B4-BE49-F238E27FC236}">
                <a16:creationId xmlns:a16="http://schemas.microsoft.com/office/drawing/2014/main" id="{AB1EFC47-9ACF-FD5D-83AF-DDE1BF32C5BF}"/>
              </a:ext>
            </a:extLst>
          </p:cNvPr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>
            <a:extLst>
              <a:ext uri="{FF2B5EF4-FFF2-40B4-BE49-F238E27FC236}">
                <a16:creationId xmlns:a16="http://schemas.microsoft.com/office/drawing/2014/main" id="{87250D7A-EC24-8003-57A9-B57F872F6C8C}"/>
              </a:ext>
            </a:extLst>
          </p:cNvPr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>
            <a:extLst>
              <a:ext uri="{FF2B5EF4-FFF2-40B4-BE49-F238E27FC236}">
                <a16:creationId xmlns:a16="http://schemas.microsoft.com/office/drawing/2014/main" id="{D92D4690-3AF5-A2B4-A914-FD6D81F0C8AC}"/>
              </a:ext>
            </a:extLst>
          </p:cNvPr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>
            <a:extLst>
              <a:ext uri="{FF2B5EF4-FFF2-40B4-BE49-F238E27FC236}">
                <a16:creationId xmlns:a16="http://schemas.microsoft.com/office/drawing/2014/main" id="{896C3003-0B32-EE0E-3B70-67800491C867}"/>
              </a:ext>
            </a:extLst>
          </p:cNvPr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>
            <a:extLst>
              <a:ext uri="{FF2B5EF4-FFF2-40B4-BE49-F238E27FC236}">
                <a16:creationId xmlns:a16="http://schemas.microsoft.com/office/drawing/2014/main" id="{D9C2B3BC-D6CE-F507-1A63-5173C89F5CA0}"/>
              </a:ext>
            </a:extLst>
          </p:cNvPr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>
            <a:extLst>
              <a:ext uri="{FF2B5EF4-FFF2-40B4-BE49-F238E27FC236}">
                <a16:creationId xmlns:a16="http://schemas.microsoft.com/office/drawing/2014/main" id="{C5E3951F-7E9C-BB44-D1DC-D8669591C6A4}"/>
              </a:ext>
            </a:extLst>
          </p:cNvPr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>
              <a:extLst>
                <a:ext uri="{FF2B5EF4-FFF2-40B4-BE49-F238E27FC236}">
                  <a16:creationId xmlns:a16="http://schemas.microsoft.com/office/drawing/2014/main" id="{175E8CE6-EAC6-D723-6394-B71736AA6383}"/>
                </a:ext>
              </a:extLst>
            </p:cNvPr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>
              <a:extLst>
                <a:ext uri="{FF2B5EF4-FFF2-40B4-BE49-F238E27FC236}">
                  <a16:creationId xmlns:a16="http://schemas.microsoft.com/office/drawing/2014/main" id="{85D370E0-FF6F-9084-53CC-A7DFA0FF4395}"/>
                </a:ext>
              </a:extLst>
            </p:cNvPr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>
            <a:extLst>
              <a:ext uri="{FF2B5EF4-FFF2-40B4-BE49-F238E27FC236}">
                <a16:creationId xmlns:a16="http://schemas.microsoft.com/office/drawing/2014/main" id="{7537BF43-2D34-FB3C-FF6A-FC32C0728864}"/>
              </a:ext>
            </a:extLst>
          </p:cNvPr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>
              <a:extLst>
                <a:ext uri="{FF2B5EF4-FFF2-40B4-BE49-F238E27FC236}">
                  <a16:creationId xmlns:a16="http://schemas.microsoft.com/office/drawing/2014/main" id="{BD95B140-2C6E-3369-D1EA-70EC44E68F2C}"/>
                </a:ext>
              </a:extLst>
            </p:cNvPr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>
              <a:extLst>
                <a:ext uri="{FF2B5EF4-FFF2-40B4-BE49-F238E27FC236}">
                  <a16:creationId xmlns:a16="http://schemas.microsoft.com/office/drawing/2014/main" id="{EE7009C6-6A50-4DE4-6E73-2567E141DAC8}"/>
                </a:ext>
              </a:extLst>
            </p:cNvPr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>
            <a:extLst>
              <a:ext uri="{FF2B5EF4-FFF2-40B4-BE49-F238E27FC236}">
                <a16:creationId xmlns:a16="http://schemas.microsoft.com/office/drawing/2014/main" id="{7FCFE739-FE5B-36CF-87D4-EA394A66AE80}"/>
              </a:ext>
            </a:extLst>
          </p:cNvPr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>
              <a:extLst>
                <a:ext uri="{FF2B5EF4-FFF2-40B4-BE49-F238E27FC236}">
                  <a16:creationId xmlns:a16="http://schemas.microsoft.com/office/drawing/2014/main" id="{312E8C1A-6C02-CDD1-AB05-6D38E6C56E5C}"/>
                </a:ext>
              </a:extLst>
            </p:cNvPr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>
              <a:extLst>
                <a:ext uri="{FF2B5EF4-FFF2-40B4-BE49-F238E27FC236}">
                  <a16:creationId xmlns:a16="http://schemas.microsoft.com/office/drawing/2014/main" id="{D977B2B1-C87D-9368-684C-8D3957834C81}"/>
                </a:ext>
              </a:extLst>
            </p:cNvPr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>
            <a:extLst>
              <a:ext uri="{FF2B5EF4-FFF2-40B4-BE49-F238E27FC236}">
                <a16:creationId xmlns:a16="http://schemas.microsoft.com/office/drawing/2014/main" id="{9762E526-5701-15E6-10FE-F10A1B400D1B}"/>
              </a:ext>
            </a:extLst>
          </p:cNvPr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>
              <a:extLst>
                <a:ext uri="{FF2B5EF4-FFF2-40B4-BE49-F238E27FC236}">
                  <a16:creationId xmlns:a16="http://schemas.microsoft.com/office/drawing/2014/main" id="{8F22C6A5-0BF1-7147-79EE-924A590941FF}"/>
                </a:ext>
              </a:extLst>
            </p:cNvPr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>
              <a:extLst>
                <a:ext uri="{FF2B5EF4-FFF2-40B4-BE49-F238E27FC236}">
                  <a16:creationId xmlns:a16="http://schemas.microsoft.com/office/drawing/2014/main" id="{DCA8AF12-E969-E83A-D3E1-83E732242615}"/>
                </a:ext>
              </a:extLst>
            </p:cNvPr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>
            <a:extLst>
              <a:ext uri="{FF2B5EF4-FFF2-40B4-BE49-F238E27FC236}">
                <a16:creationId xmlns:a16="http://schemas.microsoft.com/office/drawing/2014/main" id="{7F2D866B-E653-8565-186D-7AF620DB5737}"/>
              </a:ext>
            </a:extLst>
          </p:cNvPr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>
            <a:extLst>
              <a:ext uri="{FF2B5EF4-FFF2-40B4-BE49-F238E27FC236}">
                <a16:creationId xmlns:a16="http://schemas.microsoft.com/office/drawing/2014/main" id="{2DF4C991-ABC7-93C5-F378-F6B3585CF6C5}"/>
              </a:ext>
            </a:extLst>
          </p:cNvPr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>
            <a:extLst>
              <a:ext uri="{FF2B5EF4-FFF2-40B4-BE49-F238E27FC236}">
                <a16:creationId xmlns:a16="http://schemas.microsoft.com/office/drawing/2014/main" id="{F5136B88-3228-8EC4-3238-27890E1DB02D}"/>
              </a:ext>
            </a:extLst>
          </p:cNvPr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>
            <a:extLst>
              <a:ext uri="{FF2B5EF4-FFF2-40B4-BE49-F238E27FC236}">
                <a16:creationId xmlns:a16="http://schemas.microsoft.com/office/drawing/2014/main" id="{0263CF0B-0079-AE8B-20DF-21A015CA593F}"/>
              </a:ext>
            </a:extLst>
          </p:cNvPr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>
            <a:extLst>
              <a:ext uri="{FF2B5EF4-FFF2-40B4-BE49-F238E27FC236}">
                <a16:creationId xmlns:a16="http://schemas.microsoft.com/office/drawing/2014/main" id="{FD865B6B-446F-F2B9-5990-44FDDAEB8905}"/>
              </a:ext>
            </a:extLst>
          </p:cNvPr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>
            <a:extLst>
              <a:ext uri="{FF2B5EF4-FFF2-40B4-BE49-F238E27FC236}">
                <a16:creationId xmlns:a16="http://schemas.microsoft.com/office/drawing/2014/main" id="{08E9565B-1182-4799-7E28-4302C4EF918D}"/>
              </a:ext>
            </a:extLst>
          </p:cNvPr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>
            <a:extLst>
              <a:ext uri="{FF2B5EF4-FFF2-40B4-BE49-F238E27FC236}">
                <a16:creationId xmlns:a16="http://schemas.microsoft.com/office/drawing/2014/main" id="{6C89F3D0-F756-4F59-A146-EC2B13D0DD6F}"/>
              </a:ext>
            </a:extLst>
          </p:cNvPr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>
            <a:extLst>
              <a:ext uri="{FF2B5EF4-FFF2-40B4-BE49-F238E27FC236}">
                <a16:creationId xmlns:a16="http://schemas.microsoft.com/office/drawing/2014/main" id="{EE9E7B58-E90E-67A9-272F-A357AD6C6DCD}"/>
              </a:ext>
            </a:extLst>
          </p:cNvPr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>
            <a:extLst>
              <a:ext uri="{FF2B5EF4-FFF2-40B4-BE49-F238E27FC236}">
                <a16:creationId xmlns:a16="http://schemas.microsoft.com/office/drawing/2014/main" id="{CE582BEC-46B1-F17D-141E-2B7A66B149B6}"/>
              </a:ext>
            </a:extLst>
          </p:cNvPr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9" name="=   f′j  –  dj…">
            <a:extLst>
              <a:ext uri="{FF2B5EF4-FFF2-40B4-BE49-F238E27FC236}">
                <a16:creationId xmlns:a16="http://schemas.microsoft.com/office/drawing/2014/main" id="{66D74C78-6BB1-6B3E-322C-97F489E8711F}"/>
              </a:ext>
            </a:extLst>
          </p:cNvPr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grpSp>
        <p:nvGrpSpPr>
          <p:cNvPr id="1053" name="Group">
            <a:extLst>
              <a:ext uri="{FF2B5EF4-FFF2-40B4-BE49-F238E27FC236}">
                <a16:creationId xmlns:a16="http://schemas.microsoft.com/office/drawing/2014/main" id="{487BF3F7-39DB-837A-BCDE-5ADAEA0AC24E}"/>
              </a:ext>
            </a:extLst>
          </p:cNvPr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>
              <a:extLst>
                <a:ext uri="{FF2B5EF4-FFF2-40B4-BE49-F238E27FC236}">
                  <a16:creationId xmlns:a16="http://schemas.microsoft.com/office/drawing/2014/main" id="{25591D56-D09E-E2EC-DEDD-0C2B97BA814D}"/>
                </a:ext>
              </a:extLst>
            </p:cNvPr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rPr dirty="0"/>
                <a:t>definition</a:t>
              </a:r>
            </a:p>
          </p:txBody>
        </p:sp>
        <p:sp>
          <p:nvSpPr>
            <p:cNvPr id="1052" name="Line">
              <a:extLst>
                <a:ext uri="{FF2B5EF4-FFF2-40B4-BE49-F238E27FC236}">
                  <a16:creationId xmlns:a16="http://schemas.microsoft.com/office/drawing/2014/main" id="{78F7AD9A-E3BE-6512-2D7C-381324175823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>
            <a:extLst>
              <a:ext uri="{FF2B5EF4-FFF2-40B4-BE49-F238E27FC236}">
                <a16:creationId xmlns:a16="http://schemas.microsoft.com/office/drawing/2014/main" id="{5B2DC1C1-37F3-7657-EF20-9CC01EA8090B}"/>
              </a:ext>
            </a:extLst>
          </p:cNvPr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>
              <a:extLst>
                <a:ext uri="{FF2B5EF4-FFF2-40B4-BE49-F238E27FC236}">
                  <a16:creationId xmlns:a16="http://schemas.microsoft.com/office/drawing/2014/main" id="{14BA5E3F-261E-8F2B-9C48-CF9D0710B5C1}"/>
                </a:ext>
              </a:extLst>
            </p:cNvPr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>
              <a:extLst>
                <a:ext uri="{FF2B5EF4-FFF2-40B4-BE49-F238E27FC236}">
                  <a16:creationId xmlns:a16="http://schemas.microsoft.com/office/drawing/2014/main" id="{744A306F-B3BA-2E63-6ED0-7374B3B615B2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>
            <a:extLst>
              <a:ext uri="{FF2B5EF4-FFF2-40B4-BE49-F238E27FC236}">
                <a16:creationId xmlns:a16="http://schemas.microsoft.com/office/drawing/2014/main" id="{B173E43B-0982-F2A0-7ADE-A1C7558B4CDD}"/>
              </a:ext>
            </a:extLst>
          </p:cNvPr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>
              <a:extLst>
                <a:ext uri="{FF2B5EF4-FFF2-40B4-BE49-F238E27FC236}">
                  <a16:creationId xmlns:a16="http://schemas.microsoft.com/office/drawing/2014/main" id="{A2F51758-3763-FE7C-8827-23904E888137}"/>
                </a:ext>
              </a:extLst>
            </p:cNvPr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>
              <a:extLst>
                <a:ext uri="{FF2B5EF4-FFF2-40B4-BE49-F238E27FC236}">
                  <a16:creationId xmlns:a16="http://schemas.microsoft.com/office/drawing/2014/main" id="{915221A1-DBF1-447E-349C-9569FFB8B7FE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>
            <a:extLst>
              <a:ext uri="{FF2B5EF4-FFF2-40B4-BE49-F238E27FC236}">
                <a16:creationId xmlns:a16="http://schemas.microsoft.com/office/drawing/2014/main" id="{31E7FC6D-ED33-507E-BC0D-431AD0A3F162}"/>
              </a:ext>
            </a:extLst>
          </p:cNvPr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>
              <a:extLst>
                <a:ext uri="{FF2B5EF4-FFF2-40B4-BE49-F238E27FC236}">
                  <a16:creationId xmlns:a16="http://schemas.microsoft.com/office/drawing/2014/main" id="{58B03481-5B00-75FE-2D8F-5638C5251876}"/>
                </a:ext>
              </a:extLst>
            </p:cNvPr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>
              <a:extLst>
                <a:ext uri="{FF2B5EF4-FFF2-40B4-BE49-F238E27FC236}">
                  <a16:creationId xmlns:a16="http://schemas.microsoft.com/office/drawing/2014/main" id="{02F2DDE6-E1A8-5AE7-495B-2919518BF17B}"/>
                </a:ext>
              </a:extLst>
            </p:cNvPr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179E8A-0DCD-5AA8-7136-72ECC172A741}"/>
              </a:ext>
            </a:extLst>
          </p:cNvPr>
          <p:cNvCxnSpPr/>
          <p:nvPr/>
        </p:nvCxnSpPr>
        <p:spPr>
          <a:xfrm>
            <a:off x="4760686" y="2510909"/>
            <a:ext cx="0" cy="2403647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2E3C0D-7B47-D3A0-C7FE-4C097335B02F}"/>
              </a:ext>
            </a:extLst>
          </p:cNvPr>
          <p:cNvCxnSpPr>
            <a:cxnSpLocks/>
          </p:cNvCxnSpPr>
          <p:nvPr/>
        </p:nvCxnSpPr>
        <p:spPr>
          <a:xfrm>
            <a:off x="5145315" y="2504156"/>
            <a:ext cx="0" cy="2154930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88BC9-B3CE-FF70-37AE-73C336BA3A96}"/>
                  </a:ext>
                </a:extLst>
              </p:cNvPr>
              <p:cNvSpPr txBox="1"/>
              <p:nvPr/>
            </p:nvSpPr>
            <p:spPr>
              <a:xfrm>
                <a:off x="4546173" y="2031610"/>
                <a:ext cx="429027" cy="502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449492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Lucida Sans"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b="1" i="1" smtClean="0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en-CN" sz="2000" b="1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sym typeface="Lucida San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88BC9-B3CE-FF70-37AE-73C336BA3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73" y="2031610"/>
                <a:ext cx="429027" cy="502702"/>
              </a:xfrm>
              <a:prstGeom prst="rect">
                <a:avLst/>
              </a:prstGeom>
              <a:blipFill>
                <a:blip r:embed="rId4"/>
                <a:stretch>
                  <a:fillRect l="-117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212F47-741A-AE31-7E42-DC2B83CF49A2}"/>
                  </a:ext>
                </a:extLst>
              </p:cNvPr>
              <p:cNvSpPr txBox="1"/>
              <p:nvPr/>
            </p:nvSpPr>
            <p:spPr>
              <a:xfrm>
                <a:off x="5004832" y="2008648"/>
                <a:ext cx="417807" cy="5396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449492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Lucida Sans"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kumimoji="0" lang="en-CN" sz="2000" b="1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sym typeface="Lucida San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212F47-741A-AE31-7E42-DC2B83CF4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32" y="2008648"/>
                <a:ext cx="417807" cy="539635"/>
              </a:xfrm>
              <a:prstGeom prst="rect">
                <a:avLst/>
              </a:prstGeom>
              <a:blipFill>
                <a:blip r:embed="rId5"/>
                <a:stretch>
                  <a:fillRect l="-8824" b="-232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4925C-07C4-F014-FF22-5527910EF2DC}"/>
                  </a:ext>
                </a:extLst>
              </p:cNvPr>
              <p:cNvSpPr txBox="1"/>
              <p:nvPr/>
            </p:nvSpPr>
            <p:spPr>
              <a:xfrm>
                <a:off x="5291997" y="2040246"/>
                <a:ext cx="1344383" cy="463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sz="1800" b="1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ar-AE" altLang="zh-CN" sz="1800" b="1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ar-AE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)</a:t>
                </a:r>
                <a:endParaRPr lang="en-CN" sz="18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4925C-07C4-F014-FF22-5527910E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97" y="2040246"/>
                <a:ext cx="1344383" cy="463910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8D8DBB-7A2B-1EDB-4C7A-5C1BDF9E0682}"/>
              </a:ext>
            </a:extLst>
          </p:cNvPr>
          <p:cNvCxnSpPr>
            <a:cxnSpLocks/>
          </p:cNvCxnSpPr>
          <p:nvPr/>
        </p:nvCxnSpPr>
        <p:spPr>
          <a:xfrm>
            <a:off x="9749595" y="2668692"/>
            <a:ext cx="0" cy="770569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AD816F-DAF9-D832-5FF1-A9E1AF21BDE8}"/>
              </a:ext>
            </a:extLst>
          </p:cNvPr>
          <p:cNvCxnSpPr>
            <a:cxnSpLocks/>
          </p:cNvCxnSpPr>
          <p:nvPr/>
        </p:nvCxnSpPr>
        <p:spPr>
          <a:xfrm>
            <a:off x="4760686" y="4769562"/>
            <a:ext cx="3037114" cy="0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  <a:headEnd type="stealth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8B5CFE-8344-A87C-5A56-540630AAEE6E}"/>
              </a:ext>
            </a:extLst>
          </p:cNvPr>
          <p:cNvCxnSpPr>
            <a:cxnSpLocks/>
          </p:cNvCxnSpPr>
          <p:nvPr/>
        </p:nvCxnSpPr>
        <p:spPr>
          <a:xfrm>
            <a:off x="7797800" y="3926930"/>
            <a:ext cx="0" cy="949870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120E1A-5C78-5B63-683A-93BF325C9E60}"/>
                  </a:ext>
                </a:extLst>
              </p:cNvPr>
              <p:cNvSpPr txBox="1"/>
              <p:nvPr/>
            </p:nvSpPr>
            <p:spPr>
              <a:xfrm>
                <a:off x="5463329" y="4672222"/>
                <a:ext cx="1676021" cy="413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  <m:r>
                          <a:rPr lang="en-US" sz="1800" i="1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  <m:t>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solidFill>
                          <a:srgbClr val="92D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-</a:t>
                </a:r>
                <a:r>
                  <a:rPr lang="ar-AE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endParaRPr lang="en-CN" sz="18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120E1A-5C78-5B63-683A-93BF325C9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29" y="4672222"/>
                <a:ext cx="1676021" cy="413511"/>
              </a:xfrm>
              <a:prstGeom prst="rect">
                <a:avLst/>
              </a:prstGeom>
              <a:blipFill>
                <a:blip r:embed="rId7"/>
                <a:stretch>
                  <a:fillRect b="-205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EA5918-39E2-94B4-E5BD-9F5098C8C0DC}"/>
              </a:ext>
            </a:extLst>
          </p:cNvPr>
          <p:cNvCxnSpPr>
            <a:cxnSpLocks/>
          </p:cNvCxnSpPr>
          <p:nvPr/>
        </p:nvCxnSpPr>
        <p:spPr>
          <a:xfrm>
            <a:off x="7480300" y="2445836"/>
            <a:ext cx="0" cy="972000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DB2F4-A81B-0F4F-5A18-E046DC4EA1CA}"/>
              </a:ext>
            </a:extLst>
          </p:cNvPr>
          <p:cNvCxnSpPr>
            <a:cxnSpLocks/>
          </p:cNvCxnSpPr>
          <p:nvPr/>
        </p:nvCxnSpPr>
        <p:spPr>
          <a:xfrm>
            <a:off x="5152595" y="2548283"/>
            <a:ext cx="2297490" cy="0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headEnd type="stealth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604D48-C2C9-7819-1F86-0F3D8AFEF1BC}"/>
                  </a:ext>
                </a:extLst>
              </p:cNvPr>
              <p:cNvSpPr txBox="1"/>
              <p:nvPr/>
            </p:nvSpPr>
            <p:spPr>
              <a:xfrm>
                <a:off x="5835549" y="2390005"/>
                <a:ext cx="1344383" cy="463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-</a:t>
                </a:r>
                <a:r>
                  <a:rPr lang="ar-AE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endParaRPr lang="en-CN" sz="18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604D48-C2C9-7819-1F86-0F3D8AFEF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49" y="2390005"/>
                <a:ext cx="1344383" cy="463910"/>
              </a:xfrm>
              <a:prstGeom prst="rect">
                <a:avLst/>
              </a:prstGeom>
              <a:blipFill>
                <a:blip r:embed="rId8"/>
                <a:stretch>
                  <a:fillRect b="-135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199A66-4CD0-6D9F-225F-AFA879DC96C5}"/>
              </a:ext>
            </a:extLst>
          </p:cNvPr>
          <p:cNvCxnSpPr>
            <a:cxnSpLocks/>
          </p:cNvCxnSpPr>
          <p:nvPr/>
        </p:nvCxnSpPr>
        <p:spPr>
          <a:xfrm>
            <a:off x="9749595" y="3917526"/>
            <a:ext cx="0" cy="942665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76B611-EC42-EC53-442D-E7BB8EBFD66A}"/>
                  </a:ext>
                </a:extLst>
              </p:cNvPr>
              <p:cNvSpPr txBox="1"/>
              <p:nvPr/>
            </p:nvSpPr>
            <p:spPr>
              <a:xfrm>
                <a:off x="7780669" y="1954414"/>
                <a:ext cx="2874633" cy="5225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L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 = 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max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  <m:r>
                      <m:rPr>
                        <m:nor/>
                      </m:rPr>
                      <a:rPr lang="en-US" sz="1800" dirty="0" smtClean="0"/>
                      <m:t> </m:t>
                    </m:r>
                    <m:r>
                      <m:rPr>
                        <m:nor/>
                      </m:rPr>
                      <a:rPr lang="en-US" sz="1800" dirty="0" smtClean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rPr>
                      <m:t>ℓ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8D3124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Lucida Sans"/>
                  </a:rPr>
                  <a:t>=</a:t>
                </a:r>
                <a:r>
                  <a:rPr lang="en-US" sz="1800" dirty="0">
                    <a:uFill>
                      <a:solidFill>
                        <a:srgbClr val="000000"/>
                      </a:solidFill>
                    </a:uFill>
                    <a:ea typeface="Times"/>
                    <a:cs typeface="Times"/>
                    <a:sym typeface="Time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max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Times"/>
                                <a:ea typeface="Times"/>
                                <a:cs typeface="Times"/>
                                <a:sym typeface="Times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altLang="zh-CN" sz="2000" i="1" baseline="-19571" dirty="0">
                            <a:solidFill>
                              <a:srgbClr val="92D050"/>
                            </a:solid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i</m:t>
                        </m:r>
                      </m:e>
                    </m:d>
                    <m:r>
                      <a:rPr lang="en-US" altLang="zh-CN" sz="18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=</m:t>
                    </m:r>
                    <m:sSub>
                      <m:sSubPr>
                        <m:ctrlPr>
                          <a:rPr lang="ar-AE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kumimoji="0" lang="en-CN" sz="1800" b="0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latin typeface="+mn-lt"/>
                  <a:ea typeface="+mn-ea"/>
                  <a:cs typeface="+mn-cs"/>
                  <a:sym typeface="Lucida Sans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76B611-EC42-EC53-442D-E7BB8EBFD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69" y="1954414"/>
                <a:ext cx="2874633" cy="522515"/>
              </a:xfrm>
              <a:prstGeom prst="rect">
                <a:avLst/>
              </a:prstGeom>
              <a:blipFill>
                <a:blip r:embed="rId9"/>
                <a:stretch>
                  <a:fillRect l="-439" b="-73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A96A18-809F-FD36-9F32-1C7F13BF69DB}"/>
                  </a:ext>
                </a:extLst>
              </p:cNvPr>
              <p:cNvSpPr txBox="1"/>
              <p:nvPr/>
            </p:nvSpPr>
            <p:spPr>
              <a:xfrm>
                <a:off x="9791834" y="4717943"/>
                <a:ext cx="2972481" cy="5225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L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’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 = </m:t>
                    </m:r>
                    <m:r>
                      <m:rPr>
                        <m:nor/>
                      </m:rPr>
                      <a:rPr lang="en-US" sz="1800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max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  <m:r>
                      <m:rPr>
                        <m:nor/>
                      </m:rPr>
                      <a:rPr lang="en-US" sz="1800" dirty="0" smtClean="0"/>
                      <m:t> </m:t>
                    </m:r>
                    <m:r>
                      <m:rPr>
                        <m:nor/>
                      </m:rPr>
                      <a:rPr lang="en-US" sz="1800" dirty="0" smtClean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rPr>
                      <m:t>ℓ</m:t>
                    </m:r>
                    <m:r>
                      <m:rPr>
                        <m:nor/>
                      </m:rPr>
                      <a:rPr lang="en-US" sz="2000" i="1" baseline="-19571" dirty="0" smtClean="0"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8D3124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Lucida Sans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max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Times"/>
                                <a:ea typeface="Times"/>
                                <a:cs typeface="Times"/>
                                <a:sym typeface="Times"/>
                              </a:rPr>
                              <m:t>ℓ</m:t>
                            </m:r>
                            <m:r>
                              <a:rPr lang="en-US" sz="1800" b="0" i="1" dirty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Times"/>
                                <a:cs typeface="Times"/>
                                <a:sym typeface="Times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  <m:r>
                          <a:rPr lang="en-US" sz="1800" b="0" i="1" dirty="0" smtClean="0">
                            <a:solidFill>
                              <a:srgbClr val="92D05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altLang="zh-CN" sz="2000" i="1" baseline="-19571" dirty="0">
                            <a:solidFill>
                              <a:srgbClr val="92D050"/>
                            </a:solid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i</m:t>
                        </m:r>
                      </m:e>
                    </m:d>
                    <m:r>
                      <a:rPr lang="en-US" altLang="zh-CN" sz="1800" dirty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=</m:t>
                    </m:r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rPr>
                      <m:t>ℓ</m:t>
                    </m:r>
                    <m:r>
                      <a:rPr lang="en-US" altLang="zh-CN" sz="1800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Times"/>
                        <a:cs typeface="Times"/>
                        <a:sym typeface="Times"/>
                      </a:rPr>
                      <m:t>’</m:t>
                    </m:r>
                    <m:r>
                      <m:rPr>
                        <m:nor/>
                      </m:rPr>
                      <a:rPr lang="en-US" altLang="zh-CN" sz="2000" b="0" i="1" baseline="-1957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"/>
                        <a:ea typeface="Times"/>
                        <a:cs typeface="Times"/>
                        <a:sym typeface="Times"/>
                      </a:rPr>
                      <m:t>j</m:t>
                    </m:r>
                  </m:oMath>
                </a14:m>
                <a:endParaRPr kumimoji="0" lang="en-CN" sz="1800" b="0" i="0" u="none" strike="noStrike" cap="none" spc="0" normalizeH="0" baseline="0" dirty="0">
                  <a:ln>
                    <a:noFill/>
                  </a:ln>
                  <a:solidFill>
                    <a:srgbClr val="8D3124"/>
                  </a:solidFill>
                  <a:effectLst/>
                  <a:uFillTx/>
                  <a:latin typeface="+mn-lt"/>
                  <a:ea typeface="+mn-ea"/>
                  <a:cs typeface="+mn-cs"/>
                  <a:sym typeface="Lucida Sans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A96A18-809F-FD36-9F32-1C7F13BF6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834" y="4717943"/>
                <a:ext cx="2972481" cy="522515"/>
              </a:xfrm>
              <a:prstGeom prst="rect">
                <a:avLst/>
              </a:prstGeom>
              <a:blipFill>
                <a:blip r:embed="rId10"/>
                <a:stretch>
                  <a:fillRect l="-424" r="-424" b="-95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65F702-A3D3-8A97-9F3C-81F503A75B2E}"/>
              </a:ext>
            </a:extLst>
          </p:cNvPr>
          <p:cNvCxnSpPr>
            <a:cxnSpLocks/>
          </p:cNvCxnSpPr>
          <p:nvPr/>
        </p:nvCxnSpPr>
        <p:spPr>
          <a:xfrm flipV="1">
            <a:off x="5152595" y="4466431"/>
            <a:ext cx="4609387" cy="0"/>
          </a:xfrm>
          <a:prstGeom prst="lin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headEnd type="stealth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30FC36-4A15-8268-9DB0-628AB15A322D}"/>
                  </a:ext>
                </a:extLst>
              </p:cNvPr>
              <p:cNvSpPr txBox="1"/>
              <p:nvPr/>
            </p:nvSpPr>
            <p:spPr>
              <a:xfrm>
                <a:off x="7622639" y="4386763"/>
                <a:ext cx="1969430" cy="463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m:t>ℓ</m:t>
                        </m:r>
                        <m:r>
                          <a:rPr lang="en-US" sz="1800" i="1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Times"/>
                            <a:cs typeface="Times"/>
                            <a:sym typeface="Times"/>
                          </a:rPr>
                          <m:t>’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-</a:t>
                </a:r>
                <a:r>
                  <a:rPr lang="ar-AE" sz="1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>
                    <a:solidFill>
                      <a:srgbClr val="92D05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endParaRPr lang="en-CN" sz="1800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30FC36-4A15-8268-9DB0-628AB15A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639" y="4386763"/>
                <a:ext cx="1969430" cy="463910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ADDF83B-D9D9-72EC-58AC-D08C479F6077}"/>
              </a:ext>
            </a:extLst>
          </p:cNvPr>
          <p:cNvGrpSpPr/>
          <p:nvPr/>
        </p:nvGrpSpPr>
        <p:grpSpPr>
          <a:xfrm>
            <a:off x="3987598" y="2425789"/>
            <a:ext cx="5729717" cy="6569708"/>
            <a:chOff x="3987598" y="2425789"/>
            <a:chExt cx="5729717" cy="65697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69CE30-0403-0A46-CC7B-B8D52F3F692D}"/>
                </a:ext>
              </a:extLst>
            </p:cNvPr>
            <p:cNvCxnSpPr>
              <a:cxnSpLocks/>
            </p:cNvCxnSpPr>
            <p:nvPr/>
          </p:nvCxnSpPr>
          <p:spPr>
            <a:xfrm>
              <a:off x="4760686" y="2832382"/>
              <a:ext cx="4956629" cy="0"/>
            </a:xfrm>
            <a:prstGeom prst="line">
              <a:avLst/>
            </a:prstGeom>
            <a:noFill/>
            <a:ln w="25400" cap="flat">
              <a:solidFill>
                <a:srgbClr val="92D050"/>
              </a:solidFill>
              <a:prstDash val="solid"/>
              <a:miter lim="400000"/>
              <a:headEnd type="stealth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2039CC6-533E-F960-A098-564F68F23478}"/>
                    </a:ext>
                  </a:extLst>
                </p:cNvPr>
                <p:cNvSpPr txBox="1"/>
                <p:nvPr/>
              </p:nvSpPr>
              <p:spPr>
                <a:xfrm>
                  <a:off x="7553589" y="2425789"/>
                  <a:ext cx="1344383" cy="41351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b="1" i="1" smtClean="0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Times"/>
                              <a:ea typeface="Times"/>
                              <a:cs typeface="Times"/>
                              <a:sym typeface="Times"/>
                            </a:rPr>
                            <m:t>ℓ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1800" b="1" dirty="0">
                      <a:solidFill>
                        <a:srgbClr val="92D050"/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800" b="1" i="0" dirty="0" smtClean="0">
                          <a:solidFill>
                            <a:srgbClr val="92D05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ar-AE" sz="1800" b="1" dirty="0">
                      <a:solidFill>
                        <a:srgbClr val="92D050"/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b="1" i="1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1800" b="1" dirty="0">
                      <a:solidFill>
                        <a:srgbClr val="92D050"/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:r>
                    <a:rPr lang="en-US" altLang="zh-CN" sz="1800" b="1" dirty="0">
                      <a:solidFill>
                        <a:srgbClr val="92D050"/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-</a:t>
                  </a:r>
                  <a:r>
                    <a:rPr lang="ar-AE" sz="1800" b="1" dirty="0">
                      <a:solidFill>
                        <a:srgbClr val="92D050"/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b="1" i="1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92D05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1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 </a:t>
                  </a:r>
                  <a:endParaRPr lang="en-CN" sz="18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2039CC6-533E-F960-A098-564F68F23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589" y="2425789"/>
                  <a:ext cx="1344383" cy="413511"/>
                </a:xfrm>
                <a:prstGeom prst="rect">
                  <a:avLst/>
                </a:prstGeom>
                <a:blipFill>
                  <a:blip r:embed="rId12"/>
                  <a:stretch>
                    <a:fillRect b="-2121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7DCC1F2-AEC3-3C6D-04CA-594631DCED62}"/>
                </a:ext>
              </a:extLst>
            </p:cNvPr>
            <p:cNvSpPr/>
            <p:nvPr/>
          </p:nvSpPr>
          <p:spPr>
            <a:xfrm>
              <a:off x="3987598" y="8472026"/>
              <a:ext cx="4122981" cy="523471"/>
            </a:xfrm>
            <a:prstGeom prst="roundRect">
              <a:avLst/>
            </a:prstGeom>
            <a:noFill/>
            <a:ln w="28575" cap="flat">
              <a:solidFill>
                <a:srgbClr val="92D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61411" marR="61411" indent="0" algn="l" defTabSz="457200" rtl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</a:pPr>
              <a:endParaRPr kumimoji="0" lang="en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Lucid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49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69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240" y="2016196"/>
            <a:ext cx="11704320" cy="34117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0240" y="5779008"/>
            <a:ext cx="11704320" cy="397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4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56623" indent="-4063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5575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76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7580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92603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None/>
              <a:tabLst/>
            </a:pPr>
            <a:r>
              <a:rPr lang="en-US" altLang="en-US" sz="4000" dirty="0">
                <a:latin typeface="Arial" charset="0"/>
                <a:cs typeface="Arial" charset="0"/>
              </a:rPr>
              <a:t>   Greedy exchange argument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Modify a solution incrementally by any other algorithm into the solution by your greedy algorithm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Justify the modification doesn’t make the solution worsen.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Your solution is at least as good as that of any other solution (optimal solution).</a:t>
            </a: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70</a:t>
            </a:fld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72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44614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73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7017327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57361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230081"/>
            <a:chOff x="-9841" y="351367"/>
            <a:chExt cx="2484028" cy="6638663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611233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5505200"/>
            <a:chOff x="0" y="0"/>
            <a:chExt cx="5021750" cy="55051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5505200"/>
            <a:chOff x="70920" y="0"/>
            <a:chExt cx="5357415" cy="55051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438400"/>
            <a:chOff x="0" y="0"/>
            <a:chExt cx="4932173" cy="44383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77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470960"/>
            <a:chOff x="0" y="0"/>
            <a:chExt cx="4928666" cy="4139321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3732921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438400"/>
            <a:chOff x="775741" y="0"/>
            <a:chExt cx="2299793" cy="44383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78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438400"/>
            <a:chOff x="0" y="0"/>
            <a:chExt cx="4946883" cy="44383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438400"/>
            <a:chOff x="38423" y="0"/>
            <a:chExt cx="3022972" cy="44383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79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82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br/>
            <a:br/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83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8731</TotalTime>
  <Words>8752</Words>
  <Application>Microsoft Macintosh PowerPoint</Application>
  <PresentationFormat>Custom</PresentationFormat>
  <Paragraphs>1884</Paragraphs>
  <Slides>83</Slides>
  <Notes>49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83</vt:i4>
      </vt:variant>
    </vt:vector>
  </HeadingPairs>
  <TitlesOfParts>
    <vt:vector size="99" baseType="lpstr">
      <vt:lpstr>宋体</vt:lpstr>
      <vt:lpstr>Times</vt:lpstr>
      <vt:lpstr>Arial</vt:lpstr>
      <vt:lpstr>Calibri</vt:lpstr>
      <vt:lpstr>Cambria Math</vt:lpstr>
      <vt:lpstr>Consolas</vt:lpstr>
      <vt:lpstr>Futura</vt:lpstr>
      <vt:lpstr>Lucida Grande</vt:lpstr>
      <vt:lpstr>Lucida Sans</vt:lpstr>
      <vt:lpstr>Symbol</vt:lpstr>
      <vt:lpstr>Times New Roman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Greedy algorithms</vt:lpstr>
      <vt:lpstr>Outline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Greedy Algorithms</dc:title>
  <dc:creator>Zhihao Jiang</dc:creator>
  <cp:lastModifiedBy>hongjiang wei</cp:lastModifiedBy>
  <cp:revision>149</cp:revision>
  <dcterms:modified xsi:type="dcterms:W3CDTF">2024-11-22T09:12:50Z</dcterms:modified>
</cp:coreProperties>
</file>