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8"/>
  </p:notesMasterIdLst>
  <p:sldIdLst>
    <p:sldId id="541" r:id="rId2"/>
    <p:sldId id="379" r:id="rId3"/>
    <p:sldId id="380" r:id="rId4"/>
    <p:sldId id="544" r:id="rId5"/>
    <p:sldId id="542" r:id="rId6"/>
    <p:sldId id="545" r:id="rId7"/>
    <p:sldId id="546" r:id="rId8"/>
    <p:sldId id="547" r:id="rId9"/>
    <p:sldId id="548" r:id="rId10"/>
    <p:sldId id="561" r:id="rId11"/>
    <p:sldId id="549" r:id="rId12"/>
    <p:sldId id="384" r:id="rId13"/>
    <p:sldId id="389" r:id="rId14"/>
    <p:sldId id="558" r:id="rId15"/>
    <p:sldId id="390" r:id="rId16"/>
    <p:sldId id="393" r:id="rId17"/>
    <p:sldId id="394" r:id="rId18"/>
    <p:sldId id="395" r:id="rId19"/>
    <p:sldId id="398" r:id="rId20"/>
    <p:sldId id="399" r:id="rId21"/>
    <p:sldId id="440" r:id="rId22"/>
    <p:sldId id="441" r:id="rId23"/>
    <p:sldId id="413" r:id="rId24"/>
    <p:sldId id="412" r:id="rId25"/>
    <p:sldId id="414" r:id="rId26"/>
    <p:sldId id="415" r:id="rId27"/>
    <p:sldId id="417" r:id="rId28"/>
    <p:sldId id="418" r:id="rId29"/>
    <p:sldId id="419" r:id="rId30"/>
    <p:sldId id="421" r:id="rId31"/>
    <p:sldId id="420" r:id="rId32"/>
    <p:sldId id="422" r:id="rId33"/>
    <p:sldId id="423" r:id="rId34"/>
    <p:sldId id="424" r:id="rId35"/>
    <p:sldId id="425" r:id="rId36"/>
    <p:sldId id="426" r:id="rId37"/>
    <p:sldId id="562" r:id="rId38"/>
    <p:sldId id="563" r:id="rId39"/>
    <p:sldId id="427" r:id="rId40"/>
    <p:sldId id="428" r:id="rId41"/>
    <p:sldId id="429" r:id="rId42"/>
    <p:sldId id="430" r:id="rId43"/>
    <p:sldId id="431" r:id="rId44"/>
    <p:sldId id="432" r:id="rId45"/>
    <p:sldId id="559" r:id="rId46"/>
    <p:sldId id="445" r:id="rId47"/>
    <p:sldId id="433" r:id="rId48"/>
    <p:sldId id="451" r:id="rId49"/>
    <p:sldId id="452" r:id="rId50"/>
    <p:sldId id="453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555" r:id="rId61"/>
    <p:sldId id="463" r:id="rId62"/>
    <p:sldId id="464" r:id="rId63"/>
    <p:sldId id="465" r:id="rId64"/>
    <p:sldId id="466" r:id="rId65"/>
    <p:sldId id="467" r:id="rId66"/>
    <p:sldId id="468" r:id="rId67"/>
    <p:sldId id="551" r:id="rId68"/>
    <p:sldId id="476" r:id="rId69"/>
    <p:sldId id="469" r:id="rId70"/>
    <p:sldId id="470" r:id="rId71"/>
    <p:sldId id="472" r:id="rId72"/>
    <p:sldId id="473" r:id="rId73"/>
    <p:sldId id="474" r:id="rId74"/>
    <p:sldId id="475" r:id="rId75"/>
    <p:sldId id="478" r:id="rId76"/>
    <p:sldId id="479" r:id="rId77"/>
    <p:sldId id="480" r:id="rId78"/>
    <p:sldId id="481" r:id="rId79"/>
    <p:sldId id="482" r:id="rId80"/>
    <p:sldId id="483" r:id="rId81"/>
    <p:sldId id="484" r:id="rId82"/>
    <p:sldId id="489" r:id="rId83"/>
    <p:sldId id="490" r:id="rId84"/>
    <p:sldId id="491" r:id="rId85"/>
    <p:sldId id="492" r:id="rId86"/>
    <p:sldId id="493" r:id="rId87"/>
    <p:sldId id="494" r:id="rId88"/>
    <p:sldId id="495" r:id="rId89"/>
    <p:sldId id="496" r:id="rId90"/>
    <p:sldId id="498" r:id="rId91"/>
    <p:sldId id="503" r:id="rId92"/>
    <p:sldId id="504" r:id="rId93"/>
    <p:sldId id="505" r:id="rId94"/>
    <p:sldId id="506" r:id="rId95"/>
    <p:sldId id="507" r:id="rId96"/>
    <p:sldId id="508" r:id="rId97"/>
    <p:sldId id="509" r:id="rId98"/>
    <p:sldId id="510" r:id="rId99"/>
    <p:sldId id="511" r:id="rId100"/>
    <p:sldId id="512" r:id="rId101"/>
    <p:sldId id="513" r:id="rId102"/>
    <p:sldId id="514" r:id="rId103"/>
    <p:sldId id="515" r:id="rId104"/>
    <p:sldId id="516" r:id="rId105"/>
    <p:sldId id="517" r:id="rId106"/>
    <p:sldId id="519" r:id="rId107"/>
    <p:sldId id="520" r:id="rId108"/>
    <p:sldId id="521" r:id="rId109"/>
    <p:sldId id="522" r:id="rId110"/>
    <p:sldId id="560" r:id="rId111"/>
    <p:sldId id="523" r:id="rId112"/>
    <p:sldId id="524" r:id="rId113"/>
    <p:sldId id="525" r:id="rId114"/>
    <p:sldId id="526" r:id="rId115"/>
    <p:sldId id="556" r:id="rId116"/>
    <p:sldId id="528" r:id="rId117"/>
    <p:sldId id="529" r:id="rId118"/>
    <p:sldId id="530" r:id="rId119"/>
    <p:sldId id="531" r:id="rId120"/>
    <p:sldId id="532" r:id="rId121"/>
    <p:sldId id="533" r:id="rId122"/>
    <p:sldId id="534" r:id="rId123"/>
    <p:sldId id="535" r:id="rId124"/>
    <p:sldId id="536" r:id="rId125"/>
    <p:sldId id="537" r:id="rId126"/>
    <p:sldId id="557" r:id="rId1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6EAE131-24EA-4FA5-A8E1-88088CC1DEEB}">
          <p14:sldIdLst>
            <p14:sldId id="541"/>
            <p14:sldId id="379"/>
            <p14:sldId id="380"/>
            <p14:sldId id="544"/>
            <p14:sldId id="542"/>
            <p14:sldId id="545"/>
            <p14:sldId id="546"/>
            <p14:sldId id="547"/>
            <p14:sldId id="548"/>
            <p14:sldId id="561"/>
            <p14:sldId id="549"/>
            <p14:sldId id="384"/>
            <p14:sldId id="389"/>
          </p14:sldIdLst>
        </p14:section>
        <p14:section name="Untitled Section" id="{0ADCA502-53A8-44EB-999D-A8FC9200BA97}">
          <p14:sldIdLst>
            <p14:sldId id="558"/>
            <p14:sldId id="390"/>
            <p14:sldId id="393"/>
            <p14:sldId id="394"/>
            <p14:sldId id="395"/>
            <p14:sldId id="398"/>
            <p14:sldId id="399"/>
            <p14:sldId id="440"/>
            <p14:sldId id="441"/>
            <p14:sldId id="413"/>
            <p14:sldId id="412"/>
            <p14:sldId id="414"/>
            <p14:sldId id="415"/>
            <p14:sldId id="417"/>
            <p14:sldId id="418"/>
            <p14:sldId id="419"/>
            <p14:sldId id="421"/>
            <p14:sldId id="420"/>
            <p14:sldId id="422"/>
            <p14:sldId id="423"/>
            <p14:sldId id="424"/>
            <p14:sldId id="425"/>
            <p14:sldId id="426"/>
            <p14:sldId id="562"/>
            <p14:sldId id="563"/>
            <p14:sldId id="427"/>
            <p14:sldId id="428"/>
            <p14:sldId id="429"/>
            <p14:sldId id="430"/>
            <p14:sldId id="431"/>
            <p14:sldId id="432"/>
          </p14:sldIdLst>
        </p14:section>
        <p14:section name="Untitled Section" id="{495F650D-2BE0-4681-853E-B229B739DCA5}">
          <p14:sldIdLst>
            <p14:sldId id="559"/>
            <p14:sldId id="445"/>
            <p14:sldId id="433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555"/>
            <p14:sldId id="463"/>
            <p14:sldId id="464"/>
            <p14:sldId id="465"/>
            <p14:sldId id="466"/>
            <p14:sldId id="467"/>
            <p14:sldId id="468"/>
            <p14:sldId id="551"/>
            <p14:sldId id="476"/>
            <p14:sldId id="469"/>
            <p14:sldId id="470"/>
            <p14:sldId id="472"/>
            <p14:sldId id="473"/>
            <p14:sldId id="474"/>
            <p14:sldId id="475"/>
            <p14:sldId id="478"/>
            <p14:sldId id="479"/>
            <p14:sldId id="480"/>
            <p14:sldId id="481"/>
            <p14:sldId id="482"/>
            <p14:sldId id="483"/>
            <p14:sldId id="484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8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9"/>
            <p14:sldId id="520"/>
            <p14:sldId id="521"/>
            <p14:sldId id="522"/>
          </p14:sldIdLst>
        </p14:section>
        <p14:section name="Untitled Section" id="{182549E2-1005-427B-9BD4-D3608BF5A660}">
          <p14:sldIdLst>
            <p14:sldId id="560"/>
            <p14:sldId id="523"/>
            <p14:sldId id="524"/>
            <p14:sldId id="525"/>
            <p14:sldId id="526"/>
            <p14:sldId id="556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1" autoAdjust="0"/>
    <p:restoredTop sz="86782" autoAdjust="0"/>
  </p:normalViewPr>
  <p:slideViewPr>
    <p:cSldViewPr>
      <p:cViewPr varScale="1">
        <p:scale>
          <a:sx n="81" d="100"/>
          <a:sy n="81" d="100"/>
        </p:scale>
        <p:origin x="9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4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-5157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7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9/24/2024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304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6C11BF-C013-4618-A8BA-081214EE9F2F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Contains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  <a:endParaRPr lang="zh-CN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重点应该是落在各种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symbol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的意义，关系，以及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best worst average case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Outline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里面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4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个主题都留了基础的需要总结讲解的例子，后面有一些具体的例子比如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selection sort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因为后面要单独讲就隐藏了。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80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3DD8C4-B727-4E57-B707-7F6169A13713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64670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D10E0D-4813-45D4-9F2D-7433BD31A0D8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390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2C4A2-0248-46AD-A440-C6762CFF172B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6330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只要max被选出来</a:t>
            </a:r>
            <a:r>
              <a:rPr lang="zh-CN" altLang="en-US" dirty="0"/>
              <a:t>，后面就不需要执行了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  <a:p>
            <a:endParaRPr lang="en-US" altLang="zh-CN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C02B71-39CC-418D-ADE9-64683DCD342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29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 err="1"/>
              <a:t>一直需要执行的情况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个是前面</a:t>
            </a:r>
            <a:r>
              <a:rPr lang="en-US" altLang="zh-CN" dirty="0" err="1"/>
              <a:t>i</a:t>
            </a:r>
            <a:r>
              <a:rPr lang="zh-CN" altLang="en-US" dirty="0"/>
              <a:t>个里面最大的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1137BE-2EA1-4204-9DD8-3111F9F05C4F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0824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72E9AD-949C-4146-B613-9851615AD40D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16652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3C498E-1CFD-4C62-B2C6-E490E1DECC34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0120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E95698-EC0D-4451-974A-37D6443C532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7659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A6FCE9-A78E-4E08-A080-4B548ACC4A02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94079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CCBE12-87FE-4AD1-AB25-EDEF795EDFC6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2146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28029-F918-4975-B1D7-695F5180BF68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23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4BA78-9167-47FB-B9A6-371D561CBD99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7206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09B4F2-FD3F-4979-B67E-21EA9E824ACA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52385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B790A-4A7E-4DB1-895D-E5BC01FCED2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28103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083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BB1A5-1D1C-4E8D-A060-6F5DC9C19289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827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dirty="0"/>
              <a:t>Note that for small values of </a:t>
            </a:r>
            <a:r>
              <a:rPr lang="en-CA" altLang="zh-CN" i="1" dirty="0"/>
              <a:t>n</a:t>
            </a:r>
            <a:r>
              <a:rPr lang="en-CA" altLang="zh-CN" dirty="0"/>
              <a:t>, it may be reasonable to use an algorithm that is asymptotically more expensive, but we will consider these on a one-by-one basis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489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B83580-6A4D-4FE1-AA94-27B0708498C7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9F9F4F-6B79-43EB-BC0D-4C597B4F8C1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34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CA7BA8-41FC-4989-898E-87456CA6045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6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89B5AE-7077-48C5-9951-8249C759E3B9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715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60A2E6-F0F9-4566-A733-282A2996E68B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038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345888-1EA2-462A-A37C-E479D70A2163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8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81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44BC68-670F-444D-BF25-F3C6E5AEADD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182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888B24-017A-4989-BD6A-C4590143BC7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057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4A14BD-8C21-4F77-B2D3-EA8A0C06C29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0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ED894-CCE3-4B50-893A-5FD6FB898B07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73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D8F852-989A-4B57-9813-C60E03FE7EEB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5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EDAC01-DA36-4076-9F90-E3A35289DA97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83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D1605D-9E73-48C6-B145-0430DE70B25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169D27-A329-41BF-8842-676EB73F498E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90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DD6F6-173E-45D3-A324-05FFF903804B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699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0DE84F-A258-48D6-955F-2032494CFF0C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29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AC8165-BA5D-49CC-A980-C71C61E15C7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417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71925-1735-4A27-AC57-EC4D32B7143E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57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72FED3-2B9B-42BA-85F9-4359B7A1B86F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687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35B4-C4F6-47A2-8263-E774F0BB574F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703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4E34E-8F37-46EE-B6C8-3AAD60642FCD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139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088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55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1E51BD-92C2-4885-B654-42B71EB1BA68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49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9EA54-92FC-4D7D-B2CE-DFA14C6221F8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05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B54FE3-ABB2-433D-BDAA-B6774C0B712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188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CB890B-DF38-4FA9-B891-B2B840F48CE7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9221F-1EAD-49F3-A2BB-9FB7330AED9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3742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4BCA0C-78A9-4422-94BD-821D7D0D2A3A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093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F55431-7726-4473-91F8-8872AD45BCCB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5225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B13652-D542-47DA-9185-3FF29FD42687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866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8D242-C01D-459E-A7BD-74450E2DA0DD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129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7A82A2-8C68-47ED-8481-7D5E9C1BA201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1581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1A329-2591-4CF5-8351-5AEA4B54FDAD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650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Defining</a:t>
            </a:r>
            <a:r>
              <a:rPr lang="en-CA" baseline="0" dirty="0"/>
              <a:t> big-O with multiple variables is tricky. Ref: http://people.cs.ksu.edu/~rhowell/asymptotic.pdf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10860-A8EC-484F-9C73-3528F7533219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5431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7EEC41-0AC9-4C20-B60C-8C159C7203F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05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1F9DE-C10F-45D3-8806-0C631DBCBC83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28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7DB33-B48F-4CA8-ADC8-5151E0C56FFF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397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A5DC3-5BAD-4AB9-B1D9-AC9FDBAB745E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6087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BE735-F4D3-42BF-A8BA-7C2F36EC2AAB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24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04C21-678A-40CF-8544-80A53CF4EAF9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46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EA41E-C1E2-4FE9-BA30-C20CF034AAD7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326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323F5C-0FAF-44D1-B360-23545D17EF8D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9182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C15A1-E5E6-4C84-BE0A-8647F296C07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2019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391EF9-F3B9-425F-AB59-3FEA4347AF1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4009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9D893-CA13-4260-851C-388B667FAAB9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47268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CF742-4150-4E4B-952C-32C4701C039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63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010D98-AF4B-42D3-A829-CFBA4AC125D7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511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A6F653-057D-4EB0-8942-D2202240FCC4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00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2712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8F5FC1-DB56-4DCC-A91E-41B9314120A3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2708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F413F1-EB07-4A73-BDE3-4E1F64C9F207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827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F61D-9376-4343-9127-0A120E6E0735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547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6E3AD-4ECD-4D33-B75D-2A37354AC102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599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91BFF5-BA8D-4D0D-B9D1-40543D1EB243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2758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7A4323-4836-43FB-852A-709954C95CE1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804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0CDB93-EA32-49AB-A432-D86F74EBFCB8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6586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DF0798-6E77-442A-A848-661485B2BBE4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260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2EC9CA-CDBB-4511-B0BA-521A6402DA31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85352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5756DB-7774-4B86-86B8-9A83F28204B3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02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A71215-3646-453A-BF97-A7D33AD9AC64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3065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9B8B0-DE55-4FC3-B4D5-D6447B69049B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1085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F156B6-D32E-420F-BE4A-5892E0241F58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19937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3A05C-9F11-45E1-84F7-67991325BD12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0230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1A0FA5-B8D5-46CB-8755-C1A30975047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4205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2C4F26-FF92-45DA-95CA-41ED023C885C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8932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88420-DC54-4CD1-B16C-D07DE250249F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585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C22275-BAFB-4AA0-9FF2-56DCC1B4DD80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416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BBC338-1065-4BBB-9D57-233FB025E917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229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2ED08-CB8C-4C16-9939-97719538DEC5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1339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CB144B-3B21-48E4-A9C3-F5806E834778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2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FB9E11-39B0-4D36-A87D-A861FB6B2BB6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1228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95691-0861-4255-BD35-A67428BA6F58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8613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320B8C-8CA9-4520-B595-173C58F9EE5E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1032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D9505E-6743-410C-92EA-BEE1C86CA05E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038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4A5F65-94CC-4D80-AD0C-D8E0A25FC717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0150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D8704C-3C50-4ABE-A78F-A4DC21CF9378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1454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D08AF1-8534-4C22-B9B2-27684B2A583E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75754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99593A-B3C7-409F-A3E8-D15D0C3C4933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55956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03B520-901A-4E22-BBA9-961EBC5FB658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79322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F7376-CC54-4015-AC56-C7068F1A282E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0740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DA870E-6553-4667-BDA7-0FAE684E63E3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919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ACF96-4FD1-466D-B4D1-8B2C1318D394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5632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A7E7E-DC04-4ED2-A4FF-62481361C008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2325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219F8-5930-4C72-B801-C26448319C31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60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1A64F-67DA-47B1-8555-0368DA8C3956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13580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13F34-338D-4E09-8349-3BCD117681D3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6476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F56D3-610B-4034-ABFE-4D63248CE96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2099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AE0C58-AEFB-4F4A-AFFC-56F03A9C9C32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8461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D5C831-68C3-4936-B968-FB71100F5DE8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5089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DE41CA-8B80-4041-B077-1FF4258252B6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8225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DD09A2-44B0-42DA-9CAE-DFBEB4D94075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3842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0483E-38FD-4D5C-A482-661F72864E8D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19777-EF02-403D-A50D-41783CAD4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10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41BD4B-8C8D-4F13-B8FB-E6D003F323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1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4826BD6-EF89-9341-B45C-446EE92247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6.bin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37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8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9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0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96.xml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44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5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46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47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48.bin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10" Type="http://schemas.openxmlformats.org/officeDocument/2006/relationships/image" Target="../media/image16.jp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7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lgo-visualizer.jasonpark.me/#path=search/binary_search/recursiv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2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3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 dirty="0"/>
              <a:t>Algorithm Analysis</a:t>
            </a:r>
          </a:p>
        </p:txBody>
      </p:sp>
      <p:sp>
        <p:nvSpPr>
          <p:cNvPr id="4099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Algorithm Analysis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/>
              <a:t>2,3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30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00BC6-2006-894C-98AF-47BCCD9D404D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108546" name="Object 2"/>
          <p:cNvGraphicFramePr>
            <a:graphicFrameLocks noChangeAspect="1"/>
          </p:cNvGraphicFramePr>
          <p:nvPr/>
        </p:nvGraphicFramePr>
        <p:xfrm>
          <a:off x="0" y="688975"/>
          <a:ext cx="9144000" cy="616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hart" r:id="rId3" imgW="5201107" imgH="3200705" progId="Excel.Chart.8">
                  <p:embed/>
                </p:oleObj>
              </mc:Choice>
              <mc:Fallback>
                <p:oleObj name="Chart" r:id="rId3" imgW="5201107" imgH="32007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791"/>
                      <a:stretch>
                        <a:fillRect/>
                      </a:stretch>
                    </p:blipFill>
                    <p:spPr bwMode="auto">
                      <a:xfrm>
                        <a:off x="0" y="688975"/>
                        <a:ext cx="9144000" cy="616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9" name="Group 5"/>
          <p:cNvGrpSpPr>
            <a:grpSpLocks/>
          </p:cNvGrpSpPr>
          <p:nvPr/>
        </p:nvGrpSpPr>
        <p:grpSpPr bwMode="auto">
          <a:xfrm>
            <a:off x="4267200" y="1600200"/>
            <a:ext cx="4495800" cy="3048000"/>
            <a:chOff x="2688" y="1008"/>
            <a:chExt cx="2832" cy="1920"/>
          </a:xfrm>
        </p:grpSpPr>
        <p:sp>
          <p:nvSpPr>
            <p:cNvPr id="108547" name="AutoShape 3"/>
            <p:cNvSpPr>
              <a:spLocks noChangeArrowheads="1"/>
            </p:cNvSpPr>
            <p:nvPr/>
          </p:nvSpPr>
          <p:spPr bwMode="auto">
            <a:xfrm>
              <a:off x="2688" y="1008"/>
              <a:ext cx="1008" cy="384"/>
            </a:xfrm>
            <a:prstGeom prst="wedgeRectCallout">
              <a:avLst>
                <a:gd name="adj1" fmla="val 50894"/>
                <a:gd name="adj2" fmla="val 13385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2</a:t>
              </a:r>
            </a:p>
          </p:txBody>
        </p:sp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4512" y="2544"/>
              <a:ext cx="1008" cy="384"/>
            </a:xfrm>
            <a:prstGeom prst="wedgeRectCallout">
              <a:avLst>
                <a:gd name="adj1" fmla="val -102681"/>
                <a:gd name="adj2" fmla="val -19792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en-US"/>
                <a:t>slope </a:t>
              </a:r>
              <a:r>
                <a:rPr lang="en-US" altLang="en-US">
                  <a:sym typeface="Symbol" charset="2"/>
                </a:rPr>
                <a:t></a:t>
              </a:r>
              <a:r>
                <a:rPr lang="en-US" altLang="en-US"/>
                <a:t> 1</a:t>
              </a:r>
            </a:p>
          </p:txBody>
        </p:sp>
      </p:grp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8925" y="5527675"/>
            <a:ext cx="3294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Recall: we search n times</a:t>
            </a:r>
            <a:br>
              <a:rPr lang="en-US" altLang="en-US"/>
            </a:br>
            <a:r>
              <a:rPr lang="en-US" altLang="en-US"/>
              <a:t>Linear =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r>
              <a:rPr lang="en-US" altLang="en-US"/>
              <a:t>Binary = O(n log n)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66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array is sorted:</a:t>
            </a:r>
          </a:p>
        </p:txBody>
      </p:sp>
    </p:spTree>
    <p:extLst>
      <p:ext uri="{BB962C8B-B14F-4D97-AF65-F5344CB8AC3E}">
        <p14:creationId xmlns:p14="http://schemas.microsoft.com/office/powerpoint/2010/main" val="17918718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Analyzing the function, we get: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7044" name="Picture 4" descr="alg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288" y="2205757"/>
            <a:ext cx="81724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5915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replacing each Landau symbol with a representative, we are required to solve the recurrence relation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       T(1) = 1</a:t>
            </a:r>
          </a:p>
          <a:p>
            <a:pPr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 easy way to solve this is with Maple: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rsolve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( {T(n) = T(n </a:t>
            </a:r>
            <a:r>
              <a:rPr lang="en-US" sz="1600" b="1" dirty="0">
                <a:solidFill>
                  <a:srgbClr val="D20000"/>
                </a:solidFill>
                <a:latin typeface="Arial" charset="0"/>
                <a:cs typeface="Arial" charset="0"/>
              </a:rPr>
              <a:t>–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1) + n, T(1) = 1}, T(n)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&gt;</a:t>
            </a:r>
            <a:r>
              <a:rPr lang="en-US" sz="1600" b="1" dirty="0">
                <a:solidFill>
                  <a:srgbClr val="D20000"/>
                </a:solidFill>
                <a:latin typeface="Courier New" pitchFamily="49" charset="0"/>
                <a:cs typeface="Arial" charset="0"/>
              </a:rPr>
              <a:t> expand( % );</a:t>
            </a:r>
            <a:endParaRPr lang="en-US" sz="2400" dirty="0">
              <a:latin typeface="Times New Roman" pitchFamily="18" charset="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6238" y="3933825"/>
            <a:ext cx="28082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8400" y="5197475"/>
            <a:ext cx="12128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49376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sorting routine has the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see this by hand, consider the following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63713" y="3357563"/>
          <a:ext cx="5802312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4" imgW="2844720" imgH="1625400" progId="Equation.3">
                  <p:embed/>
                </p:oleObj>
              </mc:Choice>
              <mc:Fallback>
                <p:oleObj name="Equation" r:id="rId4" imgW="2844720" imgH="162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7563"/>
                        <a:ext cx="5802312" cy="331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258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Now consider binary search of a sorted list: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Check the middle entry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we do not find it, check either the left- or right-hand side, as appropriate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T((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Also, if </a:t>
            </a:r>
            <a:r>
              <a:rPr lang="en-US" altLang="zh-CN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zh-CN" dirty="0">
                <a:latin typeface="Arial" charset="0"/>
                <a:cs typeface="Arial" charset="0"/>
              </a:rPr>
              <a:t>, then 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T(1) = </a:t>
            </a:r>
            <a:r>
              <a:rPr lang="en-US" altLang="zh-CN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altLang="zh-CN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551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Thus we have to solve: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Assume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is an integer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Then 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(2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1)/2 = 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</a:t>
            </a:r>
            <a:r>
              <a:rPr lang="en-US" baseline="30000" dirty="0">
                <a:latin typeface="Arial" charset="0"/>
                <a:cs typeface="Arial" charset="0"/>
              </a:rPr>
              <a:t>–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67435"/>
              </p:ext>
            </p:extLst>
          </p:nvPr>
        </p:nvGraphicFramePr>
        <p:xfrm>
          <a:off x="2555875" y="1897955"/>
          <a:ext cx="360045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4" imgW="1765080" imgH="609480" progId="Equation.3">
                  <p:embed/>
                </p:oleObj>
              </mc:Choice>
              <mc:Fallback>
                <p:oleObj name="Equation" r:id="rId4" imgW="17650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97955"/>
                        <a:ext cx="3600450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8296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we can write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484438" y="2276475"/>
          <a:ext cx="3705225" cy="404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4" imgW="1815840" imgH="1981080" progId="Equation.3">
                  <p:embed/>
                </p:oleObj>
              </mc:Choice>
              <mc:Fallback>
                <p:oleObj name="Equation" r:id="rId4" imgW="1815840" imgH="198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3705225" cy="404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450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Notice the pattern with one more step: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700338" y="2492375"/>
          <a:ext cx="303212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4" imgW="1485720" imgH="1460160" progId="Equation.3">
                  <p:embed/>
                </p:oleObj>
              </mc:Choice>
              <mc:Fallback>
                <p:oleObj name="Equation" r:id="rId4" imgW="148572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2375"/>
                        <a:ext cx="3032125" cy="297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195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in general, we may deduce that after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</a:t>
            </a:r>
            <a:r>
              <a:rPr lang="en-US" dirty="0">
                <a:latin typeface="Arial" charset="0"/>
                <a:cs typeface="Arial" charset="0"/>
              </a:rPr>
              <a:t> steps: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because </a:t>
            </a:r>
            <a:r>
              <a:rPr lang="en-US" dirty="0">
                <a:latin typeface="Times New Roman" pitchFamily="18" charset="0"/>
                <a:cs typeface="Arial" charset="0"/>
              </a:rPr>
              <a:t>T(1) = 1</a:t>
            </a:r>
            <a:endParaRPr lang="en-US" sz="18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484438" y="2420938"/>
          <a:ext cx="36020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4" imgW="1765080" imgH="723600" progId="Equation.3">
                  <p:embed/>
                </p:oleObj>
              </mc:Choice>
              <mc:Fallback>
                <p:oleObj name="Equation" r:id="rId4" imgW="176508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36020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045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112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but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                       for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+ 1)) = </a:t>
            </a:r>
            <a:r>
              <a:rPr lang="en-US" b="1" dirty="0">
                <a:latin typeface="Symbol" pitchFamily="18" charset="2"/>
                <a:cs typeface="Arial" charset="0"/>
              </a:rPr>
              <a:t>Q 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3220"/>
              </p:ext>
            </p:extLst>
          </p:nvPr>
        </p:nvGraphicFramePr>
        <p:xfrm>
          <a:off x="1403350" y="3265488"/>
          <a:ext cx="61849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4" imgW="3619440" imgH="812520" progId="Equation.DSMT4">
                  <p:embed/>
                </p:oleObj>
              </mc:Choice>
              <mc:Fallback>
                <p:oleObj name="Equation" r:id="rId4" imgW="36194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65488"/>
                        <a:ext cx="6184900" cy="138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20836"/>
              </p:ext>
            </p:extLst>
          </p:nvPr>
        </p:nvGraphicFramePr>
        <p:xfrm>
          <a:off x="3934618" y="2581592"/>
          <a:ext cx="143351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6" imgW="838080" imgH="469800" progId="Equation.DSMT4">
                  <p:embed/>
                </p:oleObj>
              </mc:Choice>
              <mc:Fallback>
                <p:oleObj name="Equation" r:id="rId6" imgW="838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618" y="2581592"/>
                        <a:ext cx="1433513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53778"/>
              </p:ext>
            </p:extLst>
          </p:nvPr>
        </p:nvGraphicFramePr>
        <p:xfrm>
          <a:off x="5855493" y="2809875"/>
          <a:ext cx="10207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8" imgW="596880" imgH="177480" progId="Equation.DSMT4">
                  <p:embed/>
                </p:oleObj>
              </mc:Choice>
              <mc:Fallback>
                <p:oleObj name="Equation" r:id="rId8" imgW="596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3" y="2809875"/>
                        <a:ext cx="10207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54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Analytical comparison</a:t>
            </a:r>
            <a:endParaRPr lang="zh-CN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search</a:t>
            </a:r>
          </a:p>
          <a:p>
            <a:pPr lvl="1"/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Binary search</a:t>
            </a:r>
          </a:p>
          <a:p>
            <a:pPr lvl="1"/>
            <a:r>
              <a:rPr lang="en-US" altLang="zh-CN" dirty="0"/>
              <a:t>O(log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So binary search is better than linear 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729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Best-, worst-, and average-case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5890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When determining the run time of an algorithm, because the data may not be deterministic, we may be interested in: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Average-case run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Worst-case run time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many cases, these will be significantly different</a:t>
            </a:r>
          </a:p>
        </p:txBody>
      </p:sp>
    </p:spTree>
    <p:extLst>
      <p:ext uri="{BB962C8B-B14F-4D97-AF65-F5344CB8AC3E}">
        <p14:creationId xmlns:p14="http://schemas.microsoft.com/office/powerpoint/2010/main" val="26273005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Searching a list linearly is simple enough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count the number of comparisons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first element is the one we’re looking for: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Worst case: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 last element is the one we’re looking for, or it is not in the list: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Average case?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We need some information about the list...</a:t>
            </a:r>
          </a:p>
        </p:txBody>
      </p:sp>
    </p:spTree>
    <p:extLst>
      <p:ext uri="{BB962C8B-B14F-4D97-AF65-F5344CB8AC3E}">
        <p14:creationId xmlns:p14="http://schemas.microsoft.com/office/powerpoint/2010/main" val="18802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Assume the item we are looking for is in the list and equally likely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list is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then there is a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chance of it being in the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location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sum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059832" y="4077072"/>
          <a:ext cx="3609256" cy="10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4" imgW="1688760" imgH="482400" progId="Equation.3">
                  <p:embed/>
                </p:oleObj>
              </mc:Choice>
              <mc:Fallback>
                <p:oleObj name="Equation" r:id="rId4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077072"/>
                        <a:ext cx="3609256" cy="1030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6568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have a different distribution: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50% chance that the element is the first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each subsequent element, the probability is reduced by ½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write: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which is </a:t>
            </a:r>
            <a:r>
              <a:rPr lang="en-US" altLang="zh-CN" b="1" dirty="0">
                <a:latin typeface="Times New Roman" pitchFamily="18" charset="0"/>
                <a:cs typeface="Arial" charset="0"/>
              </a:rPr>
              <a:t>O</a:t>
            </a:r>
            <a:r>
              <a:rPr lang="en-US" altLang="zh-CN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77627"/>
              </p:ext>
            </p:extLst>
          </p:nvPr>
        </p:nvGraphicFramePr>
        <p:xfrm>
          <a:off x="3276601" y="3573016"/>
          <a:ext cx="2663551" cy="109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4" imgW="1168200" imgH="482400" progId="Equation.3">
                  <p:embed/>
                </p:oleObj>
              </mc:Choice>
              <mc:Fallback>
                <p:oleObj name="Equation" r:id="rId4" imgW="1168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573016"/>
                        <a:ext cx="2663551" cy="10998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655972" y="3892123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61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altLang="zh-CN" dirty="0"/>
              <a:t>Best-case run time</a:t>
            </a:r>
          </a:p>
          <a:p>
            <a:pPr lvl="1"/>
            <a:r>
              <a:rPr lang="en-US" altLang="zh-CN" dirty="0"/>
              <a:t>Not so useful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Average-case run time</a:t>
            </a:r>
          </a:p>
          <a:p>
            <a:pPr lvl="1" eaLnBrk="1" hangingPunct="1"/>
            <a:r>
              <a:rPr lang="en-US" altLang="zh-CN" dirty="0"/>
              <a:t>Need to choose a distribution over input instances</a:t>
            </a:r>
          </a:p>
          <a:p>
            <a:pPr lvl="1" eaLnBrk="1" hangingPunct="1"/>
            <a:r>
              <a:rPr lang="en-US" altLang="zh-CN" dirty="0"/>
              <a:t>Average-case analysis may tell us more about the choice of distributions than about the algorithm itself.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Worst-case run time</a:t>
            </a:r>
          </a:p>
          <a:p>
            <a:pPr lvl="1" eaLnBrk="1" hangingPunct="1"/>
            <a:r>
              <a:rPr lang="en-US" altLang="zh-CN" dirty="0"/>
              <a:t>Most widely used to capture efficiency in practice.</a:t>
            </a:r>
          </a:p>
          <a:p>
            <a:pPr lvl="1" eaLnBrk="1" hangingPunct="1"/>
            <a:r>
              <a:rPr lang="en-US" altLang="zh-CN" dirty="0"/>
              <a:t>Draconian view, but hard to find effective alternative. </a:t>
            </a:r>
          </a:p>
          <a:p>
            <a:pPr lvl="1"/>
            <a:r>
              <a:rPr lang="en-US" altLang="zh-CN" dirty="0"/>
              <a:t>Exceptions: some worst-case exponential-time algorithms are widely used because the worst-case instances seem to be rare.</a:t>
            </a:r>
          </a:p>
          <a:p>
            <a:pPr lvl="2"/>
            <a:r>
              <a:rPr lang="en-US" altLang="zh-CN" dirty="0"/>
              <a:t>E.g., the simplex algorithm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730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Previously, we had an example where we were looking for the number of times a particular assignment statement was executed: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 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10275553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This example is taken from </a:t>
            </a:r>
            <a:r>
              <a:rPr lang="en-US" dirty="0" err="1">
                <a:latin typeface="Arial" charset="0"/>
                <a:cs typeface="Arial" charset="0"/>
              </a:rPr>
              <a:t>Preiss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best case was once (first element is largest)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worst case was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times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average case, we must consider: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What is the probability that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err="1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object is the largest of the first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objects?</a:t>
            </a:r>
          </a:p>
        </p:txBody>
      </p:sp>
    </p:spTree>
    <p:extLst>
      <p:ext uri="{BB962C8B-B14F-4D97-AF65-F5344CB8AC3E}">
        <p14:creationId xmlns:p14="http://schemas.microsoft.com/office/powerpoint/2010/main" val="33921054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To consider this question, we must assume that elements in the array are evenly distributed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sub-list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the probability that any one element is the largest is </a:t>
            </a:r>
            <a:r>
              <a:rPr lang="en-US" dirty="0">
                <a:latin typeface="Times New Roman" pitchFamily="18" charset="0"/>
                <a:cs typeface="Arial" charset="0"/>
              </a:rPr>
              <a:t>1/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given a value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, there are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dirty="0">
                <a:latin typeface="Arial" charset="0"/>
                <a:cs typeface="Arial" charset="0"/>
              </a:rPr>
              <a:t> objects, hence</a:t>
            </a:r>
          </a:p>
          <a:p>
            <a:endParaRPr lang="en-US" sz="1800" dirty="0">
              <a:latin typeface="Arial" charset="0"/>
              <a:cs typeface="Arial" charset="0"/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347864" y="4293096"/>
          <a:ext cx="2808312" cy="112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4" imgW="1206360" imgH="482400" progId="Equation.3">
                  <p:embed/>
                </p:oleObj>
              </mc:Choice>
              <mc:Fallback>
                <p:oleObj name="Equation" r:id="rId4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293096"/>
                        <a:ext cx="2808312" cy="112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6906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the sum by an integral – what is the area under: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1293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9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In general, we will always analyze algorithms with respect to one or more variables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begin with one variable: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currently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number of items expected to be stored in an array or other data structure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dimensions of an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Examples with multiple variables: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objects stored in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memory locations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Multiplying a </a:t>
            </a:r>
            <a:r>
              <a:rPr lang="en-US" i="1">
                <a:latin typeface="Times New Roman" pitchFamily="18" charset="0"/>
                <a:cs typeface="Arial" charset="0"/>
              </a:rPr>
              <a:t>k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>
                <a:latin typeface="Arial" charset="0"/>
                <a:cs typeface="Arial" charset="0"/>
              </a:rPr>
              <a:t>and an </a:t>
            </a:r>
            <a:r>
              <a:rPr lang="en-US" i="1">
                <a:latin typeface="Times New Roman" pitchFamily="18" charset="0"/>
                <a:cs typeface="Arial" charset="0"/>
              </a:rPr>
              <a:t>m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matrix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Dealing with sparse matrices of size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Arial" charset="0"/>
                <a:cs typeface="Arial" charset="0"/>
              </a:rPr>
              <a:t> with </a:t>
            </a:r>
            <a:r>
              <a:rPr lang="en-US" i="1">
                <a:latin typeface="Times New Roman" pitchFamily="18" charset="0"/>
                <a:cs typeface="Arial" charset="0"/>
              </a:rPr>
              <a:t>m</a:t>
            </a:r>
            <a:r>
              <a:rPr lang="en-US">
                <a:latin typeface="Arial" charset="0"/>
                <a:cs typeface="Arial" charset="0"/>
              </a:rPr>
              <a:t> non-zero entries</a:t>
            </a:r>
          </a:p>
          <a:p>
            <a:pPr lvl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can approximate this by the </a:t>
            </a:r>
            <a:r>
              <a:rPr lang="en-US" dirty="0">
                <a:latin typeface="Times New Roman" pitchFamily="18" charset="0"/>
                <a:cs typeface="Arial" charset="0"/>
              </a:rPr>
              <a:t>1/(</a:t>
            </a:r>
            <a:r>
              <a:rPr 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dirty="0">
                <a:latin typeface="Times New Roman" pitchFamily="18" charset="0"/>
                <a:cs typeface="Arial" charset="0"/>
              </a:rPr>
              <a:t> + 1)</a:t>
            </a:r>
            <a:r>
              <a:rPr lang="en-US" dirty="0">
                <a:latin typeface="Arial" charset="0"/>
                <a:cs typeface="Arial" charset="0"/>
              </a:rPr>
              <a:t> integrated from </a:t>
            </a:r>
            <a:r>
              <a:rPr lang="en-US" dirty="0">
                <a:latin typeface="Times New Roman" pitchFamily="18" charset="0"/>
                <a:cs typeface="Arial" charset="0"/>
              </a:rPr>
              <a:t>0</a:t>
            </a:r>
            <a:r>
              <a:rPr lang="en-US" dirty="0">
                <a:latin typeface="Arial" charset="0"/>
                <a:cs typeface="Arial" charset="0"/>
              </a:rPr>
              <a:t> to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96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20437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From calculus: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How about the error?  Our approximation would be useless if the error was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493838" y="2168525"/>
          <a:ext cx="678021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4" imgW="3187440" imgH="431640" progId="Equation.DSMT4">
                  <p:embed/>
                </p:oleObj>
              </mc:Choice>
              <mc:Fallback>
                <p:oleObj name="Equation" r:id="rId4" imgW="3187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2168525"/>
                        <a:ext cx="678021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9748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following image which highlights the errors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errors can be </a:t>
            </a:r>
            <a:r>
              <a:rPr lang="en-US" i="1" dirty="0">
                <a:latin typeface="Arial" charset="0"/>
                <a:cs typeface="Arial" charset="0"/>
              </a:rPr>
              <a:t>fit</a:t>
            </a:r>
            <a:r>
              <a:rPr lang="en-US" dirty="0">
                <a:latin typeface="Arial" charset="0"/>
                <a:cs typeface="Arial" charset="0"/>
              </a:rPr>
              <a:t> into the box </a:t>
            </a:r>
            <a:r>
              <a:rPr lang="en-US" dirty="0">
                <a:latin typeface="Times New Roman" pitchFamily="18" charset="0"/>
                <a:cs typeface="Arial" charset="0"/>
              </a:rPr>
              <a:t>[0, 1]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dirty="0">
                <a:latin typeface="Times New Roman" pitchFamily="18" charset="0"/>
                <a:cs typeface="Arial" charset="0"/>
              </a:rPr>
              <a:t> [0, 1]</a:t>
            </a:r>
          </a:p>
        </p:txBody>
      </p:sp>
      <p:pic>
        <p:nvPicPr>
          <p:cNvPr id="299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7"/>
            <a:ext cx="86582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115616" y="4941168"/>
            <a:ext cx="57606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15616" y="5192361"/>
            <a:ext cx="136815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115616" y="5324654"/>
            <a:ext cx="2016224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15616" y="5433501"/>
            <a:ext cx="2808312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15616" y="5472010"/>
            <a:ext cx="3465016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Consequently, the error must be </a:t>
            </a:r>
            <a:r>
              <a:rPr lang="en-US" dirty="0">
                <a:latin typeface="Times New Roman" pitchFamily="18" charset="0"/>
                <a:cs typeface="Arial" charset="0"/>
              </a:rPr>
              <a:t>&lt; 1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fact, it converges to </a:t>
            </a:r>
            <a:r>
              <a:rPr lang="en-US" dirty="0">
                <a:latin typeface="Symbol" pitchFamily="18" charset="2"/>
                <a:cs typeface="Arial" charset="0"/>
              </a:rPr>
              <a:t>g</a:t>
            </a:r>
            <a:r>
              <a:rPr lang="en-US" dirty="0">
                <a:latin typeface="Times New Roman" pitchFamily="18" charset="0"/>
                <a:cs typeface="Arial" charset="0"/>
              </a:rPr>
              <a:t> ≈ 0.57721566490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error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  <p:pic>
        <p:nvPicPr>
          <p:cNvPr id="3000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9" r="19956"/>
          <a:stretch/>
        </p:blipFill>
        <p:spPr bwMode="auto">
          <a:xfrm>
            <a:off x="5004048" y="3316996"/>
            <a:ext cx="3915853" cy="337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3707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Cases</a:t>
            </a: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the number of times that the assignment statement will be executed, assuming an even distribution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41471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Cases</a:t>
            </a:r>
            <a:endParaRPr lang="en-US" sz="2000">
              <a:latin typeface="Arial" charset="0"/>
              <a:cs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400" dirty="0"/>
              <a:t>	</a:t>
            </a:r>
            <a:r>
              <a:rPr lang="en-US" dirty="0"/>
              <a:t>Thus, the total run of: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max = array[0];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for (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if ( array[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   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    }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}</a:t>
            </a:r>
          </a:p>
          <a:p>
            <a:pPr>
              <a:buFont typeface="Arial" pitchFamily="34" charset="0"/>
              <a:buNone/>
              <a:defRPr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   return max;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	is </a:t>
            </a:r>
            <a:endParaRPr lang="en-US" sz="1050" b="1" dirty="0">
              <a:latin typeface="Courier New" pitchFamily="49" charset="0"/>
            </a:endParaRPr>
          </a:p>
          <a:p>
            <a:pPr>
              <a:buFont typeface="Arial" pitchFamily="34" charset="0"/>
              <a:buNone/>
              <a:defRPr/>
            </a:pPr>
            <a:endParaRPr lang="en-US" sz="1050" dirty="0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397000" y="4797425"/>
          <a:ext cx="55578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4" imgW="2857320" imgH="457200" progId="Equation.DSMT4">
                  <p:embed/>
                </p:oleObj>
              </mc:Choice>
              <mc:Fallback>
                <p:oleObj name="Equation" r:id="rId4" imgW="2857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797425"/>
                        <a:ext cx="5557838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845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cs typeface="Arial" charset="0"/>
              </a:rPr>
              <a:t>Summary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Justification for analysis</a:t>
            </a:r>
          </a:p>
          <a:p>
            <a:r>
              <a:rPr lang="en-US"/>
              <a:t>Landau symbols</a:t>
            </a:r>
          </a:p>
          <a:p>
            <a:pPr lvl="1"/>
            <a:r>
              <a:rPr lang="en-US" altLang="zh-CN" b="1">
                <a:latin typeface="Times New Roman" pitchFamily="18" charset="0"/>
                <a:cs typeface="Arial" charset="0"/>
              </a:rPr>
              <a:t>o  O</a:t>
            </a:r>
            <a:r>
              <a:rPr lang="en-US" altLang="zh-CN" b="1">
                <a:latin typeface="Arial" charset="0"/>
                <a:cs typeface="Arial" charset="0"/>
              </a:rPr>
              <a:t> </a:t>
            </a:r>
            <a:r>
              <a:rPr lang="en-US" altLang="zh-CN" b="1">
                <a:latin typeface="Symbol" pitchFamily="18" charset="2"/>
                <a:cs typeface="Arial" charset="0"/>
              </a:rPr>
              <a:t> Q  W  w</a:t>
            </a:r>
            <a:endParaRPr lang="en-US"/>
          </a:p>
          <a:p>
            <a:r>
              <a:rPr lang="en-US" altLang="zh-CN"/>
              <a:t>Run time of programs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Basic operations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altLang="zh-CN">
                <a:latin typeface="Arial" charset="0"/>
                <a:cs typeface="Arial" charset="0"/>
              </a:rPr>
              <a:t>Recursive functions</a:t>
            </a:r>
            <a:endParaRPr lang="en-US" altLang="zh-CN"/>
          </a:p>
          <a:p>
            <a:r>
              <a:rPr lang="en-US" altLang="zh-CN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3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Asymptotic Analysis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 algorithm, we want to describe its computational cost mathematically and in a machine-independent way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this, we need Landau symbols (a.k.a. Big-O notation) and the associated asymptotic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>
                <a:solidFill>
                  <a:srgbClr val="FF0000"/>
                </a:solidFill>
              </a:rPr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89040"/>
            <a:ext cx="4248472" cy="28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Consider the two functions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        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3</a:t>
            </a:r>
            <a:r>
              <a:rPr lang="en-US" i="1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+ 2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Around 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 = 0</a:t>
            </a:r>
            <a:r>
              <a:rPr lang="en-US">
                <a:latin typeface="Arial" charset="0"/>
                <a:cs typeface="Arial" charset="0"/>
              </a:rPr>
              <a:t>, they look very different</a:t>
            </a:r>
          </a:p>
        </p:txBody>
      </p:sp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304" y="2780928"/>
            <a:ext cx="6210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Yet on the range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[0, 1000]</a:t>
            </a:r>
            <a:r>
              <a:rPr lang="en-US" dirty="0">
                <a:latin typeface="Arial" charset="0"/>
                <a:cs typeface="Arial" charset="0"/>
              </a:rPr>
              <a:t>, they are (relatively) indistinguishable:</a:t>
            </a:r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718800"/>
            <a:ext cx="63627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Quadratic Growth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absolute difference is large, for example,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f(1000) = 1 000 000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g(1000) =   997 002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but the relative difference is very small</a:t>
            </a: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 this difference goes to zero as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i="1" dirty="0">
                <a:latin typeface="Arial" charset="0"/>
                <a:cs typeface="Arial" charset="0"/>
              </a:rPr>
              <a:t>→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19250" y="3141663"/>
          <a:ext cx="39608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2387520" imgH="457200" progId="Equation.3">
                  <p:embed/>
                </p:oleObj>
              </mc:Choice>
              <mc:Fallback>
                <p:oleObj name="Equation" r:id="rId4" imgW="238752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3960813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96952"/>
            <a:ext cx="638175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demonstrate with another example,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  and    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23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+193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–729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+1206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 – 648</a:t>
            </a:r>
            <a:r>
              <a:rPr lang="en-US" i="1" dirty="0">
                <a:solidFill>
                  <a:srgbClr val="3333CC"/>
                </a:solidFill>
                <a:latin typeface="Times New Roman" pitchFamily="18" charset="0"/>
                <a:cs typeface="Arial" charset="0"/>
              </a:rPr>
              <a:t>n</a:t>
            </a:r>
            <a:endParaRPr lang="en-US" dirty="0">
              <a:solidFill>
                <a:srgbClr val="3333CC"/>
              </a:solidFill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dirty="0">
                <a:latin typeface="Arial" charset="0"/>
                <a:cs typeface="Arial" charset="0"/>
              </a:rPr>
              <a:t>, they are very different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Still, around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= 1000</a:t>
            </a:r>
            <a:r>
              <a:rPr lang="en-US" dirty="0">
                <a:latin typeface="Arial" charset="0"/>
                <a:cs typeface="Arial" charset="0"/>
              </a:rPr>
              <a:t>, the relative difference is less than </a:t>
            </a:r>
            <a:r>
              <a:rPr lang="en-US" dirty="0">
                <a:latin typeface="Times New Roman" pitchFamily="18" charset="0"/>
                <a:cs typeface="Arial" charset="0"/>
              </a:rPr>
              <a:t>3%</a:t>
            </a:r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328" y="2650560"/>
            <a:ext cx="63531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/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Polynomial 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justification for both pairs of polynomials being similar is that, in both cases, they each had the same leading term:</a:t>
            </a:r>
          </a:p>
          <a:p>
            <a:pPr lvl="1">
              <a:buFont typeface="Arial" charset="0"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	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in the first case,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6</a:t>
            </a:r>
            <a:r>
              <a:rPr lang="en-US" dirty="0">
                <a:latin typeface="Arial" charset="0"/>
                <a:cs typeface="Arial" charset="0"/>
              </a:rPr>
              <a:t> in the second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What if the coefficients of the leading terms were different?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this case, both functions would exhibit the same rate of growth, however, one would always be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proportionally larger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However, if the two functions </a:t>
            </a:r>
            <a:r>
              <a:rPr lang="en-CA" altLang="zh-CN" dirty="0"/>
              <a:t>describe the run-time of two algorithms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can always run the slower algorithm on a faster computer to make them equally fast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In contrast: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make linear search equally fast to binary search by using a faster computer</a:t>
            </a:r>
            <a:r>
              <a:rPr lang="en-US" dirty="0">
                <a:latin typeface="Arial" charset="0"/>
                <a:cs typeface="Arial" charset="0"/>
              </a:rPr>
              <a:t> (say, an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cs typeface="Arial" charset="0"/>
              </a:rPr>
              <a:t>Ultimate Laptop</a:t>
            </a:r>
            <a:r>
              <a:rPr lang="en-US" altLang="zh-CN" dirty="0">
                <a:latin typeface="Arial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342900" lvl="1" indent="-34290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Consider the following definitions:</a:t>
            </a:r>
          </a:p>
          <a:p>
            <a:pPr lvl="1"/>
            <a:r>
              <a:rPr lang="en-CA" dirty="0"/>
              <a:t>We will consider two functions to be equivalent,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, if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/>
              <a:t>				where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We will state that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/>
              <a:t> if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For functions we are interested in, these define a weak ordering</a:t>
            </a:r>
          </a:p>
          <a:p>
            <a:pPr lvl="1"/>
            <a:endParaRPr lang="en-CA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848670"/>
              </p:ext>
            </p:extLst>
          </p:nvPr>
        </p:nvGraphicFramePr>
        <p:xfrm>
          <a:off x="4932040" y="2635864"/>
          <a:ext cx="1091828" cy="31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621760" imgH="177646" progId="Equation.3">
                  <p:embed/>
                </p:oleObj>
              </mc:Choice>
              <mc:Fallback>
                <p:oleObj name="Equation" r:id="rId3" imgW="621760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5864"/>
                        <a:ext cx="1091828" cy="31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33101"/>
              </p:ext>
            </p:extLst>
          </p:nvPr>
        </p:nvGraphicFramePr>
        <p:xfrm>
          <a:off x="2830415" y="2488465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5" imgW="749160" imgH="406080" progId="Equation.DSMT4">
                  <p:embed/>
                </p:oleObj>
              </mc:Choice>
              <mc:Fallback>
                <p:oleObj name="Equation" r:id="rId5" imgW="74916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415" y="2488465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819552"/>
              </p:ext>
            </p:extLst>
          </p:nvPr>
        </p:nvGraphicFramePr>
        <p:xfrm>
          <a:off x="3779912" y="3152691"/>
          <a:ext cx="131445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7" imgW="749160" imgH="406080" progId="Equation.DSMT4">
                  <p:embed/>
                </p:oleObj>
              </mc:Choice>
              <mc:Fallback>
                <p:oleObj name="Equation" r:id="rId7" imgW="74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152691"/>
                        <a:ext cx="131445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869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Weak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None/>
            </a:pPr>
            <a:r>
              <a:rPr lang="en-CA" dirty="0"/>
              <a:t>	Let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 describe the run-time of two algorithms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~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it is </a:t>
            </a:r>
            <a:r>
              <a:rPr lang="en-CA" dirty="0">
                <a:solidFill>
                  <a:srgbClr val="FF0000"/>
                </a:solidFill>
              </a:rPr>
              <a:t>always possible </a:t>
            </a:r>
            <a:r>
              <a:rPr lang="en-CA" dirty="0"/>
              <a:t>to improve the performance of one function over the other by purchasing a faster computer</a:t>
            </a:r>
          </a:p>
          <a:p>
            <a:pPr lvl="1"/>
            <a:r>
              <a:rPr lang="en-CA" dirty="0"/>
              <a:t>If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CA" dirty="0"/>
              <a:t>, then you can </a:t>
            </a:r>
            <a:r>
              <a:rPr lang="en-CA" u="sng" dirty="0">
                <a:solidFill>
                  <a:srgbClr val="FF0000"/>
                </a:solidFill>
              </a:rPr>
              <a:t>never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/>
              <a:t>purchase a computer fast enough so that the second function always runs in less time than the first</a:t>
            </a:r>
          </a:p>
          <a:p>
            <a:pPr lvl="1"/>
            <a:endParaRPr lang="en-CA" dirty="0"/>
          </a:p>
          <a:p>
            <a:pPr marL="363538" indent="-363538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897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Some Assumptions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make some assumptions: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Our functions will describe the time or memory required to solve a problem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are restricting ourselves to certain functions: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defined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strictly positive for 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dirty="0">
              <a:latin typeface="Arial" charset="0"/>
              <a:cs typeface="Arial" charset="0"/>
            </a:endParaRPr>
          </a:p>
          <a:p>
            <a:pPr lvl="3"/>
            <a:r>
              <a:rPr lang="en-US" dirty="0">
                <a:latin typeface="Arial" charset="0"/>
                <a:cs typeface="Arial" charset="0"/>
              </a:rPr>
              <a:t>In fact,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Arial" charset="0"/>
                <a:cs typeface="Arial" charset="0"/>
              </a:rPr>
              <a:t> for some value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</a:p>
          <a:p>
            <a:pPr lvl="3"/>
            <a:r>
              <a:rPr lang="en-US" dirty="0">
                <a:latin typeface="Arial" charset="0"/>
                <a:cs typeface="Arial" charset="0"/>
              </a:rPr>
              <a:t>That is, any problem requires at least one instruction and byte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They are increasing (monotonic increasing)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Better known as big O notation </a:t>
            </a: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exists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Arial" charset="0"/>
                <a:cs typeface="Arial" charset="0"/>
              </a:rPr>
              <a:t>such that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no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6700"/>
            <a:ext cx="38100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Landau symbol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there exist positive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 such that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&lt; </a:t>
            </a:r>
            <a:r>
              <a:rPr 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i="1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whenever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&gt;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770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are polynomials of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same degree </a:t>
            </a:r>
            <a:r>
              <a:rPr lang="en-US" dirty="0">
                <a:latin typeface="Arial" charset="0"/>
                <a:cs typeface="Arial" charset="0"/>
              </a:rPr>
              <a:t>with positive leading coefficients: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		where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011645"/>
              </p:ext>
            </p:extLst>
          </p:nvPr>
        </p:nvGraphicFramePr>
        <p:xfrm>
          <a:off x="2268538" y="2415034"/>
          <a:ext cx="1714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4" imgW="825480" imgH="419040" progId="Equation.3">
                  <p:embed/>
                </p:oleObj>
              </mc:Choice>
              <mc:Fallback>
                <p:oleObj name="Equation" r:id="rId4" imgW="8254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15034"/>
                        <a:ext cx="1714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00687"/>
              </p:ext>
            </p:extLst>
          </p:nvPr>
        </p:nvGraphicFramePr>
        <p:xfrm>
          <a:off x="5137150" y="2622500"/>
          <a:ext cx="1292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2622500"/>
                        <a:ext cx="12922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935486"/>
            <a:ext cx="8229600" cy="2581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the definition, this means given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Symbol" pitchFamily="18" charset="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en-US" dirty="0">
                <a:latin typeface="Arial" charset="0"/>
                <a:cs typeface="Arial" charset="0"/>
              </a:rPr>
              <a:t> there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exists a 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dirty="0">
                <a:latin typeface="Arial" charset="0"/>
                <a:cs typeface="Arial" charset="0"/>
              </a:rPr>
              <a:t>such that                          </a:t>
            </a:r>
            <a:r>
              <a:rPr lang="zh-CN" altLang="en-US" dirty="0">
                <a:latin typeface="Arial" charset="0"/>
                <a:cs typeface="Arial" charset="0"/>
              </a:rPr>
              <a:t>  </a:t>
            </a:r>
            <a:r>
              <a:rPr lang="en-US" dirty="0">
                <a:latin typeface="Arial" charset="0"/>
                <a:cs typeface="Arial" charset="0"/>
              </a:rPr>
              <a:t>whenever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That is,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6376"/>
              </p:ext>
            </p:extLst>
          </p:nvPr>
        </p:nvGraphicFramePr>
        <p:xfrm>
          <a:off x="3708400" y="3783533"/>
          <a:ext cx="1665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8" imgW="812520" imgH="457200" progId="Equation.3">
                  <p:embed/>
                </p:oleObj>
              </mc:Choice>
              <mc:Fallback>
                <p:oleObj name="Equation" r:id="rId8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83533"/>
                        <a:ext cx="1665288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947495"/>
              </p:ext>
            </p:extLst>
          </p:nvPr>
        </p:nvGraphicFramePr>
        <p:xfrm>
          <a:off x="2071688" y="4797152"/>
          <a:ext cx="24447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0" imgW="1193760" imgH="419040" progId="Equation.3">
                  <p:embed/>
                </p:oleObj>
              </mc:Choice>
              <mc:Fallback>
                <p:oleObj name="Equation" r:id="rId10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797152"/>
                        <a:ext cx="244475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33767"/>
              </p:ext>
            </p:extLst>
          </p:nvPr>
        </p:nvGraphicFramePr>
        <p:xfrm>
          <a:off x="1400175" y="5627414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2" imgW="1854000" imgH="215640" progId="Equation.3">
                  <p:embed/>
                </p:oleObj>
              </mc:Choice>
              <mc:Fallback>
                <p:oleObj name="Equation" r:id="rId12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627414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 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50232"/>
              </p:ext>
            </p:extLst>
          </p:nvPr>
        </p:nvGraphicFramePr>
        <p:xfrm>
          <a:off x="1428750" y="1484784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484784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82899"/>
              </p:ext>
            </p:extLst>
          </p:nvPr>
        </p:nvGraphicFramePr>
        <p:xfrm>
          <a:off x="3571875" y="1641947"/>
          <a:ext cx="10461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6" imgW="622080" imgH="177480" progId="Equation.3">
                  <p:embed/>
                </p:oleObj>
              </mc:Choice>
              <mc:Fallback>
                <p:oleObj name="Equation" r:id="rId6" imgW="6220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641947"/>
                        <a:ext cx="1046163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425402"/>
              </p:ext>
            </p:extLst>
          </p:nvPr>
        </p:nvGraphicFramePr>
        <p:xfrm>
          <a:off x="2673350" y="2362671"/>
          <a:ext cx="3797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8" imgW="1854000" imgH="215640" progId="Equation.3">
                  <p:embed/>
                </p:oleObj>
              </mc:Choice>
              <mc:Fallback>
                <p:oleObj name="Equation" r:id="rId8" imgW="1854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362671"/>
                        <a:ext cx="3797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80172"/>
            <a:ext cx="38100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have a similar definition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5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 where                , it follows that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 are other possibilities we would like to describe:</a:t>
            </a:r>
          </a:p>
          <a:p>
            <a:pPr>
              <a:buFont typeface="Arial" charset="0"/>
              <a:buNone/>
            </a:pPr>
            <a:endParaRPr lang="en-US" sz="7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    If                    , we will say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less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would also like to describe the opposite cases: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has a rate of growth greater than or equal to that of</a:t>
            </a:r>
            <a:r>
              <a:rPr lang="en-US" dirty="0">
                <a:latin typeface="Times New Roman" pitchFamily="18" charset="0"/>
                <a:cs typeface="Arial" charset="0"/>
              </a:rPr>
              <a:t> 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30640"/>
              </p:ext>
            </p:extLst>
          </p:nvPr>
        </p:nvGraphicFramePr>
        <p:xfrm>
          <a:off x="1428750" y="1856805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4" imgW="774360" imgH="419040" progId="Equation.3">
                  <p:embed/>
                </p:oleObj>
              </mc:Choice>
              <mc:Fallback>
                <p:oleObj name="Equation" r:id="rId4" imgW="77436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856805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265166"/>
              </p:ext>
            </p:extLst>
          </p:nvPr>
        </p:nvGraphicFramePr>
        <p:xfrm>
          <a:off x="3592513" y="2012380"/>
          <a:ext cx="1003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6" imgW="596880" imgH="177480" progId="Equation.3">
                  <p:embed/>
                </p:oleObj>
              </mc:Choice>
              <mc:Fallback>
                <p:oleObj name="Equation" r:id="rId6" imgW="5968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2012380"/>
                        <a:ext cx="1003300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48229"/>
              </p:ext>
            </p:extLst>
          </p:nvPr>
        </p:nvGraphicFramePr>
        <p:xfrm>
          <a:off x="1428750" y="3309739"/>
          <a:ext cx="1285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8" imgW="774360" imgH="419040" progId="Equation.3">
                  <p:embed/>
                </p:oleObj>
              </mc:Choice>
              <mc:Fallback>
                <p:oleObj name="Equation" r:id="rId8" imgW="7743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09739"/>
                        <a:ext cx="128587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709738" y="377825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4" imgW="939600" imgH="203040" progId="Equation.3">
                  <p:embed/>
                </p:oleObj>
              </mc:Choice>
              <mc:Fallback>
                <p:oleObj name="Equation" r:id="rId4" imgW="9396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377825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will at times use five possible descriptions</a:t>
            </a: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5154613" y="5368925"/>
          <a:ext cx="16446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6" imgW="863280" imgH="419040" progId="Equation.3">
                  <p:embed/>
                </p:oleObj>
              </mc:Choice>
              <mc:Fallback>
                <p:oleObj name="Equation" r:id="rId6" imgW="8632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5368925"/>
                        <a:ext cx="1644650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"/>
          <p:cNvGraphicFramePr>
            <a:graphicFrameLocks noChangeAspect="1"/>
          </p:cNvGraphicFramePr>
          <p:nvPr/>
        </p:nvGraphicFramePr>
        <p:xfrm>
          <a:off x="1701800" y="2093913"/>
          <a:ext cx="2124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8" imgW="888840" imgH="203040" progId="Equation.3">
                  <p:embed/>
                </p:oleObj>
              </mc:Choice>
              <mc:Fallback>
                <p:oleObj name="Equation" r:id="rId8" imgW="88884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093913"/>
                        <a:ext cx="2124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09738" y="5500688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0" imgW="927000" imgH="203040" progId="Equation.3">
                  <p:embed/>
                </p:oleObj>
              </mc:Choice>
              <mc:Fallback>
                <p:oleObj name="Equation" r:id="rId10" imgW="92700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500688"/>
                        <a:ext cx="22145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5164138" y="1951038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12" imgW="825480" imgH="419040" progId="Equation.3">
                  <p:embed/>
                </p:oleObj>
              </mc:Choice>
              <mc:Fallback>
                <p:oleObj name="Equation" r:id="rId12" imgW="825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951038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724400" y="3654425"/>
          <a:ext cx="2079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4" imgW="1091880" imgH="419040" progId="Equation.3">
                  <p:embed/>
                </p:oleObj>
              </mc:Choice>
              <mc:Fallback>
                <p:oleObj name="Equation" r:id="rId14" imgW="1091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54425"/>
                        <a:ext cx="2079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157788" y="4514850"/>
          <a:ext cx="15716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6" imgW="825480" imgH="419040" progId="Equation.3">
                  <p:embed/>
                </p:oleObj>
              </mc:Choice>
              <mc:Fallback>
                <p:oleObj name="Equation" r:id="rId16" imgW="825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4514850"/>
                        <a:ext cx="15716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09738" y="2922588"/>
          <a:ext cx="2244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8" imgW="939600" imgH="203040" progId="Equation.3">
                  <p:embed/>
                </p:oleObj>
              </mc:Choice>
              <mc:Fallback>
                <p:oleObj name="Equation" r:id="rId18" imgW="93960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922588"/>
                        <a:ext cx="2244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709738" y="4635500"/>
          <a:ext cx="22447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20" imgW="939600" imgH="203040" progId="Equation.3">
                  <p:embed/>
                </p:oleObj>
              </mc:Choice>
              <mc:Fallback>
                <p:oleObj name="Equation" r:id="rId20" imgW="9396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635500"/>
                        <a:ext cx="224472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5160963" y="2797175"/>
          <a:ext cx="16430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22" imgW="863280" imgH="419040" progId="Equation.3">
                  <p:embed/>
                </p:oleObj>
              </mc:Choice>
              <mc:Fallback>
                <p:oleObj name="Equation" r:id="rId22" imgW="8632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63" y="2797175"/>
                        <a:ext cx="16430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Comparing algorithms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have two algorithms. How can we tell which is better?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 implement both algorithms, run them both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Expensive and error prone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Preferably, we should analyze them mathematically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Algorithm analysis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f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613" y="2133600"/>
            <a:ext cx="5449887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summarize these as follows: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We say</a:t>
            </a:r>
          </a:p>
          <a:p>
            <a:pPr>
              <a:buFontTx/>
              <a:buNone/>
            </a:pP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   if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the functions we are interested in, it can be said that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is equivalent to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w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Landau Symbols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Some other observations we can make are: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Q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r>
              <a:rPr lang="en-US" sz="2000">
                <a:latin typeface="Arial" charset="0"/>
                <a:cs typeface="Arial" charset="0"/>
              </a:rPr>
              <a:t>			</a:t>
            </a:r>
            <a:r>
              <a:rPr lang="en-US" sz="2000">
                <a:latin typeface="Times New Roman" pitchFamily="18" charset="0"/>
                <a:cs typeface="Arial" charset="0"/>
              </a:rPr>
              <a:t>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Times New Roman" pitchFamily="18" charset="0"/>
                <a:cs typeface="Arial" charset="0"/>
              </a:rPr>
              <a:t>o</a:t>
            </a:r>
            <a:r>
              <a:rPr lang="en-US" sz="2000">
                <a:latin typeface="Times New Roman" pitchFamily="18" charset="0"/>
                <a:cs typeface="Arial" charset="0"/>
              </a:rPr>
              <a:t>(g(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  <a:r>
              <a:rPr lang="en-US" sz="2000">
                <a:latin typeface="Arial" charset="0"/>
                <a:cs typeface="Arial" charset="0"/>
              </a:rPr>
              <a:t>  ⇔ </a:t>
            </a:r>
            <a:r>
              <a:rPr lang="en-US" sz="2000">
                <a:latin typeface="Times New Roman" pitchFamily="18" charset="0"/>
                <a:cs typeface="Arial" charset="0"/>
              </a:rPr>
              <a:t>g(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 = </a:t>
            </a:r>
            <a:r>
              <a:rPr lang="en-US" sz="2000" b="1">
                <a:latin typeface="Symbol" pitchFamily="18" charset="2"/>
                <a:cs typeface="Arial" charset="0"/>
              </a:rPr>
              <a:t>w</a:t>
            </a:r>
            <a:r>
              <a:rPr lang="en-US" sz="2000">
                <a:latin typeface="Times New Roman" pitchFamily="18" charset="0"/>
                <a:cs typeface="Arial" charset="0"/>
              </a:rPr>
              <a:t>(f(</a:t>
            </a:r>
            <a:r>
              <a:rPr lang="en-US" sz="2000" i="1"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latin typeface="Times New Roman" pitchFamily="18" charset="0"/>
                <a:cs typeface="Arial" charset="0"/>
              </a:rPr>
              <a:t>))</a:t>
            </a:r>
          </a:p>
          <a:p>
            <a:pPr lvl="1"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look at the first relationship, we notice that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seems to describe an equivalence relation: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1.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if and only if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2.  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3.   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Consequently, we can group all functions into equivalence classes, where all functions within one class are big-theta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 all of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           100000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+ 19           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+ 1000000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                    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</a:t>
            </a:r>
          </a:p>
          <a:p>
            <a:pPr algn="ctr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+ 61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+ 7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+ 14 ln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are big-</a:t>
            </a:r>
            <a:r>
              <a:rPr lang="en-US" b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of each other</a:t>
            </a:r>
          </a:p>
          <a:p>
            <a:pPr>
              <a:buFont typeface="Arial" charset="0"/>
              <a:buNone/>
            </a:pPr>
            <a:endParaRPr 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i="1" dirty="0">
                <a:latin typeface="Arial" charset="0"/>
                <a:cs typeface="Arial" charset="0"/>
              </a:rPr>
              <a:t>	E.g</a:t>
            </a:r>
            <a:r>
              <a:rPr lang="en-US" dirty="0">
                <a:latin typeface="Arial" charset="0"/>
                <a:cs typeface="Arial" charset="0"/>
              </a:rPr>
              <a:t>., </a:t>
            </a:r>
            <a:r>
              <a:rPr lang="en-US" dirty="0">
                <a:latin typeface="Times New Roman" pitchFamily="18" charset="0"/>
                <a:cs typeface="Arial" charset="0"/>
              </a:rPr>
              <a:t>42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+ 32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( 323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– 4 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+ 43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+ 10 )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Big-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select just one element to represent the entire class of these functions: 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could choose any function</a:t>
            </a:r>
            <a:r>
              <a:rPr lang="en-US" dirty="0">
                <a:latin typeface="Arial" charset="0"/>
                <a:cs typeface="Arial" charset="0"/>
              </a:rPr>
              <a:t>, but this is the simplest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 as an Equivalence Relation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most common classes are given names: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			</a:t>
            </a:r>
            <a:r>
              <a:rPr lang="en-US" dirty="0">
                <a:latin typeface="Arial" charset="0"/>
                <a:cs typeface="Arial" charset="0"/>
              </a:rPr>
              <a:t>constant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logarithmic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linear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		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log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Arial" charset="0"/>
                <a:cs typeface="Arial" charset="0"/>
              </a:rPr>
              <a:t>”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quadratic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			</a:t>
            </a:r>
            <a:r>
              <a:rPr lang="en-US" dirty="0">
                <a:latin typeface="Arial" charset="0"/>
                <a:cs typeface="Arial" charset="0"/>
              </a:rPr>
              <a:t>cubic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i="1" dirty="0">
                <a:latin typeface="Times New Roman" pitchFamily="18" charset="0"/>
                <a:cs typeface="Arial" charset="0"/>
              </a:rPr>
              <a:t>, ...</a:t>
            </a: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dirty="0">
                <a:latin typeface="Arial" charset="0"/>
                <a:cs typeface="Arial" charset="0"/>
              </a:rPr>
              <a:t>exponential</a:t>
            </a:r>
            <a:endParaRPr lang="en-US" baseline="30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1" y="1600200"/>
            <a:ext cx="899579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 plot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556792"/>
            <a:ext cx="6331983" cy="48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54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that all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logarithms are scalar multiples of each other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 </a:t>
            </a:r>
            <a:r>
              <a:rPr 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for any base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On the other hand, there is no single equivalence class for exponential functions: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,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Therefore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i="1" baseline="30000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i="1" baseline="30000" dirty="0" err="1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But </a:t>
            </a:r>
            <a:r>
              <a:rPr lang="en-US" altLang="zh-CN" dirty="0">
                <a:latin typeface="Arial" charset="0"/>
                <a:cs typeface="Arial" charset="0"/>
              </a:rPr>
              <a:t>any exponentially growing function</a:t>
            </a:r>
            <a:r>
              <a:rPr lang="en-US" dirty="0">
                <a:latin typeface="Arial" charset="0"/>
                <a:cs typeface="Arial" charset="0"/>
              </a:rPr>
              <a:t> is almost universally undesirable to have!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33823"/>
              </p:ext>
            </p:extLst>
          </p:nvPr>
        </p:nvGraphicFramePr>
        <p:xfrm>
          <a:off x="2443733" y="3474720"/>
          <a:ext cx="2200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1447560" imgH="469800" progId="Equation.3">
                  <p:embed/>
                </p:oleObj>
              </mc:Choice>
              <mc:Fallback>
                <p:oleObj name="Equation" r:id="rId4" imgW="14475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733" y="3474720"/>
                        <a:ext cx="2200275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an item in a sorted array of length N</a:t>
            </a:r>
          </a:p>
          <a:p>
            <a:r>
              <a:rPr lang="en-US" altLang="zh-CN" dirty="0"/>
              <a:t>Algorithm 1: Linear search (check each item from left to right)</a:t>
            </a:r>
          </a:p>
          <a:p>
            <a:pPr lvl="1"/>
            <a:r>
              <a:rPr lang="en-US" altLang="zh-CN" dirty="0"/>
              <a:t>Do you use this approach when looking up a word in a dictionary?</a:t>
            </a:r>
          </a:p>
          <a:p>
            <a:r>
              <a:rPr lang="en-US" altLang="zh-CN" dirty="0"/>
              <a:t>Algorithm 2: Binary search</a:t>
            </a:r>
          </a:p>
          <a:p>
            <a:pPr lvl="1"/>
            <a:endParaRPr lang="zh-CN" altLang="en-US" dirty="0"/>
          </a:p>
        </p:txBody>
      </p:sp>
      <p:pic>
        <p:nvPicPr>
          <p:cNvPr id="190472" name="Picture 8" descr="Image result for binary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3067228"/>
            <a:ext cx="6264696" cy="33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9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Logarithms and Exponentials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Plotting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, and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on the range </a:t>
            </a:r>
            <a:r>
              <a:rPr lang="en-US" dirty="0">
                <a:latin typeface="Times New Roman" pitchFamily="18" charset="0"/>
                <a:cs typeface="Arial" charset="0"/>
              </a:rPr>
              <a:t>[1, 10]</a:t>
            </a:r>
            <a:r>
              <a:rPr lang="en-US" dirty="0">
                <a:latin typeface="Arial" charset="0"/>
                <a:cs typeface="Arial" charset="0"/>
              </a:rPr>
              <a:t> already shows how significantly different the functions grow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Note: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        1024</a:t>
            </a:r>
          </a:p>
          <a:p>
            <a:pPr lvl="1">
              <a:buFontTx/>
              <a:buNone/>
            </a:pP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≈      22 026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10</a:t>
            </a:r>
            <a:r>
              <a:rPr lang="en-US" dirty="0">
                <a:latin typeface="Times New Roman" pitchFamily="18" charset="0"/>
                <a:cs typeface="Arial" charset="0"/>
              </a:rPr>
              <a:t> = 1 048 576</a:t>
            </a:r>
          </a:p>
        </p:txBody>
      </p:sp>
      <p:pic>
        <p:nvPicPr>
          <p:cNvPr id="186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636912"/>
            <a:ext cx="44672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can show that, for example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dirty="0">
                <a:latin typeface="Times New Roman" pitchFamily="18" charset="0"/>
                <a:cs typeface="Arial" charset="0"/>
              </a:rPr>
              <a:t>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)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for any </a:t>
            </a:r>
            <a:r>
              <a:rPr 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 &gt; 0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Proof:  Using </a:t>
            </a:r>
            <a:r>
              <a:rPr lang="en-US" dirty="0" err="1">
                <a:latin typeface="Arial" charset="0"/>
                <a:cs typeface="Arial" charset="0"/>
              </a:rPr>
              <a:t>l’Hôpital’s</a:t>
            </a:r>
            <a:r>
              <a:rPr lang="en-US" dirty="0">
                <a:latin typeface="Arial" charset="0"/>
                <a:cs typeface="Arial" charset="0"/>
              </a:rPr>
              <a:t> rule, we have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Conversely, </a:t>
            </a:r>
            <a:r>
              <a:rPr lang="en-US" dirty="0">
                <a:latin typeface="Times New Roman" pitchFamily="18" charset="0"/>
                <a:cs typeface="Arial" charset="0"/>
              </a:rPr>
              <a:t>1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(ln(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))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0029"/>
              </p:ext>
            </p:extLst>
          </p:nvPr>
        </p:nvGraphicFramePr>
        <p:xfrm>
          <a:off x="1987550" y="3212976"/>
          <a:ext cx="5091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4" imgW="2908080" imgH="419040" progId="Equation.3">
                  <p:embed/>
                </p:oleObj>
              </mc:Choice>
              <mc:Fallback>
                <p:oleObj name="Equation" r:id="rId4" imgW="290808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3212976"/>
                        <a:ext cx="509111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None/>
                </a:pPr>
                <a:r>
                  <a:rPr lang="en-US" sz="2400" dirty="0">
                    <a:latin typeface="Arial" charset="0"/>
                    <a:cs typeface="Arial" charset="0"/>
                  </a:rPr>
                  <a:t>	</a:t>
                </a:r>
                <a:r>
                  <a:rPr lang="en-US" dirty="0">
                    <a:latin typeface="Arial" charset="0"/>
                    <a:cs typeface="Arial" charset="0"/>
                  </a:rPr>
                  <a:t>If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latin typeface="Arial" charset="0"/>
                    <a:cs typeface="Arial" charset="0"/>
                  </a:rPr>
                  <a:t> and </a:t>
                </a:r>
                <a:r>
                  <a:rPr lang="en-US" i="1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dirty="0">
                    <a:latin typeface="Arial" charset="0"/>
                    <a:cs typeface="Arial" charset="0"/>
                  </a:rPr>
                  <a:t> are real positive numbers where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q</a:t>
                </a: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It follows that 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For example, matrix-matrix multiplication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3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but a refined algorithm is </a:t>
                </a:r>
                <a:r>
                  <a:rPr lang="en-US" sz="2000" b="1" dirty="0">
                    <a:latin typeface="Symbol" pitchFamily="18" charset="2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 err="1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baseline="30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baseline="30000" dirty="0">
                    <a:latin typeface="Times New Roman" pitchFamily="18" charset="0"/>
                    <a:cs typeface="Arial" charset="0"/>
                  </a:rPr>
                  <a:t>(7)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 where </a:t>
                </a:r>
                <a:r>
                  <a:rPr lang="en-US" sz="2000" dirty="0" err="1">
                    <a:latin typeface="Times New Roman" pitchFamily="18" charset="0"/>
                    <a:cs typeface="Arial" charset="0"/>
                  </a:rPr>
                  <a:t>lg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(7) ≈  2.81</a:t>
                </a:r>
                <a:endParaRPr lang="en-US" sz="2000" baseline="30000" dirty="0">
                  <a:latin typeface="Times New Roman" pitchFamily="18" charset="0"/>
                  <a:cs typeface="Arial" charset="0"/>
                </a:endParaRPr>
              </a:p>
              <a:p>
                <a:pPr lvl="1"/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sz="2000" dirty="0">
                    <a:latin typeface="Arial" charset="0"/>
                    <a:cs typeface="Arial" charset="0"/>
                  </a:rPr>
                  <a:t>Also, 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dirty="0">
                    <a:latin typeface="Arial" charset="0"/>
                    <a:cs typeface="Arial" charset="0"/>
                  </a:rPr>
                  <a:t>, but 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 = </a:t>
                </a:r>
                <a:r>
                  <a:rPr lang="en-US" sz="2000" b="1" dirty="0">
                    <a:latin typeface="Times New Roman" pitchFamily="18" charset="0"/>
                    <a:cs typeface="Arial" charset="0"/>
                  </a:rPr>
                  <a:t>o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(</a:t>
                </a:r>
                <a:r>
                  <a:rPr lang="en-US" sz="20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20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2000" dirty="0">
                    <a:latin typeface="Times New Roman" pitchFamily="18" charset="0"/>
                    <a:cs typeface="Arial" charset="0"/>
                  </a:rPr>
                  <a:t>)</a:t>
                </a:r>
                <a:endParaRPr lang="en-US" sz="2000" dirty="0">
                  <a:latin typeface="Arial" charset="0"/>
                  <a:cs typeface="Arial" charset="0"/>
                </a:endParaRPr>
              </a:p>
              <a:p>
                <a:pPr lvl="2"/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, but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ln(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)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Arial" charset="0"/>
                    <a:cs typeface="Arial" charset="0"/>
                  </a:rPr>
                  <a:t> has a slower rate of growth than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n</a:t>
                </a:r>
                <a:r>
                  <a:rPr lang="en-US" sz="1800" i="1" baseline="30000" dirty="0">
                    <a:latin typeface="Times New Roman" pitchFamily="18" charset="0"/>
                    <a:cs typeface="Arial" charset="0"/>
                  </a:rPr>
                  <a:t>q</a:t>
                </a:r>
                <a:r>
                  <a:rPr lang="en-US" sz="1800" dirty="0">
                    <a:latin typeface="Arial" charset="0"/>
                    <a:cs typeface="Arial" charset="0"/>
                  </a:rPr>
                  <a:t> for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p</a:t>
                </a:r>
                <a:r>
                  <a:rPr lang="en-US" sz="1800" dirty="0">
                    <a:latin typeface="Times New Roman" pitchFamily="18" charset="0"/>
                    <a:cs typeface="Arial" charset="0"/>
                  </a:rPr>
                  <a:t> &lt; </a:t>
                </a:r>
                <a:r>
                  <a:rPr lang="en-US" sz="1800" i="1" dirty="0">
                    <a:latin typeface="Times New Roman" pitchFamily="18" charset="0"/>
                    <a:cs typeface="Arial" charset="0"/>
                  </a:rPr>
                  <a:t>q</a:t>
                </a:r>
              </a:p>
              <a:p>
                <a:pPr lvl="2"/>
                <a:r>
                  <a:rPr lang="en-US" sz="1800" dirty="0">
                    <a:latin typeface="Times New Roman" pitchFamily="18" charset="0"/>
                    <a:cs typeface="Arial" charset="0"/>
                  </a:rPr>
                  <a:t>Ex: </a:t>
                </a:r>
                <a:r>
                  <a:rPr lang="en-US" sz="1800" dirty="0">
                    <a:solidFill>
                      <a:srgbClr val="C00000"/>
                    </a:solidFill>
                    <a:latin typeface="Times New Roman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sz="1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𝐨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1.00000000001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Little-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restrict ourselves to functions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which are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and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p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we note: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never true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≠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either 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 </a:t>
            </a:r>
            <a:r>
              <a:rPr lang="en-US" dirty="0">
                <a:latin typeface="Arial" charset="0"/>
                <a:cs typeface="Arial" charset="0"/>
              </a:rPr>
              <a:t>or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and </a:t>
            </a:r>
            <a:r>
              <a:rPr lang="en-US" dirty="0">
                <a:latin typeface="Times New Roman" pitchFamily="18" charset="0"/>
                <a:cs typeface="Arial" charset="0"/>
              </a:rPr>
              <a:t>g(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it follows that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(h(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defines a weak ordering!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Little-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>
                <a:latin typeface="Arial" charset="0"/>
                <a:cs typeface="Arial" charset="0"/>
              </a:rPr>
              <a:t> as a Weak Ordering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Graphically, we can show this relationship by marking these against the real line</a:t>
            </a:r>
          </a:p>
        </p:txBody>
      </p:sp>
      <p:pic>
        <p:nvPicPr>
          <p:cNvPr id="59396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63" y="3214688"/>
            <a:ext cx="8177212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analysis</a:t>
            </a:r>
          </a:p>
          <a:p>
            <a:r>
              <a:rPr lang="en-US" dirty="0"/>
              <a:t>Landau symbols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Run time of programs</a:t>
            </a:r>
          </a:p>
          <a:p>
            <a:r>
              <a:rPr lang="en-US" altLang="zh-CN" dirty="0"/>
              <a:t>Best-, worst-, and average-case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72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goal of algorithm analysis is to determine the asymptotic run time or memory requirements based on various parameters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CA" altLang="zh-CN" dirty="0">
                <a:latin typeface="Arial" charset="0"/>
                <a:cs typeface="Arial" charset="0"/>
              </a:rPr>
              <a:t>	We will use Landau symbols to describe the complexity of algorithms. E.g.,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Given an array of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:</a:t>
            </a:r>
            <a:endParaRPr lang="en-US" sz="1400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Selection sort requires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sort, quick sort, and heap sort all require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sz="2000" dirty="0">
                <a:latin typeface="Arial" charset="0"/>
                <a:cs typeface="Arial" charset="0"/>
              </a:rPr>
              <a:t>However: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Merge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additional memory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Quick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 additional memory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Heap sort requires 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cs typeface="Arial" charset="0"/>
              </a:rPr>
              <a:t>additional </a:t>
            </a:r>
            <a:r>
              <a:rPr lang="en-US" dirty="0">
                <a:latin typeface="Arial" charset="0"/>
                <a:cs typeface="Arial" charset="0"/>
              </a:rPr>
              <a:t>memory </a:t>
            </a: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pPr lvl="2"/>
            <a:endParaRPr lang="en-US" sz="1800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98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charset="0"/>
                <a:cs typeface="Arial" charset="0"/>
              </a:rPr>
              <a:t>Algorithms Analysis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An algorithm is said to have </a:t>
            </a:r>
            <a:r>
              <a:rPr lang="en-CA" i="1" dirty="0">
                <a:latin typeface="Arial" charset="0"/>
                <a:cs typeface="Arial" charset="0"/>
              </a:rPr>
              <a:t>polynomial time complexity</a:t>
            </a:r>
            <a:r>
              <a:rPr lang="en-CA" dirty="0">
                <a:latin typeface="Arial" charset="0"/>
                <a:cs typeface="Arial" charset="0"/>
              </a:rPr>
              <a:t> if its run-time may be described by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CA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baseline="300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CA" dirty="0">
                <a:latin typeface="Arial" charset="0"/>
                <a:cs typeface="Arial" charset="0"/>
              </a:rPr>
              <a:t> for some fixed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≥ 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consider such algorithms to be </a:t>
            </a:r>
            <a:r>
              <a:rPr lang="en-CA" i="1" dirty="0">
                <a:latin typeface="Arial" charset="0"/>
                <a:cs typeface="Arial" charset="0"/>
              </a:rPr>
              <a:t>efficient</a:t>
            </a:r>
            <a:endParaRPr lang="en-CA" dirty="0">
              <a:latin typeface="Arial" charset="0"/>
              <a:cs typeface="Arial" charset="0"/>
            </a:endParaRP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Problems that have no known polynomial-time algorithms are said to be </a:t>
            </a:r>
            <a:r>
              <a:rPr lang="en-CA" i="1" dirty="0">
                <a:latin typeface="Arial" charset="0"/>
                <a:cs typeface="Arial" charset="0"/>
              </a:rPr>
              <a:t>intractable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Traveling salesman problem:  find the shortest path that visits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i="1" dirty="0">
                <a:latin typeface="Arial" charset="0"/>
                <a:cs typeface="Arial" charset="0"/>
              </a:rPr>
              <a:t> </a:t>
            </a:r>
            <a:r>
              <a:rPr lang="en-CA" dirty="0">
                <a:latin typeface="Arial" charset="0"/>
                <a:cs typeface="Arial" charset="0"/>
              </a:rPr>
              <a:t>cities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Best run time:  </a:t>
            </a:r>
            <a:r>
              <a:rPr lang="en-CA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In general, you don’t want to implement exponential-time or exponential-memory algorithms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altLang="zh-CN" dirty="0">
                <a:latin typeface="Arial" charset="0"/>
                <a:cs typeface="Arial" charset="0"/>
              </a:rPr>
              <a:t>Algorithms Analysis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dirty="0">
                <a:latin typeface="Arial" charset="0"/>
                <a:cs typeface="Arial" charset="0"/>
              </a:rPr>
              <a:t>	To properly investigate the determination of run times asymptotically: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We will begin with machine instructions and basic operations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Control statements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Conditional-controlled loops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Functions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Recursive functions</a:t>
            </a:r>
            <a:endParaRPr lang="en-CA" sz="1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19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processor, it is capable of performing only a limited number of operations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operations are called </a:t>
            </a:r>
            <a:r>
              <a:rPr lang="en-US" i="1" dirty="0">
                <a:latin typeface="Arial" charset="0"/>
                <a:cs typeface="Arial" charset="0"/>
              </a:rPr>
              <a:t>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collection of instructions is called the </a:t>
            </a:r>
            <a:r>
              <a:rPr lang="en-US" i="1" dirty="0">
                <a:latin typeface="Arial" charset="0"/>
                <a:cs typeface="Arial" charset="0"/>
              </a:rPr>
              <a:t>instruction set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exact set of instructions differs between processors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MIPS, ARM, x86, 6800, 68k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None/>
            </a:pPr>
            <a:endParaRPr lang="en-US" altLang="zh-CN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5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50" y="1187314"/>
            <a:ext cx="4186808" cy="460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Algorithm </a:t>
            </a:r>
            <a:r>
              <a:rPr lang="en-US" altLang="zh-CN" dirty="0"/>
              <a:t>1: Linear search</a:t>
            </a:r>
          </a:p>
          <a:p>
            <a:pPr lvl="1"/>
            <a:endParaRPr lang="zh-CN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43608" y="1591142"/>
            <a:ext cx="6452407" cy="193899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key,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a[], </a:t>
            </a:r>
            <a:r>
              <a:rPr lang="en-US" altLang="en-US" dirty="0" err="1">
                <a:latin typeface="Courier New" charset="0"/>
              </a:rPr>
              <a:t>int</a:t>
            </a:r>
            <a:r>
              <a:rPr lang="en-US" altLang="en-US" dirty="0">
                <a:latin typeface="Courier New" charset="0"/>
              </a:rPr>
              <a:t> n)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{  if (n==0) return –1;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if (key == a[n-1]) return n-1;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   return </a:t>
            </a:r>
            <a:r>
              <a:rPr lang="en-US" altLang="en-US" dirty="0" err="1">
                <a:latin typeface="Courier New" charset="0"/>
              </a:rPr>
              <a:t>lfind</a:t>
            </a:r>
            <a:r>
              <a:rPr lang="en-US" altLang="en-US" dirty="0">
                <a:latin typeface="Courier New" charset="0"/>
              </a:rPr>
              <a:t>(key, a, n-1);</a:t>
            </a:r>
          </a:p>
          <a:p>
            <a:pPr eaLnBrk="1" hangingPunct="1"/>
            <a:r>
              <a:rPr lang="en-US" altLang="en-US" dirty="0">
                <a:latin typeface="Courier New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4221088"/>
            <a:ext cx="7879080" cy="22467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key,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a[],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left,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{   if (left+1 == right) return –1;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m = (left + right)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== a[m]) return 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if (key &lt; a[m])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left, m);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  else return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bfind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(key, a, m, right);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60440"/>
            <a:ext cx="4186808" cy="4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Algorithm 2: Binary search (</a:t>
            </a:r>
            <a:r>
              <a:rPr lang="en-US" altLang="zh-CN" dirty="0">
                <a:hlinkClick r:id="rId2"/>
              </a:rPr>
              <a:t>demo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720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Any instruction runs in a fixed amount of time (an integral number of CPU cycles)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 example on the </a:t>
            </a:r>
            <a:r>
              <a:rPr lang="en-US" dirty="0" err="1">
                <a:latin typeface="Arial" charset="0"/>
                <a:cs typeface="Arial" charset="0"/>
              </a:rPr>
              <a:t>Coldfire</a:t>
            </a:r>
            <a:r>
              <a:rPr lang="en-US" dirty="0">
                <a:latin typeface="Arial" charset="0"/>
                <a:cs typeface="Arial" charset="0"/>
              </a:rPr>
              <a:t> is:</a:t>
            </a:r>
          </a:p>
          <a:p>
            <a:pPr lvl="1" algn="ctr">
              <a:buFont typeface="Arial" charset="0"/>
              <a:buNone/>
            </a:pPr>
            <a:r>
              <a:rPr lang="en-US" b="1" dirty="0">
                <a:latin typeface="Consolas" pitchFamily="49" charset="0"/>
                <a:cs typeface="Arial" charset="0"/>
              </a:rPr>
              <a:t>0x068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0000000F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which adds </a:t>
            </a:r>
            <a:r>
              <a:rPr lang="en-US" dirty="0">
                <a:solidFill>
                  <a:srgbClr val="3333CC"/>
                </a:solidFill>
                <a:latin typeface="Arial" charset="0"/>
                <a:cs typeface="Arial" charset="0"/>
              </a:rPr>
              <a:t>15 </a:t>
            </a:r>
            <a:r>
              <a:rPr lang="en-US" dirty="0">
                <a:latin typeface="Arial" charset="0"/>
                <a:cs typeface="Arial" charset="0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data register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 humans are not good at hex, this can be programmed in assembly language as</a:t>
            </a:r>
          </a:p>
          <a:p>
            <a:pPr algn="ctr">
              <a:buFont typeface="Arial" charset="0"/>
              <a:buNone/>
            </a:pPr>
            <a:r>
              <a:rPr lang="en-US" sz="1800" b="1" dirty="0">
                <a:latin typeface="Consolas" pitchFamily="49" charset="0"/>
                <a:cs typeface="Arial" charset="0"/>
              </a:rPr>
              <a:t>ADDI.L </a:t>
            </a:r>
            <a:r>
              <a:rPr lang="en-US" sz="1800" b="1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#$F</a:t>
            </a:r>
            <a:r>
              <a:rPr lang="en-US" sz="1800" b="1" dirty="0">
                <a:latin typeface="Consolas" pitchFamily="49" charset="0"/>
                <a:cs typeface="Arial" charset="0"/>
              </a:rPr>
              <a:t>, D</a:t>
            </a:r>
            <a:r>
              <a:rPr lang="en-US" sz="18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7</a:t>
            </a:r>
            <a:endParaRPr lang="en-US" sz="1800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More in ECE 222</a:t>
            </a:r>
          </a:p>
        </p:txBody>
      </p:sp>
    </p:spTree>
    <p:extLst>
      <p:ext uri="{BB962C8B-B14F-4D97-AF65-F5344CB8AC3E}">
        <p14:creationId xmlns:p14="http://schemas.microsoft.com/office/powerpoint/2010/main" val="797650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Assembly language has an almost one-to-one translation to machine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 is a low-level programming language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programming languages are higher-level:</a:t>
            </a:r>
          </a:p>
          <a:p>
            <a:pPr algn="ctr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Fortran, Pascal, </a:t>
            </a:r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, Java, C++, and C#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adjective “high” refers to the level of abstraction: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Java, C++, and C# have abstractions such as OO</a:t>
            </a:r>
          </a:p>
          <a:p>
            <a:pPr lvl="1"/>
            <a:r>
              <a:rPr lang="en-US" dirty="0" err="1">
                <a:latin typeface="Arial" charset="0"/>
                <a:cs typeface="Arial" charset="0"/>
              </a:rPr>
              <a:t>Matlab</a:t>
            </a:r>
            <a:r>
              <a:rPr lang="en-US" dirty="0">
                <a:latin typeface="Arial" charset="0"/>
                <a:cs typeface="Arial" charset="0"/>
              </a:rPr>
              <a:t> and Fortran have operations which do not map to relatively small number of machine instructions: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&gt;&gt; 1.27^2.9                   % 1.27**2.9 in Fortran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	      2.0000036616123606774</a:t>
            </a:r>
            <a:endParaRPr lang="en-US" sz="24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06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Machine Instructions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 programming language (C++ without objects and other abstractions) can be referred to as a mid-level programming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abstraction, but the language is closely tied to the standard capabilities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 is a closer relationship between operators and machine instructions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Consider the operation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+=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Assume that the compiler has already has the value of the variable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 in register </a:t>
            </a:r>
            <a:r>
              <a:rPr lang="en-US" b="1" dirty="0">
                <a:latin typeface="Courier New" pitchFamily="49" charset="0"/>
                <a:cs typeface="Arial" charset="0"/>
              </a:rPr>
              <a:t>D1</a:t>
            </a:r>
            <a:r>
              <a:rPr lang="en-US" dirty="0">
                <a:latin typeface="Arial" charset="0"/>
                <a:cs typeface="Arial" charset="0"/>
              </a:rPr>
              <a:t> and perhaps </a:t>
            </a:r>
            <a:r>
              <a:rPr lang="en-US" b="1" dirty="0">
                <a:solidFill>
                  <a:srgbClr val="3333CC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>
                <a:latin typeface="Arial" charset="0"/>
                <a:cs typeface="Arial" charset="0"/>
              </a:rPr>
              <a:t> is a variable stored at the location stored in address register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dirty="0">
                <a:latin typeface="Arial" charset="0"/>
                <a:cs typeface="Arial" charset="0"/>
              </a:rPr>
              <a:t>, this is then converted to the single instruction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			   ADD (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A1</a:t>
            </a:r>
            <a:r>
              <a:rPr lang="en-US" b="1" dirty="0">
                <a:latin typeface="Courier New" pitchFamily="49" charset="0"/>
                <a:cs typeface="Arial" charset="0"/>
              </a:rPr>
              <a:t>), D1</a:t>
            </a: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55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Arial" charset="0"/>
                <a:cs typeface="Arial" charset="0"/>
              </a:rPr>
              <a:t>	There is a close relationship between basic operations and machine instructions, so we may assume each operation requires a fixed number of CPU cycles, i.e.,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Variable assignment		 </a:t>
            </a:r>
            <a:r>
              <a:rPr lang="en-US" b="1" dirty="0">
                <a:latin typeface="Courier New" pitchFamily="49" charset="0"/>
                <a:cs typeface="Arial" charset="0"/>
              </a:rPr>
              <a:t>=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Integer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+ - * / % ++ --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Logical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&amp;&amp; || !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Bitwise operations			 </a:t>
            </a:r>
            <a:r>
              <a:rPr lang="en-US" b="1" dirty="0">
                <a:latin typeface="Courier New" pitchFamily="49" charset="0"/>
                <a:cs typeface="Arial" charset="0"/>
              </a:rPr>
              <a:t>&amp; | ^ ~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Relational operations		 </a:t>
            </a:r>
            <a:r>
              <a:rPr lang="en-US" b="1" dirty="0">
                <a:latin typeface="Courier New" pitchFamily="49" charset="0"/>
                <a:cs typeface="Arial" charset="0"/>
              </a:rPr>
              <a:t>== != &lt; &lt;= &gt;= &gt;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Memory allocation and deallocation	 </a:t>
            </a:r>
            <a:r>
              <a:rPr lang="en-US" b="1" dirty="0">
                <a:latin typeface="Courier New" pitchFamily="49" charset="0"/>
                <a:cs typeface="Arial" charset="0"/>
              </a:rPr>
              <a:t>new delete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0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Operators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Of these, memory allocation and deallocation are the slowest by a significant factor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A quick test on </a:t>
            </a:r>
            <a:r>
              <a:rPr lang="en-US">
                <a:latin typeface="Consolas" pitchFamily="49" charset="0"/>
                <a:cs typeface="Arial" charset="0"/>
              </a:rPr>
              <a:t>eceunix</a:t>
            </a:r>
            <a:r>
              <a:rPr lang="en-US">
                <a:latin typeface="Arial" charset="0"/>
                <a:cs typeface="Arial" charset="0"/>
              </a:rPr>
              <a:t> shows a factor of over 100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They require communication with the operation system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This does not account for the time required to call the constructor and destructor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Note that after memory is allocated, the constructor is run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constructor may not run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time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298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Each operation runs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 and therefore any fixed number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of operations also run in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time, for example: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// Swap variables a and b</a:t>
            </a:r>
          </a:p>
          <a:p>
            <a:pPr lvl="2">
              <a:buFont typeface="Arial" charset="0"/>
              <a:buNone/>
            </a:pPr>
            <a:r>
              <a:rPr 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dirty="0">
                <a:latin typeface="Consolas" pitchFamily="49" charset="0"/>
                <a:cs typeface="Arial" charset="0"/>
              </a:rPr>
              <a:t>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 = a;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a = b;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b =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r>
              <a:rPr lang="en-US" dirty="0">
                <a:latin typeface="Consolas" pitchFamily="49" charset="0"/>
                <a:cs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95093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of Operations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Seldom will you find large blocks of operations without any additional control statements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This example rearranges an AVL tree structure</a:t>
            </a:r>
          </a:p>
          <a:p>
            <a:pPr lvl="1"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Tree_node *lrl = left-&gt;right-&gt;left;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Tree_node *lrr = left-&gt;right-&gt;right;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 = left-&gt;right;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parent-&gt;left  = left;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parent-&gt;right = this;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 	  left-&gt;right = lrl;</a:t>
            </a:r>
          </a:p>
          <a:p>
            <a:pPr>
              <a:buFont typeface="Arial" charset="0"/>
              <a:buNone/>
            </a:pPr>
            <a:r>
              <a:rPr lang="en-US" sz="1600">
                <a:latin typeface="Consolas" pitchFamily="49" charset="0"/>
                <a:cs typeface="Arial" charset="0"/>
              </a:rPr>
              <a:t>	  left = lrr;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Run time: 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 b="1">
              <a:latin typeface="Consolas" pitchFamily="49" charset="0"/>
              <a:cs typeface="Arial" charset="0"/>
            </a:endParaRPr>
          </a:p>
        </p:txBody>
      </p:sp>
      <p:pic>
        <p:nvPicPr>
          <p:cNvPr id="36868" name="Picture 5" descr="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60800"/>
            <a:ext cx="3967163" cy="242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927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you have now analyzed a number of blocks of code run in sequence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template &lt;typename T&gt;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void </a:t>
            </a:r>
            <a:r>
              <a:rPr lang="en-US" sz="1400" dirty="0" err="1">
                <a:latin typeface="Consolas" pitchFamily="49" charset="0"/>
                <a:cs typeface="Arial" charset="0"/>
              </a:rPr>
              <a:t>update_capacity</a:t>
            </a:r>
            <a:r>
              <a:rPr lang="en-US" sz="1400" dirty="0">
                <a:latin typeface="Consolas" pitchFamily="49" charset="0"/>
                <a:cs typeface="Arial" charset="0"/>
              </a:rPr>
              <a:t>( </a:t>
            </a:r>
            <a:r>
              <a:rPr 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latin typeface="Consolas" pitchFamily="49" charset="0"/>
                <a:cs typeface="Arial" charset="0"/>
              </a:rPr>
              <a:t> delta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 *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array;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  <a:b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</a:b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+= delta;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array = new T[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capacity_old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	array[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 = 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400" dirty="0" err="1">
                <a:solidFill>
                  <a:srgbClr val="3333CC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	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	delete[] </a:t>
            </a:r>
            <a:r>
              <a:rPr lang="en-US" sz="1400" dirty="0" err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array_old</a:t>
            </a:r>
            <a:r>
              <a:rPr lang="en-US" sz="1400" dirty="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 typeface="Arial" charset="0"/>
              <a:buNone/>
            </a:pPr>
            <a:r>
              <a:rPr 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 typeface="Arial" charset="0"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calculate the total run time, add the entries: 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 =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6950075" y="285432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7893" name="TextBox 7"/>
          <p:cNvSpPr txBox="1">
            <a:spLocks noChangeArrowheads="1"/>
          </p:cNvSpPr>
          <p:nvPr/>
        </p:nvSpPr>
        <p:spPr bwMode="auto">
          <a:xfrm>
            <a:off x="6948488" y="4427538"/>
            <a:ext cx="6254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3333CC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7894" name="TextBox 11"/>
          <p:cNvSpPr txBox="1">
            <a:spLocks noChangeArrowheads="1"/>
          </p:cNvSpPr>
          <p:nvPr/>
        </p:nvSpPr>
        <p:spPr bwMode="auto">
          <a:xfrm>
            <a:off x="6948488" y="5219700"/>
            <a:ext cx="68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</a:p>
        </p:txBody>
      </p:sp>
    </p:spTree>
    <p:extLst>
      <p:ext uri="{BB962C8B-B14F-4D97-AF65-F5344CB8AC3E}">
        <p14:creationId xmlns:p14="http://schemas.microsoft.com/office/powerpoint/2010/main" val="20511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M,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N&gt;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Matrix&lt;M, N&gt; &amp;Matrix&lt;M, N&gt;::operator= ( Matrix&lt;M, N&gt;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000" b="1" dirty="0">
                <a:latin typeface="Consolas" pitchFamily="49" charset="0"/>
                <a:cs typeface="Arial" charset="0"/>
              </a:rPr>
              <a:t> &amp;A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&amp;A == this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if ( capacity !=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delete []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capacity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A.capacity</a:t>
            </a:r>
            <a:r>
              <a:rPr lang="en-US" sz="1000" b="1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 = new double[capacity];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minMN</a:t>
            </a:r>
            <a:r>
              <a:rPr lang="en-US" sz="1000" b="1" dirty="0">
                <a:latin typeface="Consolas" pitchFamily="49" charset="0"/>
                <a:cs typeface="Arial" charset="0"/>
              </a:rPr>
              <a:t>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diagonal[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&lt;= M;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A.row_index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for (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int</a:t>
            </a:r>
            <a:r>
              <a:rPr lang="en-US" sz="1000" b="1" dirty="0">
                <a:latin typeface="Consolas" pitchFamily="49" charset="0"/>
                <a:cs typeface="Arial" charset="0"/>
              </a:rPr>
              <a:t>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= 0;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&lt;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A.size</a:t>
            </a:r>
            <a:r>
              <a:rPr lang="en-US" sz="1000" b="1" dirty="0">
                <a:latin typeface="Consolas" pitchFamily="49" charset="0"/>
                <a:cs typeface="Arial" charset="0"/>
              </a:rPr>
              <a:t>(); ++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A.column_index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	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 = 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A.off_diagonal</a:t>
            </a:r>
            <a:r>
              <a:rPr lang="en-US" sz="1000" b="1" dirty="0">
                <a:latin typeface="Consolas" pitchFamily="49" charset="0"/>
                <a:cs typeface="Arial" charset="0"/>
              </a:rPr>
              <a:t>[</a:t>
            </a:r>
            <a:r>
              <a:rPr lang="en-US" sz="1000" b="1" dirty="0" err="1">
                <a:latin typeface="Consolas" pitchFamily="49" charset="0"/>
                <a:cs typeface="Arial" charset="0"/>
              </a:rPr>
              <a:t>i</a:t>
            </a:r>
            <a:r>
              <a:rPr lang="en-US" sz="1000" b="1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}</a:t>
            </a:r>
          </a:p>
          <a:p>
            <a:pPr>
              <a:buFont typeface="Arial" charset="0"/>
              <a:buNone/>
            </a:pPr>
            <a:endParaRPr lang="en-US" sz="1000" b="1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	return *this;</a:t>
            </a:r>
          </a:p>
          <a:p>
            <a:pPr>
              <a:buFont typeface="Arial" charset="0"/>
              <a:buNone/>
            </a:pPr>
            <a:r>
              <a:rPr lang="en-US" sz="1000" b="1" dirty="0">
                <a:latin typeface="Consolas" pitchFamily="49" charset="0"/>
                <a:cs typeface="Arial" charset="0"/>
              </a:rPr>
              <a:t>}</a:t>
            </a:r>
            <a:endParaRPr lang="en-US" sz="400" b="1" dirty="0">
              <a:latin typeface="Consolas" pitchFamily="49" charset="0"/>
              <a:cs typeface="Arial" charset="0"/>
            </a:endParaRPr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4248942" y="1659207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4252612" y="3017584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3817140" y="3834036"/>
            <a:ext cx="1509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4259262" y="5399434"/>
            <a:ext cx="625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4248942" y="6126163"/>
            <a:ext cx="646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4221160" y="4568490"/>
            <a:ext cx="701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5397822" y="1561082"/>
            <a:ext cx="34226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+ 1 + 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+ 1)</a:t>
            </a:r>
          </a:p>
          <a:p>
            <a:r>
              <a:rPr lang="en-CA" dirty="0">
                <a:latin typeface="Times New Roman" pitchFamily="18" charset="0"/>
                <a:cs typeface="Times New Roman" pitchFamily="18" charset="0"/>
              </a:rPr>
              <a:t>    = </a:t>
            </a:r>
            <a:r>
              <a:rPr lang="en-CA" b="1" dirty="0">
                <a:latin typeface="Symbol" pitchFamily="18" charset="2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8923" name="TextBox 12"/>
          <p:cNvSpPr txBox="1">
            <a:spLocks noChangeArrowheads="1"/>
          </p:cNvSpPr>
          <p:nvPr/>
        </p:nvSpPr>
        <p:spPr bwMode="auto">
          <a:xfrm>
            <a:off x="5397822" y="2207194"/>
            <a:ext cx="3669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min(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cannot say anything about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and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dirty="0"/>
              <a:t>As a convention, we keep both.</a:t>
            </a:r>
            <a:endParaRPr lang="en-C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3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/>
      <p:bldP spid="389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Blocks in Sequence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examples: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three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(1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+ 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Run two blocks of code which are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Total run time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ln(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CA" b="1" dirty="0">
                <a:latin typeface="Symbol" pitchFamily="18" charset="2"/>
                <a:cs typeface="Arial" charset="0"/>
              </a:rPr>
              <a:t>Q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Recall this linear ordering from the previous topic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considering a sum, take the dominant term</a:t>
            </a:r>
          </a:p>
        </p:txBody>
      </p:sp>
      <p:pic>
        <p:nvPicPr>
          <p:cNvPr id="39940" name="Picture 5" descr="ff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4076700"/>
            <a:ext cx="581977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02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9976" y="1417638"/>
            <a:ext cx="5867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create an array [0,1,2,</a:t>
            </a:r>
            <a:r>
              <a:rPr lang="is-I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…,n-1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a[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// search each item in the array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=0;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&lt;n;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++)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lfind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i,a,n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796136" y="2820154"/>
            <a:ext cx="2663825" cy="765175"/>
          </a:xfrm>
          <a:prstGeom prst="wedgeRoundRectCallout">
            <a:avLst>
              <a:gd name="adj1" fmla="val -67162"/>
              <a:gd name="adj2" fmla="val 620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or</a:t>
            </a:r>
            <a:b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bfind(i,a,-1,n)</a:t>
            </a:r>
          </a:p>
        </p:txBody>
      </p:sp>
    </p:spTree>
    <p:extLst>
      <p:ext uri="{BB962C8B-B14F-4D97-AF65-F5344CB8AC3E}">
        <p14:creationId xmlns:p14="http://schemas.microsoft.com/office/powerpoint/2010/main" val="270188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Blocks in Sequence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What if we have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both big O and big Theta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then the result must be big-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Arial" charset="0"/>
                <a:cs typeface="Arial" charset="0"/>
              </a:rPr>
              <a:t>, otherwise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leading term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, we can say the result is big-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Arial" charset="0"/>
                <a:cs typeface="Arial" charset="0"/>
              </a:rPr>
              <a:t> 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+</a:t>
            </a:r>
            <a:r>
              <a:rPr lang="en-US" i="1" dirty="0">
                <a:latin typeface="Times New Roman" pitchFamily="18" charset="0"/>
                <a:cs typeface="Arial" charset="0"/>
              </a:rPr>
              <a:t> 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625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Next, we will look at the following control statements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These are statements which potentially alter the execution of instructions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Conditional statements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if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switch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while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b="1" dirty="0">
                <a:latin typeface="Consolas" pitchFamily="49" charset="0"/>
                <a:cs typeface="Arial" charset="0"/>
              </a:rPr>
              <a:t>do-while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Count-controlled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b="1" dirty="0">
                <a:latin typeface="Consolas" pitchFamily="49" charset="0"/>
                <a:cs typeface="Arial" charset="0"/>
              </a:rPr>
              <a:t>for </a:t>
            </a:r>
            <a:r>
              <a:rPr lang="en-US" b="1" dirty="0" err="1">
                <a:latin typeface="Consolas" pitchFamily="49" charset="0"/>
                <a:cs typeface="Arial" charset="0"/>
              </a:rPr>
              <a:t>i</a:t>
            </a:r>
            <a:r>
              <a:rPr lang="en-US" b="1" dirty="0">
                <a:latin typeface="Consolas" pitchFamily="49" charset="0"/>
                <a:cs typeface="Arial" charset="0"/>
              </a:rPr>
              <a:t> from 1 to 10 do ... end do;       # Maple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Collection-controlled loops</a:t>
            </a:r>
          </a:p>
          <a:p>
            <a:pPr lvl="2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CA" b="1" dirty="0">
                <a:latin typeface="Consolas" pitchFamily="49" charset="0"/>
                <a:cs typeface="Arial" charset="0"/>
              </a:rPr>
              <a:t>foreach ( int </a:t>
            </a:r>
            <a:r>
              <a:rPr lang="en-CA" b="1" dirty="0" err="1">
                <a:latin typeface="Consolas" pitchFamily="49" charset="0"/>
                <a:cs typeface="Arial" charset="0"/>
              </a:rPr>
              <a:t>i</a:t>
            </a:r>
            <a:r>
              <a:rPr lang="en-CA" b="1" dirty="0">
                <a:latin typeface="Consolas" pitchFamily="49" charset="0"/>
                <a:cs typeface="Arial" charset="0"/>
              </a:rPr>
              <a:t> in array ) { ... }</a:t>
            </a:r>
            <a:r>
              <a:rPr lang="en-US" b="1" dirty="0">
                <a:latin typeface="Consolas" pitchFamily="49" charset="0"/>
                <a:cs typeface="Arial" charset="0"/>
              </a:rPr>
              <a:t>      // C#</a:t>
            </a: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endParaRPr lang="en-US" sz="1800" b="1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883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  <a:endParaRPr lang="en-US" sz="4000">
              <a:latin typeface="Arial" charset="0"/>
              <a:cs typeface="Arial" charset="0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 any collection of nested control statements, it is always necessary to work inside out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Determine the run times of the inner-most statements and work your way out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for(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=0;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&lt;n;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++)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// do something...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for(j=0; j&lt;m; </a:t>
            </a:r>
            <a:r>
              <a:rPr lang="en-US" altLang="zh-CN" b="1" dirty="0" err="1">
                <a:latin typeface="Courier New" pitchFamily="49" charset="0"/>
                <a:cs typeface="Arial" charset="0"/>
              </a:rPr>
              <a:t>j++</a:t>
            </a:r>
            <a:r>
              <a:rPr lang="en-US" altLang="zh-CN" b="1" dirty="0">
                <a:latin typeface="Courier New" pitchFamily="49" charset="0"/>
                <a:cs typeface="Arial" charset="0"/>
              </a:rPr>
              <a:t>) {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    // do something else...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    }</a:t>
            </a:r>
          </a:p>
          <a:p>
            <a:pPr lvl="2">
              <a:buNone/>
            </a:pPr>
            <a:r>
              <a:rPr lang="en-US" altLang="zh-CN" b="1" dirty="0">
                <a:latin typeface="Courier New" pitchFamily="49" charset="0"/>
                <a:cs typeface="Arial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8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Given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if ( </a:t>
            </a:r>
            <a:r>
              <a:rPr lang="en-US" b="1" i="1" dirty="0">
                <a:latin typeface="Courier New" pitchFamily="49" charset="0"/>
                <a:cs typeface="Arial" charset="0"/>
              </a:rPr>
              <a:t>condition</a:t>
            </a:r>
            <a:r>
              <a:rPr lang="en-US" b="1" dirty="0">
                <a:latin typeface="Courier New" pitchFamily="49" charset="0"/>
                <a:cs typeface="Arial" charset="0"/>
              </a:rPr>
              <a:t> )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true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 else {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    // false body</a:t>
            </a:r>
          </a:p>
          <a:p>
            <a:pPr lvl="2"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}</a:t>
            </a:r>
            <a:endParaRPr lang="en-US" sz="2800" b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run time of a conditional statement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condition (the test), plus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run time of the body which is run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 most cases, the run time of the condition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16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some cases, it is easy to determine which statement must be run: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int factorial ( int n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if ( n == 0 )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1;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	return n * factorial ( n – 1 );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8726017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Control Statements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In others, it is less obvious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Find the maximum entry in an array:</a:t>
            </a:r>
            <a:endParaRPr lang="en-US" sz="2000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find_max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max = array[0];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if ( array[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 &gt; max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 = array[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return max;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41278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had information about the distribution of the entries of the array, we may be able to determine it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(ascending) it will always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sorted (descending) it will never be run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the list is randomly distributed, then??? We don’t know.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42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cs typeface="Arial" charset="0"/>
              </a:rPr>
              <a:t>Control Statements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if C then S1 else S2</a:t>
            </a:r>
          </a:p>
          <a:p>
            <a:pPr>
              <a:buFontTx/>
              <a:buNone/>
            </a:pPr>
            <a:endParaRPr lang="en-US" altLang="zh-CN" sz="2400" baseline="-25000" dirty="0"/>
          </a:p>
          <a:p>
            <a:r>
              <a:rPr lang="en-US" altLang="zh-CN" dirty="0"/>
              <a:t>Suppose you are doing a big O analysis</a:t>
            </a:r>
          </a:p>
          <a:p>
            <a:pPr lvl="1">
              <a:buFontTx/>
              <a:buNone/>
            </a:pPr>
            <a:r>
              <a:rPr lang="en-US" altLang="zh-CN" dirty="0"/>
              <a:t>Time(C) + Max(Time(S1),Time(S2)) or</a:t>
            </a:r>
          </a:p>
          <a:p>
            <a:pPr lvl="1">
              <a:buFontTx/>
              <a:buNone/>
            </a:pPr>
            <a:r>
              <a:rPr lang="en-US" altLang="zh-CN" dirty="0"/>
              <a:t>Time(C)+Time(S1)+Time(S2)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671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 charset="0"/>
                <a:cs typeface="Arial" charset="0"/>
              </a:rPr>
              <a:t>Conditional Statements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>
                <a:latin typeface="Arial" charset="0"/>
                <a:cs typeface="Arial" charset="0"/>
              </a:rPr>
              <a:t>	Consider this example</a:t>
            </a:r>
          </a:p>
          <a:p>
            <a:pPr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void Disjoint_sets::clear() {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    </a:t>
            </a: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if ( sets == n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return;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endParaRPr lang="en-CA" sz="1400"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max_height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    num_disjoint_sets = n;</a:t>
            </a:r>
          </a:p>
          <a:p>
            <a:pPr lvl="2">
              <a:buFont typeface="Arial" charset="0"/>
              <a:buNone/>
            </a:pPr>
            <a:endParaRPr lang="en-CA" sz="1400">
              <a:solidFill>
                <a:srgbClr val="7030A0"/>
              </a:solidFill>
              <a:latin typeface="Consolas" pitchFamily="49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for ( int i = 0; i &lt; n; ++i ) {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parent[i] = i;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002060"/>
                </a:solidFill>
                <a:latin typeface="Consolas" pitchFamily="49" charset="0"/>
                <a:cs typeface="Arial" charset="0"/>
              </a:rPr>
              <a:t>        tree_height[i] = 0;</a:t>
            </a:r>
          </a:p>
          <a:p>
            <a:pPr lvl="2">
              <a:buFont typeface="Arial" charset="0"/>
              <a:buNone/>
            </a:pPr>
            <a:r>
              <a:rPr lang="en-CA" sz="1400">
                <a:solidFill>
                  <a:srgbClr val="7030A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 lvl="2">
              <a:buFont typeface="Arial" charset="0"/>
              <a:buNone/>
            </a:pPr>
            <a:r>
              <a:rPr lang="en-CA" sz="1400">
                <a:latin typeface="Consolas" pitchFamily="49" charset="0"/>
                <a:cs typeface="Arial" charset="0"/>
              </a:rPr>
              <a:t>} </a:t>
            </a:r>
          </a:p>
        </p:txBody>
      </p:sp>
      <p:sp>
        <p:nvSpPr>
          <p:cNvPr id="1029" name="TextBox 4"/>
          <p:cNvSpPr txBox="1">
            <a:spLocks noChangeArrowheads="1"/>
          </p:cNvSpPr>
          <p:nvPr/>
        </p:nvSpPr>
        <p:spPr bwMode="auto">
          <a:xfrm>
            <a:off x="5643563" y="4487863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7030A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643563" y="3714750"/>
            <a:ext cx="646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00B0F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1031" name="TextBox 4"/>
          <p:cNvSpPr txBox="1">
            <a:spLocks noChangeArrowheads="1"/>
          </p:cNvSpPr>
          <p:nvPr/>
        </p:nvSpPr>
        <p:spPr bwMode="auto">
          <a:xfrm>
            <a:off x="5643563" y="264318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265738" y="5357813"/>
          <a:ext cx="29924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4" imgW="1739880" imgH="457200" progId="Equation.3">
                  <p:embed/>
                </p:oleObj>
              </mc:Choice>
              <mc:Fallback>
                <p:oleObj name="Equation" r:id="rId4" imgW="1739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5357813"/>
                        <a:ext cx="2992437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345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C++ for loop is a condition controlled statement: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</a:t>
            </a:r>
            <a:r>
              <a:rPr lang="en-US" sz="1800" b="1" dirty="0">
                <a:latin typeface="Consolas" pitchFamily="49" charset="0"/>
                <a:cs typeface="Arial" charset="0"/>
              </a:rPr>
              <a:t>	</a:t>
            </a:r>
            <a:r>
              <a:rPr lang="en-US" sz="1800" dirty="0">
                <a:latin typeface="Consolas" pitchFamily="49" charset="0"/>
                <a:cs typeface="Arial" charset="0"/>
              </a:rPr>
              <a:t>for ( 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N;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identical to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int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= 0;			// initialization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while ( 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 &lt; N ) {		// condition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// ...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++</a:t>
            </a:r>
            <a:r>
              <a:rPr lang="en-US" sz="1800" dirty="0" err="1">
                <a:latin typeface="Consolas" pitchFamily="49" charset="0"/>
                <a:cs typeface="Arial" charset="0"/>
              </a:rPr>
              <a:t>i</a:t>
            </a:r>
            <a:r>
              <a:rPr lang="en-US" sz="1800" dirty="0">
                <a:latin typeface="Consolas" pitchFamily="49" charset="0"/>
                <a:cs typeface="Arial" charset="0"/>
              </a:rPr>
              <a:t>;			// increment</a:t>
            </a: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endParaRPr lang="en-US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336550" y="1981200"/>
          <a:ext cx="8807450" cy="449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art" r:id="rId3" imgW="5429707" imgH="2448154" progId="Excel.Chart.8">
                  <p:embed/>
                </p:oleObj>
              </mc:Choice>
              <mc:Fallback>
                <p:oleObj name="Chart" r:id="rId3" imgW="5429707" imgH="244815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68" r="8420"/>
                      <a:stretch>
                        <a:fillRect/>
                      </a:stretch>
                    </p:blipFill>
                    <p:spPr bwMode="auto">
                      <a:xfrm>
                        <a:off x="336550" y="1981200"/>
                        <a:ext cx="8807450" cy="449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4268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Condition-controlled Loops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initialization, condition, and increment usually are single statements running in </a:t>
            </a:r>
            <a:r>
              <a:rPr lang="en-US" b="1">
                <a:latin typeface="Symbol" pitchFamily="18" charset="2"/>
                <a:cs typeface="Arial" charset="0"/>
              </a:rPr>
              <a:t>Q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80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</a:t>
            </a:r>
            <a:r>
              <a:rPr lang="en-US" sz="1800" b="1">
                <a:latin typeface="Consolas" pitchFamily="49" charset="0"/>
                <a:cs typeface="Arial" charset="0"/>
              </a:rPr>
              <a:t>	</a:t>
            </a:r>
            <a:r>
              <a:rPr lang="en-US" sz="1800">
                <a:latin typeface="Consolas" pitchFamily="49" charset="0"/>
                <a:cs typeface="Arial" charset="0"/>
              </a:rPr>
              <a:t>for ( int i = 0; i &lt; N; ++i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	// ...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endParaRPr lang="en-US" sz="18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5147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does not depend on the variable (in this example, </a:t>
            </a:r>
            <a:r>
              <a:rPr lang="en-US" sz="18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Arial" charset="0"/>
                <a:cs typeface="Arial" charset="0"/>
              </a:rPr>
              <a:t>), then the run time of 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for ( int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    // code which is Theta(f(n))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b="1" dirty="0">
                <a:latin typeface="Courier New" pitchFamily="49" charset="0"/>
                <a:cs typeface="Arial" charset="0"/>
              </a:rPr>
              <a:t>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body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then the run time of the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500953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>
              <a:latin typeface="Arial" charset="0"/>
              <a:cs typeface="Arial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For example,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sum += 1;     // Theta(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1</a:t>
            </a:r>
            <a:r>
              <a:rPr lang="en-US" sz="1400" b="1" dirty="0">
                <a:latin typeface="Courier New" pitchFamily="49" charset="0"/>
                <a:cs typeface="Arial" charset="0"/>
              </a:rPr>
              <a:t>)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}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code has run time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n·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104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n;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    sum += 1;     // Theta(1)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    }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previous example showed that 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thus the outer loop is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 err="1">
                <a:latin typeface="Times New Roman" pitchFamily="18" charset="0"/>
                <a:cs typeface="Arial" charset="0"/>
              </a:rPr>
              <a:t>·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0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with each loop, we use a linear search an array of size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n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search through an array of size m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	    // O( m );</a:t>
            </a:r>
            <a:endParaRPr lang="en-US" sz="1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  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and thus the outer loop is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	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88486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Arial" charset="0"/>
                <a:cs typeface="Arial" charset="0"/>
              </a:rPr>
              <a:t>Condition-controlled Loops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Another example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= 0;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&lt; n; ++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for (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j = 0; j &lt;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    sum += </a:t>
            </a:r>
            <a:r>
              <a:rPr lang="en-US" sz="1400" b="1" dirty="0" err="1">
                <a:latin typeface="Courier New" pitchFamily="49" charset="0"/>
                <a:cs typeface="Arial" charset="0"/>
              </a:rPr>
              <a:t>i</a:t>
            </a:r>
            <a:r>
              <a:rPr lang="en-US" sz="1400" b="1" dirty="0">
                <a:latin typeface="Courier New" pitchFamily="49" charset="0"/>
                <a:cs typeface="Arial" charset="0"/>
              </a:rPr>
              <a:t> + j;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    }</a:t>
            </a:r>
          </a:p>
          <a:p>
            <a:pPr>
              <a:buFont typeface="Arial" charset="0"/>
              <a:buNone/>
            </a:pPr>
            <a:r>
              <a:rPr lang="en-US" sz="1400" b="1" dirty="0">
                <a:latin typeface="Courier New" pitchFamily="49" charset="0"/>
                <a:cs typeface="Arial" charset="0"/>
              </a:rPr>
              <a:t>	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inner loop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, hence the outer is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0004"/>
              </p:ext>
            </p:extLst>
          </p:nvPr>
        </p:nvGraphicFramePr>
        <p:xfrm>
          <a:off x="2608263" y="4653136"/>
          <a:ext cx="39274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4" imgW="1917360" imgH="457200" progId="Equation.3">
                  <p:embed/>
                </p:oleObj>
              </mc:Choice>
              <mc:Fallback>
                <p:oleObj name="Equation" r:id="rId4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4653136"/>
                        <a:ext cx="3927475" cy="93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01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Analysis of Repetition 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 example: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sum = 0;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j = 0; j &lt;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++j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for (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k = 0; k &lt; j; ++k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    sum +=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+ j + k;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}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From inside to out: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	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j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Symbol" pitchFamily="18" charset="2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i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>
              <a:buFont typeface="Arial" charset="0"/>
              <a:buNone/>
            </a:pPr>
            <a:r>
              <a:rPr lang="en-US" b="1" dirty="0">
                <a:latin typeface="Symbol" pitchFamily="18" charset="2"/>
                <a:cs typeface="Arial" charset="0"/>
              </a:rPr>
              <a:t>		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3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73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Switch statements appear to be nested if statements:</a:t>
            </a:r>
          </a:p>
          <a:p>
            <a:pPr>
              <a:buFont typeface="Arial" charset="0"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b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switch( i ) {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1: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2: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3: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4: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case 5: 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break;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default: 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306222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Thus, a switch statement would appear to run in </a:t>
            </a:r>
            <a:r>
              <a:rPr lang="en-US" b="1">
                <a:latin typeface="Times New Roman" pitchFamily="18" charset="0"/>
                <a:cs typeface="Arial" charset="0"/>
              </a:rPr>
              <a:t>O</a:t>
            </a:r>
            <a:r>
              <a:rPr lang="en-US">
                <a:latin typeface="Times New Roman" pitchFamily="18" charset="0"/>
                <a:cs typeface="Arial" charset="0"/>
              </a:rPr>
              <a:t>(</a:t>
            </a:r>
            <a:r>
              <a:rPr lang="en-US" i="1">
                <a:latin typeface="Times New Roman" pitchFamily="18" charset="0"/>
                <a:cs typeface="Arial" charset="0"/>
              </a:rPr>
              <a:t>n</a:t>
            </a:r>
            <a:r>
              <a:rPr lang="en-US">
                <a:latin typeface="Times New Roman" pitchFamily="18" charset="0"/>
                <a:cs typeface="Arial" charset="0"/>
              </a:rPr>
              <a:t>)</a:t>
            </a:r>
            <a:r>
              <a:rPr lang="en-US">
                <a:latin typeface="Arial" charset="0"/>
                <a:cs typeface="Arial" charset="0"/>
              </a:rPr>
              <a:t> time where </a:t>
            </a:r>
            <a:r>
              <a:rPr lang="en-US" i="1">
                <a:latin typeface="Times New Roman" pitchFamily="18" charset="0"/>
                <a:cs typeface="Arial" charset="0"/>
              </a:rPr>
              <a:t>n </a:t>
            </a:r>
            <a:r>
              <a:rPr lang="en-US">
                <a:latin typeface="Arial" charset="0"/>
                <a:cs typeface="Arial" charset="0"/>
              </a:rPr>
              <a:t>is the number of cases, the same as nested if statements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Why then not use:</a:t>
            </a:r>
          </a:p>
          <a:p>
            <a:pPr>
              <a:buFont typeface="Arial" charset="0"/>
              <a:buNone/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if ( i == 1 )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2 )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other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3 )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even more stuff *</a:t>
            </a:r>
            <a:r>
              <a:rPr lang="en-US" sz="180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 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4 )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well, do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if ( i == 5 )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tired yet?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		else { </a:t>
            </a:r>
            <a:r>
              <a:rPr lang="en-US" sz="18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/* do default stuff */ </a:t>
            </a:r>
            <a:r>
              <a:rPr lang="en-US" sz="18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775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Question: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Why would you introduce something into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programming language which is redundant?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There are reasons for this: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your name is Larry Wall and you are creating the Perl (</a:t>
            </a:r>
            <a:r>
              <a:rPr lang="en-US" b="1">
                <a:latin typeface="Arial" charset="0"/>
                <a:cs typeface="Arial" charset="0"/>
              </a:rPr>
              <a:t>not</a:t>
            </a:r>
            <a:r>
              <a:rPr lang="en-US">
                <a:latin typeface="Arial" charset="0"/>
                <a:cs typeface="Arial" charset="0"/>
              </a:rPr>
              <a:t> PERL) programming language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you are introducing software engineering constructs, for example, classes</a:t>
            </a:r>
          </a:p>
        </p:txBody>
      </p:sp>
    </p:spTree>
    <p:extLst>
      <p:ext uri="{BB962C8B-B14F-4D97-AF65-F5344CB8AC3E}">
        <p14:creationId xmlns:p14="http://schemas.microsoft.com/office/powerpoint/2010/main" val="10829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01213"/>
              </p:ext>
            </p:extLst>
          </p:nvPr>
        </p:nvGraphicFramePr>
        <p:xfrm>
          <a:off x="342900" y="1442800"/>
          <a:ext cx="8458200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hart" r:id="rId3" imgW="5477256" imgH="2877007" progId="Excel.Chart.8">
                  <p:embed/>
                </p:oleObj>
              </mc:Choice>
              <mc:Fallback>
                <p:oleObj name="Chart" r:id="rId3" imgW="5477256" imgH="28770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8347"/>
                      <a:stretch>
                        <a:fillRect/>
                      </a:stretch>
                    </p:blipFill>
                    <p:spPr bwMode="auto">
                      <a:xfrm>
                        <a:off x="342900" y="1442800"/>
                        <a:ext cx="8458200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0638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However, switch statements were included in the original C language...  why?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First, you may recall that the cases must be actual values, either: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integers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characters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you cannot have a case with a variable, e.g.,</a:t>
            </a:r>
          </a:p>
          <a:p>
            <a:pPr lvl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</a:t>
            </a:r>
            <a:r>
              <a:rPr lang="en-US" sz="1600" b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case n: /* do something */ break;  //bad</a:t>
            </a:r>
          </a:p>
        </p:txBody>
      </p:sp>
    </p:spTree>
    <p:extLst>
      <p:ext uri="{BB962C8B-B14F-4D97-AF65-F5344CB8AC3E}">
        <p14:creationId xmlns:p14="http://schemas.microsoft.com/office/powerpoint/2010/main" val="11881774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Control Statements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compiler looks at the different cases and calculates an appropriate jump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example, assume: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the cases are 0, 1, 2, 3, 4, 5, 6, 7, 8, 9, 10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each case requires a maximum of 24 bytes (for example, six instructions)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Then the compiler simply makes a jump size based on the variable, jumping ahead either 0, 24, 48, 72, ..., or 240 instructions</a:t>
            </a:r>
          </a:p>
        </p:txBody>
      </p:sp>
    </p:spTree>
    <p:extLst>
      <p:ext uri="{BB962C8B-B14F-4D97-AF65-F5344CB8AC3E}">
        <p14:creationId xmlns:p14="http://schemas.microsoft.com/office/powerpoint/2010/main" val="27137535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8718" y="2997671"/>
            <a:ext cx="348773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64516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(or subroutine) is code which has been separated out: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repeated operations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mathematical functions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to group related tasks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e.g., initialization</a:t>
            </a:r>
          </a:p>
          <a:p>
            <a:pPr lvl="1">
              <a:buNone/>
            </a:pPr>
            <a:endParaRPr lang="en-US" altLang="zh-CN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latin typeface="Arial" charset="0"/>
                <a:cs typeface="Arial" charset="0"/>
              </a:rPr>
              <a:t>	</a:t>
            </a: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900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Because a subroutine (function) can be called from anywhere, we must: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prepare the appropriate environment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arguments (parameters)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jump to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execute the subroutine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 with the return value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clean up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	We will assume that the overhead required to make a function call and to return is </a:t>
            </a:r>
            <a:r>
              <a:rPr lang="en-US" altLang="zh-CN" sz="2000" b="1" dirty="0">
                <a:solidFill>
                  <a:prstClr val="black"/>
                </a:solidFill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solidFill>
                  <a:prstClr val="black"/>
                </a:solidFill>
                <a:latin typeface="Arial" charset="0"/>
                <a:cs typeface="Arial" charset="0"/>
              </a:rPr>
              <a:t>(1).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588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Fortunately, this is such a common task that all modern processors have instructions that perform most of these steps in one instruction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Thus, we will assume that the overhead required to make a function call and to return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</a:t>
            </a:r>
            <a:r>
              <a:rPr lang="en-US" dirty="0">
                <a:latin typeface="Arial" charset="0"/>
                <a:cs typeface="Arial" charset="0"/>
              </a:rPr>
              <a:t>an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discuss this later (stacks/ECE 222)</a:t>
            </a:r>
          </a:p>
        </p:txBody>
      </p:sp>
    </p:spTree>
    <p:extLst>
      <p:ext uri="{BB962C8B-B14F-4D97-AF65-F5344CB8AC3E}">
        <p14:creationId xmlns:p14="http://schemas.microsoft.com/office/powerpoint/2010/main" val="3884297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latin typeface="Arial" charset="0"/>
                <a:cs typeface="Arial" charset="0"/>
              </a:rPr>
              <a:t>	</a:t>
            </a:r>
            <a:r>
              <a:rPr lang="en-US">
                <a:latin typeface="Arial" charset="0"/>
                <a:cs typeface="Arial" charset="0"/>
              </a:rPr>
              <a:t>Because any function requires the overhead of a function call and return, we will always assume that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	</a:t>
            </a:r>
            <a:r>
              <a:rPr lang="en-US">
                <a:latin typeface="Times New Roman" pitchFamily="18" charset="0"/>
                <a:cs typeface="Arial" charset="0"/>
              </a:rPr>
              <a:t>T</a:t>
            </a:r>
            <a:r>
              <a:rPr lang="en-US" baseline="-25000">
                <a:latin typeface="Times New Roman" pitchFamily="18" charset="0"/>
                <a:cs typeface="Arial" charset="0"/>
              </a:rPr>
              <a:t>f</a:t>
            </a:r>
            <a:r>
              <a:rPr lang="en-US">
                <a:latin typeface="Times New Roman" pitchFamily="18" charset="0"/>
                <a:cs typeface="Arial" charset="0"/>
              </a:rPr>
              <a:t> = </a:t>
            </a:r>
            <a:r>
              <a:rPr lang="en-US">
                <a:latin typeface="Symbol" pitchFamily="18" charset="2"/>
                <a:cs typeface="Arial" charset="0"/>
              </a:rPr>
              <a:t>W</a:t>
            </a:r>
            <a:r>
              <a:rPr lang="en-US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That is, it is impossible for any function call to have a zero run time</a:t>
            </a:r>
          </a:p>
        </p:txBody>
      </p:sp>
    </p:spTree>
    <p:extLst>
      <p:ext uri="{BB962C8B-B14F-4D97-AF65-F5344CB8AC3E}">
        <p14:creationId xmlns:p14="http://schemas.microsoft.com/office/powerpoint/2010/main" val="21854695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800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Given a function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(the run time of which depends on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) we will associate the run time of </a:t>
            </a:r>
            <a:r>
              <a:rPr lang="en-US" dirty="0">
                <a:latin typeface="Times New Roman" pitchFamily="18" charset="0"/>
                <a:cs typeface="Arial" charset="0"/>
              </a:rPr>
              <a:t>f(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by some function </a:t>
            </a:r>
            <a:r>
              <a:rPr lang="en-US" dirty="0" err="1">
                <a:latin typeface="Times New Roman" pitchFamily="18" charset="0"/>
                <a:cs typeface="Arial" charset="0"/>
              </a:rPr>
              <a:t>T</a:t>
            </a:r>
            <a:r>
              <a:rPr lang="en-US" baseline="-25000" dirty="0" err="1">
                <a:latin typeface="Times New Roman" pitchFamily="18" charset="0"/>
                <a:cs typeface="Arial" charset="0"/>
              </a:rPr>
              <a:t>f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may write this as </a:t>
            </a:r>
            <a:r>
              <a:rPr lang="en-US" dirty="0">
                <a:latin typeface="Times New Roman" pitchFamily="18" charset="0"/>
                <a:cs typeface="Arial" charset="0"/>
              </a:rPr>
              <a:t>T(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includes the time required to both call and return from the function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013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Consider this function: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latin typeface="Courier New" pitchFamily="49" charset="0"/>
                <a:cs typeface="Arial" charset="0"/>
              </a:rPr>
              <a:t>		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Disjoint_sets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set_union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( int m, int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 = find( m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n = find( n );</a:t>
            </a:r>
          </a:p>
          <a:p>
            <a:pPr>
              <a:buFont typeface="Arial" charset="0"/>
              <a:buNone/>
            </a:pP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m == n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	return;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--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num_disjoint_sets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&gt;=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parent[n] = m;</a:t>
            </a:r>
          </a:p>
          <a:p>
            <a:pPr>
              <a:buFont typeface="Arial" charset="0"/>
              <a:buNone/>
            </a:pPr>
            <a:endParaRPr lang="en-US" sz="1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if 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==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[n] )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++(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   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std::max(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tree_height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[m] );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 else {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    parent[m] = n;</a:t>
            </a:r>
          </a:p>
          <a:p>
            <a:pPr>
              <a:buFont typeface="Arial" charset="0"/>
              <a:buNone/>
            </a:pP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	}</a:t>
            </a:r>
          </a:p>
          <a:p>
            <a:pPr>
              <a:buFont typeface="Arial" charset="0"/>
              <a:buNone/>
            </a:pPr>
            <a:r>
              <a:rPr lang="en-US" sz="1200" b="1" dirty="0">
                <a:latin typeface="Consolas" pitchFamily="49" charset="0"/>
                <a:cs typeface="Consolas" pitchFamily="49" charset="0"/>
              </a:rPr>
              <a:t>		} </a:t>
            </a:r>
          </a:p>
        </p:txBody>
      </p:sp>
      <p:sp>
        <p:nvSpPr>
          <p:cNvPr id="69636" name="TextBox 4"/>
          <p:cNvSpPr txBox="1">
            <a:spLocks noChangeArrowheads="1"/>
          </p:cNvSpPr>
          <p:nvPr/>
        </p:nvSpPr>
        <p:spPr bwMode="auto">
          <a:xfrm>
            <a:off x="7454900" y="4714875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69637" name="TextBox 4"/>
          <p:cNvSpPr txBox="1">
            <a:spLocks noChangeArrowheads="1"/>
          </p:cNvSpPr>
          <p:nvPr/>
        </p:nvSpPr>
        <p:spPr bwMode="auto">
          <a:xfrm>
            <a:off x="5572125" y="2286000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endParaRPr lang="en-CA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638" name="TextBox 5"/>
          <p:cNvSpPr txBox="1">
            <a:spLocks noChangeArrowheads="1"/>
          </p:cNvSpPr>
          <p:nvPr/>
        </p:nvSpPr>
        <p:spPr bwMode="auto">
          <a:xfrm>
            <a:off x="6084168" y="1600200"/>
            <a:ext cx="2287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CA" baseline="-25000" dirty="0" err="1">
                <a:latin typeface="Times New Roman" pitchFamily="18" charset="0"/>
                <a:cs typeface="Times New Roman" pitchFamily="18" charset="0"/>
              </a:rPr>
              <a:t>set_union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en-CA" baseline="-25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C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7" name="Oval 6"/>
          <p:cNvSpPr/>
          <p:nvPr/>
        </p:nvSpPr>
        <p:spPr>
          <a:xfrm>
            <a:off x="2209800" y="2071688"/>
            <a:ext cx="1714500" cy="78581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57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 function is relatively simple (and boring) if it simply performs operations and calls other functions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Most interesting functions designed to solve problems usually end up calling themselves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Such a function is said to be </a:t>
            </a:r>
            <a:r>
              <a:rPr lang="en-US" i="1" dirty="0">
                <a:latin typeface="Arial" charset="0"/>
                <a:cs typeface="Arial" charset="0"/>
              </a:rPr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4644409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Recursive Functions</a:t>
            </a:r>
            <a:endParaRPr lang="en-US" sz="4000" dirty="0">
              <a:latin typeface="Arial" charset="0"/>
              <a:cs typeface="Arial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As an example, we could implement the factorial function recursively:</a:t>
            </a:r>
          </a:p>
          <a:p>
            <a:pPr>
              <a:buFont typeface="Arial" charset="0"/>
              <a:buNone/>
            </a:pPr>
            <a:endParaRPr lang="en-US" sz="1800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int factorial( int n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if ( n &lt;= 1 )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1;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 else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    return n * factorial( n – 1 );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964868"/>
              </p:ext>
            </p:extLst>
          </p:nvPr>
        </p:nvGraphicFramePr>
        <p:xfrm>
          <a:off x="6227763" y="3212976"/>
          <a:ext cx="633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4" imgW="317160" imgH="203040" progId="Equation.DSMT4">
                  <p:embed/>
                </p:oleObj>
              </mc:Choice>
              <mc:Fallback>
                <p:oleObj name="Equation" r:id="rId4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212976"/>
                        <a:ext cx="6334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508183"/>
              </p:ext>
            </p:extLst>
          </p:nvPr>
        </p:nvGraphicFramePr>
        <p:xfrm>
          <a:off x="6247779" y="3789363"/>
          <a:ext cx="18526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6" imgW="927000" imgH="228600" progId="Equation.DSMT4">
                  <p:embed/>
                </p:oleObj>
              </mc:Choice>
              <mc:Fallback>
                <p:oleObj name="Equation" r:id="rId6" imgW="92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779" y="3789363"/>
                        <a:ext cx="18526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92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09210"/>
              </p:ext>
            </p:extLst>
          </p:nvPr>
        </p:nvGraphicFramePr>
        <p:xfrm>
          <a:off x="228600" y="1172989"/>
          <a:ext cx="8915400" cy="56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hart" r:id="rId3" imgW="5191354" imgH="3191256" progId="Excel.Chart.8">
                  <p:embed/>
                </p:oleObj>
              </mc:Choice>
              <mc:Fallback>
                <p:oleObj name="Chart" r:id="rId3" imgW="5191354" imgH="319125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2329"/>
                      <a:stretch>
                        <a:fillRect/>
                      </a:stretch>
                    </p:blipFill>
                    <p:spPr bwMode="auto">
                      <a:xfrm>
                        <a:off x="228600" y="1172989"/>
                        <a:ext cx="8915400" cy="564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Empirical comparison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9575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analysis of the run time of this function yields a recurrence relation:</a:t>
            </a:r>
            <a:r>
              <a:rPr lang="zh-CN" alt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 =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dirty="0">
                <a:latin typeface="Times New Roman" pitchFamily="18" charset="0"/>
                <a:cs typeface="Arial" charset="0"/>
              </a:rPr>
              <a:t> 1) +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         T</a:t>
            </a:r>
            <a:r>
              <a:rPr lang="en-US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dirty="0">
                <a:latin typeface="Times New Roman" pitchFamily="18" charset="0"/>
                <a:cs typeface="Arial" charset="0"/>
              </a:rPr>
              <a:t>(1) =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recurrence relation has Landau symbols…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Replace each Landau symbol with a representative function:</a:t>
            </a:r>
          </a:p>
          <a:p>
            <a:pPr lvl="1"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Arial" charset="0"/>
              </a:rPr>
              <a:t>		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) =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dirty="0">
                <a:latin typeface="Times New Roman" pitchFamily="18" charset="0"/>
                <a:cs typeface="Arial" charset="0"/>
              </a:rPr>
              <a:t> 1) + 1         T</a:t>
            </a:r>
            <a:r>
              <a:rPr lang="en-US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sz="2000" dirty="0">
                <a:latin typeface="Times New Roman" pitchFamily="18" charset="0"/>
                <a:cs typeface="Arial" charset="0"/>
              </a:rPr>
              <a:t>(1) = 1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 it is easy to prove that 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T</a:t>
            </a:r>
            <a:r>
              <a:rPr lang="en-US" altLang="zh-CN" sz="2000" baseline="-25000" dirty="0">
                <a:latin typeface="Times New Roman" pitchFamily="18" charset="0"/>
                <a:cs typeface="Arial" charset="0"/>
              </a:rPr>
              <a:t>!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zh-CN" sz="2000" b="1" dirty="0">
                <a:latin typeface="Symbol" pitchFamily="18" charset="2"/>
                <a:cs typeface="Arial" charset="0"/>
              </a:rPr>
              <a:t>Q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zh-CN" sz="2000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193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 dirty="0">
              <a:latin typeface="Arial" charset="0"/>
              <a:cs typeface="Arial" charset="0"/>
            </a:endParaRPr>
          </a:p>
        </p:txBody>
      </p:sp>
      <p:sp>
        <p:nvSpPr>
          <p:cNvPr id="1925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Suppose we want to sort a array of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items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could: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go through the list and find the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swap the last entry in the list with that largest item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then, go on and sort the rest of the array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22814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void sort( int * array, int n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if ( n &lt;= 1 ) {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return;                        // special case:  0 or 1 items are always sorted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posn = 0;                      // assume the first entry is the smallest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max = array[posn];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for ( int i = 1; i &lt; n; ++i ) {    // search through the remaining entries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if ( array[i] &gt; max ) {        // if a larger one is found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posn = i;                  // update both the position and value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    max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int tmp = array[n - 1];            // swap the largest entry with the last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array[n - 1] = array[posn];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array[posn] = tmp;</a:t>
            </a:r>
          </a:p>
          <a:p>
            <a:pPr>
              <a:buFont typeface="Arial" charset="0"/>
              <a:buNone/>
            </a:pPr>
            <a:endParaRPr lang="en-US" sz="1200" b="1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    sort( array, n </a:t>
            </a:r>
            <a:r>
              <a:rPr lang="en-US" sz="1200" b="1">
                <a:latin typeface="Arial" charset="0"/>
                <a:cs typeface="Arial" charset="0"/>
              </a:rPr>
              <a:t>–</a:t>
            </a:r>
            <a:r>
              <a:rPr lang="en-US" sz="1200" b="1">
                <a:latin typeface="Courier New" pitchFamily="49" charset="0"/>
                <a:cs typeface="Arial" charset="0"/>
              </a:rPr>
              <a:t> 1 );              // sort everything else</a:t>
            </a:r>
          </a:p>
          <a:p>
            <a:pPr>
              <a:buFont typeface="Arial" charset="0"/>
              <a:buNone/>
            </a:pPr>
            <a:r>
              <a:rPr lang="en-US" sz="1200" b="1">
                <a:latin typeface="Courier New" pitchFamily="49" charset="0"/>
                <a:cs typeface="Arial" charset="0"/>
              </a:rPr>
              <a:t>}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80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We could call this function as follows: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array[7] = {5, 8, 3, 6, 2, 4, 7};</a:t>
            </a:r>
          </a:p>
          <a:p>
            <a:pPr>
              <a:buFont typeface="Arial" charset="0"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sort( array, 7 );   // sort an array of seven items</a:t>
            </a:r>
          </a:p>
        </p:txBody>
      </p:sp>
      <p:pic>
        <p:nvPicPr>
          <p:cNvPr id="78852" name="Picture 4" descr="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30563"/>
            <a:ext cx="1392238" cy="2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460979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Recursive Functions</a:t>
            </a:r>
            <a:endParaRPr lang="en-US" sz="3200">
              <a:latin typeface="Arial" charset="0"/>
              <a:cs typeface="Arial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first call finds the largest element</a:t>
            </a:r>
          </a:p>
        </p:txBody>
      </p:sp>
      <p:pic>
        <p:nvPicPr>
          <p:cNvPr id="79876" name="Picture 4" descr="s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8780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s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090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next call finds the 2</a:t>
            </a:r>
            <a:r>
              <a:rPr lang="en-US" baseline="30000" dirty="0">
                <a:latin typeface="Arial" charset="0"/>
                <a:cs typeface="Arial" charset="0"/>
              </a:rPr>
              <a:t>nd</a:t>
            </a:r>
            <a:r>
              <a:rPr lang="en-US" dirty="0">
                <a:latin typeface="Arial" charset="0"/>
                <a:cs typeface="Arial" charset="0"/>
              </a:rPr>
              <a:t>-largest element</a:t>
            </a:r>
          </a:p>
        </p:txBody>
      </p:sp>
    </p:spTree>
    <p:extLst>
      <p:ext uri="{BB962C8B-B14F-4D97-AF65-F5344CB8AC3E}">
        <p14:creationId xmlns:p14="http://schemas.microsoft.com/office/powerpoint/2010/main" val="810704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 descr="s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192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The third finds the 3</a:t>
            </a:r>
            <a:r>
              <a:rPr lang="en-US" baseline="30000" dirty="0">
                <a:latin typeface="Arial" charset="0"/>
                <a:cs typeface="Arial" charset="0"/>
              </a:rPr>
              <a:t>rd</a:t>
            </a:r>
            <a:r>
              <a:rPr lang="en-US" dirty="0">
                <a:latin typeface="Arial" charset="0"/>
                <a:cs typeface="Arial" charset="0"/>
              </a:rPr>
              <a:t>-largest</a:t>
            </a:r>
          </a:p>
        </p:txBody>
      </p:sp>
    </p:spTree>
    <p:extLst>
      <p:ext uri="{BB962C8B-B14F-4D97-AF65-F5344CB8AC3E}">
        <p14:creationId xmlns:p14="http://schemas.microsoft.com/office/powerpoint/2010/main" val="1580730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s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4213"/>
            <a:ext cx="13922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294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And the 4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450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s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3972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52788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And the 5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655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s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4100" y="3222625"/>
            <a:ext cx="1392238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Recursive Functions</a:t>
            </a:r>
          </a:p>
        </p:txBody>
      </p:sp>
      <p:sp>
        <p:nvSpPr>
          <p:cNvPr id="8499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Finally the 6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852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42024</TotalTime>
  <Words>8135</Words>
  <Application>Microsoft Office PowerPoint</Application>
  <PresentationFormat>全屏显示(4:3)</PresentationFormat>
  <Paragraphs>1118</Paragraphs>
  <Slides>126</Slides>
  <Notes>112</Notes>
  <HiddenSlides>41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126</vt:i4>
      </vt:variant>
    </vt:vector>
  </HeadingPairs>
  <TitlesOfParts>
    <vt:vector size="138" baseType="lpstr">
      <vt:lpstr>宋体</vt:lpstr>
      <vt:lpstr>Arial</vt:lpstr>
      <vt:lpstr>Calibri</vt:lpstr>
      <vt:lpstr>Cambria Math</vt:lpstr>
      <vt:lpstr>Consolas</vt:lpstr>
      <vt:lpstr>Courier New</vt:lpstr>
      <vt:lpstr>Symbol</vt:lpstr>
      <vt:lpstr>Times New Roman</vt:lpstr>
      <vt:lpstr>Wingdings</vt:lpstr>
      <vt:lpstr>Custom Design</vt:lpstr>
      <vt:lpstr>Chart</vt:lpstr>
      <vt:lpstr>Equation</vt:lpstr>
      <vt:lpstr>Algorithm Analysis</vt:lpstr>
      <vt:lpstr>Outline</vt:lpstr>
      <vt:lpstr>Comparing algorithms</vt:lpstr>
      <vt:lpstr>Example</vt:lpstr>
      <vt:lpstr>Implementation</vt:lpstr>
      <vt:lpstr>Empirical comparison</vt:lpstr>
      <vt:lpstr>Empirical comparison</vt:lpstr>
      <vt:lpstr>Empirical comparison</vt:lpstr>
      <vt:lpstr>Empirical comparison</vt:lpstr>
      <vt:lpstr>PowerPoint 演示文稿</vt:lpstr>
      <vt:lpstr>Analytical comparison</vt:lpstr>
      <vt:lpstr>Asymptotic Analysis</vt:lpstr>
      <vt:lpstr>Asymptotic Analysis</vt:lpstr>
      <vt:lpstr>Outline</vt:lpstr>
      <vt:lpstr>Quadratic Growth</vt:lpstr>
      <vt:lpstr>Quadratic Growth</vt:lpstr>
      <vt:lpstr>Quadratic Growth</vt:lpstr>
      <vt:lpstr>Polynomial Growth</vt:lpstr>
      <vt:lpstr>Polynomial Growth</vt:lpstr>
      <vt:lpstr>Polynomial Growth</vt:lpstr>
      <vt:lpstr>Weak ordering</vt:lpstr>
      <vt:lpstr>Weak ordering</vt:lpstr>
      <vt:lpstr>Some Assumptions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Landau Symbols</vt:lpstr>
      <vt:lpstr>Big-Q as an Equivalence Relation</vt:lpstr>
      <vt:lpstr>Big-Q as an Equivalence Relation</vt:lpstr>
      <vt:lpstr>Big-Q as an Equivalence Relation</vt:lpstr>
      <vt:lpstr>Big-Q as an Equivalence Relation</vt:lpstr>
      <vt:lpstr>Empirical comparison</vt:lpstr>
      <vt:lpstr>Empirical comparison plot</vt:lpstr>
      <vt:lpstr>Logarithms and Exponentials</vt:lpstr>
      <vt:lpstr>Logarithms and Exponentials</vt:lpstr>
      <vt:lpstr>Little-o as a Weak Ordering</vt:lpstr>
      <vt:lpstr>Little-o as a Weak Ordering</vt:lpstr>
      <vt:lpstr>Little-o as a Weak Ordering</vt:lpstr>
      <vt:lpstr>Little-o as a Weak Ordering</vt:lpstr>
      <vt:lpstr>Outline</vt:lpstr>
      <vt:lpstr>Algorithms Analysis</vt:lpstr>
      <vt:lpstr>Algorithms Analysis</vt:lpstr>
      <vt:lpstr>Algorithms Analysis</vt:lpstr>
      <vt:lpstr>Machine Instructions</vt:lpstr>
      <vt:lpstr>Machine Instructions</vt:lpstr>
      <vt:lpstr>Machine Instructions</vt:lpstr>
      <vt:lpstr>Machine Instructions</vt:lpstr>
      <vt:lpstr>Operators</vt:lpstr>
      <vt:lpstr>Operators</vt:lpstr>
      <vt:lpstr>Blocks of Operations</vt:lpstr>
      <vt:lpstr>Blocks of Operations</vt:lpstr>
      <vt:lpstr>Blocks in Sequence</vt:lpstr>
      <vt:lpstr>Blocks in Sequence</vt:lpstr>
      <vt:lpstr>Blocks in Sequence</vt:lpstr>
      <vt:lpstr>Blocks in Sequence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Control Statements</vt:lpstr>
      <vt:lpstr>Conditional Statements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Analysis of Repetition Statements</vt:lpstr>
      <vt:lpstr>Condition-controlled Loops</vt:lpstr>
      <vt:lpstr>Analysis of Repetition Statements</vt:lpstr>
      <vt:lpstr>Control Statements</vt:lpstr>
      <vt:lpstr>Control Statements</vt:lpstr>
      <vt:lpstr>Control Statements</vt:lpstr>
      <vt:lpstr>Control Statements</vt:lpstr>
      <vt:lpstr>Control Statements</vt:lpstr>
      <vt:lpstr>Functions</vt:lpstr>
      <vt:lpstr>Functions</vt:lpstr>
      <vt:lpstr>Functions</vt:lpstr>
      <vt:lpstr>Functions</vt:lpstr>
      <vt:lpstr>Functions</vt:lpstr>
      <vt:lpstr>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Outline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Cases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luao</cp:lastModifiedBy>
  <cp:revision>1422</cp:revision>
  <dcterms:created xsi:type="dcterms:W3CDTF">2009-09-11T23:00:44Z</dcterms:created>
  <dcterms:modified xsi:type="dcterms:W3CDTF">2024-09-24T15:29:30Z</dcterms:modified>
</cp:coreProperties>
</file>