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3"/>
  </p:notesMasterIdLst>
  <p:sldIdLst>
    <p:sldId id="408" r:id="rId2"/>
    <p:sldId id="441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409" r:id="rId13"/>
    <p:sldId id="384" r:id="rId14"/>
    <p:sldId id="385" r:id="rId15"/>
    <p:sldId id="386" r:id="rId16"/>
    <p:sldId id="407" r:id="rId17"/>
    <p:sldId id="489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9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92" r:id="rId45"/>
    <p:sldId id="493" r:id="rId46"/>
    <p:sldId id="495" r:id="rId47"/>
    <p:sldId id="429" r:id="rId48"/>
    <p:sldId id="430" r:id="rId49"/>
    <p:sldId id="431" r:id="rId50"/>
    <p:sldId id="432" r:id="rId51"/>
    <p:sldId id="496" r:id="rId52"/>
    <p:sldId id="497" r:id="rId53"/>
    <p:sldId id="438" r:id="rId54"/>
    <p:sldId id="491" r:id="rId55"/>
    <p:sldId id="458" r:id="rId56"/>
    <p:sldId id="459" r:id="rId57"/>
    <p:sldId id="460" r:id="rId58"/>
    <p:sldId id="463" r:id="rId59"/>
    <p:sldId id="464" r:id="rId60"/>
    <p:sldId id="467" r:id="rId61"/>
    <p:sldId id="468" r:id="rId62"/>
    <p:sldId id="469" r:id="rId63"/>
    <p:sldId id="470" r:id="rId64"/>
    <p:sldId id="471" r:id="rId65"/>
    <p:sldId id="465" r:id="rId66"/>
    <p:sldId id="466" r:id="rId67"/>
    <p:sldId id="472" r:id="rId68"/>
    <p:sldId id="473" r:id="rId69"/>
    <p:sldId id="474" r:id="rId70"/>
    <p:sldId id="475" r:id="rId71"/>
    <p:sldId id="476" r:id="rId72"/>
    <p:sldId id="477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48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63F1CF7-A096-4FC4-8BF3-8CF05756BCB8}">
          <p14:sldIdLst>
            <p14:sldId id="408"/>
            <p14:sldId id="441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09"/>
            <p14:sldId id="384"/>
            <p14:sldId id="385"/>
            <p14:sldId id="386"/>
            <p14:sldId id="407"/>
          </p14:sldIdLst>
        </p14:section>
        <p14:section name="Untitled Section" id="{3EF464FC-0DD9-48F9-946F-3545BF9BFE2D}">
          <p14:sldIdLst>
            <p14:sldId id="489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Untitled Section" id="{31E6F102-7107-48AF-85BA-4B06FB07E0EC}">
          <p14:sldIdLst>
            <p14:sldId id="49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92"/>
            <p14:sldId id="493"/>
            <p14:sldId id="495"/>
            <p14:sldId id="429"/>
            <p14:sldId id="430"/>
            <p14:sldId id="431"/>
            <p14:sldId id="432"/>
            <p14:sldId id="496"/>
            <p14:sldId id="497"/>
            <p14:sldId id="438"/>
          </p14:sldIdLst>
        </p14:section>
        <p14:section name="Untitled Section" id="{C3D84388-75FC-466E-978D-0558AFEEDB78}">
          <p14:sldIdLst>
            <p14:sldId id="491"/>
            <p14:sldId id="458"/>
            <p14:sldId id="459"/>
            <p14:sldId id="460"/>
            <p14:sldId id="463"/>
            <p14:sldId id="464"/>
            <p14:sldId id="467"/>
            <p14:sldId id="468"/>
            <p14:sldId id="469"/>
            <p14:sldId id="470"/>
            <p14:sldId id="471"/>
            <p14:sldId id="465"/>
            <p14:sldId id="466"/>
            <p14:sldId id="472"/>
            <p14:sldId id="473"/>
            <p14:sldId id="474"/>
            <p14:sldId id="475"/>
            <p14:sldId id="476"/>
            <p14:sldId id="477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1" autoAdjust="0"/>
    <p:restoredTop sz="85674" autoAdjust="0"/>
  </p:normalViewPr>
  <p:slideViewPr>
    <p:cSldViewPr>
      <p:cViewPr varScale="1">
        <p:scale>
          <a:sx n="79" d="100"/>
          <a:sy n="79" d="100"/>
        </p:scale>
        <p:origin x="909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44152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10/8/2024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FA901-9B9F-4FF7-BB42-73946293930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62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2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200" dirty="0">
                <a:latin typeface="Arial" charset="0"/>
                <a:cs typeface="Arial" charset="0"/>
              </a:rPr>
              <a:t>Reference: Donald E. Knuth, </a:t>
            </a:r>
            <a:r>
              <a:rPr lang="en-US" altLang="en-US" sz="1200" i="1" dirty="0">
                <a:latin typeface="Arial" charset="0"/>
                <a:cs typeface="Arial" charset="0"/>
              </a:rPr>
              <a:t>The Art of Computer Programming, Volume 3:  Sorting and Searching</a:t>
            </a:r>
            <a:r>
              <a:rPr lang="en-US" altLang="en-US" sz="1200" dirty="0">
                <a:latin typeface="Arial" charset="0"/>
                <a:cs typeface="Arial" charset="0"/>
              </a:rPr>
              <a:t>, 2</a:t>
            </a:r>
            <a:r>
              <a:rPr lang="en-US" altLang="en-US" sz="1200" baseline="30000" dirty="0">
                <a:latin typeface="Arial" charset="0"/>
                <a:cs typeface="Arial" charset="0"/>
              </a:rPr>
              <a:t>nd</a:t>
            </a:r>
            <a:r>
              <a:rPr lang="en-US" altLang="en-US" sz="1200" dirty="0">
                <a:latin typeface="Arial" charset="0"/>
                <a:cs typeface="Arial" charset="0"/>
              </a:rPr>
              <a:t> Ed., Addison Wesley, 1998, §5.3.1, p.180.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1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1516B-12FD-47AF-8BE2-CE5AAFF761E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53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6280D-D48E-491C-9412-C6A9548AA73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3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07356-B7AE-48F1-886F-C5A2225F79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44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B13DF-EDB8-4540-9F37-38B2DF35649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0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F1156-595E-4A07-8583-1B1B02FA9F6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11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BFE957-419B-4FBE-A438-8F0A39A3C7B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72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23775-7879-448B-A219-B399493DA6A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8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94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55D4FA-1350-40C4-831E-B0734D50C6A5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5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4EB03-4FA1-429C-940E-DBECFC7243E8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95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D441C-F94B-4F9D-AC2A-F47FB40066C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184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8724F-41A5-4A21-A568-8A2B7079AD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56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				  Ref:  Bruno Preiss, 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9ABE99-8617-4038-B1D0-0945F23B12D5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68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F0BAC-D275-4538-AD79-03E89732EE5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640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1802A1-0888-419E-B3AA-8ACB7E41CA68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9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E0C9F-3BE1-4CEE-91A4-2EBFC4AFCA6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37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90D9C-81CF-482A-B9FC-1F1F08B1C1E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72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74B1D-E8E3-4200-95EB-F9994C673E0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9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98627-1443-41F9-93F0-C8F6A6FE9DF8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703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7B09B-5996-4384-8C05-601FAFC78543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538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5EDCE-640A-401A-BA8C-8422105E1C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7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3892F-557D-4990-A27D-F1B6B8911BC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8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8E18E-319A-41A0-8C51-BC545041941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491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插入排序算法是一个对少量元素进行排序的有效算法。按照算法导论的</a:t>
            </a:r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例来说，工作原理和很多人打牌时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整理手中牌时的做法类似。在开始摸牌时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放置牌比如左手是空的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牌面朝下放在桌上。接着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一次从桌上摸一张牌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并将它插入到左手那把牌中的正确位置上。为了找到这张牌的正确位置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要将它与手中已有的每一张牌从左到右地进行比较，无论在什么时候，左手中的牌都是排好序的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FAEE0-60C2-42A0-AB7D-7B4227A2234D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1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0565B-C379-4326-88A3-66165CFF82D7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44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A20CA-6221-4BEC-B1F5-690A0CC481BF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76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7BC44-91B3-4DBA-8E3E-FE21B7DDCFCD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53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3800A-797B-4A1B-9918-79C7014C2651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84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E042D-9CC4-45A7-B515-2C3AA0C0AEC8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F6F9A-1D46-4AB4-BB87-6C84DBC0ED9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431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ED6D0-D5D0-41A7-9423-7561E76756D7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633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068DE-7CAD-4B17-ADF2-B1C38B828675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44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67A20-7F52-4F72-8B4F-2A961B56A0F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91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AFE83B-C41F-4C1F-AF3C-2DCFC5FF5CDA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12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A42E1-F8C9-4DAD-903C-CF1FA4E392E4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170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A3D7E-F38A-4887-90BD-E2D3AE03A2B5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543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C6192-A260-4DC9-BA7E-21488AB2B0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74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387DC-2F20-45DB-B11A-FE7055B56720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56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106F4-8839-43E2-A4C9-BE0226A329A5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EE414-1559-4758-9525-1E15706CED80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3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C6BB7-CF9E-4BFE-9BBD-A33872D8A65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047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27E6F-DA1F-4C85-AF7B-B08C1C8BE3DC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998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5C0B3-140C-408B-82E9-334B79C88C63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70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C3FAE-E06A-4BD7-B8CB-513F04D7E3A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57820-1E43-41F6-A2B0-83C1BB37711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635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80869-33C4-4BFD-A62D-933B44A09E21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5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9D417-3977-426C-8E86-9313326BAC3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82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7B7A4-9E3D-43EC-BD56-AE77A986B628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9740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46246-1F46-4FEC-8055-BAB7E6F050B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816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8CEAB6-80BD-4CDC-AD79-19B496EE75E8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483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6ECD52-4489-4445-8BEC-7ED2BDCB2B8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39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3B759-5350-4222-8B93-50A5734C659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83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EB2AD-F07C-45BC-84D5-191ACBE3316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72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EB6C8-6A9F-4E80-960C-67BD10AF1899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38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830163-8CAA-4AF4-A23C-7027D59F2654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486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8D4D6-F9DD-40F2-9125-4C0B00E94A4B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789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3F8C5-D73B-40A6-8967-310732027CD8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934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183C3-7C42-4AB6-83B8-87A418B1E26E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713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2CDBC-5CC8-4FBB-A6F8-9078C93E30AC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33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E8F88-621B-4245-A579-81E67FE4EB13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213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3BC15C-F465-4581-A787-EFC51CD1567C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345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70BB-FFBC-4C84-9CB2-400B8485D6C2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77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58AA3-BD80-4E31-B92B-EEC1A5828F3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3455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59263-E32F-467E-B98C-336DC284759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829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48A386-CCBB-422A-A309-3CFA2BBA76DF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1831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E9026-9DCB-4374-8E35-6D1B996DEA1F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9286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B0DDA-B84D-48C0-AAFB-D162EE9A6138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29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8CA3F-4CF2-4AA2-90DB-D481F6BBCBD2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2406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E58D-0470-403A-9718-890C5611137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925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7494E6-B0F6-4186-8A3F-A7F66B571CC5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40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19CC-874A-4322-B3C5-91D25BD955C3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83B1C-748F-4301-8801-61008CA546DE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68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09B3C5-012C-42FB-ACF2-E958B20FE1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41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Insertion and Bubble Sort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8964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sorting algorithm must examine each entry in the array at least once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Consequently, all sorting algorithms must be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will not be able to achieve 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behaviour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without additional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81646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worst-case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 is based on the idea of a </a:t>
            </a:r>
            <a:r>
              <a:rPr lang="en-US" altLang="en-US" i="1" dirty="0">
                <a:latin typeface="Arial" charset="0"/>
                <a:cs typeface="Arial" charset="0"/>
              </a:rPr>
              <a:t>comparison tree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53189"/>
              </p:ext>
            </p:extLst>
          </p:nvPr>
        </p:nvGraphicFramePr>
        <p:xfrm>
          <a:off x="1403648" y="234888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1" name="VISIO" r:id="rId4" imgW="6095520" imgH="4064040" progId="Visio.Drawing.5">
                  <p:embed/>
                </p:oleObj>
              </mc:Choice>
              <mc:Fallback>
                <p:oleObj name="VISIO" r:id="rId4" imgW="6095520" imgH="4064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888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5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worst-case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comparison-based sorting algorithm can be represented by a comparison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Worst-case running time cannot be less than the height of the tree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many leaves does the tree have?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number of permutations of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objects, which is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What’s the shallowest tree with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 </a:t>
            </a:r>
            <a:r>
              <a:rPr lang="en-US" altLang="zh-CN" dirty="0">
                <a:solidFill>
                  <a:srgbClr val="FF0000"/>
                </a:solidFill>
              </a:rPr>
              <a:t>leaves</a:t>
            </a:r>
            <a:r>
              <a:rPr lang="en-US" altLang="zh-CN" dirty="0"/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complete tree, whose height is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can be shown that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!) =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6E2BEE-C217-6049-BC6B-C884C7C2F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49398"/>
            <a:ext cx="2088232" cy="18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 Sorting Algorithms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cover some common sorting algorithms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There is no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sorting algorithm which can be used in all places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various circumstances, different sorting algorithms will deliver optimal run-time and memory-allocation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401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Before we look at other algorithms, we will consider the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Randomly order the objects, and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Check if they’re sorted, if not, go back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best case:		</a:t>
            </a:r>
            <a:r>
              <a:rPr lang="en-CA" altLang="en-US" dirty="0">
                <a:latin typeface="Symbol" pitchFamily="18" charset="2"/>
                <a:ea typeface="Calibri" pitchFamily="34" charset="0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worst:		unbounded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en-US" dirty="0">
                <a:latin typeface="Arial" charset="0"/>
                <a:cs typeface="Arial" charset="0"/>
              </a:rPr>
              <a:t>:		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n+1)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44A7F0BD-829B-A44B-8E4C-4A31F1B7E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81217"/>
            <a:ext cx="4032448" cy="36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also the </a:t>
            </a:r>
            <a:r>
              <a:rPr lang="en-US" altLang="en-US" dirty="0" err="1">
                <a:latin typeface="Arial" charset="0"/>
                <a:cs typeface="Arial" charset="0"/>
              </a:rPr>
              <a:t>Bozosort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Check if the entries are sorted,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If they are not, randomly swap two entries and go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More difficult than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...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!) is the expected average case</a:t>
            </a: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38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Introduction to sorting, including: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In-place sorting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techniques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insertion, exchanging, selection, merging, distribution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classification: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Overview of proof that a general sorting algorithm must be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dirty="0">
                <a:latin typeface="Arial" charset="0"/>
                <a:cs typeface="Arial" charset="0"/>
              </a:rPr>
              <a:t>in the worst-case.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1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30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Inversions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three lists:</a:t>
            </a:r>
          </a:p>
          <a:p>
            <a:pPr>
              <a:buFontTx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1 16 12 26 25 35 33 58 45 42 56 67 83 75 74 86 81 88 99 95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1 17 21 42 24 27 32 35 45 47 57 23 66 69 70 76 87 85 95 99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22 20 81 38 95 84 99 12 79 44 26 87 96 10 48 80  1 31 16 92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what degree are these three lists unsorted?</a:t>
            </a:r>
          </a:p>
        </p:txBody>
      </p:sp>
    </p:spTree>
    <p:extLst>
      <p:ext uri="{BB962C8B-B14F-4D97-AF65-F5344CB8AC3E}">
        <p14:creationId xmlns:p14="http://schemas.microsoft.com/office/powerpoint/2010/main" val="258022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 requires only a few exchanges to make it 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1 16 12 26 25 35 33 58 45 42 56 67 83 75 74 86 81 88 99 95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1 12 16 25 26 33 35 42 45 56 58 67 74 75 81 83 86 88 95 99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4763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4763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2125663" y="2684463"/>
            <a:ext cx="2873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125663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44800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2844800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3563938" y="2684463"/>
            <a:ext cx="5032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563938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21322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53641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5364163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60118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73818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73818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300788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Merge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Quicksort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Radix sort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6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 has two entries significantly out of order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1 17 21 42 24 27 32 35 45 47 57 23 66 69 70 76 87 85 95 99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1 17 21 23 24 27 32 35 42 45 47 57 66 69 70 76 85 87 95 99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however, most entries (13) are in place</a:t>
            </a:r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>
            <a:off x="4284663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2195513" y="2692400"/>
            <a:ext cx="15843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2268538" y="2692400"/>
            <a:ext cx="251936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 flipH="1">
            <a:off x="6661150" y="26924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6661150" y="26924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4643438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>
            <a:off x="3924300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384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 would, by any reasonable definition, be significantly unsorted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22 20 81 38 95 84 99 12 79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26 87 96 10 48 80   1 31 16 92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1 10 12 16 20 22 26 31 38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48 79 80 81 84 87 92 95 96 99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331913" y="2997200"/>
            <a:ext cx="15113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11"/>
          <p:cNvSpPr>
            <a:spLocks noChangeShapeType="1"/>
          </p:cNvSpPr>
          <p:nvPr/>
        </p:nvSpPr>
        <p:spPr bwMode="auto">
          <a:xfrm>
            <a:off x="1620838" y="2997200"/>
            <a:ext cx="8636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>
            <a:off x="2051050" y="2997200"/>
            <a:ext cx="36004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2627313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2987675" y="2997200"/>
            <a:ext cx="3024188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3348038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4137025" y="2997200"/>
            <a:ext cx="866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145088" y="2997200"/>
            <a:ext cx="11557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>
            <a:off x="5508625" y="2997200"/>
            <a:ext cx="187166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2339975" y="2997200"/>
            <a:ext cx="15113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>
            <a:off x="1979613" y="2997200"/>
            <a:ext cx="16557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H="1">
            <a:off x="3419475" y="2997200"/>
            <a:ext cx="10795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 flipH="1">
            <a:off x="1692275" y="2997200"/>
            <a:ext cx="40322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9" name="Line 24"/>
          <p:cNvSpPr>
            <a:spLocks noChangeShapeType="1"/>
          </p:cNvSpPr>
          <p:nvPr/>
        </p:nvSpPr>
        <p:spPr bwMode="auto">
          <a:xfrm flipH="1">
            <a:off x="4716463" y="2997200"/>
            <a:ext cx="12239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0" name="Line 25"/>
          <p:cNvSpPr>
            <a:spLocks noChangeShapeType="1"/>
          </p:cNvSpPr>
          <p:nvPr/>
        </p:nvSpPr>
        <p:spPr bwMode="auto">
          <a:xfrm flipH="1">
            <a:off x="5435600" y="2997200"/>
            <a:ext cx="9366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1" name="Line 26"/>
          <p:cNvSpPr>
            <a:spLocks noChangeShapeType="1"/>
          </p:cNvSpPr>
          <p:nvPr/>
        </p:nvSpPr>
        <p:spPr bwMode="auto">
          <a:xfrm flipH="1">
            <a:off x="1331913" y="2997200"/>
            <a:ext cx="540067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2" name="Line 27"/>
          <p:cNvSpPr>
            <a:spLocks noChangeShapeType="1"/>
          </p:cNvSpPr>
          <p:nvPr/>
        </p:nvSpPr>
        <p:spPr bwMode="auto">
          <a:xfrm flipH="1">
            <a:off x="2339975" y="2997200"/>
            <a:ext cx="504031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3" name="Line 28"/>
          <p:cNvSpPr>
            <a:spLocks noChangeShapeType="1"/>
          </p:cNvSpPr>
          <p:nvPr/>
        </p:nvSpPr>
        <p:spPr bwMode="auto">
          <a:xfrm flipH="1">
            <a:off x="3708400" y="2997200"/>
            <a:ext cx="33115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4" name="Line 29"/>
          <p:cNvSpPr>
            <a:spLocks noChangeShapeType="1"/>
          </p:cNvSpPr>
          <p:nvPr/>
        </p:nvSpPr>
        <p:spPr bwMode="auto">
          <a:xfrm flipH="1">
            <a:off x="6804025" y="2997200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7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numbers, there are </a:t>
            </a:r>
            <a:br>
              <a:rPr lang="en-US" altLang="en-US" sz="1600" dirty="0">
                <a:latin typeface="Arial" charset="0"/>
                <a:cs typeface="Arial" charset="0"/>
              </a:rPr>
            </a:b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pairs of numbers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list  (1, 3, 5, 4, 2, 6) contains the following 15 pairs: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(1, 3)	(1, 5)	(1, 4)	(1, 2)	(1,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(3, 5)	(3, 4)	(3, 2)	(3,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(5, 4)	(5, 2)	(5,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(4, 2)	(4,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		(2, 6)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51275" y="2060575"/>
          <a:ext cx="1655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9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60575"/>
                        <a:ext cx="16557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22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You may note that 11 of these pairs of numbers are in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order: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5)	(3, 4)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(5, 4)	(5,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(4, 2)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 			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(2, 6)</a:t>
            </a:r>
          </a:p>
        </p:txBody>
      </p:sp>
    </p:spTree>
    <p:extLst>
      <p:ext uri="{BB962C8B-B14F-4D97-AF65-F5344CB8AC3E}">
        <p14:creationId xmlns:p14="http://schemas.microsoft.com/office/powerpoint/2010/main" val="255476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remaining four pairs are </a:t>
            </a:r>
            <a:r>
              <a:rPr lang="en-US" altLang="en-US" i="1" dirty="0">
                <a:latin typeface="Arial" charset="0"/>
                <a:cs typeface="Arial" charset="0"/>
              </a:rPr>
              <a:t>reversed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i="1" dirty="0">
                <a:latin typeface="Arial" charset="0"/>
                <a:cs typeface="Arial" charset="0"/>
              </a:rPr>
              <a:t>inverted</a:t>
            </a:r>
          </a:p>
          <a:p>
            <a:pPr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		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(3, 5)	(3, 4)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(3, 2)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(5, 4)	(5, 2)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(4, 2)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		(2, 6)</a:t>
            </a:r>
          </a:p>
        </p:txBody>
      </p:sp>
    </p:spTree>
    <p:extLst>
      <p:ext uri="{BB962C8B-B14F-4D97-AF65-F5344CB8AC3E}">
        <p14:creationId xmlns:p14="http://schemas.microsoft.com/office/powerpoint/2010/main" val="157983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Given a permutation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  <a:p>
            <a:pPr algn="ctr">
              <a:buFont typeface="Arial" charset="0"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...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an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</a:t>
            </a:r>
            <a:r>
              <a:rPr lang="en-US" dirty="0">
                <a:latin typeface="Arial" charset="0"/>
                <a:cs typeface="Arial" charset="0"/>
              </a:rPr>
              <a:t> is defined as a pair of entries which are reversed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forms an inversion if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				j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but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Therefore, the permutation</a:t>
            </a:r>
          </a:p>
          <a:p>
            <a:pPr algn="ctr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1, 3, 5, 4, 2, 6 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contains four inversions: </a:t>
            </a:r>
          </a:p>
          <a:p>
            <a:pPr lvl="1"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(3, 2) (5, 4) (5, 2) (4, 2)</a:t>
            </a:r>
          </a:p>
        </p:txBody>
      </p:sp>
    </p:spTree>
    <p:extLst>
      <p:ext uri="{BB962C8B-B14F-4D97-AF65-F5344CB8AC3E}">
        <p14:creationId xmlns:p14="http://schemas.microsoft.com/office/powerpoint/2010/main" val="150131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Exchanging (or swapping) two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adjacent</a:t>
            </a:r>
            <a:r>
              <a:rPr lang="en-US" altLang="en-US" dirty="0">
                <a:latin typeface="Arial" charset="0"/>
                <a:cs typeface="Arial" charset="0"/>
              </a:rPr>
              <a:t> entries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removes an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1  3  5  2  4  6 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removes the inversion (4, 2)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 introduces a new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(5, 3) with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1  5  3  4  2  6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 flipH="1"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1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		  pairs of numbers in any set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Consequently, each pair contributes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ordered pairs,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random ordering, we would expect approximately half of all pairs are inversions: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09775" y="1484313"/>
          <a:ext cx="13684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4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484313"/>
                        <a:ext cx="13684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3213" y="4343400"/>
          <a:ext cx="2952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5" name="Equation" r:id="rId6" imgW="1562040" imgH="457200" progId="Equation.3">
                  <p:embed/>
                </p:oleObj>
              </mc:Choice>
              <mc:Fallback>
                <p:oleObj name="Equation" r:id="rId6" imgW="156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43400"/>
                        <a:ext cx="2952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0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following unsorted list of 56 entries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61  548      3  923  195  973  289  237    57  299  594  928  515    55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507  351  262  797  788  442    97  798  227  127  474  825      7  182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929  852  504  485    45    98  538  476  175  374  523  800    19  901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349  947  613  265  844  811  636  859    81  270  697  563  976  539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655</a:t>
            </a:r>
            <a:r>
              <a:rPr lang="en-US" altLang="en-US" dirty="0">
                <a:latin typeface="Arial" charset="0"/>
                <a:cs typeface="Arial" charset="0"/>
              </a:rPr>
              <a:t> inversions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885 </a:t>
            </a:r>
            <a:r>
              <a:rPr lang="en-US" altLang="en-US" dirty="0">
                <a:latin typeface="Arial" charset="0"/>
                <a:cs typeface="Arial" charset="0"/>
              </a:rPr>
              <a:t>ordered pairs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formula predicts				inversions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76600" y="4079875"/>
          <a:ext cx="26638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8" name="Equation" r:id="rId4" imgW="1625400" imgH="457200" progId="Equation.DSMT4">
                  <p:embed/>
                </p:oleObj>
              </mc:Choice>
              <mc:Fallback>
                <p:oleObj name="Equation" r:id="rId4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9875"/>
                        <a:ext cx="26638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is the process 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Taking a list of objects which could be stored in a linear order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	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numbers, and returning a reordering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that</a:t>
            </a:r>
          </a:p>
          <a:p>
            <a:pPr lvl="1" algn="ctr">
              <a:buFontTx/>
              <a:buNone/>
            </a:pP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· · · ≤ 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conversion of an Abstract List into an Abstract Sorted List</a:t>
            </a:r>
          </a:p>
        </p:txBody>
      </p:sp>
    </p:spTree>
    <p:extLst>
      <p:ext uri="{BB962C8B-B14F-4D97-AF65-F5344CB8AC3E}">
        <p14:creationId xmlns:p14="http://schemas.microsoft.com/office/powerpoint/2010/main" val="15400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us consider the number of inversions in our first three lists: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1 16 12 26 25 35 33 58 45 42 56 67 83 75 74 86 81 88 99 95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1 17 21 42 24 27 32 35 45 47 57 23 66 69 70 76 87 85 95 99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22 20 81 38 95 84 99 12 79 44 26 87 96 10 48 80   1 31 16 92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list has 20 entries, and therefore: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				pairs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average,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190/2 =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95</a:t>
            </a:r>
            <a:r>
              <a:rPr lang="en-US" altLang="en-US" dirty="0">
                <a:latin typeface="Arial" charset="0"/>
                <a:cs typeface="Arial" charset="0"/>
              </a:rPr>
              <a:t> pairs would form inversions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46907"/>
              </p:ext>
            </p:extLst>
          </p:nvPr>
        </p:nvGraphicFramePr>
        <p:xfrm>
          <a:off x="2411760" y="3736975"/>
          <a:ext cx="2476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1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36975"/>
                        <a:ext cx="2476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05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16 12</a:t>
            </a:r>
            <a:r>
              <a:rPr lang="en-US" altLang="en-US" sz="1600" dirty="0">
                <a:latin typeface="Arial" charset="0"/>
                <a:cs typeface="Arial" charset="0"/>
              </a:rPr>
              <a:t> 26 25 35 33 58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45 42</a:t>
            </a:r>
            <a:r>
              <a:rPr lang="en-US" altLang="en-US" sz="1600" dirty="0">
                <a:latin typeface="Arial" charset="0"/>
                <a:cs typeface="Arial" charset="0"/>
              </a:rPr>
              <a:t> 56 67 83 75 74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86 81</a:t>
            </a:r>
            <a:r>
              <a:rPr lang="en-US" altLang="en-US" sz="1600" dirty="0">
                <a:latin typeface="Arial" charset="0"/>
                <a:cs typeface="Arial" charset="0"/>
              </a:rPr>
              <a:t>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12</a:t>
            </a:r>
            <a:r>
              <a:rPr lang="en-US" altLang="en-US" sz="1600" dirty="0">
                <a:latin typeface="Arial" charset="0"/>
                <a:cs typeface="Arial" charset="0"/>
              </a:rPr>
              <a:t>)  (26, 25)  (35, 33)  (58, 45)  (58, 42)  (58, 56)  (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(83, 75)  (83, 74)  (83, 81)  (75, 74)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1600" dirty="0">
                <a:latin typeface="Arial" charset="0"/>
                <a:cs typeface="Arial" charset="0"/>
              </a:rPr>
              <a:t>)  (99, 95)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well below 95, the expected number of inversions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this is likely not to be a </a:t>
            </a:r>
            <a:r>
              <a:rPr lang="en-US" altLang="en-US" i="1" dirty="0">
                <a:latin typeface="Arial" charset="0"/>
                <a:cs typeface="Arial" charset="0"/>
              </a:rPr>
              <a:t>random</a:t>
            </a:r>
            <a:r>
              <a:rPr lang="en-US" altLang="en-US" dirty="0">
                <a:latin typeface="Arial" charset="0"/>
                <a:cs typeface="Arial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31604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42 </a:t>
            </a:r>
            <a:r>
              <a:rPr lang="en-US" altLang="en-US" sz="1600" dirty="0">
                <a:latin typeface="Arial" charset="0"/>
                <a:cs typeface="Arial" charset="0"/>
              </a:rPr>
              <a:t>24 27 32 35 45 47 57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 23</a:t>
            </a:r>
            <a:r>
              <a:rPr lang="en-US" altLang="en-US" sz="1600" dirty="0">
                <a:latin typeface="Arial" charset="0"/>
                <a:cs typeface="Arial" charset="0"/>
              </a:rPr>
              <a:t> 66 69 70 76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87 85</a:t>
            </a:r>
            <a:r>
              <a:rPr lang="en-US" altLang="en-US" sz="1600" dirty="0">
                <a:latin typeface="Arial" charset="0"/>
                <a:cs typeface="Arial" charset="0"/>
              </a:rPr>
              <a:t>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also 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24)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27)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32)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35)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(24,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(32,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(35,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(57,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</a:t>
            </a:r>
            <a:r>
              <a:rPr lang="en-US" altLang="en-US" sz="1600" dirty="0">
                <a:latin typeface="Arial" charset="0"/>
                <a:cs typeface="Arial" charset="0"/>
              </a:rPr>
              <a:t>,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 85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This, too, is not a random list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 12 79 44 26 87 96 10 48 80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 31 16 92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100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(22, 20)  (22, 12)  (22, 10)  (22,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(22, 16)  (20, 12)  (20, 10)  (20,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(20, 16)  (81, 38)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(81, 12)  (81, 79)  (81, 44)  (81, 26)  (81, 10)  (81, 48)  (81, 80)  (81,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(81, 16)  (81, 31)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(38, 12)  (38, 26)  (38, 10)  (38,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(38, 16)  (38, 31)  (95, 84)  (95, 12)  (95, 79)  (95, 44)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(95, 26)  (95, 87)  (95, 10)  (95, 48)  (95, 80)  (95,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(95, 16)  (95, 31)  (95, 92)  (84,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(84, 79)  (84, 44)  (84, 26)  (84, 10)  (84, 48)  (84, 80)  (84,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(84, 16)  (84,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79)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44)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26)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87)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48)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92)  (12, 10)  (12,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44)  (79, 26)  (79, 10)  (79, 48)  (79,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(79, 31)  (44, 26)  (44, 10)  (44,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(44, 16)  (44, 31)  (26, 10)  (26,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(26, 16)  (87, 10)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(87, 48)  (87, 80)  (87,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(87, 16)  (87, 31)  (96, 10)  (96, 48)  (96, 80)  (96,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(96,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(96, 31)  (96, 92)  (10,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16)  (48, 31)  (80,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(80, 16)  (80, 31)  (31, 16)</a:t>
            </a:r>
          </a:p>
        </p:txBody>
      </p:sp>
    </p:spTree>
    <p:extLst>
      <p:ext uri="{BB962C8B-B14F-4D97-AF65-F5344CB8AC3E}">
        <p14:creationId xmlns:p14="http://schemas.microsoft.com/office/powerpoint/2010/main" val="240351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discusses the insertion sort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discuss: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9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list with one element is sorted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general, if we have a sorted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items, we can insert a new item to create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529AA9D6-1590-0548-A33F-6F804049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04347"/>
            <a:ext cx="3533042" cy="30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consider this sorted array containing of eight sorted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insert 14 into this array leaving the resulting array sorted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8888" y="2395538"/>
          <a:ext cx="691197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at the back, if the number is greater than 14, copy it to the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Once an entry less than 14 is found, insert 14 into the resulting vacancy</a:t>
            </a:r>
          </a:p>
        </p:txBody>
      </p:sp>
      <p:pic>
        <p:nvPicPr>
          <p:cNvPr id="922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-1389" b="11687"/>
          <a:stretch/>
        </p:blipFill>
        <p:spPr bwMode="auto">
          <a:xfrm>
            <a:off x="2123728" y="2780928"/>
            <a:ext cx="5256584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94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unsorted list: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Treat the first element as a sorted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Then, given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item into the sorted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sorted list is now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5190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Seldom will we sort isolated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Usually we will sort a number of records containing a number of fields based on a </a:t>
            </a:r>
            <a:r>
              <a:rPr lang="en-US" altLang="en-US" i="1" dirty="0">
                <a:latin typeface="Arial" charset="0"/>
                <a:cs typeface="Arial" charset="0"/>
              </a:rPr>
              <a:t>key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2339975" y="2781300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Glendridge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3" name="Group 41"/>
          <p:cNvGraphicFramePr>
            <a:graphicFrameLocks noGrp="1"/>
          </p:cNvGraphicFramePr>
          <p:nvPr/>
        </p:nvGraphicFramePr>
        <p:xfrm>
          <a:off x="250825" y="4879975"/>
          <a:ext cx="4032250" cy="164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90" name="Group 78"/>
          <p:cNvGraphicFramePr>
            <a:graphicFrameLocks noGrp="1"/>
          </p:cNvGraphicFramePr>
          <p:nvPr/>
        </p:nvGraphicFramePr>
        <p:xfrm>
          <a:off x="4787900" y="4951413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 Marsdale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5" name="Line 115"/>
          <p:cNvSpPr>
            <a:spLocks noChangeShapeType="1"/>
          </p:cNvSpPr>
          <p:nvPr/>
        </p:nvSpPr>
        <p:spPr bwMode="auto">
          <a:xfrm flipH="1">
            <a:off x="3348038" y="4533900"/>
            <a:ext cx="287337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6" name="Line 116"/>
          <p:cNvSpPr>
            <a:spLocks noChangeShapeType="1"/>
          </p:cNvSpPr>
          <p:nvPr/>
        </p:nvSpPr>
        <p:spPr bwMode="auto">
          <a:xfrm>
            <a:off x="4643438" y="4535488"/>
            <a:ext cx="7207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7" name="Text Box 117"/>
          <p:cNvSpPr txBox="1">
            <a:spLocks noChangeArrowheads="1"/>
          </p:cNvSpPr>
          <p:nvPr/>
        </p:nvSpPr>
        <p:spPr bwMode="auto">
          <a:xfrm>
            <a:off x="34925" y="4416425"/>
            <a:ext cx="227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Numerically by ID Number</a:t>
            </a:r>
          </a:p>
        </p:txBody>
      </p:sp>
      <p:sp>
        <p:nvSpPr>
          <p:cNvPr id="14418" name="Text Box 118"/>
          <p:cNvSpPr txBox="1">
            <a:spLocks noChangeArrowheads="1"/>
          </p:cNvSpPr>
          <p:nvPr/>
        </p:nvSpPr>
        <p:spPr bwMode="auto">
          <a:xfrm>
            <a:off x="5076825" y="4489450"/>
            <a:ext cx="3963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Lexicographically by surname, then given name</a:t>
            </a:r>
          </a:p>
        </p:txBody>
      </p:sp>
    </p:spTree>
    <p:extLst>
      <p:ext uri="{BB962C8B-B14F-4D97-AF65-F5344CB8AC3E}">
        <p14:creationId xmlns:p14="http://schemas.microsoft.com/office/powerpoint/2010/main" val="4015653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16113"/>
            <a:ext cx="2087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the five sorting techniques: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Clearly insertion falls into the first category</a:t>
            </a:r>
          </a:p>
        </p:txBody>
      </p:sp>
    </p:spTree>
    <p:extLst>
      <p:ext uri="{BB962C8B-B14F-4D97-AF65-F5344CB8AC3E}">
        <p14:creationId xmlns:p14="http://schemas.microsoft.com/office/powerpoint/2010/main" val="67952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 b="15044"/>
          <a:stretch/>
        </p:blipFill>
        <p:spPr bwMode="auto">
          <a:xfrm>
            <a:off x="5017536" y="3802434"/>
            <a:ext cx="3671888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84976" cy="502657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Code for this would be: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if ( array[j - 1] &gt; array[j] ) {</a:t>
            </a:r>
          </a:p>
          <a:p>
            <a:pPr lvl="3" indent="-525463" defTabSz="1074738">
              <a:buNone/>
            </a:pPr>
            <a:r>
              <a:rPr lang="en-CA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 else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is in the correct location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break;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5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would be embedded in a function call such as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514350" defTabSz="763588">
              <a:buNone/>
            </a:pP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 else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441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32373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do a run-time analysis of this code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zh-CN" dirty="0">
                <a:latin typeface="Arial" charset="0"/>
                <a:cs typeface="Arial" charset="0"/>
              </a:rPr>
              <a:t>outer </a:t>
            </a:r>
            <a:r>
              <a:rPr lang="en-US" altLang="en-US" dirty="0">
                <a:latin typeface="Arial" charset="0"/>
                <a:cs typeface="Arial" charset="0"/>
              </a:rPr>
              <a:t>for-loop will be executed a total of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the worst case, the inner for-loop is executed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/>
              <a:t>Thus, </a:t>
            </a:r>
            <a:r>
              <a:rPr lang="en-US" altLang="en-US" dirty="0">
                <a:solidFill>
                  <a:srgbClr val="FF0000"/>
                </a:solidFill>
              </a:rPr>
              <a:t>the worst-case run time is O(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endParaRPr lang="en-US" alt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baseline="30000" dirty="0">
              <a:latin typeface="Arial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422275" defTabSz="777875"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 else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Times New Roman" pitchFamily="18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7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Observation: we may break out of the inner loop…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113" y="4173144"/>
            <a:ext cx="6477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624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Recall: each time we perform a swap, we remove an inversion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94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body is run only as often as there are inversions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2533" name="Text Box 11"/>
          <p:cNvSpPr txBox="1">
            <a:spLocks noChangeArrowheads="1"/>
          </p:cNvSpPr>
          <p:nvPr/>
        </p:nvSpPr>
        <p:spPr bwMode="auto">
          <a:xfrm>
            <a:off x="2195513" y="5445125"/>
            <a:ext cx="637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If the number of inversions is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, the run time is </a:t>
            </a:r>
            <a:r>
              <a:rPr lang="en-US" altLang="en-US" sz="2000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725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random list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 inversions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Insertion sort, however, will run in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time whenever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O(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benefits: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is easy to implement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Even in the worst case, the algorithm is fast for small problems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0093"/>
              </p:ext>
            </p:extLst>
          </p:nvPr>
        </p:nvGraphicFramePr>
        <p:xfrm>
          <a:off x="4716463" y="4149725"/>
          <a:ext cx="3552825" cy="234684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Approximate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8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175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16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750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32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64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55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it is not very useful 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a random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23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≈ 8 000 000</a:t>
            </a:r>
            <a:r>
              <a:rPr lang="en-US" altLang="en-US" dirty="0">
                <a:latin typeface="Arial" charset="0"/>
                <a:cs typeface="Arial" charset="0"/>
              </a:rPr>
              <a:t> would require approximately one day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size of the list quadruples the required run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optimized quick sort requires less than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4s</a:t>
            </a:r>
            <a:r>
              <a:rPr lang="en-US" altLang="en-US" dirty="0">
                <a:latin typeface="Arial" charset="0"/>
                <a:cs typeface="Arial" charset="0"/>
              </a:rPr>
              <a:t> on a list of the above size</a:t>
            </a:r>
          </a:p>
        </p:txBody>
      </p:sp>
    </p:spTree>
    <p:extLst>
      <p:ext uri="{BB962C8B-B14F-4D97-AF65-F5344CB8AC3E}">
        <p14:creationId xmlns:p14="http://schemas.microsoft.com/office/powerpoint/2010/main" val="90332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insertion sort</a:t>
            </a:r>
          </a:p>
        </p:txBody>
      </p:sp>
      <p:graphicFrame>
        <p:nvGraphicFramePr>
          <p:cNvPr id="140343" name="Group 55"/>
          <p:cNvGraphicFramePr>
            <a:graphicFrameLocks noGrp="1"/>
          </p:cNvGraphicFramePr>
          <p:nvPr/>
        </p:nvGraphicFramePr>
        <p:xfrm>
          <a:off x="1258888" y="2133600"/>
          <a:ext cx="6121400" cy="1584816"/>
        </p:xfrm>
        <a:graphic>
          <a:graphicData uri="http://schemas.openxmlformats.org/drawingml/2006/table">
            <a:tbl>
              <a:tblPr/>
              <a:tblGrid>
                <a:gridCol w="129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sorted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few inversions: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these topics, we will assume that: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We are sorting integers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algorithms can also be applied to other types of objects as long as we can compare any two objects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Arrays are to be used for both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931163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86" y="2780928"/>
            <a:ext cx="3852428" cy="361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Swapping is expensive</a:t>
            </a:r>
            <a:r>
              <a:rPr lang="en-US" altLang="en-US" dirty="0">
                <a:latin typeface="Arial" charset="0"/>
                <a:cs typeface="Arial" charset="0"/>
              </a:rPr>
              <a:t>, so we could just temporarily assign the new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reduces assignments by a factor of 3</a:t>
            </a:r>
          </a:p>
        </p:txBody>
      </p:sp>
    </p:spTree>
    <p:extLst>
      <p:ext uri="{BB962C8B-B14F-4D97-AF65-F5344CB8AC3E}">
        <p14:creationId xmlns:p14="http://schemas.microsoft.com/office/powerpoint/2010/main" val="4155082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reasonably good</a:t>
            </a:r>
            <a:r>
              <a:rPr lang="en-US" altLang="en-US" baseline="30000" dirty="0">
                <a:latin typeface="Arial" charset="0"/>
                <a:cs typeface="Arial" charset="0"/>
              </a:rPr>
              <a:t>*</a:t>
            </a:r>
            <a:r>
              <a:rPr lang="en-US" altLang="en-US" dirty="0">
                <a:latin typeface="Arial" charset="0"/>
                <a:cs typeface="Arial" charset="0"/>
              </a:rPr>
              <a:t> implementation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insertion(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j = k; j &gt; 0; --j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2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goto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array[0]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finished</a:t>
            </a:r>
            <a:r>
              <a:rPr lang="en-US" altLang="en-US" sz="1200">
                <a:latin typeface="Consolas" pitchFamily="49" charset="0"/>
                <a:cs typeface="Arial" charset="0"/>
              </a:rPr>
              <a:t>;  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// empty statement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219700" y="63087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aseline="30000"/>
              <a:t>* </a:t>
            </a:r>
            <a:r>
              <a:rPr lang="en-US" altLang="en-US" sz="1600"/>
              <a:t>we could do better with pointers</a:t>
            </a:r>
            <a:endParaRPr lang="en-US" alt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4020572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  <a:endParaRPr lang="zh-CN" altLang="en-US" dirty="0"/>
          </a:p>
        </p:txBody>
      </p:sp>
      <p:pic>
        <p:nvPicPr>
          <p:cNvPr id="4" name="Picture 2" descr="See the source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" y="1556792"/>
            <a:ext cx="7889897" cy="49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73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Sort: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new entries into growing sorted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Actual and average case run time: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Detailed analysis:	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inversions):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Memory 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54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49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41515B2E-07E8-D549-AEB7-B1129EF8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3" y="4006160"/>
            <a:ext cx="4279416" cy="250328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sorting algorithm is the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bubble sort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Uses an opposite strategy from insertion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and 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 (introducing </a:t>
            </a:r>
            <a:r>
              <a:rPr lang="en-US" altLang="en-US" i="1" dirty="0">
                <a:latin typeface="Arial" charset="0"/>
                <a:cs typeface="Arial" charset="0"/>
              </a:rPr>
              <a:t>inversions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Summary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752244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have an array of data which is unsorted: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Starting at the front, traverse the array, find the largest item, and move (or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) it to the top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each subsequent iteration, find the next largest item and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 it up towards the top of the array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38242" name="Picture 2" descr="See the source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0799"/>
            <a:ext cx="78676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4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well as looking at good algorithms, it is often useful to look at sub-optimal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Bubble sort is a simple algorithm with: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memorable name, and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simple idea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significantly worse than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99701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the first item, assume that it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Compare it with the second item: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first is larger, swap the two,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assume that the second item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Continue up the array, either swapping or redefining the largest item</a:t>
            </a:r>
          </a:p>
        </p:txBody>
      </p:sp>
    </p:spTree>
    <p:extLst>
      <p:ext uri="{BB962C8B-B14F-4D97-AF65-F5344CB8AC3E}">
        <p14:creationId xmlns:p14="http://schemas.microsoft.com/office/powerpoint/2010/main" val="2408610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pass, the largest item must be the last in the list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front again: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second pass will bring the second largest element into the second last position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Repeat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times, after which, all entries will be in place</a:t>
            </a:r>
          </a:p>
        </p:txBody>
      </p:sp>
    </p:spTree>
    <p:extLst>
      <p:ext uri="{BB962C8B-B14F-4D97-AF65-F5344CB8AC3E}">
        <p14:creationId xmlns:p14="http://schemas.microsoft.com/office/powerpoint/2010/main" val="14072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In-place Sorting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algorithms may be performed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in-place</a:t>
            </a:r>
            <a:r>
              <a:rPr lang="en-US" altLang="en-US" dirty="0">
                <a:latin typeface="Arial" charset="0"/>
                <a:cs typeface="Arial" charset="0"/>
              </a:rPr>
              <a:t>, that is, with the allocation of at most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 (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fixed number of local variables)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Some definitions of </a:t>
            </a:r>
            <a:r>
              <a:rPr lang="en-US" altLang="en-US" i="1" dirty="0">
                <a:latin typeface="Arial" charset="0"/>
                <a:cs typeface="Arial" charset="0"/>
              </a:rPr>
              <a:t>in place </a:t>
            </a:r>
            <a:r>
              <a:rPr lang="en-US" altLang="en-US" dirty="0">
                <a:latin typeface="Arial" charset="0"/>
                <a:cs typeface="Arial" charset="0"/>
              </a:rPr>
              <a:t>as using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sorting algorithms require the allocation of second array of equal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prefer in-place sorting</a:t>
            </a:r>
            <a:r>
              <a:rPr lang="en-US" altLang="en-US" dirty="0">
                <a:latin typeface="Arial" charset="0"/>
                <a:cs typeface="Arial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671437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unsorted array to the right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start with the element in the first location, and move forward: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current and next items are in order, continue with the next item, otherwise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swap the two entries</a:t>
            </a:r>
          </a:p>
        </p:txBody>
      </p:sp>
      <p:pic>
        <p:nvPicPr>
          <p:cNvPr id="14340" name="Picture 5" descr="bubbl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3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loop, the largest element is in the last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the procedure</a:t>
            </a:r>
          </a:p>
        </p:txBody>
      </p:sp>
      <p:pic>
        <p:nvPicPr>
          <p:cNvPr id="15364" name="Picture 5" descr="bubbl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19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the two largest elements are at the end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again</a:t>
            </a:r>
          </a:p>
        </p:txBody>
      </p:sp>
    </p:spTree>
    <p:extLst>
      <p:ext uri="{BB962C8B-B14F-4D97-AF65-F5344CB8AC3E}">
        <p14:creationId xmlns:p14="http://schemas.microsoft.com/office/powerpoint/2010/main" val="1486725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C:\Users\dwharder\Desktop\x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this loop, 5 and 7 are swapped</a:t>
            </a:r>
          </a:p>
        </p:txBody>
      </p:sp>
    </p:spTree>
    <p:extLst>
      <p:ext uri="{BB962C8B-B14F-4D97-AF65-F5344CB8AC3E}">
        <p14:creationId xmlns:p14="http://schemas.microsoft.com/office/powerpoint/2010/main" val="1095384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x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we check the last two entries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this point, we have a sorted array</a:t>
            </a:r>
          </a:p>
        </p:txBody>
      </p:sp>
    </p:spTree>
    <p:extLst>
      <p:ext uri="{BB962C8B-B14F-4D97-AF65-F5344CB8AC3E}">
        <p14:creationId xmlns:p14="http://schemas.microsoft.com/office/powerpoint/2010/main" val="2291742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default algorithm: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if ( array[j] &gt; array[j + 1]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::swap( array[j], array[j + 1] );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054687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Here we have two nested loops, and therefore calculating the run time is straight-forward: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824038" y="2546350"/>
          <a:ext cx="49196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4" name="Equation" r:id="rId4" imgW="2819400" imgH="419100" progId="Equation.DSMT4">
                  <p:embed/>
                </p:oleObj>
              </mc:Choice>
              <mc:Fallback>
                <p:oleObj name="Equation" r:id="rId4" imgW="281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546350"/>
                        <a:ext cx="49196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55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Implementations and Improvements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few slides show some implementations of bubble sort together with a few improvements: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reduce the number of swaps,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halting if the list is sorted,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limiting the range on which we must bubble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alternating between bubbling up and sinking down</a:t>
            </a:r>
          </a:p>
        </p:txBody>
      </p:sp>
    </p:spTree>
    <p:extLst>
      <p:ext uri="{BB962C8B-B14F-4D97-AF65-F5344CB8AC3E}">
        <p14:creationId xmlns:p14="http://schemas.microsoft.com/office/powerpoint/2010/main" val="1578778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First Improvement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could avoid so many swaps...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Type max = array[0];				// assume a[0] is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- 1] = array[j];   // move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– 1] = max;		// store the old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max = array[j];			// get the new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= max;   				// store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09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One useful modification would be to check if no swaps occur: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If no swaps occur, the list is sorted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example, no swaps occurred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during the 5</a:t>
            </a:r>
            <a:r>
              <a:rPr lang="en-US" altLang="en-US" baseline="30000">
                <a:latin typeface="Arial" charset="0"/>
                <a:cs typeface="Arial" charset="0"/>
              </a:rPr>
              <a:t>th</a:t>
            </a:r>
            <a:r>
              <a:rPr lang="en-US" altLang="en-US">
                <a:latin typeface="Arial" charset="0"/>
                <a:cs typeface="Arial" charset="0"/>
              </a:rPr>
              <a:t> pass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Use a Boolean flag to check if no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swaps occurred</a:t>
            </a:r>
          </a:p>
        </p:txBody>
      </p:sp>
      <p:pic>
        <p:nvPicPr>
          <p:cNvPr id="21508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060575"/>
            <a:ext cx="3505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328863"/>
            <a:ext cx="2330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Classifications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operations of a sorting algorithm are based on the actions performed: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 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 </a:t>
            </a:r>
          </a:p>
        </p:txBody>
      </p:sp>
    </p:spTree>
    <p:extLst>
      <p:ext uri="{BB962C8B-B14F-4D97-AF65-F5344CB8AC3E}">
        <p14:creationId xmlns:p14="http://schemas.microsoft.com/office/powerpoint/2010/main" val="76909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Check if the list is sorted (no swaps)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bool sorted = true;</a:t>
            </a:r>
            <a:endParaRPr lang="en-US" sz="14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- 1]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sorted = false;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sorted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break;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0876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Intuitively, one may believe that limiting the loops based on the location of the last swap may significantly speed up 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after the second pass,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we are certain all entries after 4 are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sorted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is easier than that for using a Boolean flag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in practice, this does little to affect the number of comparisons</a:t>
            </a:r>
          </a:p>
        </p:txBody>
      </p:sp>
      <p:pic>
        <p:nvPicPr>
          <p:cNvPr id="23556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492896"/>
            <a:ext cx="2230437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98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2"/>
            <a:ext cx="8229600" cy="483567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Update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to at the place of the last swap</a:t>
            </a:r>
            <a:endParaRPr 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</a:t>
            </a: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ii = 0;</a:t>
            </a:r>
            <a:endParaRPr lang="en-US" sz="15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			array[j - 1]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ii = j - 1;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ii;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7833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operation which does significantly improve the run time is to alternate between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bubbling the largest entry to the top,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sinking the smallest entry to the bottom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205038"/>
            <a:ext cx="22304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358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9023920" cy="516572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Alternating between bubbling and sinking: </a:t>
            </a: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lower = 0;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upper = n - 1;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while ( true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&lt; upper; ++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upper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&gt; lower; --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lower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532313" y="307181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Bubble up to the back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532313" y="484505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Sink down to the front</a:t>
            </a:r>
          </a:p>
        </p:txBody>
      </p:sp>
    </p:spTree>
    <p:extLst>
      <p:ext uri="{BB962C8B-B14F-4D97-AF65-F5344CB8AC3E}">
        <p14:creationId xmlns:p14="http://schemas.microsoft.com/office/powerpoint/2010/main" val="154004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Because the bubble sort simply swaps adjacent entries,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cannot be any better than insertion sort which does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comparisons where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is the number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run-time analysis isn’t that easy: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numerous unnecessary comparisons</a:t>
            </a:r>
          </a:p>
        </p:txBody>
      </p:sp>
    </p:spTree>
    <p:extLst>
      <p:ext uri="{BB962C8B-B14F-4D97-AF65-F5344CB8AC3E}">
        <p14:creationId xmlns:p14="http://schemas.microsoft.com/office/powerpoint/2010/main" val="988313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next slide map the number of required comparisons necessary to sort 32768 arrays of size 1024 where the number of inversions range from 10000 to 523776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Each point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>
                <a:latin typeface="Arial" charset="0"/>
                <a:cs typeface="Arial" charset="0"/>
              </a:rPr>
              <a:t> is the number of inversions in an unsorted list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Arial" charset="0"/>
                <a:cs typeface="Arial" charset="0"/>
              </a:rPr>
              <a:t> and the number of required comparisons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8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for plots show the required number of comparisons required to sort an array of size 1024</a:t>
            </a:r>
            <a:br>
              <a:rPr lang="en-US" altLang="en-US" sz="1800">
                <a:latin typeface="Arial" charset="0"/>
                <a:cs typeface="Arial" charset="0"/>
              </a:rPr>
            </a:br>
            <a:r>
              <a:rPr lang="en-US" altLang="en-US" sz="1800">
                <a:latin typeface="Arial" charset="0"/>
                <a:cs typeface="Arial" charset="0"/>
              </a:rPr>
              <a:t>   </a:t>
            </a: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164942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number of comparisons with the flagged/limiting sort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is 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+ 3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the alternating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variation, it is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+ 1.5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</p:txBody>
      </p:sp>
      <p:pic>
        <p:nvPicPr>
          <p:cNvPr id="31748" name="Picture 4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 flipV="1">
            <a:off x="4716463" y="2451100"/>
            <a:ext cx="1295400" cy="3744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4716463" y="2451100"/>
            <a:ext cx="2663849" cy="381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584200" y="4729163"/>
            <a:ext cx="34804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763251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inse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Unfortunately, the comparisons for insertion sort is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</a:t>
            </a:r>
            <a:r>
              <a:rPr lang="en-US" altLang="en-US" i="1">
                <a:latin typeface="Times New Roman" pitchFamily="18" charset="0"/>
                <a:cs typeface="Arial" charset="0"/>
              </a:rPr>
              <a:t> d</a:t>
            </a:r>
            <a:r>
              <a:rPr lang="en-US" altLang="en-US">
                <a:latin typeface="Arial" charset="0"/>
                <a:cs typeface="Arial" charset="0"/>
              </a:rPr>
              <a:t> which is better in all cases except when the list is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Sorted, or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Reverse sorted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accent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F0"/>
                </a:solidFill>
              </a:rPr>
              <a:t>Insertion Sort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66FFFF"/>
                </a:solidFill>
              </a:rPr>
              <a:t>——</a:t>
            </a:r>
            <a:endParaRPr lang="en-CA" altLang="en-US" sz="1800" dirty="0">
              <a:solidFill>
                <a:srgbClr val="66FFFF"/>
              </a:solidFill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0375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of the sorting algorithms we will look at fall into one of three categories:</a:t>
            </a:r>
          </a:p>
          <a:p>
            <a:pPr algn="ctr">
              <a:buFontTx/>
              <a:buNone/>
            </a:pP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	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 average- and worst-case scenarios for each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run-time may change significantly based on the scenario</a:t>
            </a:r>
          </a:p>
        </p:txBody>
      </p:sp>
    </p:spTree>
    <p:extLst>
      <p:ext uri="{BB962C8B-B14F-4D97-AF65-F5344CB8AC3E}">
        <p14:creationId xmlns:p14="http://schemas.microsoft.com/office/powerpoint/2010/main" val="3569528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518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our modified  bubble sorting algorithms;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however, they are all worse than insertion sort in practice</a:t>
            </a:r>
          </a:p>
        </p:txBody>
      </p:sp>
      <p:graphicFrame>
        <p:nvGraphicFramePr>
          <p:cNvPr id="1403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55902"/>
              </p:ext>
            </p:extLst>
          </p:nvPr>
        </p:nvGraphicFramePr>
        <p:xfrm>
          <a:off x="1331640" y="3100309"/>
          <a:ext cx="6864350" cy="1584704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+ 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DE7EE4D8-DEF9-C144-87BE-91AB9207D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0" t="41597" r="3800" b="39500"/>
          <a:stretch/>
        </p:blipFill>
        <p:spPr>
          <a:xfrm>
            <a:off x="2627784" y="2348880"/>
            <a:ext cx="504056" cy="5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0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Summary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653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the description, it sounds as if it is as good as insertion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has the same asymptotic </a:t>
            </a:r>
            <a:r>
              <a:rPr lang="en-US" altLang="en-US" dirty="0" err="1">
                <a:latin typeface="Arial" charset="0"/>
                <a:cs typeface="Arial" charset="0"/>
              </a:rPr>
              <a:t>behaviour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practice, however, it is significantly worse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much more difficult to code...</a:t>
            </a:r>
          </a:p>
        </p:txBody>
      </p:sp>
      <p:pic>
        <p:nvPicPr>
          <p:cNvPr id="7" name="图片 6" descr="男人的照片上写着字&#10;&#10;描述已自动生成">
            <a:extLst>
              <a:ext uri="{FF2B5EF4-FFF2-40B4-BE49-F238E27FC236}">
                <a16:creationId xmlns:a16="http://schemas.microsoft.com/office/drawing/2014/main" id="{38B73C71-50E0-8A4D-A463-64A9AB6D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2"/>
          <a:stretch/>
        </p:blipFill>
        <p:spPr>
          <a:xfrm>
            <a:off x="3789072" y="3691634"/>
            <a:ext cx="4897728" cy="30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review the more traditional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sort,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Some of the faster 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sort, Quicksort, and Merge sort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And linear-time sorting algorithms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 and Radix sort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We must make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884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27600</TotalTime>
  <Words>6717</Words>
  <Application>Microsoft Office PowerPoint</Application>
  <PresentationFormat>全屏显示(4:3)</PresentationFormat>
  <Paragraphs>916</Paragraphs>
  <Slides>81</Slides>
  <Notes>77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VISIO</vt:lpstr>
      <vt:lpstr>Equation</vt:lpstr>
      <vt:lpstr>CS101 Algorithms and Data Structures</vt:lpstr>
      <vt:lpstr>Outline</vt:lpstr>
      <vt:lpstr>Definition</vt:lpstr>
      <vt:lpstr>Definition</vt:lpstr>
      <vt:lpstr>Definition</vt:lpstr>
      <vt:lpstr>In-place Sorting</vt:lpstr>
      <vt:lpstr>Classifications</vt:lpstr>
      <vt:lpstr>Run-time</vt:lpstr>
      <vt:lpstr>Run-time</vt:lpstr>
      <vt:lpstr>Lower-bound Run-time</vt:lpstr>
      <vt:lpstr>Lower-bound Run-time</vt:lpstr>
      <vt:lpstr>Lower-bound Run-time</vt:lpstr>
      <vt:lpstr>Optimal Sorting Algorithms</vt:lpstr>
      <vt:lpstr>Sub-optimal Sorting Algorithms</vt:lpstr>
      <vt:lpstr>Sub-optimal Sorting Algorithms</vt:lpstr>
      <vt:lpstr>Summary</vt:lpstr>
      <vt:lpstr>Outline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Number of Inversions</vt:lpstr>
      <vt:lpstr>Number of Inversions</vt:lpstr>
      <vt:lpstr>Number of Inversions</vt:lpstr>
      <vt:lpstr>Number of Inversions</vt:lpstr>
      <vt:lpstr>Number of Inversions</vt:lpstr>
      <vt:lpstr>Number of Inversions</vt:lpstr>
      <vt:lpstr>Outline</vt:lpstr>
      <vt:lpstr>Outline</vt:lpstr>
      <vt:lpstr>Background</vt:lpstr>
      <vt:lpstr>Background</vt:lpstr>
      <vt:lpstr>Background</vt:lpstr>
      <vt:lpstr>The Algorithm</vt:lpstr>
      <vt:lpstr>The Algorithm</vt:lpstr>
      <vt:lpstr>The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Consequences of Our Analysis</vt:lpstr>
      <vt:lpstr>Consequences of Our Analysis</vt:lpstr>
      <vt:lpstr>Consequences of Our Analysis</vt:lpstr>
      <vt:lpstr>A small improvement</vt:lpstr>
      <vt:lpstr>Implementation and Analysis</vt:lpstr>
      <vt:lpstr>A small improvement</vt:lpstr>
      <vt:lpstr>Summary</vt:lpstr>
      <vt:lpstr>Outline</vt:lpstr>
      <vt:lpstr>Outline</vt:lpstr>
      <vt:lpstr>Description</vt:lpstr>
      <vt:lpstr>Description</vt:lpstr>
      <vt:lpstr>The basic algorithm</vt:lpstr>
      <vt:lpstr>The basic algorithm</vt:lpstr>
      <vt:lpstr>Example</vt:lpstr>
      <vt:lpstr>Example</vt:lpstr>
      <vt:lpstr>Example</vt:lpstr>
      <vt:lpstr>Example</vt:lpstr>
      <vt:lpstr>Example</vt:lpstr>
      <vt:lpstr>The basic algorithm</vt:lpstr>
      <vt:lpstr>Analysis</vt:lpstr>
      <vt:lpstr>Implementations and Improvements</vt:lpstr>
      <vt:lpstr>First Improvement</vt:lpstr>
      <vt:lpstr>Flagged Bubble Sort</vt:lpstr>
      <vt:lpstr>Flagged Bubble Sort</vt:lpstr>
      <vt:lpstr>Range-limiting Bubble Sort</vt:lpstr>
      <vt:lpstr>Range-limiting Bubble Sort</vt:lpstr>
      <vt:lpstr>Alternating Bubble Sort</vt:lpstr>
      <vt:lpstr>Alternating Bubble Sort</vt:lpstr>
      <vt:lpstr>Run-time Analysis</vt:lpstr>
      <vt:lpstr>Empirical Analysis</vt:lpstr>
      <vt:lpstr>Empirical Analysis</vt:lpstr>
      <vt:lpstr>Empirical Analysis</vt:lpstr>
      <vt:lpstr>Empirical Analysis</vt:lpstr>
      <vt:lpstr>Run-Time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1355</cp:revision>
  <dcterms:created xsi:type="dcterms:W3CDTF">2009-09-11T23:00:44Z</dcterms:created>
  <dcterms:modified xsi:type="dcterms:W3CDTF">2024-10-08T09:41:18Z</dcterms:modified>
</cp:coreProperties>
</file>