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5"/>
  </p:notesMasterIdLst>
  <p:sldIdLst>
    <p:sldId id="408" r:id="rId2"/>
    <p:sldId id="613" r:id="rId3"/>
    <p:sldId id="602" r:id="rId4"/>
    <p:sldId id="606" r:id="rId5"/>
    <p:sldId id="609" r:id="rId6"/>
    <p:sldId id="604" r:id="rId7"/>
    <p:sldId id="610" r:id="rId8"/>
    <p:sldId id="608" r:id="rId9"/>
    <p:sldId id="601" r:id="rId10"/>
    <p:sldId id="607" r:id="rId11"/>
    <p:sldId id="611" r:id="rId12"/>
    <p:sldId id="625" r:id="rId13"/>
    <p:sldId id="614" r:id="rId14"/>
    <p:sldId id="616" r:id="rId15"/>
    <p:sldId id="623" r:id="rId16"/>
    <p:sldId id="517" r:id="rId17"/>
    <p:sldId id="519" r:id="rId18"/>
    <p:sldId id="520" r:id="rId19"/>
    <p:sldId id="521" r:id="rId20"/>
    <p:sldId id="522" r:id="rId21"/>
    <p:sldId id="523" r:id="rId22"/>
    <p:sldId id="524" r:id="rId23"/>
    <p:sldId id="525" r:id="rId24"/>
    <p:sldId id="526" r:id="rId25"/>
    <p:sldId id="527" r:id="rId26"/>
    <p:sldId id="528" r:id="rId27"/>
    <p:sldId id="529" r:id="rId28"/>
    <p:sldId id="530" r:id="rId29"/>
    <p:sldId id="531" r:id="rId30"/>
    <p:sldId id="532" r:id="rId31"/>
    <p:sldId id="533" r:id="rId32"/>
    <p:sldId id="534" r:id="rId33"/>
    <p:sldId id="535" r:id="rId34"/>
    <p:sldId id="537" r:id="rId35"/>
    <p:sldId id="536" r:id="rId36"/>
    <p:sldId id="540" r:id="rId37"/>
    <p:sldId id="541" r:id="rId38"/>
    <p:sldId id="542" r:id="rId39"/>
    <p:sldId id="543" r:id="rId40"/>
    <p:sldId id="544" r:id="rId41"/>
    <p:sldId id="545" r:id="rId42"/>
    <p:sldId id="546" r:id="rId43"/>
    <p:sldId id="547" r:id="rId44"/>
    <p:sldId id="548" r:id="rId45"/>
    <p:sldId id="549" r:id="rId46"/>
    <p:sldId id="550" r:id="rId47"/>
    <p:sldId id="551" r:id="rId48"/>
    <p:sldId id="552" r:id="rId49"/>
    <p:sldId id="553" r:id="rId50"/>
    <p:sldId id="554" r:id="rId51"/>
    <p:sldId id="555" r:id="rId52"/>
    <p:sldId id="556" r:id="rId53"/>
    <p:sldId id="557" r:id="rId54"/>
    <p:sldId id="558" r:id="rId55"/>
    <p:sldId id="559" r:id="rId56"/>
    <p:sldId id="560" r:id="rId57"/>
    <p:sldId id="561" r:id="rId58"/>
    <p:sldId id="562" r:id="rId59"/>
    <p:sldId id="563" r:id="rId60"/>
    <p:sldId id="564" r:id="rId61"/>
    <p:sldId id="565" r:id="rId62"/>
    <p:sldId id="566" r:id="rId63"/>
    <p:sldId id="567" r:id="rId64"/>
    <p:sldId id="568" r:id="rId65"/>
    <p:sldId id="569" r:id="rId66"/>
    <p:sldId id="570" r:id="rId67"/>
    <p:sldId id="571" r:id="rId68"/>
    <p:sldId id="572" r:id="rId69"/>
    <p:sldId id="573" r:id="rId70"/>
    <p:sldId id="574" r:id="rId71"/>
    <p:sldId id="575" r:id="rId72"/>
    <p:sldId id="576" r:id="rId73"/>
    <p:sldId id="577" r:id="rId74"/>
    <p:sldId id="578" r:id="rId75"/>
    <p:sldId id="579" r:id="rId76"/>
    <p:sldId id="580" r:id="rId77"/>
    <p:sldId id="581" r:id="rId78"/>
    <p:sldId id="582" r:id="rId79"/>
    <p:sldId id="583" r:id="rId80"/>
    <p:sldId id="584" r:id="rId81"/>
    <p:sldId id="585" r:id="rId82"/>
    <p:sldId id="586" r:id="rId83"/>
    <p:sldId id="587" r:id="rId84"/>
    <p:sldId id="588" r:id="rId85"/>
    <p:sldId id="589" r:id="rId86"/>
    <p:sldId id="590" r:id="rId87"/>
    <p:sldId id="591" r:id="rId88"/>
    <p:sldId id="592" r:id="rId89"/>
    <p:sldId id="600" r:id="rId90"/>
    <p:sldId id="594" r:id="rId91"/>
    <p:sldId id="595" r:id="rId92"/>
    <p:sldId id="596" r:id="rId93"/>
    <p:sldId id="597" r:id="rId94"/>
    <p:sldId id="617" r:id="rId95"/>
    <p:sldId id="620" r:id="rId96"/>
    <p:sldId id="621" r:id="rId97"/>
    <p:sldId id="618" r:id="rId98"/>
    <p:sldId id="626" r:id="rId99"/>
    <p:sldId id="627" r:id="rId100"/>
    <p:sldId id="628" r:id="rId101"/>
    <p:sldId id="629" r:id="rId102"/>
    <p:sldId id="633" r:id="rId103"/>
    <p:sldId id="630" r:id="rId104"/>
    <p:sldId id="631" r:id="rId105"/>
    <p:sldId id="634" r:id="rId106"/>
    <p:sldId id="635" r:id="rId107"/>
    <p:sldId id="636" r:id="rId108"/>
    <p:sldId id="637" r:id="rId109"/>
    <p:sldId id="638" r:id="rId110"/>
    <p:sldId id="639" r:id="rId111"/>
    <p:sldId id="640" r:id="rId112"/>
    <p:sldId id="632" r:id="rId113"/>
    <p:sldId id="619" r:id="rId1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63F1CF7-A096-4FC4-8BF3-8CF05756BCB8}">
          <p14:sldIdLst>
            <p14:sldId id="408"/>
            <p14:sldId id="613"/>
            <p14:sldId id="602"/>
            <p14:sldId id="606"/>
            <p14:sldId id="609"/>
            <p14:sldId id="604"/>
            <p14:sldId id="610"/>
            <p14:sldId id="608"/>
            <p14:sldId id="601"/>
            <p14:sldId id="607"/>
            <p14:sldId id="611"/>
            <p14:sldId id="625"/>
            <p14:sldId id="614"/>
            <p14:sldId id="616"/>
            <p14:sldId id="623"/>
          </p14:sldIdLst>
        </p14:section>
        <p14:section name="Untitled Section" id="{E0C44415-0C4E-47EB-AEBF-83078353C4B7}">
          <p14:sldIdLst>
            <p14:sldId id="517"/>
            <p14:sldId id="519"/>
            <p14:sldId id="520"/>
            <p14:sldId id="521"/>
            <p14:sldId id="522"/>
            <p14:sldId id="523"/>
            <p14:sldId id="524"/>
            <p14:sldId id="525"/>
            <p14:sldId id="526"/>
            <p14:sldId id="527"/>
            <p14:sldId id="528"/>
            <p14:sldId id="529"/>
            <p14:sldId id="530"/>
            <p14:sldId id="531"/>
            <p14:sldId id="532"/>
            <p14:sldId id="533"/>
            <p14:sldId id="534"/>
            <p14:sldId id="535"/>
            <p14:sldId id="537"/>
            <p14:sldId id="536"/>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600"/>
            <p14:sldId id="594"/>
            <p14:sldId id="595"/>
            <p14:sldId id="596"/>
            <p14:sldId id="597"/>
            <p14:sldId id="617"/>
            <p14:sldId id="620"/>
            <p14:sldId id="621"/>
            <p14:sldId id="618"/>
            <p14:sldId id="626"/>
            <p14:sldId id="627"/>
            <p14:sldId id="628"/>
            <p14:sldId id="629"/>
            <p14:sldId id="633"/>
            <p14:sldId id="630"/>
            <p14:sldId id="631"/>
            <p14:sldId id="634"/>
            <p14:sldId id="635"/>
            <p14:sldId id="636"/>
            <p14:sldId id="637"/>
            <p14:sldId id="638"/>
            <p14:sldId id="639"/>
            <p14:sldId id="640"/>
            <p14:sldId id="632"/>
            <p14:sldId id="6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6" autoAdjust="0"/>
    <p:restoredTop sz="89847" autoAdjust="0"/>
  </p:normalViewPr>
  <p:slideViewPr>
    <p:cSldViewPr>
      <p:cViewPr varScale="1">
        <p:scale>
          <a:sx n="83" d="100"/>
          <a:sy n="83" d="100"/>
        </p:scale>
        <p:origin x="831" y="36"/>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144152"/>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10/10/2024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因为</a:t>
            </a:r>
            <a:r>
              <a:rPr lang="en-US" altLang="zh-CN" dirty="0"/>
              <a:t>Merge Sort</a:t>
            </a:r>
            <a:r>
              <a:rPr lang="zh-CN" altLang="en-US" dirty="0"/>
              <a:t>内容比较简单，所以前面加了一点对</a:t>
            </a:r>
            <a:r>
              <a:rPr lang="en-US" altLang="zh-CN" dirty="0"/>
              <a:t>bubble sort</a:t>
            </a:r>
            <a:r>
              <a:rPr lang="zh-CN" altLang="en-US" dirty="0"/>
              <a:t>和</a:t>
            </a:r>
            <a:r>
              <a:rPr lang="en-US" altLang="zh-CN" dirty="0"/>
              <a:t>insertion sort</a:t>
            </a:r>
            <a:r>
              <a:rPr lang="zh-CN" altLang="en-US" dirty="0"/>
              <a:t>的前情提要，另外添加了</a:t>
            </a:r>
            <a:r>
              <a:rPr lang="en-US" altLang="zh-CN" dirty="0"/>
              <a:t>selection sort</a:t>
            </a:r>
            <a:r>
              <a:rPr lang="zh-CN" altLang="en-US" dirty="0"/>
              <a:t>来说明排序算法稳定性的问题。之后只</a:t>
            </a:r>
            <a:r>
              <a:rPr lang="en-US" altLang="zh-CN" dirty="0"/>
              <a:t>Merge sort</a:t>
            </a:r>
            <a:r>
              <a:rPr lang="zh-CN" altLang="en-US" dirty="0"/>
              <a:t>的主体部分。后面结合已经讲过的</a:t>
            </a:r>
            <a:r>
              <a:rPr lang="en-US" altLang="zh-CN" dirty="0"/>
              <a:t>binary search</a:t>
            </a:r>
            <a:r>
              <a:rPr lang="zh-CN" altLang="en-US" dirty="0"/>
              <a:t>和 </a:t>
            </a:r>
            <a:r>
              <a:rPr lang="en-US" altLang="zh-CN" dirty="0"/>
              <a:t>merge sort</a:t>
            </a:r>
            <a:r>
              <a:rPr lang="zh-CN" altLang="en-US" dirty="0"/>
              <a:t>总结了一下分治的主体思路和特点。</a:t>
            </a: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28177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CB2706B-786F-4D3D-B3C7-473D8C65CE68}" type="slidenum">
              <a:rPr lang="en-CA" smtClean="0"/>
              <a:pPr>
                <a:defRPr/>
              </a:pPr>
              <a:t>22</a:t>
            </a:fld>
            <a:endParaRPr lang="en-CA"/>
          </a:p>
        </p:txBody>
      </p:sp>
    </p:spTree>
    <p:extLst>
      <p:ext uri="{BB962C8B-B14F-4D97-AF65-F5344CB8AC3E}">
        <p14:creationId xmlns:p14="http://schemas.microsoft.com/office/powerpoint/2010/main" val="41449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2433074-A573-419B-B002-591442F216AA}" type="slidenum">
              <a:rPr lang="en-CA" smtClean="0"/>
              <a:pPr>
                <a:defRPr/>
              </a:pPr>
              <a:t>23</a:t>
            </a:fld>
            <a:endParaRPr lang="en-CA"/>
          </a:p>
        </p:txBody>
      </p:sp>
    </p:spTree>
    <p:extLst>
      <p:ext uri="{BB962C8B-B14F-4D97-AF65-F5344CB8AC3E}">
        <p14:creationId xmlns:p14="http://schemas.microsoft.com/office/powerpoint/2010/main" val="2484247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4EE27DE-0988-40C1-AA91-F5398744B7D5}" type="slidenum">
              <a:rPr lang="en-CA" smtClean="0"/>
              <a:pPr>
                <a:defRPr/>
              </a:pPr>
              <a:t>24</a:t>
            </a:fld>
            <a:endParaRPr lang="en-CA"/>
          </a:p>
        </p:txBody>
      </p:sp>
    </p:spTree>
    <p:extLst>
      <p:ext uri="{BB962C8B-B14F-4D97-AF65-F5344CB8AC3E}">
        <p14:creationId xmlns:p14="http://schemas.microsoft.com/office/powerpoint/2010/main" val="162227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E26E4BA-51B6-4D41-A15C-19CEDADC6F8B}" type="slidenum">
              <a:rPr lang="en-CA" smtClean="0"/>
              <a:pPr>
                <a:defRPr/>
              </a:pPr>
              <a:t>25</a:t>
            </a:fld>
            <a:endParaRPr lang="en-CA"/>
          </a:p>
        </p:txBody>
      </p:sp>
    </p:spTree>
    <p:extLst>
      <p:ext uri="{BB962C8B-B14F-4D97-AF65-F5344CB8AC3E}">
        <p14:creationId xmlns:p14="http://schemas.microsoft.com/office/powerpoint/2010/main" val="268880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74C14BA-5BF7-477F-A26C-13771F770B9B}" type="slidenum">
              <a:rPr lang="en-CA" smtClean="0"/>
              <a:pPr>
                <a:defRPr/>
              </a:pPr>
              <a:t>26</a:t>
            </a:fld>
            <a:endParaRPr lang="en-CA"/>
          </a:p>
        </p:txBody>
      </p:sp>
    </p:spTree>
    <p:extLst>
      <p:ext uri="{BB962C8B-B14F-4D97-AF65-F5344CB8AC3E}">
        <p14:creationId xmlns:p14="http://schemas.microsoft.com/office/powerpoint/2010/main" val="203751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CD2F5F-169F-4899-BE93-0CA7AEF0291C}" type="slidenum">
              <a:rPr lang="en-CA" smtClean="0"/>
              <a:pPr>
                <a:defRPr/>
              </a:pPr>
              <a:t>27</a:t>
            </a:fld>
            <a:endParaRPr lang="en-CA"/>
          </a:p>
        </p:txBody>
      </p:sp>
    </p:spTree>
    <p:extLst>
      <p:ext uri="{BB962C8B-B14F-4D97-AF65-F5344CB8AC3E}">
        <p14:creationId xmlns:p14="http://schemas.microsoft.com/office/powerpoint/2010/main" val="1092715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073E0A2-0131-4927-AE9B-AAD255FCCDA6}" type="slidenum">
              <a:rPr lang="en-CA" smtClean="0"/>
              <a:pPr>
                <a:defRPr/>
              </a:pPr>
              <a:t>28</a:t>
            </a:fld>
            <a:endParaRPr lang="en-CA"/>
          </a:p>
        </p:txBody>
      </p:sp>
    </p:spTree>
    <p:extLst>
      <p:ext uri="{BB962C8B-B14F-4D97-AF65-F5344CB8AC3E}">
        <p14:creationId xmlns:p14="http://schemas.microsoft.com/office/powerpoint/2010/main" val="93375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6B381D6-46E3-4F2E-BF65-E02A3D96B0DC}" type="slidenum">
              <a:rPr lang="en-CA" smtClean="0"/>
              <a:pPr>
                <a:defRPr/>
              </a:pPr>
              <a:t>29</a:t>
            </a:fld>
            <a:endParaRPr lang="en-CA"/>
          </a:p>
        </p:txBody>
      </p:sp>
    </p:spTree>
    <p:extLst>
      <p:ext uri="{BB962C8B-B14F-4D97-AF65-F5344CB8AC3E}">
        <p14:creationId xmlns:p14="http://schemas.microsoft.com/office/powerpoint/2010/main" val="1201507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2C8E85-2514-45B9-A779-295FCF7BA9FE}" type="slidenum">
              <a:rPr lang="en-CA" smtClean="0"/>
              <a:pPr>
                <a:defRPr/>
              </a:pPr>
              <a:t>30</a:t>
            </a:fld>
            <a:endParaRPr lang="en-CA"/>
          </a:p>
        </p:txBody>
      </p:sp>
    </p:spTree>
    <p:extLst>
      <p:ext uri="{BB962C8B-B14F-4D97-AF65-F5344CB8AC3E}">
        <p14:creationId xmlns:p14="http://schemas.microsoft.com/office/powerpoint/2010/main" val="391630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D0CEFC98-7FA6-4B1A-839E-A2A630191FFE}" type="slidenum">
              <a:rPr lang="en-CA" smtClean="0"/>
              <a:pPr>
                <a:defRPr/>
              </a:pPr>
              <a:t>31</a:t>
            </a:fld>
            <a:endParaRPr lang="en-CA"/>
          </a:p>
        </p:txBody>
      </p:sp>
    </p:spTree>
    <p:extLst>
      <p:ext uri="{BB962C8B-B14F-4D97-AF65-F5344CB8AC3E}">
        <p14:creationId xmlns:p14="http://schemas.microsoft.com/office/powerpoint/2010/main" val="29552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F458AA3-BD80-4E31-B92B-EEC1A5828F3C}" type="slidenum">
              <a:rPr lang="en-CA" smtClean="0"/>
              <a:pPr>
                <a:defRPr/>
              </a:pPr>
              <a:t>2</a:t>
            </a:fld>
            <a:endParaRPr lang="en-CA"/>
          </a:p>
        </p:txBody>
      </p:sp>
    </p:spTree>
    <p:extLst>
      <p:ext uri="{BB962C8B-B14F-4D97-AF65-F5344CB8AC3E}">
        <p14:creationId xmlns:p14="http://schemas.microsoft.com/office/powerpoint/2010/main" val="3058340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F71FEF30-E411-4464-8EBD-CB6343894B41}" type="slidenum">
              <a:rPr lang="en-CA" smtClean="0"/>
              <a:pPr>
                <a:defRPr/>
              </a:pPr>
              <a:t>32</a:t>
            </a:fld>
            <a:endParaRPr lang="en-CA"/>
          </a:p>
        </p:txBody>
      </p:sp>
    </p:spTree>
    <p:extLst>
      <p:ext uri="{BB962C8B-B14F-4D97-AF65-F5344CB8AC3E}">
        <p14:creationId xmlns:p14="http://schemas.microsoft.com/office/powerpoint/2010/main" val="412242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Slide Number Placeholder 3"/>
          <p:cNvSpPr>
            <a:spLocks noGrp="1"/>
          </p:cNvSpPr>
          <p:nvPr>
            <p:ph type="sldNum" sz="quarter" idx="5"/>
          </p:nvPr>
        </p:nvSpPr>
        <p:spPr/>
        <p:txBody>
          <a:bodyPr/>
          <a:lstStyle/>
          <a:p>
            <a:pPr>
              <a:defRPr/>
            </a:pPr>
            <a:fld id="{570BC54F-FC7F-4229-BD58-8D1E8FCB6953}" type="slidenum">
              <a:rPr lang="en-CA" smtClean="0"/>
              <a:pPr>
                <a:defRPr/>
              </a:pPr>
              <a:t>33</a:t>
            </a:fld>
            <a:endParaRPr lang="en-CA"/>
          </a:p>
        </p:txBody>
      </p:sp>
    </p:spTree>
    <p:extLst>
      <p:ext uri="{BB962C8B-B14F-4D97-AF65-F5344CB8AC3E}">
        <p14:creationId xmlns:p14="http://schemas.microsoft.com/office/powerpoint/2010/main" val="4126622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CA6DA14-6AAB-4B5E-A6FD-788EFE3246D6}" type="slidenum">
              <a:rPr lang="en-CA" smtClean="0"/>
              <a:pPr>
                <a:defRPr/>
              </a:pPr>
              <a:t>34</a:t>
            </a:fld>
            <a:endParaRPr lang="en-CA"/>
          </a:p>
        </p:txBody>
      </p:sp>
    </p:spTree>
    <p:extLst>
      <p:ext uri="{BB962C8B-B14F-4D97-AF65-F5344CB8AC3E}">
        <p14:creationId xmlns:p14="http://schemas.microsoft.com/office/powerpoint/2010/main" val="402827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B1069D2-52E5-48A8-8DB4-2D80F87C54B6}" type="slidenum">
              <a:rPr lang="en-CA" smtClean="0"/>
              <a:pPr>
                <a:defRPr/>
              </a:pPr>
              <a:t>35</a:t>
            </a:fld>
            <a:endParaRPr lang="en-CA"/>
          </a:p>
        </p:txBody>
      </p:sp>
    </p:spTree>
    <p:extLst>
      <p:ext uri="{BB962C8B-B14F-4D97-AF65-F5344CB8AC3E}">
        <p14:creationId xmlns:p14="http://schemas.microsoft.com/office/powerpoint/2010/main" val="3233849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36</a:t>
            </a:fld>
            <a:endParaRPr lang="en-CA"/>
          </a:p>
        </p:txBody>
      </p:sp>
    </p:spTree>
    <p:extLst>
      <p:ext uri="{BB962C8B-B14F-4D97-AF65-F5344CB8AC3E}">
        <p14:creationId xmlns:p14="http://schemas.microsoft.com/office/powerpoint/2010/main" val="3095514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37</a:t>
            </a:fld>
            <a:endParaRPr lang="en-CA"/>
          </a:p>
        </p:txBody>
      </p:sp>
    </p:spTree>
    <p:extLst>
      <p:ext uri="{BB962C8B-B14F-4D97-AF65-F5344CB8AC3E}">
        <p14:creationId xmlns:p14="http://schemas.microsoft.com/office/powerpoint/2010/main" val="1889024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996C134B-2462-4E74-B398-DAAAAB293B12}" type="slidenum">
              <a:rPr lang="en-CA" smtClean="0"/>
              <a:pPr>
                <a:defRPr/>
              </a:pPr>
              <a:t>38</a:t>
            </a:fld>
            <a:endParaRPr lang="en-CA"/>
          </a:p>
        </p:txBody>
      </p:sp>
    </p:spTree>
    <p:extLst>
      <p:ext uri="{BB962C8B-B14F-4D97-AF65-F5344CB8AC3E}">
        <p14:creationId xmlns:p14="http://schemas.microsoft.com/office/powerpoint/2010/main" val="3954533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39</a:t>
            </a:fld>
            <a:endParaRPr lang="en-CA"/>
          </a:p>
        </p:txBody>
      </p:sp>
    </p:spTree>
    <p:extLst>
      <p:ext uri="{BB962C8B-B14F-4D97-AF65-F5344CB8AC3E}">
        <p14:creationId xmlns:p14="http://schemas.microsoft.com/office/powerpoint/2010/main" val="1922891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40</a:t>
            </a:fld>
            <a:endParaRPr lang="en-CA"/>
          </a:p>
        </p:txBody>
      </p:sp>
    </p:spTree>
    <p:extLst>
      <p:ext uri="{BB962C8B-B14F-4D97-AF65-F5344CB8AC3E}">
        <p14:creationId xmlns:p14="http://schemas.microsoft.com/office/powerpoint/2010/main" val="2466141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41</a:t>
            </a:fld>
            <a:endParaRPr lang="en-CA"/>
          </a:p>
        </p:txBody>
      </p:sp>
    </p:spTree>
    <p:extLst>
      <p:ext uri="{BB962C8B-B14F-4D97-AF65-F5344CB8AC3E}">
        <p14:creationId xmlns:p14="http://schemas.microsoft.com/office/powerpoint/2010/main" val="415063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3A72CDBC-5CC8-4FBB-A6F8-9078C93E30AC}" type="slidenum">
              <a:rPr lang="en-CA" smtClean="0"/>
              <a:pPr>
                <a:defRPr/>
              </a:pPr>
              <a:t>5</a:t>
            </a:fld>
            <a:endParaRPr lang="en-CA"/>
          </a:p>
        </p:txBody>
      </p:sp>
    </p:spTree>
    <p:extLst>
      <p:ext uri="{BB962C8B-B14F-4D97-AF65-F5344CB8AC3E}">
        <p14:creationId xmlns:p14="http://schemas.microsoft.com/office/powerpoint/2010/main" val="3446920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42</a:t>
            </a:fld>
            <a:endParaRPr lang="en-CA"/>
          </a:p>
        </p:txBody>
      </p:sp>
    </p:spTree>
    <p:extLst>
      <p:ext uri="{BB962C8B-B14F-4D97-AF65-F5344CB8AC3E}">
        <p14:creationId xmlns:p14="http://schemas.microsoft.com/office/powerpoint/2010/main" val="3101470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43</a:t>
            </a:fld>
            <a:endParaRPr lang="en-CA"/>
          </a:p>
        </p:txBody>
      </p:sp>
    </p:spTree>
    <p:extLst>
      <p:ext uri="{BB962C8B-B14F-4D97-AF65-F5344CB8AC3E}">
        <p14:creationId xmlns:p14="http://schemas.microsoft.com/office/powerpoint/2010/main" val="3769042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44</a:t>
            </a:fld>
            <a:endParaRPr lang="en-CA"/>
          </a:p>
        </p:txBody>
      </p:sp>
    </p:spTree>
    <p:extLst>
      <p:ext uri="{BB962C8B-B14F-4D97-AF65-F5344CB8AC3E}">
        <p14:creationId xmlns:p14="http://schemas.microsoft.com/office/powerpoint/2010/main" val="4109897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45</a:t>
            </a:fld>
            <a:endParaRPr lang="en-CA"/>
          </a:p>
        </p:txBody>
      </p:sp>
    </p:spTree>
    <p:extLst>
      <p:ext uri="{BB962C8B-B14F-4D97-AF65-F5344CB8AC3E}">
        <p14:creationId xmlns:p14="http://schemas.microsoft.com/office/powerpoint/2010/main" val="3869977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46</a:t>
            </a:fld>
            <a:endParaRPr lang="en-CA"/>
          </a:p>
        </p:txBody>
      </p:sp>
    </p:spTree>
    <p:extLst>
      <p:ext uri="{BB962C8B-B14F-4D97-AF65-F5344CB8AC3E}">
        <p14:creationId xmlns:p14="http://schemas.microsoft.com/office/powerpoint/2010/main" val="292939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47</a:t>
            </a:fld>
            <a:endParaRPr lang="en-CA"/>
          </a:p>
        </p:txBody>
      </p:sp>
    </p:spTree>
    <p:extLst>
      <p:ext uri="{BB962C8B-B14F-4D97-AF65-F5344CB8AC3E}">
        <p14:creationId xmlns:p14="http://schemas.microsoft.com/office/powerpoint/2010/main" val="2717833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48</a:t>
            </a:fld>
            <a:endParaRPr lang="en-CA"/>
          </a:p>
        </p:txBody>
      </p:sp>
    </p:spTree>
    <p:extLst>
      <p:ext uri="{BB962C8B-B14F-4D97-AF65-F5344CB8AC3E}">
        <p14:creationId xmlns:p14="http://schemas.microsoft.com/office/powerpoint/2010/main" val="2712673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49</a:t>
            </a:fld>
            <a:endParaRPr lang="en-CA"/>
          </a:p>
        </p:txBody>
      </p:sp>
    </p:spTree>
    <p:extLst>
      <p:ext uri="{BB962C8B-B14F-4D97-AF65-F5344CB8AC3E}">
        <p14:creationId xmlns:p14="http://schemas.microsoft.com/office/powerpoint/2010/main" val="3084704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50</a:t>
            </a:fld>
            <a:endParaRPr lang="en-CA"/>
          </a:p>
        </p:txBody>
      </p:sp>
    </p:spTree>
    <p:extLst>
      <p:ext uri="{BB962C8B-B14F-4D97-AF65-F5344CB8AC3E}">
        <p14:creationId xmlns:p14="http://schemas.microsoft.com/office/powerpoint/2010/main" val="40014722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51</a:t>
            </a:fld>
            <a:endParaRPr lang="en-CA"/>
          </a:p>
        </p:txBody>
      </p:sp>
    </p:spTree>
    <p:extLst>
      <p:ext uri="{BB962C8B-B14F-4D97-AF65-F5344CB8AC3E}">
        <p14:creationId xmlns:p14="http://schemas.microsoft.com/office/powerpoint/2010/main" val="3226506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93BC15C-F465-4581-A787-EFC51CD1567C}" type="slidenum">
              <a:rPr lang="en-CA" smtClean="0"/>
              <a:pPr>
                <a:defRPr/>
              </a:pPr>
              <a:t>7</a:t>
            </a:fld>
            <a:endParaRPr lang="en-CA"/>
          </a:p>
        </p:txBody>
      </p:sp>
    </p:spTree>
    <p:extLst>
      <p:ext uri="{BB962C8B-B14F-4D97-AF65-F5344CB8AC3E}">
        <p14:creationId xmlns:p14="http://schemas.microsoft.com/office/powerpoint/2010/main" val="3821016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52</a:t>
            </a:fld>
            <a:endParaRPr lang="en-CA"/>
          </a:p>
        </p:txBody>
      </p:sp>
    </p:spTree>
    <p:extLst>
      <p:ext uri="{BB962C8B-B14F-4D97-AF65-F5344CB8AC3E}">
        <p14:creationId xmlns:p14="http://schemas.microsoft.com/office/powerpoint/2010/main" val="605270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53</a:t>
            </a:fld>
            <a:endParaRPr lang="en-CA"/>
          </a:p>
        </p:txBody>
      </p:sp>
    </p:spTree>
    <p:extLst>
      <p:ext uri="{BB962C8B-B14F-4D97-AF65-F5344CB8AC3E}">
        <p14:creationId xmlns:p14="http://schemas.microsoft.com/office/powerpoint/2010/main" val="2233666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54</a:t>
            </a:fld>
            <a:endParaRPr lang="en-CA"/>
          </a:p>
        </p:txBody>
      </p:sp>
    </p:spTree>
    <p:extLst>
      <p:ext uri="{BB962C8B-B14F-4D97-AF65-F5344CB8AC3E}">
        <p14:creationId xmlns:p14="http://schemas.microsoft.com/office/powerpoint/2010/main" val="524797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55</a:t>
            </a:fld>
            <a:endParaRPr lang="en-CA"/>
          </a:p>
        </p:txBody>
      </p:sp>
    </p:spTree>
    <p:extLst>
      <p:ext uri="{BB962C8B-B14F-4D97-AF65-F5344CB8AC3E}">
        <p14:creationId xmlns:p14="http://schemas.microsoft.com/office/powerpoint/2010/main" val="2590865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56</a:t>
            </a:fld>
            <a:endParaRPr lang="en-CA"/>
          </a:p>
        </p:txBody>
      </p:sp>
    </p:spTree>
    <p:extLst>
      <p:ext uri="{BB962C8B-B14F-4D97-AF65-F5344CB8AC3E}">
        <p14:creationId xmlns:p14="http://schemas.microsoft.com/office/powerpoint/2010/main" val="1847225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57</a:t>
            </a:fld>
            <a:endParaRPr lang="en-CA"/>
          </a:p>
        </p:txBody>
      </p:sp>
    </p:spTree>
    <p:extLst>
      <p:ext uri="{BB962C8B-B14F-4D97-AF65-F5344CB8AC3E}">
        <p14:creationId xmlns:p14="http://schemas.microsoft.com/office/powerpoint/2010/main" val="1198662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58</a:t>
            </a:fld>
            <a:endParaRPr lang="en-CA"/>
          </a:p>
        </p:txBody>
      </p:sp>
    </p:spTree>
    <p:extLst>
      <p:ext uri="{BB962C8B-B14F-4D97-AF65-F5344CB8AC3E}">
        <p14:creationId xmlns:p14="http://schemas.microsoft.com/office/powerpoint/2010/main" val="1675762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59</a:t>
            </a:fld>
            <a:endParaRPr lang="en-CA"/>
          </a:p>
        </p:txBody>
      </p:sp>
    </p:spTree>
    <p:extLst>
      <p:ext uri="{BB962C8B-B14F-4D97-AF65-F5344CB8AC3E}">
        <p14:creationId xmlns:p14="http://schemas.microsoft.com/office/powerpoint/2010/main" val="1586020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60</a:t>
            </a:fld>
            <a:endParaRPr lang="en-CA"/>
          </a:p>
        </p:txBody>
      </p:sp>
    </p:spTree>
    <p:extLst>
      <p:ext uri="{BB962C8B-B14F-4D97-AF65-F5344CB8AC3E}">
        <p14:creationId xmlns:p14="http://schemas.microsoft.com/office/powerpoint/2010/main" val="31368994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61</a:t>
            </a:fld>
            <a:endParaRPr lang="en-CA"/>
          </a:p>
        </p:txBody>
      </p:sp>
    </p:spTree>
    <p:extLst>
      <p:ext uri="{BB962C8B-B14F-4D97-AF65-F5344CB8AC3E}">
        <p14:creationId xmlns:p14="http://schemas.microsoft.com/office/powerpoint/2010/main" val="309004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14</a:t>
            </a:fld>
            <a:endParaRPr lang="en-CA"/>
          </a:p>
        </p:txBody>
      </p:sp>
    </p:spTree>
    <p:extLst>
      <p:ext uri="{BB962C8B-B14F-4D97-AF65-F5344CB8AC3E}">
        <p14:creationId xmlns:p14="http://schemas.microsoft.com/office/powerpoint/2010/main" val="5779986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62</a:t>
            </a:fld>
            <a:endParaRPr lang="en-CA"/>
          </a:p>
        </p:txBody>
      </p:sp>
    </p:spTree>
    <p:extLst>
      <p:ext uri="{BB962C8B-B14F-4D97-AF65-F5344CB8AC3E}">
        <p14:creationId xmlns:p14="http://schemas.microsoft.com/office/powerpoint/2010/main" val="2475063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63</a:t>
            </a:fld>
            <a:endParaRPr lang="en-CA"/>
          </a:p>
        </p:txBody>
      </p:sp>
    </p:spTree>
    <p:extLst>
      <p:ext uri="{BB962C8B-B14F-4D97-AF65-F5344CB8AC3E}">
        <p14:creationId xmlns:p14="http://schemas.microsoft.com/office/powerpoint/2010/main" val="37549233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64</a:t>
            </a:fld>
            <a:endParaRPr lang="en-CA"/>
          </a:p>
        </p:txBody>
      </p:sp>
    </p:spTree>
    <p:extLst>
      <p:ext uri="{BB962C8B-B14F-4D97-AF65-F5344CB8AC3E}">
        <p14:creationId xmlns:p14="http://schemas.microsoft.com/office/powerpoint/2010/main" val="1542531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65</a:t>
            </a:fld>
            <a:endParaRPr lang="en-CA"/>
          </a:p>
        </p:txBody>
      </p:sp>
    </p:spTree>
    <p:extLst>
      <p:ext uri="{BB962C8B-B14F-4D97-AF65-F5344CB8AC3E}">
        <p14:creationId xmlns:p14="http://schemas.microsoft.com/office/powerpoint/2010/main" val="14622795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66</a:t>
            </a:fld>
            <a:endParaRPr lang="en-CA"/>
          </a:p>
        </p:txBody>
      </p:sp>
    </p:spTree>
    <p:extLst>
      <p:ext uri="{BB962C8B-B14F-4D97-AF65-F5344CB8AC3E}">
        <p14:creationId xmlns:p14="http://schemas.microsoft.com/office/powerpoint/2010/main" val="693564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67</a:t>
            </a:fld>
            <a:endParaRPr lang="en-CA"/>
          </a:p>
        </p:txBody>
      </p:sp>
    </p:spTree>
    <p:extLst>
      <p:ext uri="{BB962C8B-B14F-4D97-AF65-F5344CB8AC3E}">
        <p14:creationId xmlns:p14="http://schemas.microsoft.com/office/powerpoint/2010/main" val="17171428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68</a:t>
            </a:fld>
            <a:endParaRPr lang="en-CA"/>
          </a:p>
        </p:txBody>
      </p:sp>
    </p:spTree>
    <p:extLst>
      <p:ext uri="{BB962C8B-B14F-4D97-AF65-F5344CB8AC3E}">
        <p14:creationId xmlns:p14="http://schemas.microsoft.com/office/powerpoint/2010/main" val="3345492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69</a:t>
            </a:fld>
            <a:endParaRPr lang="en-CA"/>
          </a:p>
        </p:txBody>
      </p:sp>
    </p:spTree>
    <p:extLst>
      <p:ext uri="{BB962C8B-B14F-4D97-AF65-F5344CB8AC3E}">
        <p14:creationId xmlns:p14="http://schemas.microsoft.com/office/powerpoint/2010/main" val="14472515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70</a:t>
            </a:fld>
            <a:endParaRPr lang="en-CA"/>
          </a:p>
        </p:txBody>
      </p:sp>
    </p:spTree>
    <p:extLst>
      <p:ext uri="{BB962C8B-B14F-4D97-AF65-F5344CB8AC3E}">
        <p14:creationId xmlns:p14="http://schemas.microsoft.com/office/powerpoint/2010/main" val="2686634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71</a:t>
            </a:fld>
            <a:endParaRPr lang="en-CA"/>
          </a:p>
        </p:txBody>
      </p:sp>
    </p:spTree>
    <p:extLst>
      <p:ext uri="{BB962C8B-B14F-4D97-AF65-F5344CB8AC3E}">
        <p14:creationId xmlns:p14="http://schemas.microsoft.com/office/powerpoint/2010/main" val="325627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D4F0CF-BEBC-456E-A827-16B0D0EEC374}" type="slidenum">
              <a:rPr lang="en-CA" smtClean="0"/>
              <a:pPr>
                <a:defRPr/>
              </a:pPr>
              <a:t>18</a:t>
            </a:fld>
            <a:endParaRPr lang="en-CA"/>
          </a:p>
        </p:txBody>
      </p:sp>
    </p:spTree>
    <p:extLst>
      <p:ext uri="{BB962C8B-B14F-4D97-AF65-F5344CB8AC3E}">
        <p14:creationId xmlns:p14="http://schemas.microsoft.com/office/powerpoint/2010/main" val="30121765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72</a:t>
            </a:fld>
            <a:endParaRPr lang="en-CA"/>
          </a:p>
        </p:txBody>
      </p:sp>
    </p:spTree>
    <p:extLst>
      <p:ext uri="{BB962C8B-B14F-4D97-AF65-F5344CB8AC3E}">
        <p14:creationId xmlns:p14="http://schemas.microsoft.com/office/powerpoint/2010/main" val="1186366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73</a:t>
            </a:fld>
            <a:endParaRPr lang="en-CA"/>
          </a:p>
        </p:txBody>
      </p:sp>
    </p:spTree>
    <p:extLst>
      <p:ext uri="{BB962C8B-B14F-4D97-AF65-F5344CB8AC3E}">
        <p14:creationId xmlns:p14="http://schemas.microsoft.com/office/powerpoint/2010/main" val="24523496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74</a:t>
            </a:fld>
            <a:endParaRPr lang="en-CA"/>
          </a:p>
        </p:txBody>
      </p:sp>
    </p:spTree>
    <p:extLst>
      <p:ext uri="{BB962C8B-B14F-4D97-AF65-F5344CB8AC3E}">
        <p14:creationId xmlns:p14="http://schemas.microsoft.com/office/powerpoint/2010/main" val="12710160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75</a:t>
            </a:fld>
            <a:endParaRPr lang="en-CA"/>
          </a:p>
        </p:txBody>
      </p:sp>
    </p:spTree>
    <p:extLst>
      <p:ext uri="{BB962C8B-B14F-4D97-AF65-F5344CB8AC3E}">
        <p14:creationId xmlns:p14="http://schemas.microsoft.com/office/powerpoint/2010/main" val="868313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76</a:t>
            </a:fld>
            <a:endParaRPr lang="en-CA"/>
          </a:p>
        </p:txBody>
      </p:sp>
    </p:spTree>
    <p:extLst>
      <p:ext uri="{BB962C8B-B14F-4D97-AF65-F5344CB8AC3E}">
        <p14:creationId xmlns:p14="http://schemas.microsoft.com/office/powerpoint/2010/main" val="15595802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77</a:t>
            </a:fld>
            <a:endParaRPr lang="en-CA"/>
          </a:p>
        </p:txBody>
      </p:sp>
    </p:spTree>
    <p:extLst>
      <p:ext uri="{BB962C8B-B14F-4D97-AF65-F5344CB8AC3E}">
        <p14:creationId xmlns:p14="http://schemas.microsoft.com/office/powerpoint/2010/main" val="37685969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78</a:t>
            </a:fld>
            <a:endParaRPr lang="en-CA"/>
          </a:p>
        </p:txBody>
      </p:sp>
    </p:spTree>
    <p:extLst>
      <p:ext uri="{BB962C8B-B14F-4D97-AF65-F5344CB8AC3E}">
        <p14:creationId xmlns:p14="http://schemas.microsoft.com/office/powerpoint/2010/main" val="27883710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79</a:t>
            </a:fld>
            <a:endParaRPr lang="en-CA"/>
          </a:p>
        </p:txBody>
      </p:sp>
    </p:spTree>
    <p:extLst>
      <p:ext uri="{BB962C8B-B14F-4D97-AF65-F5344CB8AC3E}">
        <p14:creationId xmlns:p14="http://schemas.microsoft.com/office/powerpoint/2010/main" val="8131561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80</a:t>
            </a:fld>
            <a:endParaRPr lang="en-CA"/>
          </a:p>
        </p:txBody>
      </p:sp>
    </p:spTree>
    <p:extLst>
      <p:ext uri="{BB962C8B-B14F-4D97-AF65-F5344CB8AC3E}">
        <p14:creationId xmlns:p14="http://schemas.microsoft.com/office/powerpoint/2010/main" val="28877093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81</a:t>
            </a:fld>
            <a:endParaRPr lang="en-CA"/>
          </a:p>
        </p:txBody>
      </p:sp>
    </p:spTree>
    <p:extLst>
      <p:ext uri="{BB962C8B-B14F-4D97-AF65-F5344CB8AC3E}">
        <p14:creationId xmlns:p14="http://schemas.microsoft.com/office/powerpoint/2010/main" val="1404848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12A7F65-99BA-4D98-8AF7-C174C49D2C8B}" type="slidenum">
              <a:rPr lang="en-CA" smtClean="0"/>
              <a:pPr>
                <a:defRPr/>
              </a:pPr>
              <a:t>19</a:t>
            </a:fld>
            <a:endParaRPr lang="en-CA"/>
          </a:p>
        </p:txBody>
      </p:sp>
    </p:spTree>
    <p:extLst>
      <p:ext uri="{BB962C8B-B14F-4D97-AF65-F5344CB8AC3E}">
        <p14:creationId xmlns:p14="http://schemas.microsoft.com/office/powerpoint/2010/main" val="3641638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82</a:t>
            </a:fld>
            <a:endParaRPr lang="en-CA"/>
          </a:p>
        </p:txBody>
      </p:sp>
    </p:spTree>
    <p:extLst>
      <p:ext uri="{BB962C8B-B14F-4D97-AF65-F5344CB8AC3E}">
        <p14:creationId xmlns:p14="http://schemas.microsoft.com/office/powerpoint/2010/main" val="30678198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83</a:t>
            </a:fld>
            <a:endParaRPr lang="en-CA"/>
          </a:p>
        </p:txBody>
      </p:sp>
    </p:spTree>
    <p:extLst>
      <p:ext uri="{BB962C8B-B14F-4D97-AF65-F5344CB8AC3E}">
        <p14:creationId xmlns:p14="http://schemas.microsoft.com/office/powerpoint/2010/main" val="3695198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84</a:t>
            </a:fld>
            <a:endParaRPr lang="en-CA"/>
          </a:p>
        </p:txBody>
      </p:sp>
    </p:spTree>
    <p:extLst>
      <p:ext uri="{BB962C8B-B14F-4D97-AF65-F5344CB8AC3E}">
        <p14:creationId xmlns:p14="http://schemas.microsoft.com/office/powerpoint/2010/main" val="40219221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85</a:t>
            </a:fld>
            <a:endParaRPr lang="en-CA"/>
          </a:p>
        </p:txBody>
      </p:sp>
    </p:spTree>
    <p:extLst>
      <p:ext uri="{BB962C8B-B14F-4D97-AF65-F5344CB8AC3E}">
        <p14:creationId xmlns:p14="http://schemas.microsoft.com/office/powerpoint/2010/main" val="36900379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86</a:t>
            </a:fld>
            <a:endParaRPr lang="en-CA"/>
          </a:p>
        </p:txBody>
      </p:sp>
    </p:spTree>
    <p:extLst>
      <p:ext uri="{BB962C8B-B14F-4D97-AF65-F5344CB8AC3E}">
        <p14:creationId xmlns:p14="http://schemas.microsoft.com/office/powerpoint/2010/main" val="36801892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87</a:t>
            </a:fld>
            <a:endParaRPr lang="en-CA"/>
          </a:p>
        </p:txBody>
      </p:sp>
    </p:spTree>
    <p:extLst>
      <p:ext uri="{BB962C8B-B14F-4D97-AF65-F5344CB8AC3E}">
        <p14:creationId xmlns:p14="http://schemas.microsoft.com/office/powerpoint/2010/main" val="30256485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A3014AD-377A-453F-8A7F-A2B371103EDB}" type="slidenum">
              <a:rPr lang="en-CA" smtClean="0"/>
              <a:pPr>
                <a:defRPr/>
              </a:pPr>
              <a:t>88</a:t>
            </a:fld>
            <a:endParaRPr lang="en-CA"/>
          </a:p>
        </p:txBody>
      </p:sp>
    </p:spTree>
    <p:extLst>
      <p:ext uri="{BB962C8B-B14F-4D97-AF65-F5344CB8AC3E}">
        <p14:creationId xmlns:p14="http://schemas.microsoft.com/office/powerpoint/2010/main" val="3148030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344863" y="530225"/>
            <a:ext cx="3549650" cy="2662238"/>
          </a:xfrm>
          <a:ln/>
        </p:spPr>
      </p:sp>
      <p:sp>
        <p:nvSpPr>
          <p:cNvPr id="31747" name="Rectangle 3"/>
          <p:cNvSpPr>
            <a:spLocks noGrp="1" noChangeArrowheads="1"/>
          </p:cNvSpPr>
          <p:nvPr>
            <p:ph type="body" idx="1"/>
          </p:nvPr>
        </p:nvSpPr>
        <p:spPr>
          <a:xfrm>
            <a:off x="1365434" y="3369841"/>
            <a:ext cx="7503746" cy="3199661"/>
          </a:xfrm>
          <a:noFill/>
        </p:spPr>
        <p:txBody>
          <a:bodyPr lIns="101154" tIns="50578" rIns="101154" bIns="50578"/>
          <a:lstStyle/>
          <a:p>
            <a:endParaRPr lang="zh-CN" altLang="zh-CN"/>
          </a:p>
        </p:txBody>
      </p:sp>
    </p:spTree>
    <p:extLst>
      <p:ext uri="{BB962C8B-B14F-4D97-AF65-F5344CB8AC3E}">
        <p14:creationId xmlns:p14="http://schemas.microsoft.com/office/powerpoint/2010/main" val="27499964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A0E71B-F7C3-429D-9D9F-F51CEC951C78}" type="slidenum">
              <a:rPr lang="en-CA" smtClean="0"/>
              <a:pPr>
                <a:defRPr/>
              </a:pPr>
              <a:t>90</a:t>
            </a:fld>
            <a:endParaRPr lang="en-CA"/>
          </a:p>
        </p:txBody>
      </p:sp>
    </p:spTree>
    <p:extLst>
      <p:ext uri="{BB962C8B-B14F-4D97-AF65-F5344CB8AC3E}">
        <p14:creationId xmlns:p14="http://schemas.microsoft.com/office/powerpoint/2010/main" val="28463469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b="0" dirty="0"/>
          </a:p>
        </p:txBody>
      </p:sp>
      <p:sp>
        <p:nvSpPr>
          <p:cNvPr id="4" name="Slide Number Placeholder 3"/>
          <p:cNvSpPr>
            <a:spLocks noGrp="1"/>
          </p:cNvSpPr>
          <p:nvPr>
            <p:ph type="sldNum" sz="quarter" idx="5"/>
          </p:nvPr>
        </p:nvSpPr>
        <p:spPr/>
        <p:txBody>
          <a:bodyPr/>
          <a:lstStyle/>
          <a:p>
            <a:pPr>
              <a:defRPr/>
            </a:pPr>
            <a:fld id="{279A9FDB-07B0-409C-BBC2-D06B3F87396C}" type="slidenum">
              <a:rPr lang="en-CA" smtClean="0"/>
              <a:pPr>
                <a:defRPr/>
              </a:pPr>
              <a:t>92</a:t>
            </a:fld>
            <a:endParaRPr lang="en-CA"/>
          </a:p>
        </p:txBody>
      </p:sp>
    </p:spTree>
    <p:extLst>
      <p:ext uri="{BB962C8B-B14F-4D97-AF65-F5344CB8AC3E}">
        <p14:creationId xmlns:p14="http://schemas.microsoft.com/office/powerpoint/2010/main" val="136380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EB9F9F9-E1E3-4F66-BED5-A4A6BC3024F9}" type="slidenum">
              <a:rPr lang="en-CA" smtClean="0"/>
              <a:pPr>
                <a:defRPr/>
              </a:pPr>
              <a:t>20</a:t>
            </a:fld>
            <a:endParaRPr lang="en-CA"/>
          </a:p>
        </p:txBody>
      </p:sp>
    </p:spTree>
    <p:extLst>
      <p:ext uri="{BB962C8B-B14F-4D97-AF65-F5344CB8AC3E}">
        <p14:creationId xmlns:p14="http://schemas.microsoft.com/office/powerpoint/2010/main" val="19334968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4FF18CA-5668-4EDC-BD44-957FF3323D3F}" type="slidenum">
              <a:rPr lang="en-CA" smtClean="0"/>
              <a:pPr>
                <a:defRPr/>
              </a:pPr>
              <a:t>93</a:t>
            </a:fld>
            <a:endParaRPr lang="en-CA"/>
          </a:p>
        </p:txBody>
      </p:sp>
    </p:spTree>
    <p:extLst>
      <p:ext uri="{BB962C8B-B14F-4D97-AF65-F5344CB8AC3E}">
        <p14:creationId xmlns:p14="http://schemas.microsoft.com/office/powerpoint/2010/main" val="32322914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95</a:t>
            </a:fld>
            <a:endParaRPr lang="en-CA"/>
          </a:p>
        </p:txBody>
      </p:sp>
    </p:spTree>
    <p:extLst>
      <p:ext uri="{BB962C8B-B14F-4D97-AF65-F5344CB8AC3E}">
        <p14:creationId xmlns:p14="http://schemas.microsoft.com/office/powerpoint/2010/main" val="12470625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105</a:t>
            </a:fld>
            <a:endParaRPr lang="en-CA"/>
          </a:p>
        </p:txBody>
      </p:sp>
    </p:spTree>
    <p:extLst>
      <p:ext uri="{BB962C8B-B14F-4D97-AF65-F5344CB8AC3E}">
        <p14:creationId xmlns:p14="http://schemas.microsoft.com/office/powerpoint/2010/main" val="14872399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106</a:t>
            </a:fld>
            <a:endParaRPr lang="en-CA"/>
          </a:p>
        </p:txBody>
      </p:sp>
    </p:spTree>
    <p:extLst>
      <p:ext uri="{BB962C8B-B14F-4D97-AF65-F5344CB8AC3E}">
        <p14:creationId xmlns:p14="http://schemas.microsoft.com/office/powerpoint/2010/main" val="25139633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107</a:t>
            </a:fld>
            <a:endParaRPr lang="en-CA"/>
          </a:p>
        </p:txBody>
      </p:sp>
    </p:spTree>
    <p:extLst>
      <p:ext uri="{BB962C8B-B14F-4D97-AF65-F5344CB8AC3E}">
        <p14:creationId xmlns:p14="http://schemas.microsoft.com/office/powerpoint/2010/main" val="40031596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108</a:t>
            </a:fld>
            <a:endParaRPr lang="en-CA"/>
          </a:p>
        </p:txBody>
      </p:sp>
    </p:spTree>
    <p:extLst>
      <p:ext uri="{BB962C8B-B14F-4D97-AF65-F5344CB8AC3E}">
        <p14:creationId xmlns:p14="http://schemas.microsoft.com/office/powerpoint/2010/main" val="25864206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109</a:t>
            </a:fld>
            <a:endParaRPr lang="en-CA"/>
          </a:p>
        </p:txBody>
      </p:sp>
    </p:spTree>
    <p:extLst>
      <p:ext uri="{BB962C8B-B14F-4D97-AF65-F5344CB8AC3E}">
        <p14:creationId xmlns:p14="http://schemas.microsoft.com/office/powerpoint/2010/main" val="28129940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110</a:t>
            </a:fld>
            <a:endParaRPr lang="en-CA"/>
          </a:p>
        </p:txBody>
      </p:sp>
    </p:spTree>
    <p:extLst>
      <p:ext uri="{BB962C8B-B14F-4D97-AF65-F5344CB8AC3E}">
        <p14:creationId xmlns:p14="http://schemas.microsoft.com/office/powerpoint/2010/main" val="8632055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111</a:t>
            </a:fld>
            <a:endParaRPr lang="en-CA"/>
          </a:p>
        </p:txBody>
      </p:sp>
    </p:spTree>
    <p:extLst>
      <p:ext uri="{BB962C8B-B14F-4D97-AF65-F5344CB8AC3E}">
        <p14:creationId xmlns:p14="http://schemas.microsoft.com/office/powerpoint/2010/main" val="21128500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113</a:t>
            </a:fld>
            <a:endParaRPr lang="en-CA"/>
          </a:p>
        </p:txBody>
      </p:sp>
    </p:spTree>
    <p:extLst>
      <p:ext uri="{BB962C8B-B14F-4D97-AF65-F5344CB8AC3E}">
        <p14:creationId xmlns:p14="http://schemas.microsoft.com/office/powerpoint/2010/main" val="334391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84E7C5-2A75-493F-91FC-F723AA33AD63}" type="slidenum">
              <a:rPr lang="en-CA" smtClean="0"/>
              <a:pPr>
                <a:defRPr/>
              </a:pPr>
              <a:t>21</a:t>
            </a:fld>
            <a:endParaRPr lang="en-CA"/>
          </a:p>
        </p:txBody>
      </p:sp>
    </p:spTree>
    <p:extLst>
      <p:ext uri="{BB962C8B-B14F-4D97-AF65-F5344CB8AC3E}">
        <p14:creationId xmlns:p14="http://schemas.microsoft.com/office/powerpoint/2010/main" val="1512404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261.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0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04.xml.rels><?xml version="1.0" encoding="UTF-8" standalone="yes"?>
<Relationships xmlns="http://schemas.openxmlformats.org/package/2006/relationships"><Relationship Id="rId8" Type="http://schemas.openxmlformats.org/officeDocument/2006/relationships/image" Target="../media/image39.png"/><Relationship Id="rId7"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0.png"/><Relationship Id="rId9" Type="http://schemas.openxmlformats.org/officeDocument/2006/relationships/image" Target="../media/image40.png"/></Relationships>
</file>

<file path=ppt/slides/_rels/slide10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40.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3.png"/><Relationship Id="rId4" Type="http://schemas.openxmlformats.org/officeDocument/2006/relationships/image" Target="../media/image42.png"/></Relationships>
</file>

<file path=ppt/slides/_rels/slide10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2.png"/></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0.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2.pn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1.png"/><Relationship Id="rId4" Type="http://schemas.openxmlformats.org/officeDocument/2006/relationships/image" Target="../media/image42.png"/></Relationships>
</file>

<file path=ppt/slides/_rels/slide10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4.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6.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3.png"/><Relationship Id="rId4" Type="http://schemas.openxmlformats.org/officeDocument/2006/relationships/image" Target="../media/image42.png"/></Relationships>
</file>

<file path=ppt/slides/_rels/slide11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7.png"/><Relationship Id="rId4" Type="http://schemas.openxmlformats.org/officeDocument/2006/relationships/image" Target="../media/image42.png"/></Relationships>
</file>

<file path=ppt/slides/_rels/slide1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solidFill>
                  <a:prstClr val="black"/>
                </a:solidFill>
              </a:rPr>
              <a:t>Merge Sort</a:t>
            </a: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1.4, 7</a:t>
            </a:r>
          </a:p>
        </p:txBody>
      </p:sp>
    </p:spTree>
    <p:extLst>
      <p:ext uri="{BB962C8B-B14F-4D97-AF65-F5344CB8AC3E}">
        <p14:creationId xmlns:p14="http://schemas.microsoft.com/office/powerpoint/2010/main" val="198964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887556" y="1604415"/>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sp>
        <p:nvSpPr>
          <p:cNvPr id="2" name="标题 1"/>
          <p:cNvSpPr>
            <a:spLocks noGrp="1"/>
          </p:cNvSpPr>
          <p:nvPr>
            <p:ph type="title"/>
          </p:nvPr>
        </p:nvSpPr>
        <p:spPr/>
        <p:txBody>
          <a:bodyPr/>
          <a:lstStyle/>
          <a:p>
            <a:r>
              <a:rPr lang="en-US" altLang="zh-CN" dirty="0"/>
              <a:t>Insertion Sort</a:t>
            </a:r>
            <a:endParaRPr lang="zh-CN" altLang="en-US" dirty="0"/>
          </a:p>
        </p:txBody>
      </p:sp>
      <p:grpSp>
        <p:nvGrpSpPr>
          <p:cNvPr id="68" name="组合 67"/>
          <p:cNvGrpSpPr/>
          <p:nvPr/>
        </p:nvGrpSpPr>
        <p:grpSpPr>
          <a:xfrm>
            <a:off x="897006" y="2708920"/>
            <a:ext cx="7349988" cy="874026"/>
            <a:chOff x="894420" y="2708920"/>
            <a:chExt cx="7349988" cy="874026"/>
          </a:xfrm>
        </p:grpSpPr>
        <p:grpSp>
          <p:nvGrpSpPr>
            <p:cNvPr id="69" name="组合 68"/>
            <p:cNvGrpSpPr/>
            <p:nvPr/>
          </p:nvGrpSpPr>
          <p:grpSpPr>
            <a:xfrm>
              <a:off x="894420" y="2708920"/>
              <a:ext cx="7349988" cy="874026"/>
              <a:chOff x="894420" y="1600200"/>
              <a:chExt cx="7349988" cy="874026"/>
            </a:xfrm>
          </p:grpSpPr>
          <p:sp>
            <p:nvSpPr>
              <p:cNvPr id="77" name="矩形 76"/>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1" name="文本框 70"/>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72" name="文本框 71"/>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73" name="文本框 72"/>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74" name="文本框 73"/>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75" name="文本框 74"/>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76" name="文本框 75"/>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84" name="组合 83"/>
          <p:cNvGrpSpPr/>
          <p:nvPr/>
        </p:nvGrpSpPr>
        <p:grpSpPr>
          <a:xfrm>
            <a:off x="887556" y="3813425"/>
            <a:ext cx="7349988" cy="874026"/>
            <a:chOff x="894420" y="2708920"/>
            <a:chExt cx="7349988" cy="874026"/>
          </a:xfrm>
        </p:grpSpPr>
        <p:grpSp>
          <p:nvGrpSpPr>
            <p:cNvPr id="85" name="组合 84"/>
            <p:cNvGrpSpPr/>
            <p:nvPr/>
          </p:nvGrpSpPr>
          <p:grpSpPr>
            <a:xfrm>
              <a:off x="894420" y="2708920"/>
              <a:ext cx="7349988" cy="874026"/>
              <a:chOff x="894420" y="1600200"/>
              <a:chExt cx="7349988" cy="874026"/>
            </a:xfrm>
          </p:grpSpPr>
          <p:sp>
            <p:nvSpPr>
              <p:cNvPr id="93" name="矩形 92"/>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文本框 85"/>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87" name="文本框 86"/>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8" name="文本框 87"/>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9" name="文本框 88"/>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0" name="文本框 89"/>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1" name="文本框 90"/>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92" name="文本框 91"/>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9116039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en-US" altLang="zh-CN" b="1" dirty="0"/>
                  <a:t>Complexity Analysis:</a:t>
                </a:r>
                <a:r>
                  <a:rPr lang="zh-CN" altLang="en-US" b="1" dirty="0"/>
                  <a:t> </a:t>
                </a:r>
                <a:endParaRPr lang="en-US" altLang="zh-CN" b="1" dirty="0"/>
              </a:p>
              <a:p>
                <a:r>
                  <a:rPr lang="en-US" altLang="zh-CN" b="1" dirty="0"/>
                  <a:t>Time Complexity:</a:t>
                </a:r>
                <a:r>
                  <a:rPr lang="en-US" altLang="zh-CN" dirty="0"/>
                  <a:t>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 </m:t>
                    </m:r>
                  </m:oMath>
                </a14:m>
                <a:r>
                  <a:rPr lang="en-US" altLang="zh-CN" dirty="0"/>
                  <a:t>two nested loops are needed to traverse the array from start to end so the time complexity is </a:t>
                </a:r>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𝑛</m:t>
                            </m:r>
                          </m:e>
                          <m:sup>
                            <m:r>
                              <a:rPr lang="en-US" altLang="zh-CN" i="1" dirty="0">
                                <a:latin typeface="Cambria Math" panose="02040503050406030204" pitchFamily="18" charset="0"/>
                              </a:rPr>
                              <m:t>2</m:t>
                            </m:r>
                          </m:sup>
                        </m:sSup>
                      </m:e>
                    </m:d>
                    <m:r>
                      <a:rPr lang="en-US" altLang="zh-CN" b="0" i="1" dirty="0" smtClean="0">
                        <a:latin typeface="Cambria Math" panose="02040503050406030204" pitchFamily="18" charset="0"/>
                      </a:rPr>
                      <m:t>.</m:t>
                    </m:r>
                  </m:oMath>
                </a14:m>
                <a:endParaRPr lang="en-US" altLang="zh-CN" dirty="0"/>
              </a:p>
              <a:p>
                <a:r>
                  <a:rPr lang="en-US" altLang="zh-CN" b="1" dirty="0"/>
                  <a:t>Space </a:t>
                </a:r>
                <a:r>
                  <a:rPr lang="en-US" altLang="zh-CN" b="1" dirty="0" err="1"/>
                  <a:t>Compelxity:</a:t>
                </a:r>
                <a:r>
                  <a:rPr lang="en-US" altLang="zh-CN" dirty="0"/>
                  <a:t>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(1), </m:t>
                    </m:r>
                  </m:oMath>
                </a14:m>
                <a:r>
                  <a:rPr lang="en-US" altLang="zh-CN" dirty="0"/>
                  <a:t> no extra space is required.</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41" t="-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64637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en-US" altLang="zh-CN" b="1" dirty="0"/>
                  <a:t>Approach:</a:t>
                </a:r>
                <a:r>
                  <a:rPr lang="en-US" altLang="zh-CN" dirty="0"/>
                  <a:t> Suppose the number of inversions in the left half and right half of the array (let be</a:t>
                </a:r>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m:t>
                    </m:r>
                  </m:oMath>
                </a14:m>
                <a:r>
                  <a:rPr lang="en-US" altLang="zh-CN" dirty="0"/>
                  <a:t>and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what kinds of inversions are not accounted for in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a:t>
                </a:r>
              </a:p>
              <a:p>
                <a:pPr algn="just"/>
                <a:r>
                  <a:rPr lang="en-US" altLang="zh-CN" dirty="0"/>
                  <a:t>The answer is : the inversions that need to be counted during the merge step. Therefore, to get a number of inversions, that needs to be added a number of inversions in the left subarray, right subarray and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772"/>
                </a:stretch>
              </a:blipFill>
            </p:spPr>
            <p:txBody>
              <a:bodyPr/>
              <a:lstStyle/>
              <a:p>
                <a:r>
                  <a:rPr lang="en-CN">
                    <a:noFill/>
                  </a:rPr>
                  <a:t> </a:t>
                </a:r>
              </a:p>
            </p:txBody>
          </p:sp>
        </mc:Fallback>
      </mc:AlternateContent>
      <p:grpSp>
        <p:nvGrpSpPr>
          <p:cNvPr id="51" name="组合 7">
            <a:extLst>
              <a:ext uri="{FF2B5EF4-FFF2-40B4-BE49-F238E27FC236}">
                <a16:creationId xmlns:a16="http://schemas.microsoft.com/office/drawing/2014/main" id="{80FF7ED1-9B5D-0E45-89A6-4B441EF80427}"/>
              </a:ext>
            </a:extLst>
          </p:cNvPr>
          <p:cNvGrpSpPr/>
          <p:nvPr/>
        </p:nvGrpSpPr>
        <p:grpSpPr>
          <a:xfrm>
            <a:off x="2292847" y="4341024"/>
            <a:ext cx="2304256" cy="429916"/>
            <a:chOff x="1619672" y="3863180"/>
            <a:chExt cx="2304256" cy="429916"/>
          </a:xfrm>
        </p:grpSpPr>
        <p:sp>
          <p:nvSpPr>
            <p:cNvPr id="52" name="矩形 4">
              <a:extLst>
                <a:ext uri="{FF2B5EF4-FFF2-40B4-BE49-F238E27FC236}">
                  <a16:creationId xmlns:a16="http://schemas.microsoft.com/office/drawing/2014/main" id="{A967B2FA-5909-2149-B8AA-6C273BCB9EC5}"/>
                </a:ext>
              </a:extLst>
            </p:cNvPr>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
              <a:extLst>
                <a:ext uri="{FF2B5EF4-FFF2-40B4-BE49-F238E27FC236}">
                  <a16:creationId xmlns:a16="http://schemas.microsoft.com/office/drawing/2014/main" id="{C0EA2909-05EA-C541-842E-14E8D609BD91}"/>
                </a:ext>
              </a:extLst>
            </p:cNvPr>
            <p:cNvSpPr/>
            <p:nvPr/>
          </p:nvSpPr>
          <p:spPr>
            <a:xfrm>
              <a:off x="1619672" y="3863180"/>
              <a:ext cx="230425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4" name="矩形 6">
                  <a:extLst>
                    <a:ext uri="{FF2B5EF4-FFF2-40B4-BE49-F238E27FC236}">
                      <a16:creationId xmlns:a16="http://schemas.microsoft.com/office/drawing/2014/main" id="{F59898AD-A877-9C4E-AFA5-94B719516004}"/>
                    </a:ext>
                  </a:extLst>
                </p:cNvPr>
                <p:cNvSpPr/>
                <p:nvPr/>
              </p:nvSpPr>
              <p:spPr>
                <a:xfrm>
                  <a:off x="2493670" y="3892714"/>
                  <a:ext cx="663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𝑖</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54" name="矩形 6">
                  <a:extLst>
                    <a:ext uri="{FF2B5EF4-FFF2-40B4-BE49-F238E27FC236}">
                      <a16:creationId xmlns:a16="http://schemas.microsoft.com/office/drawing/2014/main" id="{F59898AD-A877-9C4E-AFA5-94B719516004}"/>
                    </a:ext>
                  </a:extLst>
                </p:cNvPr>
                <p:cNvSpPr>
                  <a:spLocks noRot="1" noChangeAspect="1" noMove="1" noResize="1" noEditPoints="1" noAdjustHandles="1" noChangeArrowheads="1" noChangeShapeType="1" noTextEdit="1"/>
                </p:cNvSpPr>
                <p:nvPr/>
              </p:nvSpPr>
              <p:spPr>
                <a:xfrm>
                  <a:off x="2493670" y="3892714"/>
                  <a:ext cx="663258" cy="369332"/>
                </a:xfrm>
                <a:prstGeom prst="rect">
                  <a:avLst/>
                </a:prstGeom>
                <a:blipFill>
                  <a:blip r:embed="rId3"/>
                  <a:stretch>
                    <a:fillRect/>
                  </a:stretch>
                </a:blipFill>
              </p:spPr>
              <p:txBody>
                <a:bodyPr/>
                <a:lstStyle/>
                <a:p>
                  <a:r>
                    <a:rPr lang="en-CN">
                      <a:noFill/>
                    </a:rPr>
                    <a:t> </a:t>
                  </a:r>
                </a:p>
              </p:txBody>
            </p:sp>
          </mc:Fallback>
        </mc:AlternateContent>
      </p:grpSp>
      <p:grpSp>
        <p:nvGrpSpPr>
          <p:cNvPr id="55" name="组合 8">
            <a:extLst>
              <a:ext uri="{FF2B5EF4-FFF2-40B4-BE49-F238E27FC236}">
                <a16:creationId xmlns:a16="http://schemas.microsoft.com/office/drawing/2014/main" id="{EC275327-951B-C849-B314-02C0F2F102FF}"/>
              </a:ext>
            </a:extLst>
          </p:cNvPr>
          <p:cNvGrpSpPr/>
          <p:nvPr/>
        </p:nvGrpSpPr>
        <p:grpSpPr>
          <a:xfrm>
            <a:off x="5377085" y="4340267"/>
            <a:ext cx="2304257" cy="430672"/>
            <a:chOff x="1619672" y="3863181"/>
            <a:chExt cx="2304257" cy="430672"/>
          </a:xfrm>
        </p:grpSpPr>
        <p:sp>
          <p:nvSpPr>
            <p:cNvPr id="56" name="矩形 9">
              <a:extLst>
                <a:ext uri="{FF2B5EF4-FFF2-40B4-BE49-F238E27FC236}">
                  <a16:creationId xmlns:a16="http://schemas.microsoft.com/office/drawing/2014/main" id="{4737C5BB-CB39-6F40-9A58-AA3A48EF63E6}"/>
                </a:ext>
              </a:extLst>
            </p:cNvPr>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10">
              <a:extLst>
                <a:ext uri="{FF2B5EF4-FFF2-40B4-BE49-F238E27FC236}">
                  <a16:creationId xmlns:a16="http://schemas.microsoft.com/office/drawing/2014/main" id="{C18A655F-05AE-5D4E-A977-A08665D3B5E9}"/>
                </a:ext>
              </a:extLst>
            </p:cNvPr>
            <p:cNvSpPr/>
            <p:nvPr/>
          </p:nvSpPr>
          <p:spPr>
            <a:xfrm>
              <a:off x="1619673" y="3863938"/>
              <a:ext cx="230425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8" name="矩形 11">
                  <a:extLst>
                    <a:ext uri="{FF2B5EF4-FFF2-40B4-BE49-F238E27FC236}">
                      <a16:creationId xmlns:a16="http://schemas.microsoft.com/office/drawing/2014/main" id="{5C3396CE-8C9C-194A-824E-7D18B9C3AC7A}"/>
                    </a:ext>
                  </a:extLst>
                </p:cNvPr>
                <p:cNvSpPr/>
                <p:nvPr/>
              </p:nvSpPr>
              <p:spPr>
                <a:xfrm>
                  <a:off x="2644519" y="3877081"/>
                  <a:ext cx="65146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𝑗</m:t>
                            </m:r>
                          </m:sub>
                        </m:sSub>
                        <m:r>
                          <a:rPr lang="en-US" altLang="zh-CN" b="0" i="1" smtClean="0">
                            <a:solidFill>
                              <a:schemeClr val="bg1"/>
                            </a:solidFill>
                            <a:latin typeface="Cambria Math" panose="02040503050406030204" pitchFamily="18" charset="0"/>
                          </a:rPr>
                          <m:t>…</m:t>
                        </m:r>
                      </m:oMath>
                    </m:oMathPara>
                  </a14:m>
                  <a:endParaRPr lang="zh-CN" altLang="en-US" dirty="0"/>
                </a:p>
              </p:txBody>
            </p:sp>
          </mc:Choice>
          <mc:Fallback xmlns="">
            <p:sp>
              <p:nvSpPr>
                <p:cNvPr id="58" name="矩形 11">
                  <a:extLst>
                    <a:ext uri="{FF2B5EF4-FFF2-40B4-BE49-F238E27FC236}">
                      <a16:creationId xmlns:a16="http://schemas.microsoft.com/office/drawing/2014/main" id="{5C3396CE-8C9C-194A-824E-7D18B9C3AC7A}"/>
                    </a:ext>
                  </a:extLst>
                </p:cNvPr>
                <p:cNvSpPr>
                  <a:spLocks noRot="1" noChangeAspect="1" noMove="1" noResize="1" noEditPoints="1" noAdjustHandles="1" noChangeArrowheads="1" noChangeShapeType="1" noTextEdit="1"/>
                </p:cNvSpPr>
                <p:nvPr/>
              </p:nvSpPr>
              <p:spPr>
                <a:xfrm>
                  <a:off x="2644519" y="3877081"/>
                  <a:ext cx="651460" cy="391646"/>
                </a:xfrm>
                <a:prstGeom prst="rect">
                  <a:avLst/>
                </a:prstGeom>
                <a:blipFill>
                  <a:blip r:embed="rId4"/>
                  <a:stretch>
                    <a:fillRect b="-9375"/>
                  </a:stretch>
                </a:blipFill>
              </p:spPr>
              <p:txBody>
                <a:bodyPr/>
                <a:lstStyle/>
                <a:p>
                  <a:r>
                    <a:rPr lang="en-CN">
                      <a:noFill/>
                    </a:rPr>
                    <a:t> </a:t>
                  </a:r>
                </a:p>
              </p:txBody>
            </p:sp>
          </mc:Fallback>
        </mc:AlternateContent>
      </p:grpSp>
      <p:sp>
        <p:nvSpPr>
          <p:cNvPr id="59" name="文本框 12">
            <a:extLst>
              <a:ext uri="{FF2B5EF4-FFF2-40B4-BE49-F238E27FC236}">
                <a16:creationId xmlns:a16="http://schemas.microsoft.com/office/drawing/2014/main" id="{8156DF38-7EE7-5B47-8CCC-0D7ECE6ED12F}"/>
              </a:ext>
            </a:extLst>
          </p:cNvPr>
          <p:cNvSpPr txBox="1"/>
          <p:nvPr/>
        </p:nvSpPr>
        <p:spPr>
          <a:xfrm>
            <a:off x="3422679" y="3985750"/>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60" name="文本框 13">
            <a:extLst>
              <a:ext uri="{FF2B5EF4-FFF2-40B4-BE49-F238E27FC236}">
                <a16:creationId xmlns:a16="http://schemas.microsoft.com/office/drawing/2014/main" id="{31B3DC21-71F5-504E-8C43-02B6F963DE4C}"/>
              </a:ext>
            </a:extLst>
          </p:cNvPr>
          <p:cNvSpPr txBox="1"/>
          <p:nvPr/>
        </p:nvSpPr>
        <p:spPr>
          <a:xfrm>
            <a:off x="6531856" y="4001863"/>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sp>
        <p:nvSpPr>
          <p:cNvPr id="62" name="文本框 21">
            <a:extLst>
              <a:ext uri="{FF2B5EF4-FFF2-40B4-BE49-F238E27FC236}">
                <a16:creationId xmlns:a16="http://schemas.microsoft.com/office/drawing/2014/main" id="{203C69D1-2386-E444-9C7D-2C7D66AAD821}"/>
              </a:ext>
            </a:extLst>
          </p:cNvPr>
          <p:cNvSpPr txBox="1"/>
          <p:nvPr/>
        </p:nvSpPr>
        <p:spPr>
          <a:xfrm>
            <a:off x="4878241" y="3985750"/>
            <a:ext cx="1847353" cy="338554"/>
          </a:xfrm>
          <a:prstGeom prst="rect">
            <a:avLst/>
          </a:prstGeom>
          <a:noFill/>
        </p:spPr>
        <p:txBody>
          <a:bodyPr wrap="square" rtlCol="0">
            <a:spAutoFit/>
          </a:bodyPr>
          <a:lstStyle/>
          <a:p>
            <a:r>
              <a:rPr lang="en-US" altLang="zh-CN" sz="1600" dirty="0"/>
              <a:t>Second half</a:t>
            </a:r>
            <a:endParaRPr lang="zh-CN" altLang="en-US" sz="1600" dirty="0">
              <a:solidFill>
                <a:schemeClr val="tx1"/>
              </a:solidFill>
            </a:endParaRPr>
          </a:p>
        </p:txBody>
      </p:sp>
      <p:sp>
        <p:nvSpPr>
          <p:cNvPr id="63" name="文本框 31">
            <a:extLst>
              <a:ext uri="{FF2B5EF4-FFF2-40B4-BE49-F238E27FC236}">
                <a16:creationId xmlns:a16="http://schemas.microsoft.com/office/drawing/2014/main" id="{D91BDE10-B5CB-B24C-BABC-69BFBFE26C3E}"/>
              </a:ext>
            </a:extLst>
          </p:cNvPr>
          <p:cNvSpPr txBox="1"/>
          <p:nvPr/>
        </p:nvSpPr>
        <p:spPr>
          <a:xfrm>
            <a:off x="1157313" y="3985750"/>
            <a:ext cx="1847353" cy="338554"/>
          </a:xfrm>
          <a:prstGeom prst="rect">
            <a:avLst/>
          </a:prstGeom>
          <a:noFill/>
        </p:spPr>
        <p:txBody>
          <a:bodyPr wrap="square" rtlCol="0">
            <a:spAutoFit/>
          </a:bodyPr>
          <a:lstStyle/>
          <a:p>
            <a:r>
              <a:rPr lang="en-US" altLang="zh-CN" sz="1600" dirty="0"/>
              <a:t>First half</a:t>
            </a:r>
            <a:endParaRPr lang="zh-CN" altLang="en-US" sz="1600" dirty="0">
              <a:solidFill>
                <a:schemeClr val="tx1"/>
              </a:solidFill>
            </a:endParaRPr>
          </a:p>
        </p:txBody>
      </p:sp>
      <p:sp>
        <p:nvSpPr>
          <p:cNvPr id="2" name="标题 1"/>
          <p:cNvSpPr>
            <a:spLocks noGrp="1"/>
          </p:cNvSpPr>
          <p:nvPr>
            <p:ph type="title"/>
          </p:nvPr>
        </p:nvSpPr>
        <p:spPr/>
        <p:txBody>
          <a:bodyPr/>
          <a:lstStyle/>
          <a:p>
            <a:r>
              <a:rPr lang="en-US" altLang="zh-CN" dirty="0"/>
              <a:t>METHOD 2</a:t>
            </a:r>
            <a:r>
              <a:rPr lang="zh-CN" altLang="en-US" dirty="0"/>
              <a:t> </a:t>
            </a:r>
            <a:r>
              <a:rPr lang="en-US" altLang="zh-CN" dirty="0"/>
              <a:t>(Enhance Merge Sort)</a:t>
            </a:r>
            <a:endParaRPr lang="zh-CN" altLang="en-US" dirty="0"/>
          </a:p>
        </p:txBody>
      </p:sp>
      <p:sp>
        <p:nvSpPr>
          <p:cNvPr id="5" name="文本框 4"/>
          <p:cNvSpPr txBox="1"/>
          <p:nvPr/>
        </p:nvSpPr>
        <p:spPr>
          <a:xfrm>
            <a:off x="2060773" y="5935788"/>
            <a:ext cx="5583580" cy="646331"/>
          </a:xfrm>
          <a:prstGeom prst="rect">
            <a:avLst/>
          </a:prstGeom>
          <a:noFill/>
        </p:spPr>
        <p:txBody>
          <a:bodyPr wrap="none" rtlCol="0">
            <a:spAutoFit/>
          </a:bodyPr>
          <a:lstStyle/>
          <a:p>
            <a:r>
              <a:rPr lang="en-US" altLang="zh-CN" dirty="0">
                <a:solidFill>
                  <a:srgbClr val="000000"/>
                </a:solidFill>
              </a:rPr>
              <a:t>How to count inversions </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solidFill>
                  <a:srgbClr val="000000"/>
                </a:solidFill>
              </a:rPr>
              <a:t>?</a:t>
            </a:r>
          </a:p>
          <a:p>
            <a:endParaRPr lang="zh-CN" altLang="en-US" dirty="0"/>
          </a:p>
        </p:txBody>
      </p:sp>
      <mc:AlternateContent xmlns:mc="http://schemas.openxmlformats.org/markup-compatibility/2006" xmlns:a14="http://schemas.microsoft.com/office/drawing/2010/main">
        <mc:Choice Requires="a14">
          <p:sp>
            <p:nvSpPr>
              <p:cNvPr id="13" name="六边形 12"/>
              <p:cNvSpPr/>
              <p:nvPr/>
            </p:nvSpPr>
            <p:spPr>
              <a:xfrm>
                <a:off x="3819674" y="4676215"/>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m:t>
                      </m:r>
                    </m:oMath>
                  </m:oMathPara>
                </a14:m>
                <a:endParaRPr lang="zh-CN" altLang="en-US" dirty="0"/>
              </a:p>
            </p:txBody>
          </p:sp>
        </mc:Choice>
        <mc:Fallback xmlns="">
          <p:sp>
            <p:nvSpPr>
              <p:cNvPr id="13" name="六边形 12"/>
              <p:cNvSpPr>
                <a:spLocks noRot="1" noChangeAspect="1" noMove="1" noResize="1" noEditPoints="1" noAdjustHandles="1" noChangeArrowheads="1" noChangeShapeType="1" noTextEdit="1"/>
              </p:cNvSpPr>
              <p:nvPr/>
            </p:nvSpPr>
            <p:spPr>
              <a:xfrm>
                <a:off x="3819674" y="4676215"/>
                <a:ext cx="648072" cy="537623"/>
              </a:xfrm>
              <a:prstGeom prst="hexagon">
                <a:avLst/>
              </a:prstGeom>
              <a:blipFill>
                <a:blip r:embed="rId5"/>
                <a:stretch>
                  <a:fillRect/>
                </a:stretch>
              </a:blipFill>
              <a:ln>
                <a:solidFill>
                  <a:schemeClr val="tx1"/>
                </a:solidFill>
              </a:ln>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4" name="六边形 13"/>
              <p:cNvSpPr/>
              <p:nvPr/>
            </p:nvSpPr>
            <p:spPr>
              <a:xfrm>
                <a:off x="6827567" y="4684689"/>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2</m:t>
                      </m:r>
                    </m:oMath>
                  </m:oMathPara>
                </a14:m>
                <a:endParaRPr lang="zh-CN" altLang="en-US" dirty="0"/>
              </a:p>
            </p:txBody>
          </p:sp>
        </mc:Choice>
        <mc:Fallback xmlns="">
          <p:sp>
            <p:nvSpPr>
              <p:cNvPr id="14" name="六边形 13"/>
              <p:cNvSpPr>
                <a:spLocks noRot="1" noChangeAspect="1" noMove="1" noResize="1" noEditPoints="1" noAdjustHandles="1" noChangeArrowheads="1" noChangeShapeType="1" noTextEdit="1"/>
              </p:cNvSpPr>
              <p:nvPr/>
            </p:nvSpPr>
            <p:spPr>
              <a:xfrm>
                <a:off x="6827567" y="4684689"/>
                <a:ext cx="648072" cy="537623"/>
              </a:xfrm>
              <a:prstGeom prst="hexagon">
                <a:avLst/>
              </a:prstGeom>
              <a:blipFill>
                <a:blip r:embed="rId6"/>
                <a:stretch>
                  <a:fillRect/>
                </a:stretch>
              </a:blipFill>
              <a:ln>
                <a:solidFill>
                  <a:schemeClr val="tx1"/>
                </a:solidFill>
              </a:ln>
            </p:spPr>
            <p:txBody>
              <a:bodyPr/>
              <a:lstStyle/>
              <a:p>
                <a:r>
                  <a:rPr lang="en-CN">
                    <a:noFill/>
                  </a:rPr>
                  <a:t> </a:t>
                </a:r>
              </a:p>
            </p:txBody>
          </p:sp>
        </mc:Fallback>
      </mc:AlternateContent>
      <p:cxnSp>
        <p:nvCxnSpPr>
          <p:cNvPr id="16" name="直接箭头连接符 15"/>
          <p:cNvCxnSpPr/>
          <p:nvPr/>
        </p:nvCxnSpPr>
        <p:spPr>
          <a:xfrm>
            <a:off x="4546355" y="4991062"/>
            <a:ext cx="1160014" cy="236477"/>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flipH="1">
            <a:off x="5706369" y="4970736"/>
            <a:ext cx="1060536" cy="256803"/>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96253" y="4815319"/>
            <a:ext cx="3148318" cy="369332"/>
          </a:xfrm>
          <a:prstGeom prst="rect">
            <a:avLst/>
          </a:prstGeom>
          <a:noFill/>
        </p:spPr>
        <p:txBody>
          <a:bodyPr wrap="square" rtlCol="0">
            <a:spAutoFit/>
          </a:bodyPr>
          <a:lstStyle/>
          <a:p>
            <a:r>
              <a:rPr lang="en-US" altLang="zh-CN" dirty="0">
                <a:solidFill>
                  <a:srgbClr val="000000"/>
                </a:solidFill>
              </a:rPr>
              <a:t># of inversions in each half</a:t>
            </a:r>
            <a:endParaRPr lang="zh-CN" altLang="en-US" dirty="0"/>
          </a:p>
        </p:txBody>
      </p:sp>
      <p:grpSp>
        <p:nvGrpSpPr>
          <p:cNvPr id="26" name="组合 25"/>
          <p:cNvGrpSpPr/>
          <p:nvPr/>
        </p:nvGrpSpPr>
        <p:grpSpPr>
          <a:xfrm>
            <a:off x="5422421" y="5247865"/>
            <a:ext cx="973802" cy="537623"/>
            <a:chOff x="4644008" y="5467229"/>
            <a:chExt cx="973802" cy="537623"/>
          </a:xfrm>
        </p:grpSpPr>
        <mc:AlternateContent xmlns:mc="http://schemas.openxmlformats.org/markup-compatibility/2006" xmlns:a14="http://schemas.microsoft.com/office/drawing/2010/main">
          <mc:Choice Requires="a14">
            <p:sp>
              <p:nvSpPr>
                <p:cNvPr id="20" name="六边形 19"/>
                <p:cNvSpPr/>
                <p:nvPr/>
              </p:nvSpPr>
              <p:spPr>
                <a:xfrm>
                  <a:off x="4644008" y="5467229"/>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3</m:t>
                        </m:r>
                      </m:oMath>
                    </m:oMathPara>
                  </a14:m>
                  <a:endParaRPr lang="zh-CN" altLang="en-US" dirty="0"/>
                </a:p>
              </p:txBody>
            </p:sp>
          </mc:Choice>
          <mc:Fallback xmlns="">
            <p:sp>
              <p:nvSpPr>
                <p:cNvPr id="20" name="六边形 19"/>
                <p:cNvSpPr>
                  <a:spLocks noRot="1" noChangeAspect="1" noMove="1" noResize="1" noEditPoints="1" noAdjustHandles="1" noChangeArrowheads="1" noChangeShapeType="1" noTextEdit="1"/>
                </p:cNvSpPr>
                <p:nvPr/>
              </p:nvSpPr>
              <p:spPr>
                <a:xfrm>
                  <a:off x="4644008" y="5467229"/>
                  <a:ext cx="648072" cy="537623"/>
                </a:xfrm>
                <a:prstGeom prst="hexagon">
                  <a:avLst/>
                </a:prstGeom>
                <a:blipFill>
                  <a:blip r:embed="rId7"/>
                  <a:stretch>
                    <a:fillRect l="-909"/>
                  </a:stretch>
                </a:blipFill>
                <a:ln>
                  <a:solidFill>
                    <a:schemeClr val="tx1"/>
                  </a:solidFill>
                </a:ln>
              </p:spPr>
              <p:txBody>
                <a:bodyPr/>
                <a:lstStyle/>
                <a:p>
                  <a:r>
                    <a:rPr lang="zh-CN" altLang="en-US">
                      <a:noFill/>
                    </a:rPr>
                    <a:t> </a:t>
                  </a:r>
                </a:p>
              </p:txBody>
            </p:sp>
          </mc:Fallback>
        </mc:AlternateContent>
        <p:sp>
          <p:nvSpPr>
            <p:cNvPr id="25" name="文本框 24"/>
            <p:cNvSpPr txBox="1"/>
            <p:nvPr/>
          </p:nvSpPr>
          <p:spPr>
            <a:xfrm>
              <a:off x="5292080" y="5556774"/>
              <a:ext cx="325730" cy="369332"/>
            </a:xfrm>
            <a:prstGeom prst="rect">
              <a:avLst/>
            </a:prstGeom>
            <a:noFill/>
          </p:spPr>
          <p:txBody>
            <a:bodyPr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grpSp>
      <mc:AlternateContent xmlns:mc="http://schemas.openxmlformats.org/markup-compatibility/2006" xmlns:a14="http://schemas.microsoft.com/office/drawing/2010/main">
        <mc:Choice Requires="a14">
          <p:sp>
            <p:nvSpPr>
              <p:cNvPr id="68" name="矩形 11">
                <a:extLst>
                  <a:ext uri="{FF2B5EF4-FFF2-40B4-BE49-F238E27FC236}">
                    <a16:creationId xmlns:a16="http://schemas.microsoft.com/office/drawing/2014/main" id="{B00FDE8F-1A77-4343-BADE-A29C6E8EDD74}"/>
                  </a:ext>
                </a:extLst>
              </p:cNvPr>
              <p:cNvSpPr/>
              <p:nvPr/>
            </p:nvSpPr>
            <p:spPr>
              <a:xfrm>
                <a:off x="5589753" y="4354167"/>
                <a:ext cx="6801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1</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68" name="矩形 11">
                <a:extLst>
                  <a:ext uri="{FF2B5EF4-FFF2-40B4-BE49-F238E27FC236}">
                    <a16:creationId xmlns:a16="http://schemas.microsoft.com/office/drawing/2014/main" id="{B00FDE8F-1A77-4343-BADE-A29C6E8EDD74}"/>
                  </a:ext>
                </a:extLst>
              </p:cNvPr>
              <p:cNvSpPr>
                <a:spLocks noRot="1" noChangeAspect="1" noMove="1" noResize="1" noEditPoints="1" noAdjustHandles="1" noChangeArrowheads="1" noChangeShapeType="1" noTextEdit="1"/>
              </p:cNvSpPr>
              <p:nvPr/>
            </p:nvSpPr>
            <p:spPr>
              <a:xfrm>
                <a:off x="5589753" y="4354167"/>
                <a:ext cx="680123" cy="369332"/>
              </a:xfrm>
              <a:prstGeom prst="rect">
                <a:avLst/>
              </a:prstGeom>
              <a:blipFill>
                <a:blip r:embed="rId8"/>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69" name="矩形 11">
                <a:extLst>
                  <a:ext uri="{FF2B5EF4-FFF2-40B4-BE49-F238E27FC236}">
                    <a16:creationId xmlns:a16="http://schemas.microsoft.com/office/drawing/2014/main" id="{F0F1EE4F-E4DB-ED46-A22D-B8636EF993B7}"/>
                  </a:ext>
                </a:extLst>
              </p:cNvPr>
              <p:cNvSpPr/>
              <p:nvPr/>
            </p:nvSpPr>
            <p:spPr>
              <a:xfrm>
                <a:off x="2382733" y="4354167"/>
                <a:ext cx="6906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1</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69" name="矩形 11">
                <a:extLst>
                  <a:ext uri="{FF2B5EF4-FFF2-40B4-BE49-F238E27FC236}">
                    <a16:creationId xmlns:a16="http://schemas.microsoft.com/office/drawing/2014/main" id="{F0F1EE4F-E4DB-ED46-A22D-B8636EF993B7}"/>
                  </a:ext>
                </a:extLst>
              </p:cNvPr>
              <p:cNvSpPr>
                <a:spLocks noRot="1" noChangeAspect="1" noMove="1" noResize="1" noEditPoints="1" noAdjustHandles="1" noChangeArrowheads="1" noChangeShapeType="1" noTextEdit="1"/>
              </p:cNvSpPr>
              <p:nvPr/>
            </p:nvSpPr>
            <p:spPr>
              <a:xfrm>
                <a:off x="2382733" y="4354167"/>
                <a:ext cx="690637" cy="369332"/>
              </a:xfrm>
              <a:prstGeom prst="rect">
                <a:avLst/>
              </a:prstGeom>
              <a:blipFill>
                <a:blip r:embed="rId9"/>
                <a:stretch>
                  <a:fillRect b="-3333"/>
                </a:stretch>
              </a:blipFill>
            </p:spPr>
            <p:txBody>
              <a:bodyPr/>
              <a:lstStyle/>
              <a:p>
                <a:r>
                  <a:rPr lang="en-CN">
                    <a:noFill/>
                  </a:rPr>
                  <a:t> </a:t>
                </a:r>
              </a:p>
            </p:txBody>
          </p:sp>
        </mc:Fallback>
      </mc:AlternateContent>
    </p:spTree>
    <p:extLst>
      <p:ext uri="{BB962C8B-B14F-4D97-AF65-F5344CB8AC3E}">
        <p14:creationId xmlns:p14="http://schemas.microsoft.com/office/powerpoint/2010/main" val="3683362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 (Enhance Merge Sort)</a:t>
            </a:r>
            <a:endParaRPr lang="zh-CN" altLang="en-US" dirty="0"/>
          </a:p>
        </p:txBody>
      </p:sp>
      <p:sp>
        <p:nvSpPr>
          <p:cNvPr id="3" name="内容占位符 2"/>
          <p:cNvSpPr>
            <a:spLocks noGrp="1"/>
          </p:cNvSpPr>
          <p:nvPr>
            <p:ph idx="1"/>
          </p:nvPr>
        </p:nvSpPr>
        <p:spPr>
          <a:xfrm>
            <a:off x="457200" y="1484785"/>
            <a:ext cx="8229600" cy="2448272"/>
          </a:xfrm>
        </p:spPr>
        <p:txBody>
          <a:bodyPr/>
          <a:lstStyle/>
          <a:p>
            <a:r>
              <a:rPr lang="en-US" altLang="zh-CN" dirty="0"/>
              <a:t>Q.  </a:t>
            </a:r>
            <a:r>
              <a:rPr lang="en-US" altLang="zh-CN" dirty="0">
                <a:solidFill>
                  <a:srgbClr val="000000"/>
                </a:solidFill>
              </a:rPr>
              <a:t>How to count inversions </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solidFill>
                  <a:srgbClr val="000000"/>
                </a:solidFill>
              </a:rPr>
              <a:t>?</a:t>
            </a:r>
          </a:p>
          <a:p>
            <a:r>
              <a:rPr lang="en-US" altLang="zh-CN" dirty="0"/>
              <a:t>A.  </a:t>
            </a:r>
            <a:r>
              <a:rPr lang="en-US" altLang="zh-CN" dirty="0">
                <a:solidFill>
                  <a:srgbClr val="000000"/>
                </a:solidFill>
              </a:rPr>
              <a:t>Easy if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rPr>
              <a:t> are sorted!</a:t>
            </a:r>
            <a:r>
              <a:rPr lang="en-US" altLang="zh-CN" dirty="0"/>
              <a:t> </a:t>
            </a:r>
          </a:p>
          <a:p>
            <a:pPr>
              <a:defRPr>
                <a:solidFill>
                  <a:srgbClr val="000000"/>
                </a:solidFill>
              </a:defRPr>
            </a:pPr>
            <a:r>
              <a:rPr lang="en-US" altLang="zh-CN" dirty="0">
                <a:solidFill>
                  <a:srgbClr val="0048AA"/>
                </a:solidFill>
              </a:rPr>
              <a:t>Warmup algorithm.</a:t>
            </a:r>
          </a:p>
          <a:p>
            <a:pPr lvl="1"/>
            <a:r>
              <a:rPr lang="en-US" altLang="zh-CN" dirty="0"/>
              <a:t>Sort </a:t>
            </a:r>
            <a:r>
              <a:rPr lang="en-US" altLang="zh-CN" i="1" dirty="0">
                <a:latin typeface="Times"/>
                <a:ea typeface="Times"/>
                <a:cs typeface="Times"/>
                <a:sym typeface="Times"/>
              </a:rPr>
              <a:t>A</a:t>
            </a:r>
            <a:r>
              <a:rPr lang="en-US" altLang="zh-CN" dirty="0"/>
              <a:t> and </a:t>
            </a:r>
            <a:r>
              <a:rPr lang="en-US" altLang="zh-CN" i="1" dirty="0">
                <a:latin typeface="Times"/>
                <a:ea typeface="Times"/>
                <a:cs typeface="Times"/>
                <a:sym typeface="Times"/>
              </a:rPr>
              <a:t>B</a:t>
            </a:r>
            <a:r>
              <a:rPr lang="en-US" altLang="zh-CN" dirty="0"/>
              <a:t>.</a:t>
            </a:r>
          </a:p>
          <a:p>
            <a:pPr lvl="1"/>
            <a:r>
              <a:rPr lang="en-US" altLang="zh-CN" dirty="0"/>
              <a:t>For each element </a:t>
            </a:r>
            <a:r>
              <a:rPr lang="en-US" altLang="zh-CN" i="1" dirty="0">
                <a:latin typeface="Times"/>
                <a:ea typeface="Times"/>
                <a:cs typeface="Times"/>
                <a:sym typeface="Times"/>
              </a:rPr>
              <a:t>b</a:t>
            </a:r>
            <a:r>
              <a:rPr lang="en-US" altLang="zh-CN" dirty="0">
                <a:latin typeface="Times"/>
                <a:ea typeface="Times"/>
                <a:cs typeface="Times"/>
                <a:sym typeface="Times"/>
              </a:rPr>
              <a:t> ∈ </a:t>
            </a:r>
            <a:r>
              <a:rPr lang="en-US" altLang="zh-CN" i="1" dirty="0">
                <a:latin typeface="Times"/>
                <a:ea typeface="Times"/>
                <a:cs typeface="Times"/>
                <a:sym typeface="Times"/>
              </a:rPr>
              <a:t>B</a:t>
            </a:r>
            <a:r>
              <a:rPr lang="en-US" altLang="zh-CN" dirty="0"/>
              <a:t>,</a:t>
            </a:r>
          </a:p>
          <a:p>
            <a:pPr lvl="2"/>
            <a:r>
              <a:rPr lang="en-US" altLang="zh-CN" dirty="0"/>
              <a:t>binary search in</a:t>
            </a:r>
            <a:r>
              <a:rPr lang="en-US" altLang="zh-CN" i="1" dirty="0">
                <a:latin typeface="Times"/>
                <a:ea typeface="Times"/>
                <a:cs typeface="Times"/>
                <a:sym typeface="Times"/>
              </a:rPr>
              <a:t> A</a:t>
            </a:r>
            <a:r>
              <a:rPr lang="en-US" altLang="zh-CN" dirty="0"/>
              <a:t> to find how many</a:t>
            </a:r>
            <a:r>
              <a:rPr lang="zh-CN" altLang="en-US" dirty="0"/>
              <a:t> </a:t>
            </a:r>
            <a:r>
              <a:rPr lang="en-US" altLang="zh-CN" dirty="0"/>
              <a:t>elements in </a:t>
            </a:r>
            <a:r>
              <a:rPr lang="en-US" altLang="zh-CN" i="1" dirty="0">
                <a:latin typeface="Times"/>
                <a:ea typeface="Times"/>
                <a:cs typeface="Times"/>
                <a:sym typeface="Times"/>
              </a:rPr>
              <a:t>A</a:t>
            </a:r>
            <a:r>
              <a:rPr lang="en-US" altLang="zh-CN" dirty="0"/>
              <a:t> are greater than </a:t>
            </a:r>
            <a:r>
              <a:rPr lang="en-US" altLang="zh-CN" i="1" dirty="0">
                <a:latin typeface="Times"/>
                <a:ea typeface="Times"/>
                <a:cs typeface="Times"/>
                <a:sym typeface="Times"/>
              </a:rPr>
              <a:t>b</a:t>
            </a:r>
            <a:r>
              <a:rPr lang="en-US" altLang="zh-CN" dirty="0"/>
              <a:t>. </a:t>
            </a:r>
          </a:p>
          <a:p>
            <a:endParaRPr lang="zh-CN" altLang="en-US" dirty="0"/>
          </a:p>
        </p:txBody>
      </p:sp>
      <p:grpSp>
        <p:nvGrpSpPr>
          <p:cNvPr id="10" name="组合 9"/>
          <p:cNvGrpSpPr/>
          <p:nvPr/>
        </p:nvGrpSpPr>
        <p:grpSpPr>
          <a:xfrm>
            <a:off x="1907704" y="3649791"/>
            <a:ext cx="5544616" cy="782461"/>
            <a:chOff x="1907704" y="3649791"/>
            <a:chExt cx="5544616" cy="782461"/>
          </a:xfrm>
        </p:grpSpPr>
        <p:sp>
          <p:nvSpPr>
            <p:cNvPr id="4" name="文本框 3"/>
            <p:cNvSpPr txBox="1"/>
            <p:nvPr/>
          </p:nvSpPr>
          <p:spPr>
            <a:xfrm>
              <a:off x="3062391" y="3649791"/>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5" name="矩形 4"/>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7</m:t>
                        </m:r>
                        <m:r>
                          <a:rPr lang="en-US" altLang="zh-CN" b="0" i="1" smtClean="0">
                            <a:solidFill>
                              <a:schemeClr val="bg1"/>
                            </a:solidFill>
                            <a:latin typeface="Cambria Math" panose="02040503050406030204" pitchFamily="18" charset="0"/>
                          </a:rPr>
                          <m:t>    10    18    3    14</m:t>
                        </m:r>
                      </m:oMath>
                    </m:oMathPara>
                  </a14:m>
                  <a:endParaRPr lang="zh-CN" altLang="en-US" dirty="0">
                    <a:solidFill>
                      <a:schemeClr val="bg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2"/>
                  <a:stretch>
                    <a:fillRect/>
                  </a:stretch>
                </a:blipFill>
              </p:spPr>
              <p:txBody>
                <a:bodyPr/>
                <a:lstStyle/>
                <a:p>
                  <a:r>
                    <a:rPr lang="zh-CN" altLang="en-US">
                      <a:noFill/>
                    </a:rPr>
                    <a:t> </a:t>
                  </a:r>
                </a:p>
              </p:txBody>
            </p:sp>
          </mc:Fallback>
        </mc:AlternateContent>
        <p:sp>
          <p:nvSpPr>
            <p:cNvPr id="7" name="文本框 6"/>
            <p:cNvSpPr txBox="1"/>
            <p:nvPr/>
          </p:nvSpPr>
          <p:spPr>
            <a:xfrm>
              <a:off x="5993311" y="3666662"/>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sp>
          <p:nvSpPr>
            <p:cNvPr id="8" name="矩形 7"/>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5108453" y="4013916"/>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0    24    2    1    16</m:t>
                        </m:r>
                      </m:oMath>
                    </m:oMathPara>
                  </a14:m>
                  <a:endParaRPr lang="zh-CN" altLang="en-US" dirty="0">
                    <a:solidFill>
                      <a:schemeClr val="bg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108453" y="4013916"/>
                  <a:ext cx="2095445" cy="369332"/>
                </a:xfrm>
                <a:prstGeom prst="rect">
                  <a:avLst/>
                </a:prstGeom>
                <a:blipFill>
                  <a:blip r:embed="rId3"/>
                  <a:stretch>
                    <a:fillRect/>
                  </a:stretch>
                </a:blipFill>
              </p:spPr>
              <p:txBody>
                <a:bodyPr/>
                <a:lstStyle/>
                <a:p>
                  <a:r>
                    <a:rPr lang="zh-CN" altLang="en-US">
                      <a:noFill/>
                    </a:rPr>
                    <a:t> </a:t>
                  </a:r>
                </a:p>
              </p:txBody>
            </p:sp>
          </mc:Fallback>
        </mc:AlternateContent>
      </p:grpSp>
      <p:grpSp>
        <p:nvGrpSpPr>
          <p:cNvPr id="11" name="组合 10"/>
          <p:cNvGrpSpPr/>
          <p:nvPr/>
        </p:nvGrpSpPr>
        <p:grpSpPr>
          <a:xfrm>
            <a:off x="1907704" y="4494192"/>
            <a:ext cx="5544616" cy="787668"/>
            <a:chOff x="1907704" y="3644584"/>
            <a:chExt cx="5544616" cy="787668"/>
          </a:xfrm>
        </p:grpSpPr>
        <p:sp>
          <p:nvSpPr>
            <p:cNvPr id="12" name="文本框 11"/>
            <p:cNvSpPr txBox="1"/>
            <p:nvPr/>
          </p:nvSpPr>
          <p:spPr>
            <a:xfrm>
              <a:off x="2936782" y="3644584"/>
              <a:ext cx="763992"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Sort A</a:t>
              </a:r>
              <a:endParaRPr lang="zh-CN" altLang="en-US" dirty="0"/>
            </a:p>
          </p:txBody>
        </p:sp>
        <p:sp>
          <p:nvSpPr>
            <p:cNvPr id="13" name="矩形 12"/>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4"/>
                  <a:stretch>
                    <a:fillRect/>
                  </a:stretch>
                </a:blipFill>
              </p:spPr>
              <p:txBody>
                <a:bodyPr/>
                <a:lstStyle/>
                <a:p>
                  <a:r>
                    <a:rPr lang="zh-CN" altLang="en-US">
                      <a:noFill/>
                    </a:rPr>
                    <a:t> </a:t>
                  </a:r>
                </a:p>
              </p:txBody>
            </p:sp>
          </mc:Fallback>
        </mc:AlternateContent>
        <p:sp>
          <p:nvSpPr>
            <p:cNvPr id="15" name="文本框 14"/>
            <p:cNvSpPr txBox="1"/>
            <p:nvPr/>
          </p:nvSpPr>
          <p:spPr>
            <a:xfrm>
              <a:off x="5772095" y="3644584"/>
              <a:ext cx="768159"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Sort B</a:t>
              </a:r>
              <a:endParaRPr lang="zh-CN" altLang="en-US" dirty="0"/>
            </a:p>
          </p:txBody>
        </p:sp>
        <p:sp>
          <p:nvSpPr>
            <p:cNvPr id="16" name="矩形 15"/>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27" name="组合 26"/>
          <p:cNvGrpSpPr/>
          <p:nvPr/>
        </p:nvGrpSpPr>
        <p:grpSpPr>
          <a:xfrm>
            <a:off x="1619672" y="5338952"/>
            <a:ext cx="6462025" cy="1202769"/>
            <a:chOff x="1619672" y="5338952"/>
            <a:chExt cx="6462025" cy="1202769"/>
          </a:xfrm>
        </p:grpSpPr>
        <p:grpSp>
          <p:nvGrpSpPr>
            <p:cNvPr id="18" name="组合 17"/>
            <p:cNvGrpSpPr/>
            <p:nvPr/>
          </p:nvGrpSpPr>
          <p:grpSpPr>
            <a:xfrm>
              <a:off x="1907704" y="5752081"/>
              <a:ext cx="5544616" cy="432048"/>
              <a:chOff x="1907704" y="4000204"/>
              <a:chExt cx="5544616" cy="432048"/>
            </a:xfrm>
          </p:grpSpPr>
          <p:sp>
            <p:nvSpPr>
              <p:cNvPr id="20" name="矩形 19"/>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6"/>
                    <a:stretch>
                      <a:fillRect/>
                    </a:stretch>
                  </a:blipFill>
                </p:spPr>
                <p:txBody>
                  <a:bodyPr/>
                  <a:lstStyle/>
                  <a:p>
                    <a:r>
                      <a:rPr lang="zh-CN" altLang="en-US">
                        <a:noFill/>
                      </a:rPr>
                      <a:t> </a:t>
                    </a:r>
                  </a:p>
                </p:txBody>
              </p:sp>
            </mc:Fallback>
          </mc:AlternateContent>
          <p:sp>
            <p:nvSpPr>
              <p:cNvPr id="23" name="矩形 22"/>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p:cNvSpPr txBox="1"/>
                <p:nvPr/>
              </p:nvSpPr>
              <p:spPr>
                <a:xfrm>
                  <a:off x="5139368" y="6172389"/>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5      2      1       0       0</m:t>
                        </m:r>
                      </m:oMath>
                    </m:oMathPara>
                  </a14:m>
                  <a:endParaRPr lang="zh-CN" altLang="en-US" dirty="0">
                    <a:solidFill>
                      <a:schemeClr val="tx1"/>
                    </a:solidFill>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5139368" y="6172389"/>
                  <a:ext cx="2223686" cy="369332"/>
                </a:xfrm>
                <a:prstGeom prst="rect">
                  <a:avLst/>
                </a:prstGeom>
                <a:blipFill>
                  <a:blip r:embed="rId8"/>
                  <a:stretch>
                    <a:fillRect/>
                  </a:stretch>
                </a:blipFill>
              </p:spPr>
              <p:txBody>
                <a:bodyPr/>
                <a:lstStyle/>
                <a:p>
                  <a:r>
                    <a:rPr lang="zh-CN" altLang="en-US">
                      <a:noFill/>
                    </a:rPr>
                    <a:t> </a:t>
                  </a:r>
                </a:p>
              </p:txBody>
            </p:sp>
          </mc:Fallback>
        </mc:AlternateContent>
        <p:sp>
          <p:nvSpPr>
            <p:cNvPr id="26" name="文本框 25"/>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spTree>
    <p:extLst>
      <p:ext uri="{BB962C8B-B14F-4D97-AF65-F5344CB8AC3E}">
        <p14:creationId xmlns:p14="http://schemas.microsoft.com/office/powerpoint/2010/main" val="37248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t>How to get number of inversions in merge()?</a:t>
                </a:r>
              </a:p>
              <a:p>
                <a:pPr marL="360000" indent="0" algn="just">
                  <a:buNone/>
                </a:pPr>
                <a:r>
                  <a:rPr lang="en-US" altLang="zh-CN" dirty="0"/>
                  <a:t>In merge process, let </a:t>
                </a:r>
                <a14:m>
                  <m:oMath xmlns:m="http://schemas.openxmlformats.org/officeDocument/2006/math">
                    <m:r>
                      <a:rPr lang="en-US" altLang="zh-CN" i="1" dirty="0" smtClean="0">
                        <a:latin typeface="Cambria Math" panose="02040503050406030204" pitchFamily="18" charset="0"/>
                      </a:rPr>
                      <m:t>𝑖</m:t>
                    </m:r>
                  </m:oMath>
                </a14:m>
                <a:r>
                  <a:rPr lang="en-US" altLang="zh-CN" dirty="0"/>
                  <a:t> is used for indexing left sub-array and j for right sub-array. At any step in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en-US" altLang="zh-CN" dirty="0"/>
                  <a:t>, 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m:t>
                    </m:r>
                  </m:oMath>
                </a14:m>
                <a:r>
                  <a:rPr lang="en-US" altLang="zh-CN" dirty="0"/>
                  <a:t>) will be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772"/>
                </a:stretch>
              </a:blipFill>
            </p:spPr>
            <p:txBody>
              <a:bodyPr/>
              <a:lstStyle/>
              <a:p>
                <a:r>
                  <a:rPr lang="en-CN">
                    <a:noFill/>
                  </a:rPr>
                  <a:t> </a:t>
                </a:r>
              </a:p>
            </p:txBody>
          </p:sp>
        </mc:Fallback>
      </mc:AlternateContent>
      <p:grpSp>
        <p:nvGrpSpPr>
          <p:cNvPr id="8" name="组合 7"/>
          <p:cNvGrpSpPr/>
          <p:nvPr/>
        </p:nvGrpSpPr>
        <p:grpSpPr>
          <a:xfrm>
            <a:off x="1991818" y="4580063"/>
            <a:ext cx="2304256" cy="429917"/>
            <a:chOff x="1619672" y="3863179"/>
            <a:chExt cx="2304256" cy="429917"/>
          </a:xfrm>
        </p:grpSpPr>
        <p:sp>
          <p:nvSpPr>
            <p:cNvPr id="5" name="矩形 4"/>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43932" y="3863180"/>
              <a:ext cx="157999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矩形 6"/>
                <p:cNvSpPr/>
                <p:nvPr/>
              </p:nvSpPr>
              <p:spPr>
                <a:xfrm>
                  <a:off x="2358676" y="3863179"/>
                  <a:ext cx="4516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𝑖</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358676" y="3863179"/>
                  <a:ext cx="451662" cy="369332"/>
                </a:xfrm>
                <a:prstGeom prst="rect">
                  <a:avLst/>
                </a:prstGeom>
                <a:blipFill>
                  <a:blip r:embed="rId3"/>
                  <a:stretch>
                    <a:fillRect b="-1639"/>
                  </a:stretch>
                </a:blipFill>
              </p:spPr>
              <p:txBody>
                <a:bodyPr/>
                <a:lstStyle/>
                <a:p>
                  <a:r>
                    <a:rPr lang="zh-CN" altLang="en-US">
                      <a:noFill/>
                    </a:rPr>
                    <a:t> </a:t>
                  </a:r>
                </a:p>
              </p:txBody>
            </p:sp>
          </mc:Fallback>
        </mc:AlternateContent>
      </p:grpSp>
      <p:grpSp>
        <p:nvGrpSpPr>
          <p:cNvPr id="9" name="组合 8"/>
          <p:cNvGrpSpPr/>
          <p:nvPr/>
        </p:nvGrpSpPr>
        <p:grpSpPr>
          <a:xfrm>
            <a:off x="5076056" y="4579307"/>
            <a:ext cx="2304256" cy="430672"/>
            <a:chOff x="1619672" y="3863181"/>
            <a:chExt cx="2304256" cy="430672"/>
          </a:xfrm>
        </p:grpSpPr>
        <p:sp>
          <p:nvSpPr>
            <p:cNvPr id="10" name="矩形 9"/>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90258" y="3863938"/>
              <a:ext cx="1833670"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矩形 11"/>
                <p:cNvSpPr/>
                <p:nvPr/>
              </p:nvSpPr>
              <p:spPr>
                <a:xfrm>
                  <a:off x="2118720" y="3873178"/>
                  <a:ext cx="439864"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𝑗</m:t>
                            </m:r>
                          </m:sub>
                        </m:sSub>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118720" y="3873178"/>
                  <a:ext cx="439864" cy="391646"/>
                </a:xfrm>
                <a:prstGeom prst="rect">
                  <a:avLst/>
                </a:prstGeom>
                <a:blipFill>
                  <a:blip r:embed="rId4"/>
                  <a:stretch>
                    <a:fillRect b="-7813"/>
                  </a:stretch>
                </a:blipFill>
              </p:spPr>
              <p:txBody>
                <a:bodyPr/>
                <a:lstStyle/>
                <a:p>
                  <a:r>
                    <a:rPr lang="zh-CN" altLang="en-US">
                      <a:noFill/>
                    </a:rPr>
                    <a:t> </a:t>
                  </a:r>
                </a:p>
              </p:txBody>
            </p:sp>
          </mc:Fallback>
        </mc:AlternateContent>
      </p:grpSp>
      <p:sp>
        <p:nvSpPr>
          <p:cNvPr id="13" name="文本框 12"/>
          <p:cNvSpPr txBox="1"/>
          <p:nvPr/>
        </p:nvSpPr>
        <p:spPr>
          <a:xfrm>
            <a:off x="3121650" y="4224790"/>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14" name="文本框 13"/>
          <p:cNvSpPr txBox="1"/>
          <p:nvPr/>
        </p:nvSpPr>
        <p:spPr>
          <a:xfrm>
            <a:off x="6230827" y="4240903"/>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cxnSp>
        <p:nvCxnSpPr>
          <p:cNvPr id="16" name="肘形连接符 15"/>
          <p:cNvCxnSpPr/>
          <p:nvPr/>
        </p:nvCxnSpPr>
        <p:spPr>
          <a:xfrm flipV="1">
            <a:off x="2726645" y="4434782"/>
            <a:ext cx="1584000" cy="36000"/>
          </a:xfrm>
          <a:prstGeom prst="bentConnector4">
            <a:avLst>
              <a:gd name="adj1" fmla="val 24"/>
              <a:gd name="adj2" fmla="val 57663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932040" y="3641212"/>
            <a:ext cx="1847353" cy="338554"/>
          </a:xfrm>
          <a:prstGeom prst="rect">
            <a:avLst/>
          </a:prstGeom>
          <a:noFill/>
        </p:spPr>
        <p:txBody>
          <a:bodyPr wrap="square" rtlCol="0">
            <a:spAutoFit/>
          </a:bodyPr>
          <a:lstStyle/>
          <a:p>
            <a:r>
              <a:rPr lang="en-US" altLang="zh-CN" sz="1600" dirty="0"/>
              <a:t>Second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0" name="文本框 29"/>
              <p:cNvSpPr txBox="1"/>
              <p:nvPr/>
            </p:nvSpPr>
            <p:spPr>
              <a:xfrm>
                <a:off x="5091291" y="5265019"/>
                <a:ext cx="1847353" cy="604589"/>
              </a:xfrm>
              <a:prstGeom prst="rect">
                <a:avLst/>
              </a:prstGeom>
              <a:noFill/>
            </p:spPr>
            <p:txBody>
              <a:bodyPr wrap="square" rtlCol="0">
                <a:spAutoFit/>
              </a:bodyPr>
              <a:lstStyle/>
              <a:p>
                <a:r>
                  <a:rPr lang="en-US" altLang="zh-CN" sz="1600" dirty="0"/>
                  <a:t>Then all these are larger than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a:solidFill>
                      <a:schemeClr val="tx1"/>
                    </a:solidFill>
                  </a:rPr>
                  <a:t> </a:t>
                </a:r>
                <a:endParaRPr lang="zh-CN" altLang="en-US" sz="1600"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5091291" y="5265019"/>
                <a:ext cx="1847353" cy="604589"/>
              </a:xfrm>
              <a:prstGeom prst="rect">
                <a:avLst/>
              </a:prstGeom>
              <a:blipFill>
                <a:blip r:embed="rId5"/>
                <a:stretch>
                  <a:fillRect l="-1650" t="-3030" r="-2970"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758491" y="5388887"/>
                <a:ext cx="1847353" cy="358368"/>
              </a:xfrm>
              <a:prstGeom prst="rect">
                <a:avLst/>
              </a:prstGeom>
              <a:noFill/>
            </p:spPr>
            <p:txBody>
              <a:bodyPr wrap="square" rtlCol="0">
                <a:spAutoFit/>
              </a:bodyPr>
              <a:lstStyle/>
              <a:p>
                <a:r>
                  <a:rPr lang="en-US" altLang="zh-CN" sz="1600" dirty="0"/>
                  <a:t>Suppose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𝑖</m:t>
                            </m:r>
                          </m:sub>
                        </m:sSub>
                        <m:r>
                          <a:rPr lang="en-US" altLang="zh-CN" sz="1600" b="0" i="1" smtClean="0">
                            <a:solidFill>
                              <a:schemeClr val="tx1"/>
                            </a:solidFill>
                            <a:latin typeface="Cambria Math" panose="02040503050406030204" pitchFamily="18" charset="0"/>
                          </a:rPr>
                          <m:t>&gt;</m:t>
                        </m:r>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a:solidFill>
                      <a:schemeClr val="tx1"/>
                    </a:solidFill>
                  </a:rPr>
                  <a:t> </a:t>
                </a:r>
                <a:endParaRPr lang="zh-CN" altLang="en-US" sz="1600" dirty="0">
                  <a:solidFill>
                    <a:schemeClr val="tx1"/>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758491" y="5388887"/>
                <a:ext cx="1847353" cy="358368"/>
              </a:xfrm>
              <a:prstGeom prst="rect">
                <a:avLst/>
              </a:prstGeom>
              <a:blipFill>
                <a:blip r:embed="rId6"/>
                <a:stretch>
                  <a:fillRect l="-1980" t="-5085" b="-15254"/>
                </a:stretch>
              </a:blipFill>
            </p:spPr>
            <p:txBody>
              <a:bodyPr/>
              <a:lstStyle/>
              <a:p>
                <a:r>
                  <a:rPr lang="zh-CN" altLang="en-US">
                    <a:noFill/>
                  </a:rPr>
                  <a:t> </a:t>
                </a:r>
              </a:p>
            </p:txBody>
          </p:sp>
        </mc:Fallback>
      </mc:AlternateContent>
      <p:sp>
        <p:nvSpPr>
          <p:cNvPr id="32" name="文本框 31"/>
          <p:cNvSpPr txBox="1"/>
          <p:nvPr/>
        </p:nvSpPr>
        <p:spPr>
          <a:xfrm>
            <a:off x="1788221" y="3643319"/>
            <a:ext cx="1847353" cy="338554"/>
          </a:xfrm>
          <a:prstGeom prst="rect">
            <a:avLst/>
          </a:prstGeom>
          <a:noFill/>
        </p:spPr>
        <p:txBody>
          <a:bodyPr wrap="square" rtlCol="0">
            <a:spAutoFit/>
          </a:bodyPr>
          <a:lstStyle/>
          <a:p>
            <a:r>
              <a:rPr lang="en-US" altLang="zh-CN" sz="1600" dirty="0"/>
              <a:t>First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3" name="矩形 32"/>
              <p:cNvSpPr/>
              <p:nvPr/>
            </p:nvSpPr>
            <p:spPr>
              <a:xfrm>
                <a:off x="2714900" y="3867237"/>
                <a:ext cx="20860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𝑚𝑖𝑑</m:t>
                      </m:r>
                      <m:r>
                        <a:rPr lang="en-US" altLang="zh-CN" i="1" dirty="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2714900" y="3867237"/>
                <a:ext cx="2086020" cy="369332"/>
              </a:xfrm>
              <a:prstGeom prst="rect">
                <a:avLst/>
              </a:prstGeom>
              <a:blipFill>
                <a:blip r:embed="rId7"/>
                <a:stretch>
                  <a:fillRect b="-20000"/>
                </a:stretch>
              </a:blipFill>
            </p:spPr>
            <p:txBody>
              <a:bodyPr/>
              <a:lstStyle/>
              <a:p>
                <a:r>
                  <a:rPr lang="en-CN">
                    <a:noFill/>
                  </a:rPr>
                  <a:t> </a:t>
                </a:r>
              </a:p>
            </p:txBody>
          </p:sp>
        </mc:Fallback>
      </mc:AlternateContent>
      <p:cxnSp>
        <p:nvCxnSpPr>
          <p:cNvPr id="35" name="直接箭头连接符 34"/>
          <p:cNvCxnSpPr/>
          <p:nvPr/>
        </p:nvCxnSpPr>
        <p:spPr>
          <a:xfrm>
            <a:off x="4427984" y="5562254"/>
            <a:ext cx="57606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474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sp>
        <p:nvSpPr>
          <p:cNvPr id="5" name="矩形 4"/>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6"/>
                    <a:stretch>
                      <a:fillRect/>
                    </a:stretch>
                  </a:blipFill>
                </p:spPr>
                <p:txBody>
                  <a:bodyPr/>
                  <a:lstStyle/>
                  <a:p>
                    <a:r>
                      <a:rPr lang="zh-CN" altLang="en-US">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7"/>
                    <a:stretch>
                      <a:fillRect/>
                    </a:stretch>
                  </a:blipFill>
                </p:spPr>
                <p:txBody>
                  <a:bodyPr/>
                  <a:lstStyle/>
                  <a:p>
                    <a:r>
                      <a:rPr lang="zh-CN" altLang="en-US">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zh-CN" altLang="en-US" dirty="0"/>
                <a:t>   </a:t>
              </a:r>
              <a:r>
                <a:rPr lang="en-US" altLang="zh-CN" dirty="0"/>
                <a:t>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220072"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8"/>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4995352" y="2615193"/>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4995352" y="2615193"/>
                <a:ext cx="473848" cy="369332"/>
              </a:xfrm>
              <a:prstGeom prst="rect">
                <a:avLst/>
              </a:prstGeom>
              <a:blipFill>
                <a:blip r:embed="rId9"/>
                <a:stretch>
                  <a:fillRect/>
                </a:stretch>
              </a:blipFill>
            </p:spPr>
            <p:txBody>
              <a:bodyPr/>
              <a:lstStyle/>
              <a:p>
                <a:r>
                  <a:rPr lang="en-CN">
                    <a:noFill/>
                  </a:rPr>
                  <a:t> </a:t>
                </a:r>
              </a:p>
            </p:txBody>
          </p:sp>
        </mc:Fallback>
      </mc:AlternateContent>
    </p:spTree>
    <p:extLst>
      <p:ext uri="{BB962C8B-B14F-4D97-AF65-F5344CB8AC3E}">
        <p14:creationId xmlns:p14="http://schemas.microsoft.com/office/powerpoint/2010/main" val="1138062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964436" cy="391646"/>
                </a:xfrm>
                <a:prstGeom prst="rect">
                  <a:avLst/>
                </a:prstGeom>
                <a:noFill/>
              </p:spPr>
              <p:txBody>
                <a:bodyPr wrap="none" rtlCol="0">
                  <a:spAutoFit/>
                </a:bodyPr>
                <a:lstStyle/>
                <a:p>
                  <a:r>
                    <a:rPr lang="zh-CN" altLang="en-US" dirty="0"/>
                    <a:t>   </a:t>
                  </a:r>
                  <a:r>
                    <a:rPr lang="en-US" altLang="zh-CN" dirty="0"/>
                    <a:t>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14:m>
                    <m:oMath xmlns:m="http://schemas.openxmlformats.org/officeDocument/2006/math">
                      <m:sSub>
                        <m:sSubPr>
                          <m:ctrlPr>
                            <a:rPr lang="en-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14:m>
                    <m:oMath xmlns:m="http://schemas.openxmlformats.org/officeDocument/2006/math">
                      <m:sSub>
                        <m:sSubPr>
                          <m:ctrlPr>
                            <a:rPr lang="en-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𝑗</m:t>
                          </m:r>
                        </m:sub>
                      </m:sSub>
                    </m:oMath>
                  </a14:m>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mc:Choice>
          <mc:Fallback xmlns="">
            <p:sp>
              <p:nvSpPr>
                <p:cNvPr id="9" name="文本框 25">
                  <a:extLst>
                    <a:ext uri="{FF2B5EF4-FFF2-40B4-BE49-F238E27FC236}">
                      <a16:creationId xmlns:a16="http://schemas.microsoft.com/office/drawing/2014/main" id="{9E92E907-23DC-3249-9DA1-7FB26A17129C}"/>
                    </a:ext>
                  </a:extLst>
                </p:cNvPr>
                <p:cNvSpPr txBox="1">
                  <a:spLocks noRot="1" noChangeAspect="1" noMove="1" noResize="1" noEditPoints="1" noAdjustHandles="1" noChangeArrowheads="1" noChangeShapeType="1" noTextEdit="1"/>
                </p:cNvSpPr>
                <p:nvPr/>
              </p:nvSpPr>
              <p:spPr>
                <a:xfrm>
                  <a:off x="1619672" y="5338952"/>
                  <a:ext cx="4964436" cy="391646"/>
                </a:xfrm>
                <a:prstGeom prst="rect">
                  <a:avLst/>
                </a:prstGeom>
                <a:blipFill>
                  <a:blip r:embed="rId5"/>
                  <a:stretch>
                    <a:fillRect t="-9677" b="-22581"/>
                  </a:stretch>
                </a:blipFill>
              </p:spPr>
              <p:txBody>
                <a:bodyPr/>
                <a:lstStyle/>
                <a:p>
                  <a:r>
                    <a:rPr lang="zh-CN" altLang="en-US">
                      <a:noFill/>
                    </a:rPr>
                    <a:t> </a:t>
                  </a:r>
                </a:p>
              </p:txBody>
            </p:sp>
          </mc:Fallback>
        </mc:AlternateContent>
      </p:grpSp>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220072"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6"/>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4995352" y="2615193"/>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4995352" y="2615193"/>
                <a:ext cx="473848" cy="369332"/>
              </a:xfrm>
              <a:prstGeom prst="rect">
                <a:avLst/>
              </a:prstGeom>
              <a:blipFill>
                <a:blip r:embed="rId7"/>
                <a:stretch>
                  <a:fillRect/>
                </a:stretch>
              </a:blipFill>
            </p:spPr>
            <p:txBody>
              <a:bodyPr/>
              <a:lstStyle/>
              <a:p>
                <a:r>
                  <a:rPr lang="en-CN">
                    <a:noFill/>
                  </a:rPr>
                  <a:t> </a:t>
                </a:r>
              </a:p>
            </p:txBody>
          </p:sp>
        </mc:Fallback>
      </mc:AlternateContent>
      <p:grpSp>
        <p:nvGrpSpPr>
          <p:cNvPr id="14" name="Group 13">
            <a:extLst>
              <a:ext uri="{FF2B5EF4-FFF2-40B4-BE49-F238E27FC236}">
                <a16:creationId xmlns:a16="http://schemas.microsoft.com/office/drawing/2014/main" id="{6807EFD5-C181-7A42-A14D-6B5C4CD94B89}"/>
              </a:ext>
            </a:extLst>
          </p:cNvPr>
          <p:cNvGrpSpPr/>
          <p:nvPr/>
        </p:nvGrpSpPr>
        <p:grpSpPr>
          <a:xfrm>
            <a:off x="1547664" y="3184431"/>
            <a:ext cx="6387120" cy="964649"/>
            <a:chOff x="1547664" y="3184431"/>
            <a:chExt cx="6387120" cy="964649"/>
          </a:xfrm>
        </p:grpSpPr>
        <p:sp>
          <p:nvSpPr>
            <p:cNvPr id="5" name="矩形 4"/>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0</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0</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8"/>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5078634" cy="701731"/>
            </a:xfrm>
            <a:prstGeom prst="rect">
              <a:avLst/>
            </a:prstGeom>
            <a:noFill/>
          </p:spPr>
          <p:txBody>
            <a:bodyPr wrap="none" rtlCol="0">
              <a:spAutoFit/>
            </a:bodyPr>
            <a:lstStyle/>
            <a:p>
              <a:pPr marL="742950" lvl="1" indent="-285750" eaLnBrk="0" hangingPunct="0">
                <a:spcBef>
                  <a:spcPct val="20000"/>
                </a:spcBef>
              </a:pP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0+</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4-0+1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5</a:t>
              </a:r>
            </a:p>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33844173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92896"/>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1979712" y="2476077"/>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34112"/>
                <a:ext cx="4685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34112"/>
                <a:ext cx="468525" cy="369332"/>
              </a:xfrm>
              <a:prstGeom prst="rect">
                <a:avLst/>
              </a:prstGeom>
              <a:blipFill>
                <a:blip r:embed="rId6"/>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1" smtClean="0">
                            <a:latin typeface="Cambria Math" panose="02040503050406030204" pitchFamily="18" charset="0"/>
                            <a:cs typeface="Consolas" pitchFamily="49" charset="0"/>
                          </a:rPr>
                          <m:t>0</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1"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spTree>
    <p:extLst>
      <p:ext uri="{BB962C8B-B14F-4D97-AF65-F5344CB8AC3E}">
        <p14:creationId xmlns:p14="http://schemas.microsoft.com/office/powerpoint/2010/main" val="4435568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2345511" y="2473977"/>
            <a:ext cx="479041" cy="520875"/>
            <a:chOff x="1969905" y="2473977"/>
            <a:chExt cx="479041"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790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79041"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6" cy="369332"/>
              </a:xfrm>
              <a:prstGeom prst="rect">
                <a:avLst/>
              </a:prstGeom>
              <a:blipFill>
                <a:blip r:embed="rId6"/>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76238"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1</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76238"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spTree>
    <p:extLst>
      <p:ext uri="{BB962C8B-B14F-4D97-AF65-F5344CB8AC3E}">
        <p14:creationId xmlns:p14="http://schemas.microsoft.com/office/powerpoint/2010/main" val="1908014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2742030" y="2473977"/>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6" cy="369332"/>
              </a:xfrm>
              <a:prstGeom prst="rect">
                <a:avLst/>
              </a:prstGeom>
              <a:blipFill>
                <a:blip r:embed="rId6"/>
                <a:stretch>
                  <a:fillRect/>
                </a:stretch>
              </a:blipFill>
            </p:spPr>
            <p:txBody>
              <a:bodyPr/>
              <a:lstStyle/>
              <a:p>
                <a:r>
                  <a:rPr lang="en-CN">
                    <a:noFill/>
                  </a:rPr>
                  <a:t> </a:t>
                </a:r>
              </a:p>
            </p:txBody>
          </p:sp>
        </mc:Fallback>
      </mc:AlternateContent>
      <p:grpSp>
        <p:nvGrpSpPr>
          <p:cNvPr id="5" name="Group 4">
            <a:extLst>
              <a:ext uri="{FF2B5EF4-FFF2-40B4-BE49-F238E27FC236}">
                <a16:creationId xmlns:a16="http://schemas.microsoft.com/office/drawing/2014/main" id="{F282826C-B037-AF47-8F82-20D1FD55AA5A}"/>
              </a:ext>
            </a:extLst>
          </p:cNvPr>
          <p:cNvGrpSpPr/>
          <p:nvPr/>
        </p:nvGrpSpPr>
        <p:grpSpPr>
          <a:xfrm>
            <a:off x="1547664" y="3184431"/>
            <a:ext cx="2334729" cy="391829"/>
            <a:chOff x="1547664" y="3184431"/>
            <a:chExt cx="2334729" cy="391829"/>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2</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35613187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158257" y="2482562"/>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5" cy="369332"/>
              </a:xfrm>
              <a:prstGeom prst="rect">
                <a:avLst/>
              </a:prstGeom>
              <a:blipFill>
                <a:blip r:embed="rId6"/>
                <a:stretch>
                  <a:fillRect/>
                </a:stretch>
              </a:blipFill>
            </p:spPr>
            <p:txBody>
              <a:bodyPr/>
              <a:lstStyle/>
              <a:p>
                <a:r>
                  <a:rPr lang="en-CN">
                    <a:noFill/>
                  </a:rPr>
                  <a:t> </a:t>
                </a:r>
              </a:p>
            </p:txBody>
          </p:sp>
        </mc:Fallback>
      </mc:AlternateContent>
      <p:grpSp>
        <p:nvGrpSpPr>
          <p:cNvPr id="25" name="Group 24">
            <a:extLst>
              <a:ext uri="{FF2B5EF4-FFF2-40B4-BE49-F238E27FC236}">
                <a16:creationId xmlns:a16="http://schemas.microsoft.com/office/drawing/2014/main" id="{C428B606-3529-804E-8A03-1ADF67681FB9}"/>
              </a:ext>
            </a:extLst>
          </p:cNvPr>
          <p:cNvGrpSpPr/>
          <p:nvPr/>
        </p:nvGrpSpPr>
        <p:grpSpPr>
          <a:xfrm>
            <a:off x="1547664" y="3184431"/>
            <a:ext cx="6387120" cy="964649"/>
            <a:chOff x="1547664" y="3184431"/>
            <a:chExt cx="6387120" cy="964649"/>
          </a:xfrm>
        </p:grpSpPr>
        <p:sp>
          <p:nvSpPr>
            <p:cNvPr id="26" name="矩形 4">
              <a:extLst>
                <a:ext uri="{FF2B5EF4-FFF2-40B4-BE49-F238E27FC236}">
                  <a16:creationId xmlns:a16="http://schemas.microsoft.com/office/drawing/2014/main" id="{218CDB93-2040-294C-ACAF-4DF9F591CF8A}"/>
                </a:ext>
              </a:extLst>
            </p:cNvPr>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5A259EF-87D5-3142-8099-00C2D37C081F}"/>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3</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27" name="TextBox 26">
                  <a:extLst>
                    <a:ext uri="{FF2B5EF4-FFF2-40B4-BE49-F238E27FC236}">
                      <a16:creationId xmlns:a16="http://schemas.microsoft.com/office/drawing/2014/main" id="{15A259EF-87D5-3142-8099-00C2D37C081F}"/>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8" name="TextBox 27">
              <a:extLst>
                <a:ext uri="{FF2B5EF4-FFF2-40B4-BE49-F238E27FC236}">
                  <a16:creationId xmlns:a16="http://schemas.microsoft.com/office/drawing/2014/main" id="{318BB6D9-C978-F541-8703-9802850A76B3}"/>
                </a:ext>
              </a:extLst>
            </p:cNvPr>
            <p:cNvSpPr txBox="1"/>
            <p:nvPr/>
          </p:nvSpPr>
          <p:spPr>
            <a:xfrm>
              <a:off x="2856150" y="3206928"/>
              <a:ext cx="5078634" cy="701731"/>
            </a:xfrm>
            <a:prstGeom prst="rect">
              <a:avLst/>
            </a:prstGeom>
            <a:noFill/>
          </p:spPr>
          <p:txBody>
            <a:bodyPr wrap="none" rtlCol="0">
              <a:spAutoFit/>
            </a:bodyPr>
            <a:lstStyle/>
            <a:p>
              <a:pPr marL="742950" lvl="1" indent="-285750" eaLnBrk="0" hangingPunct="0">
                <a:spcBef>
                  <a:spcPct val="20000"/>
                </a:spcBef>
              </a:pP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5+</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4-3+1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7</a:t>
              </a:r>
            </a:p>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43076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3" name="曲线连接符 72"/>
          <p:cNvCxnSpPr/>
          <p:nvPr/>
        </p:nvCxnSpPr>
        <p:spPr>
          <a:xfrm rot="16200000" flipH="1">
            <a:off x="5105851" y="-223704"/>
            <a:ext cx="36000" cy="5400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p:nvPr/>
        </p:nvCxnSpPr>
        <p:spPr>
          <a:xfrm rot="16200000" flipH="1">
            <a:off x="4031948" y="946797"/>
            <a:ext cx="36000" cy="529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p:nvPr/>
        </p:nvCxnSpPr>
        <p:spPr>
          <a:xfrm rot="16200000" flipH="1">
            <a:off x="3485971" y="2585843"/>
            <a:ext cx="36000" cy="421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曲线连接符 80"/>
          <p:cNvCxnSpPr/>
          <p:nvPr/>
        </p:nvCxnSpPr>
        <p:spPr>
          <a:xfrm rot="16200000" flipH="1">
            <a:off x="4061971" y="5278966"/>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3868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6046130" y="2490659"/>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158257" y="2482562"/>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821410" y="2631875"/>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821410" y="2631875"/>
                <a:ext cx="473848" cy="369332"/>
              </a:xfrm>
              <a:prstGeom prst="rect">
                <a:avLst/>
              </a:prstGeom>
              <a:blipFill>
                <a:blip r:embed="rId6"/>
                <a:stretch>
                  <a:fillRect/>
                </a:stretch>
              </a:blipFill>
            </p:spPr>
            <p:txBody>
              <a:bodyPr/>
              <a:lstStyle/>
              <a:p>
                <a:r>
                  <a:rPr lang="en-CN">
                    <a:noFill/>
                  </a:rPr>
                  <a:t> </a:t>
                </a:r>
              </a:p>
            </p:txBody>
          </p:sp>
        </mc:Fallback>
      </mc:AlternateContent>
      <p:grpSp>
        <p:nvGrpSpPr>
          <p:cNvPr id="20" name="Group 19">
            <a:extLst>
              <a:ext uri="{FF2B5EF4-FFF2-40B4-BE49-F238E27FC236}">
                <a16:creationId xmlns:a16="http://schemas.microsoft.com/office/drawing/2014/main" id="{A9C0C257-C950-9547-A677-A0B94F6C12A0}"/>
              </a:ext>
            </a:extLst>
          </p:cNvPr>
          <p:cNvGrpSpPr/>
          <p:nvPr/>
        </p:nvGrpSpPr>
        <p:grpSpPr>
          <a:xfrm>
            <a:off x="1547664" y="3184431"/>
            <a:ext cx="2334729" cy="391829"/>
            <a:chOff x="1547664" y="3184431"/>
            <a:chExt cx="2334729" cy="391829"/>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92EA898-9D68-5C48-AE96-74236A7A186A}"/>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3</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2</m:t>
                          </m:r>
                        </m:sub>
                      </m:sSub>
                    </m:oMath>
                  </a14:m>
                  <a:endParaRPr lang="en-CN" dirty="0">
                    <a:latin typeface="Consolas" pitchFamily="49" charset="0"/>
                    <a:cs typeface="Consolas" pitchFamily="49" charset="0"/>
                  </a:endParaRPr>
                </a:p>
              </p:txBody>
            </p:sp>
          </mc:Choice>
          <mc:Fallback xmlns="">
            <p:sp>
              <p:nvSpPr>
                <p:cNvPr id="21" name="TextBox 20">
                  <a:extLst>
                    <a:ext uri="{FF2B5EF4-FFF2-40B4-BE49-F238E27FC236}">
                      <a16:creationId xmlns:a16="http://schemas.microsoft.com/office/drawing/2014/main" id="{092EA898-9D68-5C48-AE96-74236A7A186A}"/>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7"/>
                  <a:stretch>
                    <a:fillRect t="-6667" b="-26667"/>
                  </a:stretch>
                </a:blipFill>
              </p:spPr>
              <p:txBody>
                <a:bodyPr/>
                <a:lstStyle/>
                <a:p>
                  <a:r>
                    <a:rPr lang="en-CN">
                      <a:noFill/>
                    </a:rPr>
                    <a:t> </a:t>
                  </a:r>
                </a:p>
              </p:txBody>
            </p:sp>
          </mc:Fallback>
        </mc:AlternateContent>
        <p:sp>
          <p:nvSpPr>
            <p:cNvPr id="22" name="TextBox 21">
              <a:extLst>
                <a:ext uri="{FF2B5EF4-FFF2-40B4-BE49-F238E27FC236}">
                  <a16:creationId xmlns:a16="http://schemas.microsoft.com/office/drawing/2014/main" id="{6307F58E-9F87-D04F-B337-AF6AAD61965E}"/>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40029634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6543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6046130" y="2490659"/>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642855" y="2490745"/>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821410" y="2631875"/>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821410" y="2631875"/>
                <a:ext cx="473848" cy="369332"/>
              </a:xfrm>
              <a:prstGeom prst="rect">
                <a:avLst/>
              </a:prstGeom>
              <a:blipFill>
                <a:blip r:embed="rId6"/>
                <a:stretch>
                  <a:fillRect/>
                </a:stretch>
              </a:blipFill>
            </p:spPr>
            <p:txBody>
              <a:bodyPr/>
              <a:lstStyle/>
              <a:p>
                <a:r>
                  <a:rPr lang="en-CN">
                    <a:noFill/>
                  </a:rPr>
                  <a:t> </a:t>
                </a:r>
              </a:p>
            </p:txBody>
          </p:sp>
        </mc:Fallback>
      </mc:AlternateContent>
      <p:grpSp>
        <p:nvGrpSpPr>
          <p:cNvPr id="20" name="Group 19">
            <a:extLst>
              <a:ext uri="{FF2B5EF4-FFF2-40B4-BE49-F238E27FC236}">
                <a16:creationId xmlns:a16="http://schemas.microsoft.com/office/drawing/2014/main" id="{A9C0C257-C950-9547-A677-A0B94F6C12A0}"/>
              </a:ext>
            </a:extLst>
          </p:cNvPr>
          <p:cNvGrpSpPr/>
          <p:nvPr/>
        </p:nvGrpSpPr>
        <p:grpSpPr>
          <a:xfrm>
            <a:off x="1547664" y="3184431"/>
            <a:ext cx="2809064" cy="899704"/>
            <a:chOff x="1547664" y="3184431"/>
            <a:chExt cx="2809064" cy="899704"/>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92EA898-9D68-5C48-AE96-74236A7A186A}"/>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1" smtClean="0">
                              <a:latin typeface="Cambria Math" panose="02040503050406030204" pitchFamily="18" charset="0"/>
                              <a:cs typeface="Consolas" pitchFamily="49" charset="0"/>
                            </a:rPr>
                            <m:t>4</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2</m:t>
                          </m:r>
                        </m:sub>
                      </m:sSub>
                    </m:oMath>
                  </a14:m>
                  <a:endParaRPr lang="en-CN" dirty="0">
                    <a:latin typeface="Consolas" pitchFamily="49" charset="0"/>
                    <a:cs typeface="Consolas" pitchFamily="49" charset="0"/>
                  </a:endParaRPr>
                </a:p>
              </p:txBody>
            </p:sp>
          </mc:Choice>
          <mc:Fallback xmlns="">
            <p:sp>
              <p:nvSpPr>
                <p:cNvPr id="21" name="TextBox 20">
                  <a:extLst>
                    <a:ext uri="{FF2B5EF4-FFF2-40B4-BE49-F238E27FC236}">
                      <a16:creationId xmlns:a16="http://schemas.microsoft.com/office/drawing/2014/main" id="{092EA898-9D68-5C48-AE96-74236A7A186A}"/>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7"/>
                  <a:stretch>
                    <a:fillRect t="-6667" b="-26667"/>
                  </a:stretch>
                </a:blipFill>
              </p:spPr>
              <p:txBody>
                <a:bodyPr/>
                <a:lstStyle/>
                <a:p>
                  <a:r>
                    <a:rPr lang="zh-CN" altLang="en-US">
                      <a:noFill/>
                    </a:rPr>
                    <a:t> </a:t>
                  </a:r>
                </a:p>
              </p:txBody>
            </p:sp>
          </mc:Fallback>
        </mc:AlternateContent>
        <p:sp>
          <p:nvSpPr>
            <p:cNvPr id="22" name="TextBox 21">
              <a:extLst>
                <a:ext uri="{FF2B5EF4-FFF2-40B4-BE49-F238E27FC236}">
                  <a16:creationId xmlns:a16="http://schemas.microsoft.com/office/drawing/2014/main" id="{6307F58E-9F87-D04F-B337-AF6AAD61965E}"/>
                </a:ext>
              </a:extLst>
            </p:cNvPr>
            <p:cNvSpPr txBox="1"/>
            <p:nvPr/>
          </p:nvSpPr>
          <p:spPr>
            <a:xfrm>
              <a:off x="3203848" y="3714803"/>
              <a:ext cx="1152880"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
        <p:nvSpPr>
          <p:cNvPr id="5" name="文本框 4">
            <a:extLst>
              <a:ext uri="{FF2B5EF4-FFF2-40B4-BE49-F238E27FC236}">
                <a16:creationId xmlns:a16="http://schemas.microsoft.com/office/drawing/2014/main" id="{4159133A-1C7D-EA4C-869D-B741BD2DBDD0}"/>
              </a:ext>
            </a:extLst>
          </p:cNvPr>
          <p:cNvSpPr txBox="1"/>
          <p:nvPr/>
        </p:nvSpPr>
        <p:spPr>
          <a:xfrm>
            <a:off x="3651760" y="3210463"/>
            <a:ext cx="5250155" cy="646331"/>
          </a:xfrm>
          <a:prstGeom prst="rect">
            <a:avLst/>
          </a:prstGeom>
          <a:noFill/>
        </p:spPr>
        <p:txBody>
          <a:bodyPr wrap="none" rtlCol="0">
            <a:spAutoFit/>
          </a:bodyPr>
          <a:lstStyle/>
          <a:p>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7 +</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 – 4 + 1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8</a:t>
            </a:r>
          </a:p>
          <a:p>
            <a:endParaRPr kumimoji="1" lang="zh-CN" altLang="en-US" b="1" dirty="0"/>
          </a:p>
        </p:txBody>
      </p:sp>
    </p:spTree>
    <p:extLst>
      <p:ext uri="{BB962C8B-B14F-4D97-AF65-F5344CB8AC3E}">
        <p14:creationId xmlns:p14="http://schemas.microsoft.com/office/powerpoint/2010/main" val="16559353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b="1" dirty="0"/>
                  <a:t>Algorithm:</a:t>
                </a:r>
              </a:p>
              <a:p>
                <a:pPr marL="400050" lvl="1" indent="0" algn="just">
                  <a:buNone/>
                </a:pPr>
                <a:r>
                  <a:rPr lang="en-US" altLang="zh-CN" dirty="0"/>
                  <a:t>- The idea is similar to merge sort, divide the array into two equal or almost equal halves in each step until the base case is reached.</a:t>
                </a:r>
              </a:p>
              <a:p>
                <a:pPr marL="400050" lvl="1" indent="0" algn="just">
                  <a:buNone/>
                </a:pPr>
                <a:r>
                  <a:rPr lang="en-US" altLang="zh-CN" dirty="0"/>
                  <a:t>- Create a function merge that counts the number of inversions when two halves of the array are merged, create two indices </a:t>
                </a:r>
                <a14:m>
                  <m:oMath xmlns:m="http://schemas.openxmlformats.org/officeDocument/2006/math">
                    <m:r>
                      <a:rPr lang="en-US" altLang="zh-CN" i="1" dirty="0" smtClean="0">
                        <a:latin typeface="Cambria Math" panose="02040503050406030204" pitchFamily="18" charset="0"/>
                      </a:rPr>
                      <m:t>𝑖</m:t>
                    </m:r>
                  </m:oMath>
                </a14:m>
                <a:r>
                  <a:rPr lang="en-US" altLang="zh-CN" dirty="0"/>
                  <a:t> and </a:t>
                </a:r>
                <a14:m>
                  <m:oMath xmlns:m="http://schemas.openxmlformats.org/officeDocument/2006/math">
                    <m:r>
                      <a:rPr lang="en-US" altLang="zh-CN" i="1" dirty="0" smtClean="0">
                        <a:latin typeface="Cambria Math" panose="02040503050406030204" pitchFamily="18" charset="0"/>
                      </a:rPr>
                      <m:t>𝑗</m:t>
                    </m:r>
                  </m:oMath>
                </a14:m>
                <a:r>
                  <a:rPr lang="en-US" altLang="zh-CN" dirty="0"/>
                  <a:t>, </a:t>
                </a:r>
                <a14:m>
                  <m:oMath xmlns:m="http://schemas.openxmlformats.org/officeDocument/2006/math">
                    <m:r>
                      <a:rPr lang="en-US" altLang="zh-CN" i="1" dirty="0" smtClean="0">
                        <a:latin typeface="Cambria Math" panose="02040503050406030204" pitchFamily="18" charset="0"/>
                      </a:rPr>
                      <m:t>𝑖</m:t>
                    </m:r>
                  </m:oMath>
                </a14:m>
                <a:r>
                  <a:rPr lang="en-US" altLang="zh-CN" dirty="0"/>
                  <a:t> is the index for first half and </a:t>
                </a:r>
                <a14:m>
                  <m:oMath xmlns:m="http://schemas.openxmlformats.org/officeDocument/2006/math">
                    <m:r>
                      <a:rPr lang="en-US" altLang="zh-CN" i="1" dirty="0" smtClean="0">
                        <a:latin typeface="Cambria Math" panose="02040503050406030204" pitchFamily="18" charset="0"/>
                      </a:rPr>
                      <m:t>𝑗</m:t>
                    </m:r>
                  </m:oMath>
                </a14:m>
                <a:r>
                  <a:rPr lang="en-US" altLang="zh-CN" dirty="0"/>
                  <a:t> is an index of the second half.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m:t>
                    </m:r>
                  </m:oMath>
                </a14:m>
                <a:r>
                  <a:rPr lang="en-US" altLang="zh-CN" dirty="0"/>
                  <a:t>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m:t>
                    </m:r>
                  </m:oMath>
                </a14:m>
                <a:r>
                  <a:rPr lang="en-US" altLang="zh-CN" dirty="0"/>
                  <a:t>will be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en-US" altLang="zh-CN" dirty="0"/>
              </a:p>
              <a:p>
                <a:pPr marL="400050" lvl="1" indent="0" algn="just">
                  <a:buNone/>
                </a:pPr>
                <a:r>
                  <a:rPr lang="en-US" altLang="zh-CN" dirty="0"/>
                  <a:t>- Create a recursive function to divide the array into halves and find the answer by summing the number of inversions is the first half, number of inversion in the second half and the number of inversions by merging the two.</a:t>
                </a:r>
              </a:p>
              <a:p>
                <a:pPr marL="400050" lvl="1" indent="0" algn="just">
                  <a:buNone/>
                </a:pPr>
                <a:r>
                  <a:rPr lang="en-US" altLang="zh-CN" dirty="0"/>
                  <a:t>- The base case of recursion is when there is only one element in the given half.</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617" b="-560"/>
                </a:stretch>
              </a:blipFill>
            </p:spPr>
            <p:txBody>
              <a:bodyPr/>
              <a:lstStyle/>
              <a:p>
                <a:r>
                  <a:rPr lang="en-CN">
                    <a:noFill/>
                  </a:rPr>
                  <a:t> </a:t>
                </a:r>
              </a:p>
            </p:txBody>
          </p:sp>
        </mc:Fallback>
      </mc:AlternateContent>
    </p:spTree>
    <p:extLst>
      <p:ext uri="{BB962C8B-B14F-4D97-AF65-F5344CB8AC3E}">
        <p14:creationId xmlns:p14="http://schemas.microsoft.com/office/powerpoint/2010/main" val="13478763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60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topic covered merge sort:</a:t>
            </a:r>
          </a:p>
          <a:p>
            <a:pPr lvl="1"/>
            <a:r>
              <a:rPr lang="en-US" altLang="en-US">
                <a:latin typeface="Arial" charset="0"/>
                <a:cs typeface="Arial" charset="0"/>
              </a:rPr>
              <a:t>Divide an unsorted list into two equal or nearly equal sub lists,</a:t>
            </a:r>
          </a:p>
          <a:p>
            <a:pPr lvl="1"/>
            <a:r>
              <a:rPr lang="en-US" altLang="en-US">
                <a:latin typeface="Arial" charset="0"/>
                <a:cs typeface="Arial" charset="0"/>
              </a:rPr>
              <a:t>Sorts each of the sub lists by calling itself recursively, and then</a:t>
            </a:r>
          </a:p>
          <a:p>
            <a:pPr lvl="1"/>
            <a:r>
              <a:rPr lang="en-US" altLang="en-US">
                <a:latin typeface="Arial" charset="0"/>
                <a:cs typeface="Arial" charset="0"/>
              </a:rPr>
              <a:t>Merges the two sub lists together to form a sorted list</a:t>
            </a:r>
          </a:p>
        </p:txBody>
      </p:sp>
      <p:pic>
        <p:nvPicPr>
          <p:cNvPr id="4" name="图片 3">
            <a:extLst>
              <a:ext uri="{FF2B5EF4-FFF2-40B4-BE49-F238E27FC236}">
                <a16:creationId xmlns:a16="http://schemas.microsoft.com/office/drawing/2014/main" id="{79B8A8C9-BA46-DA46-AEEE-3B70BFCAF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8577" y="4149080"/>
            <a:ext cx="1386846" cy="1761295"/>
          </a:xfrm>
          <a:prstGeom prst="rect">
            <a:avLst/>
          </a:prstGeom>
        </p:spPr>
      </p:pic>
    </p:spTree>
    <p:extLst>
      <p:ext uri="{BB962C8B-B14F-4D97-AF65-F5344CB8AC3E}">
        <p14:creationId xmlns:p14="http://schemas.microsoft.com/office/powerpoint/2010/main" val="416350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893023" y="1584114"/>
            <a:ext cx="7349988" cy="874026"/>
            <a:chOff x="894420" y="2708920"/>
            <a:chExt cx="7349988" cy="874026"/>
          </a:xfrm>
        </p:grpSpPr>
        <p:grpSp>
          <p:nvGrpSpPr>
            <p:cNvPr id="74" name="组合 73"/>
            <p:cNvGrpSpPr/>
            <p:nvPr/>
          </p:nvGrpSpPr>
          <p:grpSpPr>
            <a:xfrm>
              <a:off x="894420" y="2708920"/>
              <a:ext cx="7349988" cy="874026"/>
              <a:chOff x="894420" y="1600200"/>
              <a:chExt cx="7349988" cy="874026"/>
            </a:xfrm>
          </p:grpSpPr>
          <p:sp>
            <p:nvSpPr>
              <p:cNvPr id="82" name="矩形 81"/>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文本框 74"/>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76" name="文本框 75"/>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77" name="文本框 76"/>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78" name="文本框 77"/>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79" name="文本框 78"/>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0" name="文本框 79"/>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1" name="文本框 80"/>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
        <p:nvSpPr>
          <p:cNvPr id="2" name="标题 1"/>
          <p:cNvSpPr>
            <a:spLocks noGrp="1"/>
          </p:cNvSpPr>
          <p:nvPr>
            <p:ph type="title"/>
          </p:nvPr>
        </p:nvSpPr>
        <p:spPr/>
        <p:txBody>
          <a:bodyPr/>
          <a:lstStyle/>
          <a:p>
            <a:r>
              <a:rPr lang="en-US" altLang="zh-CN" dirty="0"/>
              <a:t>Selection Sort</a:t>
            </a:r>
            <a:endParaRPr lang="zh-CN" altLang="en-US" dirty="0"/>
          </a:p>
        </p:txBody>
      </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87824" y="364233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096720" y="143990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906511" y="2678378"/>
            <a:ext cx="7349988" cy="874026"/>
            <a:chOff x="894420" y="2708920"/>
            <a:chExt cx="7349988" cy="874026"/>
          </a:xfrm>
        </p:grpSpPr>
        <p:grpSp>
          <p:nvGrpSpPr>
            <p:cNvPr id="93" name="组合 92"/>
            <p:cNvGrpSpPr/>
            <p:nvPr/>
          </p:nvGrpSpPr>
          <p:grpSpPr>
            <a:xfrm>
              <a:off x="894420" y="2708920"/>
              <a:ext cx="7349988" cy="874026"/>
              <a:chOff x="894420" y="1600200"/>
              <a:chExt cx="7349988" cy="874026"/>
            </a:xfrm>
          </p:grpSpPr>
          <p:sp>
            <p:nvSpPr>
              <p:cNvPr id="101" name="矩形 10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96" name="文本框 95"/>
            <p:cNvSpPr txBox="1"/>
            <p:nvPr/>
          </p:nvSpPr>
          <p:spPr>
            <a:xfrm>
              <a:off x="3291601"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28" name="直接连接符 127"/>
          <p:cNvCxnSpPr/>
          <p:nvPr/>
        </p:nvCxnSpPr>
        <p:spPr>
          <a:xfrm>
            <a:off x="4067944" y="252129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909097" y="3771898"/>
            <a:ext cx="7349988" cy="874026"/>
            <a:chOff x="894420" y="2708920"/>
            <a:chExt cx="7349988" cy="874026"/>
          </a:xfrm>
        </p:grpSpPr>
        <p:grpSp>
          <p:nvGrpSpPr>
            <p:cNvPr id="130" name="组合 129"/>
            <p:cNvGrpSpPr/>
            <p:nvPr/>
          </p:nvGrpSpPr>
          <p:grpSpPr>
            <a:xfrm>
              <a:off x="894420" y="2708920"/>
              <a:ext cx="7349988" cy="874026"/>
              <a:chOff x="894420" y="1600200"/>
              <a:chExt cx="7349988" cy="874026"/>
            </a:xfrm>
          </p:grpSpPr>
          <p:sp>
            <p:nvSpPr>
              <p:cNvPr id="138" name="矩形 137"/>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文本框 130"/>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2" name="文本框 131"/>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33" name="文本框 132"/>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134" name="文本框 133"/>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35" name="文本框 134"/>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36" name="文本框 135"/>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37" name="文本框 136"/>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147" name="组合 146"/>
          <p:cNvGrpSpPr/>
          <p:nvPr/>
        </p:nvGrpSpPr>
        <p:grpSpPr>
          <a:xfrm>
            <a:off x="909097" y="4821574"/>
            <a:ext cx="7349988" cy="874026"/>
            <a:chOff x="894420" y="2708920"/>
            <a:chExt cx="7349988" cy="874026"/>
          </a:xfrm>
        </p:grpSpPr>
        <p:grpSp>
          <p:nvGrpSpPr>
            <p:cNvPr id="148" name="组合 147"/>
            <p:cNvGrpSpPr/>
            <p:nvPr/>
          </p:nvGrpSpPr>
          <p:grpSpPr>
            <a:xfrm>
              <a:off x="894420" y="2708920"/>
              <a:ext cx="7349988" cy="874026"/>
              <a:chOff x="894420" y="1600200"/>
              <a:chExt cx="7349988" cy="874026"/>
            </a:xfrm>
          </p:grpSpPr>
          <p:sp>
            <p:nvSpPr>
              <p:cNvPr id="156" name="矩形 155"/>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9" name="文本框 148"/>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150" name="文本框 149"/>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151" name="文本框 150"/>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152" name="文本框 151"/>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53" name="文本框 152"/>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54" name="文本框 153"/>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55" name="文本框 154"/>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11" name="曲线连接符 110"/>
          <p:cNvCxnSpPr/>
          <p:nvPr/>
        </p:nvCxnSpPr>
        <p:spPr>
          <a:xfrm rot="16200000" flipH="1">
            <a:off x="4027710" y="1872210"/>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曲线连接符 111"/>
          <p:cNvCxnSpPr/>
          <p:nvPr/>
        </p:nvCxnSpPr>
        <p:spPr>
          <a:xfrm rot="16200000" flipH="1">
            <a:off x="2436106" y="2410454"/>
            <a:ext cx="36000" cy="2268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2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algorithms</a:t>
            </a:r>
            <a:endParaRPr lang="zh-CN" altLang="en-US" dirty="0"/>
          </a:p>
        </p:txBody>
      </p:sp>
      <p:sp>
        <p:nvSpPr>
          <p:cNvPr id="3" name="内容占位符 2"/>
          <p:cNvSpPr>
            <a:spLocks noGrp="1"/>
          </p:cNvSpPr>
          <p:nvPr>
            <p:ph idx="1"/>
          </p:nvPr>
        </p:nvSpPr>
        <p:spPr/>
        <p:txBody>
          <a:bodyPr>
            <a:normAutofit/>
          </a:bodyPr>
          <a:lstStyle/>
          <a:p>
            <a:pPr algn="just"/>
            <a:r>
              <a:rPr lang="en-US" altLang="zh-CN" dirty="0"/>
              <a:t>The stability of a sorting algorithm is concerned with </a:t>
            </a:r>
            <a:r>
              <a:rPr lang="en-US" altLang="zh-CN" b="1" dirty="0"/>
              <a:t>how the algorithm treats equal (or repeated) elements</a:t>
            </a:r>
            <a:r>
              <a:rPr lang="en-US" altLang="zh-CN" dirty="0"/>
              <a:t>. Stable sorting algorithms preserve the relative order of equal elements, while unstable sorting algorithms don’t. In other words, stable sorting maintains the position of two equals elements relative to one another.</a:t>
            </a:r>
            <a:endParaRPr lang="en-US" altLang="zh-CN" b="1" dirty="0"/>
          </a:p>
        </p:txBody>
      </p:sp>
    </p:spTree>
    <p:extLst>
      <p:ext uri="{BB962C8B-B14F-4D97-AF65-F5344CB8AC3E}">
        <p14:creationId xmlns:p14="http://schemas.microsoft.com/office/powerpoint/2010/main" val="314717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algorithms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spcBef>
                    <a:spcPts val="600"/>
                  </a:spcBef>
                  <a:spcAft>
                    <a:spcPts val="600"/>
                  </a:spcAft>
                </a:pPr>
                <a:r>
                  <a:rPr lang="en-US" altLang="zh-CN" dirty="0"/>
                  <a:t>Let </a:t>
                </a:r>
                <a14:m>
                  <m:oMath xmlns:m="http://schemas.openxmlformats.org/officeDocument/2006/math">
                    <m:r>
                      <a:rPr lang="en-US" altLang="zh-CN" i="1">
                        <a:latin typeface="Cambria Math" panose="02040503050406030204" pitchFamily="18" charset="0"/>
                      </a:rPr>
                      <m:t>𝐴</m:t>
                    </m:r>
                  </m:oMath>
                </a14:m>
                <a:r>
                  <a:rPr lang="en-US" altLang="zh-CN" dirty="0"/>
                  <a:t> be a collection of elements and &lt; be a strict weak ordering on the elements. Further, let </a:t>
                </a:r>
                <a14:m>
                  <m:oMath xmlns:m="http://schemas.openxmlformats.org/officeDocument/2006/math">
                    <m:r>
                      <a:rPr lang="en-US" altLang="zh-CN" i="1" dirty="0" smtClean="0">
                        <a:latin typeface="Cambria Math" panose="02040503050406030204" pitchFamily="18" charset="0"/>
                      </a:rPr>
                      <m:t>𝐵</m:t>
                    </m:r>
                  </m:oMath>
                </a14:m>
                <a:r>
                  <a:rPr lang="en-US" altLang="zh-CN" dirty="0"/>
                  <a:t> be the collection of elements in </a:t>
                </a:r>
                <a14:m>
                  <m:oMath xmlns:m="http://schemas.openxmlformats.org/officeDocument/2006/math">
                    <m:r>
                      <a:rPr lang="en-US" altLang="zh-CN" i="1">
                        <a:latin typeface="Cambria Math" panose="02040503050406030204" pitchFamily="18" charset="0"/>
                      </a:rPr>
                      <m:t>𝐴</m:t>
                    </m:r>
                  </m:oMath>
                </a14:m>
                <a:r>
                  <a:rPr lang="en-US" altLang="zh-CN" dirty="0"/>
                  <a:t> in the sorted order. Let’s consider two equal elements in </a:t>
                </a:r>
                <a14:m>
                  <m:oMath xmlns:m="http://schemas.openxmlformats.org/officeDocument/2006/math">
                    <m:r>
                      <a:rPr lang="en-US" altLang="zh-CN" i="1">
                        <a:latin typeface="Cambria Math" panose="02040503050406030204" pitchFamily="18" charset="0"/>
                      </a:rPr>
                      <m:t>𝐴</m:t>
                    </m:r>
                  </m:oMath>
                </a14:m>
                <a:r>
                  <a:rPr lang="en-US" altLang="zh-CN" dirty="0"/>
                  <a:t> at indices </a:t>
                </a:r>
                <a14:m>
                  <m:oMath xmlns:m="http://schemas.openxmlformats.org/officeDocument/2006/math">
                    <m:r>
                      <a:rPr lang="en-US" altLang="zh-CN" b="0" i="1" smtClean="0">
                        <a:latin typeface="Cambria Math" panose="02040503050406030204" pitchFamily="18" charset="0"/>
                      </a:rPr>
                      <m:t>𝑖</m:t>
                    </m:r>
                  </m:oMath>
                </a14:m>
                <a:r>
                  <a:rPr lang="en-US" altLang="zh-CN" dirty="0"/>
                  <a:t> and </a:t>
                </a:r>
                <a14:m>
                  <m:oMath xmlns:m="http://schemas.openxmlformats.org/officeDocument/2006/math">
                    <m:r>
                      <a:rPr lang="en-US" altLang="zh-CN" b="0" i="1" smtClean="0">
                        <a:latin typeface="Cambria Math" panose="02040503050406030204" pitchFamily="18" charset="0"/>
                      </a:rPr>
                      <m:t>𝑗</m:t>
                    </m:r>
                  </m:oMath>
                </a14:m>
                <a:r>
                  <a:rPr lang="en-US" altLang="zh-CN" dirty="0"/>
                  <a:t>, i.e.,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a:t> and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𝑗</m:t>
                        </m:r>
                      </m:e>
                    </m:d>
                  </m:oMath>
                </a14:m>
                <a:r>
                  <a:rPr lang="en-US" altLang="zh-CN" dirty="0"/>
                  <a:t>, that end up at indices </a:t>
                </a:r>
                <a14:m>
                  <m:oMath xmlns:m="http://schemas.openxmlformats.org/officeDocument/2006/math">
                    <m:r>
                      <m:rPr>
                        <m:sty m:val="p"/>
                      </m:rPr>
                      <a:rPr lang="en-US" altLang="zh-CN">
                        <a:latin typeface="Cambria Math" panose="02040503050406030204" pitchFamily="18" charset="0"/>
                      </a:rPr>
                      <m:t>m</m:t>
                    </m:r>
                  </m:oMath>
                </a14:m>
                <a:r>
                  <a:rPr lang="en-US" altLang="zh-CN" dirty="0"/>
                  <a:t> and </a:t>
                </a:r>
                <a14:m>
                  <m:oMath xmlns:m="http://schemas.openxmlformats.org/officeDocument/2006/math">
                    <m:r>
                      <m:rPr>
                        <m:sty m:val="p"/>
                      </m:rPr>
                      <a:rPr lang="en-US" altLang="zh-CN">
                        <a:latin typeface="Cambria Math" panose="02040503050406030204" pitchFamily="18" charset="0"/>
                      </a:rPr>
                      <m:t>n</m:t>
                    </m:r>
                  </m:oMath>
                </a14:m>
                <a:r>
                  <a:rPr lang="en-US" altLang="zh-CN" dirty="0"/>
                  <a:t> respectively in </a:t>
                </a:r>
                <a14:m>
                  <m:oMath xmlns:m="http://schemas.openxmlformats.org/officeDocument/2006/math">
                    <m:r>
                      <a:rPr lang="en-US" altLang="zh-CN" i="1" dirty="0">
                        <a:latin typeface="Cambria Math" panose="02040503050406030204" pitchFamily="18" charset="0"/>
                      </a:rPr>
                      <m:t>𝐵</m:t>
                    </m:r>
                  </m:oMath>
                </a14:m>
                <a:r>
                  <a:rPr lang="en-US" altLang="zh-CN" dirty="0"/>
                  <a:t>. We can classify the sorting as stable if:</a:t>
                </a:r>
              </a:p>
              <a:p>
                <a:pPr marL="0" indent="0" algn="just">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&lt;</m:t>
                      </m:r>
                      <m:r>
                        <m:rPr>
                          <m:sty m:val="p"/>
                        </m:rPr>
                        <a:rPr lang="en-US" altLang="zh-CN" b="0" i="0" smtClean="0">
                          <a:latin typeface="Cambria Math" panose="02040503050406030204" pitchFamily="18" charset="0"/>
                        </a:rPr>
                        <m:t>n</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17" t="-840" r="-7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915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Selection Sort</a:t>
            </a:r>
            <a:endParaRPr lang="zh-CN" altLang="en-US" dirty="0"/>
          </a:p>
        </p:txBody>
      </p:sp>
      <p:grpSp>
        <p:nvGrpSpPr>
          <p:cNvPr id="4" name="组合 3"/>
          <p:cNvGrpSpPr/>
          <p:nvPr/>
        </p:nvGrpSpPr>
        <p:grpSpPr>
          <a:xfrm>
            <a:off x="1977126" y="1484784"/>
            <a:ext cx="5189748" cy="874026"/>
            <a:chOff x="1187624" y="4797152"/>
            <a:chExt cx="5189748" cy="874026"/>
          </a:xfrm>
        </p:grpSpPr>
        <p:grpSp>
          <p:nvGrpSpPr>
            <p:cNvPr id="5" name="组合 4"/>
            <p:cNvGrpSpPr/>
            <p:nvPr/>
          </p:nvGrpSpPr>
          <p:grpSpPr>
            <a:xfrm>
              <a:off x="1187624" y="4797152"/>
              <a:ext cx="5189748" cy="874026"/>
              <a:chOff x="894420" y="1600200"/>
              <a:chExt cx="5189748" cy="874026"/>
            </a:xfrm>
          </p:grpSpPr>
          <p:sp>
            <p:nvSpPr>
              <p:cNvPr id="11" name="矩形 1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矩形 1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310314" y="4967590"/>
              <a:ext cx="623889" cy="523220"/>
            </a:xfrm>
            <a:prstGeom prst="rect">
              <a:avLst/>
            </a:prstGeom>
            <a:noFill/>
          </p:spPr>
          <p:txBody>
            <a:bodyPr wrap="none" rtlCol="0">
              <a:spAutoFit/>
            </a:bodyPr>
            <a:lstStyle/>
            <a:p>
              <a:r>
                <a:rPr lang="en-US" altLang="zh-CN" sz="2800" dirty="0"/>
                <a:t>8B</a:t>
              </a:r>
              <a:endParaRPr lang="zh-CN" altLang="en-US" sz="2800" dirty="0"/>
            </a:p>
          </p:txBody>
        </p:sp>
        <p:sp>
          <p:nvSpPr>
            <p:cNvPr id="7" name="文本框 6"/>
            <p:cNvSpPr txBox="1"/>
            <p:nvPr/>
          </p:nvSpPr>
          <p:spPr>
            <a:xfrm>
              <a:off x="2393019" y="4967590"/>
              <a:ext cx="623889" cy="523220"/>
            </a:xfrm>
            <a:prstGeom prst="rect">
              <a:avLst/>
            </a:prstGeom>
            <a:noFill/>
          </p:spPr>
          <p:txBody>
            <a:bodyPr wrap="none" rtlCol="0">
              <a:spAutoFit/>
            </a:bodyPr>
            <a:lstStyle/>
            <a:p>
              <a:r>
                <a:rPr lang="en-US" altLang="zh-CN" sz="2800" dirty="0"/>
                <a:t>5A</a:t>
              </a:r>
              <a:endParaRPr lang="zh-CN" altLang="en-US" sz="2800" dirty="0"/>
            </a:p>
          </p:txBody>
        </p:sp>
        <p:sp>
          <p:nvSpPr>
            <p:cNvPr id="8" name="文本框 7"/>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9" name="文本框 8"/>
            <p:cNvSpPr txBox="1"/>
            <p:nvPr/>
          </p:nvSpPr>
          <p:spPr>
            <a:xfrm>
              <a:off x="4553259" y="497677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10" name="文本框 9"/>
            <p:cNvSpPr txBox="1"/>
            <p:nvPr/>
          </p:nvSpPr>
          <p:spPr>
            <a:xfrm>
              <a:off x="5613342" y="4967590"/>
              <a:ext cx="663964" cy="523220"/>
            </a:xfrm>
            <a:prstGeom prst="rect">
              <a:avLst/>
            </a:prstGeom>
            <a:noFill/>
          </p:spPr>
          <p:txBody>
            <a:bodyPr wrap="none" rtlCol="0">
              <a:spAutoFit/>
            </a:bodyPr>
            <a:lstStyle/>
            <a:p>
              <a:r>
                <a:rPr lang="en-US" altLang="zh-CN" sz="2800" dirty="0"/>
                <a:t>1G</a:t>
              </a:r>
              <a:endParaRPr lang="zh-CN" altLang="en-US" sz="2800" dirty="0"/>
            </a:p>
          </p:txBody>
        </p:sp>
      </p:grpSp>
      <p:grpSp>
        <p:nvGrpSpPr>
          <p:cNvPr id="16" name="组合 15"/>
          <p:cNvGrpSpPr/>
          <p:nvPr/>
        </p:nvGrpSpPr>
        <p:grpSpPr>
          <a:xfrm>
            <a:off x="1973102" y="2615032"/>
            <a:ext cx="5189748" cy="874026"/>
            <a:chOff x="1187624" y="4797152"/>
            <a:chExt cx="5189748" cy="874026"/>
          </a:xfrm>
        </p:grpSpPr>
        <p:grpSp>
          <p:nvGrpSpPr>
            <p:cNvPr id="17" name="组合 16"/>
            <p:cNvGrpSpPr/>
            <p:nvPr/>
          </p:nvGrpSpPr>
          <p:grpSpPr>
            <a:xfrm>
              <a:off x="1187624" y="4797152"/>
              <a:ext cx="5189748" cy="874026"/>
              <a:chOff x="894420" y="1600200"/>
              <a:chExt cx="5189748" cy="874026"/>
            </a:xfrm>
          </p:grpSpPr>
          <p:sp>
            <p:nvSpPr>
              <p:cNvPr id="23" name="矩形 22"/>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19" name="文本框 18"/>
            <p:cNvSpPr txBox="1"/>
            <p:nvPr/>
          </p:nvSpPr>
          <p:spPr>
            <a:xfrm>
              <a:off x="2393019" y="4967590"/>
              <a:ext cx="623889" cy="523220"/>
            </a:xfrm>
            <a:prstGeom prst="rect">
              <a:avLst/>
            </a:prstGeom>
            <a:noFill/>
          </p:spPr>
          <p:txBody>
            <a:bodyPr wrap="none" rtlCol="0">
              <a:spAutoFit/>
            </a:bodyPr>
            <a:lstStyle/>
            <a:p>
              <a:r>
                <a:rPr lang="en-US" altLang="zh-CN" sz="2800" dirty="0"/>
                <a:t>5A</a:t>
              </a:r>
              <a:endParaRPr lang="zh-CN" altLang="en-US" sz="2800" dirty="0"/>
            </a:p>
          </p:txBody>
        </p:sp>
        <p:sp>
          <p:nvSpPr>
            <p:cNvPr id="20" name="文本框 19"/>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21" name="文本框 20"/>
            <p:cNvSpPr txBox="1"/>
            <p:nvPr/>
          </p:nvSpPr>
          <p:spPr>
            <a:xfrm>
              <a:off x="4553259" y="497677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22" name="文本框 21"/>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grpSp>
        <p:nvGrpSpPr>
          <p:cNvPr id="28" name="组合 27"/>
          <p:cNvGrpSpPr/>
          <p:nvPr/>
        </p:nvGrpSpPr>
        <p:grpSpPr>
          <a:xfrm>
            <a:off x="1982298" y="3728596"/>
            <a:ext cx="5189748" cy="874026"/>
            <a:chOff x="1187624" y="4797152"/>
            <a:chExt cx="5189748" cy="874026"/>
          </a:xfrm>
        </p:grpSpPr>
        <p:grpSp>
          <p:nvGrpSpPr>
            <p:cNvPr id="29" name="组合 28"/>
            <p:cNvGrpSpPr/>
            <p:nvPr/>
          </p:nvGrpSpPr>
          <p:grpSpPr>
            <a:xfrm>
              <a:off x="1187624" y="4797152"/>
              <a:ext cx="5189748" cy="874026"/>
              <a:chOff x="894420" y="1600200"/>
              <a:chExt cx="5189748" cy="874026"/>
            </a:xfrm>
          </p:grpSpPr>
          <p:sp>
            <p:nvSpPr>
              <p:cNvPr id="35" name="矩形 3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6" name="矩形 3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31" name="文本框 30"/>
            <p:cNvSpPr txBox="1"/>
            <p:nvPr/>
          </p:nvSpPr>
          <p:spPr>
            <a:xfrm>
              <a:off x="2393019" y="496759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32" name="文本框 31"/>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33" name="文本框 32"/>
            <p:cNvSpPr txBox="1"/>
            <p:nvPr/>
          </p:nvSpPr>
          <p:spPr>
            <a:xfrm>
              <a:off x="4553259" y="4976770"/>
              <a:ext cx="623889" cy="523220"/>
            </a:xfrm>
            <a:prstGeom prst="rect">
              <a:avLst/>
            </a:prstGeom>
            <a:noFill/>
          </p:spPr>
          <p:txBody>
            <a:bodyPr wrap="none" rtlCol="0">
              <a:spAutoFit/>
            </a:bodyPr>
            <a:lstStyle/>
            <a:p>
              <a:r>
                <a:rPr lang="en-US" altLang="zh-CN" sz="2800" dirty="0">
                  <a:solidFill>
                    <a:srgbClr val="C00000"/>
                  </a:solidFill>
                </a:rPr>
                <a:t>5A</a:t>
              </a:r>
              <a:endParaRPr lang="zh-CN" altLang="en-US" sz="2800" dirty="0">
                <a:solidFill>
                  <a:srgbClr val="C00000"/>
                </a:solidFill>
              </a:endParaRPr>
            </a:p>
          </p:txBody>
        </p:sp>
        <p:sp>
          <p:nvSpPr>
            <p:cNvPr id="34" name="文本框 33"/>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cxnSp>
        <p:nvCxnSpPr>
          <p:cNvPr id="41" name="曲线连接符 40"/>
          <p:cNvCxnSpPr/>
          <p:nvPr/>
        </p:nvCxnSpPr>
        <p:spPr>
          <a:xfrm rot="16200000" flipH="1">
            <a:off x="4594503" y="263477"/>
            <a:ext cx="36000" cy="4248000"/>
          </a:xfrm>
          <a:prstGeom prst="curvedConnector3">
            <a:avLst>
              <a:gd name="adj1" fmla="val 412883"/>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nvCxnSpPr>
        <p:spPr>
          <a:xfrm rot="16200000" flipH="1">
            <a:off x="4552562" y="2351639"/>
            <a:ext cx="36000" cy="223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p:nvPr/>
        </p:nvCxnSpPr>
        <p:spPr>
          <a:xfrm rot="16200000" flipH="1">
            <a:off x="4064293" y="4040848"/>
            <a:ext cx="36000" cy="1116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982298" y="4939768"/>
            <a:ext cx="5189748" cy="874026"/>
            <a:chOff x="1187624" y="4797152"/>
            <a:chExt cx="5189748" cy="874026"/>
          </a:xfrm>
        </p:grpSpPr>
        <p:grpSp>
          <p:nvGrpSpPr>
            <p:cNvPr id="45" name="组合 44"/>
            <p:cNvGrpSpPr/>
            <p:nvPr/>
          </p:nvGrpSpPr>
          <p:grpSpPr>
            <a:xfrm>
              <a:off x="1187624" y="4797152"/>
              <a:ext cx="5189748" cy="874026"/>
              <a:chOff x="894420" y="1600200"/>
              <a:chExt cx="5189748" cy="874026"/>
            </a:xfrm>
          </p:grpSpPr>
          <p:sp>
            <p:nvSpPr>
              <p:cNvPr id="51" name="矩形 5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矩形 5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47" name="文本框 46"/>
            <p:cNvSpPr txBox="1"/>
            <p:nvPr/>
          </p:nvSpPr>
          <p:spPr>
            <a:xfrm>
              <a:off x="2393019" y="4967590"/>
              <a:ext cx="663964" cy="523220"/>
            </a:xfrm>
            <a:prstGeom prst="rect">
              <a:avLst/>
            </a:prstGeom>
            <a:noFill/>
          </p:spPr>
          <p:txBody>
            <a:bodyPr wrap="none" rtlCol="0">
              <a:spAutoFit/>
            </a:bodyPr>
            <a:lstStyle/>
            <a:p>
              <a:r>
                <a:rPr lang="en-US" altLang="zh-CN" sz="2800" dirty="0"/>
                <a:t>1C</a:t>
              </a:r>
              <a:endParaRPr lang="zh-CN" altLang="en-US" sz="2800" dirty="0"/>
            </a:p>
          </p:txBody>
        </p:sp>
        <p:sp>
          <p:nvSpPr>
            <p:cNvPr id="48" name="文本框 47"/>
            <p:cNvSpPr txBox="1"/>
            <p:nvPr/>
          </p:nvSpPr>
          <p:spPr>
            <a:xfrm>
              <a:off x="3462720" y="4967590"/>
              <a:ext cx="623889" cy="523220"/>
            </a:xfrm>
            <a:prstGeom prst="rect">
              <a:avLst/>
            </a:prstGeom>
            <a:noFill/>
          </p:spPr>
          <p:txBody>
            <a:bodyPr wrap="none" rtlCol="0">
              <a:spAutoFit/>
            </a:bodyPr>
            <a:lstStyle/>
            <a:p>
              <a:r>
                <a:rPr lang="en-US" altLang="zh-CN" sz="2800" dirty="0">
                  <a:solidFill>
                    <a:srgbClr val="C00000"/>
                  </a:solidFill>
                </a:rPr>
                <a:t>2E</a:t>
              </a:r>
              <a:endParaRPr lang="zh-CN" altLang="en-US" sz="2800" dirty="0">
                <a:solidFill>
                  <a:srgbClr val="C00000"/>
                </a:solidFill>
              </a:endParaRPr>
            </a:p>
          </p:txBody>
        </p:sp>
        <p:sp>
          <p:nvSpPr>
            <p:cNvPr id="49" name="文本框 48"/>
            <p:cNvSpPr txBox="1"/>
            <p:nvPr/>
          </p:nvSpPr>
          <p:spPr>
            <a:xfrm>
              <a:off x="4553259" y="4976770"/>
              <a:ext cx="623889" cy="523220"/>
            </a:xfrm>
            <a:prstGeom prst="rect">
              <a:avLst/>
            </a:prstGeom>
            <a:noFill/>
          </p:spPr>
          <p:txBody>
            <a:bodyPr wrap="none" rtlCol="0">
              <a:spAutoFit/>
            </a:bodyPr>
            <a:lstStyle/>
            <a:p>
              <a:r>
                <a:rPr lang="en-US" altLang="zh-CN" sz="2800" dirty="0">
                  <a:solidFill>
                    <a:srgbClr val="C00000"/>
                  </a:solidFill>
                </a:rPr>
                <a:t>5A</a:t>
              </a:r>
              <a:endParaRPr lang="zh-CN" altLang="en-US" sz="2800" dirty="0">
                <a:solidFill>
                  <a:srgbClr val="C00000"/>
                </a:solidFill>
              </a:endParaRPr>
            </a:p>
          </p:txBody>
        </p:sp>
        <p:sp>
          <p:nvSpPr>
            <p:cNvPr id="50" name="文本框 49"/>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grpSp>
        <p:nvGrpSpPr>
          <p:cNvPr id="61" name="组合 60"/>
          <p:cNvGrpSpPr/>
          <p:nvPr/>
        </p:nvGrpSpPr>
        <p:grpSpPr>
          <a:xfrm>
            <a:off x="1900406" y="1516709"/>
            <a:ext cx="5459318" cy="4284637"/>
            <a:chOff x="1900406" y="1516709"/>
            <a:chExt cx="5459318" cy="4284637"/>
          </a:xfrm>
        </p:grpSpPr>
        <p:sp>
          <p:nvSpPr>
            <p:cNvPr id="58" name="椭圆 57"/>
            <p:cNvSpPr/>
            <p:nvPr/>
          </p:nvSpPr>
          <p:spPr>
            <a:xfrm>
              <a:off x="6197252" y="1516709"/>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012771" y="1535013"/>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900406" y="5009258"/>
              <a:ext cx="2140964"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553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Insertion sort</a:t>
            </a:r>
          </a:p>
          <a:p>
            <a:r>
              <a:rPr lang="en-US" altLang="en-US" dirty="0">
                <a:latin typeface="Arial" charset="0"/>
                <a:cs typeface="Arial" charset="0"/>
              </a:rPr>
              <a:t>Bubble sort</a:t>
            </a:r>
          </a:p>
          <a:p>
            <a:r>
              <a:rPr lang="en-US" altLang="en-US" dirty="0">
                <a:solidFill>
                  <a:srgbClr val="FF0000"/>
                </a:solidFill>
                <a:latin typeface="Arial" charset="0"/>
                <a:cs typeface="Arial" charset="0"/>
              </a:rPr>
              <a:t>Merge sort</a:t>
            </a:r>
          </a:p>
          <a:p>
            <a:pPr marL="0" indent="0">
              <a:buNone/>
            </a:pPr>
            <a:endParaRPr lang="en-US" altLang="zh-CN" dirty="0"/>
          </a:p>
          <a:p>
            <a:endParaRPr lang="zh-CN" altLang="en-US" dirty="0"/>
          </a:p>
        </p:txBody>
      </p:sp>
    </p:spTree>
    <p:extLst>
      <p:ext uri="{BB962C8B-B14F-4D97-AF65-F5344CB8AC3E}">
        <p14:creationId xmlns:p14="http://schemas.microsoft.com/office/powerpoint/2010/main" val="330103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dirty="0">
                <a:latin typeface="Arial" charset="0"/>
                <a:cs typeface="Arial" charset="0"/>
              </a:rPr>
              <a:t>Outline</a:t>
            </a:r>
          </a:p>
        </p:txBody>
      </p:sp>
      <p:sp>
        <p:nvSpPr>
          <p:cNvPr id="7171" name="Content Placeholder 2"/>
          <p:cNvSpPr>
            <a:spLocks noGrp="1"/>
          </p:cNvSpPr>
          <p:nvPr>
            <p:ph idx="1"/>
          </p:nvPr>
        </p:nvSpPr>
        <p:spPr/>
        <p:txBody>
          <a:bodyPr/>
          <a:lstStyle/>
          <a:p>
            <a:pPr>
              <a:buFont typeface="Arial" charset="0"/>
              <a:buNone/>
            </a:pPr>
            <a:r>
              <a:rPr lang="en-CA" altLang="en-US" dirty="0">
                <a:latin typeface="Arial" charset="0"/>
                <a:cs typeface="Arial" charset="0"/>
              </a:rPr>
              <a:t>	This topic covers merge sort</a:t>
            </a:r>
          </a:p>
          <a:p>
            <a:pPr lvl="1"/>
            <a:r>
              <a:rPr lang="en-CA" altLang="en-US" dirty="0">
                <a:latin typeface="Arial" charset="0"/>
                <a:cs typeface="Arial" charset="0"/>
              </a:rPr>
              <a:t>A recursive divide-and-conquer algorithm</a:t>
            </a:r>
          </a:p>
          <a:p>
            <a:pPr lvl="1"/>
            <a:r>
              <a:rPr lang="en-CA" altLang="en-US" dirty="0">
                <a:latin typeface="Arial" charset="0"/>
                <a:cs typeface="Arial" charset="0"/>
              </a:rPr>
              <a:t>Merging two lists</a:t>
            </a:r>
          </a:p>
          <a:p>
            <a:pPr lvl="1"/>
            <a:r>
              <a:rPr lang="en-CA" altLang="en-US" dirty="0">
                <a:latin typeface="Arial" charset="0"/>
                <a:cs typeface="Arial" charset="0"/>
              </a:rPr>
              <a:t>The merge sort algorithm</a:t>
            </a:r>
          </a:p>
          <a:p>
            <a:pPr lvl="1"/>
            <a:r>
              <a:rPr lang="en-CA" altLang="en-US" dirty="0">
                <a:latin typeface="Arial" charset="0"/>
                <a:cs typeface="Arial" charset="0"/>
              </a:rPr>
              <a:t>A run-time analysis</a:t>
            </a:r>
          </a:p>
        </p:txBody>
      </p:sp>
    </p:spTree>
    <p:extLst>
      <p:ext uri="{BB962C8B-B14F-4D97-AF65-F5344CB8AC3E}">
        <p14:creationId xmlns:p14="http://schemas.microsoft.com/office/powerpoint/2010/main" val="251409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merge sort algorithm 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strategy is called </a:t>
            </a:r>
            <a:r>
              <a:rPr lang="en-US" altLang="en-US" i="1" dirty="0">
                <a:latin typeface="Arial" charset="0"/>
                <a:cs typeface="Arial" charset="0"/>
              </a:rPr>
              <a:t>divide-and-conquer</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en-US" dirty="0">
                <a:solidFill>
                  <a:srgbClr val="C00000"/>
                </a:solidFill>
                <a:latin typeface="Arial" charset="0"/>
                <a:cs typeface="Arial" charset="0"/>
              </a:rPr>
              <a:t>Question</a:t>
            </a:r>
            <a:r>
              <a:rPr lang="en-US" altLang="en-US" dirty="0">
                <a:latin typeface="Arial" charset="0"/>
                <a:cs typeface="Arial" charset="0"/>
              </a:rPr>
              <a:t>: How can we merge two sorted sub-lists into a single sorted list?</a:t>
            </a:r>
            <a:endParaRPr lang="en-US" altLang="en-US" dirty="0">
              <a:latin typeface="Times New Roman" pitchFamily="18" charset="0"/>
              <a:cs typeface="Arial" charset="0"/>
            </a:endParaRPr>
          </a:p>
        </p:txBody>
      </p:sp>
    </p:spTree>
    <p:extLst>
      <p:ext uri="{BB962C8B-B14F-4D97-AF65-F5344CB8AC3E}">
        <p14:creationId xmlns:p14="http://schemas.microsoft.com/office/powerpoint/2010/main" val="318298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921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the two sorted arrays and an empty array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Define three indices at the start of each array</a:t>
            </a:r>
          </a:p>
        </p:txBody>
      </p:sp>
      <p:grpSp>
        <p:nvGrpSpPr>
          <p:cNvPr id="53" name="Group 52">
            <a:extLst>
              <a:ext uri="{FF2B5EF4-FFF2-40B4-BE49-F238E27FC236}">
                <a16:creationId xmlns:a16="http://schemas.microsoft.com/office/drawing/2014/main" id="{B3815FBB-905E-3E44-8849-40A88CB6C856}"/>
              </a:ext>
            </a:extLst>
          </p:cNvPr>
          <p:cNvGrpSpPr/>
          <p:nvPr/>
        </p:nvGrpSpPr>
        <p:grpSpPr>
          <a:xfrm>
            <a:off x="2771800" y="2852936"/>
            <a:ext cx="3163984" cy="2136903"/>
            <a:chOff x="2791614" y="2729311"/>
            <a:chExt cx="3163984" cy="2136903"/>
          </a:xfrm>
        </p:grpSpPr>
        <p:grpSp>
          <p:nvGrpSpPr>
            <p:cNvPr id="5" name="Group 4">
              <a:extLst>
                <a:ext uri="{FF2B5EF4-FFF2-40B4-BE49-F238E27FC236}">
                  <a16:creationId xmlns:a16="http://schemas.microsoft.com/office/drawing/2014/main" id="{82B26DA0-8ACF-3E46-B2D1-186C67A51C20}"/>
                </a:ext>
              </a:extLst>
            </p:cNvPr>
            <p:cNvGrpSpPr/>
            <p:nvPr/>
          </p:nvGrpSpPr>
          <p:grpSpPr>
            <a:xfrm>
              <a:off x="3275856" y="2729311"/>
              <a:ext cx="2002264" cy="523220"/>
              <a:chOff x="4423243" y="5725643"/>
              <a:chExt cx="2002264" cy="523220"/>
            </a:xfrm>
          </p:grpSpPr>
          <p:grpSp>
            <p:nvGrpSpPr>
              <p:cNvPr id="6" name="Group 5">
                <a:extLst>
                  <a:ext uri="{FF2B5EF4-FFF2-40B4-BE49-F238E27FC236}">
                    <a16:creationId xmlns:a16="http://schemas.microsoft.com/office/drawing/2014/main" id="{D19FE1F8-73BE-324D-B1EA-D4370054BAA2}"/>
                  </a:ext>
                </a:extLst>
              </p:cNvPr>
              <p:cNvGrpSpPr/>
              <p:nvPr/>
            </p:nvGrpSpPr>
            <p:grpSpPr>
              <a:xfrm>
                <a:off x="4427984" y="5725643"/>
                <a:ext cx="1997523" cy="523220"/>
                <a:chOff x="4427984" y="5725643"/>
                <a:chExt cx="1997523" cy="523220"/>
              </a:xfrm>
            </p:grpSpPr>
            <p:grpSp>
              <p:nvGrpSpPr>
                <p:cNvPr id="12" name="Group 11">
                  <a:extLst>
                    <a:ext uri="{FF2B5EF4-FFF2-40B4-BE49-F238E27FC236}">
                      <a16:creationId xmlns:a16="http://schemas.microsoft.com/office/drawing/2014/main" id="{8D378722-AF96-F342-BD85-23CCE39B0825}"/>
                    </a:ext>
                  </a:extLst>
                </p:cNvPr>
                <p:cNvGrpSpPr/>
                <p:nvPr/>
              </p:nvGrpSpPr>
              <p:grpSpPr>
                <a:xfrm>
                  <a:off x="4427984" y="5867640"/>
                  <a:ext cx="1728192" cy="288032"/>
                  <a:chOff x="4427984" y="5867640"/>
                  <a:chExt cx="1728192" cy="288032"/>
                </a:xfrm>
              </p:grpSpPr>
              <p:sp>
                <p:nvSpPr>
                  <p:cNvPr id="15" name="Rectangle 14">
                    <a:extLst>
                      <a:ext uri="{FF2B5EF4-FFF2-40B4-BE49-F238E27FC236}">
                        <a16:creationId xmlns:a16="http://schemas.microsoft.com/office/drawing/2014/main" id="{7F9ADF25-4CAA-C14A-AC99-D27CF38CA887}"/>
                      </a:ext>
                    </a:extLst>
                  </p:cNvPr>
                  <p:cNvSpPr/>
                  <p:nvPr/>
                </p:nvSpPr>
                <p:spPr>
                  <a:xfrm>
                    <a:off x="442798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BC77E205-A9F9-AB4B-B534-83D86416D1BA}"/>
                      </a:ext>
                    </a:extLst>
                  </p:cNvPr>
                  <p:cNvSpPr/>
                  <p:nvPr/>
                </p:nvSpPr>
                <p:spPr>
                  <a:xfrm>
                    <a:off x="4716016"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B3982AD-876C-0B4A-AE06-37DBCA483E3A}"/>
                      </a:ext>
                    </a:extLst>
                  </p:cNvPr>
                  <p:cNvSpPr/>
                  <p:nvPr/>
                </p:nvSpPr>
                <p:spPr>
                  <a:xfrm>
                    <a:off x="5004048"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75E80206-7968-004E-8E01-18913D26EC70}"/>
                      </a:ext>
                    </a:extLst>
                  </p:cNvPr>
                  <p:cNvSpPr/>
                  <p:nvPr/>
                </p:nvSpPr>
                <p:spPr>
                  <a:xfrm>
                    <a:off x="5292080"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E232283A-A382-B04E-9179-7C7D37BACD1C}"/>
                      </a:ext>
                    </a:extLst>
                  </p:cNvPr>
                  <p:cNvSpPr/>
                  <p:nvPr/>
                </p:nvSpPr>
                <p:spPr>
                  <a:xfrm>
                    <a:off x="5580112"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165AC7C6-98F5-9349-B0E7-FCD67BDBC52C}"/>
                      </a:ext>
                    </a:extLst>
                  </p:cNvPr>
                  <p:cNvSpPr/>
                  <p:nvPr/>
                </p:nvSpPr>
                <p:spPr>
                  <a:xfrm>
                    <a:off x="586814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86DAD23B-3951-AB4B-9774-41804C019175}"/>
                    </a:ext>
                  </a:extLst>
                </p:cNvPr>
                <p:cNvSpPr/>
                <p:nvPr/>
              </p:nvSpPr>
              <p:spPr>
                <a:xfrm>
                  <a:off x="6080125" y="5892206"/>
                  <a:ext cx="211008" cy="238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EC9CDDE-6409-A04C-960E-B2AD9EF1D331}"/>
                        </a:ext>
                      </a:extLst>
                    </p:cNvPr>
                    <p:cNvSpPr txBox="1"/>
                    <p:nvPr/>
                  </p:nvSpPr>
                  <p:spPr>
                    <a:xfrm>
                      <a:off x="5833678" y="5725643"/>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3EC9CDDE-6409-A04C-960E-B2AD9EF1D331}"/>
                        </a:ext>
                      </a:extLst>
                    </p:cNvPr>
                    <p:cNvSpPr txBox="1">
                      <a:spLocks noRot="1" noChangeAspect="1" noMove="1" noResize="1" noEditPoints="1" noAdjustHandles="1" noChangeArrowheads="1" noChangeShapeType="1" noTextEdit="1"/>
                    </p:cNvSpPr>
                    <p:nvPr/>
                  </p:nvSpPr>
                  <p:spPr>
                    <a:xfrm>
                      <a:off x="5833678" y="5725643"/>
                      <a:ext cx="591829" cy="523220"/>
                    </a:xfrm>
                    <a:prstGeom prst="rect">
                      <a:avLst/>
                    </a:prstGeom>
                    <a:blipFill>
                      <a:blip r:embed="rId3"/>
                      <a:stretch>
                        <a:fillRect/>
                      </a:stretch>
                    </a:blipFill>
                  </p:spPr>
                  <p:txBody>
                    <a:bodyPr/>
                    <a:lstStyle/>
                    <a:p>
                      <a:r>
                        <a:rPr lang="en-CN">
                          <a:noFill/>
                        </a:rPr>
                        <a:t> </a:t>
                      </a:r>
                    </a:p>
                  </p:txBody>
                </p:sp>
              </mc:Fallback>
            </mc:AlternateContent>
          </p:grpSp>
          <p:sp>
            <p:nvSpPr>
              <p:cNvPr id="7" name="TextBox 6">
                <a:extLst>
                  <a:ext uri="{FF2B5EF4-FFF2-40B4-BE49-F238E27FC236}">
                    <a16:creationId xmlns:a16="http://schemas.microsoft.com/office/drawing/2014/main" id="{3D021C23-D355-5945-A859-72419D0B8182}"/>
                  </a:ext>
                </a:extLst>
              </p:cNvPr>
              <p:cNvSpPr txBox="1"/>
              <p:nvPr/>
            </p:nvSpPr>
            <p:spPr>
              <a:xfrm>
                <a:off x="4912393" y="5822693"/>
                <a:ext cx="44114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18</a:t>
                </a:r>
                <a:endParaRPr lang="en-C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F58C2E9-57A9-2042-8769-30E8C0DDDD61}"/>
                  </a:ext>
                </a:extLst>
              </p:cNvPr>
              <p:cNvSpPr txBox="1"/>
              <p:nvPr/>
            </p:nvSpPr>
            <p:spPr>
              <a:xfrm>
                <a:off x="5230621" y="5827332"/>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21</a:t>
                </a:r>
                <a:endParaRPr lang="en-C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8188830-1C72-2F45-B19C-C97F95AC99DD}"/>
                  </a:ext>
                </a:extLst>
              </p:cNvPr>
              <p:cNvSpPr txBox="1"/>
              <p:nvPr/>
            </p:nvSpPr>
            <p:spPr>
              <a:xfrm>
                <a:off x="5520993" y="5822693"/>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24</a:t>
                </a:r>
                <a:endParaRPr lang="en-C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98C8DBD-6477-9442-8EFA-5E13B3127D0C}"/>
                  </a:ext>
                </a:extLst>
              </p:cNvPr>
              <p:cNvSpPr txBox="1"/>
              <p:nvPr/>
            </p:nvSpPr>
            <p:spPr>
              <a:xfrm>
                <a:off x="4423243" y="5832908"/>
                <a:ext cx="31290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3</a:t>
                </a:r>
                <a:endParaRPr lang="en-C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0A4AA35-F9CB-2643-BE94-EAB2DF6EA445}"/>
                  </a:ext>
                </a:extLst>
              </p:cNvPr>
              <p:cNvSpPr txBox="1"/>
              <p:nvPr/>
            </p:nvSpPr>
            <p:spPr>
              <a:xfrm>
                <a:off x="4707215" y="5834863"/>
                <a:ext cx="31290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5</a:t>
                </a:r>
                <a:endParaRPr lang="en-CN"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0186D9C9-52D4-634F-B7FF-1D3B97F5537B}"/>
                </a:ext>
              </a:extLst>
            </p:cNvPr>
            <p:cNvGrpSpPr/>
            <p:nvPr/>
          </p:nvGrpSpPr>
          <p:grpSpPr>
            <a:xfrm>
              <a:off x="3275856" y="3507854"/>
              <a:ext cx="2002264" cy="523220"/>
              <a:chOff x="4423243" y="5725125"/>
              <a:chExt cx="2002264" cy="523220"/>
            </a:xfrm>
          </p:grpSpPr>
          <p:grpSp>
            <p:nvGrpSpPr>
              <p:cNvPr id="22" name="Group 21">
                <a:extLst>
                  <a:ext uri="{FF2B5EF4-FFF2-40B4-BE49-F238E27FC236}">
                    <a16:creationId xmlns:a16="http://schemas.microsoft.com/office/drawing/2014/main" id="{43696998-D96D-FA4C-8055-5A3F24FA1F15}"/>
                  </a:ext>
                </a:extLst>
              </p:cNvPr>
              <p:cNvGrpSpPr/>
              <p:nvPr/>
            </p:nvGrpSpPr>
            <p:grpSpPr>
              <a:xfrm>
                <a:off x="4427984" y="5725125"/>
                <a:ext cx="1997523" cy="523220"/>
                <a:chOff x="4427984" y="5725125"/>
                <a:chExt cx="1997523" cy="523220"/>
              </a:xfrm>
            </p:grpSpPr>
            <p:grpSp>
              <p:nvGrpSpPr>
                <p:cNvPr id="28" name="Group 27">
                  <a:extLst>
                    <a:ext uri="{FF2B5EF4-FFF2-40B4-BE49-F238E27FC236}">
                      <a16:creationId xmlns:a16="http://schemas.microsoft.com/office/drawing/2014/main" id="{8EFE6901-5D65-394C-9459-A524078E0251}"/>
                    </a:ext>
                  </a:extLst>
                </p:cNvPr>
                <p:cNvGrpSpPr/>
                <p:nvPr/>
              </p:nvGrpSpPr>
              <p:grpSpPr>
                <a:xfrm>
                  <a:off x="4427984" y="5867640"/>
                  <a:ext cx="1728192" cy="288032"/>
                  <a:chOff x="4427984" y="5867640"/>
                  <a:chExt cx="1728192" cy="288032"/>
                </a:xfrm>
              </p:grpSpPr>
              <p:sp>
                <p:nvSpPr>
                  <p:cNvPr id="31" name="Rectangle 30">
                    <a:extLst>
                      <a:ext uri="{FF2B5EF4-FFF2-40B4-BE49-F238E27FC236}">
                        <a16:creationId xmlns:a16="http://schemas.microsoft.com/office/drawing/2014/main" id="{D041510D-DCD4-214B-BB6A-0A1897C67323}"/>
                      </a:ext>
                    </a:extLst>
                  </p:cNvPr>
                  <p:cNvSpPr/>
                  <p:nvPr/>
                </p:nvSpPr>
                <p:spPr>
                  <a:xfrm>
                    <a:off x="442798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B34A48D8-2EFE-1B48-A8AA-34BB52F5BD41}"/>
                      </a:ext>
                    </a:extLst>
                  </p:cNvPr>
                  <p:cNvSpPr/>
                  <p:nvPr/>
                </p:nvSpPr>
                <p:spPr>
                  <a:xfrm>
                    <a:off x="4716016"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0FA19A4-2488-BB4B-80A3-A1F02F0D3129}"/>
                      </a:ext>
                    </a:extLst>
                  </p:cNvPr>
                  <p:cNvSpPr/>
                  <p:nvPr/>
                </p:nvSpPr>
                <p:spPr>
                  <a:xfrm>
                    <a:off x="5004048"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A3EB5E42-203A-834D-8A62-6C7D1AADE419}"/>
                      </a:ext>
                    </a:extLst>
                  </p:cNvPr>
                  <p:cNvSpPr/>
                  <p:nvPr/>
                </p:nvSpPr>
                <p:spPr>
                  <a:xfrm>
                    <a:off x="5292080"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923652EB-5DD5-2843-B665-EF790E21DCB3}"/>
                      </a:ext>
                    </a:extLst>
                  </p:cNvPr>
                  <p:cNvSpPr/>
                  <p:nvPr/>
                </p:nvSpPr>
                <p:spPr>
                  <a:xfrm>
                    <a:off x="5580112"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71313945-FF22-194E-A3F0-E11AB0D57F85}"/>
                      </a:ext>
                    </a:extLst>
                  </p:cNvPr>
                  <p:cNvSpPr/>
                  <p:nvPr/>
                </p:nvSpPr>
                <p:spPr>
                  <a:xfrm>
                    <a:off x="586814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sp>
              <p:nvSpPr>
                <p:cNvPr id="29" name="Rectangle 28">
                  <a:extLst>
                    <a:ext uri="{FF2B5EF4-FFF2-40B4-BE49-F238E27FC236}">
                      <a16:creationId xmlns:a16="http://schemas.microsoft.com/office/drawing/2014/main" id="{6C67A12D-DA79-9141-A315-E63D863561C5}"/>
                    </a:ext>
                  </a:extLst>
                </p:cNvPr>
                <p:cNvSpPr/>
                <p:nvPr/>
              </p:nvSpPr>
              <p:spPr>
                <a:xfrm>
                  <a:off x="6052116" y="5887974"/>
                  <a:ext cx="211008" cy="25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08C47D-A7D9-1D49-9CC8-ACB842E00BF7}"/>
                        </a:ext>
                      </a:extLst>
                    </p:cNvPr>
                    <p:cNvSpPr txBox="1"/>
                    <p:nvPr/>
                  </p:nvSpPr>
                  <p:spPr>
                    <a:xfrm>
                      <a:off x="5833678" y="5725125"/>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5008C47D-A7D9-1D49-9CC8-ACB842E00BF7}"/>
                        </a:ext>
                      </a:extLst>
                    </p:cNvPr>
                    <p:cNvSpPr txBox="1">
                      <a:spLocks noRot="1" noChangeAspect="1" noMove="1" noResize="1" noEditPoints="1" noAdjustHandles="1" noChangeArrowheads="1" noChangeShapeType="1" noTextEdit="1"/>
                    </p:cNvSpPr>
                    <p:nvPr/>
                  </p:nvSpPr>
                  <p:spPr>
                    <a:xfrm>
                      <a:off x="5833678" y="5725125"/>
                      <a:ext cx="591829" cy="523220"/>
                    </a:xfrm>
                    <a:prstGeom prst="rect">
                      <a:avLst/>
                    </a:prstGeom>
                    <a:blipFill>
                      <a:blip r:embed="rId4"/>
                      <a:stretch>
                        <a:fillRect/>
                      </a:stretch>
                    </a:blipFill>
                  </p:spPr>
                  <p:txBody>
                    <a:bodyPr/>
                    <a:lstStyle/>
                    <a:p>
                      <a:r>
                        <a:rPr lang="en-CN">
                          <a:noFill/>
                        </a:rPr>
                        <a:t> </a:t>
                      </a:r>
                    </a:p>
                  </p:txBody>
                </p:sp>
              </mc:Fallback>
            </mc:AlternateContent>
          </p:grpSp>
          <p:sp>
            <p:nvSpPr>
              <p:cNvPr id="23" name="TextBox 22">
                <a:extLst>
                  <a:ext uri="{FF2B5EF4-FFF2-40B4-BE49-F238E27FC236}">
                    <a16:creationId xmlns:a16="http://schemas.microsoft.com/office/drawing/2014/main" id="{DACA0ACC-6E72-0945-B4B8-579FDF2B0362}"/>
                  </a:ext>
                </a:extLst>
              </p:cNvPr>
              <p:cNvSpPr txBox="1"/>
              <p:nvPr/>
            </p:nvSpPr>
            <p:spPr>
              <a:xfrm>
                <a:off x="4912393" y="5822693"/>
                <a:ext cx="44114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12</a:t>
                </a:r>
                <a:endParaRPr lang="en-CN"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C3A57016-0C1C-E742-AFDC-0945D191F69C}"/>
                  </a:ext>
                </a:extLst>
              </p:cNvPr>
              <p:cNvSpPr txBox="1"/>
              <p:nvPr/>
            </p:nvSpPr>
            <p:spPr>
              <a:xfrm>
                <a:off x="5207320" y="5827332"/>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16</a:t>
                </a:r>
                <a:endParaRPr lang="en-CN"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F88B890-2D3F-B045-9270-2772A10AF835}"/>
                  </a:ext>
                </a:extLst>
              </p:cNvPr>
              <p:cNvSpPr txBox="1"/>
              <p:nvPr/>
            </p:nvSpPr>
            <p:spPr>
              <a:xfrm>
                <a:off x="5520993" y="5822693"/>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33</a:t>
                </a:r>
                <a:endParaRPr lang="en-CN"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29DA0062-C827-2C4D-93D2-CAAC37B4CB4B}"/>
                  </a:ext>
                </a:extLst>
              </p:cNvPr>
              <p:cNvSpPr txBox="1"/>
              <p:nvPr/>
            </p:nvSpPr>
            <p:spPr>
              <a:xfrm>
                <a:off x="4423243" y="5832908"/>
                <a:ext cx="312906" cy="369332"/>
              </a:xfrm>
              <a:prstGeom prst="rect">
                <a:avLst/>
              </a:prstGeom>
              <a:noFill/>
            </p:spPr>
            <p:txBody>
              <a:bodyPr wrap="none" rtlCol="0">
                <a:spAutoFit/>
              </a:bodyPr>
              <a:lstStyle/>
              <a:p>
                <a:r>
                  <a:rPr lang="en-US" altLang="zh-CN" dirty="0">
                    <a:latin typeface="Arial" panose="020B0604020202020204" pitchFamily="34" charset="0"/>
                    <a:ea typeface="Cambria Math" panose="02040503050406030204" pitchFamily="18" charset="0"/>
                    <a:cs typeface="Arial" panose="020B0604020202020204" pitchFamily="34" charset="0"/>
                  </a:rPr>
                  <a:t>2</a:t>
                </a:r>
                <a:endParaRPr lang="en-CN"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0B5C7D0-1CC1-5543-8BC8-4CCCA0840BAC}"/>
                  </a:ext>
                </a:extLst>
              </p:cNvPr>
              <p:cNvSpPr txBox="1"/>
              <p:nvPr/>
            </p:nvSpPr>
            <p:spPr>
              <a:xfrm>
                <a:off x="4707215" y="5834863"/>
                <a:ext cx="31290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7</a:t>
                </a:r>
                <a:endParaRPr lang="en-CN" dirty="0">
                  <a:latin typeface="Arial" panose="020B0604020202020204" pitchFamily="34" charset="0"/>
                  <a:cs typeface="Arial" panose="020B0604020202020204" pitchFamily="34" charset="0"/>
                </a:endParaRPr>
              </a:p>
            </p:txBody>
          </p:sp>
        </p:grpSp>
        <p:cxnSp>
          <p:nvCxnSpPr>
            <p:cNvPr id="3" name="Straight Arrow Connector 2">
              <a:extLst>
                <a:ext uri="{FF2B5EF4-FFF2-40B4-BE49-F238E27FC236}">
                  <a16:creationId xmlns:a16="http://schemas.microsoft.com/office/drawing/2014/main" id="{816FA686-EA5F-1D44-8804-4678E053C21C}"/>
                </a:ext>
              </a:extLst>
            </p:cNvPr>
            <p:cNvCxnSpPr>
              <a:cxnSpLocks/>
            </p:cNvCxnSpPr>
            <p:nvPr/>
          </p:nvCxnSpPr>
          <p:spPr>
            <a:xfrm flipH="1">
              <a:off x="3424613" y="3159340"/>
              <a:ext cx="0" cy="32257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D77CC1D-E460-A242-A2F1-3AA9D6F04A8D}"/>
                </a:ext>
              </a:extLst>
            </p:cNvPr>
            <p:cNvCxnSpPr>
              <a:cxnSpLocks/>
            </p:cNvCxnSpPr>
            <p:nvPr/>
          </p:nvCxnSpPr>
          <p:spPr>
            <a:xfrm flipH="1">
              <a:off x="3436389" y="3974754"/>
              <a:ext cx="0" cy="32257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37FA7295-EBB0-EC4F-9DD8-9BD783F6A9A7}"/>
                </a:ext>
              </a:extLst>
            </p:cNvPr>
            <p:cNvGrpSpPr/>
            <p:nvPr/>
          </p:nvGrpSpPr>
          <p:grpSpPr>
            <a:xfrm>
              <a:off x="2791614" y="4342994"/>
              <a:ext cx="3163984" cy="523220"/>
              <a:chOff x="3280597" y="4700713"/>
              <a:chExt cx="3163984" cy="523220"/>
            </a:xfrm>
          </p:grpSpPr>
          <p:sp>
            <p:nvSpPr>
              <p:cNvPr id="47" name="Rectangle 46">
                <a:extLst>
                  <a:ext uri="{FF2B5EF4-FFF2-40B4-BE49-F238E27FC236}">
                    <a16:creationId xmlns:a16="http://schemas.microsoft.com/office/drawing/2014/main" id="{157D362B-8538-B14F-B918-08878CD5F98D}"/>
                  </a:ext>
                </a:extLst>
              </p:cNvPr>
              <p:cNvSpPr/>
              <p:nvPr/>
            </p:nvSpPr>
            <p:spPr>
              <a:xfrm>
                <a:off x="4432725"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201CF9FC-D672-1A44-9F58-52374EDC8B68}"/>
                  </a:ext>
                </a:extLst>
              </p:cNvPr>
              <p:cNvSpPr/>
              <p:nvPr/>
            </p:nvSpPr>
            <p:spPr>
              <a:xfrm>
                <a:off x="4720757"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29B6ACA7-5C01-BE49-B07D-C54E5E72E53C}"/>
                  </a:ext>
                </a:extLst>
              </p:cNvPr>
              <p:cNvSpPr/>
              <p:nvPr/>
            </p:nvSpPr>
            <p:spPr>
              <a:xfrm>
                <a:off x="5008789"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0DB2D1A2-EE8B-144A-B99D-2D10BA3DD0ED}"/>
                  </a:ext>
                </a:extLst>
              </p:cNvPr>
              <p:cNvSpPr/>
              <p:nvPr/>
            </p:nvSpPr>
            <p:spPr>
              <a:xfrm>
                <a:off x="5296821"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B4377342-7D15-AF48-AEFD-B9D442541BC7}"/>
                  </a:ext>
                </a:extLst>
              </p:cNvPr>
              <p:cNvSpPr/>
              <p:nvPr/>
            </p:nvSpPr>
            <p:spPr>
              <a:xfrm>
                <a:off x="5584853"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1A24A627-A755-6948-822D-CC0EEF57B607}"/>
                  </a:ext>
                </a:extLst>
              </p:cNvPr>
              <p:cNvSpPr/>
              <p:nvPr/>
            </p:nvSpPr>
            <p:spPr>
              <a:xfrm>
                <a:off x="5872885"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D031755-A461-A64E-AF88-7EE94F7918D6}"/>
                  </a:ext>
                </a:extLst>
              </p:cNvPr>
              <p:cNvSpPr/>
              <p:nvPr/>
            </p:nvSpPr>
            <p:spPr>
              <a:xfrm>
                <a:off x="6084866" y="4847170"/>
                <a:ext cx="211008" cy="238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5C15C1D-7025-AB44-B583-7D371B2E4A89}"/>
                      </a:ext>
                    </a:extLst>
                  </p:cNvPr>
                  <p:cNvSpPr txBox="1"/>
                  <p:nvPr/>
                </p:nvSpPr>
                <p:spPr>
                  <a:xfrm>
                    <a:off x="5852752" y="4700713"/>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D5C15C1D-7025-AB44-B583-7D371B2E4A89}"/>
                      </a:ext>
                    </a:extLst>
                  </p:cNvPr>
                  <p:cNvSpPr txBox="1">
                    <a:spLocks noRot="1" noChangeAspect="1" noMove="1" noResize="1" noEditPoints="1" noAdjustHandles="1" noChangeArrowheads="1" noChangeShapeType="1" noTextEdit="1"/>
                  </p:cNvSpPr>
                  <p:nvPr/>
                </p:nvSpPr>
                <p:spPr>
                  <a:xfrm>
                    <a:off x="5852752" y="4700713"/>
                    <a:ext cx="591829" cy="523220"/>
                  </a:xfrm>
                  <a:prstGeom prst="rect">
                    <a:avLst/>
                  </a:prstGeom>
                  <a:blipFill>
                    <a:blip r:embed="rId5"/>
                    <a:stretch>
                      <a:fillRect/>
                    </a:stretch>
                  </a:blipFill>
                </p:spPr>
                <p:txBody>
                  <a:bodyPr/>
                  <a:lstStyle/>
                  <a:p>
                    <a:r>
                      <a:rPr lang="en-CN">
                        <a:noFill/>
                      </a:rPr>
                      <a:t> </a:t>
                    </a:r>
                  </a:p>
                </p:txBody>
              </p:sp>
            </mc:Fallback>
          </mc:AlternateContent>
          <p:sp>
            <p:nvSpPr>
              <p:cNvPr id="56" name="Rectangle 55">
                <a:extLst>
                  <a:ext uri="{FF2B5EF4-FFF2-40B4-BE49-F238E27FC236}">
                    <a16:creationId xmlns:a16="http://schemas.microsoft.com/office/drawing/2014/main" id="{6434F7F2-5FE4-104F-9ED3-094CF6274D7E}"/>
                  </a:ext>
                </a:extLst>
              </p:cNvPr>
              <p:cNvSpPr/>
              <p:nvPr/>
            </p:nvSpPr>
            <p:spPr>
              <a:xfrm>
                <a:off x="3280597"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315AFB3-76C8-664E-9186-3927EFCB81B2}"/>
                  </a:ext>
                </a:extLst>
              </p:cNvPr>
              <p:cNvSpPr/>
              <p:nvPr/>
            </p:nvSpPr>
            <p:spPr>
              <a:xfrm>
                <a:off x="3568629"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03553028-90F2-1942-93A0-039C9DF20B9E}"/>
                  </a:ext>
                </a:extLst>
              </p:cNvPr>
              <p:cNvSpPr/>
              <p:nvPr/>
            </p:nvSpPr>
            <p:spPr>
              <a:xfrm>
                <a:off x="3856661"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692D73C1-0F05-2245-830A-014B5F10CDA6}"/>
                  </a:ext>
                </a:extLst>
              </p:cNvPr>
              <p:cNvSpPr/>
              <p:nvPr/>
            </p:nvSpPr>
            <p:spPr>
              <a:xfrm>
                <a:off x="4144693"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grpSp>
      <p:grpSp>
        <p:nvGrpSpPr>
          <p:cNvPr id="54" name="组合 53">
            <a:extLst>
              <a:ext uri="{FF2B5EF4-FFF2-40B4-BE49-F238E27FC236}">
                <a16:creationId xmlns:a16="http://schemas.microsoft.com/office/drawing/2014/main" id="{9CE6E8E8-3DAC-AD4F-8ECD-1E4FF14BC10A}"/>
              </a:ext>
            </a:extLst>
          </p:cNvPr>
          <p:cNvGrpSpPr>
            <a:grpSpLocks noChangeAspect="1"/>
          </p:cNvGrpSpPr>
          <p:nvPr/>
        </p:nvGrpSpPr>
        <p:grpSpPr>
          <a:xfrm>
            <a:off x="6516216" y="3573016"/>
            <a:ext cx="2170581" cy="2553147"/>
            <a:chOff x="6300192" y="1320015"/>
            <a:chExt cx="2823106" cy="3320679"/>
          </a:xfrm>
        </p:grpSpPr>
        <p:pic>
          <p:nvPicPr>
            <p:cNvPr id="60" name="图片 59" descr="图片包含 图示&#10;&#10;描述已自动生成">
              <a:extLst>
                <a:ext uri="{FF2B5EF4-FFF2-40B4-BE49-F238E27FC236}">
                  <a16:creationId xmlns:a16="http://schemas.microsoft.com/office/drawing/2014/main" id="{EAD0DEA3-48BD-E844-A59F-B3EE88CFF65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9762" t="36402" r="10687" b="13710"/>
            <a:stretch/>
          </p:blipFill>
          <p:spPr>
            <a:xfrm>
              <a:off x="6300192" y="2781300"/>
              <a:ext cx="2592288" cy="1859394"/>
            </a:xfrm>
            <a:prstGeom prst="rect">
              <a:avLst/>
            </a:prstGeom>
          </p:spPr>
        </p:pic>
        <p:sp>
          <p:nvSpPr>
            <p:cNvPr id="61" name="云形标注 60">
              <a:extLst>
                <a:ext uri="{FF2B5EF4-FFF2-40B4-BE49-F238E27FC236}">
                  <a16:creationId xmlns:a16="http://schemas.microsoft.com/office/drawing/2014/main" id="{6A0257A5-4237-4B44-AD3E-E6B6C29CD713}"/>
                </a:ext>
              </a:extLst>
            </p:cNvPr>
            <p:cNvSpPr/>
            <p:nvPr/>
          </p:nvSpPr>
          <p:spPr>
            <a:xfrm>
              <a:off x="6876254" y="1320015"/>
              <a:ext cx="2247044" cy="1172881"/>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Hmmm</a:t>
              </a:r>
            </a:p>
            <a:p>
              <a:pPr algn="ctr"/>
              <a:r>
                <a:rPr kumimoji="1" lang="en-US" altLang="zh-CN" sz="1600" dirty="0">
                  <a:latin typeface="Courier" pitchFamily="2" charset="0"/>
                  <a:cs typeface="Courier New" panose="02070309020205020404" pitchFamily="49" charset="0"/>
                </a:rPr>
                <a:t>Merging?</a:t>
              </a:r>
              <a:endParaRPr kumimoji="1" lang="zh-CN" altLang="en-US" sz="1600" dirty="0">
                <a:latin typeface="Courier" pitchFamily="2" charset="0"/>
                <a:cs typeface="Courier New" panose="02070309020205020404" pitchFamily="49" charset="0"/>
              </a:endParaRPr>
            </a:p>
          </p:txBody>
        </p:sp>
      </p:grpSp>
    </p:spTree>
    <p:extLst>
      <p:ext uri="{BB962C8B-B14F-4D97-AF65-F5344CB8AC3E}">
        <p14:creationId xmlns:p14="http://schemas.microsoft.com/office/powerpoint/2010/main" val="40746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3288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p:txBody>
          <a:bodyPr/>
          <a:lstStyle/>
          <a:p>
            <a:r>
              <a:rPr lang="en-US" altLang="en-US" dirty="0">
                <a:latin typeface="Arial" charset="0"/>
                <a:cs typeface="Arial" charset="0"/>
              </a:rPr>
              <a:t>Classifications</a:t>
            </a:r>
          </a:p>
        </p:txBody>
      </p:sp>
      <p:sp>
        <p:nvSpPr>
          <p:cNvPr id="17412"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operations of a sorting algorithm are based on the actions performed:</a:t>
            </a:r>
          </a:p>
          <a:p>
            <a:pPr lvl="1"/>
            <a:endParaRPr lang="en-US" altLang="en-US" dirty="0">
              <a:latin typeface="Arial" charset="0"/>
              <a:cs typeface="Arial" charset="0"/>
            </a:endParaRPr>
          </a:p>
          <a:p>
            <a:pPr lvl="1"/>
            <a:r>
              <a:rPr lang="en-US" altLang="en-US" dirty="0">
                <a:latin typeface="Arial" charset="0"/>
                <a:cs typeface="Arial" charset="0"/>
              </a:rPr>
              <a:t>Insertion</a:t>
            </a:r>
          </a:p>
          <a:p>
            <a:pPr lvl="1"/>
            <a:endParaRPr lang="en-US" altLang="en-US" dirty="0">
              <a:latin typeface="Arial" charset="0"/>
              <a:cs typeface="Arial" charset="0"/>
            </a:endParaRPr>
          </a:p>
          <a:p>
            <a:pPr lvl="1"/>
            <a:r>
              <a:rPr lang="en-US" altLang="en-US" dirty="0">
                <a:latin typeface="Arial" charset="0"/>
                <a:cs typeface="Arial" charset="0"/>
              </a:rPr>
              <a:t>Exchanging </a:t>
            </a:r>
          </a:p>
          <a:p>
            <a:pPr lvl="1"/>
            <a:endParaRPr lang="en-US" altLang="en-US" dirty="0">
              <a:latin typeface="Arial" charset="0"/>
              <a:cs typeface="Arial" charset="0"/>
            </a:endParaRPr>
          </a:p>
          <a:p>
            <a:pPr lvl="1"/>
            <a:r>
              <a:rPr lang="en-US" altLang="en-US" dirty="0">
                <a:latin typeface="Arial" charset="0"/>
                <a:cs typeface="Arial" charset="0"/>
              </a:rPr>
              <a:t>Selection  </a:t>
            </a:r>
          </a:p>
          <a:p>
            <a:pPr lvl="1"/>
            <a:endParaRPr lang="en-US" altLang="en-US" dirty="0">
              <a:latin typeface="Arial" charset="0"/>
              <a:cs typeface="Arial" charset="0"/>
            </a:endParaRPr>
          </a:p>
          <a:p>
            <a:pPr lvl="1"/>
            <a:r>
              <a:rPr lang="en-US" altLang="en-US" dirty="0">
                <a:latin typeface="Arial" charset="0"/>
                <a:cs typeface="Arial" charset="0"/>
              </a:rPr>
              <a:t>Merging </a:t>
            </a:r>
          </a:p>
          <a:p>
            <a:pPr lvl="1"/>
            <a:endParaRPr lang="en-US" altLang="en-US" dirty="0">
              <a:latin typeface="Arial" charset="0"/>
              <a:cs typeface="Arial" charset="0"/>
            </a:endParaRPr>
          </a:p>
          <a:p>
            <a:pPr lvl="1"/>
            <a:r>
              <a:rPr lang="en-US" altLang="en-US" dirty="0">
                <a:latin typeface="Arial" charset="0"/>
                <a:cs typeface="Arial" charset="0"/>
              </a:rPr>
              <a:t>Distribution </a:t>
            </a:r>
          </a:p>
        </p:txBody>
      </p:sp>
    </p:spTree>
    <p:extLst>
      <p:ext uri="{BB962C8B-B14F-4D97-AF65-F5344CB8AC3E}">
        <p14:creationId xmlns:p14="http://schemas.microsoft.com/office/powerpoint/2010/main" val="154720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02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2 and 3:   2 &lt; 3</a:t>
            </a:r>
          </a:p>
          <a:p>
            <a:pPr lvl="1"/>
            <a:r>
              <a:rPr lang="en-US" altLang="en-US" dirty="0">
                <a:latin typeface="Arial" charset="0"/>
                <a:cs typeface="Arial" charset="0"/>
              </a:rPr>
              <a:t>Copy 2 down</a:t>
            </a:r>
          </a:p>
          <a:p>
            <a:pPr lvl="1"/>
            <a:r>
              <a:rPr lang="en-US" altLang="en-US" dirty="0">
                <a:latin typeface="Arial" charset="0"/>
                <a:cs typeface="Arial" charset="0"/>
              </a:rPr>
              <a:t>Increment the corresponding indices</a:t>
            </a:r>
          </a:p>
        </p:txBody>
      </p:sp>
      <p:pic>
        <p:nvPicPr>
          <p:cNvPr id="10244" name="Picture 19" descr="mergesor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82312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48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12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3 and 7</a:t>
            </a:r>
          </a:p>
          <a:p>
            <a:pPr lvl="1"/>
            <a:r>
              <a:rPr lang="en-US" altLang="en-US">
                <a:latin typeface="Arial" charset="0"/>
                <a:cs typeface="Arial" charset="0"/>
              </a:rPr>
              <a:t>Copy 3 down</a:t>
            </a:r>
          </a:p>
          <a:p>
            <a:pPr lvl="1"/>
            <a:r>
              <a:rPr lang="en-US" altLang="en-US">
                <a:latin typeface="Arial" charset="0"/>
                <a:cs typeface="Arial" charset="0"/>
              </a:rPr>
              <a:t>Increment the corresponding indices</a:t>
            </a:r>
          </a:p>
        </p:txBody>
      </p:sp>
      <p:pic>
        <p:nvPicPr>
          <p:cNvPr id="11268" name="Picture 4" descr="mergesort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3F3B5138-E307-0943-8EB2-D43AA603929A}"/>
              </a:ext>
            </a:extLst>
          </p:cNvPr>
          <p:cNvGrpSpPr>
            <a:grpSpLocks noChangeAspect="1"/>
          </p:cNvGrpSpPr>
          <p:nvPr/>
        </p:nvGrpSpPr>
        <p:grpSpPr>
          <a:xfrm>
            <a:off x="6516216" y="3573016"/>
            <a:ext cx="2170581" cy="2553147"/>
            <a:chOff x="6300192" y="1320015"/>
            <a:chExt cx="2823106" cy="3320679"/>
          </a:xfrm>
        </p:grpSpPr>
        <p:pic>
          <p:nvPicPr>
            <p:cNvPr id="6" name="图片 5" descr="图片包含 图示&#10;&#10;描述已自动生成">
              <a:extLst>
                <a:ext uri="{FF2B5EF4-FFF2-40B4-BE49-F238E27FC236}">
                  <a16:creationId xmlns:a16="http://schemas.microsoft.com/office/drawing/2014/main" id="{2C04B8C3-8895-204C-B42F-566B691D03D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762" t="36402" r="10687" b="13710"/>
            <a:stretch/>
          </p:blipFill>
          <p:spPr>
            <a:xfrm>
              <a:off x="6300192" y="2781300"/>
              <a:ext cx="2592288" cy="1859394"/>
            </a:xfrm>
            <a:prstGeom prst="rect">
              <a:avLst/>
            </a:prstGeom>
          </p:spPr>
        </p:pic>
        <p:sp>
          <p:nvSpPr>
            <p:cNvPr id="7" name="云形标注 6">
              <a:extLst>
                <a:ext uri="{FF2B5EF4-FFF2-40B4-BE49-F238E27FC236}">
                  <a16:creationId xmlns:a16="http://schemas.microsoft.com/office/drawing/2014/main" id="{E2A3E34D-45B3-C845-8036-19E11958EAF6}"/>
                </a:ext>
              </a:extLst>
            </p:cNvPr>
            <p:cNvSpPr/>
            <p:nvPr/>
          </p:nvSpPr>
          <p:spPr>
            <a:xfrm>
              <a:off x="6876254" y="1320015"/>
              <a:ext cx="2247044" cy="1172881"/>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Still Merging?</a:t>
              </a:r>
              <a:endParaRPr kumimoji="1" lang="zh-CN" altLang="en-US" sz="1600" dirty="0">
                <a:latin typeface="Courier" pitchFamily="2" charset="0"/>
                <a:cs typeface="Courier New" panose="02070309020205020404" pitchFamily="49" charset="0"/>
              </a:endParaRPr>
            </a:p>
          </p:txBody>
        </p:sp>
      </p:grpSp>
    </p:spTree>
    <p:extLst>
      <p:ext uri="{BB962C8B-B14F-4D97-AF65-F5344CB8AC3E}">
        <p14:creationId xmlns:p14="http://schemas.microsoft.com/office/powerpoint/2010/main" val="3827028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85507"/>
            <a:ext cx="8229600" cy="1143000"/>
          </a:xfrm>
        </p:spPr>
        <p:txBody>
          <a:bodyPr/>
          <a:lstStyle/>
          <a:p>
            <a:r>
              <a:rPr lang="en-US" altLang="en-US" dirty="0">
                <a:latin typeface="Arial" charset="0"/>
                <a:cs typeface="Arial" charset="0"/>
              </a:rPr>
              <a:t>Merging Example</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5 and 7</a:t>
            </a:r>
          </a:p>
          <a:p>
            <a:pPr lvl="1"/>
            <a:r>
              <a:rPr lang="en-US" altLang="en-US" dirty="0">
                <a:latin typeface="Arial" charset="0"/>
                <a:cs typeface="Arial" charset="0"/>
              </a:rPr>
              <a:t>Copy 5 down</a:t>
            </a:r>
          </a:p>
          <a:p>
            <a:pPr lvl="1"/>
            <a:r>
              <a:rPr lang="en-US" altLang="en-US" dirty="0">
                <a:latin typeface="Arial" charset="0"/>
                <a:cs typeface="Arial" charset="0"/>
              </a:rPr>
              <a:t>Increment the appropriate indices</a:t>
            </a:r>
          </a:p>
        </p:txBody>
      </p:sp>
      <p:pic>
        <p:nvPicPr>
          <p:cNvPr id="12292" name="Picture 4" descr="mergesort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230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33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7</a:t>
            </a:r>
          </a:p>
          <a:p>
            <a:pPr lvl="1"/>
            <a:r>
              <a:rPr lang="en-US" altLang="en-US">
                <a:latin typeface="Arial" charset="0"/>
                <a:cs typeface="Arial" charset="0"/>
              </a:rPr>
              <a:t>Copy 7 down</a:t>
            </a:r>
          </a:p>
          <a:p>
            <a:pPr lvl="1"/>
            <a:r>
              <a:rPr lang="en-US" altLang="en-US">
                <a:latin typeface="Arial" charset="0"/>
                <a:cs typeface="Arial" charset="0"/>
              </a:rPr>
              <a:t>Increment...</a:t>
            </a:r>
          </a:p>
        </p:txBody>
      </p:sp>
      <p:pic>
        <p:nvPicPr>
          <p:cNvPr id="13316" name="Picture 4" descr="mergesort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21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18 and 12</a:t>
            </a:r>
          </a:p>
          <a:p>
            <a:pPr lvl="1"/>
            <a:r>
              <a:rPr lang="en-US" altLang="en-US" dirty="0">
                <a:latin typeface="Arial" charset="0"/>
                <a:cs typeface="Arial" charset="0"/>
              </a:rPr>
              <a:t>Copy 12 down</a:t>
            </a:r>
          </a:p>
          <a:p>
            <a:pPr lvl="1"/>
            <a:r>
              <a:rPr lang="en-US" altLang="en-US" dirty="0">
                <a:latin typeface="Arial" charset="0"/>
                <a:cs typeface="Arial" charset="0"/>
              </a:rPr>
              <a:t>Increment...</a:t>
            </a:r>
          </a:p>
        </p:txBody>
      </p:sp>
      <p:pic>
        <p:nvPicPr>
          <p:cNvPr id="14340" name="Picture 4" descr="mergesort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9135089A-1EB3-274D-8E64-2C9244952F90}"/>
              </a:ext>
            </a:extLst>
          </p:cNvPr>
          <p:cNvGrpSpPr/>
          <p:nvPr/>
        </p:nvGrpSpPr>
        <p:grpSpPr>
          <a:xfrm>
            <a:off x="6195222" y="3648075"/>
            <a:ext cx="2491578" cy="2478088"/>
            <a:chOff x="6195222" y="3573016"/>
            <a:chExt cx="2491575" cy="2553147"/>
          </a:xfrm>
        </p:grpSpPr>
        <p:sp>
          <p:nvSpPr>
            <p:cNvPr id="9" name="云形标注 8">
              <a:extLst>
                <a:ext uri="{FF2B5EF4-FFF2-40B4-BE49-F238E27FC236}">
                  <a16:creationId xmlns:a16="http://schemas.microsoft.com/office/drawing/2014/main" id="{4525FD03-A22A-C54D-91D2-651469D82B9F}"/>
                </a:ext>
              </a:extLst>
            </p:cNvPr>
            <p:cNvSpPr/>
            <p:nvPr/>
          </p:nvSpPr>
          <p:spPr>
            <a:xfrm>
              <a:off x="6959129" y="3573016"/>
              <a:ext cx="1727668" cy="901785"/>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Merging?</a:t>
              </a:r>
            </a:p>
            <a:p>
              <a:pPr algn="ctr"/>
              <a:r>
                <a:rPr kumimoji="1" lang="en-US" altLang="zh-CN" sz="1600" dirty="0">
                  <a:latin typeface="Courier" pitchFamily="2" charset="0"/>
                  <a:cs typeface="Courier New" panose="02070309020205020404" pitchFamily="49" charset="0"/>
                </a:rPr>
                <a:t>Kidding!</a:t>
              </a:r>
              <a:endParaRPr kumimoji="1" lang="zh-CN" altLang="en-US" sz="1600" dirty="0">
                <a:latin typeface="Courier" pitchFamily="2" charset="0"/>
                <a:cs typeface="Courier New" panose="02070309020205020404" pitchFamily="49" charset="0"/>
              </a:endParaRPr>
            </a:p>
          </p:txBody>
        </p:sp>
        <p:pic>
          <p:nvPicPr>
            <p:cNvPr id="10" name="图片 9" descr="图片包含 图示&#10;&#10;描述已自动生成">
              <a:extLst>
                <a:ext uri="{FF2B5EF4-FFF2-40B4-BE49-F238E27FC236}">
                  <a16:creationId xmlns:a16="http://schemas.microsoft.com/office/drawing/2014/main" id="{15C6151C-46CC-074F-B6BE-DFAE05831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125" t="37817" b="15123"/>
            <a:stretch/>
          </p:blipFill>
          <p:spPr>
            <a:xfrm>
              <a:off x="6195222" y="4908896"/>
              <a:ext cx="2376481" cy="1217267"/>
            </a:xfrm>
            <a:prstGeom prst="rect">
              <a:avLst/>
            </a:prstGeom>
          </p:spPr>
        </p:pic>
      </p:grpSp>
    </p:spTree>
    <p:extLst>
      <p:ext uri="{BB962C8B-B14F-4D97-AF65-F5344CB8AC3E}">
        <p14:creationId xmlns:p14="http://schemas.microsoft.com/office/powerpoint/2010/main" val="95041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153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18 and 16</a:t>
            </a:r>
          </a:p>
          <a:p>
            <a:pPr lvl="1"/>
            <a:r>
              <a:rPr lang="en-US" altLang="en-US" dirty="0">
                <a:latin typeface="Arial" charset="0"/>
                <a:cs typeface="Arial" charset="0"/>
              </a:rPr>
              <a:t>Copy 16 down</a:t>
            </a:r>
          </a:p>
          <a:p>
            <a:pPr lvl="1"/>
            <a:r>
              <a:rPr lang="en-US" altLang="en-US" dirty="0">
                <a:latin typeface="Arial" charset="0"/>
                <a:cs typeface="Arial" charset="0"/>
              </a:rPr>
              <a:t>Increment...</a:t>
            </a:r>
          </a:p>
        </p:txBody>
      </p:sp>
      <p:pic>
        <p:nvPicPr>
          <p:cNvPr id="15364" name="Picture 4" descr="mergesort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864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63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33</a:t>
            </a:r>
          </a:p>
          <a:p>
            <a:pPr lvl="1"/>
            <a:r>
              <a:rPr lang="en-US" altLang="en-US">
                <a:latin typeface="Arial" charset="0"/>
                <a:cs typeface="Arial" charset="0"/>
              </a:rPr>
              <a:t>Copy 18 down</a:t>
            </a:r>
          </a:p>
          <a:p>
            <a:pPr lvl="1"/>
            <a:r>
              <a:rPr lang="en-US" altLang="en-US">
                <a:latin typeface="Arial" charset="0"/>
                <a:cs typeface="Arial" charset="0"/>
              </a:rPr>
              <a:t>Increment...</a:t>
            </a:r>
          </a:p>
        </p:txBody>
      </p:sp>
      <p:pic>
        <p:nvPicPr>
          <p:cNvPr id="16388" name="Picture 4" descr="mergesort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66F9FAED-CE19-6A44-AA29-566695FCA3E7}"/>
              </a:ext>
            </a:extLst>
          </p:cNvPr>
          <p:cNvGrpSpPr/>
          <p:nvPr/>
        </p:nvGrpSpPr>
        <p:grpSpPr>
          <a:xfrm>
            <a:off x="6511157" y="3648075"/>
            <a:ext cx="2175643" cy="2478088"/>
            <a:chOff x="6511157" y="3648075"/>
            <a:chExt cx="2175643" cy="2478088"/>
          </a:xfrm>
        </p:grpSpPr>
        <p:sp>
          <p:nvSpPr>
            <p:cNvPr id="6" name="云形标注 5">
              <a:extLst>
                <a:ext uri="{FF2B5EF4-FFF2-40B4-BE49-F238E27FC236}">
                  <a16:creationId xmlns:a16="http://schemas.microsoft.com/office/drawing/2014/main" id="{A4CA071F-AD97-5D4D-AF37-9EE9E109D503}"/>
                </a:ext>
              </a:extLst>
            </p:cNvPr>
            <p:cNvSpPr/>
            <p:nvPr/>
          </p:nvSpPr>
          <p:spPr>
            <a:xfrm>
              <a:off x="6959130" y="3648075"/>
              <a:ext cx="1727670" cy="875274"/>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 … …</a:t>
              </a:r>
              <a:endParaRPr kumimoji="1" lang="zh-CN" altLang="en-US" sz="1600" dirty="0">
                <a:latin typeface="Courier" pitchFamily="2" charset="0"/>
                <a:cs typeface="Courier New" panose="02070309020205020404" pitchFamily="49" charset="0"/>
              </a:endParaRPr>
            </a:p>
          </p:txBody>
        </p:sp>
        <p:pic>
          <p:nvPicPr>
            <p:cNvPr id="7" name="图片 6" descr="图示&#10;&#10;低可信度描述已自动生成">
              <a:extLst>
                <a:ext uri="{FF2B5EF4-FFF2-40B4-BE49-F238E27FC236}">
                  <a16:creationId xmlns:a16="http://schemas.microsoft.com/office/drawing/2014/main" id="{16714F2C-21CD-0B44-B47E-A562E83ED45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8832" r="-124" b="13713"/>
            <a:stretch/>
          </p:blipFill>
          <p:spPr>
            <a:xfrm>
              <a:off x="6511157" y="4877684"/>
              <a:ext cx="2175643" cy="1248479"/>
            </a:xfrm>
            <a:prstGeom prst="rect">
              <a:avLst/>
            </a:prstGeom>
          </p:spPr>
        </p:pic>
      </p:grpSp>
    </p:spTree>
    <p:extLst>
      <p:ext uri="{BB962C8B-B14F-4D97-AF65-F5344CB8AC3E}">
        <p14:creationId xmlns:p14="http://schemas.microsoft.com/office/powerpoint/2010/main" val="352307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74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21 and 33</a:t>
            </a:r>
          </a:p>
          <a:p>
            <a:pPr lvl="1"/>
            <a:r>
              <a:rPr lang="en-US" altLang="en-US">
                <a:latin typeface="Arial" charset="0"/>
                <a:cs typeface="Arial" charset="0"/>
              </a:rPr>
              <a:t>Copy 21 down</a:t>
            </a:r>
          </a:p>
          <a:p>
            <a:pPr lvl="1"/>
            <a:r>
              <a:rPr lang="en-US" altLang="en-US">
                <a:latin typeface="Arial" charset="0"/>
                <a:cs typeface="Arial" charset="0"/>
              </a:rPr>
              <a:t>Increment...</a:t>
            </a:r>
          </a:p>
        </p:txBody>
      </p:sp>
      <p:pic>
        <p:nvPicPr>
          <p:cNvPr id="17412" name="Picture 4" descr="mergesort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71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24 and 33</a:t>
            </a:r>
          </a:p>
          <a:p>
            <a:pPr lvl="1"/>
            <a:r>
              <a:rPr lang="en-US" altLang="en-US" dirty="0">
                <a:latin typeface="Arial" charset="0"/>
                <a:cs typeface="Arial" charset="0"/>
              </a:rPr>
              <a:t>Copy 24 down</a:t>
            </a:r>
          </a:p>
          <a:p>
            <a:pPr lvl="1"/>
            <a:r>
              <a:rPr lang="en-US" altLang="en-US" dirty="0">
                <a:latin typeface="Arial" charset="0"/>
                <a:cs typeface="Arial" charset="0"/>
              </a:rPr>
              <a:t>Increment...</a:t>
            </a:r>
          </a:p>
        </p:txBody>
      </p:sp>
      <p:pic>
        <p:nvPicPr>
          <p:cNvPr id="18436" name="Picture 4" descr="mergesort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0" y="2809138"/>
            <a:ext cx="35258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图片包含 形状&#10;&#10;描述已自动生成">
            <a:extLst>
              <a:ext uri="{FF2B5EF4-FFF2-40B4-BE49-F238E27FC236}">
                <a16:creationId xmlns:a16="http://schemas.microsoft.com/office/drawing/2014/main" id="{57314B10-BDDC-1344-A569-714D26F1F7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6328" r="1433" b="16200"/>
          <a:stretch/>
        </p:blipFill>
        <p:spPr>
          <a:xfrm>
            <a:off x="5987039" y="4883731"/>
            <a:ext cx="2930562" cy="1411420"/>
          </a:xfrm>
          <a:prstGeom prst="rect">
            <a:avLst/>
          </a:prstGeom>
        </p:spPr>
      </p:pic>
      <p:sp>
        <p:nvSpPr>
          <p:cNvPr id="13" name="云形标注 12">
            <a:extLst>
              <a:ext uri="{FF2B5EF4-FFF2-40B4-BE49-F238E27FC236}">
                <a16:creationId xmlns:a16="http://schemas.microsoft.com/office/drawing/2014/main" id="{13B2633B-D161-6A46-8E95-E78D965AB238}"/>
              </a:ext>
            </a:extLst>
          </p:cNvPr>
          <p:cNvSpPr/>
          <p:nvPr/>
        </p:nvSpPr>
        <p:spPr>
          <a:xfrm>
            <a:off x="6487167" y="3429000"/>
            <a:ext cx="2490724" cy="1238365"/>
          </a:xfrm>
          <a:prstGeom prst="cloudCallout">
            <a:avLst>
              <a:gd name="adj1" fmla="val 14761"/>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Courier" pitchFamily="2" charset="0"/>
                <a:cs typeface="Courier New" panose="02070309020205020404" pitchFamily="49" charset="0"/>
              </a:rPr>
              <a:t>Hi! Do u want to do merging? It is interesting.</a:t>
            </a:r>
            <a:endParaRPr kumimoji="1" lang="zh-CN" altLang="en-US" sz="14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1811565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would continue until we have passed beyond the limit of one of the two arrays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After this, we simply copy over all remaining entries in the non-</a:t>
            </a:r>
            <a:br>
              <a:rPr lang="en-US" altLang="en-US" dirty="0">
                <a:latin typeface="Arial" charset="0"/>
                <a:cs typeface="Arial" charset="0"/>
              </a:rPr>
            </a:br>
            <a:r>
              <a:rPr lang="en-US" altLang="en-US" dirty="0">
                <a:latin typeface="Arial" charset="0"/>
                <a:cs typeface="Arial" charset="0"/>
              </a:rPr>
              <a:t>empty array</a:t>
            </a:r>
          </a:p>
        </p:txBody>
      </p:sp>
      <p:pic>
        <p:nvPicPr>
          <p:cNvPr id="19460" name="Picture 5" descr="C:\Users\dwharder\Desktop\i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060575"/>
            <a:ext cx="4462462"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749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52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latin typeface="Arial" charset="0"/>
                <a:cs typeface="Arial" charset="0"/>
              </a:rPr>
              <a:t>Merging Two Lists</a:t>
            </a:r>
          </a:p>
        </p:txBody>
      </p:sp>
      <p:sp>
        <p:nvSpPr>
          <p:cNvPr id="2048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Programming a merge is straight-forward:</a:t>
            </a:r>
          </a:p>
          <a:p>
            <a:pPr lvl="1"/>
            <a:r>
              <a:rPr lang="en-US" altLang="en-US" dirty="0">
                <a:latin typeface="Arial" charset="0"/>
                <a:cs typeface="Arial" charset="0"/>
              </a:rPr>
              <a:t>the sorted arrays, </a:t>
            </a:r>
            <a:r>
              <a:rPr lang="en-US" altLang="en-US" dirty="0">
                <a:solidFill>
                  <a:srgbClr val="FF0000"/>
                </a:solidFill>
                <a:latin typeface="Consolas" pitchFamily="49" charset="0"/>
                <a:cs typeface="Consolas" pitchFamily="49" charset="0"/>
              </a:rPr>
              <a:t>array1</a:t>
            </a:r>
            <a:r>
              <a:rPr lang="en-US" altLang="en-US" dirty="0">
                <a:latin typeface="Arial" charset="0"/>
                <a:cs typeface="Arial" charset="0"/>
              </a:rPr>
              <a:t> and </a:t>
            </a:r>
            <a:r>
              <a:rPr lang="en-US" altLang="en-US" dirty="0">
                <a:solidFill>
                  <a:schemeClr val="hlink"/>
                </a:solidFill>
                <a:latin typeface="Consolas" pitchFamily="49" charset="0"/>
                <a:cs typeface="Consolas" pitchFamily="49" charset="0"/>
              </a:rPr>
              <a:t>array2</a:t>
            </a:r>
            <a:r>
              <a:rPr lang="en-US" altLang="en-US" dirty="0">
                <a:latin typeface="Arial" charset="0"/>
                <a:cs typeface="Arial" charset="0"/>
              </a:rPr>
              <a:t>, are of size</a:t>
            </a:r>
            <a:r>
              <a:rPr lang="en-US" altLang="en-US" dirty="0">
                <a:latin typeface="Times New Roman" pitchFamily="18" charset="0"/>
                <a:cs typeface="Arial" charset="0"/>
              </a:rPr>
              <a:t> </a:t>
            </a:r>
            <a:r>
              <a:rPr lang="en-US" altLang="en-US" sz="2000" dirty="0">
                <a:solidFill>
                  <a:srgbClr val="FF0000"/>
                </a:solidFill>
                <a:latin typeface="Consolas" pitchFamily="49" charset="0"/>
                <a:cs typeface="Consolas" pitchFamily="49" charset="0"/>
              </a:rPr>
              <a:t>n1</a:t>
            </a:r>
            <a:r>
              <a:rPr lang="en-US" altLang="en-US" sz="2000" dirty="0">
                <a:latin typeface="Times New Roman" pitchFamily="18" charset="0"/>
                <a:cs typeface="Arial" charset="0"/>
              </a:rPr>
              <a:t> </a:t>
            </a:r>
            <a:r>
              <a:rPr lang="en-US" altLang="en-US" dirty="0">
                <a:latin typeface="Arial" charset="0"/>
                <a:cs typeface="Arial" charset="0"/>
              </a:rPr>
              <a:t>and </a:t>
            </a:r>
            <a:r>
              <a:rPr lang="en-US" altLang="en-US" sz="2000" dirty="0">
                <a:solidFill>
                  <a:schemeClr val="hlink"/>
                </a:solidFill>
                <a:latin typeface="Consolas" pitchFamily="49" charset="0"/>
                <a:cs typeface="Consolas" pitchFamily="49" charset="0"/>
              </a:rPr>
              <a:t>n2</a:t>
            </a:r>
            <a:r>
              <a:rPr lang="en-US" altLang="en-US" dirty="0">
                <a:latin typeface="Arial" charset="0"/>
                <a:cs typeface="Arial" charset="0"/>
              </a:rPr>
              <a:t>, respectively, and</a:t>
            </a:r>
          </a:p>
          <a:p>
            <a:pPr lvl="1"/>
            <a:r>
              <a:rPr lang="en-US" altLang="en-US" dirty="0">
                <a:latin typeface="Arial" charset="0"/>
                <a:cs typeface="Arial" charset="0"/>
              </a:rPr>
              <a:t>we have an empty array, </a:t>
            </a:r>
            <a:r>
              <a:rPr lang="en-US" altLang="en-US" dirty="0" err="1">
                <a:solidFill>
                  <a:srgbClr val="FF33CC"/>
                </a:solidFill>
                <a:latin typeface="Consolas" pitchFamily="49" charset="0"/>
                <a:cs typeface="Consolas" pitchFamily="49" charset="0"/>
              </a:rPr>
              <a:t>arrayout</a:t>
            </a:r>
            <a:r>
              <a:rPr lang="en-US" altLang="en-US" dirty="0">
                <a:latin typeface="Arial" charset="0"/>
                <a:cs typeface="Arial" charset="0"/>
              </a:rPr>
              <a:t>, of size </a:t>
            </a:r>
            <a:r>
              <a:rPr lang="en-US" altLang="en-US" sz="2000" dirty="0">
                <a:solidFill>
                  <a:srgbClr val="FF0000"/>
                </a:solidFill>
                <a:latin typeface="Consolas" pitchFamily="49" charset="0"/>
                <a:cs typeface="Consolas" pitchFamily="49" charset="0"/>
              </a:rPr>
              <a:t>n1</a:t>
            </a:r>
            <a:r>
              <a:rPr lang="en-US" altLang="en-US" sz="2000" dirty="0">
                <a:latin typeface="Consolas" pitchFamily="49" charset="0"/>
                <a:cs typeface="Consolas" pitchFamily="49" charset="0"/>
              </a:rPr>
              <a:t> + </a:t>
            </a:r>
            <a:r>
              <a:rPr lang="en-US" altLang="en-US" sz="2000" dirty="0">
                <a:solidFill>
                  <a:schemeClr val="hlink"/>
                </a:solidFill>
                <a:latin typeface="Consolas" pitchFamily="49" charset="0"/>
                <a:cs typeface="Consolas" pitchFamily="49" charset="0"/>
              </a:rPr>
              <a:t>n2</a:t>
            </a:r>
            <a:endParaRPr lang="en-US" altLang="en-US" sz="2400" i="1" dirty="0">
              <a:solidFill>
                <a:schemeClr val="hlink"/>
              </a:solidFill>
              <a:latin typeface="Consolas" pitchFamily="49" charset="0"/>
              <a:cs typeface="Consolas" pitchFamily="49"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Define three variables</a:t>
            </a:r>
            <a:br>
              <a:rPr lang="en-US" altLang="en-US" dirty="0">
                <a:latin typeface="Arial" charset="0"/>
                <a:cs typeface="Arial" charset="0"/>
              </a:rPr>
            </a:br>
            <a:r>
              <a:rPr lang="en-US" altLang="en-US" dirty="0">
                <a:latin typeface="Consolas" pitchFamily="49" charset="0"/>
                <a:cs typeface="Consolas" pitchFamily="49" charset="0"/>
              </a:rPr>
              <a:t>	int </a:t>
            </a:r>
            <a:r>
              <a:rPr lang="en-US" altLang="en-US" dirty="0">
                <a:solidFill>
                  <a:srgbClr val="FF0000"/>
                </a:solidFill>
                <a:latin typeface="Consolas" pitchFamily="49" charset="0"/>
                <a:cs typeface="Consolas" pitchFamily="49" charset="0"/>
              </a:rPr>
              <a:t>i1 = 0</a:t>
            </a:r>
            <a:r>
              <a:rPr lang="en-US" altLang="en-US" dirty="0">
                <a:latin typeface="Consolas" pitchFamily="49" charset="0"/>
                <a:cs typeface="Consolas" pitchFamily="49" charset="0"/>
              </a:rPr>
              <a:t>, </a:t>
            </a:r>
            <a:r>
              <a:rPr lang="en-US" altLang="en-US" dirty="0">
                <a:solidFill>
                  <a:schemeClr val="hlink"/>
                </a:solidFill>
                <a:latin typeface="Consolas" pitchFamily="49" charset="0"/>
                <a:cs typeface="Consolas" pitchFamily="49" charset="0"/>
              </a:rPr>
              <a:t>i2 = 0</a:t>
            </a:r>
            <a:r>
              <a:rPr lang="en-US" altLang="en-US" dirty="0">
                <a:latin typeface="Consolas" pitchFamily="49" charset="0"/>
                <a:cs typeface="Consolas" pitchFamily="49" charset="0"/>
              </a:rPr>
              <a:t>, </a:t>
            </a:r>
            <a:r>
              <a:rPr lang="en-US" altLang="en-US" dirty="0">
                <a:solidFill>
                  <a:srgbClr val="FF33CC"/>
                </a:solidFill>
                <a:latin typeface="Consolas" pitchFamily="49" charset="0"/>
                <a:cs typeface="Consolas" pitchFamily="49" charset="0"/>
              </a:rPr>
              <a:t>k = 0</a:t>
            </a:r>
            <a:r>
              <a:rPr lang="en-US" altLang="en-US" dirty="0">
                <a:latin typeface="Consolas" pitchFamily="49" charset="0"/>
                <a:cs typeface="Consolas" pitchFamily="49" charset="0"/>
              </a:rPr>
              <a:t>;</a:t>
            </a:r>
          </a:p>
          <a:p>
            <a:pPr>
              <a:buFontTx/>
              <a:buNone/>
            </a:pPr>
            <a:r>
              <a:rPr lang="en-US" altLang="en-US" dirty="0">
                <a:latin typeface="Consolas" pitchFamily="49" charset="0"/>
                <a:cs typeface="Consolas" pitchFamily="49" charset="0"/>
              </a:rPr>
              <a:t>	</a:t>
            </a:r>
            <a:r>
              <a:rPr lang="en-US" altLang="en-US" dirty="0">
                <a:latin typeface="Arial" charset="0"/>
                <a:cs typeface="Arial" charset="0"/>
              </a:rPr>
              <a:t>which index into these three arrays</a:t>
            </a:r>
          </a:p>
        </p:txBody>
      </p:sp>
    </p:spTree>
    <p:extLst>
      <p:ext uri="{BB962C8B-B14F-4D97-AF65-F5344CB8AC3E}">
        <p14:creationId xmlns:p14="http://schemas.microsoft.com/office/powerpoint/2010/main" val="335080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latin typeface="Arial" charset="0"/>
                <a:cs typeface="Arial" charset="0"/>
              </a:rPr>
              <a:t>Merging Two Lists</a:t>
            </a:r>
          </a:p>
        </p:txBody>
      </p:sp>
      <p:sp>
        <p:nvSpPr>
          <p:cNvPr id="24579" name="Rectangle 3"/>
          <p:cNvSpPr>
            <a:spLocks noGrp="1" noChangeArrowheads="1"/>
          </p:cNvSpPr>
          <p:nvPr>
            <p:ph type="body" idx="1"/>
          </p:nvPr>
        </p:nvSpPr>
        <p:spPr/>
        <p:txBody>
          <a:bodyPr>
            <a:normAutofit lnSpcReduction="10000"/>
          </a:bodyPr>
          <a:lstStyle/>
          <a:p>
            <a:pPr>
              <a:buFont typeface="Arial" charset="0"/>
              <a:buNone/>
              <a:defRPr/>
            </a:pPr>
            <a:r>
              <a:rPr lang="en-US" dirty="0">
                <a:latin typeface="Arial" charset="0"/>
                <a:cs typeface="Arial" charset="0"/>
              </a:rPr>
              <a:t>	We can then run the following loop:</a:t>
            </a:r>
          </a:p>
          <a:p>
            <a:pPr>
              <a:buFontTx/>
              <a:buNone/>
              <a:defRPr/>
            </a:pPr>
            <a:r>
              <a:rPr lang="en-US" sz="1600" dirty="0">
                <a:solidFill>
                  <a:schemeClr val="tx1">
                    <a:lumMod val="50000"/>
                    <a:lumOff val="50000"/>
                  </a:schemeClr>
                </a:solidFill>
                <a:latin typeface="Consolas" pitchFamily="49" charset="0"/>
                <a:cs typeface="Consolas" pitchFamily="49" charset="0"/>
              </a:rPr>
              <a:t>		#include &lt;</a:t>
            </a:r>
            <a:r>
              <a:rPr lang="en-US" sz="1600" dirty="0" err="1">
                <a:solidFill>
                  <a:schemeClr val="tx1">
                    <a:lumMod val="50000"/>
                    <a:lumOff val="50000"/>
                  </a:schemeClr>
                </a:solidFill>
                <a:latin typeface="Consolas" pitchFamily="49" charset="0"/>
                <a:cs typeface="Consolas" pitchFamily="49" charset="0"/>
              </a:rPr>
              <a:t>cassert</a:t>
            </a:r>
            <a:r>
              <a:rPr lang="en-US" sz="1600" dirty="0">
                <a:solidFill>
                  <a:schemeClr val="tx1">
                    <a:lumMod val="50000"/>
                    <a:lumOff val="50000"/>
                  </a:schemeClr>
                </a:solidFill>
                <a:latin typeface="Consolas" pitchFamily="49" charset="0"/>
                <a:cs typeface="Consolas" pitchFamily="49" charset="0"/>
              </a:rPr>
              <a:t>&gt;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 = 0</a:t>
            </a: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 = 0</a:t>
            </a: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 = 0</a:t>
            </a:r>
            <a:r>
              <a:rPr lang="en-US" sz="1600" dirty="0">
                <a:latin typeface="Consolas" pitchFamily="49" charset="0"/>
                <a:cs typeface="Consolas" pitchFamily="49" charset="0"/>
              </a:rPr>
              <a:t>;</a:t>
            </a:r>
          </a:p>
          <a:p>
            <a:pPr>
              <a:buFontTx/>
              <a:buNone/>
              <a:defRPr/>
            </a:pPr>
            <a:endParaRPr lang="en-US" sz="1600" dirty="0">
              <a:latin typeface="Consolas" pitchFamily="49" charset="0"/>
              <a:cs typeface="Consolas" pitchFamily="49" charset="0"/>
            </a:endParaRPr>
          </a:p>
          <a:p>
            <a:pPr>
              <a:buFontTx/>
              <a:buNone/>
              <a:defRPr/>
            </a:pPr>
            <a:r>
              <a:rPr lang="en-US" sz="1600" dirty="0">
                <a:latin typeface="Consolas" pitchFamily="49" charset="0"/>
                <a:cs typeface="Consolas" pitchFamily="49" charset="0"/>
              </a:rPr>
              <a:t>		while (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 &lt; </a:t>
            </a:r>
            <a:r>
              <a:rPr lang="en-US" sz="1600" dirty="0">
                <a:solidFill>
                  <a:srgbClr val="FF0000"/>
                </a:solidFill>
                <a:latin typeface="Consolas" pitchFamily="49" charset="0"/>
                <a:cs typeface="Consolas" pitchFamily="49" charset="0"/>
              </a:rPr>
              <a:t>n1</a:t>
            </a:r>
            <a:r>
              <a:rPr lang="en-US" sz="1600" dirty="0">
                <a:latin typeface="Consolas" pitchFamily="49" charset="0"/>
                <a:cs typeface="Consolas" pitchFamily="49" charset="0"/>
              </a:rPr>
              <a:t> &amp;&amp;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&lt; </a:t>
            </a:r>
            <a:r>
              <a:rPr lang="en-US" sz="1600" dirty="0">
                <a:solidFill>
                  <a:schemeClr val="hlink"/>
                </a:solidFill>
                <a:latin typeface="Consolas" pitchFamily="49" charset="0"/>
                <a:cs typeface="Consolas" pitchFamily="49" charset="0"/>
              </a:rPr>
              <a:t>n2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if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 &lt;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 else {</a:t>
            </a:r>
          </a:p>
          <a:p>
            <a:pPr>
              <a:buFontTx/>
              <a:buNone/>
              <a:defRPr/>
            </a:pPr>
            <a:r>
              <a:rPr lang="en-US" sz="1600" dirty="0">
                <a:latin typeface="Consolas" pitchFamily="49" charset="0"/>
                <a:cs typeface="Consolas" pitchFamily="49" charset="0"/>
              </a:rPr>
              <a:t>		</a:t>
            </a:r>
            <a:r>
              <a:rPr lang="en-US" sz="1600" dirty="0">
                <a:solidFill>
                  <a:schemeClr val="tx1">
                    <a:lumMod val="50000"/>
                    <a:lumOff val="50000"/>
                  </a:schemeClr>
                </a:solidFill>
                <a:latin typeface="Consolas" pitchFamily="49" charset="0"/>
                <a:cs typeface="Consolas" pitchFamily="49" charset="0"/>
              </a:rPr>
              <a:t>        assert( array1[i1] &gt;= array2[i2]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4142345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latin typeface="Arial" charset="0"/>
                <a:cs typeface="Arial" charset="0"/>
              </a:rPr>
              <a:t>Merging Two Lists</a:t>
            </a:r>
          </a:p>
        </p:txBody>
      </p:sp>
      <p:sp>
        <p:nvSpPr>
          <p:cNvPr id="22531" name="Rectangle 3"/>
          <p:cNvSpPr>
            <a:spLocks noGrp="1" noChangeArrowheads="1"/>
          </p:cNvSpPr>
          <p:nvPr>
            <p:ph type="body" idx="1"/>
          </p:nvPr>
        </p:nvSpPr>
        <p:spPr>
          <a:xfrm>
            <a:off x="457200" y="1639341"/>
            <a:ext cx="8229600" cy="4525963"/>
          </a:xfrm>
        </p:spPr>
        <p:txBody>
          <a:bodyPr/>
          <a:lstStyle/>
          <a:p>
            <a:pPr>
              <a:buFont typeface="Arial" charset="0"/>
              <a:buNone/>
            </a:pPr>
            <a:r>
              <a:rPr lang="en-US" altLang="en-US" dirty="0">
                <a:latin typeface="Arial" charset="0"/>
                <a:cs typeface="Arial" charset="0"/>
              </a:rPr>
              <a:t>	We’re not finished yet, we have to empty out the remaining array</a:t>
            </a:r>
          </a:p>
          <a:p>
            <a:pPr>
              <a:buFontTx/>
              <a:buNone/>
            </a:pPr>
            <a:endParaRPr lang="en-US" altLang="en-US" b="1" dirty="0">
              <a:latin typeface="Courier New" pitchFamily="49" charset="0"/>
              <a:cs typeface="Arial" charset="0"/>
            </a:endParaRPr>
          </a:p>
          <a:p>
            <a:pPr>
              <a:buFontTx/>
              <a:buNone/>
            </a:pPr>
            <a:r>
              <a:rPr lang="en-US" altLang="en-US" sz="1800" b="1" dirty="0">
                <a:latin typeface="Courier New" pitchFamily="49" charset="0"/>
                <a:cs typeface="Arial" charset="0"/>
              </a:rPr>
              <a:t>	</a:t>
            </a:r>
            <a:r>
              <a:rPr lang="en-US" altLang="en-US" sz="1800" dirty="0">
                <a:latin typeface="Consolas" pitchFamily="49" charset="0"/>
                <a:cs typeface="Consolas" pitchFamily="49" charset="0"/>
              </a:rPr>
              <a:t>	for (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&lt; </a:t>
            </a:r>
            <a:r>
              <a:rPr lang="en-US" altLang="en-US" sz="1800" dirty="0">
                <a:solidFill>
                  <a:srgbClr val="FF0000"/>
                </a:solidFill>
                <a:latin typeface="Consolas" pitchFamily="49" charset="0"/>
                <a:cs typeface="Consolas" pitchFamily="49" charset="0"/>
              </a:rPr>
              <a:t>n1</a:t>
            </a:r>
            <a:r>
              <a:rPr lang="en-US" altLang="en-US" sz="1800" dirty="0">
                <a:latin typeface="Consolas" pitchFamily="49" charset="0"/>
                <a:cs typeface="Consolas" pitchFamily="49" charset="0"/>
              </a:rPr>
              <a:t>;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rgbClr val="FF0000"/>
                </a:solidFill>
                <a:latin typeface="Consolas" pitchFamily="49" charset="0"/>
                <a:cs typeface="Consolas" pitchFamily="49" charset="0"/>
              </a:rPr>
              <a:t>array1</a:t>
            </a:r>
            <a:r>
              <a:rPr lang="en-US" altLang="en-US" sz="1800" dirty="0">
                <a:latin typeface="Consolas" pitchFamily="49" charset="0"/>
                <a:cs typeface="Consolas" pitchFamily="49" charset="0"/>
              </a:rPr>
              <a:t>[</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a:t>
            </a:r>
          </a:p>
          <a:p>
            <a:pPr>
              <a:buFontTx/>
              <a:buNone/>
            </a:pPr>
            <a:r>
              <a:rPr lang="en-US" altLang="en-US" sz="1800" dirty="0">
                <a:latin typeface="Consolas" pitchFamily="49" charset="0"/>
                <a:cs typeface="Consolas" pitchFamily="49" charset="0"/>
              </a:rPr>
              <a:t>		}</a:t>
            </a:r>
          </a:p>
          <a:p>
            <a:pPr>
              <a:buFontTx/>
              <a:buNone/>
            </a:pPr>
            <a:endParaRPr lang="en-US" altLang="en-US" sz="1800" dirty="0">
              <a:latin typeface="Consolas" pitchFamily="49" charset="0"/>
              <a:cs typeface="Consolas" pitchFamily="49" charset="0"/>
            </a:endParaRPr>
          </a:p>
          <a:p>
            <a:pPr>
              <a:buFontTx/>
              <a:buNone/>
            </a:pPr>
            <a:r>
              <a:rPr lang="en-US" altLang="en-US" sz="1800" dirty="0">
                <a:latin typeface="Consolas" pitchFamily="49" charset="0"/>
                <a:cs typeface="Consolas" pitchFamily="49" charset="0"/>
              </a:rPr>
              <a:t>		for ( </a:t>
            </a:r>
            <a:r>
              <a:rPr lang="en-US" altLang="en-US" sz="1800" dirty="0">
                <a:solidFill>
                  <a:schemeClr val="hlink"/>
                </a:solidFill>
                <a:latin typeface="Consolas" pitchFamily="49" charset="0"/>
                <a:cs typeface="Consolas" pitchFamily="49" charset="0"/>
              </a:rPr>
              <a:t>i2 </a:t>
            </a:r>
            <a:r>
              <a:rPr lang="en-US" altLang="en-US" sz="1800" dirty="0">
                <a:latin typeface="Consolas" pitchFamily="49" charset="0"/>
                <a:cs typeface="Consolas" pitchFamily="49" charset="0"/>
              </a:rPr>
              <a:t>&lt; </a:t>
            </a:r>
            <a:r>
              <a:rPr lang="en-US" altLang="en-US" sz="1800" dirty="0">
                <a:solidFill>
                  <a:schemeClr val="hlink"/>
                </a:solidFill>
                <a:latin typeface="Consolas" pitchFamily="49" charset="0"/>
                <a:cs typeface="Consolas" pitchFamily="49" charset="0"/>
              </a:rPr>
              <a:t>n2</a:t>
            </a:r>
            <a:r>
              <a:rPr lang="en-US" altLang="en-US" sz="1800" dirty="0">
                <a:latin typeface="Consolas" pitchFamily="49" charset="0"/>
                <a:cs typeface="Consolas" pitchFamily="49" charset="0"/>
              </a:rPr>
              <a:t>; ++</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chemeClr val="hlink"/>
                </a:solidFill>
                <a:latin typeface="Consolas" pitchFamily="49" charset="0"/>
                <a:cs typeface="Consolas" pitchFamily="49" charset="0"/>
              </a:rPr>
              <a:t>array2</a:t>
            </a:r>
            <a:r>
              <a:rPr lang="en-US" altLang="en-US" sz="1800" dirty="0">
                <a:latin typeface="Consolas" pitchFamily="49" charset="0"/>
                <a:cs typeface="Consolas" pitchFamily="49" charset="0"/>
              </a:rPr>
              <a:t>[</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p>
        </p:txBody>
      </p:sp>
    </p:spTree>
    <p:extLst>
      <p:ext uri="{BB962C8B-B14F-4D97-AF65-F5344CB8AC3E}">
        <p14:creationId xmlns:p14="http://schemas.microsoft.com/office/powerpoint/2010/main" val="3198383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latin typeface="Arial" charset="0"/>
                <a:cs typeface="Arial" charset="0"/>
              </a:rPr>
              <a:t>Analysis of merging</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Time: we have to copy </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 </a:t>
            </a:r>
            <a:r>
              <a:rPr lang="en-US" altLang="en-US" dirty="0">
                <a:latin typeface="Arial" charset="0"/>
                <a:cs typeface="Arial" charset="0"/>
              </a:rPr>
              <a:t>elements</a:t>
            </a:r>
          </a:p>
          <a:p>
            <a:pPr lvl="1"/>
            <a:r>
              <a:rPr lang="en-US" altLang="en-US" dirty="0">
                <a:latin typeface="Arial" charset="0"/>
                <a:cs typeface="Arial" charset="0"/>
              </a:rPr>
              <a:t>Hence, merging may be performed in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a:t>
            </a:r>
            <a:r>
              <a:rPr lang="en-US" altLang="en-US" dirty="0">
                <a:latin typeface="Times New Roman" pitchFamily="18" charset="0"/>
                <a:cs typeface="Arial" charset="0"/>
              </a:rPr>
              <a:t>)</a:t>
            </a:r>
            <a:r>
              <a:rPr lang="en-US" altLang="en-US" dirty="0">
                <a:latin typeface="Arial" charset="0"/>
                <a:cs typeface="Arial" charset="0"/>
              </a:rPr>
              <a:t> time</a:t>
            </a:r>
          </a:p>
          <a:p>
            <a:pPr lvl="1"/>
            <a:r>
              <a:rPr lang="en-US" altLang="en-US" dirty="0">
                <a:latin typeface="Arial" charset="0"/>
                <a:cs typeface="Arial" charset="0"/>
              </a:rPr>
              <a:t>If the arrays are approximately the same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1</a:t>
            </a:r>
            <a:r>
              <a:rPr lang="en-US" altLang="en-US" i="1"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2</a:t>
            </a:r>
            <a:r>
              <a:rPr lang="en-US" altLang="en-US" dirty="0">
                <a:latin typeface="Arial" charset="0"/>
                <a:cs typeface="Arial" charset="0"/>
              </a:rPr>
              <a:t>, we can say that the run time is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p>
          <a:p>
            <a:pPr>
              <a:buFont typeface="Arial" charset="0"/>
              <a:buNone/>
            </a:pPr>
            <a:endParaRPr lang="en-US" altLang="en-US" dirty="0">
              <a:latin typeface="Times New Roman" pitchFamily="18" charset="0"/>
              <a:cs typeface="Times New Roman" pitchFamily="18" charset="0"/>
            </a:endParaRPr>
          </a:p>
          <a:p>
            <a:pPr>
              <a:buNone/>
            </a:pPr>
            <a:r>
              <a:rPr lang="en-US" altLang="en-US" dirty="0">
                <a:latin typeface="Arial" charset="0"/>
                <a:cs typeface="Arial" charset="0"/>
              </a:rPr>
              <a:t>	Space: we cannot merge two arrays in-place</a:t>
            </a:r>
          </a:p>
          <a:p>
            <a:pPr lvl="1"/>
            <a:r>
              <a:rPr lang="en-US" altLang="en-US" dirty="0">
                <a:latin typeface="Arial" charset="0"/>
                <a:cs typeface="Arial" charset="0"/>
              </a:rPr>
              <a:t>This algorithm always required the allocation of a new array</a:t>
            </a:r>
          </a:p>
          <a:p>
            <a:pPr lvl="1"/>
            <a:r>
              <a:rPr lang="en-US" altLang="en-US" dirty="0">
                <a:latin typeface="Arial" charset="0"/>
                <a:cs typeface="Arial" charset="0"/>
              </a:rPr>
              <a:t>Therefore, the memory requirements are also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574449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Recall the five sorting techniques:</a:t>
            </a:r>
          </a:p>
          <a:p>
            <a:pPr lvl="1"/>
            <a:r>
              <a:rPr lang="en-US" altLang="en-US" dirty="0">
                <a:latin typeface="Arial" charset="0"/>
                <a:cs typeface="Arial" charset="0"/>
              </a:rPr>
              <a:t>Insertion</a:t>
            </a:r>
          </a:p>
          <a:p>
            <a:pPr lvl="1"/>
            <a:r>
              <a:rPr lang="en-US" altLang="en-US" dirty="0">
                <a:latin typeface="Arial" charset="0"/>
                <a:cs typeface="Arial" charset="0"/>
              </a:rPr>
              <a:t>Exchange</a:t>
            </a:r>
          </a:p>
          <a:p>
            <a:pPr lvl="1"/>
            <a:r>
              <a:rPr lang="en-US" altLang="en-US" dirty="0">
                <a:latin typeface="Arial" charset="0"/>
                <a:cs typeface="Arial" charset="0"/>
              </a:rPr>
              <a:t>Selection</a:t>
            </a:r>
          </a:p>
          <a:p>
            <a:pPr lvl="1"/>
            <a:r>
              <a:rPr lang="en-US" altLang="en-US" dirty="0">
                <a:latin typeface="Arial" charset="0"/>
                <a:cs typeface="Arial" charset="0"/>
              </a:rPr>
              <a:t>Merging</a:t>
            </a:r>
          </a:p>
          <a:p>
            <a:pPr lvl="1"/>
            <a:r>
              <a:rPr lang="en-US" altLang="en-US" dirty="0">
                <a:latin typeface="Arial" charset="0"/>
                <a:cs typeface="Arial" charset="0"/>
              </a:rPr>
              <a:t>Distribution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Clearly merge sort falls into the</a:t>
            </a:r>
            <a:br>
              <a:rPr lang="en-US" altLang="en-US" dirty="0">
                <a:latin typeface="Arial" charset="0"/>
                <a:cs typeface="Arial" charset="0"/>
              </a:rPr>
            </a:br>
            <a:r>
              <a:rPr lang="en-US" altLang="en-US" dirty="0">
                <a:latin typeface="Arial" charset="0"/>
                <a:cs typeface="Arial" charset="0"/>
              </a:rPr>
              <a:t>fourth category</a:t>
            </a:r>
          </a:p>
        </p:txBody>
      </p:sp>
      <p:pic>
        <p:nvPicPr>
          <p:cNvPr id="25604"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22145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804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4579" name="Rectangle 3"/>
          <p:cNvSpPr>
            <a:spLocks noGrp="1" noChangeArrowheads="1"/>
          </p:cNvSpPr>
          <p:nvPr>
            <p:ph type="body" idx="1"/>
          </p:nvPr>
        </p:nvSpPr>
        <p:spPr/>
        <p:txBody>
          <a:bodyPr/>
          <a:lstStyle/>
          <a:p>
            <a:pPr>
              <a:buNone/>
            </a:pPr>
            <a:r>
              <a:rPr lang="en-US" altLang="en-US" dirty="0">
                <a:latin typeface="Arial" charset="0"/>
                <a:cs typeface="Arial" charset="0"/>
              </a:rPr>
              <a:t>	The </a:t>
            </a:r>
            <a:r>
              <a:rPr lang="en-US" altLang="en-US" dirty="0">
                <a:solidFill>
                  <a:srgbClr val="C00000"/>
                </a:solidFill>
                <a:latin typeface="Arial" charset="0"/>
                <a:cs typeface="Arial" charset="0"/>
              </a:rPr>
              <a:t>merge sort algorithm </a:t>
            </a:r>
            <a:r>
              <a:rPr lang="en-US" altLang="en-US" dirty="0">
                <a:latin typeface="Arial" charset="0"/>
                <a:cs typeface="Arial" charset="0"/>
              </a:rPr>
              <a:t>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endParaRPr lang="en-US" altLang="en-US" dirty="0">
              <a:latin typeface="Arial" charset="0"/>
              <a:cs typeface="Arial" charset="0"/>
            </a:endParaRPr>
          </a:p>
          <a:p>
            <a:pPr>
              <a:buNone/>
            </a:pPr>
            <a:r>
              <a:rPr lang="en-US" altLang="en-US" dirty="0">
                <a:latin typeface="Arial" charset="0"/>
                <a:cs typeface="Arial" charset="0"/>
              </a:rPr>
              <a:t>	In practice:</a:t>
            </a:r>
          </a:p>
          <a:p>
            <a:pPr lvl="1"/>
            <a:r>
              <a:rPr lang="en-US" altLang="en-US" dirty="0">
                <a:latin typeface="Arial" charset="0"/>
                <a:cs typeface="Arial" charset="0"/>
              </a:rPr>
              <a:t>If the list s</a:t>
            </a:r>
            <a:r>
              <a:rPr lang="en-US" altLang="zh-CN" dirty="0">
                <a:latin typeface="Arial" charset="0"/>
                <a:cs typeface="Arial" charset="0"/>
              </a:rPr>
              <a:t>ize</a:t>
            </a:r>
            <a:r>
              <a:rPr lang="en-US" altLang="en-US" dirty="0">
                <a:latin typeface="Arial" charset="0"/>
                <a:cs typeface="Arial" charset="0"/>
              </a:rPr>
              <a:t> is less than a threshold, use an algorithm like insertion sort</a:t>
            </a:r>
          </a:p>
          <a:p>
            <a:pPr lvl="1"/>
            <a:r>
              <a:rPr lang="en-US" altLang="en-US" dirty="0">
                <a:latin typeface="Arial" charset="0"/>
                <a:cs typeface="Arial" charset="0"/>
              </a:rPr>
              <a:t>Otherwise:</a:t>
            </a:r>
          </a:p>
          <a:p>
            <a:pPr lvl="2"/>
            <a:r>
              <a:rPr lang="en-US" altLang="en-US" dirty="0">
                <a:latin typeface="Arial" charset="0"/>
                <a:cs typeface="Arial" charset="0"/>
              </a:rPr>
              <a:t>Divide…</a:t>
            </a:r>
          </a:p>
          <a:p>
            <a:endParaRPr lang="en-US" altLang="en-US" dirty="0">
              <a:latin typeface="Arial" charset="0"/>
              <a:cs typeface="Arial" charset="0"/>
            </a:endParaRPr>
          </a:p>
        </p:txBody>
      </p:sp>
    </p:spTree>
    <p:extLst>
      <p:ext uri="{BB962C8B-B14F-4D97-AF65-F5344CB8AC3E}">
        <p14:creationId xmlns:p14="http://schemas.microsoft.com/office/powerpoint/2010/main" val="66631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already have a function</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merge(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a,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b,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c );</a:t>
            </a:r>
          </a:p>
          <a:p>
            <a:pPr>
              <a:buFont typeface="Arial" charset="0"/>
              <a:buNone/>
            </a:pPr>
            <a:r>
              <a:rPr lang="en-US" altLang="en-US" dirty="0">
                <a:latin typeface="Arial" charset="0"/>
                <a:cs typeface="Arial" charset="0"/>
              </a:rPr>
              <a:t>	that assumes that the entries</a:t>
            </a:r>
          </a:p>
          <a:p>
            <a:pPr lvl="1">
              <a:buFont typeface="Arial" charset="0"/>
              <a:buNone/>
            </a:pPr>
            <a:r>
              <a:rPr lang="en-US" altLang="en-US" dirty="0">
                <a:latin typeface="Consolas" pitchFamily="49" charset="0"/>
                <a:cs typeface="Consolas" pitchFamily="49" charset="0"/>
              </a:rPr>
              <a:t>	array[a]</a:t>
            </a:r>
            <a:r>
              <a:rPr lang="en-US" altLang="en-US" dirty="0">
                <a:latin typeface="Arial" charset="0"/>
                <a:cs typeface="Arial" charset="0"/>
              </a:rPr>
              <a:t> through </a:t>
            </a:r>
            <a:r>
              <a:rPr lang="en-US" altLang="en-US" dirty="0">
                <a:latin typeface="Consolas" pitchFamily="49" charset="0"/>
                <a:cs typeface="Consolas" pitchFamily="49" charset="0"/>
              </a:rPr>
              <a:t>array[b - 1]</a:t>
            </a:r>
            <a:r>
              <a:rPr lang="en-US" altLang="en-US" dirty="0">
                <a:latin typeface="Arial" charset="0"/>
                <a:cs typeface="Arial" charset="0"/>
              </a:rPr>
              <a:t>, and</a:t>
            </a:r>
          </a:p>
          <a:p>
            <a:pPr lvl="1">
              <a:buFont typeface="Arial" charset="0"/>
              <a:buNone/>
            </a:pPr>
            <a:r>
              <a:rPr lang="en-US" altLang="en-US" dirty="0">
                <a:latin typeface="Consolas" pitchFamily="49" charset="0"/>
                <a:cs typeface="Consolas" pitchFamily="49" charset="0"/>
              </a:rPr>
              <a:t>	array[b]</a:t>
            </a:r>
            <a:r>
              <a:rPr lang="en-US" altLang="en-US" dirty="0">
                <a:latin typeface="Arial" charset="0"/>
                <a:cs typeface="Arial" charset="0"/>
              </a:rPr>
              <a:t> through </a:t>
            </a:r>
            <a:r>
              <a:rPr lang="en-US" altLang="en-US" dirty="0">
                <a:latin typeface="Consolas" pitchFamily="49" charset="0"/>
                <a:cs typeface="Consolas" pitchFamily="49" charset="0"/>
              </a:rPr>
              <a:t>array[c - 1]</a:t>
            </a:r>
            <a:endParaRPr lang="en-US" altLang="en-US" dirty="0">
              <a:latin typeface="Arial" charset="0"/>
              <a:cs typeface="Arial" charset="0"/>
            </a:endParaRPr>
          </a:p>
          <a:p>
            <a:pPr>
              <a:buFont typeface="Arial" charset="0"/>
              <a:buNone/>
            </a:pPr>
            <a:r>
              <a:rPr lang="en-US" altLang="en-US" dirty="0">
                <a:latin typeface="Arial" charset="0"/>
                <a:cs typeface="Arial" charset="0"/>
              </a:rPr>
              <a:t>	are sorted and merges these two sub-arrays into a single sorted array from index </a:t>
            </a:r>
            <a:r>
              <a:rPr lang="en-US" altLang="en-US" dirty="0">
                <a:latin typeface="Consolas" pitchFamily="49" charset="0"/>
                <a:cs typeface="Consolas" pitchFamily="49" charset="0"/>
              </a:rPr>
              <a:t>a</a:t>
            </a:r>
            <a:r>
              <a:rPr lang="en-US" altLang="en-US" dirty="0">
                <a:latin typeface="Arial" charset="0"/>
                <a:cs typeface="Arial" charset="0"/>
              </a:rPr>
              <a:t> through index </a:t>
            </a:r>
            <a:r>
              <a:rPr lang="en-US" altLang="en-US" dirty="0">
                <a:latin typeface="Consolas" pitchFamily="49" charset="0"/>
                <a:cs typeface="Consolas" pitchFamily="49" charset="0"/>
              </a:rPr>
              <a:t>c - 1</a:t>
            </a:r>
            <a:r>
              <a:rPr lang="en-US" altLang="en-US" dirty="0">
                <a:latin typeface="Arial" charset="0"/>
                <a:cs typeface="Arial" charset="0"/>
              </a:rPr>
              <a:t>, inclusive</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275675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 example, given the array,</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 call to </a:t>
            </a:r>
          </a:p>
          <a:p>
            <a:pPr algn="ctr">
              <a:buFont typeface="Arial" charset="0"/>
              <a:buNone/>
            </a:pPr>
            <a:r>
              <a:rPr lang="en-US" altLang="en-US" dirty="0">
                <a:latin typeface="Consolas" pitchFamily="49" charset="0"/>
                <a:cs typeface="Consolas" pitchFamily="49" charset="0"/>
              </a:rPr>
              <a:t>void merge( array, 14, 20, 26 );</a:t>
            </a:r>
          </a:p>
          <a:p>
            <a:pPr>
              <a:buFont typeface="Arial" charset="0"/>
              <a:buNone/>
            </a:pPr>
            <a:r>
              <a:rPr lang="en-US" altLang="en-US" dirty="0">
                <a:latin typeface="Arial" charset="0"/>
                <a:cs typeface="Arial" charset="0"/>
              </a:rPr>
              <a:t>	merges the two sub-lists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forming</a:t>
            </a:r>
          </a:p>
          <a:p>
            <a:pPr lvl="1"/>
            <a:endParaRPr lang="en-US" altLang="en-US" dirty="0">
              <a:latin typeface="Arial" charset="0"/>
              <a:cs typeface="Arial" charset="0"/>
            </a:endParaRPr>
          </a:p>
        </p:txBody>
      </p:sp>
      <p:graphicFrame>
        <p:nvGraphicFramePr>
          <p:cNvPr id="5" name="Table 4"/>
          <p:cNvGraphicFramePr>
            <a:graphicFrameLocks noGrp="1"/>
          </p:cNvGraphicFramePr>
          <p:nvPr/>
        </p:nvGraphicFramePr>
        <p:xfrm>
          <a:off x="-12448" y="1988840"/>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83443">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16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2448" y="381074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12448" y="489086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72054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a:latin typeface="Arial" charset="0"/>
                <a:cs typeface="Arial" charset="0"/>
              </a:rPr>
              <a:t>Implementation</a:t>
            </a: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implement a function </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a:t>
            </a:r>
          </a:p>
          <a:p>
            <a:pPr>
              <a:buFont typeface="Arial" charset="0"/>
              <a:buNone/>
            </a:pPr>
            <a:r>
              <a:rPr lang="en-US" altLang="en-US" dirty="0">
                <a:latin typeface="Arial" charset="0"/>
                <a:cs typeface="Arial" charset="0"/>
              </a:rPr>
              <a:t>	that will sort the entries in the positions </a:t>
            </a:r>
            <a:r>
              <a:rPr lang="en-US" altLang="en-US" dirty="0">
                <a:latin typeface="Consolas" pitchFamily="49" charset="0"/>
                <a:cs typeface="Consolas" pitchFamily="49" charset="0"/>
              </a:rPr>
              <a:t>first &lt;= </a:t>
            </a:r>
            <a:r>
              <a:rPr lang="en-US" altLang="en-US" dirty="0" err="1">
                <a:latin typeface="Consolas" pitchFamily="49" charset="0"/>
                <a:cs typeface="Consolas" pitchFamily="49" charset="0"/>
              </a:rPr>
              <a:t>i</a:t>
            </a:r>
            <a:r>
              <a:rPr lang="en-US" altLang="en-US" dirty="0">
                <a:latin typeface="Arial" charset="0"/>
                <a:cs typeface="Arial" charset="0"/>
              </a:rPr>
              <a:t> and </a:t>
            </a:r>
            <a:r>
              <a:rPr lang="en-US" altLang="en-US" dirty="0" err="1">
                <a:latin typeface="Consolas" pitchFamily="49" charset="0"/>
                <a:cs typeface="Consolas" pitchFamily="49" charset="0"/>
              </a:rPr>
              <a:t>i</a:t>
            </a:r>
            <a:r>
              <a:rPr lang="en-US" altLang="en-US" dirty="0">
                <a:latin typeface="Consolas" pitchFamily="49" charset="0"/>
                <a:cs typeface="Consolas" pitchFamily="49" charset="0"/>
              </a:rPr>
              <a:t> &lt; last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lvl="1"/>
            <a:r>
              <a:rPr lang="en-US" altLang="en-US" dirty="0">
                <a:latin typeface="Arial" charset="0"/>
                <a:cs typeface="Arial" charset="0"/>
              </a:rPr>
              <a:t>If the number of entries is less than </a:t>
            </a:r>
            <a:r>
              <a:rPr lang="en-US" altLang="en-US" i="1" dirty="0">
                <a:latin typeface="Times New Roman" panose="02020603050405020304" pitchFamily="18" charset="0"/>
                <a:cs typeface="Times New Roman" panose="02020603050405020304" pitchFamily="18" charset="0"/>
              </a:rPr>
              <a:t>N</a:t>
            </a:r>
            <a:r>
              <a:rPr lang="en-US" altLang="en-US" dirty="0">
                <a:latin typeface="Arial" charset="0"/>
                <a:cs typeface="Arial" charset="0"/>
              </a:rPr>
              <a:t>, call insertion sort</a:t>
            </a:r>
          </a:p>
          <a:p>
            <a:pPr lvl="1"/>
            <a:r>
              <a:rPr lang="en-US" altLang="en-US" dirty="0">
                <a:latin typeface="Arial" charset="0"/>
                <a:cs typeface="Arial" charset="0"/>
              </a:rPr>
              <a:t>Otherwise:</a:t>
            </a:r>
          </a:p>
          <a:p>
            <a:pPr lvl="2"/>
            <a:r>
              <a:rPr lang="en-US" altLang="en-US" dirty="0">
                <a:latin typeface="Arial" charset="0"/>
                <a:cs typeface="Arial" charset="0"/>
              </a:rPr>
              <a:t>Find the mid-point,</a:t>
            </a:r>
          </a:p>
          <a:p>
            <a:pPr lvl="2"/>
            <a:r>
              <a:rPr lang="en-US" altLang="en-US" dirty="0">
                <a:latin typeface="Arial" charset="0"/>
                <a:cs typeface="Arial" charset="0"/>
              </a:rPr>
              <a:t>Call merge sort recursively on each of the halves, and</a:t>
            </a:r>
          </a:p>
          <a:p>
            <a:pPr lvl="2"/>
            <a:r>
              <a:rPr lang="en-US" altLang="en-US" dirty="0">
                <a:latin typeface="Arial" charset="0"/>
                <a:cs typeface="Arial" charset="0"/>
              </a:rPr>
              <a:t>Merge the results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325112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lnSpcReduction="10000"/>
          </a:bodyPr>
          <a:lstStyle/>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 {</a:t>
            </a:r>
          </a:p>
          <a:p>
            <a:pPr lvl="1">
              <a:buFont typeface="Arial" charset="0"/>
              <a:buNone/>
            </a:pPr>
            <a:r>
              <a:rPr lang="en-US" altLang="en-US" dirty="0">
                <a:latin typeface="Consolas" pitchFamily="49" charset="0"/>
                <a:cs typeface="Consolas" pitchFamily="49" charset="0"/>
              </a:rPr>
              <a:t>    if ( last - first &lt;= N )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first, last );</a:t>
            </a:r>
          </a:p>
          <a:p>
            <a:pPr lvl="1">
              <a:buFont typeface="Arial" charset="0"/>
              <a:buNone/>
            </a:pPr>
            <a:r>
              <a:rPr lang="en-US" altLang="en-US" dirty="0">
                <a:latin typeface="Consolas" pitchFamily="49" charset="0"/>
                <a:cs typeface="Consolas" pitchFamily="49" charset="0"/>
              </a:rPr>
              <a:t>    } else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midpoint = (first + last)/2;</a:t>
            </a:r>
          </a:p>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first, midpoint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midpoint, last );</a:t>
            </a:r>
          </a:p>
          <a:p>
            <a:pPr lvl="1">
              <a:buFont typeface="Arial" charset="0"/>
              <a:buNone/>
            </a:pPr>
            <a:r>
              <a:rPr lang="en-US" altLang="en-US" dirty="0">
                <a:latin typeface="Consolas" pitchFamily="49" charset="0"/>
                <a:cs typeface="Consolas" pitchFamily="49" charset="0"/>
              </a:rPr>
              <a:t>        merge( array, first, midpoint, last );</a:t>
            </a:r>
          </a:p>
          <a:p>
            <a:pPr lvl="1">
              <a:buFont typeface="Arial" charset="0"/>
              <a:buNone/>
            </a:pPr>
            <a:r>
              <a:rPr lang="en-US" altLang="en-US" dirty="0">
                <a:latin typeface="Consolas" pitchFamily="49" charset="0"/>
                <a:cs typeface="Consolas" pitchFamily="49" charset="0"/>
              </a:rPr>
              <a:t>    }</a:t>
            </a:r>
          </a:p>
          <a:p>
            <a:pPr lvl="1">
              <a:buFont typeface="Arial" charset="0"/>
              <a:buNone/>
            </a:pPr>
            <a:r>
              <a:rPr lang="en-US" altLang="en-US" dirty="0">
                <a:latin typeface="Consolas" pitchFamily="49" charset="0"/>
                <a:cs typeface="Consolas" pitchFamily="49" charset="0"/>
              </a:rPr>
              <a:t>}</a:t>
            </a:r>
            <a:endParaRPr lang="en-US" altLang="en-US" sz="1800" dirty="0">
              <a:latin typeface="Consolas" pitchFamily="49" charset="0"/>
              <a:cs typeface="Consolas" pitchFamily="49" charset="0"/>
            </a:endParaRPr>
          </a:p>
          <a:p>
            <a:pPr>
              <a:buFont typeface="Arial" charset="0"/>
              <a:buNone/>
            </a:pPr>
            <a:r>
              <a:rPr lang="en-US" altLang="en-US" dirty="0">
                <a:latin typeface="Consolas" pitchFamily="49" charset="0"/>
                <a:cs typeface="Consolas" pitchFamily="49" charset="0"/>
              </a:rPr>
              <a:t>	</a:t>
            </a:r>
          </a:p>
        </p:txBody>
      </p:sp>
    </p:spTree>
    <p:extLst>
      <p:ext uri="{BB962C8B-B14F-4D97-AF65-F5344CB8AC3E}">
        <p14:creationId xmlns:p14="http://schemas.microsoft.com/office/powerpoint/2010/main" val="407689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83569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92" name="组合 91"/>
          <p:cNvGrpSpPr/>
          <p:nvPr/>
        </p:nvGrpSpPr>
        <p:grpSpPr>
          <a:xfrm>
            <a:off x="889134" y="4887138"/>
            <a:ext cx="7357860" cy="874026"/>
            <a:chOff x="886548" y="2708920"/>
            <a:chExt cx="7357860" cy="874026"/>
          </a:xfrm>
        </p:grpSpPr>
        <p:grpSp>
          <p:nvGrpSpPr>
            <p:cNvPr id="93" name="组合 92"/>
            <p:cNvGrpSpPr/>
            <p:nvPr/>
          </p:nvGrpSpPr>
          <p:grpSpPr>
            <a:xfrm>
              <a:off x="886548" y="2708920"/>
              <a:ext cx="7357860" cy="874026"/>
              <a:chOff x="886548" y="1600200"/>
              <a:chExt cx="7357860" cy="874026"/>
            </a:xfrm>
          </p:grpSpPr>
          <p:sp>
            <p:nvSpPr>
              <p:cNvPr id="101" name="矩形 100"/>
              <p:cNvSpPr/>
              <p:nvPr/>
            </p:nvSpPr>
            <p:spPr>
              <a:xfrm>
                <a:off x="886548"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5" name="矩形 10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6" name="矩形 105"/>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96" name="文本框 95"/>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08" name="直接连接符 107"/>
          <p:cNvCxnSpPr/>
          <p:nvPr/>
        </p:nvCxnSpPr>
        <p:spPr>
          <a:xfrm>
            <a:off x="755576" y="474927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363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fontScale="92500" lnSpcReduction="10000"/>
          </a:bodyPr>
          <a:lstStyle/>
          <a:p>
            <a:pPr>
              <a:buFont typeface="Arial" charset="0"/>
              <a:buNone/>
            </a:pPr>
            <a:r>
              <a:rPr lang="en-US" altLang="en-US" dirty="0">
                <a:latin typeface="Arial" charset="0"/>
                <a:cs typeface="Arial" charset="0"/>
              </a:rPr>
              <a:t>	Like merge sort, insertion sort will sort a sub-range of the array:</a:t>
            </a:r>
          </a:p>
          <a:p>
            <a:pPr lvl="2">
              <a:buFont typeface="Arial" charset="0"/>
              <a:buNone/>
            </a:pPr>
            <a:endParaRPr lang="en-US" altLang="en-US" sz="6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template &lt;typename Type&gt;</a:t>
            </a:r>
          </a:p>
          <a:p>
            <a:pPr lvl="2">
              <a:buFont typeface="Arial" charset="0"/>
              <a:buNone/>
            </a:pPr>
            <a:r>
              <a:rPr lang="en-US" altLang="en-US" sz="1400" dirty="0">
                <a:latin typeface="Consolas" pitchFamily="49" charset="0"/>
                <a:cs typeface="Consolas" pitchFamily="49" charset="0"/>
              </a:rPr>
              <a:t>void </a:t>
            </a:r>
            <a:r>
              <a:rPr lang="en-US" altLang="en-US" sz="1400" dirty="0" err="1">
                <a:latin typeface="Consolas" pitchFamily="49" charset="0"/>
                <a:cs typeface="Consolas" pitchFamily="49" charset="0"/>
              </a:rPr>
              <a:t>insertion_sort</a:t>
            </a:r>
            <a:r>
              <a:rPr lang="en-US" altLang="en-US" sz="1400" dirty="0">
                <a:latin typeface="Consolas" pitchFamily="49" charset="0"/>
                <a:cs typeface="Consolas" pitchFamily="49" charset="0"/>
              </a:rPr>
              <a:t>( Type *array,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first,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last ) {</a:t>
            </a: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k = first + 1; k &lt; last; ++k ) {</a:t>
            </a:r>
          </a:p>
          <a:p>
            <a:pPr lvl="2">
              <a:buFont typeface="Arial" charset="0"/>
              <a:buNone/>
            </a:pPr>
            <a:r>
              <a:rPr lang="en-US" altLang="en-US" sz="1400" dirty="0">
                <a:latin typeface="Consolas" pitchFamily="49" charset="0"/>
                <a:cs typeface="Consolas" pitchFamily="49" charset="0"/>
              </a:rPr>
              <a:t>        Type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array[k];</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j = k; k &gt; first; --j ) {</a:t>
            </a:r>
          </a:p>
          <a:p>
            <a:pPr lvl="2">
              <a:buFont typeface="Arial" charset="0"/>
              <a:buNone/>
            </a:pPr>
            <a:r>
              <a:rPr lang="en-US" altLang="en-US" sz="1400" dirty="0">
                <a:latin typeface="Consolas" pitchFamily="49" charset="0"/>
                <a:cs typeface="Consolas" pitchFamily="49" charset="0"/>
              </a:rPr>
              <a:t>            if ( array[j - 1] &gt;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t>
            </a:r>
          </a:p>
          <a:p>
            <a:pPr lvl="2">
              <a:buFont typeface="Arial" charset="0"/>
              <a:buNone/>
            </a:pPr>
            <a:r>
              <a:rPr lang="en-US" altLang="en-US" sz="1400" dirty="0">
                <a:latin typeface="Consolas" pitchFamily="49" charset="0"/>
                <a:cs typeface="Consolas" pitchFamily="49" charset="0"/>
              </a:rPr>
              <a:t>                array[j] = array[j - 1];</a:t>
            </a:r>
          </a:p>
          <a:p>
            <a:pPr lvl="2">
              <a:buFont typeface="Arial" charset="0"/>
              <a:buNone/>
            </a:pPr>
            <a:r>
              <a:rPr lang="en-US" altLang="en-US" sz="1400" dirty="0">
                <a:latin typeface="Consolas" pitchFamily="49" charset="0"/>
                <a:cs typeface="Consolas" pitchFamily="49" charset="0"/>
              </a:rPr>
              <a:t>            } else {</a:t>
            </a:r>
          </a:p>
          <a:p>
            <a:pPr lvl="2">
              <a:buFont typeface="Arial" charset="0"/>
              <a:buNone/>
            </a:pPr>
            <a:r>
              <a:rPr lang="en-US" altLang="en-US" sz="1400" dirty="0">
                <a:latin typeface="Consolas" pitchFamily="49" charset="0"/>
                <a:cs typeface="Consolas" pitchFamily="49" charset="0"/>
              </a:rPr>
              <a:t>                array[j]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a:t>
            </a:r>
            <a:r>
              <a:rPr lang="en-US" altLang="en-US" sz="1400" dirty="0" err="1">
                <a:latin typeface="Consolas" pitchFamily="49" charset="0"/>
                <a:cs typeface="Consolas" pitchFamily="49" charset="0"/>
              </a:rPr>
              <a:t>goto</a:t>
            </a:r>
            <a:r>
              <a:rPr lang="en-US" altLang="en-US" sz="1400" dirty="0">
                <a:latin typeface="Consolas" pitchFamily="49" charset="0"/>
                <a:cs typeface="Consolas" pitchFamily="49" charset="0"/>
              </a:rPr>
              <a:t> finished;</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        }</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array[first]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finished: ;</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a:t>
            </a:r>
          </a:p>
        </p:txBody>
      </p:sp>
      <p:pic>
        <p:nvPicPr>
          <p:cNvPr id="3" name="图片 2" descr="形状, 圆圈&#10;&#10;描述已自动生成">
            <a:extLst>
              <a:ext uri="{FF2B5EF4-FFF2-40B4-BE49-F238E27FC236}">
                <a16:creationId xmlns:a16="http://schemas.microsoft.com/office/drawing/2014/main" id="{5E9B179B-2B73-8745-B255-C9FC015026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00799"/>
            <a:ext cx="1440160" cy="1425364"/>
          </a:xfrm>
          <a:prstGeom prst="rect">
            <a:avLst/>
          </a:prstGeom>
        </p:spPr>
      </p:pic>
    </p:spTree>
    <p:extLst>
      <p:ext uri="{BB962C8B-B14F-4D97-AF65-F5344CB8AC3E}">
        <p14:creationId xmlns:p14="http://schemas.microsoft.com/office/powerpoint/2010/main" val="1524387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latin typeface="Arial" charset="0"/>
                <a:cs typeface="Arial" charset="0"/>
              </a:rPr>
              <a:t>Example</a:t>
            </a:r>
          </a:p>
        </p:txBody>
      </p:sp>
      <p:sp>
        <p:nvSpPr>
          <p:cNvPr id="317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the following is of unsorted array of 25 entries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call insertion sort if the list being sorted of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6</a:t>
            </a:r>
            <a:r>
              <a:rPr lang="en-US" altLang="en-US" dirty="0">
                <a:latin typeface="Arial" charset="0"/>
                <a:cs typeface="Arial" charset="0"/>
              </a:rPr>
              <a:t> or less</a:t>
            </a:r>
          </a:p>
          <a:p>
            <a:pPr>
              <a:buNone/>
            </a:pPr>
            <a:endParaRPr lang="en-US" altLang="en-US" dirty="0">
              <a:latin typeface="Arial" charset="0"/>
              <a:cs typeface="Arial" charset="0"/>
            </a:endParaRPr>
          </a:p>
          <a:p>
            <a:pPr>
              <a:buNone/>
            </a:pPr>
            <a:r>
              <a:rPr lang="en-US" altLang="en-US" dirty="0">
                <a:latin typeface="Arial" charset="0"/>
                <a:cs typeface="Arial" charset="0"/>
              </a:rPr>
              <a:t>	</a:t>
            </a:r>
            <a:endParaRPr lang="en-US" alt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7821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call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US" altLang="en-US" dirty="0">
              <a:latin typeface="Arial" charset="0"/>
              <a:cs typeface="Arial"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484528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calling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+ 25)/2; // == 12</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12 );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398749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12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+ 12)/2; // == 6</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6 );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pic>
        <p:nvPicPr>
          <p:cNvPr id="5" name="图片 4" descr="图片包含 形状&#10;&#10;描述已自动生成">
            <a:extLst>
              <a:ext uri="{FF2B5EF4-FFF2-40B4-BE49-F238E27FC236}">
                <a16:creationId xmlns:a16="http://schemas.microsoft.com/office/drawing/2014/main" id="{657E3CC8-EDF4-0349-A743-84AC0F68853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64" t="30345" r="21274" b="8683"/>
          <a:stretch/>
        </p:blipFill>
        <p:spPr>
          <a:xfrm>
            <a:off x="3915896" y="5622025"/>
            <a:ext cx="1098496" cy="942542"/>
          </a:xfrm>
          <a:prstGeom prst="rect">
            <a:avLst/>
          </a:prstGeom>
        </p:spPr>
      </p:pic>
      <p:sp>
        <p:nvSpPr>
          <p:cNvPr id="10" name="云形标注 9">
            <a:extLst>
              <a:ext uri="{FF2B5EF4-FFF2-40B4-BE49-F238E27FC236}">
                <a16:creationId xmlns:a16="http://schemas.microsoft.com/office/drawing/2014/main" id="{0218CB0E-BC6D-274F-A650-D583CE81B765}"/>
              </a:ext>
            </a:extLst>
          </p:cNvPr>
          <p:cNvSpPr/>
          <p:nvPr/>
        </p:nvSpPr>
        <p:spPr>
          <a:xfrm>
            <a:off x="4951859" y="4694164"/>
            <a:ext cx="2500462" cy="875274"/>
          </a:xfrm>
          <a:prstGeom prst="cloudCallout">
            <a:avLst>
              <a:gd name="adj1" fmla="val -42264"/>
              <a:gd name="adj2" fmla="val 6523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latin typeface="Courier" pitchFamily="2" charset="0"/>
                <a:cs typeface="Courier New" panose="02070309020205020404" pitchFamily="49" charset="0"/>
              </a:rPr>
              <a:t>This Structure looks familiar</a:t>
            </a:r>
            <a:r>
              <a:rPr kumimoji="1" lang="en-US" altLang="zh-CN" sz="1600" dirty="0">
                <a:latin typeface="Courier" pitchFamily="2" charset="0"/>
                <a:cs typeface="Courier New" panose="02070309020205020404" pitchFamily="49" charset="0"/>
              </a:rPr>
              <a:t>.</a:t>
            </a:r>
            <a:endParaRPr kumimoji="1" lang="zh-CN" altLang="en-US" sz="16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4169193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6 – 0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1152686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4185884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2925034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2566387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6, 12 );</a:t>
            </a: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248104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latin typeface="Arial" charset="0"/>
                <a:cs typeface="Arial" charset="0"/>
              </a:rPr>
              <a:t>Flagged Bubble Sort</a:t>
            </a:r>
          </a:p>
        </p:txBody>
      </p:sp>
      <p:sp>
        <p:nvSpPr>
          <p:cNvPr id="21507" name="Rectangle 3"/>
          <p:cNvSpPr>
            <a:spLocks noGrp="1" noChangeArrowheads="1"/>
          </p:cNvSpPr>
          <p:nvPr>
            <p:ph type="body" idx="1"/>
          </p:nvPr>
        </p:nvSpPr>
        <p:spPr>
          <a:xfrm>
            <a:off x="457200" y="1340768"/>
            <a:ext cx="8229600" cy="5400600"/>
          </a:xfrm>
        </p:spPr>
        <p:txBody>
          <a:bodyPr>
            <a:normAutofit lnSpcReduction="10000"/>
          </a:bodyPr>
          <a:lstStyle/>
          <a:p>
            <a:pPr>
              <a:buFont typeface="Arial" charset="0"/>
              <a:buNone/>
              <a:defRPr/>
            </a:pPr>
            <a:r>
              <a:rPr lang="en-US" dirty="0">
                <a:latin typeface="Arial" charset="0"/>
                <a:cs typeface="Arial" charset="0"/>
              </a:rPr>
              <a:t>	Check if the list is sorted (no swaps)</a:t>
            </a:r>
            <a:endParaRPr lang="en-US" baseline="30000" dirty="0">
              <a:latin typeface="Arial" charset="0"/>
              <a:cs typeface="Arial" charset="0"/>
            </a:endParaRPr>
          </a:p>
          <a:p>
            <a:pPr>
              <a:buFontTx/>
              <a:buNone/>
              <a:defRPr/>
            </a:pPr>
            <a:endParaRPr lang="en-US" sz="1200" b="1" dirty="0">
              <a:latin typeface="Courier New" pitchFamily="49" charset="0"/>
              <a:cs typeface="Arial"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template &lt;</a:t>
            </a:r>
            <a:r>
              <a:rPr lang="en-US" sz="1400" dirty="0" err="1">
                <a:solidFill>
                  <a:schemeClr val="tx1">
                    <a:lumMod val="50000"/>
                    <a:lumOff val="50000"/>
                  </a:schemeClr>
                </a:solidFill>
                <a:latin typeface="Consolas" pitchFamily="49" charset="0"/>
                <a:cs typeface="Consolas" pitchFamily="49" charset="0"/>
              </a:rPr>
              <a:t>typename</a:t>
            </a:r>
            <a:r>
              <a:rPr lang="en-US" sz="1400" dirty="0">
                <a:solidFill>
                  <a:schemeClr val="tx1">
                    <a:lumMod val="50000"/>
                    <a:lumOff val="50000"/>
                  </a:schemeClr>
                </a:solidFill>
                <a:latin typeface="Consolas" pitchFamily="49" charset="0"/>
                <a:cs typeface="Consolas" pitchFamily="49" charset="0"/>
              </a:rPr>
              <a:t> Type&gt;</a:t>
            </a:r>
          </a:p>
          <a:p>
            <a:pPr defTabSz="628650">
              <a:buFontTx/>
              <a:buNone/>
              <a:defRPr/>
            </a:pPr>
            <a:r>
              <a:rPr lang="en-US" sz="1400" dirty="0">
                <a:solidFill>
                  <a:schemeClr val="tx1">
                    <a:lumMod val="50000"/>
                    <a:lumOff val="50000"/>
                  </a:schemeClr>
                </a:solidFill>
                <a:latin typeface="Consolas" pitchFamily="49" charset="0"/>
                <a:cs typeface="Consolas" pitchFamily="49" charset="0"/>
              </a:rPr>
              <a:t>	void bubble( Type *const array,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const n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for (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n - 1;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&gt; 0;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Type max = array[0];</a:t>
            </a:r>
          </a:p>
          <a:p>
            <a:pPr defTabSz="628650">
              <a:buFontTx/>
              <a:buNone/>
              <a:defRPr/>
            </a:pPr>
            <a:r>
              <a:rPr lang="en-US" sz="1400" dirty="0">
                <a:solidFill>
                  <a:srgbClr val="FF0000"/>
                </a:solidFill>
                <a:latin typeface="Consolas" pitchFamily="49" charset="0"/>
                <a:cs typeface="Consolas" pitchFamily="49" charset="0"/>
              </a:rPr>
              <a:t>			bool sorted = true;</a:t>
            </a:r>
            <a:endParaRPr lang="en-US" sz="1400" dirty="0">
              <a:solidFill>
                <a:schemeClr val="bg2"/>
              </a:solidFill>
              <a:latin typeface="Consolas" pitchFamily="49" charset="0"/>
              <a:cs typeface="Consolas" pitchFamily="49"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for (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j = 1; j &lt;=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++j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if ( array[j] &lt; max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array[j - 1] = array[j];</a:t>
            </a:r>
          </a:p>
          <a:p>
            <a:pPr defTabSz="628650">
              <a:buFontTx/>
              <a:buNone/>
              <a:defRPr/>
            </a:pPr>
            <a:r>
              <a:rPr lang="en-US" sz="1400" dirty="0">
                <a:solidFill>
                  <a:srgbClr val="FF0000"/>
                </a:solidFill>
                <a:latin typeface="Consolas" pitchFamily="49" charset="0"/>
                <a:cs typeface="Consolas" pitchFamily="49" charset="0"/>
              </a:rPr>
              <a:t>					sorted = false;</a:t>
            </a:r>
          </a:p>
          <a:p>
            <a:pPr defTabSz="628650">
              <a:buFontTx/>
              <a:buNone/>
              <a:defRPr/>
            </a:pPr>
            <a:r>
              <a:rPr lang="en-US" sz="1400" dirty="0">
                <a:solidFill>
                  <a:schemeClr val="tx1">
                    <a:lumMod val="50000"/>
                    <a:lumOff val="50000"/>
                  </a:schemeClr>
                </a:solidFill>
                <a:latin typeface="Consolas" pitchFamily="49" charset="0"/>
                <a:cs typeface="Consolas" pitchFamily="49" charset="0"/>
              </a:rPr>
              <a:t>				} else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array[j – 1] = max;</a:t>
            </a:r>
          </a:p>
          <a:p>
            <a:pPr defTabSz="628650">
              <a:buFontTx/>
              <a:buNone/>
              <a:defRPr/>
            </a:pPr>
            <a:r>
              <a:rPr lang="en-US" sz="1400" dirty="0">
                <a:solidFill>
                  <a:schemeClr val="tx1">
                    <a:lumMod val="50000"/>
                    <a:lumOff val="50000"/>
                  </a:schemeClr>
                </a:solidFill>
                <a:latin typeface="Consolas" pitchFamily="49" charset="0"/>
                <a:cs typeface="Consolas" pitchFamily="49" charset="0"/>
              </a:rPr>
              <a:t>					max = array[j];</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max;</a:t>
            </a:r>
          </a:p>
          <a:p>
            <a:pPr defTabSz="628650">
              <a:buFontTx/>
              <a:buNone/>
              <a:defRPr/>
            </a:pPr>
            <a:r>
              <a:rPr lang="en-US" sz="1400" dirty="0">
                <a:solidFill>
                  <a:srgbClr val="FF0000"/>
                </a:solidFill>
                <a:latin typeface="Consolas" pitchFamily="49" charset="0"/>
                <a:cs typeface="Consolas" pitchFamily="49" charset="0"/>
              </a:rPr>
              <a:t>			if ( sorted ) {</a:t>
            </a:r>
          </a:p>
          <a:p>
            <a:pPr defTabSz="628650">
              <a:buFontTx/>
              <a:buNone/>
              <a:defRPr/>
            </a:pPr>
            <a:r>
              <a:rPr lang="en-US" sz="1400" dirty="0">
                <a:solidFill>
                  <a:srgbClr val="FF0000"/>
                </a:solidFill>
                <a:latin typeface="Consolas" pitchFamily="49" charset="0"/>
                <a:cs typeface="Consolas" pitchFamily="49" charset="0"/>
              </a:rPr>
              <a:t>				break;</a:t>
            </a:r>
          </a:p>
          <a:p>
            <a:pPr defTabSz="628650">
              <a:buFontTx/>
              <a:buNone/>
              <a:defRPr/>
            </a:pPr>
            <a:r>
              <a:rPr lang="en-US" sz="1400" dirty="0">
                <a:solidFill>
                  <a:srgbClr val="FF0000"/>
                </a:solidFill>
                <a:latin typeface="Consolas" pitchFamily="49" charset="0"/>
                <a:cs typeface="Consolas" pitchFamily="49" charset="0"/>
              </a:rPr>
              <a:t>			}</a:t>
            </a:r>
            <a:endParaRPr lang="en-US" sz="1400" dirty="0">
              <a:solidFill>
                <a:schemeClr val="tx1">
                  <a:lumMod val="50000"/>
                  <a:lumOff val="50000"/>
                </a:schemeClr>
              </a:solidFill>
              <a:latin typeface="Consolas" pitchFamily="49" charset="0"/>
              <a:cs typeface="Consolas" pitchFamily="49"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p:txBody>
      </p:sp>
    </p:spTree>
    <p:extLst>
      <p:ext uri="{BB962C8B-B14F-4D97-AF65-F5344CB8AC3E}">
        <p14:creationId xmlns:p14="http://schemas.microsoft.com/office/powerpoint/2010/main" val="976833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12 – 6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2466692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417834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3295032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4033507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latin typeface="Consolas" panose="020B0609020204030204" pitchFamily="49" charset="0"/>
                <a:cs typeface="Consolas" panose="020B0609020204030204" pitchFamily="49" charset="0"/>
              </a:rPr>
              <a:t>	merge( array, 0, 6, 12 );</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4068917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spTree>
    <p:extLst>
      <p:ext uri="{BB962C8B-B14F-4D97-AF65-F5344CB8AC3E}">
        <p14:creationId xmlns:p14="http://schemas.microsoft.com/office/powerpoint/2010/main" val="3136618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spTree>
    <p:extLst>
      <p:ext uri="{BB962C8B-B14F-4D97-AF65-F5344CB8AC3E}">
        <p14:creationId xmlns:p14="http://schemas.microsoft.com/office/powerpoint/2010/main" val="3709358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6, 12 );</a:t>
            </a:r>
          </a:p>
          <a:p>
            <a:pPr marL="358775" indent="-301625">
              <a:buNone/>
            </a:pPr>
            <a:r>
              <a:rPr lang="en-US" altLang="en-US" dirty="0">
                <a:latin typeface="Arial" charset="0"/>
                <a:cs typeface="Arial" charset="0"/>
              </a:rPr>
              <a:t>	Consequently, we exit</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00400"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00400"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1697084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25 );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3315215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12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(12 + 25)/2; // == 18</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18 );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spTree>
    <p:extLst>
      <p:ext uri="{BB962C8B-B14F-4D97-AF65-F5344CB8AC3E}">
        <p14:creationId xmlns:p14="http://schemas.microsoft.com/office/powerpoint/2010/main" val="13299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Flagged 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5157860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18 – 12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spTree>
    <p:extLst>
      <p:ext uri="{BB962C8B-B14F-4D97-AF65-F5344CB8AC3E}">
        <p14:creationId xmlns:p14="http://schemas.microsoft.com/office/powerpoint/2010/main" val="3383409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2375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5195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27769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25 );</a:t>
            </a: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2312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18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(18 + 25)/2; // == 21</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21 );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3248416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21 – 18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994671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31362683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5786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169889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latin typeface="Arial" charset="0"/>
                <a:cs typeface="Arial" charset="0"/>
              </a:rPr>
              <a:t>Range-limiting Bubble Sort</a:t>
            </a:r>
          </a:p>
        </p:txBody>
      </p:sp>
      <p:sp>
        <p:nvSpPr>
          <p:cNvPr id="23555" name="Rectangle 3"/>
          <p:cNvSpPr>
            <a:spLocks noGrp="1" noChangeArrowheads="1"/>
          </p:cNvSpPr>
          <p:nvPr>
            <p:ph type="body" idx="1"/>
          </p:nvPr>
        </p:nvSpPr>
        <p:spPr>
          <a:xfrm>
            <a:off x="457200" y="1617662"/>
            <a:ext cx="8229600" cy="4835673"/>
          </a:xfrm>
        </p:spPr>
        <p:txBody>
          <a:bodyPr>
            <a:normAutofit fontScale="92500" lnSpcReduction="10000"/>
          </a:bodyPr>
          <a:lstStyle/>
          <a:p>
            <a:pPr>
              <a:buNone/>
              <a:defRPr/>
            </a:pPr>
            <a:r>
              <a:rPr lang="en-US" dirty="0">
                <a:latin typeface="Arial" charset="0"/>
                <a:cs typeface="Arial" charset="0"/>
              </a:rPr>
              <a:t>	</a:t>
            </a:r>
            <a:r>
              <a:rPr lang="en-US" dirty="0">
                <a:solidFill>
                  <a:srgbClr val="FF0000"/>
                </a:solidFill>
                <a:latin typeface="Arial" charset="0"/>
                <a:cs typeface="Arial" charset="0"/>
              </a:rPr>
              <a:t>Update </a:t>
            </a:r>
            <a:r>
              <a:rPr lang="en-US" altLang="zh-CN" dirty="0" err="1">
                <a:solidFill>
                  <a:srgbClr val="FF0000"/>
                </a:solidFill>
                <a:latin typeface="Consolas" pitchFamily="49" charset="0"/>
                <a:cs typeface="Consolas" pitchFamily="49" charset="0"/>
              </a:rPr>
              <a:t>i</a:t>
            </a:r>
            <a:r>
              <a:rPr lang="en-US" dirty="0">
                <a:solidFill>
                  <a:srgbClr val="FF0000"/>
                </a:solidFill>
                <a:latin typeface="Arial" charset="0"/>
                <a:cs typeface="Arial" charset="0"/>
              </a:rPr>
              <a:t> to at the place of the last swap</a:t>
            </a:r>
            <a:endParaRPr lang="en-US" baseline="30000" dirty="0">
              <a:solidFill>
                <a:srgbClr val="FF0000"/>
              </a:solidFill>
              <a:latin typeface="Arial" charset="0"/>
              <a:cs typeface="Arial" charset="0"/>
            </a:endParaRPr>
          </a:p>
          <a:p>
            <a:pPr>
              <a:buFontTx/>
              <a:buNone/>
              <a:defRPr/>
            </a:pPr>
            <a:endParaRPr lang="en-US" sz="1200" b="1" dirty="0">
              <a:latin typeface="Courier New" pitchFamily="49" charset="0"/>
              <a:cs typeface="Arial" charset="0"/>
            </a:endParaRPr>
          </a:p>
          <a:p>
            <a:pPr defTabSz="536575">
              <a:buFontTx/>
              <a:buNone/>
              <a:defRPr/>
            </a:pPr>
            <a:r>
              <a:rPr lang="en-US" sz="1500" dirty="0">
                <a:solidFill>
                  <a:schemeClr val="tx1">
                    <a:lumMod val="50000"/>
                    <a:lumOff val="50000"/>
                  </a:schemeClr>
                </a:solidFill>
                <a:latin typeface="Consolas" pitchFamily="49" charset="0"/>
                <a:cs typeface="Consolas" pitchFamily="49" charset="0"/>
              </a:rPr>
              <a:t>	template &lt;</a:t>
            </a:r>
            <a:r>
              <a:rPr lang="en-US" sz="1500" dirty="0" err="1">
                <a:solidFill>
                  <a:schemeClr val="tx1">
                    <a:lumMod val="50000"/>
                    <a:lumOff val="50000"/>
                  </a:schemeClr>
                </a:solidFill>
                <a:latin typeface="Consolas" pitchFamily="49" charset="0"/>
                <a:cs typeface="Consolas" pitchFamily="49" charset="0"/>
              </a:rPr>
              <a:t>typename</a:t>
            </a:r>
            <a:r>
              <a:rPr lang="en-US" sz="1500" dirty="0">
                <a:solidFill>
                  <a:schemeClr val="tx1">
                    <a:lumMod val="50000"/>
                    <a:lumOff val="50000"/>
                  </a:schemeClr>
                </a:solidFill>
                <a:latin typeface="Consolas" pitchFamily="49" charset="0"/>
                <a:cs typeface="Consolas" pitchFamily="49" charset="0"/>
              </a:rPr>
              <a:t> Type&gt;</a:t>
            </a:r>
          </a:p>
          <a:p>
            <a:pPr defTabSz="536575">
              <a:buFontTx/>
              <a:buNone/>
              <a:defRPr/>
            </a:pPr>
            <a:r>
              <a:rPr lang="en-US" sz="1500" dirty="0">
                <a:solidFill>
                  <a:schemeClr val="tx1">
                    <a:lumMod val="50000"/>
                    <a:lumOff val="50000"/>
                  </a:schemeClr>
                </a:solidFill>
                <a:latin typeface="Consolas" pitchFamily="49" charset="0"/>
                <a:cs typeface="Consolas" pitchFamily="49" charset="0"/>
              </a:rPr>
              <a:t>	void bubble( Type *const array,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const n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for (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 n - 1;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&gt; 0;</a:t>
            </a: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Type max = array[0];</a:t>
            </a:r>
          </a:p>
          <a:p>
            <a:pPr defTabSz="536575">
              <a:buFontTx/>
              <a:buNone/>
              <a:defRPr/>
            </a:pPr>
            <a:r>
              <a:rPr lang="en-US" sz="1500" dirty="0">
                <a:solidFill>
                  <a:srgbClr val="FF0000"/>
                </a:solidFill>
                <a:latin typeface="Consolas" pitchFamily="49" charset="0"/>
                <a:cs typeface="Consolas" pitchFamily="49" charset="0"/>
              </a:rPr>
              <a:t>			</a:t>
            </a:r>
            <a:r>
              <a:rPr lang="en-US" sz="1500" dirty="0" err="1">
                <a:solidFill>
                  <a:srgbClr val="FF0000"/>
                </a:solidFill>
                <a:latin typeface="Consolas" pitchFamily="49" charset="0"/>
                <a:cs typeface="Consolas" pitchFamily="49" charset="0"/>
              </a:rPr>
              <a:t>int</a:t>
            </a:r>
            <a:r>
              <a:rPr lang="en-US" sz="1500" dirty="0">
                <a:solidFill>
                  <a:srgbClr val="FF0000"/>
                </a:solidFill>
                <a:latin typeface="Consolas" pitchFamily="49" charset="0"/>
                <a:cs typeface="Consolas" pitchFamily="49" charset="0"/>
              </a:rPr>
              <a:t> ii = 0;</a:t>
            </a:r>
            <a:endParaRPr lang="en-US" sz="1500" dirty="0">
              <a:solidFill>
                <a:schemeClr val="bg2"/>
              </a:solidFill>
              <a:latin typeface="Consolas" pitchFamily="49" charset="0"/>
              <a:cs typeface="Consolas" pitchFamily="49" charset="0"/>
            </a:endParaRPr>
          </a:p>
          <a:p>
            <a:pPr defTabSz="536575">
              <a:buFontTx/>
              <a:buNone/>
              <a:defRPr/>
            </a:pP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for (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j = 1; j &lt;=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++j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if ( array[j] &lt; max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array[j - 1] = array[j];</a:t>
            </a:r>
          </a:p>
          <a:p>
            <a:pPr defTabSz="536575">
              <a:buFontTx/>
              <a:buNone/>
              <a:defRPr/>
            </a:pPr>
            <a:r>
              <a:rPr lang="en-US" sz="1500" dirty="0">
                <a:solidFill>
                  <a:srgbClr val="FF0000"/>
                </a:solidFill>
                <a:latin typeface="Consolas" pitchFamily="49" charset="0"/>
                <a:cs typeface="Consolas" pitchFamily="49" charset="0"/>
              </a:rPr>
              <a:t>					ii = j - 1;</a:t>
            </a:r>
          </a:p>
          <a:p>
            <a:pPr defTabSz="536575">
              <a:buFontTx/>
              <a:buNone/>
              <a:defRPr/>
            </a:pPr>
            <a:r>
              <a:rPr lang="en-US" sz="1500" dirty="0">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 else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array[j – 1] = max;</a:t>
            </a:r>
          </a:p>
          <a:p>
            <a:pPr defTabSz="536575">
              <a:buFontTx/>
              <a:buNone/>
              <a:defRPr/>
            </a:pPr>
            <a:r>
              <a:rPr lang="en-US" sz="1500" dirty="0">
                <a:solidFill>
                  <a:schemeClr val="tx1">
                    <a:lumMod val="50000"/>
                    <a:lumOff val="50000"/>
                  </a:schemeClr>
                </a:solidFill>
                <a:latin typeface="Consolas" pitchFamily="49" charset="0"/>
                <a:cs typeface="Consolas" pitchFamily="49" charset="0"/>
              </a:rPr>
              <a:t>					max = array[j];</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 max;</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r>
              <a:rPr lang="en-US" sz="1500" dirty="0" err="1">
                <a:solidFill>
                  <a:srgbClr val="FF0000"/>
                </a:solidFill>
                <a:latin typeface="Consolas" pitchFamily="49" charset="0"/>
                <a:cs typeface="Consolas" pitchFamily="49" charset="0"/>
              </a:rPr>
              <a:t>i</a:t>
            </a:r>
            <a:r>
              <a:rPr lang="en-US" sz="1500" dirty="0">
                <a:solidFill>
                  <a:srgbClr val="FF0000"/>
                </a:solidFill>
                <a:latin typeface="Consolas" pitchFamily="49" charset="0"/>
                <a:cs typeface="Consolas" pitchFamily="49" charset="0"/>
              </a:rPr>
              <a:t> = </a:t>
            </a:r>
            <a:r>
              <a:rPr lang="en-US" altLang="zh-CN" sz="1500" dirty="0">
                <a:solidFill>
                  <a:srgbClr val="FF0000"/>
                </a:solidFill>
                <a:latin typeface="Consolas" pitchFamily="49" charset="0"/>
                <a:cs typeface="Consolas" pitchFamily="49" charset="0"/>
              </a:rPr>
              <a:t>ii;</a:t>
            </a:r>
            <a:endParaRPr lang="en-US" sz="1500" dirty="0">
              <a:solidFill>
                <a:schemeClr val="tx1">
                  <a:lumMod val="50000"/>
                  <a:lumOff val="50000"/>
                </a:schemeClr>
              </a:solidFill>
              <a:latin typeface="Consolas" pitchFamily="49" charset="0"/>
              <a:cs typeface="Consolas" pitchFamily="49" charset="0"/>
            </a:endParaRPr>
          </a:p>
          <a:p>
            <a:pPr defTabSz="536575">
              <a:buFontTx/>
              <a:buNone/>
              <a:defRPr/>
            </a:pP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p:txBody>
      </p:sp>
    </p:spTree>
    <p:extLst>
      <p:ext uri="{BB962C8B-B14F-4D97-AF65-F5344CB8AC3E}">
        <p14:creationId xmlns:p14="http://schemas.microsoft.com/office/powerpoint/2010/main" val="40042860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3139425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25 – 21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2351323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9108247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15289182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1737512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latin typeface="Consolas" panose="020B0609020204030204" pitchFamily="49" charset="0"/>
                <a:cs typeface="Consolas" panose="020B0609020204030204" pitchFamily="49" charset="0"/>
              </a:rPr>
              <a:t>	merge( array, 18,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41070768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spTree>
    <p:extLst>
      <p:ext uri="{BB962C8B-B14F-4D97-AF65-F5344CB8AC3E}">
        <p14:creationId xmlns:p14="http://schemas.microsoft.com/office/powerpoint/2010/main" val="16864580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spTree>
    <p:extLst>
      <p:ext uri="{BB962C8B-B14F-4D97-AF65-F5344CB8AC3E}">
        <p14:creationId xmlns:p14="http://schemas.microsoft.com/office/powerpoint/2010/main" val="39871406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18, 21,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807819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latin typeface="Consolas" panose="020B0609020204030204" pitchFamily="49" charset="0"/>
                <a:cs typeface="Consolas" panose="020B0609020204030204" pitchFamily="49" charset="0"/>
              </a:rPr>
              <a:t>	merge( array, 12, 18,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921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Range-limiting </a:t>
            </a:r>
            <a:r>
              <a:rPr lang="en-US" altLang="zh-CN" dirty="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9718252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spTree>
    <p:extLst>
      <p:ext uri="{BB962C8B-B14F-4D97-AF65-F5344CB8AC3E}">
        <p14:creationId xmlns:p14="http://schemas.microsoft.com/office/powerpoint/2010/main" val="12284732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spTree>
    <p:extLst>
      <p:ext uri="{BB962C8B-B14F-4D97-AF65-F5344CB8AC3E}">
        <p14:creationId xmlns:p14="http://schemas.microsoft.com/office/powerpoint/2010/main" val="668829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12, 18,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723361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latin typeface="Consolas" panose="020B0609020204030204" pitchFamily="49" charset="0"/>
                <a:cs typeface="Consolas" panose="020B0609020204030204" pitchFamily="49" charset="0"/>
              </a:rPr>
              <a:t>	merge( array, 0, 12,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29583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spTree>
    <p:extLst>
      <p:ext uri="{BB962C8B-B14F-4D97-AF65-F5344CB8AC3E}">
        <p14:creationId xmlns:p14="http://schemas.microsoft.com/office/powerpoint/2010/main" val="34658996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spTree>
    <p:extLst>
      <p:ext uri="{BB962C8B-B14F-4D97-AF65-F5344CB8AC3E}">
        <p14:creationId xmlns:p14="http://schemas.microsoft.com/office/powerpoint/2010/main" val="26106874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12,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161465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The array is now sorted</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8736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en-US">
                <a:latin typeface="Arial" charset="0"/>
                <a:cs typeface="Arial" charset="0"/>
              </a:rPr>
              <a:t>Run-time Analysis of Merge Sort</a:t>
            </a:r>
          </a:p>
        </p:txBody>
      </p:sp>
      <p:sp>
        <p:nvSpPr>
          <p:cNvPr id="1028"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time required to sort an array of size </a:t>
            </a:r>
            <a:r>
              <a:rPr lang="en-US" altLang="en-US" i="1" dirty="0">
                <a:latin typeface="Times New Roman" pitchFamily="18" charset="0"/>
                <a:cs typeface="Arial" charset="0"/>
              </a:rPr>
              <a:t>n</a:t>
            </a:r>
            <a:r>
              <a:rPr lang="en-US" altLang="en-US" dirty="0">
                <a:latin typeface="Times New Roman" pitchFamily="18" charset="0"/>
                <a:cs typeface="Arial" charset="0"/>
              </a:rPr>
              <a:t> &gt; 1</a:t>
            </a:r>
            <a:r>
              <a:rPr lang="en-US" altLang="en-US" dirty="0">
                <a:latin typeface="Arial" charset="0"/>
                <a:cs typeface="Arial" charset="0"/>
              </a:rPr>
              <a:t> is:</a:t>
            </a:r>
          </a:p>
          <a:p>
            <a:pPr lvl="1"/>
            <a:r>
              <a:rPr lang="en-US" altLang="en-US" dirty="0">
                <a:latin typeface="Arial" charset="0"/>
                <a:cs typeface="Arial" charset="0"/>
              </a:rPr>
              <a:t>the time required to sort the first half,</a:t>
            </a:r>
          </a:p>
          <a:p>
            <a:pPr lvl="1"/>
            <a:r>
              <a:rPr lang="en-US" altLang="en-US" dirty="0">
                <a:latin typeface="Arial" charset="0"/>
                <a:cs typeface="Arial" charset="0"/>
              </a:rPr>
              <a:t>the time required to sort the second half, and</a:t>
            </a:r>
          </a:p>
          <a:p>
            <a:pPr lvl="1"/>
            <a:r>
              <a:rPr lang="en-US" altLang="en-US" dirty="0">
                <a:latin typeface="Arial" charset="0"/>
                <a:cs typeface="Arial" charset="0"/>
              </a:rPr>
              <a:t>the time required to merge the two lists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That is: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Solution:  </a:t>
            </a:r>
            <a:r>
              <a:rPr lang="en-US" altLang="en-US" dirty="0">
                <a:latin typeface="Times New Roman" pitchFamily="18" charset="0"/>
                <a:cs typeface="Times New Roman" pitchFamily="18" charset="0"/>
              </a:rPr>
              <a:t>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ln(</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p:txBody>
      </p:sp>
      <p:graphicFrame>
        <p:nvGraphicFramePr>
          <p:cNvPr id="1026" name="Object 2"/>
          <p:cNvGraphicFramePr>
            <a:graphicFrameLocks noChangeAspect="1"/>
          </p:cNvGraphicFramePr>
          <p:nvPr/>
        </p:nvGraphicFramePr>
        <p:xfrm>
          <a:off x="1979613" y="2997200"/>
          <a:ext cx="4019550" cy="1082675"/>
        </p:xfrm>
        <a:graphic>
          <a:graphicData uri="http://schemas.openxmlformats.org/presentationml/2006/ole">
            <mc:AlternateContent xmlns:mc="http://schemas.openxmlformats.org/markup-compatibility/2006">
              <mc:Choice xmlns:v="urn:schemas-microsoft-com:vml" Requires="v">
                <p:oleObj spid="_x0000_s1034" name="Equation" r:id="rId4" imgW="1790640" imgH="482400" progId="Equation.3">
                  <p:embed/>
                </p:oleObj>
              </mc:Choice>
              <mc:Fallback>
                <p:oleObj name="Equation" r:id="rId4" imgW="179064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997200"/>
                        <a:ext cx="40195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9700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152722"/>
            <a:ext cx="8229600" cy="1143000"/>
          </a:xfrm>
        </p:spPr>
        <p:txBody>
          <a:bodyPr/>
          <a:lstStyle/>
          <a:p>
            <a:r>
              <a:rPr lang="en-US" altLang="zh-CN">
                <a:ea typeface="宋体" panose="02010600030101010101" pitchFamily="2" charset="-122"/>
              </a:rPr>
              <a:t>Proof by Recursion Tree</a:t>
            </a:r>
          </a:p>
        </p:txBody>
      </p:sp>
      <p:sp>
        <p:nvSpPr>
          <p:cNvPr id="30724" name="Text Box 3"/>
          <p:cNvSpPr txBox="1">
            <a:spLocks noChangeArrowheads="1"/>
          </p:cNvSpPr>
          <p:nvPr/>
        </p:nvSpPr>
        <p:spPr bwMode="auto">
          <a:xfrm>
            <a:off x="3135313" y="2259731"/>
            <a:ext cx="9525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a:t>
            </a:r>
          </a:p>
        </p:txBody>
      </p:sp>
      <p:sp>
        <p:nvSpPr>
          <p:cNvPr id="30725" name="Text Box 4"/>
          <p:cNvSpPr txBox="1">
            <a:spLocks noChangeArrowheads="1"/>
          </p:cNvSpPr>
          <p:nvPr/>
        </p:nvSpPr>
        <p:spPr bwMode="auto">
          <a:xfrm>
            <a:off x="4495800" y="3063006"/>
            <a:ext cx="9144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sp>
        <p:nvSpPr>
          <p:cNvPr id="30726" name="Text Box 5"/>
          <p:cNvSpPr txBox="1">
            <a:spLocks noChangeArrowheads="1"/>
          </p:cNvSpPr>
          <p:nvPr/>
        </p:nvSpPr>
        <p:spPr bwMode="auto">
          <a:xfrm>
            <a:off x="1843088" y="3075706"/>
            <a:ext cx="900112"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cxnSp>
        <p:nvCxnSpPr>
          <p:cNvPr id="30727" name="AutoShape 6"/>
          <p:cNvCxnSpPr>
            <a:cxnSpLocks noChangeShapeType="1"/>
            <a:stCxn id="30724" idx="2"/>
            <a:endCxn id="30726" idx="0"/>
          </p:cNvCxnSpPr>
          <p:nvPr/>
        </p:nvCxnSpPr>
        <p:spPr bwMode="auto">
          <a:xfrm flipH="1">
            <a:off x="2293938" y="2634381"/>
            <a:ext cx="1317625" cy="4413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28" name="AutoShape 7"/>
          <p:cNvCxnSpPr>
            <a:cxnSpLocks noChangeShapeType="1"/>
            <a:stCxn id="30724" idx="2"/>
            <a:endCxn id="30725" idx="0"/>
          </p:cNvCxnSpPr>
          <p:nvPr/>
        </p:nvCxnSpPr>
        <p:spPr bwMode="auto">
          <a:xfrm>
            <a:off x="3611563" y="2634381"/>
            <a:ext cx="1341437" cy="4286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9" name="Text Box 8"/>
          <p:cNvSpPr txBox="1">
            <a:spLocks noChangeArrowheads="1"/>
          </p:cNvSpPr>
          <p:nvPr/>
        </p:nvSpPr>
        <p:spPr bwMode="auto">
          <a:xfrm>
            <a:off x="5108575" y="3825006"/>
            <a:ext cx="9112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sp>
        <p:nvSpPr>
          <p:cNvPr id="30730" name="Text Box 9"/>
          <p:cNvSpPr txBox="1">
            <a:spLocks noChangeArrowheads="1"/>
          </p:cNvSpPr>
          <p:nvPr/>
        </p:nvSpPr>
        <p:spPr bwMode="auto">
          <a:xfrm>
            <a:off x="3810000" y="3837706"/>
            <a:ext cx="8905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1" name="AutoShape 10"/>
          <p:cNvCxnSpPr>
            <a:cxnSpLocks noChangeShapeType="1"/>
            <a:stCxn id="30725" idx="2"/>
            <a:endCxn id="30730" idx="0"/>
          </p:cNvCxnSpPr>
          <p:nvPr/>
        </p:nvCxnSpPr>
        <p:spPr bwMode="auto">
          <a:xfrm flipH="1">
            <a:off x="4256088" y="3437656"/>
            <a:ext cx="696912" cy="4000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2" name="AutoShape 11"/>
          <p:cNvCxnSpPr>
            <a:cxnSpLocks noChangeShapeType="1"/>
            <a:stCxn id="30725" idx="2"/>
            <a:endCxn id="30729" idx="0"/>
          </p:cNvCxnSpPr>
          <p:nvPr/>
        </p:nvCxnSpPr>
        <p:spPr bwMode="auto">
          <a:xfrm>
            <a:off x="4953000" y="3437656"/>
            <a:ext cx="611188" cy="3873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3" name="Text Box 12"/>
          <p:cNvSpPr txBox="1">
            <a:spLocks noChangeArrowheads="1"/>
          </p:cNvSpPr>
          <p:nvPr/>
        </p:nvSpPr>
        <p:spPr bwMode="auto">
          <a:xfrm>
            <a:off x="914400" y="3825006"/>
            <a:ext cx="9286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4" name="AutoShape 13"/>
          <p:cNvCxnSpPr>
            <a:cxnSpLocks noChangeShapeType="1"/>
            <a:stCxn id="30726" idx="2"/>
            <a:endCxn id="30733" idx="0"/>
          </p:cNvCxnSpPr>
          <p:nvPr/>
        </p:nvCxnSpPr>
        <p:spPr bwMode="auto">
          <a:xfrm flipH="1">
            <a:off x="1379538" y="3450356"/>
            <a:ext cx="9144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Text Box 14"/>
          <p:cNvSpPr txBox="1">
            <a:spLocks noChangeArrowheads="1"/>
          </p:cNvSpPr>
          <p:nvPr/>
        </p:nvSpPr>
        <p:spPr bwMode="auto">
          <a:xfrm>
            <a:off x="2454275" y="3825006"/>
            <a:ext cx="898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6" name="AutoShape 15"/>
          <p:cNvCxnSpPr>
            <a:cxnSpLocks noChangeShapeType="1"/>
            <a:stCxn id="30726" idx="2"/>
            <a:endCxn id="30735" idx="0"/>
          </p:cNvCxnSpPr>
          <p:nvPr/>
        </p:nvCxnSpPr>
        <p:spPr bwMode="auto">
          <a:xfrm>
            <a:off x="2293938" y="3450356"/>
            <a:ext cx="6096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7" name="Text Box 16"/>
          <p:cNvSpPr txBox="1">
            <a:spLocks noChangeArrowheads="1"/>
          </p:cNvSpPr>
          <p:nvPr/>
        </p:nvSpPr>
        <p:spPr bwMode="auto">
          <a:xfrm>
            <a:off x="609600" y="5580781"/>
            <a:ext cx="6207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38" name="AutoShape 17"/>
          <p:cNvCxnSpPr>
            <a:cxnSpLocks noChangeShapeType="1"/>
            <a:stCxn id="30733" idx="2"/>
            <a:endCxn id="30737" idx="0"/>
          </p:cNvCxnSpPr>
          <p:nvPr/>
        </p:nvCxnSpPr>
        <p:spPr bwMode="auto">
          <a:xfrm flipH="1">
            <a:off x="920750" y="4199656"/>
            <a:ext cx="4587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9" name="Text Box 18"/>
          <p:cNvSpPr txBox="1">
            <a:spLocks noChangeArrowheads="1"/>
          </p:cNvSpPr>
          <p:nvPr/>
        </p:nvSpPr>
        <p:spPr bwMode="auto">
          <a:xfrm>
            <a:off x="1295400" y="5580781"/>
            <a:ext cx="6238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0" name="AutoShape 19"/>
          <p:cNvCxnSpPr>
            <a:cxnSpLocks noChangeShapeType="1"/>
            <a:stCxn id="30733" idx="2"/>
            <a:endCxn id="30739" idx="0"/>
          </p:cNvCxnSpPr>
          <p:nvPr/>
        </p:nvCxnSpPr>
        <p:spPr bwMode="auto">
          <a:xfrm>
            <a:off x="1379538" y="4199656"/>
            <a:ext cx="228600"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1" name="Text Box 20"/>
          <p:cNvSpPr txBox="1">
            <a:spLocks noChangeArrowheads="1"/>
          </p:cNvSpPr>
          <p:nvPr/>
        </p:nvSpPr>
        <p:spPr bwMode="auto">
          <a:xfrm>
            <a:off x="2133600" y="5593481"/>
            <a:ext cx="644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2" name="AutoShape 21"/>
          <p:cNvCxnSpPr>
            <a:cxnSpLocks noChangeShapeType="1"/>
            <a:stCxn id="30735" idx="2"/>
            <a:endCxn id="30741" idx="0"/>
          </p:cNvCxnSpPr>
          <p:nvPr/>
        </p:nvCxnSpPr>
        <p:spPr bwMode="auto">
          <a:xfrm flipH="1">
            <a:off x="2455863" y="4199656"/>
            <a:ext cx="44767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3" name="Text Box 22"/>
          <p:cNvSpPr txBox="1">
            <a:spLocks noChangeArrowheads="1"/>
          </p:cNvSpPr>
          <p:nvPr/>
        </p:nvSpPr>
        <p:spPr bwMode="auto">
          <a:xfrm>
            <a:off x="2854325" y="5593481"/>
            <a:ext cx="6508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4" name="AutoShape 23"/>
          <p:cNvCxnSpPr>
            <a:cxnSpLocks noChangeShapeType="1"/>
            <a:stCxn id="30735" idx="2"/>
            <a:endCxn id="30743" idx="0"/>
          </p:cNvCxnSpPr>
          <p:nvPr/>
        </p:nvCxnSpPr>
        <p:spPr bwMode="auto">
          <a:xfrm>
            <a:off x="2903538" y="4199656"/>
            <a:ext cx="276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5" name="Text Box 24"/>
          <p:cNvSpPr txBox="1">
            <a:spLocks noChangeArrowheads="1"/>
          </p:cNvSpPr>
          <p:nvPr/>
        </p:nvSpPr>
        <p:spPr bwMode="auto">
          <a:xfrm>
            <a:off x="3581400" y="5593481"/>
            <a:ext cx="6334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6" name="AutoShape 25"/>
          <p:cNvCxnSpPr>
            <a:cxnSpLocks noChangeShapeType="1"/>
            <a:stCxn id="30730" idx="2"/>
            <a:endCxn id="30745" idx="0"/>
          </p:cNvCxnSpPr>
          <p:nvPr/>
        </p:nvCxnSpPr>
        <p:spPr bwMode="auto">
          <a:xfrm flipH="1">
            <a:off x="3898900" y="4212356"/>
            <a:ext cx="3571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7" name="Text Box 26"/>
          <p:cNvSpPr txBox="1">
            <a:spLocks noChangeArrowheads="1"/>
          </p:cNvSpPr>
          <p:nvPr/>
        </p:nvSpPr>
        <p:spPr bwMode="auto">
          <a:xfrm>
            <a:off x="4267200" y="5593481"/>
            <a:ext cx="60166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8" name="AutoShape 27"/>
          <p:cNvCxnSpPr>
            <a:cxnSpLocks noChangeShapeType="1"/>
            <a:stCxn id="30730" idx="2"/>
            <a:endCxn id="30747" idx="0"/>
          </p:cNvCxnSpPr>
          <p:nvPr/>
        </p:nvCxnSpPr>
        <p:spPr bwMode="auto">
          <a:xfrm>
            <a:off x="4256088" y="4212356"/>
            <a:ext cx="312737"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9" name="Text Box 28"/>
          <p:cNvSpPr txBox="1">
            <a:spLocks noChangeArrowheads="1"/>
          </p:cNvSpPr>
          <p:nvPr/>
        </p:nvSpPr>
        <p:spPr bwMode="auto">
          <a:xfrm>
            <a:off x="5083175" y="5593481"/>
            <a:ext cx="6318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0" name="AutoShape 29"/>
          <p:cNvCxnSpPr>
            <a:cxnSpLocks noChangeShapeType="1"/>
            <a:stCxn id="30729" idx="2"/>
            <a:endCxn id="30749" idx="0"/>
          </p:cNvCxnSpPr>
          <p:nvPr/>
        </p:nvCxnSpPr>
        <p:spPr bwMode="auto">
          <a:xfrm flipH="1">
            <a:off x="5399088" y="4199656"/>
            <a:ext cx="165100"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1" name="Text Box 30"/>
          <p:cNvSpPr txBox="1">
            <a:spLocks noChangeArrowheads="1"/>
          </p:cNvSpPr>
          <p:nvPr/>
        </p:nvSpPr>
        <p:spPr bwMode="auto">
          <a:xfrm>
            <a:off x="5788025" y="5593481"/>
            <a:ext cx="6127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2" name="AutoShape 31"/>
          <p:cNvCxnSpPr>
            <a:cxnSpLocks noChangeShapeType="1"/>
            <a:stCxn id="30729" idx="2"/>
            <a:endCxn id="30751" idx="0"/>
          </p:cNvCxnSpPr>
          <p:nvPr/>
        </p:nvCxnSpPr>
        <p:spPr bwMode="auto">
          <a:xfrm>
            <a:off x="5564188" y="4199656"/>
            <a:ext cx="530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3" name="Text Box 32"/>
          <p:cNvSpPr txBox="1">
            <a:spLocks noChangeArrowheads="1"/>
          </p:cNvSpPr>
          <p:nvPr/>
        </p:nvSpPr>
        <p:spPr bwMode="auto">
          <a:xfrm>
            <a:off x="7148513" y="2327994"/>
            <a:ext cx="6810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p>
        </p:txBody>
      </p:sp>
      <p:sp>
        <p:nvSpPr>
          <p:cNvPr id="30754" name="Rectangle 33"/>
          <p:cNvSpPr>
            <a:spLocks noChangeArrowheads="1"/>
          </p:cNvSpPr>
          <p:nvPr/>
        </p:nvSpPr>
        <p:spPr bwMode="auto">
          <a:xfrm>
            <a:off x="754063" y="4696544"/>
            <a:ext cx="5510212" cy="271462"/>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r>
              <a:rPr lang="en-US" altLang="zh-CN">
                <a:solidFill>
                  <a:schemeClr val="bg1"/>
                </a:solidFill>
                <a:ea typeface="宋体" panose="02010600030101010101" pitchFamily="2" charset="-122"/>
              </a:rPr>
              <a:t>T(n / 2</a:t>
            </a:r>
            <a:r>
              <a:rPr lang="en-US" altLang="zh-CN" baseline="30000">
                <a:solidFill>
                  <a:schemeClr val="bg1"/>
                </a:solidFill>
                <a:ea typeface="宋体" panose="02010600030101010101" pitchFamily="2" charset="-122"/>
              </a:rPr>
              <a:t>k</a:t>
            </a:r>
            <a:r>
              <a:rPr lang="en-US" altLang="zh-CN">
                <a:solidFill>
                  <a:schemeClr val="bg1"/>
                </a:solidFill>
                <a:ea typeface="宋体" panose="02010600030101010101" pitchFamily="2" charset="-122"/>
              </a:rPr>
              <a:t>)</a:t>
            </a:r>
          </a:p>
        </p:txBody>
      </p:sp>
      <p:sp>
        <p:nvSpPr>
          <p:cNvPr id="30755" name="Text Box 34"/>
          <p:cNvSpPr txBox="1">
            <a:spLocks noChangeArrowheads="1"/>
          </p:cNvSpPr>
          <p:nvPr/>
        </p:nvSpPr>
        <p:spPr bwMode="auto">
          <a:xfrm>
            <a:off x="7148513" y="302014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2(n/2)</a:t>
            </a:r>
          </a:p>
        </p:txBody>
      </p:sp>
      <p:sp>
        <p:nvSpPr>
          <p:cNvPr id="30756" name="Text Box 35"/>
          <p:cNvSpPr txBox="1">
            <a:spLocks noChangeArrowheads="1"/>
          </p:cNvSpPr>
          <p:nvPr/>
        </p:nvSpPr>
        <p:spPr bwMode="auto">
          <a:xfrm>
            <a:off x="7148513" y="3825006"/>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4(n/4)</a:t>
            </a:r>
          </a:p>
        </p:txBody>
      </p:sp>
      <p:sp>
        <p:nvSpPr>
          <p:cNvPr id="30757" name="Text Box 36"/>
          <p:cNvSpPr txBox="1">
            <a:spLocks noChangeArrowheads="1"/>
          </p:cNvSpPr>
          <p:nvPr/>
        </p:nvSpPr>
        <p:spPr bwMode="auto">
          <a:xfrm>
            <a:off x="7148513" y="4653681"/>
            <a:ext cx="16144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a:t>
            </a:r>
            <a:r>
              <a:rPr lang="en-US" altLang="zh-CN" baseline="30000">
                <a:ea typeface="宋体" panose="02010600030101010101" pitchFamily="2" charset="-122"/>
              </a:rPr>
              <a:t>k </a:t>
            </a:r>
            <a:r>
              <a:rPr lang="en-US" altLang="zh-CN">
                <a:ea typeface="宋体" panose="02010600030101010101" pitchFamily="2" charset="-122"/>
              </a:rPr>
              <a:t>(n / 2</a:t>
            </a:r>
            <a:r>
              <a:rPr lang="en-US" altLang="zh-CN" baseline="30000">
                <a:ea typeface="宋体" panose="02010600030101010101" pitchFamily="2" charset="-122"/>
              </a:rPr>
              <a:t>k</a:t>
            </a:r>
            <a:r>
              <a:rPr lang="en-US" altLang="zh-CN">
                <a:ea typeface="宋体" panose="02010600030101010101" pitchFamily="2" charset="-122"/>
              </a:rPr>
              <a:t>)</a:t>
            </a:r>
          </a:p>
        </p:txBody>
      </p:sp>
      <p:sp>
        <p:nvSpPr>
          <p:cNvPr id="30758" name="Text Box 37"/>
          <p:cNvSpPr txBox="1">
            <a:spLocks noChangeArrowheads="1"/>
          </p:cNvSpPr>
          <p:nvPr/>
        </p:nvSpPr>
        <p:spPr bwMode="auto">
          <a:xfrm>
            <a:off x="7081838" y="5606181"/>
            <a:ext cx="122396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n/2</a:t>
            </a:r>
            <a:r>
              <a:rPr lang="en-US" altLang="zh-CN" baseline="30000">
                <a:ea typeface="宋体" panose="02010600030101010101" pitchFamily="2" charset="-122"/>
              </a:rPr>
              <a:t> </a:t>
            </a:r>
            <a:r>
              <a:rPr lang="en-US" altLang="zh-CN">
                <a:ea typeface="宋体" panose="02010600030101010101" pitchFamily="2" charset="-122"/>
              </a:rPr>
              <a:t>(2)</a:t>
            </a:r>
          </a:p>
        </p:txBody>
      </p:sp>
      <p:sp>
        <p:nvSpPr>
          <p:cNvPr id="30759" name="Text Box 38"/>
          <p:cNvSpPr txBox="1">
            <a:spLocks noChangeArrowheads="1"/>
          </p:cNvSpPr>
          <p:nvPr/>
        </p:nvSpPr>
        <p:spPr bwMode="auto">
          <a:xfrm>
            <a:off x="7148513" y="5117231"/>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0" name="Text Box 39"/>
          <p:cNvSpPr txBox="1">
            <a:spLocks noChangeArrowheads="1"/>
          </p:cNvSpPr>
          <p:nvPr/>
        </p:nvSpPr>
        <p:spPr bwMode="auto">
          <a:xfrm>
            <a:off x="7148513" y="4299669"/>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1" name="Line 40"/>
          <p:cNvSpPr>
            <a:spLocks noChangeShapeType="1"/>
          </p:cNvSpPr>
          <p:nvPr/>
        </p:nvSpPr>
        <p:spPr bwMode="auto">
          <a:xfrm>
            <a:off x="6740525" y="2396256"/>
            <a:ext cx="0" cy="353695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2" name="Text Box 41"/>
          <p:cNvSpPr txBox="1">
            <a:spLocks noChangeArrowheads="1"/>
          </p:cNvSpPr>
          <p:nvPr/>
        </p:nvSpPr>
        <p:spPr bwMode="auto">
          <a:xfrm>
            <a:off x="6400800" y="4040906"/>
            <a:ext cx="747713" cy="3746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endParaRPr lang="en-US" altLang="zh-CN">
              <a:solidFill>
                <a:srgbClr val="006600"/>
              </a:solidFill>
              <a:ea typeface="宋体" panose="02010600030101010101" pitchFamily="2" charset="-122"/>
            </a:endParaRPr>
          </a:p>
        </p:txBody>
      </p:sp>
      <p:sp>
        <p:nvSpPr>
          <p:cNvPr id="30763" name="Line 42"/>
          <p:cNvSpPr>
            <a:spLocks noChangeShapeType="1"/>
          </p:cNvSpPr>
          <p:nvPr/>
        </p:nvSpPr>
        <p:spPr bwMode="auto">
          <a:xfrm flipH="1">
            <a:off x="7081838" y="6069731"/>
            <a:ext cx="10874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4" name="Text Box 43"/>
          <p:cNvSpPr txBox="1">
            <a:spLocks noChangeArrowheads="1"/>
          </p:cNvSpPr>
          <p:nvPr/>
        </p:nvSpPr>
        <p:spPr bwMode="auto">
          <a:xfrm>
            <a:off x="7148513" y="615069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r>
              <a:rPr lang="en-US" altLang="zh-CN" baseline="30000">
                <a:ea typeface="宋体" panose="02010600030101010101" pitchFamily="2" charset="-122"/>
              </a:rPr>
              <a:t> </a:t>
            </a: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p>
        </p:txBody>
      </p:sp>
      <p:graphicFrame>
        <p:nvGraphicFramePr>
          <p:cNvPr id="30765" name="Object 47"/>
          <p:cNvGraphicFramePr>
            <a:graphicFrameLocks noChangeAspect="1"/>
          </p:cNvGraphicFramePr>
          <p:nvPr>
            <p:extLst>
              <p:ext uri="{D42A27DB-BD31-4B8C-83A1-F6EECF244321}">
                <p14:modId xmlns:p14="http://schemas.microsoft.com/office/powerpoint/2010/main" val="2214669486"/>
              </p:ext>
            </p:extLst>
          </p:nvPr>
        </p:nvGraphicFramePr>
        <p:xfrm>
          <a:off x="2300288" y="1003300"/>
          <a:ext cx="3875087" cy="1095375"/>
        </p:xfrm>
        <a:graphic>
          <a:graphicData uri="http://schemas.openxmlformats.org/presentationml/2006/ole">
            <mc:AlternateContent xmlns:mc="http://schemas.openxmlformats.org/markup-compatibility/2006">
              <mc:Choice xmlns:v="urn:schemas-microsoft-com:vml" Requires="v">
                <p:oleObj spid="_x0000_s2058" name="Equation" r:id="rId4" imgW="3606800" imgH="825500" progId="Equation.3">
                  <p:embed/>
                </p:oleObj>
              </mc:Choice>
              <mc:Fallback>
                <p:oleObj name="Equation" r:id="rId4" imgW="3606800" imgH="825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802" t="-16615" r="-3802" b="-16615"/>
                      <a:stretch>
                        <a:fillRect/>
                      </a:stretch>
                    </p:blipFill>
                    <p:spPr bwMode="auto">
                      <a:xfrm>
                        <a:off x="2300288" y="1003300"/>
                        <a:ext cx="3875087" cy="1095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601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6" name="组合 35"/>
          <p:cNvGrpSpPr/>
          <p:nvPr/>
        </p:nvGrpSpPr>
        <p:grpSpPr>
          <a:xfrm>
            <a:off x="897006" y="3817640"/>
            <a:ext cx="7349988" cy="874026"/>
            <a:chOff x="894420" y="2708920"/>
            <a:chExt cx="7349988" cy="874026"/>
          </a:xfrm>
        </p:grpSpPr>
        <p:grpSp>
          <p:nvGrpSpPr>
            <p:cNvPr id="37" name="组合 36"/>
            <p:cNvGrpSpPr/>
            <p:nvPr/>
          </p:nvGrpSpPr>
          <p:grpSpPr>
            <a:xfrm>
              <a:off x="894420" y="2708920"/>
              <a:ext cx="7349988" cy="874026"/>
              <a:chOff x="894420" y="1600200"/>
              <a:chExt cx="7349988" cy="874026"/>
            </a:xfrm>
          </p:grpSpPr>
          <p:sp>
            <p:nvSpPr>
              <p:cNvPr id="45" name="矩形 4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52" name="组合 51"/>
          <p:cNvGrpSpPr/>
          <p:nvPr/>
        </p:nvGrpSpPr>
        <p:grpSpPr>
          <a:xfrm>
            <a:off x="897006" y="4935540"/>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spTree>
    <p:extLst>
      <p:ext uri="{BB962C8B-B14F-4D97-AF65-F5344CB8AC3E}">
        <p14:creationId xmlns:p14="http://schemas.microsoft.com/office/powerpoint/2010/main" val="1994017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latin typeface="Arial" charset="0"/>
                <a:cs typeface="Arial" charset="0"/>
              </a:rPr>
              <a:t>Run-time Summary</a:t>
            </a:r>
          </a:p>
        </p:txBody>
      </p:sp>
      <p:sp>
        <p:nvSpPr>
          <p:cNvPr id="430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following table summarizes the run-times of merge sort</a:t>
            </a:r>
          </a:p>
        </p:txBody>
      </p:sp>
      <p:graphicFrame>
        <p:nvGraphicFramePr>
          <p:cNvPr id="140333" name="Group 45"/>
          <p:cNvGraphicFramePr>
            <a:graphicFrameLocks noGrp="1"/>
          </p:cNvGraphicFramePr>
          <p:nvPr/>
        </p:nvGraphicFramePr>
        <p:xfrm>
          <a:off x="1187450" y="2349500"/>
          <a:ext cx="6864350" cy="1584816"/>
        </p:xfrm>
        <a:graphic>
          <a:graphicData uri="http://schemas.openxmlformats.org/drawingml/2006/table">
            <a:tbl>
              <a:tblPr/>
              <a:tblGrid>
                <a:gridCol w="1655763">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3551237">
                  <a:extLst>
                    <a:ext uri="{9D8B030D-6E8A-4147-A177-3AD203B41FA5}">
                      <a16:colId xmlns:a16="http://schemas.microsoft.com/office/drawing/2014/main" val="20002"/>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Case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Run Time</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Comments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Worst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No worst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Average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Best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No best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05764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is it not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3" name="Content Placeholder 2"/>
          <p:cNvSpPr>
            <a:spLocks noGrp="1"/>
          </p:cNvSpPr>
          <p:nvPr>
            <p:ph idx="1"/>
          </p:nvPr>
        </p:nvSpPr>
        <p:spPr/>
        <p:txBody>
          <a:bodyPr/>
          <a:lstStyle/>
          <a:p>
            <a:pPr marL="360363" indent="-360363">
              <a:buNone/>
            </a:pPr>
            <a:r>
              <a:rPr lang="en-CA" dirty="0"/>
              <a:t>	When we are merging, we are comparing values</a:t>
            </a:r>
          </a:p>
          <a:p>
            <a:pPr lvl="1"/>
            <a:r>
              <a:rPr lang="en-CA" dirty="0"/>
              <a:t>What operation prevents us from performing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r>
              <a:rPr lang="en-CA" dirty="0"/>
              <a:t> comparisons?</a:t>
            </a:r>
          </a:p>
          <a:p>
            <a:pPr lvl="1"/>
            <a:r>
              <a:rPr lang="en-CA" dirty="0"/>
              <a:t>During the merging process, if 2 came from the second half, it was only compared to 3 and it was not compared to any other of the other </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 – 1</a:t>
            </a:r>
            <a:r>
              <a:rPr lang="en-CA" dirty="0"/>
              <a:t> entries in the first array</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In this case, we remove </a:t>
            </a:r>
            <a:r>
              <a:rPr lang="en-CA" i="1" dirty="0">
                <a:latin typeface="Times New Roman" panose="02020603050405020304" pitchFamily="18" charset="0"/>
                <a:cs typeface="Times New Roman" panose="02020603050405020304" pitchFamily="18" charset="0"/>
              </a:rPr>
              <a:t>n</a:t>
            </a:r>
            <a:r>
              <a:rPr lang="en-CA" dirty="0"/>
              <a:t> inversions with one comparison</a:t>
            </a:r>
          </a:p>
        </p:txBody>
      </p:sp>
      <p:pic>
        <p:nvPicPr>
          <p:cNvPr id="5" name="Picture 19" descr="mergesor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12976"/>
            <a:ext cx="2660253" cy="187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Comments</a:t>
            </a:r>
          </a:p>
        </p:txBody>
      </p:sp>
      <p:sp>
        <p:nvSpPr>
          <p:cNvPr id="440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practice, merge sort is faster than heap sort, though they both have the same asymptotic run times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Merge sort requires an additional array</a:t>
            </a:r>
          </a:p>
          <a:p>
            <a:pPr lvl="1"/>
            <a:r>
              <a:rPr lang="en-US" altLang="en-US" dirty="0">
                <a:latin typeface="Arial" charset="0"/>
                <a:cs typeface="Arial" charset="0"/>
              </a:rPr>
              <a:t>Heap sort does not require</a:t>
            </a:r>
          </a:p>
          <a:p>
            <a:pPr>
              <a:buNone/>
            </a:pPr>
            <a:r>
              <a:rPr lang="en-US" altLang="en-US" dirty="0">
                <a:latin typeface="Arial" charset="0"/>
                <a:cs typeface="Arial" charset="0"/>
              </a:rPr>
              <a:t>	</a:t>
            </a:r>
          </a:p>
          <a:p>
            <a:pPr>
              <a:buNone/>
            </a:pPr>
            <a:r>
              <a:rPr lang="en-US" altLang="en-US" dirty="0">
                <a:latin typeface="Arial" charset="0"/>
                <a:cs typeface="Arial" charset="0"/>
              </a:rPr>
              <a:t>	Next we see quick sort</a:t>
            </a:r>
          </a:p>
          <a:p>
            <a:pPr lvl="1"/>
            <a:r>
              <a:rPr lang="en-US" altLang="en-US" dirty="0">
                <a:latin typeface="Arial" charset="0"/>
                <a:cs typeface="Arial" charset="0"/>
              </a:rPr>
              <a:t>Faster, on average, than either heap or quick sort</a:t>
            </a:r>
          </a:p>
          <a:p>
            <a:pPr lvl="1"/>
            <a:r>
              <a:rPr lang="en-US" altLang="en-US" dirty="0">
                <a:latin typeface="Arial" charset="0"/>
                <a:cs typeface="Arial" charset="0"/>
              </a:rPr>
              <a:t>Requires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a:t>
            </a:r>
          </a:p>
          <a:p>
            <a:pPr lvl="1"/>
            <a:endParaRPr lang="en-US" altLang="en-US" dirty="0">
              <a:latin typeface="Arial" charset="0"/>
              <a:cs typeface="Arial" charset="0"/>
            </a:endParaRPr>
          </a:p>
        </p:txBody>
      </p:sp>
    </p:spTree>
    <p:extLst>
      <p:ext uri="{BB962C8B-B14F-4D97-AF65-F5344CB8AC3E}">
        <p14:creationId xmlns:p14="http://schemas.microsoft.com/office/powerpoint/2010/main" val="32368655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45060" name="Rectangle 3"/>
          <p:cNvSpPr>
            <a:spLocks noGrp="1" noChangeArrowheads="1"/>
          </p:cNvSpPr>
          <p:nvPr>
            <p:ph type="body" idx="1"/>
          </p:nvPr>
        </p:nvSpPr>
        <p:spPr/>
        <p:txBody>
          <a:bodyPr/>
          <a:lstStyle/>
          <a:p>
            <a:pPr>
              <a:buNone/>
            </a:pPr>
            <a:r>
              <a:rPr lang="en-US" altLang="en-US" dirty="0">
                <a:latin typeface="Arial" charset="0"/>
                <a:cs typeface="Arial" charset="0"/>
              </a:rPr>
              <a:t>	The (likely) first proposal of merge sort was by John von Neumann in 1945 </a:t>
            </a:r>
          </a:p>
          <a:p>
            <a:pPr lvl="1"/>
            <a:r>
              <a:rPr lang="en-US" altLang="en-US" dirty="0">
                <a:latin typeface="Arial" charset="0"/>
                <a:cs typeface="Arial" charset="0"/>
              </a:rPr>
              <a:t>The creator of the </a:t>
            </a:r>
            <a:r>
              <a:rPr lang="en-US" altLang="en-US" i="1" dirty="0">
                <a:latin typeface="Arial" charset="0"/>
                <a:cs typeface="Arial" charset="0"/>
              </a:rPr>
              <a:t>von Neumann</a:t>
            </a:r>
            <a:br>
              <a:rPr lang="en-US" altLang="en-US" i="1" dirty="0">
                <a:latin typeface="Arial" charset="0"/>
                <a:cs typeface="Arial" charset="0"/>
              </a:rPr>
            </a:br>
            <a:r>
              <a:rPr lang="en-US" altLang="en-US" i="1" dirty="0">
                <a:latin typeface="Arial" charset="0"/>
                <a:cs typeface="Arial" charset="0"/>
              </a:rPr>
              <a:t>architecture</a:t>
            </a:r>
            <a:r>
              <a:rPr lang="en-US" altLang="en-US" dirty="0">
                <a:latin typeface="Arial" charset="0"/>
                <a:cs typeface="Arial" charset="0"/>
              </a:rPr>
              <a:t> used by all modern</a:t>
            </a:r>
            <a:br>
              <a:rPr lang="en-US" altLang="en-US" dirty="0">
                <a:latin typeface="Arial" charset="0"/>
                <a:cs typeface="Arial" charset="0"/>
              </a:rPr>
            </a:br>
            <a:r>
              <a:rPr lang="en-US" altLang="en-US" dirty="0">
                <a:latin typeface="Arial" charset="0"/>
                <a:cs typeface="Arial" charset="0"/>
              </a:rPr>
              <a:t>computers</a:t>
            </a:r>
          </a:p>
        </p:txBody>
      </p:sp>
      <p:pic>
        <p:nvPicPr>
          <p:cNvPr id="450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132013"/>
            <a:ext cx="218598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7"/>
          <p:cNvSpPr txBox="1">
            <a:spLocks noChangeArrowheads="1"/>
          </p:cNvSpPr>
          <p:nvPr/>
        </p:nvSpPr>
        <p:spPr bwMode="auto">
          <a:xfrm>
            <a:off x="5953125" y="4710113"/>
            <a:ext cx="30114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solidFill>
                  <a:schemeClr val="bg2"/>
                </a:solidFill>
              </a:rPr>
              <a:t>http://en.wikipedia.org/wiki/Von_Neumann</a:t>
            </a:r>
          </a:p>
        </p:txBody>
      </p:sp>
    </p:spTree>
    <p:extLst>
      <p:ext uri="{BB962C8B-B14F-4D97-AF65-F5344CB8AC3E}">
        <p14:creationId xmlns:p14="http://schemas.microsoft.com/office/powerpoint/2010/main" val="2706960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Divide and Conquer</a:t>
            </a:r>
            <a:endParaRPr lang="zh-CN" altLang="en-US" dirty="0"/>
          </a:p>
        </p:txBody>
      </p:sp>
      <p:sp>
        <p:nvSpPr>
          <p:cNvPr id="3" name="内容占位符 2"/>
          <p:cNvSpPr>
            <a:spLocks noGrp="1"/>
          </p:cNvSpPr>
          <p:nvPr>
            <p:ph idx="1"/>
          </p:nvPr>
        </p:nvSpPr>
        <p:spPr/>
        <p:txBody>
          <a:bodyPr/>
          <a:lstStyle/>
          <a:p>
            <a:r>
              <a:rPr lang="en-US" altLang="zh-CN" dirty="0"/>
              <a:t>Divide-and-conquer.</a:t>
            </a:r>
          </a:p>
          <a:p>
            <a:pPr lvl="1"/>
            <a:r>
              <a:rPr lang="en-US" altLang="zh-CN" dirty="0"/>
              <a:t>Divide up problem into several </a:t>
            </a:r>
            <a:r>
              <a:rPr lang="en-US" altLang="zh-CN" dirty="0" err="1"/>
              <a:t>subproblems</a:t>
            </a:r>
            <a:r>
              <a:rPr lang="en-US" altLang="zh-CN" dirty="0"/>
              <a:t> (of the same kind).</a:t>
            </a:r>
          </a:p>
          <a:p>
            <a:pPr lvl="1"/>
            <a:r>
              <a:rPr lang="en-US" altLang="zh-CN" dirty="0"/>
              <a:t>Solve (conquer) each </a:t>
            </a:r>
            <a:r>
              <a:rPr lang="en-US" altLang="zh-CN" dirty="0" err="1"/>
              <a:t>subproblem</a:t>
            </a:r>
            <a:r>
              <a:rPr lang="en-US" altLang="zh-CN" dirty="0"/>
              <a:t> recursively.</a:t>
            </a:r>
          </a:p>
          <a:p>
            <a:pPr lvl="1"/>
            <a:r>
              <a:rPr lang="en-US" altLang="zh-CN" dirty="0"/>
              <a:t>Combine solutions to </a:t>
            </a:r>
            <a:r>
              <a:rPr lang="en-US" altLang="zh-CN" dirty="0" err="1"/>
              <a:t>subproblems</a:t>
            </a:r>
            <a:r>
              <a:rPr lang="en-US" altLang="zh-CN" dirty="0"/>
              <a:t> into overall solution.</a:t>
            </a:r>
          </a:p>
          <a:p>
            <a:r>
              <a:rPr lang="en-US" altLang="zh-CN" dirty="0"/>
              <a:t>Most common usage.</a:t>
            </a:r>
          </a:p>
          <a:p>
            <a:pPr lvl="1"/>
            <a:r>
              <a:rPr lang="en-US" altLang="zh-CN" dirty="0"/>
              <a:t>Divide problem of size </a:t>
            </a:r>
            <a:r>
              <a:rPr lang="en-US" altLang="zh-CN" i="1" dirty="0">
                <a:latin typeface="Times"/>
                <a:ea typeface="Times"/>
                <a:cs typeface="Times"/>
                <a:sym typeface="Times"/>
              </a:rPr>
              <a:t>n</a:t>
            </a:r>
            <a:r>
              <a:rPr lang="en-US" altLang="zh-CN" dirty="0"/>
              <a:t> into </a:t>
            </a:r>
            <a:r>
              <a:rPr lang="en-US" altLang="zh-CN" dirty="0">
                <a:solidFill>
                  <a:srgbClr val="8D3124"/>
                </a:solidFill>
                <a:uFill>
                  <a:solidFill>
                    <a:srgbClr val="8D3124"/>
                  </a:solidFill>
                </a:uFill>
              </a:rPr>
              <a:t>two</a:t>
            </a:r>
            <a:r>
              <a:rPr lang="en-US" altLang="zh-CN" dirty="0"/>
              <a:t> </a:t>
            </a:r>
            <a:r>
              <a:rPr lang="en-US" altLang="zh-CN" dirty="0" err="1"/>
              <a:t>subproblems</a:t>
            </a:r>
            <a:r>
              <a:rPr lang="en-US" altLang="zh-CN" dirty="0"/>
              <a:t> of size </a:t>
            </a:r>
            <a:r>
              <a:rPr lang="en-US" altLang="zh-CN" i="1" dirty="0">
                <a:latin typeface="Times"/>
                <a:ea typeface="Times"/>
                <a:cs typeface="Times"/>
                <a:sym typeface="Times"/>
              </a:rPr>
              <a:t>n</a:t>
            </a:r>
            <a:r>
              <a:rPr lang="en-US" altLang="zh-CN" baseline="-5999" dirty="0">
                <a:latin typeface="Times"/>
                <a:ea typeface="Times"/>
                <a:cs typeface="Times"/>
                <a:sym typeface="Times"/>
              </a:rPr>
              <a:t> </a:t>
            </a:r>
            <a:r>
              <a:rPr lang="en-US" altLang="zh-CN" dirty="0">
                <a:latin typeface="Times"/>
                <a:ea typeface="Times"/>
                <a:cs typeface="Times"/>
                <a:sym typeface="Times"/>
              </a:rPr>
              <a:t>/</a:t>
            </a:r>
            <a:r>
              <a:rPr lang="en-US" altLang="zh-CN" baseline="-5999" dirty="0">
                <a:latin typeface="Times"/>
                <a:ea typeface="Times"/>
                <a:cs typeface="Times"/>
                <a:sym typeface="Times"/>
              </a:rPr>
              <a:t> </a:t>
            </a:r>
            <a:r>
              <a:rPr lang="en-US" altLang="zh-CN" dirty="0">
                <a:latin typeface="Times"/>
                <a:ea typeface="Times"/>
                <a:cs typeface="Times"/>
                <a:sym typeface="Times"/>
              </a:rPr>
              <a:t>2</a:t>
            </a:r>
            <a:r>
              <a:rPr lang="en-US" altLang="zh-CN" dirty="0"/>
              <a:t>.</a:t>
            </a:r>
          </a:p>
          <a:p>
            <a:pPr lvl="1"/>
            <a:r>
              <a:rPr lang="en-US" altLang="zh-CN" dirty="0"/>
              <a:t>Solve (conquer) two </a:t>
            </a:r>
            <a:r>
              <a:rPr lang="en-US" altLang="zh-CN" dirty="0" err="1"/>
              <a:t>subproblems</a:t>
            </a:r>
            <a:r>
              <a:rPr lang="en-US" altLang="zh-CN" dirty="0"/>
              <a:t> recursively.</a:t>
            </a:r>
          </a:p>
          <a:p>
            <a:pPr lvl="1"/>
            <a:r>
              <a:rPr lang="en-US" altLang="zh-CN" dirty="0"/>
              <a:t>Combine two solutions into overall solution.</a:t>
            </a:r>
          </a:p>
          <a:p>
            <a:r>
              <a:rPr lang="en-US" altLang="zh-CN" dirty="0"/>
              <a:t>Consequence.</a:t>
            </a:r>
          </a:p>
          <a:p>
            <a:pPr lvl="1"/>
            <a:r>
              <a:rPr lang="en-US" altLang="zh-CN" dirty="0"/>
              <a:t>Brute force:  </a:t>
            </a:r>
            <a:r>
              <a:rPr lang="en-US" altLang="zh-CN" dirty="0">
                <a:latin typeface="Times"/>
                <a:ea typeface="Times"/>
                <a:cs typeface="Times"/>
                <a:sym typeface="Times"/>
              </a:rPr>
              <a:t>Θ(</a:t>
            </a:r>
            <a:r>
              <a:rPr lang="en-US" altLang="zh-CN" i="1" dirty="0">
                <a:latin typeface="Times"/>
                <a:ea typeface="Times"/>
                <a:cs typeface="Times"/>
                <a:sym typeface="Times"/>
              </a:rPr>
              <a:t>n</a:t>
            </a:r>
            <a:r>
              <a:rPr lang="en-US" altLang="zh-CN" sz="2800" baseline="30571" dirty="0">
                <a:latin typeface="Times"/>
                <a:ea typeface="Times"/>
                <a:cs typeface="Times"/>
                <a:sym typeface="Times"/>
              </a:rPr>
              <a:t>2</a:t>
            </a:r>
            <a:r>
              <a:rPr lang="en-US" altLang="zh-CN" dirty="0">
                <a:latin typeface="Times"/>
                <a:ea typeface="Times"/>
                <a:cs typeface="Times"/>
                <a:sym typeface="Times"/>
              </a:rPr>
              <a:t>)</a:t>
            </a:r>
            <a:r>
              <a:rPr lang="en-US" altLang="zh-CN" dirty="0"/>
              <a:t>.</a:t>
            </a:r>
          </a:p>
          <a:p>
            <a:pPr lvl="1"/>
            <a:r>
              <a:rPr lang="en-US" altLang="zh-CN" dirty="0"/>
              <a:t>Divide-and-conquer:  </a:t>
            </a:r>
            <a:r>
              <a:rPr lang="en-US" altLang="zh-CN" i="1" dirty="0">
                <a:latin typeface="Times"/>
                <a:ea typeface="Times"/>
                <a:cs typeface="Times"/>
                <a:sym typeface="Times"/>
              </a:rPr>
              <a:t>O</a:t>
            </a:r>
            <a:r>
              <a:rPr lang="en-US" altLang="zh-CN" dirty="0">
                <a:latin typeface="Times"/>
                <a:ea typeface="Times"/>
                <a:cs typeface="Times"/>
                <a:sym typeface="Times"/>
              </a:rPr>
              <a:t>(</a:t>
            </a:r>
            <a:r>
              <a:rPr lang="en-US" altLang="zh-CN" i="1" dirty="0">
                <a:latin typeface="Times"/>
                <a:ea typeface="Times"/>
                <a:cs typeface="Times"/>
                <a:sym typeface="Times"/>
              </a:rPr>
              <a:t>n </a:t>
            </a:r>
            <a:r>
              <a:rPr lang="en-US" altLang="zh-CN" dirty="0">
                <a:latin typeface="Times"/>
                <a:ea typeface="Times"/>
                <a:cs typeface="Times"/>
                <a:sym typeface="Times"/>
              </a:rPr>
              <a:t>log</a:t>
            </a:r>
            <a:r>
              <a:rPr lang="en-US" altLang="zh-CN" i="1" dirty="0">
                <a:latin typeface="Times"/>
                <a:ea typeface="Times"/>
                <a:cs typeface="Times"/>
                <a:sym typeface="Times"/>
              </a:rPr>
              <a:t> n</a:t>
            </a:r>
            <a:r>
              <a:rPr lang="en-US" altLang="zh-CN" dirty="0">
                <a:latin typeface="Times"/>
                <a:ea typeface="Times"/>
                <a:cs typeface="Times"/>
                <a:sym typeface="Times"/>
              </a:rPr>
              <a:t>)</a:t>
            </a:r>
            <a:r>
              <a:rPr lang="en-US" altLang="zh-CN" dirty="0"/>
              <a:t>.</a:t>
            </a:r>
          </a:p>
        </p:txBody>
      </p:sp>
    </p:spTree>
    <p:extLst>
      <p:ext uri="{BB962C8B-B14F-4D97-AF65-F5344CB8AC3E}">
        <p14:creationId xmlns:p14="http://schemas.microsoft.com/office/powerpoint/2010/main" val="137381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latin typeface="Arial" charset="0"/>
                <a:cs typeface="Arial" charset="0"/>
              </a:rPr>
              <a:t>Divide and Conquer</a:t>
            </a:r>
          </a:p>
        </p:txBody>
      </p:sp>
      <p:sp>
        <p:nvSpPr>
          <p:cNvPr id="46083" name="Rectangle 3"/>
          <p:cNvSpPr>
            <a:spLocks noGrp="1" noChangeArrowheads="1"/>
          </p:cNvSpPr>
          <p:nvPr>
            <p:ph type="body" idx="1"/>
          </p:nvPr>
        </p:nvSpPr>
        <p:spPr/>
        <p:txBody>
          <a:bodyPr/>
          <a:lstStyle/>
          <a:p>
            <a:pPr>
              <a:buFont typeface="Arial" panose="020B0604020202020204" pitchFamily="34" charset="0"/>
              <a:buChar char="•"/>
            </a:pPr>
            <a:r>
              <a:rPr lang="en-US" altLang="en-US" dirty="0">
                <a:latin typeface="Arial" charset="0"/>
                <a:cs typeface="Arial" charset="0"/>
              </a:rPr>
              <a:t>Two typical divide and conquer algorithm we have already known:</a:t>
            </a:r>
          </a:p>
          <a:p>
            <a:pPr marL="457200" lvl="1" indent="0">
              <a:buNone/>
            </a:pPr>
            <a:r>
              <a:rPr lang="en-US" altLang="en-US" dirty="0">
                <a:latin typeface="Arial" charset="0"/>
                <a:cs typeface="Arial" charset="0"/>
              </a:rPr>
              <a:t>- Merge Sort</a:t>
            </a:r>
          </a:p>
          <a:p>
            <a:pPr marL="457200" lvl="1" indent="0">
              <a:buNone/>
            </a:pPr>
            <a:r>
              <a:rPr lang="en-US" altLang="en-US" dirty="0">
                <a:latin typeface="Arial" charset="0"/>
                <a:cs typeface="Arial" charset="0"/>
              </a:rPr>
              <a:t>- Binary Search</a:t>
            </a:r>
          </a:p>
        </p:txBody>
      </p:sp>
    </p:spTree>
    <p:extLst>
      <p:ext uri="{BB962C8B-B14F-4D97-AF65-F5344CB8AC3E}">
        <p14:creationId xmlns:p14="http://schemas.microsoft.com/office/powerpoint/2010/main" val="20876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Binary Search</a:t>
            </a:r>
            <a:endParaRPr lang="zh-CN" altLang="en-US" dirty="0"/>
          </a:p>
        </p:txBody>
      </p:sp>
      <p:sp>
        <p:nvSpPr>
          <p:cNvPr id="4" name="Rectangle 3"/>
          <p:cNvSpPr txBox="1">
            <a:spLocks noGrp="1" noChangeArrowheads="1"/>
          </p:cNvSpPr>
          <p:nvPr>
            <p:ph idx="1"/>
          </p:nvPr>
        </p:nvSpPr>
        <p:spPr bwMode="auto">
          <a:prstGeom prst="rect">
            <a:avLst/>
          </a:prstGeom>
          <a:solidFill>
            <a:schemeClr val="bg1"/>
          </a:solidFill>
          <a:ln w="15875">
            <a:noFill/>
            <a:miter lim="800000"/>
            <a:headEnd/>
            <a:tailEnd/>
          </a:ln>
          <a:effectLst/>
        </p:spPr>
        <p:txBody>
          <a:bodyPr vert="horz" wrap="non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Tx/>
              <a:buNone/>
            </a:pP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key,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a[],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left,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right)</a:t>
            </a:r>
          </a:p>
          <a:p>
            <a:pPr>
              <a:spcBef>
                <a:spcPct val="0"/>
              </a:spcBef>
              <a:buFontTx/>
              <a:buNone/>
            </a:pPr>
            <a:r>
              <a:rPr lang="en-US" altLang="zh-CN" dirty="0">
                <a:latin typeface="Courier New" panose="02070309020205020404" pitchFamily="49" charset="0"/>
                <a:ea typeface="宋体" panose="02010600030101010101" pitchFamily="2" charset="-122"/>
              </a:rPr>
              <a:t>{   if (left+1 == right) return –1;</a:t>
            </a:r>
          </a:p>
          <a:p>
            <a:pPr>
              <a:spcBef>
                <a:spcPct val="0"/>
              </a:spcBef>
              <a:buFontTx/>
              <a:buNone/>
            </a:pP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m = (left + right) / 2;</a:t>
            </a:r>
          </a:p>
          <a:p>
            <a:pPr>
              <a:spcBef>
                <a:spcPct val="0"/>
              </a:spcBef>
              <a:buFontTx/>
              <a:buNone/>
            </a:pPr>
            <a:r>
              <a:rPr lang="en-US" altLang="zh-CN" dirty="0">
                <a:latin typeface="Courier New" panose="02070309020205020404" pitchFamily="49" charset="0"/>
                <a:ea typeface="宋体" panose="02010600030101010101" pitchFamily="2" charset="-122"/>
              </a:rPr>
              <a:t>    if (key == a[m]) return m;</a:t>
            </a:r>
          </a:p>
          <a:p>
            <a:pPr>
              <a:spcBef>
                <a:spcPct val="0"/>
              </a:spcBef>
              <a:buFontTx/>
              <a:buNone/>
            </a:pPr>
            <a:r>
              <a:rPr lang="en-US" altLang="zh-CN" dirty="0">
                <a:latin typeface="Courier New" panose="02070309020205020404" pitchFamily="49" charset="0"/>
                <a:ea typeface="宋体" panose="02010600030101010101" pitchFamily="2" charset="-122"/>
              </a:rPr>
              <a:t>    if (key &lt; a[m]) return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(key, a, left, m);</a:t>
            </a:r>
          </a:p>
          <a:p>
            <a:pPr>
              <a:spcBef>
                <a:spcPct val="0"/>
              </a:spcBef>
              <a:buFontTx/>
              <a:buNone/>
            </a:pPr>
            <a:r>
              <a:rPr lang="en-US" altLang="zh-CN" dirty="0">
                <a:latin typeface="Courier New" panose="02070309020205020404" pitchFamily="49" charset="0"/>
                <a:ea typeface="宋体" panose="02010600030101010101" pitchFamily="2" charset="-122"/>
              </a:rPr>
              <a:t>    else return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(key, a, m, right); </a:t>
            </a:r>
          </a:p>
          <a:p>
            <a:pPr>
              <a:spcBef>
                <a:spcPct val="0"/>
              </a:spcBef>
              <a:buFontTx/>
              <a:buNone/>
            </a:pPr>
            <a:r>
              <a:rPr lang="en-US" altLang="zh-CN" dirty="0">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29561353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Examples</a:t>
            </a:r>
            <a:endParaRPr lang="zh-CN" altLang="en-US" dirty="0"/>
          </a:p>
        </p:txBody>
      </p:sp>
      <p:sp>
        <p:nvSpPr>
          <p:cNvPr id="3" name="内容占位符 2"/>
          <p:cNvSpPr>
            <a:spLocks noGrp="1"/>
          </p:cNvSpPr>
          <p:nvPr>
            <p:ph idx="1"/>
          </p:nvPr>
        </p:nvSpPr>
        <p:spPr/>
        <p:txBody>
          <a:bodyPr/>
          <a:lstStyle/>
          <a:p>
            <a:r>
              <a:rPr lang="en-US" altLang="zh-CN" dirty="0"/>
              <a:t>Binary Search</a:t>
            </a:r>
          </a:p>
          <a:p>
            <a:pPr marL="400050" lvl="1" indent="0">
              <a:buNone/>
            </a:pPr>
            <a:r>
              <a:rPr lang="en-US" altLang="zh-CN" dirty="0"/>
              <a:t>- Key problem can be divide up problem into several sub-problems.</a:t>
            </a:r>
          </a:p>
          <a:p>
            <a:pPr marL="400050" lvl="1" indent="0">
              <a:buNone/>
            </a:pPr>
            <a:r>
              <a:rPr lang="en-US" altLang="zh-CN" dirty="0"/>
              <a:t>- Sub-problems are with same type and independent from each other.</a:t>
            </a:r>
          </a:p>
          <a:p>
            <a:pPr marL="400050" lvl="1" indent="0">
              <a:buNone/>
            </a:pPr>
            <a:r>
              <a:rPr lang="en-US" altLang="zh-CN" dirty="0"/>
              <a:t>- It is </a:t>
            </a:r>
            <a:r>
              <a:rPr lang="en-US" altLang="zh-CN" b="1" i="1" dirty="0">
                <a:solidFill>
                  <a:srgbClr val="0070C0"/>
                </a:solidFill>
              </a:rPr>
              <a:t>not</a:t>
            </a:r>
            <a:r>
              <a:rPr lang="en-US" altLang="zh-CN" dirty="0"/>
              <a:t> necessary to merge Sub-problems to get the key problem solved.</a:t>
            </a:r>
          </a:p>
          <a:p>
            <a:pPr marL="0" indent="0">
              <a:buNone/>
            </a:pPr>
            <a:endParaRPr lang="en-US" altLang="zh-CN" dirty="0"/>
          </a:p>
          <a:p>
            <a:r>
              <a:rPr lang="en-US" altLang="zh-CN" dirty="0"/>
              <a:t>Merge Sort</a:t>
            </a:r>
          </a:p>
          <a:p>
            <a:pPr marL="400050" lvl="1" indent="0">
              <a:buNone/>
            </a:pPr>
            <a:r>
              <a:rPr lang="en-US" altLang="zh-CN" dirty="0"/>
              <a:t>- Key problem can be divide up problem into several sub-problems.</a:t>
            </a:r>
          </a:p>
          <a:p>
            <a:pPr marL="400050" lvl="1" indent="0">
              <a:buNone/>
            </a:pPr>
            <a:r>
              <a:rPr lang="en-US" altLang="zh-CN" dirty="0"/>
              <a:t>- Sub-problems are with same type and independent from each other.</a:t>
            </a:r>
          </a:p>
          <a:p>
            <a:pPr marL="400050" lvl="1" indent="0">
              <a:buNone/>
            </a:pPr>
            <a:r>
              <a:rPr lang="en-US" altLang="zh-CN" dirty="0"/>
              <a:t>- Sub-problems need to be merged to get the key problem solved.</a:t>
            </a:r>
          </a:p>
          <a:p>
            <a:endParaRPr lang="zh-CN" altLang="en-US" dirty="0"/>
          </a:p>
        </p:txBody>
      </p:sp>
    </p:spTree>
    <p:extLst>
      <p:ext uri="{BB962C8B-B14F-4D97-AF65-F5344CB8AC3E}">
        <p14:creationId xmlns:p14="http://schemas.microsoft.com/office/powerpoint/2010/main" val="2314596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Count Inversions in an array</a:t>
            </a:r>
            <a:endParaRPr lang="zh-CN" altLang="en-US" dirty="0"/>
          </a:p>
        </p:txBody>
      </p:sp>
      <p:sp>
        <p:nvSpPr>
          <p:cNvPr id="3" name="内容占位符 2"/>
          <p:cNvSpPr>
            <a:spLocks noGrp="1"/>
          </p:cNvSpPr>
          <p:nvPr>
            <p:ph idx="1"/>
          </p:nvPr>
        </p:nvSpPr>
        <p:spPr/>
        <p:txBody>
          <a:bodyPr/>
          <a:lstStyle/>
          <a:p>
            <a:r>
              <a:rPr lang="en-US" altLang="zh-CN" i="1" dirty="0"/>
              <a:t>Inversion Count </a:t>
            </a:r>
            <a:r>
              <a:rPr lang="en-US" altLang="zh-CN" dirty="0"/>
              <a:t>for an array indicates – how far (or close) the array is from being sorted. If array is already sorted, then inversion count is 0. If array is sorted in reverse order that inversion count is the maximum.</a:t>
            </a:r>
            <a:br>
              <a:rPr lang="en-US" altLang="zh-CN" dirty="0"/>
            </a:br>
            <a:endParaRPr lang="zh-CN" altLang="en-US" dirty="0"/>
          </a:p>
        </p:txBody>
      </p:sp>
      <p:sp>
        <p:nvSpPr>
          <p:cNvPr id="5" name="Section 5.3"/>
          <p:cNvSpPr txBox="1">
            <a:spLocks/>
          </p:cNvSpPr>
          <p:nvPr/>
        </p:nvSpPr>
        <p:spPr>
          <a:xfrm>
            <a:off x="5940152" y="4293096"/>
            <a:ext cx="4445289" cy="368301"/>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Section 5.3</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2996952"/>
            <a:ext cx="3024336" cy="3464118"/>
          </a:xfrm>
          <a:prstGeom prst="rect">
            <a:avLst/>
          </a:prstGeom>
        </p:spPr>
      </p:pic>
    </p:spTree>
    <p:extLst>
      <p:ext uri="{BB962C8B-B14F-4D97-AF65-F5344CB8AC3E}">
        <p14:creationId xmlns:p14="http://schemas.microsoft.com/office/powerpoint/2010/main" val="28660222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p:sp>
        <p:nvSpPr>
          <p:cNvPr id="3" name="内容占位符 2"/>
          <p:cNvSpPr>
            <a:spLocks noGrp="1"/>
          </p:cNvSpPr>
          <p:nvPr>
            <p:ph idx="1"/>
          </p:nvPr>
        </p:nvSpPr>
        <p:spPr/>
        <p:txBody>
          <a:bodyPr/>
          <a:lstStyle/>
          <a:p>
            <a:r>
              <a:rPr lang="en-US" altLang="zh-CN" b="1" dirty="0"/>
              <a:t>Approach :</a:t>
            </a:r>
            <a:r>
              <a:rPr lang="en-US" altLang="zh-CN" dirty="0"/>
              <a:t>Traverse through the array and for every index find the number of smaller elements on its right side of the array. This can be done using a nested loop. Sum up the counts for all index in the array and print the sum.</a:t>
            </a:r>
          </a:p>
          <a:p>
            <a:r>
              <a:rPr lang="en-US" altLang="zh-CN" b="1" dirty="0"/>
              <a:t>Algorithm :</a:t>
            </a:r>
          </a:p>
          <a:p>
            <a:pPr marL="400050" lvl="1" indent="0">
              <a:buNone/>
            </a:pPr>
            <a:r>
              <a:rPr lang="en-US" altLang="zh-CN" dirty="0"/>
              <a:t>- Traverse through the array from start to end</a:t>
            </a:r>
          </a:p>
          <a:p>
            <a:pPr marL="400050" lvl="1" indent="0">
              <a:buNone/>
            </a:pPr>
            <a:r>
              <a:rPr lang="en-US" altLang="zh-CN" dirty="0"/>
              <a:t>- For every element find the count of elements smaller than the current - number </a:t>
            </a:r>
            <a:r>
              <a:rPr lang="en-US" altLang="zh-CN" dirty="0" err="1"/>
              <a:t>upto</a:t>
            </a:r>
            <a:r>
              <a:rPr lang="en-US" altLang="zh-CN" dirty="0"/>
              <a:t> that index using another loop.</a:t>
            </a:r>
          </a:p>
          <a:p>
            <a:pPr marL="400050" lvl="1" indent="0">
              <a:buNone/>
            </a:pPr>
            <a:r>
              <a:rPr lang="en-US" altLang="zh-CN" dirty="0"/>
              <a:t>- Sum up the count of inversion for every index.</a:t>
            </a:r>
          </a:p>
          <a:p>
            <a:pPr marL="400050" lvl="1" indent="0">
              <a:buNone/>
            </a:pPr>
            <a:r>
              <a:rPr lang="en-US" altLang="zh-CN" dirty="0"/>
              <a:t>Print the count of inversions.</a:t>
            </a:r>
            <a:endParaRPr lang="zh-CN" altLang="en-US" dirty="0"/>
          </a:p>
        </p:txBody>
      </p:sp>
    </p:spTree>
    <p:extLst>
      <p:ext uri="{BB962C8B-B14F-4D97-AF65-F5344CB8AC3E}">
        <p14:creationId xmlns:p14="http://schemas.microsoft.com/office/powerpoint/2010/main" val="269704082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33280</TotalTime>
  <Words>9737</Words>
  <Application>Microsoft Office PowerPoint</Application>
  <PresentationFormat>全屏显示(4:3)</PresentationFormat>
  <Paragraphs>3798</Paragraphs>
  <Slides>113</Slides>
  <Notes>89</Notes>
  <HiddenSlides>27</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27" baseType="lpstr">
      <vt:lpstr>Courier</vt:lpstr>
      <vt:lpstr>宋体</vt:lpstr>
      <vt:lpstr>Arial</vt:lpstr>
      <vt:lpstr>Calibri</vt:lpstr>
      <vt:lpstr>Cambria Math</vt:lpstr>
      <vt:lpstr>Comic Sans MS</vt:lpstr>
      <vt:lpstr>Consolas</vt:lpstr>
      <vt:lpstr>Courier New</vt:lpstr>
      <vt:lpstr>Symbol</vt:lpstr>
      <vt:lpstr>Tahoma</vt:lpstr>
      <vt:lpstr>Times</vt:lpstr>
      <vt:lpstr>Times New Roman</vt:lpstr>
      <vt:lpstr>Custom Design</vt:lpstr>
      <vt:lpstr>Equation</vt:lpstr>
      <vt:lpstr>CS101 Algorithms and Data Structures</vt:lpstr>
      <vt:lpstr>Classifications</vt:lpstr>
      <vt:lpstr>Which sort algorithm?</vt:lpstr>
      <vt:lpstr>Bubble Sort</vt:lpstr>
      <vt:lpstr>Flagged Bubble Sort</vt:lpstr>
      <vt:lpstr>Flagged Bubble Sort</vt:lpstr>
      <vt:lpstr>Range-limiting Bubble Sort</vt:lpstr>
      <vt:lpstr>Range-limiting Bubble Sort</vt:lpstr>
      <vt:lpstr>Which sort algorithm?</vt:lpstr>
      <vt:lpstr>Insertion Sort</vt:lpstr>
      <vt:lpstr>Which sort algorithm?</vt:lpstr>
      <vt:lpstr>Selection Sort</vt:lpstr>
      <vt:lpstr>Stability in sorting algorithms</vt:lpstr>
      <vt:lpstr>Stability in sorting algorithms</vt:lpstr>
      <vt:lpstr>Selection Sort</vt:lpstr>
      <vt:lpstr>Outline</vt:lpstr>
      <vt:lpstr>Outline</vt:lpstr>
      <vt:lpstr>Merge Sort</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Two Lists</vt:lpstr>
      <vt:lpstr>Merging Two Lists</vt:lpstr>
      <vt:lpstr>Merging Two Lists</vt:lpstr>
      <vt:lpstr>Analysis of merging</vt:lpstr>
      <vt:lpstr>The Algorithm</vt:lpstr>
      <vt:lpstr>The Algorithm</vt:lpstr>
      <vt:lpstr>Implementation</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Run-time Analysis of Merge Sort</vt:lpstr>
      <vt:lpstr>Proof by Recursion Tree</vt:lpstr>
      <vt:lpstr>Run-time Summary</vt:lpstr>
      <vt:lpstr>Why is it not O(n2)</vt:lpstr>
      <vt:lpstr>Comments</vt:lpstr>
      <vt:lpstr>Merge Sort</vt:lpstr>
      <vt:lpstr>Divide and Conquer</vt:lpstr>
      <vt:lpstr>Divide and Conquer</vt:lpstr>
      <vt:lpstr>Binary Search</vt:lpstr>
      <vt:lpstr>Examples</vt:lpstr>
      <vt:lpstr>Count Inversions in an array</vt:lpstr>
      <vt:lpstr>METHOD 1 (Simple)</vt:lpstr>
      <vt:lpstr>METHOD 1 (Simple)</vt:lpstr>
      <vt:lpstr>METHOD 2 (Enhance Merge Sort)</vt:lpstr>
      <vt:lpstr>METHOD 2 (Enhance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Xin  Liu</cp:lastModifiedBy>
  <cp:revision>1411</cp:revision>
  <dcterms:created xsi:type="dcterms:W3CDTF">2009-09-11T23:00:44Z</dcterms:created>
  <dcterms:modified xsi:type="dcterms:W3CDTF">2024-10-10T09:20:33Z</dcterms:modified>
</cp:coreProperties>
</file>