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47.xml" ContentType="application/vnd.openxmlformats-officedocument.presentationml.notesSlide+xml"/>
  <Override PartName="/ppt/notesSlides/notesSlide148.xml" ContentType="application/vnd.openxmlformats-officedocument.presentationml.notesSlide+xml"/>
  <Override PartName="/ppt/notesSlides/notesSlide149.xml" ContentType="application/vnd.openxmlformats-officedocument.presentationml.notesSlide+xml"/>
  <Override PartName="/ppt/notesSlides/notesSlide150.xml" ContentType="application/vnd.openxmlformats-officedocument.presentationml.notesSlide+xml"/>
  <Override PartName="/ppt/notesSlides/notesSlide151.xml" ContentType="application/vnd.openxmlformats-officedocument.presentationml.notesSlide+xml"/>
  <Override PartName="/ppt/notesSlides/notesSlide152.xml" ContentType="application/vnd.openxmlformats-officedocument.presentationml.notesSlide+xml"/>
  <Override PartName="/ppt/notesSlides/notesSlide153.xml" ContentType="application/vnd.openxmlformats-officedocument.presentationml.notesSlide+xml"/>
  <Override PartName="/ppt/notesSlides/notesSlide154.xml" ContentType="application/vnd.openxmlformats-officedocument.presentationml.notesSlide+xml"/>
  <Override PartName="/ppt/notesSlides/notesSlide155.xml" ContentType="application/vnd.openxmlformats-officedocument.presentationml.notesSlide+xml"/>
  <Override PartName="/ppt/notesSlides/notesSlide156.xml" ContentType="application/vnd.openxmlformats-officedocument.presentationml.notesSlide+xml"/>
  <Override PartName="/ppt/notesSlides/notesSlide157.xml" ContentType="application/vnd.openxmlformats-officedocument.presentationml.notesSlide+xml"/>
  <Override PartName="/ppt/notesSlides/notesSlide158.xml" ContentType="application/vnd.openxmlformats-officedocument.presentationml.notesSlide+xml"/>
  <Override PartName="/ppt/notesSlides/notesSlide159.xml" ContentType="application/vnd.openxmlformats-officedocument.presentationml.notesSlide+xml"/>
  <Override PartName="/ppt/notesSlides/notesSlide160.xml" ContentType="application/vnd.openxmlformats-officedocument.presentationml.notesSlide+xml"/>
  <Override PartName="/ppt/notesSlides/notesSlide161.xml" ContentType="application/vnd.openxmlformats-officedocument.presentationml.notesSlide+xml"/>
  <Override PartName="/ppt/notesSlides/notesSlide162.xml" ContentType="application/vnd.openxmlformats-officedocument.presentationml.notesSlide+xml"/>
  <Override PartName="/ppt/notesSlides/notesSlide163.xml" ContentType="application/vnd.openxmlformats-officedocument.presentationml.notesSlide+xml"/>
  <Override PartName="/ppt/notesSlides/notesSlide164.xml" ContentType="application/vnd.openxmlformats-officedocument.presentationml.notesSlide+xml"/>
  <Override PartName="/ppt/notesSlides/notesSlide165.xml" ContentType="application/vnd.openxmlformats-officedocument.presentationml.notesSlide+xml"/>
  <Override PartName="/ppt/notesSlides/notesSlide166.xml" ContentType="application/vnd.openxmlformats-officedocument.presentationml.notesSlide+xml"/>
  <Override PartName="/ppt/notesSlides/notesSlide167.xml" ContentType="application/vnd.openxmlformats-officedocument.presentationml.notesSlide+xml"/>
  <Override PartName="/ppt/notesSlides/notesSlide168.xml" ContentType="application/vnd.openxmlformats-officedocument.presentationml.notesSlide+xml"/>
  <Override PartName="/ppt/notesSlides/notesSlide169.xml" ContentType="application/vnd.openxmlformats-officedocument.presentationml.notesSlide+xml"/>
  <Override PartName="/ppt/notesSlides/notesSlide170.xml" ContentType="application/vnd.openxmlformats-officedocument.presentationml.notesSlide+xml"/>
  <Override PartName="/ppt/notesSlides/notesSlide171.xml" ContentType="application/vnd.openxmlformats-officedocument.presentationml.notesSlide+xml"/>
  <Override PartName="/ppt/notesSlides/notesSlide172.xml" ContentType="application/vnd.openxmlformats-officedocument.presentationml.notesSlide+xml"/>
  <Override PartName="/ppt/notesSlides/notesSlide173.xml" ContentType="application/vnd.openxmlformats-officedocument.presentationml.notesSlide+xml"/>
  <Override PartName="/ppt/notesSlides/notesSlide174.xml" ContentType="application/vnd.openxmlformats-officedocument.presentationml.notesSlide+xml"/>
  <Override PartName="/ppt/notesSlides/notesSlide175.xml" ContentType="application/vnd.openxmlformats-officedocument.presentationml.notesSlide+xml"/>
  <Override PartName="/ppt/notesSlides/notesSlide176.xml" ContentType="application/vnd.openxmlformats-officedocument.presentationml.notesSlide+xml"/>
  <Override PartName="/ppt/notesSlides/notesSlide177.xml" ContentType="application/vnd.openxmlformats-officedocument.presentationml.notesSlide+xml"/>
  <Override PartName="/ppt/notesSlides/notesSlide178.xml" ContentType="application/vnd.openxmlformats-officedocument.presentationml.notesSlide+xml"/>
  <Override PartName="/ppt/notesSlides/notesSlide179.xml" ContentType="application/vnd.openxmlformats-officedocument.presentationml.notesSlide+xml"/>
  <Override PartName="/ppt/notesSlides/notesSlide180.xml" ContentType="application/vnd.openxmlformats-officedocument.presentationml.notesSlide+xml"/>
  <Override PartName="/ppt/notesSlides/notesSlide181.xml" ContentType="application/vnd.openxmlformats-officedocument.presentationml.notesSlide+xml"/>
  <Override PartName="/ppt/notesSlides/notesSlide182.xml" ContentType="application/vnd.openxmlformats-officedocument.presentationml.notesSlide+xml"/>
  <Override PartName="/ppt/notesSlides/notesSlide183.xml" ContentType="application/vnd.openxmlformats-officedocument.presentationml.notesSlide+xml"/>
  <Override PartName="/ppt/notesSlides/notesSlide184.xml" ContentType="application/vnd.openxmlformats-officedocument.presentationml.notesSlide+xml"/>
  <Override PartName="/ppt/notesSlides/notesSlide185.xml" ContentType="application/vnd.openxmlformats-officedocument.presentationml.notesSlide+xml"/>
  <Override PartName="/ppt/notesSlides/notesSlide18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203"/>
  </p:notesMasterIdLst>
  <p:sldIdLst>
    <p:sldId id="405" r:id="rId2"/>
    <p:sldId id="408" r:id="rId3"/>
    <p:sldId id="375" r:id="rId4"/>
    <p:sldId id="376" r:id="rId5"/>
    <p:sldId id="377" r:id="rId6"/>
    <p:sldId id="378" r:id="rId7"/>
    <p:sldId id="380" r:id="rId8"/>
    <p:sldId id="406" r:id="rId9"/>
    <p:sldId id="401" r:id="rId10"/>
    <p:sldId id="385" r:id="rId11"/>
    <p:sldId id="407" r:id="rId12"/>
    <p:sldId id="379" r:id="rId13"/>
    <p:sldId id="403" r:id="rId14"/>
    <p:sldId id="404" r:id="rId15"/>
    <p:sldId id="387" r:id="rId16"/>
    <p:sldId id="391" r:id="rId17"/>
    <p:sldId id="393" r:id="rId18"/>
    <p:sldId id="398" r:id="rId19"/>
    <p:sldId id="648" r:id="rId20"/>
    <p:sldId id="410" r:id="rId21"/>
    <p:sldId id="412" r:id="rId22"/>
    <p:sldId id="413" r:id="rId23"/>
    <p:sldId id="414" r:id="rId24"/>
    <p:sldId id="415" r:id="rId25"/>
    <p:sldId id="417" r:id="rId26"/>
    <p:sldId id="440" r:id="rId27"/>
    <p:sldId id="419" r:id="rId28"/>
    <p:sldId id="420" r:id="rId29"/>
    <p:sldId id="421" r:id="rId30"/>
    <p:sldId id="424" r:id="rId31"/>
    <p:sldId id="425" r:id="rId32"/>
    <p:sldId id="426" r:id="rId33"/>
    <p:sldId id="427" r:id="rId34"/>
    <p:sldId id="428" r:id="rId35"/>
    <p:sldId id="429" r:id="rId36"/>
    <p:sldId id="430" r:id="rId37"/>
    <p:sldId id="431" r:id="rId38"/>
    <p:sldId id="434" r:id="rId39"/>
    <p:sldId id="435" r:id="rId40"/>
    <p:sldId id="436" r:id="rId41"/>
    <p:sldId id="437" r:id="rId42"/>
    <p:sldId id="654" r:id="rId43"/>
    <p:sldId id="649" r:id="rId44"/>
    <p:sldId id="443" r:id="rId45"/>
    <p:sldId id="444" r:id="rId46"/>
    <p:sldId id="445" r:id="rId47"/>
    <p:sldId id="446" r:id="rId48"/>
    <p:sldId id="447" r:id="rId49"/>
    <p:sldId id="448" r:id="rId50"/>
    <p:sldId id="449" r:id="rId51"/>
    <p:sldId id="450" r:id="rId52"/>
    <p:sldId id="451" r:id="rId53"/>
    <p:sldId id="452" r:id="rId54"/>
    <p:sldId id="453" r:id="rId55"/>
    <p:sldId id="455" r:id="rId56"/>
    <p:sldId id="457" r:id="rId57"/>
    <p:sldId id="458" r:id="rId58"/>
    <p:sldId id="459" r:id="rId59"/>
    <p:sldId id="461" r:id="rId60"/>
    <p:sldId id="462" r:id="rId61"/>
    <p:sldId id="464" r:id="rId62"/>
    <p:sldId id="465" r:id="rId63"/>
    <p:sldId id="466" r:id="rId64"/>
    <p:sldId id="467" r:id="rId65"/>
    <p:sldId id="650" r:id="rId66"/>
    <p:sldId id="657" r:id="rId67"/>
    <p:sldId id="658" r:id="rId68"/>
    <p:sldId id="485" r:id="rId69"/>
    <p:sldId id="486" r:id="rId70"/>
    <p:sldId id="488" r:id="rId71"/>
    <p:sldId id="489" r:id="rId72"/>
    <p:sldId id="490" r:id="rId73"/>
    <p:sldId id="491" r:id="rId74"/>
    <p:sldId id="492" r:id="rId75"/>
    <p:sldId id="493" r:id="rId76"/>
    <p:sldId id="494" r:id="rId77"/>
    <p:sldId id="495" r:id="rId78"/>
    <p:sldId id="496" r:id="rId79"/>
    <p:sldId id="497" r:id="rId80"/>
    <p:sldId id="498" r:id="rId81"/>
    <p:sldId id="499" r:id="rId82"/>
    <p:sldId id="500" r:id="rId83"/>
    <p:sldId id="597" r:id="rId84"/>
    <p:sldId id="501" r:id="rId85"/>
    <p:sldId id="502" r:id="rId86"/>
    <p:sldId id="503" r:id="rId87"/>
    <p:sldId id="504" r:id="rId88"/>
    <p:sldId id="505" r:id="rId89"/>
    <p:sldId id="508" r:id="rId90"/>
    <p:sldId id="651" r:id="rId91"/>
    <p:sldId id="514" r:id="rId92"/>
    <p:sldId id="516" r:id="rId93"/>
    <p:sldId id="517" r:id="rId94"/>
    <p:sldId id="518" r:id="rId95"/>
    <p:sldId id="519" r:id="rId96"/>
    <p:sldId id="521" r:id="rId97"/>
    <p:sldId id="522" r:id="rId98"/>
    <p:sldId id="523" r:id="rId99"/>
    <p:sldId id="652" r:id="rId100"/>
    <p:sldId id="528" r:id="rId101"/>
    <p:sldId id="529" r:id="rId102"/>
    <p:sldId id="530" r:id="rId103"/>
    <p:sldId id="531" r:id="rId104"/>
    <p:sldId id="532" r:id="rId105"/>
    <p:sldId id="533" r:id="rId106"/>
    <p:sldId id="534" r:id="rId107"/>
    <p:sldId id="535" r:id="rId108"/>
    <p:sldId id="536" r:id="rId109"/>
    <p:sldId id="537" r:id="rId110"/>
    <p:sldId id="538" r:id="rId111"/>
    <p:sldId id="539" r:id="rId112"/>
    <p:sldId id="540" r:id="rId113"/>
    <p:sldId id="541" r:id="rId114"/>
    <p:sldId id="542" r:id="rId115"/>
    <p:sldId id="543" r:id="rId116"/>
    <p:sldId id="544" r:id="rId117"/>
    <p:sldId id="545" r:id="rId118"/>
    <p:sldId id="546" r:id="rId119"/>
    <p:sldId id="547" r:id="rId120"/>
    <p:sldId id="548" r:id="rId121"/>
    <p:sldId id="549" r:id="rId122"/>
    <p:sldId id="550" r:id="rId123"/>
    <p:sldId id="551" r:id="rId124"/>
    <p:sldId id="552" r:id="rId125"/>
    <p:sldId id="553" r:id="rId126"/>
    <p:sldId id="554" r:id="rId127"/>
    <p:sldId id="555" r:id="rId128"/>
    <p:sldId id="557" r:id="rId129"/>
    <p:sldId id="558" r:id="rId130"/>
    <p:sldId id="559" r:id="rId131"/>
    <p:sldId id="560" r:id="rId132"/>
    <p:sldId id="561" r:id="rId133"/>
    <p:sldId id="562" r:id="rId134"/>
    <p:sldId id="563" r:id="rId135"/>
    <p:sldId id="564" r:id="rId136"/>
    <p:sldId id="565" r:id="rId137"/>
    <p:sldId id="566" r:id="rId138"/>
    <p:sldId id="567" r:id="rId139"/>
    <p:sldId id="568" r:id="rId140"/>
    <p:sldId id="569" r:id="rId141"/>
    <p:sldId id="570" r:id="rId142"/>
    <p:sldId id="571" r:id="rId143"/>
    <p:sldId id="572" r:id="rId144"/>
    <p:sldId id="573" r:id="rId145"/>
    <p:sldId id="574" r:id="rId146"/>
    <p:sldId id="575" r:id="rId147"/>
    <p:sldId id="576" r:id="rId148"/>
    <p:sldId id="577" r:id="rId149"/>
    <p:sldId id="578" r:id="rId150"/>
    <p:sldId id="579" r:id="rId151"/>
    <p:sldId id="580" r:id="rId152"/>
    <p:sldId id="595" r:id="rId153"/>
    <p:sldId id="596" r:id="rId154"/>
    <p:sldId id="582" r:id="rId155"/>
    <p:sldId id="583" r:id="rId156"/>
    <p:sldId id="584" r:id="rId157"/>
    <p:sldId id="585" r:id="rId158"/>
    <p:sldId id="586" r:id="rId159"/>
    <p:sldId id="587" r:id="rId160"/>
    <p:sldId id="588" r:id="rId161"/>
    <p:sldId id="589" r:id="rId162"/>
    <p:sldId id="590" r:id="rId163"/>
    <p:sldId id="591" r:id="rId164"/>
    <p:sldId id="592" r:id="rId165"/>
    <p:sldId id="653" r:id="rId166"/>
    <p:sldId id="599" r:id="rId167"/>
    <p:sldId id="600" r:id="rId168"/>
    <p:sldId id="601" r:id="rId169"/>
    <p:sldId id="602" r:id="rId170"/>
    <p:sldId id="603" r:id="rId171"/>
    <p:sldId id="604" r:id="rId172"/>
    <p:sldId id="605" r:id="rId173"/>
    <p:sldId id="606" r:id="rId174"/>
    <p:sldId id="607" r:id="rId175"/>
    <p:sldId id="608" r:id="rId176"/>
    <p:sldId id="609" r:id="rId177"/>
    <p:sldId id="610" r:id="rId178"/>
    <p:sldId id="611" r:id="rId179"/>
    <p:sldId id="612" r:id="rId180"/>
    <p:sldId id="613" r:id="rId181"/>
    <p:sldId id="614" r:id="rId182"/>
    <p:sldId id="615" r:id="rId183"/>
    <p:sldId id="616" r:id="rId184"/>
    <p:sldId id="617" r:id="rId185"/>
    <p:sldId id="618" r:id="rId186"/>
    <p:sldId id="619" r:id="rId187"/>
    <p:sldId id="620" r:id="rId188"/>
    <p:sldId id="621" r:id="rId189"/>
    <p:sldId id="622" r:id="rId190"/>
    <p:sldId id="623" r:id="rId191"/>
    <p:sldId id="624" r:id="rId192"/>
    <p:sldId id="625" r:id="rId193"/>
    <p:sldId id="626" r:id="rId194"/>
    <p:sldId id="634" r:id="rId195"/>
    <p:sldId id="635" r:id="rId196"/>
    <p:sldId id="636" r:id="rId197"/>
    <p:sldId id="641" r:id="rId198"/>
    <p:sldId id="642" r:id="rId199"/>
    <p:sldId id="644" r:id="rId200"/>
    <p:sldId id="645" r:id="rId201"/>
    <p:sldId id="659" r:id="rId20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A53AD18B-243E-4449-BD71-BA68FC4C301D}">
          <p14:sldIdLst>
            <p14:sldId id="405"/>
            <p14:sldId id="408"/>
            <p14:sldId id="375"/>
            <p14:sldId id="376"/>
            <p14:sldId id="377"/>
            <p14:sldId id="378"/>
            <p14:sldId id="380"/>
            <p14:sldId id="406"/>
            <p14:sldId id="401"/>
            <p14:sldId id="385"/>
            <p14:sldId id="407"/>
            <p14:sldId id="379"/>
            <p14:sldId id="403"/>
            <p14:sldId id="404"/>
            <p14:sldId id="387"/>
            <p14:sldId id="391"/>
            <p14:sldId id="393"/>
            <p14:sldId id="398"/>
          </p14:sldIdLst>
        </p14:section>
        <p14:section name="Untitled Section" id="{B4A63161-B2E5-4C26-95B8-8903BDAA4001}">
          <p14:sldIdLst>
            <p14:sldId id="648"/>
            <p14:sldId id="410"/>
            <p14:sldId id="412"/>
            <p14:sldId id="413"/>
            <p14:sldId id="414"/>
            <p14:sldId id="415"/>
            <p14:sldId id="417"/>
            <p14:sldId id="440"/>
            <p14:sldId id="419"/>
            <p14:sldId id="420"/>
            <p14:sldId id="421"/>
            <p14:sldId id="424"/>
            <p14:sldId id="425"/>
            <p14:sldId id="426"/>
            <p14:sldId id="427"/>
            <p14:sldId id="428"/>
            <p14:sldId id="429"/>
            <p14:sldId id="430"/>
            <p14:sldId id="431"/>
            <p14:sldId id="434"/>
            <p14:sldId id="435"/>
            <p14:sldId id="436"/>
            <p14:sldId id="437"/>
            <p14:sldId id="654"/>
          </p14:sldIdLst>
        </p14:section>
        <p14:section name="Untitled Section" id="{C42243B7-94D9-4312-B162-6F703FF982F8}">
          <p14:sldIdLst>
            <p14:sldId id="649"/>
            <p14:sldId id="443"/>
            <p14:sldId id="444"/>
            <p14:sldId id="445"/>
            <p14:sldId id="446"/>
            <p14:sldId id="447"/>
            <p14:sldId id="448"/>
            <p14:sldId id="449"/>
            <p14:sldId id="450"/>
            <p14:sldId id="451"/>
            <p14:sldId id="452"/>
            <p14:sldId id="453"/>
            <p14:sldId id="455"/>
            <p14:sldId id="457"/>
            <p14:sldId id="458"/>
            <p14:sldId id="459"/>
            <p14:sldId id="461"/>
            <p14:sldId id="462"/>
            <p14:sldId id="464"/>
            <p14:sldId id="465"/>
            <p14:sldId id="466"/>
            <p14:sldId id="467"/>
          </p14:sldIdLst>
        </p14:section>
        <p14:section name="Untitled Section" id="{EA1A3D7D-9F48-4E97-B6BC-FDF207C7AC5D}">
          <p14:sldIdLst>
            <p14:sldId id="650"/>
            <p14:sldId id="657"/>
            <p14:sldId id="658"/>
            <p14:sldId id="485"/>
            <p14:sldId id="486"/>
            <p14:sldId id="488"/>
            <p14:sldId id="489"/>
            <p14:sldId id="490"/>
            <p14:sldId id="491"/>
            <p14:sldId id="492"/>
            <p14:sldId id="493"/>
            <p14:sldId id="494"/>
            <p14:sldId id="495"/>
            <p14:sldId id="496"/>
            <p14:sldId id="497"/>
            <p14:sldId id="498"/>
            <p14:sldId id="499"/>
            <p14:sldId id="500"/>
            <p14:sldId id="597"/>
            <p14:sldId id="501"/>
            <p14:sldId id="502"/>
            <p14:sldId id="503"/>
            <p14:sldId id="504"/>
            <p14:sldId id="505"/>
            <p14:sldId id="508"/>
          </p14:sldIdLst>
        </p14:section>
        <p14:section name="Untitled Section" id="{86D5D868-8E90-4779-9AF1-C71BC7EE8EB6}">
          <p14:sldIdLst>
            <p14:sldId id="651"/>
            <p14:sldId id="514"/>
            <p14:sldId id="516"/>
            <p14:sldId id="517"/>
            <p14:sldId id="518"/>
            <p14:sldId id="519"/>
            <p14:sldId id="521"/>
            <p14:sldId id="522"/>
            <p14:sldId id="523"/>
          </p14:sldIdLst>
        </p14:section>
        <p14:section name="Untitled Section" id="{58B631A7-A0E7-401E-9971-C37FDDB6F806}">
          <p14:sldIdLst>
            <p14:sldId id="652"/>
            <p14:sldId id="528"/>
            <p14:sldId id="529"/>
            <p14:sldId id="530"/>
            <p14:sldId id="531"/>
            <p14:sldId id="532"/>
            <p14:sldId id="533"/>
            <p14:sldId id="534"/>
            <p14:sldId id="535"/>
            <p14:sldId id="536"/>
            <p14:sldId id="537"/>
            <p14:sldId id="538"/>
            <p14:sldId id="539"/>
            <p14:sldId id="540"/>
            <p14:sldId id="541"/>
            <p14:sldId id="542"/>
            <p14:sldId id="543"/>
            <p14:sldId id="544"/>
            <p14:sldId id="545"/>
            <p14:sldId id="546"/>
            <p14:sldId id="547"/>
            <p14:sldId id="548"/>
            <p14:sldId id="549"/>
            <p14:sldId id="550"/>
            <p14:sldId id="551"/>
            <p14:sldId id="552"/>
            <p14:sldId id="553"/>
            <p14:sldId id="554"/>
            <p14:sldId id="555"/>
            <p14:sldId id="557"/>
            <p14:sldId id="558"/>
            <p14:sldId id="559"/>
            <p14:sldId id="560"/>
            <p14:sldId id="561"/>
            <p14:sldId id="562"/>
            <p14:sldId id="563"/>
            <p14:sldId id="564"/>
            <p14:sldId id="565"/>
            <p14:sldId id="566"/>
            <p14:sldId id="567"/>
            <p14:sldId id="568"/>
            <p14:sldId id="569"/>
            <p14:sldId id="570"/>
            <p14:sldId id="571"/>
            <p14:sldId id="572"/>
            <p14:sldId id="573"/>
            <p14:sldId id="574"/>
            <p14:sldId id="575"/>
            <p14:sldId id="576"/>
            <p14:sldId id="577"/>
            <p14:sldId id="578"/>
            <p14:sldId id="579"/>
            <p14:sldId id="580"/>
            <p14:sldId id="595"/>
            <p14:sldId id="596"/>
            <p14:sldId id="582"/>
            <p14:sldId id="583"/>
            <p14:sldId id="584"/>
            <p14:sldId id="585"/>
            <p14:sldId id="586"/>
            <p14:sldId id="587"/>
            <p14:sldId id="588"/>
            <p14:sldId id="589"/>
            <p14:sldId id="590"/>
            <p14:sldId id="591"/>
            <p14:sldId id="592"/>
          </p14:sldIdLst>
        </p14:section>
        <p14:section name="Untitled Section" id="{8CD7AC06-535B-4E06-A3F5-DEA84B0D90EC}">
          <p14:sldIdLst>
            <p14:sldId id="653"/>
            <p14:sldId id="599"/>
            <p14:sldId id="600"/>
            <p14:sldId id="601"/>
            <p14:sldId id="602"/>
            <p14:sldId id="603"/>
            <p14:sldId id="604"/>
            <p14:sldId id="605"/>
            <p14:sldId id="606"/>
            <p14:sldId id="607"/>
            <p14:sldId id="608"/>
            <p14:sldId id="609"/>
            <p14:sldId id="610"/>
            <p14:sldId id="611"/>
            <p14:sldId id="612"/>
            <p14:sldId id="613"/>
            <p14:sldId id="614"/>
            <p14:sldId id="615"/>
            <p14:sldId id="616"/>
            <p14:sldId id="617"/>
            <p14:sldId id="618"/>
            <p14:sldId id="619"/>
            <p14:sldId id="620"/>
            <p14:sldId id="621"/>
            <p14:sldId id="622"/>
            <p14:sldId id="623"/>
            <p14:sldId id="624"/>
            <p14:sldId id="625"/>
            <p14:sldId id="626"/>
            <p14:sldId id="634"/>
            <p14:sldId id="635"/>
            <p14:sldId id="636"/>
            <p14:sldId id="641"/>
            <p14:sldId id="642"/>
            <p14:sldId id="644"/>
            <p14:sldId id="645"/>
          </p14:sldIdLst>
        </p14:section>
        <p14:section name="Untitled Section" id="{F03001B4-986A-4C4C-A53C-796649F8D8AE}">
          <p14:sldIdLst>
            <p14:sldId id="6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23" autoAdjust="0"/>
    <p:restoredTop sz="75462" autoAdjust="0"/>
  </p:normalViewPr>
  <p:slideViewPr>
    <p:cSldViewPr>
      <p:cViewPr varScale="1">
        <p:scale>
          <a:sx n="76" d="100"/>
          <a:sy n="76" d="100"/>
        </p:scale>
        <p:origin x="273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58192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140" d="100"/>
        <a:sy n="140" d="100"/>
      </p:scale>
      <p:origin x="0" y="-77560"/>
    </p:cViewPr>
  </p:sorterViewPr>
  <p:notesViewPr>
    <p:cSldViewPr>
      <p:cViewPr varScale="1">
        <p:scale>
          <a:sx n="92" d="100"/>
          <a:sy n="92" d="100"/>
        </p:scale>
        <p:origin x="-3768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viewProps" Target="viewProps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theme" Target="theme/theme1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tableStyles" Target="tableStyles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199" Type="http://schemas.openxmlformats.org/officeDocument/2006/relationships/slide" Target="slides/slide198.xml"/><Relationship Id="rId203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190" Type="http://schemas.openxmlformats.org/officeDocument/2006/relationships/slide" Target="slides/slide189.xml"/><Relationship Id="rId204" Type="http://schemas.openxmlformats.org/officeDocument/2006/relationships/presProps" Target="presProp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202" Type="http://schemas.openxmlformats.org/officeDocument/2006/relationships/slide" Target="slides/slide201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48.wmf"/><Relationship Id="rId1" Type="http://schemas.openxmlformats.org/officeDocument/2006/relationships/image" Target="../media/image4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A6F3147-B3C0-4B2A-B964-AB106F786BE1}" type="datetimeFigureOut">
              <a:rPr lang="en-US"/>
              <a:pPr>
                <a:defRPr/>
              </a:pPr>
              <a:t>10/17/2023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CA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CA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BF7B1FF-DFE5-4B27-8E0E-F1DDF2FB76BC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15480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9.xml"/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0.xml"/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3.xml"/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4.xml"/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6.xml"/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7.xml"/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8.xml"/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9.xml"/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0.xml"/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1.xml"/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3.xml"/><Relationship Id="rId1" Type="http://schemas.openxmlformats.org/officeDocument/2006/relationships/notesMaster" Target="../notesMasters/notesMaster1.xml"/></Relationships>
</file>

<file path=ppt/notesSlides/_rels/notesSlide1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4.xml"/><Relationship Id="rId1" Type="http://schemas.openxmlformats.org/officeDocument/2006/relationships/notesMaster" Target="../notesMasters/notesMaster1.xml"/></Relationships>
</file>

<file path=ppt/notesSlides/_rels/notesSlide1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5.xml"/><Relationship Id="rId1" Type="http://schemas.openxmlformats.org/officeDocument/2006/relationships/notesMaster" Target="../notesMasters/notesMaster1.xml"/></Relationships>
</file>

<file path=ppt/notesSlides/_rels/notesSlide1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6.xml"/><Relationship Id="rId1" Type="http://schemas.openxmlformats.org/officeDocument/2006/relationships/notesMaster" Target="../notesMasters/notesMaster1.xml"/></Relationships>
</file>

<file path=ppt/notesSlides/_rels/notesSlide1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7.xml"/><Relationship Id="rId1" Type="http://schemas.openxmlformats.org/officeDocument/2006/relationships/notesMaster" Target="../notesMasters/notesMaster1.xml"/></Relationships>
</file>

<file path=ppt/notesSlides/_rels/notesSlide1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8.xml"/><Relationship Id="rId1" Type="http://schemas.openxmlformats.org/officeDocument/2006/relationships/notesMaster" Target="../notesMasters/notesMaster1.xml"/></Relationships>
</file>

<file path=ppt/notesSlides/_rels/notesSlide1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9.xml"/><Relationship Id="rId1" Type="http://schemas.openxmlformats.org/officeDocument/2006/relationships/notesMaster" Target="../notesMasters/notesMaster1.xml"/></Relationships>
</file>

<file path=ppt/notesSlides/_rels/notesSlide1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0.xml"/><Relationship Id="rId1" Type="http://schemas.openxmlformats.org/officeDocument/2006/relationships/notesMaster" Target="../notesMasters/notesMaster1.xml"/></Relationships>
</file>

<file path=ppt/notesSlides/_rels/notesSlide1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1.xml"/><Relationship Id="rId1" Type="http://schemas.openxmlformats.org/officeDocument/2006/relationships/notesMaster" Target="../notesMasters/notesMaster1.xml"/></Relationships>
</file>

<file path=ppt/notesSlides/_rels/notesSlide1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3.xml"/><Relationship Id="rId1" Type="http://schemas.openxmlformats.org/officeDocument/2006/relationships/notesMaster" Target="../notesMasters/notesMaster1.xml"/></Relationships>
</file>

<file path=ppt/notesSlides/_rels/notesSlide1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4.xml"/><Relationship Id="rId1" Type="http://schemas.openxmlformats.org/officeDocument/2006/relationships/notesMaster" Target="../notesMasters/notesMaster1.xml"/></Relationships>
</file>

<file path=ppt/notesSlides/_rels/notesSlide1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5.xml"/><Relationship Id="rId1" Type="http://schemas.openxmlformats.org/officeDocument/2006/relationships/notesMaster" Target="../notesMasters/notesMaster1.xml"/></Relationships>
</file>

<file path=ppt/notesSlides/_rels/notesSlide1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6.xml"/><Relationship Id="rId1" Type="http://schemas.openxmlformats.org/officeDocument/2006/relationships/notesMaster" Target="../notesMasters/notesMaster1.xml"/></Relationships>
</file>

<file path=ppt/notesSlides/_rels/notesSlide1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7.xml"/><Relationship Id="rId1" Type="http://schemas.openxmlformats.org/officeDocument/2006/relationships/notesMaster" Target="../notesMasters/notesMaster1.xml"/></Relationships>
</file>

<file path=ppt/notesSlides/_rels/notesSlide1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8.xml"/><Relationship Id="rId1" Type="http://schemas.openxmlformats.org/officeDocument/2006/relationships/notesMaster" Target="../notesMasters/notesMaster1.xml"/></Relationships>
</file>

<file path=ppt/notesSlides/_rels/notesSlide1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9.xml"/><Relationship Id="rId1" Type="http://schemas.openxmlformats.org/officeDocument/2006/relationships/notesMaster" Target="../notesMasters/notesMaster1.xml"/></Relationships>
</file>

<file path=ppt/notesSlides/_rels/notesSlide1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0.xml"/><Relationship Id="rId1" Type="http://schemas.openxmlformats.org/officeDocument/2006/relationships/notesMaster" Target="../notesMasters/notesMaster1.xml"/></Relationships>
</file>

<file path=ppt/notesSlides/_rels/notesSlide1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1.xml"/><Relationship Id="rId1" Type="http://schemas.openxmlformats.org/officeDocument/2006/relationships/notesMaster" Target="../notesMasters/notesMaster1.xml"/></Relationships>
</file>

<file path=ppt/notesSlides/_rels/notesSlide1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3.xml"/><Relationship Id="rId1" Type="http://schemas.openxmlformats.org/officeDocument/2006/relationships/notesMaster" Target="../notesMasters/notesMaster1.xml"/></Relationships>
</file>

<file path=ppt/notesSlides/_rels/notesSlide1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4.xml"/><Relationship Id="rId1" Type="http://schemas.openxmlformats.org/officeDocument/2006/relationships/notesMaster" Target="../notesMasters/notesMaster1.xml"/></Relationships>
</file>

<file path=ppt/notesSlides/_rels/notesSlide1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5.xml"/><Relationship Id="rId1" Type="http://schemas.openxmlformats.org/officeDocument/2006/relationships/notesMaster" Target="../notesMasters/notesMaster1.xml"/></Relationships>
</file>

<file path=ppt/notesSlides/_rels/notesSlide1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6.xml"/><Relationship Id="rId1" Type="http://schemas.openxmlformats.org/officeDocument/2006/relationships/notesMaster" Target="../notesMasters/notesMaster1.xml"/></Relationships>
</file>

<file path=ppt/notesSlides/_rels/notesSlide1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8.xml"/><Relationship Id="rId1" Type="http://schemas.openxmlformats.org/officeDocument/2006/relationships/notesMaster" Target="../notesMasters/notesMaster1.xml"/></Relationships>
</file>

<file path=ppt/notesSlides/_rels/notesSlide1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9.xml"/><Relationship Id="rId1" Type="http://schemas.openxmlformats.org/officeDocument/2006/relationships/notesMaster" Target="../notesMasters/notesMaster1.xml"/></Relationships>
</file>

<file path=ppt/notesSlides/_rels/notesSlide1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altLang="zh-CN" sz="1200" dirty="0">
                <a:solidFill>
                  <a:srgbClr val="000000"/>
                </a:solidFill>
                <a:latin typeface="Arial"/>
                <a:cs typeface="+mn-cs"/>
              </a:rPr>
              <a:t>Adapted from the slides by Douglas Wilhelm Harder of U Waterloo (https://ece.uwaterloo.ca/~dwharder/aads/Lecture_materials/)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altLang="zh-CN" sz="1200" dirty="0">
                <a:solidFill>
                  <a:srgbClr val="000000"/>
                </a:solidFill>
                <a:latin typeface="Arial"/>
                <a:cs typeface="+mn-cs"/>
              </a:rPr>
              <a:t>May also contain</a:t>
            </a:r>
            <a:r>
              <a:rPr lang="en-CA" altLang="zh-CN" sz="1200" baseline="0" dirty="0">
                <a:solidFill>
                  <a:srgbClr val="000000"/>
                </a:solidFill>
                <a:latin typeface="Arial"/>
                <a:cs typeface="+mn-cs"/>
              </a:rPr>
              <a:t> material from the s</a:t>
            </a:r>
            <a:r>
              <a:rPr lang="en-US" altLang="zh-CN" dirty="0" err="1"/>
              <a:t>lides</a:t>
            </a:r>
            <a:r>
              <a:rPr lang="en-US" altLang="zh-CN" dirty="0"/>
              <a:t> at https://courses.cs.washington.edu/courses/cse326/03wi/326lecturesb.shtml (by Dan Suciu of U Washington)</a:t>
            </a:r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E6226FB-55D5-4CAA-90EF-D8DC53E1A20F}" type="slidenum">
              <a:rPr lang="en-CA" smtClean="0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C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79961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F7B1FF-DFE5-4B27-8E0E-F1DDF2FB76BC}" type="slidenum">
              <a:rPr lang="en-CA" smtClean="0"/>
              <a:pPr>
                <a:defRPr/>
              </a:pPr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24510627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804602-2411-4E63-9CF8-8B316992DD10}" type="slidenum">
              <a:rPr lang="en-CA" smtClean="0"/>
              <a:pPr>
                <a:defRPr/>
              </a:pPr>
              <a:t>108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283643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804602-2411-4E63-9CF8-8B316992DD10}" type="slidenum">
              <a:rPr lang="en-CA" smtClean="0"/>
              <a:pPr>
                <a:defRPr/>
              </a:pPr>
              <a:t>109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0326708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804602-2411-4E63-9CF8-8B316992DD10}" type="slidenum">
              <a:rPr lang="en-CA" smtClean="0"/>
              <a:pPr>
                <a:defRPr/>
              </a:pPr>
              <a:t>110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2363398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804602-2411-4E63-9CF8-8B316992DD10}" type="slidenum">
              <a:rPr lang="en-CA" smtClean="0"/>
              <a:pPr>
                <a:defRPr/>
              </a:pPr>
              <a:t>111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52242678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804602-2411-4E63-9CF8-8B316992DD10}" type="slidenum">
              <a:rPr lang="en-CA" smtClean="0"/>
              <a:pPr>
                <a:defRPr/>
              </a:pPr>
              <a:t>112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21267661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804602-2411-4E63-9CF8-8B316992DD10}" type="slidenum">
              <a:rPr lang="en-CA" smtClean="0"/>
              <a:pPr>
                <a:defRPr/>
              </a:pPr>
              <a:t>113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47782804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804602-2411-4E63-9CF8-8B316992DD10}" type="slidenum">
              <a:rPr lang="en-CA" smtClean="0"/>
              <a:pPr>
                <a:defRPr/>
              </a:pPr>
              <a:t>114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48374548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804602-2411-4E63-9CF8-8B316992DD10}" type="slidenum">
              <a:rPr lang="en-CA" smtClean="0"/>
              <a:pPr>
                <a:defRPr/>
              </a:pPr>
              <a:t>115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1673034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804602-2411-4E63-9CF8-8B316992DD10}" type="slidenum">
              <a:rPr lang="en-CA" smtClean="0"/>
              <a:pPr>
                <a:defRPr/>
              </a:pPr>
              <a:t>116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77591648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804602-2411-4E63-9CF8-8B316992DD10}" type="slidenum">
              <a:rPr lang="en-CA" smtClean="0"/>
              <a:pPr>
                <a:defRPr/>
              </a:pPr>
              <a:t>117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26637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F7B1FF-DFE5-4B27-8E0E-F1DDF2FB76BC}" type="slidenum">
              <a:rPr lang="en-CA" smtClean="0"/>
              <a:pPr>
                <a:defRPr/>
              </a:pPr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07695595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804602-2411-4E63-9CF8-8B316992DD10}" type="slidenum">
              <a:rPr lang="en-CA" smtClean="0"/>
              <a:pPr>
                <a:defRPr/>
              </a:pPr>
              <a:t>118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75244178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804602-2411-4E63-9CF8-8B316992DD10}" type="slidenum">
              <a:rPr lang="en-CA" smtClean="0"/>
              <a:pPr>
                <a:defRPr/>
              </a:pPr>
              <a:t>119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2566585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804602-2411-4E63-9CF8-8B316992DD10}" type="slidenum">
              <a:rPr lang="en-CA" smtClean="0"/>
              <a:pPr>
                <a:defRPr/>
              </a:pPr>
              <a:t>120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33866629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CA" altLang="en-US" dirty="0"/>
              <a:t>38: the number of probes when</a:t>
            </a:r>
            <a:r>
              <a:rPr lang="en-CA" altLang="en-US" baseline="0" dirty="0"/>
              <a:t> inserting all these numbers </a:t>
            </a:r>
            <a:endParaRPr lang="zh-CN" altLang="en-US" dirty="0"/>
          </a:p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804602-2411-4E63-9CF8-8B316992DD10}" type="slidenum">
              <a:rPr lang="en-CA" smtClean="0"/>
              <a:pPr>
                <a:defRPr/>
              </a:pPr>
              <a:t>121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44169966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804602-2411-4E63-9CF8-8B316992DD10}" type="slidenum">
              <a:rPr lang="en-CA" smtClean="0"/>
              <a:pPr>
                <a:defRPr/>
              </a:pPr>
              <a:t>122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96582889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804602-2411-4E63-9CF8-8B316992DD10}" type="slidenum">
              <a:rPr lang="en-CA" smtClean="0"/>
              <a:pPr>
                <a:defRPr/>
              </a:pPr>
              <a:t>123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69644842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804602-2411-4E63-9CF8-8B316992DD10}" type="slidenum">
              <a:rPr lang="en-CA" smtClean="0"/>
              <a:pPr>
                <a:defRPr/>
              </a:pPr>
              <a:t>124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6641747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804602-2411-4E63-9CF8-8B316992DD10}" type="slidenum">
              <a:rPr lang="en-CA" smtClean="0"/>
              <a:pPr>
                <a:defRPr/>
              </a:pPr>
              <a:t>125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89224563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804602-2411-4E63-9CF8-8B316992DD10}" type="slidenum">
              <a:rPr lang="en-CA" smtClean="0"/>
              <a:pPr>
                <a:defRPr/>
              </a:pPr>
              <a:t>126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63591616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804602-2411-4E63-9CF8-8B316992DD10}" type="slidenum">
              <a:rPr lang="en-CA" smtClean="0"/>
              <a:pPr>
                <a:defRPr/>
              </a:pPr>
              <a:t>127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42375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In our supporting example, the corresponding function can be called in </a:t>
            </a:r>
            <a:r>
              <a:rPr lang="en-US" altLang="en-US" dirty="0">
                <a:latin typeface="Symbol" panose="05050102010706020507" pitchFamily="18" charset="2"/>
                <a:cs typeface="Arial" charset="0"/>
              </a:rPr>
              <a:t>Q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en-US" altLang="en-US" dirty="0">
                <a:latin typeface="Arial" charset="0"/>
                <a:cs typeface="Arial" charset="0"/>
              </a:rPr>
              <a:t> time and the array is less than twice the optimal size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F7B1FF-DFE5-4B27-8E0E-F1DDF2FB76BC}" type="slidenum">
              <a:rPr lang="en-CA" smtClean="0"/>
              <a:pPr>
                <a:defRPr/>
              </a:pPr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67172939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3A55A52-4C74-4297-BECB-6F88E97CAE93}" type="slidenum">
              <a:rPr lang="en-CA" smtClean="0"/>
              <a:pPr>
                <a:defRPr/>
              </a:pPr>
              <a:t>128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8908161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F830E4A-CA26-4F28-BACD-AEB9A6ECFBED}" type="slidenum">
              <a:rPr lang="en-CA" smtClean="0"/>
              <a:pPr>
                <a:defRPr/>
              </a:pPr>
              <a:t>129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76172505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F830E4A-CA26-4F28-BACD-AEB9A6ECFBED}" type="slidenum">
              <a:rPr lang="en-CA" smtClean="0"/>
              <a:pPr>
                <a:defRPr/>
              </a:pPr>
              <a:t>130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981568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F830E4A-CA26-4F28-BACD-AEB9A6ECFBED}" type="slidenum">
              <a:rPr lang="en-CA" smtClean="0"/>
              <a:pPr>
                <a:defRPr/>
              </a:pPr>
              <a:t>131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81436692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F830E4A-CA26-4F28-BACD-AEB9A6ECFBED}" type="slidenum">
              <a:rPr lang="en-CA" smtClean="0"/>
              <a:pPr>
                <a:defRPr/>
              </a:pPr>
              <a:t>132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58138602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96FDB29-C821-4027-9E18-2F3CEE8DDD8A}" type="slidenum">
              <a:rPr lang="en-CA" smtClean="0"/>
              <a:pPr>
                <a:defRPr/>
              </a:pPr>
              <a:t>133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75587979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96FDB29-C821-4027-9E18-2F3CEE8DDD8A}" type="slidenum">
              <a:rPr lang="en-CA" smtClean="0"/>
              <a:pPr>
                <a:defRPr/>
              </a:pPr>
              <a:t>134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59577703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96FDB29-C821-4027-9E18-2F3CEE8DDD8A}" type="slidenum">
              <a:rPr lang="en-CA" smtClean="0"/>
              <a:pPr>
                <a:defRPr/>
              </a:pPr>
              <a:t>135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2943929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96FDB29-C821-4027-9E18-2F3CEE8DDD8A}" type="slidenum">
              <a:rPr lang="en-CA" smtClean="0"/>
              <a:pPr>
                <a:defRPr/>
              </a:pPr>
              <a:t>136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04203744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96FDB29-C821-4027-9E18-2F3CEE8DDD8A}" type="slidenum">
              <a:rPr lang="en-CA" smtClean="0"/>
              <a:pPr>
                <a:defRPr/>
              </a:pPr>
              <a:t>137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1709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F7B1FF-DFE5-4B27-8E0E-F1DDF2FB76BC}" type="slidenum">
              <a:rPr lang="en-CA" smtClean="0"/>
              <a:pPr>
                <a:defRPr/>
              </a:pPr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23523373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96FDB29-C821-4027-9E18-2F3CEE8DDD8A}" type="slidenum">
              <a:rPr lang="en-CA" smtClean="0"/>
              <a:pPr>
                <a:defRPr/>
              </a:pPr>
              <a:t>138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96122613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96FDB29-C821-4027-9E18-2F3CEE8DDD8A}" type="slidenum">
              <a:rPr lang="en-CA" smtClean="0"/>
              <a:pPr>
                <a:defRPr/>
              </a:pPr>
              <a:t>139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2191025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96FDB29-C821-4027-9E18-2F3CEE8DDD8A}" type="slidenum">
              <a:rPr lang="en-CA" smtClean="0"/>
              <a:pPr>
                <a:defRPr/>
              </a:pPr>
              <a:t>140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75165975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96FDB29-C821-4027-9E18-2F3CEE8DDD8A}" type="slidenum">
              <a:rPr lang="en-CA" smtClean="0"/>
              <a:pPr>
                <a:defRPr/>
              </a:pPr>
              <a:t>141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58200875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96FDB29-C821-4027-9E18-2F3CEE8DDD8A}" type="slidenum">
              <a:rPr lang="en-CA" smtClean="0"/>
              <a:pPr>
                <a:defRPr/>
              </a:pPr>
              <a:t>142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82218886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96FDB29-C821-4027-9E18-2F3CEE8DDD8A}" type="slidenum">
              <a:rPr lang="en-CA" smtClean="0"/>
              <a:pPr>
                <a:defRPr/>
              </a:pPr>
              <a:t>143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42842270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96FDB29-C821-4027-9E18-2F3CEE8DDD8A}" type="slidenum">
              <a:rPr lang="en-CA" smtClean="0"/>
              <a:pPr>
                <a:defRPr/>
              </a:pPr>
              <a:t>144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11251175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96FDB29-C821-4027-9E18-2F3CEE8DDD8A}" type="slidenum">
              <a:rPr lang="en-CA" smtClean="0"/>
              <a:pPr>
                <a:defRPr/>
              </a:pPr>
              <a:t>145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72735180"/>
      </p:ext>
    </p:extLst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96FDB29-C821-4027-9E18-2F3CEE8DDD8A}" type="slidenum">
              <a:rPr lang="en-CA" smtClean="0"/>
              <a:pPr>
                <a:defRPr/>
              </a:pPr>
              <a:t>146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62928138"/>
      </p:ext>
    </p:extLst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96FDB29-C821-4027-9E18-2F3CEE8DDD8A}" type="slidenum">
              <a:rPr lang="en-CA" smtClean="0"/>
              <a:pPr>
                <a:defRPr/>
              </a:pPr>
              <a:t>147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783773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F7B1FF-DFE5-4B27-8E0E-F1DDF2FB76BC}" type="slidenum">
              <a:rPr lang="en-CA" smtClean="0"/>
              <a:pPr>
                <a:defRPr/>
              </a:pPr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0270761"/>
      </p:ext>
    </p:extLst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96FDB29-C821-4027-9E18-2F3CEE8DDD8A}" type="slidenum">
              <a:rPr lang="en-CA" smtClean="0"/>
              <a:pPr>
                <a:defRPr/>
              </a:pPr>
              <a:t>148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48313505"/>
      </p:ext>
    </p:extLst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BF7B1FF-DFE5-4B27-8E0E-F1DDF2FB76BC}" type="slidenum">
              <a:rPr lang="en-CA" smtClean="0"/>
              <a:pPr>
                <a:defRPr/>
              </a:pPr>
              <a:t>153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90473748"/>
      </p:ext>
    </p:extLst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895CF33-BCE6-444B-B80F-8E8F6087A30A}" type="slidenum">
              <a:rPr lang="en-CA" smtClean="0"/>
              <a:pPr>
                <a:defRPr/>
              </a:pPr>
              <a:t>154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9316827"/>
      </p:ext>
    </p:extLst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895CF33-BCE6-444B-B80F-8E8F6087A30A}" type="slidenum">
              <a:rPr lang="en-CA" smtClean="0"/>
              <a:pPr>
                <a:defRPr/>
              </a:pPr>
              <a:t>155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27261550"/>
      </p:ext>
    </p:extLst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895CF33-BCE6-444B-B80F-8E8F6087A30A}" type="slidenum">
              <a:rPr lang="en-CA" smtClean="0"/>
              <a:pPr>
                <a:defRPr/>
              </a:pPr>
              <a:t>156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15118058"/>
      </p:ext>
    </p:extLst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895CF33-BCE6-444B-B80F-8E8F6087A30A}" type="slidenum">
              <a:rPr lang="en-CA" smtClean="0"/>
              <a:pPr>
                <a:defRPr/>
              </a:pPr>
              <a:t>157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33764835"/>
      </p:ext>
    </p:extLst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895CF33-BCE6-444B-B80F-8E8F6087A30A}" type="slidenum">
              <a:rPr lang="en-CA" smtClean="0"/>
              <a:pPr>
                <a:defRPr/>
              </a:pPr>
              <a:t>158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0126643"/>
      </p:ext>
    </p:extLst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07FC88D-9893-4BCC-A5CF-DF309756826F}" type="slidenum">
              <a:rPr lang="en-CA" smtClean="0"/>
              <a:pPr>
                <a:defRPr/>
              </a:pPr>
              <a:t>159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17851418"/>
      </p:ext>
    </p:extLst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EE174AE-D5C7-455F-8156-2104A66553C8}" type="slidenum">
              <a:rPr lang="en-CA" smtClean="0"/>
              <a:pPr>
                <a:defRPr/>
              </a:pPr>
              <a:t>160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7985678"/>
      </p:ext>
    </p:extLst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6467F8B-2A56-4E96-AA89-DFADD54B0B58}" type="slidenum">
              <a:rPr lang="en-CA" smtClean="0"/>
              <a:pPr>
                <a:defRPr/>
              </a:pPr>
              <a:t>161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09706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F7B1FF-DFE5-4B27-8E0E-F1DDF2FB76BC}" type="slidenum">
              <a:rPr lang="en-CA" smtClean="0"/>
              <a:pPr>
                <a:defRPr/>
              </a:pPr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5873724"/>
      </p:ext>
    </p:extLst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0FDD08-80ED-46CD-8063-9EE7C1CECD2D}" type="slidenum">
              <a:rPr lang="en-CA" smtClean="0"/>
              <a:pPr>
                <a:defRPr/>
              </a:pPr>
              <a:t>162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95112352"/>
      </p:ext>
    </p:extLst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27AC29E-C747-418D-A19D-BFCB59BF6B25}" type="slidenum">
              <a:rPr lang="en-CA" smtClean="0"/>
              <a:pPr>
                <a:defRPr/>
              </a:pPr>
              <a:t>163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4022899"/>
      </p:ext>
    </p:extLst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1241A80-9645-460C-8FE0-19280B2A0BC1}" type="slidenum">
              <a:rPr lang="en-CA" smtClean="0"/>
              <a:pPr>
                <a:defRPr/>
              </a:pPr>
              <a:t>164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0240470"/>
      </p:ext>
    </p:extLst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A56AB9C-255F-495B-B87C-00F4C860FE54}" type="slidenum">
              <a:rPr lang="en-CA" smtClean="0"/>
              <a:pPr>
                <a:defRPr/>
              </a:pPr>
              <a:t>166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27435665"/>
      </p:ext>
    </p:extLst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372049-5A0B-4A45-8038-227A057A7A76}" type="slidenum">
              <a:rPr lang="en-CA" smtClean="0"/>
              <a:pPr>
                <a:defRPr/>
              </a:pPr>
              <a:t>167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8726107"/>
      </p:ext>
    </p:extLst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FDC4679-1D88-48B4-B856-B7123880BB8F}" type="slidenum">
              <a:rPr lang="en-CA" smtClean="0"/>
              <a:pPr>
                <a:defRPr/>
              </a:pPr>
              <a:t>168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78398295"/>
      </p:ext>
    </p:extLst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5BA417E-8127-4455-A8E2-9D21094EC566}" type="slidenum">
              <a:rPr lang="en-CA" smtClean="0"/>
              <a:pPr>
                <a:defRPr/>
              </a:pPr>
              <a:t>169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0572225"/>
      </p:ext>
    </p:extLst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B59BF10-AE29-44A2-BBB0-08913364F761}" type="slidenum">
              <a:rPr lang="en-CA" smtClean="0"/>
              <a:pPr>
                <a:defRPr/>
              </a:pPr>
              <a:t>170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14248110"/>
      </p:ext>
    </p:extLst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477F554-DE71-43B7-9539-51D0688C0993}" type="slidenum">
              <a:rPr lang="en-CA" smtClean="0"/>
              <a:pPr>
                <a:defRPr/>
              </a:pPr>
              <a:t>171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07140702"/>
      </p:ext>
    </p:extLst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CA" altLang="zh-CN" sz="1200" dirty="0">
                <a:solidFill>
                  <a:srgbClr val="FF0000"/>
                </a:solidFill>
              </a:rPr>
              <a:t>Warning:  most text books stop here!</a:t>
            </a:r>
          </a:p>
          <a:p>
            <a:r>
              <a:rPr lang="en-CA" altLang="zh-CN" sz="1200" dirty="0">
                <a:solidFill>
                  <a:srgbClr val="FF0000"/>
                </a:solidFill>
              </a:rPr>
              <a:t>  – Never use a prime table size if at all possible</a:t>
            </a:r>
          </a:p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417FBE3-D65E-42D8-BA49-06365C848186}" type="slidenum">
              <a:rPr lang="en-CA" smtClean="0"/>
              <a:pPr>
                <a:defRPr/>
              </a:pPr>
              <a:t>172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868438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F7B1FF-DFE5-4B27-8E0E-F1DDF2FB76BC}" type="slidenum">
              <a:rPr lang="en-CA" smtClean="0"/>
              <a:pPr>
                <a:defRPr/>
              </a:pPr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68238350"/>
      </p:ext>
    </p:extLst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5BA417E-8127-4455-A8E2-9D21094EC566}" type="slidenum">
              <a:rPr lang="en-CA" smtClean="0"/>
              <a:pPr>
                <a:defRPr/>
              </a:pPr>
              <a:t>173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65663244"/>
      </p:ext>
    </p:extLst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CA" altLang="en-US" dirty="0"/>
              <a:t>For proof, see solution </a:t>
            </a:r>
            <a:r>
              <a:rPr lang="en-CA" altLang="en-US"/>
              <a:t>to textbook problem 11-3</a:t>
            </a:r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D3E5BA3-EE5D-49B6-A69A-C583B6AA09B0}" type="slidenum">
              <a:rPr lang="en-CA" smtClean="0"/>
              <a:pPr>
                <a:defRPr/>
              </a:pPr>
              <a:t>174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9118363"/>
      </p:ext>
    </p:extLst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477F554-DE71-43B7-9539-51D0688C0993}" type="slidenum">
              <a:rPr lang="en-CA" smtClean="0"/>
              <a:pPr>
                <a:defRPr/>
              </a:pPr>
              <a:t>175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20862016"/>
      </p:ext>
    </p:extLst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D3E5BA3-EE5D-49B6-A69A-C583B6AA09B0}" type="slidenum">
              <a:rPr lang="en-CA" smtClean="0"/>
              <a:pPr>
                <a:defRPr/>
              </a:pPr>
              <a:t>176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76818108"/>
      </p:ext>
    </p:extLst>
  </p:cSld>
  <p:clrMapOvr>
    <a:masterClrMapping/>
  </p:clrMapOvr>
</p:notes>
</file>

<file path=ppt/notesSlides/notesSlide1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32F70D5-9276-4D02-87E1-7E6D8B0DB57B}" type="slidenum">
              <a:rPr lang="en-CA" smtClean="0"/>
              <a:pPr>
                <a:defRPr/>
              </a:pPr>
              <a:t>177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33726214"/>
      </p:ext>
    </p:extLst>
  </p:cSld>
  <p:clrMapOvr>
    <a:masterClrMapping/>
  </p:clrMapOvr>
</p:notes>
</file>

<file path=ppt/notesSlides/notesSlide1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804602-2411-4E63-9CF8-8B316992DD10}" type="slidenum">
              <a:rPr lang="en-CA" smtClean="0"/>
              <a:pPr>
                <a:defRPr/>
              </a:pPr>
              <a:t>178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52474444"/>
      </p:ext>
    </p:extLst>
  </p:cSld>
  <p:clrMapOvr>
    <a:masterClrMapping/>
  </p:clrMapOvr>
</p:notes>
</file>

<file path=ppt/notesSlides/notesSlide1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804602-2411-4E63-9CF8-8B316992DD10}" type="slidenum">
              <a:rPr lang="en-CA" smtClean="0"/>
              <a:pPr>
                <a:defRPr/>
              </a:pPr>
              <a:t>179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17010973"/>
      </p:ext>
    </p:extLst>
  </p:cSld>
  <p:clrMapOvr>
    <a:masterClrMapping/>
  </p:clrMapOvr>
</p:notes>
</file>

<file path=ppt/notesSlides/notesSlide1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804602-2411-4E63-9CF8-8B316992DD10}" type="slidenum">
              <a:rPr lang="en-CA" smtClean="0"/>
              <a:pPr>
                <a:defRPr/>
              </a:pPr>
              <a:t>180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1245066"/>
      </p:ext>
    </p:extLst>
  </p:cSld>
  <p:clrMapOvr>
    <a:masterClrMapping/>
  </p:clrMapOvr>
</p:notes>
</file>

<file path=ppt/notesSlides/notesSlide1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804602-2411-4E63-9CF8-8B316992DD10}" type="slidenum">
              <a:rPr lang="en-CA" smtClean="0"/>
              <a:pPr>
                <a:defRPr/>
              </a:pPr>
              <a:t>181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7923850"/>
      </p:ext>
    </p:extLst>
  </p:cSld>
  <p:clrMapOvr>
    <a:masterClrMapping/>
  </p:clrMapOvr>
</p:notes>
</file>

<file path=ppt/notesSlides/notesSlide1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804602-2411-4E63-9CF8-8B316992DD10}" type="slidenum">
              <a:rPr lang="en-CA" smtClean="0"/>
              <a:pPr>
                <a:defRPr/>
              </a:pPr>
              <a:t>182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559192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F7B1FF-DFE5-4B27-8E0E-F1DDF2FB76BC}" type="slidenum">
              <a:rPr lang="en-CA" smtClean="0"/>
              <a:pPr>
                <a:defRPr/>
              </a:pPr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55376626"/>
      </p:ext>
    </p:extLst>
  </p:cSld>
  <p:clrMapOvr>
    <a:masterClrMapping/>
  </p:clrMapOvr>
</p:notes>
</file>

<file path=ppt/notesSlides/notesSlide1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804602-2411-4E63-9CF8-8B316992DD10}" type="slidenum">
              <a:rPr lang="en-CA" smtClean="0"/>
              <a:pPr>
                <a:defRPr/>
              </a:pPr>
              <a:t>183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3706629"/>
      </p:ext>
    </p:extLst>
  </p:cSld>
  <p:clrMapOvr>
    <a:masterClrMapping/>
  </p:clrMapOvr>
</p:notes>
</file>

<file path=ppt/notesSlides/notesSlide1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804602-2411-4E63-9CF8-8B316992DD10}" type="slidenum">
              <a:rPr lang="en-CA" smtClean="0"/>
              <a:pPr>
                <a:defRPr/>
              </a:pPr>
              <a:t>184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19126720"/>
      </p:ext>
    </p:extLst>
  </p:cSld>
  <p:clrMapOvr>
    <a:masterClrMapping/>
  </p:clrMapOvr>
</p:notes>
</file>

<file path=ppt/notesSlides/notesSlide1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804602-2411-4E63-9CF8-8B316992DD10}" type="slidenum">
              <a:rPr lang="en-CA" smtClean="0"/>
              <a:pPr>
                <a:defRPr/>
              </a:pPr>
              <a:t>185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14179457"/>
      </p:ext>
    </p:extLst>
  </p:cSld>
  <p:clrMapOvr>
    <a:masterClrMapping/>
  </p:clrMapOvr>
</p:notes>
</file>

<file path=ppt/notesSlides/notesSlide1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804602-2411-4E63-9CF8-8B316992DD10}" type="slidenum">
              <a:rPr lang="en-CA" smtClean="0"/>
              <a:pPr>
                <a:defRPr/>
              </a:pPr>
              <a:t>186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9043948"/>
      </p:ext>
    </p:extLst>
  </p:cSld>
  <p:clrMapOvr>
    <a:masterClrMapping/>
  </p:clrMapOvr>
</p:notes>
</file>

<file path=ppt/notesSlides/notesSlide1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804602-2411-4E63-9CF8-8B316992DD10}" type="slidenum">
              <a:rPr lang="en-CA" smtClean="0"/>
              <a:pPr>
                <a:defRPr/>
              </a:pPr>
              <a:t>187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86042976"/>
      </p:ext>
    </p:extLst>
  </p:cSld>
  <p:clrMapOvr>
    <a:masterClrMapping/>
  </p:clrMapOvr>
</p:notes>
</file>

<file path=ppt/notesSlides/notesSlide1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804602-2411-4E63-9CF8-8B316992DD10}" type="slidenum">
              <a:rPr lang="en-CA" smtClean="0"/>
              <a:pPr>
                <a:defRPr/>
              </a:pPr>
              <a:t>188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5820861"/>
      </p:ext>
    </p:extLst>
  </p:cSld>
  <p:clrMapOvr>
    <a:masterClrMapping/>
  </p:clrMapOvr>
</p:notes>
</file>

<file path=ppt/notesSlides/notesSlide1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804602-2411-4E63-9CF8-8B316992DD10}" type="slidenum">
              <a:rPr lang="en-CA" smtClean="0"/>
              <a:pPr>
                <a:defRPr/>
              </a:pPr>
              <a:t>189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62306614"/>
      </p:ext>
    </p:extLst>
  </p:cSld>
  <p:clrMapOvr>
    <a:masterClrMapping/>
  </p:clrMapOvr>
</p:notes>
</file>

<file path=ppt/notesSlides/notesSlide1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804602-2411-4E63-9CF8-8B316992DD10}" type="slidenum">
              <a:rPr lang="en-CA" smtClean="0"/>
              <a:pPr>
                <a:defRPr/>
              </a:pPr>
              <a:t>190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2577974"/>
      </p:ext>
    </p:extLst>
  </p:cSld>
  <p:clrMapOvr>
    <a:masterClrMapping/>
  </p:clrMapOvr>
</p:notes>
</file>

<file path=ppt/notesSlides/notesSlide1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804602-2411-4E63-9CF8-8B316992DD10}" type="slidenum">
              <a:rPr lang="en-CA" smtClean="0"/>
              <a:pPr>
                <a:defRPr/>
              </a:pPr>
              <a:t>191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5646006"/>
      </p:ext>
    </p:extLst>
  </p:cSld>
  <p:clrMapOvr>
    <a:masterClrMapping/>
  </p:clrMapOvr>
</p:notes>
</file>

<file path=ppt/notesSlides/notesSlide1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804602-2411-4E63-9CF8-8B316992DD10}" type="slidenum">
              <a:rPr lang="en-CA" smtClean="0"/>
              <a:pPr>
                <a:defRPr/>
              </a:pPr>
              <a:t>192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891302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8DB4430-3F8C-41BC-B53F-66166ADD0CE5}" type="slidenum">
              <a:rPr lang="en-CA" smtClean="0"/>
              <a:pPr>
                <a:defRPr/>
              </a:pPr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5291309"/>
      </p:ext>
    </p:extLst>
  </p:cSld>
  <p:clrMapOvr>
    <a:masterClrMapping/>
  </p:clrMapOvr>
</p:notes>
</file>

<file path=ppt/notesSlides/notesSlide1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804602-2411-4E63-9CF8-8B316992DD10}" type="slidenum">
              <a:rPr lang="en-CA" smtClean="0"/>
              <a:pPr>
                <a:defRPr/>
              </a:pPr>
              <a:t>193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16119130"/>
      </p:ext>
    </p:extLst>
  </p:cSld>
  <p:clrMapOvr>
    <a:masterClrMapping/>
  </p:clrMapOvr>
</p:notes>
</file>

<file path=ppt/notesSlides/notesSlide1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>
                <a:latin typeface="Arial" charset="0"/>
                <a:cs typeface="Arial" charset="0"/>
              </a:rPr>
              <a:t>We must have a separate ternary-valued flag for each bin </a:t>
            </a:r>
          </a:p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5CA1599-4DBB-4FAE-822C-64F9F5156D6A}" type="slidenum">
              <a:rPr lang="en-CA" smtClean="0"/>
              <a:pPr>
                <a:defRPr/>
              </a:pPr>
              <a:t>194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220343"/>
      </p:ext>
    </p:extLst>
  </p:cSld>
  <p:clrMapOvr>
    <a:masterClrMapping/>
  </p:clrMapOvr>
</p:notes>
</file>

<file path=ppt/notesSlides/notesSlide1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804602-2411-4E63-9CF8-8B316992DD10}" type="slidenum">
              <a:rPr lang="en-CA" smtClean="0"/>
              <a:pPr>
                <a:defRPr/>
              </a:pPr>
              <a:t>195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79516736"/>
      </p:ext>
    </p:extLst>
  </p:cSld>
  <p:clrMapOvr>
    <a:masterClrMapping/>
  </p:clrMapOvr>
</p:notes>
</file>

<file path=ppt/notesSlides/notesSlide1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804602-2411-4E63-9CF8-8B316992DD10}" type="slidenum">
              <a:rPr lang="en-CA" smtClean="0"/>
              <a:pPr>
                <a:defRPr/>
              </a:pPr>
              <a:t>196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5310888"/>
      </p:ext>
    </p:extLst>
  </p:cSld>
  <p:clrMapOvr>
    <a:masterClrMapping/>
  </p:clrMapOvr>
</p:notes>
</file>

<file path=ppt/notesSlides/notesSlide1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DFDBD31-F805-46E1-96C7-02729BF85D05}" type="slidenum">
              <a:rPr lang="en-CA" smtClean="0"/>
              <a:pPr>
                <a:defRPr/>
              </a:pPr>
              <a:t>198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14580955"/>
      </p:ext>
    </p:extLst>
  </p:cSld>
  <p:clrMapOvr>
    <a:masterClrMapping/>
  </p:clrMapOvr>
</p:notes>
</file>

<file path=ppt/notesSlides/notesSlide1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6E4F02-CB35-4B88-A796-B383E99BC37E}" type="slidenum">
              <a:rPr lang="en-CA" smtClean="0"/>
              <a:pPr>
                <a:defRPr/>
              </a:pPr>
              <a:t>199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6910721"/>
      </p:ext>
    </p:extLst>
  </p:cSld>
  <p:clrMapOvr>
    <a:masterClrMapping/>
  </p:clrMapOvr>
</p:notes>
</file>

<file path=ppt/notesSlides/notesSlide1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6E4F02-CB35-4B88-A796-B383E99BC37E}" type="slidenum">
              <a:rPr lang="en-CA" smtClean="0"/>
              <a:pPr>
                <a:defRPr/>
              </a:pPr>
              <a:t>200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312454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28600" indent="-228600">
              <a:buAutoNum type="arabicPeriod"/>
            </a:pPr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DBB47B0-EF8B-4E2F-901F-CB7CBBC53303}" type="slidenum">
              <a:rPr lang="en-CA" smtClean="0"/>
              <a:pPr>
                <a:defRPr/>
              </a:pPr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176164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F7B1FF-DFE5-4B27-8E0E-F1DDF2FB76BC}" type="slidenum">
              <a:rPr lang="en-CA" smtClean="0"/>
              <a:pPr>
                <a:defRPr/>
              </a:pPr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362268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5531C39-A1DA-43B7-815C-8AABDD994E66}" type="slidenum">
              <a:rPr lang="en-CA" smtClean="0"/>
              <a:pPr>
                <a:defRPr/>
              </a:pPr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28937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8435043-DBB2-4181-B494-47F719B49234}" type="slidenum">
              <a:rPr lang="en-CA" smtClean="0"/>
              <a:pPr>
                <a:defRPr/>
              </a:pPr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05420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BC90DF4-A015-4C81-8172-5332C3B010E7}" type="slidenum">
              <a:rPr lang="en-CA" smtClean="0"/>
              <a:pPr>
                <a:defRPr/>
              </a:pPr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919670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EC2B099-F515-41E0-BC12-276496609147}" type="slidenum">
              <a:rPr lang="en-CA" smtClean="0"/>
              <a:pPr>
                <a:defRPr/>
              </a:pPr>
              <a:t>25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0436751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F7B1FF-DFE5-4B27-8E0E-F1DDF2FB76BC}" type="slidenum">
              <a:rPr lang="en-CA" smtClean="0"/>
              <a:pPr>
                <a:defRPr/>
              </a:pPr>
              <a:t>26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4700679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12D0587-8A87-4070-82FC-30DDBC13C9DF}" type="slidenum">
              <a:rPr lang="en-CA" smtClean="0"/>
              <a:pPr>
                <a:defRPr/>
              </a:pPr>
              <a:t>27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8904436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87438C9-2AEF-4633-85DF-B6E305891F84}" type="slidenum">
              <a:rPr lang="en-CA" smtClean="0"/>
              <a:pPr>
                <a:defRPr/>
              </a:pPr>
              <a:t>28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2192743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C2AE8EF-B111-4E7C-97BA-BD0932CF34BC}" type="slidenum">
              <a:rPr lang="en-CA" smtClean="0"/>
              <a:pPr>
                <a:defRPr/>
              </a:pPr>
              <a:t>29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3384336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6B36565-7DE3-4E16-8E46-F251FAFBD4B6}" type="slidenum">
              <a:rPr lang="en-CA" smtClean="0"/>
              <a:pPr>
                <a:defRPr/>
              </a:pPr>
              <a:t>30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2803133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519E97A-0873-49D7-864B-6A5F688B2735}" type="slidenum">
              <a:rPr lang="en-CA" smtClean="0"/>
              <a:pPr>
                <a:defRPr/>
              </a:pPr>
              <a:t>31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252513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F7B1FF-DFE5-4B27-8E0E-F1DDF2FB76BC}" type="slidenum">
              <a:rPr lang="en-CA" smtClean="0"/>
              <a:pPr>
                <a:defRPr/>
              </a:pPr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8631625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6DF610C-8678-4538-8161-6BFCAE91C7F5}" type="slidenum">
              <a:rPr lang="en-CA" smtClean="0"/>
              <a:pPr>
                <a:defRPr/>
              </a:pPr>
              <a:t>32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9357329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CD33D49-FBE6-44DA-90AC-BF57487F59B5}" type="slidenum">
              <a:rPr lang="en-CA" smtClean="0"/>
              <a:pPr>
                <a:defRPr/>
              </a:pPr>
              <a:t>33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039623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E64485D-DB8A-451F-B3C3-271E809FEEA3}" type="slidenum">
              <a:rPr lang="en-CA" smtClean="0"/>
              <a:pPr>
                <a:defRPr/>
              </a:pPr>
              <a:t>34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74685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4E15B73-F2DA-4F38-8E8A-50C19202F500}" type="slidenum">
              <a:rPr lang="en-CA" smtClean="0"/>
              <a:pPr>
                <a:defRPr/>
              </a:pPr>
              <a:t>35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3359809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4EA4F97-8C90-4F24-8BF3-5D355E44F1D8}" type="slidenum">
              <a:rPr lang="en-CA" smtClean="0"/>
              <a:pPr>
                <a:defRPr/>
              </a:pPr>
              <a:t>36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0385109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9F3C27B-2104-42EB-9BA6-DEE49A184A0E}" type="slidenum">
              <a:rPr lang="en-CA" smtClean="0"/>
              <a:pPr>
                <a:defRPr/>
              </a:pPr>
              <a:t>37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045070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J.R.R. Tolkien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幽谷的精灵献给埃尔贝瑞丝（</a:t>
            </a:r>
            <a:r>
              <a:rPr lang="zh-CN" alt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伊尔碧绿丝）</a:t>
            </a:r>
            <a:r>
              <a:rPr lang="zh-CN" alt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的歌，大意如下：</a:t>
            </a:r>
            <a:endParaRPr lang="en-US" altLang="zh-CN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啊！埃尔贝瑞丝，点亮星星的女王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穹苍间荣耀的星辰啊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她们的光芒如耀眼的珍宝般泄下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我们在远处眺望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从那树木交织的中洲眺望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从海的另一头，从那无边大海的另一头眺望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洁白无瑕的女王啊，我向您歌唱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在海的另一头，在那无边大海的另一头歌唱。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61DF858-1532-4C63-B158-AEFE7181AEB7}" type="slidenum">
              <a:rPr lang="en-CA" smtClean="0"/>
              <a:pPr>
                <a:defRPr/>
              </a:pPr>
              <a:t>38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7939727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84C6041-5A5C-4FD4-8F13-CA36F6C73476}" type="slidenum">
              <a:rPr lang="en-CA" smtClean="0"/>
              <a:pPr>
                <a:defRPr/>
              </a:pPr>
              <a:t>39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0849536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>
                <a:solidFill>
                  <a:prstClr val="black"/>
                </a:solidFill>
                <a:latin typeface="Arial" charset="0"/>
                <a:cs typeface="Arial" charset="0"/>
              </a:rPr>
              <a:t>	Note:  this cannot be used if you require a cryptographic hash function or </a:t>
            </a:r>
            <a:r>
              <a:rPr lang="en-US" altLang="en-US" i="1" dirty="0">
                <a:solidFill>
                  <a:prstClr val="black"/>
                </a:solidFill>
                <a:latin typeface="Arial" charset="0"/>
                <a:cs typeface="Arial" charset="0"/>
              </a:rPr>
              <a:t>message 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i="1" dirty="0">
                <a:solidFill>
                  <a:prstClr val="black"/>
                </a:solidFill>
                <a:latin typeface="Arial" charset="0"/>
                <a:cs typeface="Arial" charset="0"/>
              </a:rPr>
              <a:t>复杂度变</a:t>
            </a:r>
            <a:r>
              <a:rPr lang="en-US" altLang="zh-CN" i="1" dirty="0">
                <a:solidFill>
                  <a:prstClr val="black"/>
                </a:solidFill>
                <a:latin typeface="Arial" charset="0"/>
                <a:cs typeface="Arial" charset="0"/>
              </a:rPr>
              <a:t>ln</a:t>
            </a:r>
            <a:r>
              <a:rPr lang="zh-CN" altLang="en-US" i="1" dirty="0">
                <a:solidFill>
                  <a:prstClr val="black"/>
                </a:solidFill>
                <a:latin typeface="Arial" charset="0"/>
                <a:cs typeface="Arial" charset="0"/>
              </a:rPr>
              <a:t>（</a:t>
            </a:r>
            <a:r>
              <a:rPr lang="en-US" altLang="zh-CN" i="1" dirty="0">
                <a:solidFill>
                  <a:prstClr val="black"/>
                </a:solidFill>
                <a:latin typeface="Arial" charset="0"/>
                <a:cs typeface="Arial" charset="0"/>
              </a:rPr>
              <a:t>n</a:t>
            </a:r>
            <a:r>
              <a:rPr lang="zh-CN" altLang="en-US" i="1" dirty="0">
                <a:solidFill>
                  <a:prstClr val="black"/>
                </a:solidFill>
                <a:latin typeface="Arial" charset="0"/>
                <a:cs typeface="Arial" charset="0"/>
              </a:rPr>
              <a:t>）</a:t>
            </a:r>
            <a:endParaRPr lang="en-US" altLang="en-US" dirty="0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413EC54-D2A7-4EB2-94A7-E723820FE689}" type="slidenum">
              <a:rPr lang="en-CA" smtClean="0"/>
              <a:pPr>
                <a:defRPr/>
              </a:pPr>
              <a:t>40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9722141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>
                <a:latin typeface="Arial" charset="0"/>
                <a:cs typeface="Arial" charset="0"/>
              </a:rPr>
              <a:t>The salary hopefully changes over time…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413EC54-D2A7-4EB2-94A7-E723820FE689}" type="slidenum">
              <a:rPr lang="en-CA" smtClean="0"/>
              <a:pPr>
                <a:defRPr/>
              </a:pPr>
              <a:t>41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679677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F7B1FF-DFE5-4B27-8E0E-F1DDF2FB76BC}" type="slidenum">
              <a:rPr lang="en-CA" smtClean="0"/>
              <a:pPr>
                <a:defRPr/>
              </a:pPr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087044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>
                <a:latin typeface="Arial" charset="0"/>
                <a:cs typeface="Arial" charset="0"/>
              </a:rPr>
              <a:t>The salary hopefully changes over time…</a:t>
            </a:r>
          </a:p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413EC54-D2A7-4EB2-94A7-E723820FE689}" type="slidenum">
              <a:rPr lang="en-CA" smtClean="0"/>
              <a:pPr>
                <a:defRPr/>
              </a:pPr>
              <a:t>42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9087573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3E81BCB-D613-482F-AB08-D91D20AAF23E}" type="slidenum">
              <a:rPr lang="en-CA" smtClean="0"/>
              <a:pPr>
                <a:defRPr/>
              </a:pPr>
              <a:t>45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190581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C3E37D5-A242-40F5-87DC-896B19B83337}" type="slidenum">
              <a:rPr lang="en-CA" smtClean="0"/>
              <a:pPr>
                <a:defRPr/>
              </a:pPr>
              <a:t>46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150646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D2AEC20-3A0B-4915-861D-FC950A0EEC62}" type="slidenum">
              <a:rPr lang="en-CA" smtClean="0"/>
              <a:pPr>
                <a:defRPr/>
              </a:pPr>
              <a:t>47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31972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AEA555-AE42-45AF-9520-3C68BF476221}" type="slidenum">
              <a:rPr lang="en-CA" smtClean="0"/>
              <a:pPr>
                <a:defRPr/>
              </a:pPr>
              <a:t>48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5872934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F07D03-EAC3-4D00-BF0D-78E5395809EE}" type="slidenum">
              <a:rPr lang="en-CA" smtClean="0"/>
              <a:pPr>
                <a:defRPr/>
              </a:pPr>
              <a:t>49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301710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3A0AC6E-C2E9-40FB-93E0-41C08BE8DFAE}" type="slidenum">
              <a:rPr lang="en-CA" smtClean="0"/>
              <a:pPr>
                <a:defRPr/>
              </a:pPr>
              <a:t>50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111560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C81040D-3E1E-46B4-A3EA-C0AF5AF8B8D1}" type="slidenum">
              <a:rPr lang="en-CA" smtClean="0"/>
              <a:pPr>
                <a:defRPr/>
              </a:pPr>
              <a:t>51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3860683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E726469-2D3F-4909-895D-195B31663532}" type="slidenum">
              <a:rPr lang="en-CA" smtClean="0"/>
              <a:pPr>
                <a:defRPr/>
              </a:pPr>
              <a:t>52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2232709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155B9E1-A9DD-4742-A253-E62FC41CE82F}" type="slidenum">
              <a:rPr lang="en-CA" smtClean="0"/>
              <a:pPr>
                <a:defRPr/>
              </a:pPr>
              <a:t>53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377491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F7B1FF-DFE5-4B27-8E0E-F1DDF2FB76BC}" type="slidenum">
              <a:rPr lang="en-CA" smtClean="0"/>
              <a:pPr>
                <a:defRPr/>
              </a:pPr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6801698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886D18C-5A9A-415B-94C5-37B353CD7162}" type="slidenum">
              <a:rPr lang="en-CA" smtClean="0"/>
              <a:pPr>
                <a:defRPr/>
              </a:pPr>
              <a:t>54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6600801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CA" altLang="en-US" dirty="0"/>
              <a:t>C++ truncates the</a:t>
            </a:r>
            <a:br>
              <a:rPr lang="en-CA" altLang="en-US" dirty="0"/>
            </a:br>
            <a:r>
              <a:rPr lang="en-CA" altLang="en-US" dirty="0"/>
              <a:t>product of two </a:t>
            </a:r>
            <a:r>
              <a:rPr lang="en-CA" alt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CA" altLang="en-US" dirty="0"/>
              <a:t>-bit</a:t>
            </a:r>
          </a:p>
          <a:p>
            <a:pPr eaLnBrk="1" hangingPunct="1"/>
            <a:r>
              <a:rPr lang="en-CA" altLang="en-US" dirty="0"/>
              <a:t>numbers to </a:t>
            </a:r>
            <a:r>
              <a:rPr lang="en-CA" alt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CA" altLang="en-US" dirty="0"/>
              <a:t> bits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E36D280-92C7-42CF-B652-0BD2973BBABC}" type="slidenum">
              <a:rPr lang="en-CA" smtClean="0"/>
              <a:pPr>
                <a:defRPr/>
              </a:pPr>
              <a:t>55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6775921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387EE8C-C96C-44B0-A293-43B279DEC120}" type="slidenum">
              <a:rPr lang="en-CA" smtClean="0"/>
              <a:pPr>
                <a:defRPr/>
              </a:pPr>
              <a:t>56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5970529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8F7AB79-700E-430E-8B13-9457541874E5}" type="slidenum">
              <a:rPr lang="en-CA" smtClean="0"/>
              <a:pPr>
                <a:defRPr/>
              </a:pPr>
              <a:t>57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2939611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F2E45E4-6AAD-4420-A379-A7268A8A989D}" type="slidenum">
              <a:rPr lang="en-CA" smtClean="0"/>
              <a:pPr>
                <a:defRPr/>
              </a:pPr>
              <a:t>58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1471595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DD49952-8574-49A1-A3DC-E3082DE615CA}" type="slidenum">
              <a:rPr lang="en-CA" smtClean="0"/>
              <a:pPr>
                <a:defRPr/>
              </a:pPr>
              <a:t>59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2619081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2B05CA-D9D2-4ABD-BA94-46BC5659EC25}" type="slidenum">
              <a:rPr lang="en-CA" smtClean="0"/>
              <a:pPr>
                <a:defRPr/>
              </a:pPr>
              <a:t>60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8385503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42F60F-11E0-4262-86D7-F5A4F8790A12}" type="slidenum">
              <a:rPr lang="en-CA" smtClean="0"/>
              <a:pPr>
                <a:defRPr/>
              </a:pPr>
              <a:t>61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955855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662BDCC-E1BE-4706-8E0A-FA38716878E5}" type="slidenum">
              <a:rPr lang="en-CA" smtClean="0"/>
              <a:pPr>
                <a:defRPr/>
              </a:pPr>
              <a:t>62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83333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4C61468-CBC4-46BC-B476-206526923025}" type="slidenum">
              <a:rPr lang="en-CA" smtClean="0"/>
              <a:pPr>
                <a:defRPr/>
              </a:pPr>
              <a:t>63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554111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F7B1FF-DFE5-4B27-8E0E-F1DDF2FB76BC}" type="slidenum">
              <a:rPr lang="en-CA" smtClean="0"/>
              <a:pPr>
                <a:defRPr/>
              </a:pPr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554380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59DC703-4486-4F6E-AEB9-B8964FF9E50F}" type="slidenum">
              <a:rPr lang="en-CA" smtClean="0"/>
              <a:pPr>
                <a:defRPr/>
              </a:pPr>
              <a:t>64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89242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5070145-D27F-4000-BB5A-ADCC53BFE268}" type="slidenum">
              <a:rPr lang="en-CA" smtClean="0"/>
              <a:pPr>
                <a:defRPr/>
              </a:pPr>
              <a:t>67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22438407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4926DAE-8A3E-4864-A954-1273FA64A925}" type="slidenum">
              <a:rPr lang="en-CA" smtClean="0"/>
              <a:pPr>
                <a:defRPr/>
              </a:pPr>
              <a:t>68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75457113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29A1A17-EC1E-4CC2-8A2E-CF980EAE012B}" type="slidenum">
              <a:rPr lang="en-CA" smtClean="0"/>
              <a:pPr>
                <a:defRPr/>
              </a:pPr>
              <a:t>69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11187645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D843500-3545-4C8E-A484-7420D8DAB385}" type="slidenum">
              <a:rPr lang="en-CA" smtClean="0"/>
              <a:pPr>
                <a:defRPr/>
              </a:pPr>
              <a:t>70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11634564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0421DD1-3057-4CC1-B286-1BBEE92070E0}" type="slidenum">
              <a:rPr lang="en-CA" smtClean="0"/>
              <a:pPr>
                <a:defRPr/>
              </a:pPr>
              <a:t>71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6162610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112F31A-F2F3-4E4D-9595-60D8D94CDD91}" type="slidenum">
              <a:rPr lang="en-CA" smtClean="0"/>
              <a:pPr>
                <a:defRPr/>
              </a:pPr>
              <a:t>72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11219974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0EF05CB-C1B6-4A1B-B885-C7027B2D6FF7}" type="slidenum">
              <a:rPr lang="en-CA" smtClean="0"/>
              <a:pPr>
                <a:defRPr/>
              </a:pPr>
              <a:t>73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3118297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02B71D1-9FB3-4724-B6B8-ADCC79739DDB}" type="slidenum">
              <a:rPr lang="en-CA" smtClean="0"/>
              <a:pPr>
                <a:defRPr/>
              </a:pPr>
              <a:t>74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84783459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7E73CBC-2528-4189-89FA-767E8A9DB1BA}" type="slidenum">
              <a:rPr lang="en-CA" smtClean="0"/>
              <a:pPr>
                <a:defRPr/>
              </a:pPr>
              <a:t>75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56106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F7B1FF-DFE5-4B27-8E0E-F1DDF2FB76BC}" type="slidenum">
              <a:rPr lang="en-CA" smtClean="0"/>
              <a:pPr>
                <a:defRPr/>
              </a:pPr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17451356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7773917-9450-499B-BF82-29B982EB291B}" type="slidenum">
              <a:rPr lang="en-CA" smtClean="0"/>
              <a:pPr>
                <a:defRPr/>
              </a:pPr>
              <a:t>76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6041396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B544927-27E7-445A-9036-57364B895A2A}" type="slidenum">
              <a:rPr lang="en-CA" smtClean="0"/>
              <a:pPr>
                <a:defRPr/>
              </a:pPr>
              <a:t>77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8147493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59A789E-B33C-4715-8E33-7C8A9F960A20}" type="slidenum">
              <a:rPr lang="en-CA" smtClean="0"/>
              <a:pPr>
                <a:defRPr/>
              </a:pPr>
              <a:t>78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1461672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1FD4B99-9BE4-432B-9A0A-AB21B2080A81}" type="slidenum">
              <a:rPr lang="en-CA" smtClean="0"/>
              <a:pPr>
                <a:defRPr/>
              </a:pPr>
              <a:t>79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9073730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314E4BB-ABCA-461B-A092-F086B4719FC2}" type="slidenum">
              <a:rPr lang="en-CA" smtClean="0"/>
              <a:pPr>
                <a:defRPr/>
              </a:pPr>
              <a:t>80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0826925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13EA3CD-5D62-45D1-AFE6-76035240C33B}" type="slidenum">
              <a:rPr lang="en-CA" smtClean="0"/>
              <a:pPr>
                <a:defRPr/>
              </a:pPr>
              <a:t>81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94069718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55823CA-2779-4FCD-A5D6-F8B8AEF87817}" type="slidenum">
              <a:rPr lang="en-CA" smtClean="0"/>
              <a:pPr>
                <a:defRPr/>
              </a:pPr>
              <a:t>82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33310520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5E4A86B-4CB2-4AEE-AB15-198310DAB8E9}" type="slidenum">
              <a:rPr lang="en-CA" smtClean="0"/>
              <a:pPr>
                <a:defRPr/>
              </a:pPr>
              <a:t>83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7910173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5E4A86B-4CB2-4AEE-AB15-198310DAB8E9}" type="slidenum">
              <a:rPr lang="en-CA" smtClean="0"/>
              <a:pPr>
                <a:defRPr/>
              </a:pPr>
              <a:t>84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43503545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8879F53-C794-4EA0-BCF8-CBEFDD50D150}" type="slidenum">
              <a:rPr lang="en-CA" smtClean="0"/>
              <a:pPr>
                <a:defRPr/>
              </a:pPr>
              <a:t>85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743669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F7B1FF-DFE5-4B27-8E0E-F1DDF2FB76BC}" type="slidenum">
              <a:rPr lang="en-CA" smtClean="0"/>
              <a:pPr>
                <a:defRPr/>
              </a:pPr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9635538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>
                <a:latin typeface="Arial" charset="0"/>
                <a:cs typeface="Arial" charset="0"/>
              </a:rPr>
              <a:t>Any hash function based on anything other than every letter will cause clustering</a:t>
            </a:r>
          </a:p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21E747D-EA66-4EAE-81C4-A301B07AEBD2}" type="slidenum">
              <a:rPr lang="en-CA" smtClean="0"/>
              <a:pPr>
                <a:defRPr/>
              </a:pPr>
              <a:t>86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79043467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03A47AA-CAD4-4D37-88F8-667ED418C4E2}" type="slidenum">
              <a:rPr lang="en-CA" smtClean="0"/>
              <a:pPr>
                <a:defRPr/>
              </a:pPr>
              <a:t>87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85730046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85A8949-6725-4659-B8EC-9661AFF2A660}" type="slidenum">
              <a:rPr lang="en-CA" smtClean="0"/>
              <a:pPr>
                <a:defRPr/>
              </a:pPr>
              <a:t>88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2397028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Total memory:</a:t>
            </a:r>
          </a:p>
          <a:p>
            <a:pPr lvl="1">
              <a:buFont typeface="Arial" charset="0"/>
              <a:buNone/>
            </a:pPr>
            <a:r>
              <a:rPr lang="en-US" altLang="en-US" dirty="0">
                <a:latin typeface="Times New Roman" pitchFamily="18" charset="0"/>
                <a:cs typeface="Arial" charset="0"/>
              </a:rPr>
              <a:t>16 </a:t>
            </a:r>
            <a:r>
              <a:rPr lang="en-US" altLang="en-US" dirty="0">
                <a:latin typeface="Arial" charset="0"/>
                <a:cs typeface="Arial" charset="0"/>
              </a:rPr>
              <a:t>bytes</a:t>
            </a: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A pointer to an array, initial and current number of bins, and the size</a:t>
            </a:r>
          </a:p>
          <a:p>
            <a:pPr lvl="1">
              <a:buFont typeface="Arial" charset="0"/>
              <a:buNone/>
            </a:pPr>
            <a:r>
              <a:rPr lang="en-US" altLang="en-US" dirty="0">
                <a:latin typeface="Times New Roman" pitchFamily="18" charset="0"/>
                <a:cs typeface="Arial" charset="0"/>
              </a:rPr>
              <a:t>    + 12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M</a:t>
            </a:r>
            <a:r>
              <a:rPr lang="en-US" altLang="en-US" dirty="0">
                <a:latin typeface="Arial" charset="0"/>
                <a:cs typeface="Arial" charset="0"/>
              </a:rPr>
              <a:t> bytes (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8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M</a:t>
            </a:r>
            <a:r>
              <a:rPr lang="en-US" altLang="en-US" dirty="0">
                <a:latin typeface="Arial" charset="0"/>
                <a:cs typeface="Arial" charset="0"/>
              </a:rPr>
              <a:t> if we remove count from </a:t>
            </a:r>
            <a:r>
              <a:rPr lang="en-US" altLang="en-US" dirty="0" err="1">
                <a:latin typeface="Consolas" pitchFamily="49" charset="0"/>
                <a:cs typeface="Arial" charset="0"/>
              </a:rPr>
              <a:t>Single_list</a:t>
            </a:r>
            <a:r>
              <a:rPr lang="en-US" altLang="en-US" dirty="0">
                <a:latin typeface="Arial" charset="0"/>
                <a:cs typeface="Arial" charset="0"/>
              </a:rPr>
              <a:t>) </a:t>
            </a:r>
          </a:p>
          <a:p>
            <a:pPr lvl="1">
              <a:buFont typeface="Arial" charset="0"/>
              <a:buNone/>
            </a:pPr>
            <a:r>
              <a:rPr lang="en-US" altLang="en-US" dirty="0">
                <a:latin typeface="Times New Roman" pitchFamily="18" charset="0"/>
                <a:cs typeface="Arial" charset="0"/>
              </a:rPr>
              <a:t>    + 8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Arial" charset="0"/>
                <a:cs typeface="Arial" charset="0"/>
              </a:rPr>
              <a:t> bytes if each object is 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4</a:t>
            </a:r>
            <a:r>
              <a:rPr lang="en-US" altLang="en-US" dirty="0">
                <a:latin typeface="Arial" charset="0"/>
                <a:cs typeface="Arial" charset="0"/>
              </a:rPr>
              <a:t> bytes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7E702F2-7470-45A9-9A64-5D0B6ECCC9A3}" type="slidenum">
              <a:rPr lang="en-CA" smtClean="0"/>
              <a:pPr>
                <a:defRPr/>
              </a:pPr>
              <a:t>89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41801129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B9FD4EE-50BE-47C5-B482-D6C2939C4D0C}" type="slidenum">
              <a:rPr lang="en-CA" smtClean="0"/>
              <a:pPr>
                <a:defRPr/>
              </a:pPr>
              <a:t>91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235171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6243DBA-671B-496F-B047-A590F93292A7}" type="slidenum">
              <a:rPr lang="en-CA" smtClean="0"/>
              <a:pPr>
                <a:defRPr/>
              </a:pPr>
              <a:t>92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10299821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C8042-4C3B-4292-AAE3-FCD13F6F6F03}" type="slidenum">
              <a:rPr lang="en-CA" smtClean="0"/>
              <a:pPr>
                <a:defRPr/>
              </a:pPr>
              <a:t>93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60785530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altLang="en-US" dirty="0">
                <a:latin typeface="Arial" charset="0"/>
                <a:cs typeface="Arial" charset="0"/>
              </a:rPr>
              <a:t>Such a rule is </a:t>
            </a:r>
            <a:r>
              <a:rPr lang="en-CA" altLang="en-US" i="1" dirty="0">
                <a:latin typeface="Arial" charset="0"/>
                <a:cs typeface="Arial" charset="0"/>
              </a:rPr>
              <a:t>implicit—</a:t>
            </a:r>
            <a:r>
              <a:rPr lang="en-CA" altLang="en-US" dirty="0">
                <a:latin typeface="Arial" charset="0"/>
                <a:cs typeface="Arial" charset="0"/>
              </a:rPr>
              <a:t>we do not follow an explicit link</a:t>
            </a:r>
            <a:endParaRPr lang="en-CA" altLang="en-US" i="1" dirty="0">
              <a:latin typeface="Arial" charset="0"/>
              <a:cs typeface="Arial" charset="0"/>
            </a:endParaRPr>
          </a:p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C78DEE2-00B1-4EDE-B706-43B73EB38898}" type="slidenum">
              <a:rPr lang="en-CA" smtClean="0"/>
              <a:pPr>
                <a:defRPr/>
              </a:pPr>
              <a:t>94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94917836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E6092EB-2B99-4AFF-8143-9186DCB33BF7}" type="slidenum">
              <a:rPr lang="en-CA" smtClean="0"/>
              <a:pPr>
                <a:defRPr/>
              </a:pPr>
              <a:t>95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2357969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B267C15-3F16-466D-B7F4-D352E7C52E80}" type="slidenum">
              <a:rPr lang="en-CA" smtClean="0"/>
              <a:pPr>
                <a:defRPr/>
              </a:pPr>
              <a:t>96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622813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F7B1FF-DFE5-4B27-8E0E-F1DDF2FB76BC}" type="slidenum">
              <a:rPr lang="en-CA" smtClean="0"/>
              <a:pPr>
                <a:defRPr/>
              </a:pPr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4657243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6077E70-7D75-4891-8059-21D28F9A43A6}" type="slidenum">
              <a:rPr lang="en-CA" smtClean="0"/>
              <a:pPr>
                <a:defRPr/>
              </a:pPr>
              <a:t>97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0728017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EDBC88-FE05-4A47-9C22-EE76E59A0793}" type="slidenum">
              <a:rPr lang="en-CA" smtClean="0"/>
              <a:pPr>
                <a:defRPr/>
              </a:pPr>
              <a:t>98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22515739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DBFF00-EE9D-4550-BC30-E2CBB01A04AA}" type="slidenum">
              <a:rPr lang="en-CA" smtClean="0"/>
              <a:pPr>
                <a:defRPr/>
              </a:pPr>
              <a:t>100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4083105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FEA776-6000-4BF2-BDF4-26490FBC51C1}" type="slidenum">
              <a:rPr lang="en-CA" smtClean="0"/>
              <a:pPr>
                <a:defRPr/>
              </a:pPr>
              <a:t>101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2390183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603B2F-9428-41B1-A7AA-99221650E5B1}" type="slidenum">
              <a:rPr lang="en-CA" smtClean="0"/>
              <a:pPr>
                <a:defRPr/>
              </a:pPr>
              <a:t>102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3767675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804602-2411-4E63-9CF8-8B316992DD10}" type="slidenum">
              <a:rPr lang="en-CA" smtClean="0"/>
              <a:pPr>
                <a:defRPr/>
              </a:pPr>
              <a:t>103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63464580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804602-2411-4E63-9CF8-8B316992DD10}" type="slidenum">
              <a:rPr lang="en-CA" smtClean="0"/>
              <a:pPr>
                <a:defRPr/>
              </a:pPr>
              <a:t>104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8291725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804602-2411-4E63-9CF8-8B316992DD10}" type="slidenum">
              <a:rPr lang="en-CA" smtClean="0"/>
              <a:pPr>
                <a:defRPr/>
              </a:pPr>
              <a:t>105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8812248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804602-2411-4E63-9CF8-8B316992DD10}" type="slidenum">
              <a:rPr lang="en-CA" smtClean="0"/>
              <a:pPr>
                <a:defRPr/>
              </a:pPr>
              <a:t>106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91438693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804602-2411-4E63-9CF8-8B316992DD10}" type="slidenum">
              <a:rPr lang="en-CA" smtClean="0"/>
              <a:pPr>
                <a:defRPr/>
              </a:pPr>
              <a:t>107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79147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pic>
        <p:nvPicPr>
          <p:cNvPr id="5" name="Picture 2" descr="C:\Users\dwharder\Desktop\cc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97863" y="6373813"/>
            <a:ext cx="679450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174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png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3.xml"/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5.xml"/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6.xml"/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0.wmf"/><Relationship Id="rId4" Type="http://schemas.openxmlformats.org/officeDocument/2006/relationships/oleObject" Target="../embeddings/oleObject5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41.wmf"/><Relationship Id="rId4" Type="http://schemas.openxmlformats.org/officeDocument/2006/relationships/oleObject" Target="../embeddings/oleObject6.bin"/></Relationships>
</file>

<file path=ppt/slides/_rels/slide16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42.wmf"/><Relationship Id="rId4" Type="http://schemas.openxmlformats.org/officeDocument/2006/relationships/oleObject" Target="../embeddings/oleObject7.bin"/></Relationships>
</file>

<file path=ppt/slides/_rels/slide1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50.xml"/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1.xml"/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2.xml"/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3.xml"/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4.xml"/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55.xml"/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7.xml"/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8.xml"/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45.wmf"/><Relationship Id="rId4" Type="http://schemas.openxmlformats.org/officeDocument/2006/relationships/oleObject" Target="../embeddings/oleObject8.bin"/></Relationships>
</file>

<file path=ppt/slides/_rels/slide1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0.xml"/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1.xml"/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2.xml"/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46.wmf"/><Relationship Id="rId4" Type="http://schemas.openxmlformats.org/officeDocument/2006/relationships/oleObject" Target="../embeddings/oleObject9.bin"/></Relationships>
</file>

<file path=ppt/slides/_rels/slide1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4.xml"/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5.xml"/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7.xml"/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8.xml"/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9.xml"/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0.xml"/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1.xml"/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2.xml"/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3.xml"/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4.xml"/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5.xml"/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7.xml"/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8.xml"/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9.xml"/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0.xml"/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1.xml"/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2.xml"/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3.xml"/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4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47.wmf"/><Relationship Id="rId4" Type="http://schemas.openxmlformats.org/officeDocument/2006/relationships/oleObject" Target="../embeddings/oleObject10.bin"/></Relationships>
</file>

<file path=ppt/slides/_rels/slide1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84.xml"/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6.xml"/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2.bin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6.wmf"/><Relationship Id="rId4" Type="http://schemas.openxmlformats.org/officeDocument/2006/relationships/oleObject" Target="../embeddings/oleObject4.bin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 anchor="ctr">
            <a:normAutofit fontScale="90000"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400" dirty="0"/>
              <a:t>CS101 Algorithms and Data Structures</a:t>
            </a:r>
          </a:p>
        </p:txBody>
      </p:sp>
      <p:sp>
        <p:nvSpPr>
          <p:cNvPr id="7" name="Subtitle 1"/>
          <p:cNvSpPr txBox="1">
            <a:spLocks/>
          </p:cNvSpPr>
          <p:nvPr/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buFont typeface="Arial" charset="0"/>
              <a:buNone/>
            </a:pP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4" name="Subtitle 1"/>
          <p:cNvSpPr txBox="1">
            <a:spLocks/>
          </p:cNvSpPr>
          <p:nvPr/>
        </p:nvSpPr>
        <p:spPr>
          <a:xfrm>
            <a:off x="1295400" y="3754438"/>
            <a:ext cx="6858000" cy="165576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buFont typeface="Arial" charset="0"/>
              <a:buNone/>
            </a:pPr>
            <a:r>
              <a:rPr lang="en-US" altLang="zh-CN" dirty="0">
                <a:solidFill>
                  <a:prstClr val="black"/>
                </a:solidFill>
              </a:rPr>
              <a:t>Hash Table </a:t>
            </a:r>
          </a:p>
          <a:p>
            <a:pPr marL="0" indent="0" algn="ctr" eaLnBrk="1" hangingPunct="1">
              <a:buFont typeface="Arial" charset="0"/>
              <a:buNone/>
            </a:pPr>
            <a:r>
              <a:rPr lang="en-US" altLang="zh-CN" dirty="0">
                <a:solidFill>
                  <a:prstClr val="black"/>
                </a:solidFill>
              </a:rPr>
              <a:t>Textbook </a:t>
            </a:r>
            <a:r>
              <a:rPr lang="en-US" altLang="zh-CN" dirty="0" err="1">
                <a:solidFill>
                  <a:prstClr val="black"/>
                </a:solidFill>
              </a:rPr>
              <a:t>Ch</a:t>
            </a:r>
            <a:r>
              <a:rPr lang="en-US" altLang="zh-CN" dirty="0">
                <a:solidFill>
                  <a:prstClr val="black"/>
                </a:solidFill>
              </a:rPr>
              <a:t> 11</a:t>
            </a:r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62205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charset="0"/>
                <a:cs typeface="Arial" charset="0"/>
              </a:rPr>
              <a:t>IP Addresses</a:t>
            </a: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2000" dirty="0"/>
              <a:t>	Under IPv6, IP addresses are 128 bits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altLang="en-US" dirty="0"/>
              <a:t>It combines what is now implemented as subnets as well as allowing for many more IP addresses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altLang="en-US" dirty="0"/>
              <a:t>We cannot allocate an array of size 2</a:t>
            </a:r>
            <a:r>
              <a:rPr lang="en-US" altLang="en-US" baseline="30000" dirty="0"/>
              <a:t>128</a:t>
            </a:r>
            <a:r>
              <a:rPr lang="en-US" altLang="en-US" dirty="0"/>
              <a:t> !</a:t>
            </a:r>
          </a:p>
        </p:txBody>
      </p:sp>
    </p:spTree>
    <p:extLst>
      <p:ext uri="{BB962C8B-B14F-4D97-AF65-F5344CB8AC3E}">
        <p14:creationId xmlns:p14="http://schemas.microsoft.com/office/powerpoint/2010/main" val="3374663730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Linear Probing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 easiest method to probe the bins of the hash table is to search forward linearly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Assume we are inserting into bin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k</a:t>
            </a:r>
            <a:r>
              <a:rPr lang="en-US" altLang="en-US" dirty="0">
                <a:latin typeface="Arial" charset="0"/>
                <a:cs typeface="Arial" charset="0"/>
              </a:rPr>
              <a:t>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If bin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k</a:t>
            </a:r>
            <a:r>
              <a:rPr lang="en-US" altLang="en-US" dirty="0">
                <a:latin typeface="Arial" charset="0"/>
                <a:cs typeface="Arial" charset="0"/>
              </a:rPr>
              <a:t> is empty, we occupy it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Otherwise, check bin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k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+ 1</a:t>
            </a:r>
            <a:r>
              <a:rPr lang="en-US" altLang="en-US" dirty="0">
                <a:latin typeface="Arial" charset="0"/>
                <a:cs typeface="Arial" charset="0"/>
              </a:rPr>
              <a:t>,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k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+ 2</a:t>
            </a:r>
            <a:r>
              <a:rPr lang="en-US" altLang="en-US" dirty="0">
                <a:latin typeface="Arial" charset="0"/>
                <a:cs typeface="Arial" charset="0"/>
              </a:rPr>
              <a:t>, and so on, until an empty bin is found</a:t>
            </a: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If we reach the end of the array, we start at the front (bin 0)</a:t>
            </a:r>
          </a:p>
        </p:txBody>
      </p:sp>
    </p:spTree>
    <p:extLst>
      <p:ext uri="{BB962C8B-B14F-4D97-AF65-F5344CB8AC3E}">
        <p14:creationId xmlns:p14="http://schemas.microsoft.com/office/powerpoint/2010/main" val="1214564917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Linear Probing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Consider a hash table with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M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= 16</a:t>
            </a:r>
            <a:r>
              <a:rPr lang="en-US" altLang="en-US" dirty="0">
                <a:latin typeface="Arial" charset="0"/>
                <a:cs typeface="Arial" charset="0"/>
              </a:rPr>
              <a:t> bins</a:t>
            </a:r>
          </a:p>
          <a:p>
            <a:pPr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Given a 3-digit hexadecimal number: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The least-significant digit is the primary hash function (bin)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Example: for 72</a:t>
            </a:r>
            <a:r>
              <a:rPr lang="en-US" altLang="en-US" b="1" dirty="0">
                <a:solidFill>
                  <a:srgbClr val="FF0000"/>
                </a:solidFill>
                <a:latin typeface="Arial" charset="0"/>
                <a:cs typeface="Arial" charset="0"/>
              </a:rPr>
              <a:t>A</a:t>
            </a:r>
            <a:r>
              <a:rPr lang="en-US" altLang="en-US" baseline="-25000" dirty="0">
                <a:latin typeface="Arial" charset="0"/>
                <a:cs typeface="Arial" charset="0"/>
              </a:rPr>
              <a:t>16 </a:t>
            </a:r>
            <a:r>
              <a:rPr lang="en-US" altLang="en-US" dirty="0">
                <a:latin typeface="Arial" charset="0"/>
                <a:cs typeface="Arial" charset="0"/>
              </a:rPr>
              <a:t>, the initial bin is </a:t>
            </a:r>
            <a:r>
              <a:rPr lang="en-US" altLang="en-US" b="1" dirty="0">
                <a:solidFill>
                  <a:srgbClr val="FF0000"/>
                </a:solidFill>
                <a:latin typeface="Arial" charset="0"/>
                <a:cs typeface="Arial" charset="0"/>
              </a:rPr>
              <a:t>A</a:t>
            </a:r>
            <a:endParaRPr lang="en-US" alt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0968504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Insertion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Insert these numbers into this initially empty hash table:</a:t>
            </a:r>
          </a:p>
          <a:p>
            <a:pPr lvl="1" algn="ctr">
              <a:buFontTx/>
              <a:buNone/>
            </a:pPr>
            <a:r>
              <a:rPr lang="it-IT" altLang="en-US" dirty="0">
                <a:latin typeface="Arial" charset="0"/>
                <a:cs typeface="Arial" charset="0"/>
              </a:rPr>
              <a:t>19A, 207, 3AD, 488, 5BA, 680, 74C, 826, 946, ACD, B32, C8B, DBE, E9C</a:t>
            </a:r>
            <a:endParaRPr lang="en-US" altLang="en-US" sz="1400" dirty="0">
              <a:latin typeface="Arial" charset="0"/>
              <a:cs typeface="Arial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2238" y="3212976"/>
          <a:ext cx="9002400" cy="792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01656"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432"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1456523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Start with the first four values:</a:t>
            </a:r>
          </a:p>
          <a:p>
            <a:pPr lvl="1" algn="ctr">
              <a:buFontTx/>
              <a:buNone/>
            </a:pPr>
            <a:r>
              <a:rPr lang="it-IT" altLang="en-US" sz="2000" dirty="0">
                <a:latin typeface="Arial" charset="0"/>
                <a:cs typeface="Arial" charset="0"/>
              </a:rPr>
              <a:t>19A, 207, 3AD, 488</a:t>
            </a:r>
            <a:endParaRPr lang="en-US" altLang="en-US" sz="1600" dirty="0">
              <a:latin typeface="Arial" charset="0"/>
              <a:cs typeface="Arial" charset="0"/>
            </a:endParaRPr>
          </a:p>
        </p:txBody>
      </p:sp>
      <p:sp>
        <p:nvSpPr>
          <p:cNvPr id="215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Example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2238" y="3212976"/>
          <a:ext cx="9002400" cy="792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01656"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432"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4127298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Start with the first four values:</a:t>
            </a:r>
          </a:p>
          <a:p>
            <a:pPr lvl="1" algn="ctr">
              <a:buFontTx/>
              <a:buNone/>
            </a:pPr>
            <a:r>
              <a:rPr lang="it-IT" altLang="en-US" sz="2000" dirty="0">
                <a:latin typeface="Arial" charset="0"/>
                <a:cs typeface="Arial" charset="0"/>
              </a:rPr>
              <a:t>19</a:t>
            </a:r>
            <a:r>
              <a:rPr lang="it-IT" altLang="en-US" sz="2000" b="1" dirty="0">
                <a:solidFill>
                  <a:srgbClr val="FF0000"/>
                </a:solidFill>
                <a:latin typeface="Arial" charset="0"/>
                <a:cs typeface="Arial" charset="0"/>
              </a:rPr>
              <a:t>A</a:t>
            </a:r>
            <a:r>
              <a:rPr lang="it-IT" altLang="en-US" sz="2000" dirty="0">
                <a:latin typeface="Arial" charset="0"/>
                <a:cs typeface="Arial" charset="0"/>
              </a:rPr>
              <a:t>, 20</a:t>
            </a:r>
            <a:r>
              <a:rPr lang="it-IT" altLang="en-US" sz="2000" b="1" dirty="0">
                <a:solidFill>
                  <a:srgbClr val="FF0000"/>
                </a:solidFill>
                <a:latin typeface="Arial" charset="0"/>
                <a:cs typeface="Arial" charset="0"/>
              </a:rPr>
              <a:t>7</a:t>
            </a:r>
            <a:r>
              <a:rPr lang="it-IT" altLang="en-US" sz="2000" dirty="0">
                <a:latin typeface="Arial" charset="0"/>
                <a:cs typeface="Arial" charset="0"/>
              </a:rPr>
              <a:t>, 3A</a:t>
            </a:r>
            <a:r>
              <a:rPr lang="it-IT" altLang="en-US" sz="2000" b="1" dirty="0">
                <a:solidFill>
                  <a:srgbClr val="FF0000"/>
                </a:solidFill>
                <a:latin typeface="Arial" charset="0"/>
                <a:cs typeface="Arial" charset="0"/>
              </a:rPr>
              <a:t>D</a:t>
            </a:r>
            <a:r>
              <a:rPr lang="it-IT" altLang="en-US" sz="2000" dirty="0">
                <a:latin typeface="Arial" charset="0"/>
                <a:cs typeface="Arial" charset="0"/>
              </a:rPr>
              <a:t>, 48</a:t>
            </a:r>
            <a:r>
              <a:rPr lang="it-IT" altLang="en-US" sz="2000" b="1" dirty="0">
                <a:solidFill>
                  <a:srgbClr val="FF0000"/>
                </a:solidFill>
                <a:latin typeface="Arial" charset="0"/>
                <a:cs typeface="Arial" charset="0"/>
              </a:rPr>
              <a:t>8</a:t>
            </a:r>
            <a:endParaRPr lang="en-US" altLang="en-US" sz="1600" b="1" dirty="0">
              <a:solidFill>
                <a:srgbClr val="FF0000"/>
              </a:solidFill>
              <a:latin typeface="Arial" charset="0"/>
              <a:cs typeface="Arial" charset="0"/>
            </a:endParaRPr>
          </a:p>
        </p:txBody>
      </p:sp>
      <p:sp>
        <p:nvSpPr>
          <p:cNvPr id="215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Example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2238" y="3212976"/>
          <a:ext cx="9002400" cy="792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01656"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432"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>
                          <a:solidFill>
                            <a:srgbClr val="FF0000"/>
                          </a:solidFill>
                        </a:rPr>
                        <a:t>207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>
                          <a:solidFill>
                            <a:srgbClr val="FF0000"/>
                          </a:solidFill>
                        </a:rPr>
                        <a:t>488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>
                          <a:solidFill>
                            <a:srgbClr val="FF0000"/>
                          </a:solidFill>
                        </a:rPr>
                        <a:t>19A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>
                          <a:solidFill>
                            <a:srgbClr val="FF0000"/>
                          </a:solidFill>
                        </a:rPr>
                        <a:t>3AD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8767135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Next, we must insert </a:t>
            </a:r>
            <a:r>
              <a:rPr lang="it-IT" altLang="en-US" dirty="0">
                <a:latin typeface="Arial" charset="0"/>
                <a:cs typeface="Arial" charset="0"/>
              </a:rPr>
              <a:t>5BA</a:t>
            </a:r>
            <a:endParaRPr lang="en-US" altLang="en-US" b="1" dirty="0">
              <a:solidFill>
                <a:srgbClr val="FF0000"/>
              </a:solidFill>
              <a:latin typeface="Arial" charset="0"/>
              <a:cs typeface="Arial" charset="0"/>
            </a:endParaRPr>
          </a:p>
        </p:txBody>
      </p:sp>
      <p:sp>
        <p:nvSpPr>
          <p:cNvPr id="215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Example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2238" y="3212976"/>
          <a:ext cx="9002400" cy="792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01656"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432"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207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488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19A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3AD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3691422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Next, we must insert </a:t>
            </a:r>
            <a:r>
              <a:rPr lang="it-IT" altLang="en-US" dirty="0">
                <a:latin typeface="Arial" charset="0"/>
                <a:cs typeface="Arial" charset="0"/>
              </a:rPr>
              <a:t>5B</a:t>
            </a:r>
            <a:r>
              <a:rPr lang="it-IT" altLang="en-US" b="1" dirty="0">
                <a:solidFill>
                  <a:srgbClr val="FF0000"/>
                </a:solidFill>
                <a:latin typeface="Arial" charset="0"/>
                <a:cs typeface="Arial" charset="0"/>
              </a:rPr>
              <a:t>A</a:t>
            </a:r>
          </a:p>
          <a:p>
            <a:pPr lvl="1"/>
            <a:r>
              <a:rPr lang="it-IT" altLang="en-US" dirty="0">
                <a:latin typeface="Arial" charset="0"/>
                <a:cs typeface="Arial" charset="0"/>
              </a:rPr>
              <a:t>Bin </a:t>
            </a:r>
            <a:r>
              <a:rPr lang="it-IT" altLang="en-US" b="1" dirty="0">
                <a:solidFill>
                  <a:srgbClr val="FF0000"/>
                </a:solidFill>
                <a:latin typeface="Arial" charset="0"/>
                <a:cs typeface="Arial" charset="0"/>
              </a:rPr>
              <a:t>A</a:t>
            </a:r>
            <a:r>
              <a:rPr lang="it-IT" altLang="en-US" dirty="0">
                <a:latin typeface="Arial" charset="0"/>
                <a:cs typeface="Arial" charset="0"/>
              </a:rPr>
              <a:t> is occupied</a:t>
            </a:r>
          </a:p>
          <a:p>
            <a:pPr lvl="1"/>
            <a:r>
              <a:rPr lang="it-IT" altLang="en-US" dirty="0">
                <a:latin typeface="Arial" charset="0"/>
                <a:cs typeface="Arial" charset="0"/>
              </a:rPr>
              <a:t>We search forward for the next empty bin</a:t>
            </a:r>
            <a:endParaRPr lang="en-US" altLang="en-US" dirty="0">
              <a:latin typeface="Arial" charset="0"/>
              <a:cs typeface="Arial" charset="0"/>
            </a:endParaRPr>
          </a:p>
        </p:txBody>
      </p:sp>
      <p:sp>
        <p:nvSpPr>
          <p:cNvPr id="215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Example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2238" y="3212976"/>
          <a:ext cx="9002400" cy="792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01656"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1" dirty="0">
                          <a:solidFill>
                            <a:srgbClr val="FF0000"/>
                          </a:solidFill>
                        </a:rPr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432"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207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488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19A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>
                          <a:solidFill>
                            <a:srgbClr val="FF0000"/>
                          </a:solidFill>
                        </a:rPr>
                        <a:t>5BA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3AD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5645139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CA" altLang="en-US" dirty="0">
                <a:latin typeface="Arial" charset="0"/>
                <a:cs typeface="Arial" charset="0"/>
              </a:rPr>
              <a:t>Next, we are adding </a:t>
            </a:r>
            <a:r>
              <a:rPr lang="it-IT" altLang="en-US" dirty="0">
                <a:latin typeface="Arial" charset="0"/>
                <a:cs typeface="Arial" charset="0"/>
              </a:rPr>
              <a:t>680, 74C, 826</a:t>
            </a:r>
          </a:p>
        </p:txBody>
      </p:sp>
      <p:sp>
        <p:nvSpPr>
          <p:cNvPr id="215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Example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2238" y="3212976"/>
          <a:ext cx="9002400" cy="792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01656"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432"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207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488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19A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5BA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3AD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3386609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CA" altLang="en-US" dirty="0">
                <a:latin typeface="Arial" charset="0"/>
                <a:cs typeface="Arial" charset="0"/>
              </a:rPr>
              <a:t>Next, we are adding </a:t>
            </a:r>
            <a:r>
              <a:rPr lang="it-IT" altLang="en-US" dirty="0">
                <a:latin typeface="Arial" charset="0"/>
                <a:cs typeface="Arial" charset="0"/>
              </a:rPr>
              <a:t>68</a:t>
            </a:r>
            <a:r>
              <a:rPr lang="it-IT" altLang="en-US" b="1" dirty="0">
                <a:solidFill>
                  <a:srgbClr val="FF0000"/>
                </a:solidFill>
                <a:latin typeface="Arial" charset="0"/>
                <a:cs typeface="Arial" charset="0"/>
              </a:rPr>
              <a:t>0</a:t>
            </a:r>
            <a:r>
              <a:rPr lang="it-IT" altLang="en-US" dirty="0">
                <a:latin typeface="Arial" charset="0"/>
                <a:cs typeface="Arial" charset="0"/>
              </a:rPr>
              <a:t>, 74</a:t>
            </a:r>
            <a:r>
              <a:rPr lang="it-IT" altLang="en-US" b="1" dirty="0">
                <a:solidFill>
                  <a:srgbClr val="FF0000"/>
                </a:solidFill>
                <a:latin typeface="Arial" charset="0"/>
                <a:cs typeface="Arial" charset="0"/>
              </a:rPr>
              <a:t>C</a:t>
            </a:r>
            <a:r>
              <a:rPr lang="it-IT" altLang="en-US" dirty="0">
                <a:latin typeface="Arial" charset="0"/>
                <a:cs typeface="Arial" charset="0"/>
              </a:rPr>
              <a:t>, 82</a:t>
            </a:r>
            <a:r>
              <a:rPr lang="it-IT" altLang="en-US" b="1" dirty="0">
                <a:solidFill>
                  <a:srgbClr val="FF0000"/>
                </a:solidFill>
                <a:latin typeface="Arial" charset="0"/>
                <a:cs typeface="Arial" charset="0"/>
              </a:rPr>
              <a:t>6</a:t>
            </a:r>
          </a:p>
          <a:p>
            <a:pPr lvl="1"/>
            <a:r>
              <a:rPr lang="it-IT" altLang="en-US" dirty="0">
                <a:latin typeface="Arial" charset="0"/>
                <a:cs typeface="Arial" charset="0"/>
              </a:rPr>
              <a:t>All the bins are empty—simply insert them</a:t>
            </a:r>
          </a:p>
        </p:txBody>
      </p:sp>
      <p:sp>
        <p:nvSpPr>
          <p:cNvPr id="215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Example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2238" y="3212976"/>
          <a:ext cx="9002400" cy="792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01656"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432"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>
                          <a:solidFill>
                            <a:srgbClr val="FF0000"/>
                          </a:solidFill>
                        </a:rPr>
                        <a:t>680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>
                          <a:solidFill>
                            <a:srgbClr val="FF0000"/>
                          </a:solidFill>
                        </a:rPr>
                        <a:t>826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207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488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19A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5BA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>
                          <a:solidFill>
                            <a:srgbClr val="FF0000"/>
                          </a:solidFill>
                        </a:rPr>
                        <a:t>74C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3AD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145966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CA" altLang="en-US" dirty="0">
                <a:latin typeface="Arial" charset="0"/>
                <a:cs typeface="Arial" charset="0"/>
              </a:rPr>
              <a:t>Next, we must insert </a:t>
            </a:r>
            <a:r>
              <a:rPr lang="it-IT" altLang="en-US" dirty="0">
                <a:latin typeface="Arial" charset="0"/>
                <a:cs typeface="Arial" charset="0"/>
              </a:rPr>
              <a:t>946</a:t>
            </a:r>
          </a:p>
          <a:p>
            <a:pPr marL="457200" lvl="1" indent="0">
              <a:buNone/>
            </a:pPr>
            <a:endParaRPr lang="it-IT" altLang="en-US" dirty="0">
              <a:latin typeface="Arial" charset="0"/>
              <a:cs typeface="Arial" charset="0"/>
            </a:endParaRPr>
          </a:p>
        </p:txBody>
      </p:sp>
      <p:sp>
        <p:nvSpPr>
          <p:cNvPr id="215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Example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2238" y="3212976"/>
          <a:ext cx="9002400" cy="792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01656"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432"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680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826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207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488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19A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5BA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74C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3AD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87017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DNS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 lvl="1" indent="0" eaLnBrk="1" hangingPunct="1">
              <a:buNone/>
            </a:pPr>
            <a:r>
              <a:rPr lang="en-US" altLang="en-US" sz="2000" dirty="0">
                <a:solidFill>
                  <a:prstClr val="black"/>
                </a:solidFill>
                <a:latin typeface="Arial" charset="0"/>
                <a:cs typeface="Arial" charset="0"/>
              </a:rPr>
              <a:t>Given a domain name, we wanted to </a:t>
            </a:r>
            <a:r>
              <a:rPr lang="en-US" altLang="en-US" sz="2000" i="1" dirty="0">
                <a:solidFill>
                  <a:prstClr val="black"/>
                </a:solidFill>
                <a:latin typeface="Arial" charset="0"/>
                <a:cs typeface="Arial" charset="0"/>
              </a:rPr>
              <a:t>quickly</a:t>
            </a:r>
            <a:r>
              <a:rPr lang="en-US" altLang="en-US" sz="2000" dirty="0">
                <a:solidFill>
                  <a:prstClr val="black"/>
                </a:solidFill>
                <a:latin typeface="Arial" charset="0"/>
                <a:cs typeface="Arial" charset="0"/>
              </a:rPr>
              <a:t> find the associated</a:t>
            </a:r>
            <a:br>
              <a:rPr lang="en-US" altLang="en-US" sz="2000" dirty="0">
                <a:solidFill>
                  <a:prstClr val="black"/>
                </a:solidFill>
                <a:latin typeface="Arial" charset="0"/>
                <a:cs typeface="Arial" charset="0"/>
              </a:rPr>
            </a:br>
            <a:r>
              <a:rPr lang="en-US" altLang="en-US" sz="2000" dirty="0">
                <a:solidFill>
                  <a:prstClr val="black"/>
                </a:solidFill>
                <a:latin typeface="Arial" charset="0"/>
                <a:cs typeface="Arial" charset="0"/>
              </a:rPr>
              <a:t>IP address.</a:t>
            </a:r>
          </a:p>
          <a:p>
            <a:pPr lvl="1" indent="-342900" eaLnBrk="1" hangingPunct="1"/>
            <a:r>
              <a:rPr lang="en-US" altLang="en-US" dirty="0">
                <a:solidFill>
                  <a:prstClr val="black"/>
                </a:solidFill>
                <a:latin typeface="Arial" charset="0"/>
                <a:cs typeface="Arial" charset="0"/>
              </a:rPr>
              <a:t>A domain name can have a maximum of 253 characters!</a:t>
            </a:r>
          </a:p>
          <a:p>
            <a:pPr lvl="1" indent="-342900" eaLnBrk="1" hangingPunct="1"/>
            <a:r>
              <a:rPr lang="en-US" altLang="en-US" dirty="0">
                <a:solidFill>
                  <a:prstClr val="black"/>
                </a:solidFill>
                <a:latin typeface="Arial" charset="0"/>
                <a:cs typeface="Arial" charset="0"/>
              </a:rPr>
              <a:t>The number of possible domain names is huge!</a:t>
            </a:r>
          </a:p>
          <a:p>
            <a:pPr lvl="1" indent="-342900" eaLnBrk="1" hangingPunct="1"/>
            <a:r>
              <a:rPr lang="en-US" altLang="en-US" dirty="0">
                <a:solidFill>
                  <a:prstClr val="black"/>
                </a:solidFill>
                <a:latin typeface="Arial" charset="0"/>
                <a:cs typeface="Arial" charset="0"/>
              </a:rPr>
              <a:t>Again, we </a:t>
            </a:r>
            <a:r>
              <a:rPr lang="en-US" altLang="en-US" dirty="0"/>
              <a:t>cannot allocate an array for that.</a:t>
            </a:r>
            <a:endParaRPr lang="en-US" altLang="en-US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marL="400050" lvl="1" indent="0" eaLnBrk="1" hangingPunct="1">
              <a:buNone/>
            </a:pPr>
            <a:endParaRPr lang="en-US" altLang="en-US" sz="2000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marL="0" lvl="0" indent="0" eaLnBrk="1" hangingPunct="1">
              <a:buNone/>
            </a:pPr>
            <a:endParaRPr lang="en-US" altLang="en-US" dirty="0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5206802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CA" altLang="en-US" dirty="0">
                <a:latin typeface="Arial" charset="0"/>
                <a:cs typeface="Arial" charset="0"/>
              </a:rPr>
              <a:t>Next, we must insert </a:t>
            </a:r>
            <a:r>
              <a:rPr lang="it-IT" altLang="en-US" dirty="0">
                <a:latin typeface="Arial" charset="0"/>
                <a:cs typeface="Arial" charset="0"/>
              </a:rPr>
              <a:t>94</a:t>
            </a:r>
            <a:r>
              <a:rPr lang="it-IT" altLang="en-US" b="1" dirty="0">
                <a:solidFill>
                  <a:srgbClr val="FF0000"/>
                </a:solidFill>
                <a:latin typeface="Arial" charset="0"/>
                <a:cs typeface="Arial" charset="0"/>
              </a:rPr>
              <a:t>6</a:t>
            </a:r>
          </a:p>
          <a:p>
            <a:pPr lvl="1"/>
            <a:r>
              <a:rPr lang="it-IT" altLang="en-US" dirty="0">
                <a:latin typeface="Arial" charset="0"/>
                <a:cs typeface="Arial" charset="0"/>
              </a:rPr>
              <a:t>Bin </a:t>
            </a:r>
            <a:r>
              <a:rPr lang="it-IT" altLang="en-US" b="1" dirty="0">
                <a:solidFill>
                  <a:srgbClr val="FF0000"/>
                </a:solidFill>
                <a:latin typeface="Arial" charset="0"/>
                <a:cs typeface="Arial" charset="0"/>
              </a:rPr>
              <a:t>6</a:t>
            </a:r>
            <a:r>
              <a:rPr lang="it-IT" altLang="en-US" dirty="0">
                <a:latin typeface="Arial" charset="0"/>
                <a:cs typeface="Arial" charset="0"/>
              </a:rPr>
              <a:t> is occupied</a:t>
            </a:r>
          </a:p>
          <a:p>
            <a:pPr lvl="1"/>
            <a:r>
              <a:rPr lang="en-CA" altLang="en-US" dirty="0">
                <a:latin typeface="Arial" charset="0"/>
                <a:cs typeface="Arial" charset="0"/>
              </a:rPr>
              <a:t>The next empty bin is 9</a:t>
            </a:r>
            <a:endParaRPr lang="en-US" altLang="en-US" dirty="0">
              <a:latin typeface="Arial" charset="0"/>
              <a:cs typeface="Arial" charset="0"/>
            </a:endParaRPr>
          </a:p>
          <a:p>
            <a:pPr marL="457200" lvl="1" indent="0">
              <a:buNone/>
            </a:pPr>
            <a:endParaRPr lang="it-IT" altLang="en-US" dirty="0">
              <a:latin typeface="Arial" charset="0"/>
              <a:cs typeface="Arial" charset="0"/>
            </a:endParaRPr>
          </a:p>
        </p:txBody>
      </p:sp>
      <p:sp>
        <p:nvSpPr>
          <p:cNvPr id="215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Example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2238" y="3212976"/>
          <a:ext cx="9002400" cy="792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01656"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1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432"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680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826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207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488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>
                          <a:solidFill>
                            <a:srgbClr val="FF0000"/>
                          </a:solidFill>
                        </a:rPr>
                        <a:t>946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19A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5BA</a:t>
                      </a:r>
                      <a:endParaRPr lang="en-CA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74C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3AD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8281002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CA" altLang="en-US" dirty="0">
                <a:latin typeface="Arial" charset="0"/>
                <a:cs typeface="Arial" charset="0"/>
              </a:rPr>
              <a:t>Next, we must insert </a:t>
            </a:r>
            <a:r>
              <a:rPr lang="it-IT" altLang="en-US" dirty="0">
                <a:latin typeface="Arial" charset="0"/>
                <a:cs typeface="Arial" charset="0"/>
              </a:rPr>
              <a:t>ACD</a:t>
            </a:r>
          </a:p>
        </p:txBody>
      </p:sp>
      <p:sp>
        <p:nvSpPr>
          <p:cNvPr id="215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Example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2238" y="3212976"/>
          <a:ext cx="9002400" cy="792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01656"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432"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680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826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207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488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946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19A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5BA</a:t>
                      </a:r>
                      <a:endParaRPr lang="en-CA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74C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3AD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6778082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CA" altLang="en-US" dirty="0">
                <a:latin typeface="Arial" charset="0"/>
                <a:cs typeface="Arial" charset="0"/>
              </a:rPr>
              <a:t>Next, we must insert </a:t>
            </a:r>
            <a:r>
              <a:rPr lang="it-IT" altLang="en-US" dirty="0">
                <a:latin typeface="Arial" charset="0"/>
                <a:cs typeface="Arial" charset="0"/>
              </a:rPr>
              <a:t>AC</a:t>
            </a:r>
            <a:r>
              <a:rPr lang="it-IT" altLang="en-US" b="1" dirty="0">
                <a:solidFill>
                  <a:srgbClr val="FF0000"/>
                </a:solidFill>
                <a:latin typeface="Arial" charset="0"/>
                <a:cs typeface="Arial" charset="0"/>
              </a:rPr>
              <a:t>D</a:t>
            </a:r>
          </a:p>
          <a:p>
            <a:pPr lvl="1"/>
            <a:r>
              <a:rPr lang="it-IT" altLang="en-US" dirty="0">
                <a:latin typeface="Arial" charset="0"/>
                <a:cs typeface="Arial" charset="0"/>
              </a:rPr>
              <a:t>Bin </a:t>
            </a:r>
            <a:r>
              <a:rPr lang="it-IT" altLang="en-US" b="1" dirty="0">
                <a:solidFill>
                  <a:srgbClr val="FF0000"/>
                </a:solidFill>
                <a:latin typeface="Arial" charset="0"/>
                <a:cs typeface="Arial" charset="0"/>
              </a:rPr>
              <a:t>D</a:t>
            </a:r>
            <a:r>
              <a:rPr lang="it-IT" altLang="en-US" dirty="0">
                <a:latin typeface="Arial" charset="0"/>
                <a:cs typeface="Arial" charset="0"/>
              </a:rPr>
              <a:t> is occupied</a:t>
            </a:r>
          </a:p>
          <a:p>
            <a:pPr lvl="1"/>
            <a:r>
              <a:rPr lang="it-IT" altLang="en-US" dirty="0">
                <a:latin typeface="Arial" charset="0"/>
                <a:cs typeface="Arial" charset="0"/>
              </a:rPr>
              <a:t>The next empty bin is E</a:t>
            </a:r>
          </a:p>
          <a:p>
            <a:pPr>
              <a:buNone/>
            </a:pPr>
            <a:endParaRPr lang="it-IT" altLang="en-US" dirty="0">
              <a:latin typeface="Arial" charset="0"/>
              <a:cs typeface="Arial" charset="0"/>
            </a:endParaRPr>
          </a:p>
        </p:txBody>
      </p:sp>
      <p:sp>
        <p:nvSpPr>
          <p:cNvPr id="215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Example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2238" y="3212976"/>
          <a:ext cx="9002400" cy="792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01656"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1" dirty="0">
                          <a:solidFill>
                            <a:srgbClr val="FF0000"/>
                          </a:solidFill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432"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680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826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207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488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946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19A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5BA</a:t>
                      </a:r>
                      <a:endParaRPr lang="en-CA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74C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3AD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>
                          <a:solidFill>
                            <a:srgbClr val="FF0000"/>
                          </a:solidFill>
                        </a:rPr>
                        <a:t>ACD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0470511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CA" altLang="en-US" dirty="0">
                <a:latin typeface="Arial" charset="0"/>
                <a:cs typeface="Arial" charset="0"/>
              </a:rPr>
              <a:t>Next, we insert B32</a:t>
            </a:r>
            <a:endParaRPr lang="it-IT" altLang="en-US" dirty="0">
              <a:latin typeface="Arial" charset="0"/>
              <a:cs typeface="Arial" charset="0"/>
            </a:endParaRPr>
          </a:p>
        </p:txBody>
      </p:sp>
      <p:sp>
        <p:nvSpPr>
          <p:cNvPr id="215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Example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2238" y="3212976"/>
          <a:ext cx="9002400" cy="792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01656"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432"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680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826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207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488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946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19A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5BA</a:t>
                      </a:r>
                      <a:endParaRPr lang="en-CA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74C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3AD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ACD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2415822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CA" altLang="en-US" dirty="0">
                <a:latin typeface="Arial" charset="0"/>
                <a:cs typeface="Arial" charset="0"/>
              </a:rPr>
              <a:t>Next, we insert B3</a:t>
            </a:r>
            <a:r>
              <a:rPr lang="en-CA" altLang="en-US" b="1" dirty="0">
                <a:solidFill>
                  <a:srgbClr val="FF0000"/>
                </a:solidFill>
                <a:latin typeface="Arial" charset="0"/>
                <a:cs typeface="Arial" charset="0"/>
              </a:rPr>
              <a:t>2</a:t>
            </a:r>
          </a:p>
          <a:p>
            <a:pPr lvl="1"/>
            <a:r>
              <a:rPr lang="en-CA" altLang="en-US" dirty="0">
                <a:latin typeface="Arial" charset="0"/>
                <a:cs typeface="Arial" charset="0"/>
              </a:rPr>
              <a:t>Bin </a:t>
            </a:r>
            <a:r>
              <a:rPr lang="en-CA" altLang="en-US" b="1" dirty="0">
                <a:solidFill>
                  <a:srgbClr val="FF0000"/>
                </a:solidFill>
                <a:latin typeface="Arial" charset="0"/>
                <a:cs typeface="Arial" charset="0"/>
              </a:rPr>
              <a:t>2</a:t>
            </a:r>
            <a:r>
              <a:rPr lang="en-CA" altLang="en-US" dirty="0">
                <a:latin typeface="Arial" charset="0"/>
                <a:cs typeface="Arial" charset="0"/>
              </a:rPr>
              <a:t> is unoccupied</a:t>
            </a:r>
            <a:endParaRPr lang="it-IT" altLang="en-US" dirty="0">
              <a:latin typeface="Arial" charset="0"/>
              <a:cs typeface="Arial" charset="0"/>
            </a:endParaRPr>
          </a:p>
        </p:txBody>
      </p:sp>
      <p:sp>
        <p:nvSpPr>
          <p:cNvPr id="215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Example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2238" y="3212976"/>
          <a:ext cx="9002400" cy="792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01656"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432"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680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>
                          <a:solidFill>
                            <a:srgbClr val="FF0000"/>
                          </a:solidFill>
                        </a:rPr>
                        <a:t>B32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826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207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488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946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19A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5BA</a:t>
                      </a:r>
                      <a:endParaRPr lang="en-CA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74C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3AD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ACD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648271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CA" altLang="en-US" dirty="0">
                <a:latin typeface="Arial" charset="0"/>
                <a:cs typeface="Arial" charset="0"/>
              </a:rPr>
              <a:t>Next, we insert </a:t>
            </a:r>
            <a:r>
              <a:rPr lang="it-IT" altLang="en-US" dirty="0">
                <a:latin typeface="Arial" charset="0"/>
                <a:cs typeface="Arial" charset="0"/>
              </a:rPr>
              <a:t>C8B</a:t>
            </a:r>
            <a:endParaRPr lang="en-CA" altLang="en-US" dirty="0">
              <a:latin typeface="Arial" charset="0"/>
              <a:cs typeface="Arial" charset="0"/>
            </a:endParaRPr>
          </a:p>
        </p:txBody>
      </p:sp>
      <p:sp>
        <p:nvSpPr>
          <p:cNvPr id="215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Example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2238" y="3212976"/>
          <a:ext cx="9002400" cy="792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01656"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432"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680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B32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826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207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488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946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19A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5BA</a:t>
                      </a:r>
                      <a:endParaRPr lang="en-CA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74C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3AD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ACD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4614214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CA" altLang="en-US" dirty="0">
                <a:latin typeface="Arial" charset="0"/>
                <a:cs typeface="Arial" charset="0"/>
              </a:rPr>
              <a:t>Next, we insert </a:t>
            </a:r>
            <a:r>
              <a:rPr lang="it-IT" altLang="en-US" dirty="0">
                <a:latin typeface="Arial" charset="0"/>
                <a:cs typeface="Arial" charset="0"/>
              </a:rPr>
              <a:t>C8</a:t>
            </a:r>
            <a:r>
              <a:rPr lang="it-IT" altLang="en-US" b="1" dirty="0">
                <a:solidFill>
                  <a:srgbClr val="FF0000"/>
                </a:solidFill>
                <a:latin typeface="Arial" charset="0"/>
                <a:cs typeface="Arial" charset="0"/>
              </a:rPr>
              <a:t>B</a:t>
            </a:r>
          </a:p>
          <a:p>
            <a:pPr lvl="1"/>
            <a:r>
              <a:rPr lang="it-IT" altLang="en-US" dirty="0">
                <a:latin typeface="Arial" charset="0"/>
                <a:cs typeface="Arial" charset="0"/>
              </a:rPr>
              <a:t>Bin </a:t>
            </a:r>
            <a:r>
              <a:rPr lang="it-IT" altLang="en-US" b="1" dirty="0">
                <a:solidFill>
                  <a:srgbClr val="FF0000"/>
                </a:solidFill>
                <a:latin typeface="Arial" charset="0"/>
                <a:cs typeface="Arial" charset="0"/>
              </a:rPr>
              <a:t>B</a:t>
            </a:r>
            <a:r>
              <a:rPr lang="it-IT" altLang="en-US" dirty="0">
                <a:latin typeface="Arial" charset="0"/>
                <a:cs typeface="Arial" charset="0"/>
              </a:rPr>
              <a:t> is occupied</a:t>
            </a:r>
          </a:p>
          <a:p>
            <a:pPr lvl="1"/>
            <a:r>
              <a:rPr lang="it-IT" altLang="en-US" dirty="0">
                <a:latin typeface="Arial" charset="0"/>
                <a:cs typeface="Arial" charset="0"/>
              </a:rPr>
              <a:t>The next empty bin is F</a:t>
            </a:r>
          </a:p>
          <a:p>
            <a:pPr>
              <a:buNone/>
            </a:pPr>
            <a:endParaRPr lang="en-CA" altLang="en-US" dirty="0">
              <a:latin typeface="Arial" charset="0"/>
              <a:cs typeface="Arial" charset="0"/>
            </a:endParaRPr>
          </a:p>
        </p:txBody>
      </p:sp>
      <p:sp>
        <p:nvSpPr>
          <p:cNvPr id="215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Example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2238" y="3212976"/>
          <a:ext cx="9002400" cy="792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01656"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1" dirty="0">
                          <a:solidFill>
                            <a:srgbClr val="FF0000"/>
                          </a:solidFill>
                        </a:rPr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432"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680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B32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826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207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488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946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19A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5BA</a:t>
                      </a:r>
                      <a:endParaRPr lang="en-CA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74C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3AD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ACD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>
                          <a:solidFill>
                            <a:srgbClr val="FF0000"/>
                          </a:solidFill>
                        </a:rPr>
                        <a:t>C8B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378158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CA" altLang="en-US" dirty="0">
                <a:latin typeface="Arial" charset="0"/>
                <a:cs typeface="Arial" charset="0"/>
              </a:rPr>
              <a:t>Next, we insert </a:t>
            </a:r>
            <a:r>
              <a:rPr lang="it-IT" altLang="en-US" dirty="0">
                <a:latin typeface="Arial" charset="0"/>
                <a:cs typeface="Arial" charset="0"/>
              </a:rPr>
              <a:t>D59</a:t>
            </a:r>
            <a:endParaRPr lang="it-IT" altLang="en-US" b="1" dirty="0">
              <a:solidFill>
                <a:srgbClr val="FF0000"/>
              </a:solidFill>
              <a:latin typeface="Arial" charset="0"/>
              <a:cs typeface="Arial" charset="0"/>
            </a:endParaRPr>
          </a:p>
        </p:txBody>
      </p:sp>
      <p:sp>
        <p:nvSpPr>
          <p:cNvPr id="215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Example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2238" y="3212976"/>
          <a:ext cx="9002400" cy="792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01656"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432"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680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B32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826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207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488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946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19A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5BA</a:t>
                      </a:r>
                      <a:endParaRPr lang="en-CA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74C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3AD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ACD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C8B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9504524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CA" altLang="en-US" dirty="0">
                <a:latin typeface="Arial" charset="0"/>
                <a:cs typeface="Arial" charset="0"/>
              </a:rPr>
              <a:t>Next, we insert </a:t>
            </a:r>
            <a:r>
              <a:rPr lang="it-IT" altLang="en-US" dirty="0">
                <a:latin typeface="Arial" charset="0"/>
                <a:cs typeface="Arial" charset="0"/>
              </a:rPr>
              <a:t>D59</a:t>
            </a:r>
            <a:endParaRPr lang="it-IT" altLang="en-US" b="1" dirty="0">
              <a:solidFill>
                <a:srgbClr val="FF0000"/>
              </a:solidFill>
              <a:latin typeface="Arial" charset="0"/>
              <a:cs typeface="Arial" charset="0"/>
            </a:endParaRPr>
          </a:p>
          <a:p>
            <a:pPr lvl="1"/>
            <a:r>
              <a:rPr lang="it-IT" altLang="en-US" dirty="0">
                <a:latin typeface="Arial" charset="0"/>
                <a:cs typeface="Arial" charset="0"/>
              </a:rPr>
              <a:t>Bin </a:t>
            </a:r>
            <a:r>
              <a:rPr lang="it-IT" altLang="en-US" b="1" dirty="0">
                <a:solidFill>
                  <a:srgbClr val="FF0000"/>
                </a:solidFill>
                <a:latin typeface="Arial" charset="0"/>
                <a:cs typeface="Arial" charset="0"/>
              </a:rPr>
              <a:t>9</a:t>
            </a:r>
            <a:r>
              <a:rPr lang="it-IT" altLang="en-US" dirty="0">
                <a:latin typeface="Arial" charset="0"/>
                <a:cs typeface="Arial" charset="0"/>
              </a:rPr>
              <a:t> is occupied</a:t>
            </a:r>
          </a:p>
          <a:p>
            <a:pPr lvl="1"/>
            <a:r>
              <a:rPr lang="it-IT" altLang="en-US" dirty="0">
                <a:latin typeface="Arial" charset="0"/>
                <a:cs typeface="Arial" charset="0"/>
              </a:rPr>
              <a:t>The next empty bin is 1</a:t>
            </a:r>
          </a:p>
        </p:txBody>
      </p:sp>
      <p:sp>
        <p:nvSpPr>
          <p:cNvPr id="215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Example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2238" y="3212976"/>
          <a:ext cx="9002400" cy="792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01656"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1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432"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680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>
                          <a:solidFill>
                            <a:srgbClr val="FF0000"/>
                          </a:solidFill>
                        </a:rPr>
                        <a:t>D59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B32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826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207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488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946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19A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5BA</a:t>
                      </a:r>
                      <a:endParaRPr lang="en-CA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74C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3AD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ACD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C8B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5921807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Finally, insert </a:t>
            </a:r>
            <a:r>
              <a:rPr lang="en-CA" dirty="0"/>
              <a:t>E9C</a:t>
            </a:r>
            <a:endParaRPr lang="it-IT" altLang="en-US" dirty="0">
              <a:latin typeface="Arial" charset="0"/>
              <a:cs typeface="Arial" charset="0"/>
            </a:endParaRPr>
          </a:p>
        </p:txBody>
      </p:sp>
      <p:sp>
        <p:nvSpPr>
          <p:cNvPr id="215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Example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2238" y="3212976"/>
          <a:ext cx="9002400" cy="792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01656"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432"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680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D59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B32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826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207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488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946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19A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5BA</a:t>
                      </a:r>
                      <a:endParaRPr lang="en-CA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74C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3AD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ACD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C8B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63109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Arial" charset="0"/>
                <a:cs typeface="Arial" charset="0"/>
              </a:rPr>
              <a:t>Goal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0872" y="1628800"/>
            <a:ext cx="8229600" cy="4525963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Our goal:</a:t>
            </a:r>
          </a:p>
          <a:p>
            <a:pPr lvl="1" eaLnBrk="1" hangingPunct="1"/>
            <a:r>
              <a:rPr lang="en-US" altLang="en-US" dirty="0">
                <a:latin typeface="Arial" charset="0"/>
                <a:cs typeface="Arial" charset="0"/>
              </a:rPr>
              <a:t>Store data so that all operations are </a:t>
            </a:r>
            <a:r>
              <a:rPr lang="en-US" altLang="en-US" dirty="0">
                <a:latin typeface="Symbol" panose="05050102010706020507" pitchFamily="18" charset="2"/>
                <a:cs typeface="Arial" charset="0"/>
              </a:rPr>
              <a:t>Q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en-US" altLang="en-US" dirty="0">
                <a:latin typeface="Arial" charset="0"/>
                <a:cs typeface="Arial" charset="0"/>
              </a:rPr>
              <a:t> time</a:t>
            </a:r>
          </a:p>
          <a:p>
            <a:pPr lvl="1" eaLnBrk="1" hangingPunct="1"/>
            <a:r>
              <a:rPr lang="en-US" altLang="en-US" dirty="0">
                <a:latin typeface="Arial" charset="0"/>
                <a:cs typeface="Arial" charset="0"/>
              </a:rPr>
              <a:t>The memory requirement should be </a:t>
            </a:r>
            <a:r>
              <a:rPr lang="en-US" altLang="en-US" dirty="0">
                <a:latin typeface="Symbol" panose="05050102010706020507" pitchFamily="18" charset="2"/>
                <a:cs typeface="Arial" charset="0"/>
              </a:rPr>
              <a:t>Q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 eaLnBrk="1" hangingPunct="1"/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 descr="一群卡通人物&#10;&#10;中度可信度描述已自动生成">
            <a:extLst>
              <a:ext uri="{FF2B5EF4-FFF2-40B4-BE49-F238E27FC236}">
                <a16:creationId xmlns:a16="http://schemas.microsoft.com/office/drawing/2014/main" id="{37619ECE-6C20-DB4D-9A05-E38EBA725DC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00" t="40949" r="58400" b="40151"/>
          <a:stretch/>
        </p:blipFill>
        <p:spPr>
          <a:xfrm>
            <a:off x="457200" y="1588728"/>
            <a:ext cx="504056" cy="50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978697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Finally, insert </a:t>
            </a:r>
            <a:r>
              <a:rPr lang="en-CA" dirty="0"/>
              <a:t>E9C</a:t>
            </a:r>
            <a:endParaRPr lang="en-US" altLang="en-US" sz="1200" dirty="0">
              <a:latin typeface="Arial" charset="0"/>
              <a:cs typeface="Arial" charset="0"/>
            </a:endParaRPr>
          </a:p>
          <a:p>
            <a:pPr lvl="1"/>
            <a:r>
              <a:rPr lang="it-IT" altLang="en-US" dirty="0">
                <a:latin typeface="Arial" charset="0"/>
                <a:cs typeface="Arial" charset="0"/>
              </a:rPr>
              <a:t>Bin </a:t>
            </a:r>
            <a:r>
              <a:rPr lang="it-IT" altLang="en-US" b="1" dirty="0">
                <a:solidFill>
                  <a:srgbClr val="FF0000"/>
                </a:solidFill>
                <a:latin typeface="Arial" charset="0"/>
                <a:cs typeface="Arial" charset="0"/>
              </a:rPr>
              <a:t>C</a:t>
            </a:r>
            <a:r>
              <a:rPr lang="it-IT" altLang="en-US" dirty="0">
                <a:latin typeface="Arial" charset="0"/>
                <a:cs typeface="Arial" charset="0"/>
              </a:rPr>
              <a:t> is occupied</a:t>
            </a:r>
          </a:p>
          <a:p>
            <a:pPr lvl="1"/>
            <a:r>
              <a:rPr lang="it-IT" altLang="en-US" dirty="0">
                <a:latin typeface="Arial" charset="0"/>
                <a:cs typeface="Arial" charset="0"/>
              </a:rPr>
              <a:t>The next empty bin is 3</a:t>
            </a:r>
          </a:p>
        </p:txBody>
      </p:sp>
      <p:sp>
        <p:nvSpPr>
          <p:cNvPr id="215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Example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2238" y="3212976"/>
          <a:ext cx="9002400" cy="792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01656"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1" dirty="0">
                          <a:solidFill>
                            <a:srgbClr val="FF0000"/>
                          </a:solidFill>
                        </a:rPr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432"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680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D59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B32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>
                          <a:solidFill>
                            <a:srgbClr val="FF0000"/>
                          </a:solidFill>
                        </a:rPr>
                        <a:t>E9C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826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207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488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946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19A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5BA</a:t>
                      </a:r>
                      <a:endParaRPr lang="en-CA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74C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3AD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ACD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C8B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1975776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CA" altLang="en-US" dirty="0">
                <a:latin typeface="Arial" charset="0"/>
                <a:cs typeface="Arial" charset="0"/>
              </a:rPr>
              <a:t>Having completed these insertions:</a:t>
            </a:r>
            <a:endParaRPr lang="it-IT" altLang="en-US" dirty="0">
              <a:latin typeface="Arial" charset="0"/>
              <a:cs typeface="Arial" charset="0"/>
            </a:endParaRPr>
          </a:p>
          <a:p>
            <a:pPr lvl="1"/>
            <a:r>
              <a:rPr lang="en-CA" dirty="0"/>
              <a:t>The load factor is </a:t>
            </a:r>
            <a:r>
              <a:rPr lang="en-CA" i="1" dirty="0">
                <a:latin typeface="Symbol" panose="05050102010706020507" pitchFamily="18" charset="2"/>
              </a:rPr>
              <a:t>l</a:t>
            </a:r>
            <a:r>
              <a:rPr lang="en-CA" dirty="0"/>
              <a:t> 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14/16 = 0.875</a:t>
            </a:r>
          </a:p>
          <a:p>
            <a:pPr lvl="1"/>
            <a:r>
              <a:rPr lang="en-CA" dirty="0"/>
              <a:t>The average number of probes is 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38/14 ≈ 2.71</a:t>
            </a:r>
          </a:p>
        </p:txBody>
      </p:sp>
      <p:sp>
        <p:nvSpPr>
          <p:cNvPr id="215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5722571"/>
              </p:ext>
            </p:extLst>
          </p:nvPr>
        </p:nvGraphicFramePr>
        <p:xfrm>
          <a:off x="62238" y="3212976"/>
          <a:ext cx="9002400" cy="792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01656"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432"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680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D59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B32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E9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826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207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488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946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19A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5BA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74C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3AD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ACD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C8B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5176339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CA" altLang="en-US" dirty="0">
                <a:latin typeface="Arial" charset="0"/>
                <a:cs typeface="Arial" charset="0"/>
              </a:rPr>
              <a:t>To double the capacity of the array, each value must be rehashed</a:t>
            </a:r>
            <a:endParaRPr lang="it-IT" altLang="en-US" dirty="0">
              <a:latin typeface="Arial" charset="0"/>
              <a:cs typeface="Arial" charset="0"/>
            </a:endParaRPr>
          </a:p>
          <a:p>
            <a:pPr lvl="1"/>
            <a:r>
              <a:rPr lang="en-CA" altLang="en-US" dirty="0">
                <a:latin typeface="Arial" charset="0"/>
                <a:cs typeface="Arial" charset="0"/>
              </a:rPr>
              <a:t>We use the </a:t>
            </a:r>
            <a:r>
              <a:rPr lang="en-CA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least-significant five bits </a:t>
            </a:r>
            <a:r>
              <a:rPr lang="en-CA" altLang="en-US" dirty="0">
                <a:latin typeface="Arial" charset="0"/>
                <a:cs typeface="Arial" charset="0"/>
              </a:rPr>
              <a:t>for the initial bin</a:t>
            </a:r>
            <a:endParaRPr lang="it-IT" altLang="en-US" dirty="0">
              <a:latin typeface="Arial" charset="0"/>
              <a:cs typeface="Arial" charset="0"/>
            </a:endParaRPr>
          </a:p>
          <a:p>
            <a:pPr lvl="1"/>
            <a:r>
              <a:rPr lang="it-IT" altLang="en-US" dirty="0">
                <a:latin typeface="Arial" charset="0"/>
                <a:cs typeface="Arial" charset="0"/>
              </a:rPr>
              <a:t>680, </a:t>
            </a:r>
            <a:r>
              <a:rPr lang="en-CA" dirty="0"/>
              <a:t>B32, ACD, 5BA, 826, 207, 488, D59 may be immediately placed</a:t>
            </a:r>
            <a:endParaRPr lang="en-US" altLang="en-US" sz="1200" dirty="0">
              <a:latin typeface="Arial" charset="0"/>
              <a:cs typeface="Arial" charset="0"/>
            </a:endParaRPr>
          </a:p>
        </p:txBody>
      </p:sp>
      <p:sp>
        <p:nvSpPr>
          <p:cNvPr id="215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Resizing the array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2238" y="3212976"/>
          <a:ext cx="9002400" cy="360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1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020"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/>
                        <a:t>680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/>
                        <a:t>826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/>
                        <a:t>207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/>
                        <a:t>488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/>
                        <a:t>ACD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/>
                        <a:t>B32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>
                          <a:solidFill>
                            <a:schemeClr val="tx1"/>
                          </a:solidFill>
                        </a:rPr>
                        <a:t>D59</a:t>
                      </a:r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/>
                        <a:t>5BA</a:t>
                      </a:r>
                      <a:endParaRPr lang="en-CA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7020685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CA" altLang="en-US" dirty="0">
                <a:latin typeface="Arial" charset="0"/>
                <a:cs typeface="Arial" charset="0"/>
              </a:rPr>
              <a:t>To double the capacity of the array, each value must be rehashed</a:t>
            </a:r>
            <a:endParaRPr lang="it-IT" altLang="en-US" dirty="0">
              <a:latin typeface="Arial" charset="0"/>
              <a:cs typeface="Arial" charset="0"/>
            </a:endParaRPr>
          </a:p>
          <a:p>
            <a:pPr lvl="1"/>
            <a:r>
              <a:rPr lang="it-IT" altLang="en-US" dirty="0">
                <a:latin typeface="Arial" charset="0"/>
                <a:cs typeface="Arial" charset="0"/>
              </a:rPr>
              <a:t>19A resulted in a collision</a:t>
            </a:r>
          </a:p>
          <a:p>
            <a:pPr>
              <a:buNone/>
            </a:pPr>
            <a:endParaRPr lang="it-IT" altLang="en-US" dirty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sz="1200" dirty="0">
              <a:latin typeface="Arial" charset="0"/>
              <a:cs typeface="Arial" charset="0"/>
            </a:endParaRPr>
          </a:p>
        </p:txBody>
      </p:sp>
      <p:sp>
        <p:nvSpPr>
          <p:cNvPr id="215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Resizing the array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2238" y="3212976"/>
          <a:ext cx="9002400" cy="360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1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1" dirty="0">
                          <a:solidFill>
                            <a:srgbClr val="FF0000"/>
                          </a:solidFill>
                        </a:rPr>
                        <a:t>1A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020"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/>
                        <a:t>680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/>
                        <a:t>826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/>
                        <a:t>207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/>
                        <a:t>488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/>
                        <a:t>ACD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/>
                        <a:t>B32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1" dirty="0">
                        <a:solidFill>
                          <a:srgbClr val="FF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>
                          <a:solidFill>
                            <a:schemeClr val="tx1"/>
                          </a:solidFill>
                        </a:rPr>
                        <a:t>D59</a:t>
                      </a:r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/>
                        <a:t>5BA</a:t>
                      </a:r>
                      <a:endParaRPr lang="en-CA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altLang="en-US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Arial" charset="0"/>
                        </a:rPr>
                        <a:t>19A </a:t>
                      </a:r>
                      <a:endParaRPr lang="en-CA" sz="12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1813823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CA" altLang="en-US" dirty="0">
                <a:latin typeface="Arial" charset="0"/>
                <a:cs typeface="Arial" charset="0"/>
              </a:rPr>
              <a:t>To double the capacity of the array, each value must be rehashed</a:t>
            </a:r>
            <a:endParaRPr lang="it-IT" altLang="en-US" dirty="0">
              <a:latin typeface="Arial" charset="0"/>
              <a:cs typeface="Arial" charset="0"/>
            </a:endParaRPr>
          </a:p>
          <a:p>
            <a:pPr lvl="1"/>
            <a:r>
              <a:rPr lang="it-IT" altLang="en-US" dirty="0">
                <a:latin typeface="Arial" charset="0"/>
                <a:cs typeface="Arial" charset="0"/>
              </a:rPr>
              <a:t>946 resulted in a collision</a:t>
            </a:r>
          </a:p>
          <a:p>
            <a:pPr>
              <a:buNone/>
            </a:pPr>
            <a:endParaRPr lang="en-US" altLang="en-US" sz="1200" dirty="0">
              <a:latin typeface="Arial" charset="0"/>
              <a:cs typeface="Arial" charset="0"/>
            </a:endParaRPr>
          </a:p>
        </p:txBody>
      </p:sp>
      <p:sp>
        <p:nvSpPr>
          <p:cNvPr id="215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Resizing the array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2238" y="3212976"/>
          <a:ext cx="9002400" cy="360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1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1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020"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/>
                        <a:t>680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/>
                        <a:t>826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/>
                        <a:t>207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/>
                        <a:t>488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b="1" dirty="0">
                          <a:solidFill>
                            <a:srgbClr val="FF0000"/>
                          </a:solidFill>
                        </a:rPr>
                        <a:t>946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/>
                        <a:t>ACD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/>
                        <a:t>B32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>
                          <a:solidFill>
                            <a:schemeClr val="tx1"/>
                          </a:solidFill>
                        </a:rPr>
                        <a:t>D59</a:t>
                      </a:r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/>
                        <a:t>5BA</a:t>
                      </a:r>
                      <a:endParaRPr lang="en-CA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alt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charset="0"/>
                        </a:rPr>
                        <a:t>19A </a:t>
                      </a:r>
                      <a:endParaRPr lang="en-CA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2942652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CA" altLang="en-US" dirty="0">
                <a:latin typeface="Arial" charset="0"/>
                <a:cs typeface="Arial" charset="0"/>
              </a:rPr>
              <a:t>To double the capacity of the array, each value must be rehashed</a:t>
            </a:r>
            <a:endParaRPr lang="it-IT" altLang="en-US" dirty="0">
              <a:latin typeface="Arial" charset="0"/>
              <a:cs typeface="Arial" charset="0"/>
            </a:endParaRPr>
          </a:p>
          <a:p>
            <a:pPr lvl="1"/>
            <a:r>
              <a:rPr lang="en-CA" dirty="0"/>
              <a:t>74C </a:t>
            </a:r>
            <a:r>
              <a:rPr lang="it-IT" altLang="en-US" dirty="0">
                <a:latin typeface="Arial" charset="0"/>
                <a:cs typeface="Arial" charset="0"/>
              </a:rPr>
              <a:t>fits into its bin</a:t>
            </a: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>
              <a:buNone/>
            </a:pPr>
            <a:endParaRPr lang="it-IT" altLang="en-US" dirty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sz="1200" dirty="0">
              <a:latin typeface="Arial" charset="0"/>
              <a:cs typeface="Arial" charset="0"/>
            </a:endParaRPr>
          </a:p>
        </p:txBody>
      </p:sp>
      <p:sp>
        <p:nvSpPr>
          <p:cNvPr id="215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Resizing the array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2238" y="3212976"/>
          <a:ext cx="9002400" cy="360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1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1" dirty="0">
                          <a:solidFill>
                            <a:srgbClr val="FF0000"/>
                          </a:solidFill>
                        </a:rPr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020"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/>
                        <a:t>680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/>
                        <a:t>826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/>
                        <a:t>207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/>
                        <a:t>488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b="0" dirty="0">
                          <a:solidFill>
                            <a:schemeClr val="tx1"/>
                          </a:solidFill>
                        </a:rPr>
                        <a:t>946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1" dirty="0">
                          <a:solidFill>
                            <a:srgbClr val="FF0000"/>
                          </a:solidFill>
                        </a:rPr>
                        <a:t>74C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/>
                        <a:t>ACD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/>
                        <a:t>946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/>
                        <a:t>B32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>
                          <a:solidFill>
                            <a:schemeClr val="tx1"/>
                          </a:solidFill>
                        </a:rPr>
                        <a:t>D59</a:t>
                      </a:r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/>
                        <a:t>5BA</a:t>
                      </a:r>
                      <a:endParaRPr lang="en-CA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alt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charset="0"/>
                        </a:rPr>
                        <a:t>19A </a:t>
                      </a:r>
                      <a:endParaRPr lang="en-CA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4091492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CA" altLang="en-US" dirty="0">
                <a:latin typeface="Arial" charset="0"/>
                <a:cs typeface="Arial" charset="0"/>
              </a:rPr>
              <a:t>To double the capacity of the array, each value must be rehashed</a:t>
            </a:r>
            <a:endParaRPr lang="it-IT" altLang="en-US" dirty="0">
              <a:latin typeface="Arial" charset="0"/>
              <a:cs typeface="Arial" charset="0"/>
            </a:endParaRPr>
          </a:p>
          <a:p>
            <a:pPr lvl="1"/>
            <a:r>
              <a:rPr lang="en-CA" dirty="0"/>
              <a:t>3AD </a:t>
            </a:r>
            <a:r>
              <a:rPr lang="it-IT" altLang="en-US" dirty="0">
                <a:latin typeface="Arial" charset="0"/>
                <a:cs typeface="Arial" charset="0"/>
              </a:rPr>
              <a:t>resulted in a collision</a:t>
            </a:r>
          </a:p>
        </p:txBody>
      </p:sp>
      <p:sp>
        <p:nvSpPr>
          <p:cNvPr id="215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Resizing the array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2238" y="3212976"/>
          <a:ext cx="9002400" cy="360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1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1" dirty="0">
                          <a:solidFill>
                            <a:srgbClr val="FF0000"/>
                          </a:solidFill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020"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/>
                        <a:t>680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/>
                        <a:t>826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/>
                        <a:t>207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/>
                        <a:t>488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b="0" dirty="0">
                          <a:solidFill>
                            <a:schemeClr val="tx1"/>
                          </a:solidFill>
                        </a:rPr>
                        <a:t>946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/>
                        <a:t>74C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/>
                        <a:t>ACD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1" dirty="0">
                          <a:solidFill>
                            <a:srgbClr val="FF0000"/>
                          </a:solidFill>
                        </a:rPr>
                        <a:t>3AD</a:t>
                      </a:r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/>
                        <a:t>946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/>
                        <a:t>B32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>
                          <a:solidFill>
                            <a:schemeClr val="tx1"/>
                          </a:solidFill>
                        </a:rPr>
                        <a:t>D59</a:t>
                      </a:r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/>
                        <a:t>5BA</a:t>
                      </a:r>
                      <a:endParaRPr lang="en-CA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alt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charset="0"/>
                        </a:rPr>
                        <a:t>19A </a:t>
                      </a:r>
                      <a:endParaRPr lang="en-CA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8079458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CA" altLang="en-US" dirty="0">
                <a:latin typeface="Arial" charset="0"/>
                <a:cs typeface="Arial" charset="0"/>
              </a:rPr>
              <a:t>To double the capacity of the array, each value must be rehashed</a:t>
            </a:r>
            <a:endParaRPr lang="it-IT" altLang="en-US" dirty="0">
              <a:latin typeface="Arial" charset="0"/>
              <a:cs typeface="Arial" charset="0"/>
            </a:endParaRPr>
          </a:p>
          <a:p>
            <a:pPr lvl="1"/>
            <a:r>
              <a:rPr lang="en-CA" dirty="0"/>
              <a:t>Both E9C and C8B fit without a collision</a:t>
            </a:r>
          </a:p>
          <a:p>
            <a:pPr lvl="1"/>
            <a:r>
              <a:rPr lang="en-CA" dirty="0"/>
              <a:t>The load factor is </a:t>
            </a:r>
            <a:r>
              <a:rPr lang="en-CA" i="1" dirty="0">
                <a:latin typeface="Symbol" panose="05050102010706020507" pitchFamily="18" charset="2"/>
              </a:rPr>
              <a:t>l</a:t>
            </a:r>
            <a:r>
              <a:rPr lang="en-CA" dirty="0"/>
              <a:t> 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14/32 = 0.4375</a:t>
            </a:r>
          </a:p>
          <a:p>
            <a:pPr lvl="1"/>
            <a:r>
              <a:rPr lang="en-CA" dirty="0"/>
              <a:t>The average number of probes is 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18/14 ≈ 1.29</a:t>
            </a:r>
          </a:p>
        </p:txBody>
      </p:sp>
      <p:sp>
        <p:nvSpPr>
          <p:cNvPr id="215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Resizing the array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2238" y="3212976"/>
          <a:ext cx="9002400" cy="360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1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020"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/>
                        <a:t>680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/>
                        <a:t>826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/>
                        <a:t>207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/>
                        <a:t>488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b="0" dirty="0">
                          <a:solidFill>
                            <a:schemeClr val="tx1"/>
                          </a:solidFill>
                        </a:rPr>
                        <a:t>946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1" dirty="0">
                          <a:solidFill>
                            <a:srgbClr val="FF0000"/>
                          </a:solidFill>
                        </a:rPr>
                        <a:t>C8B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/>
                        <a:t>74C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/>
                        <a:t>ACD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>
                          <a:solidFill>
                            <a:schemeClr val="tx1"/>
                          </a:solidFill>
                        </a:rPr>
                        <a:t>3AD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/>
                        <a:t>946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/>
                        <a:t>B32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>
                          <a:solidFill>
                            <a:schemeClr val="tx1"/>
                          </a:solidFill>
                        </a:rPr>
                        <a:t>D59</a:t>
                      </a:r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/>
                        <a:t>5BA</a:t>
                      </a:r>
                      <a:endParaRPr lang="en-CA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alt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charset="0"/>
                        </a:rPr>
                        <a:t>19A </a:t>
                      </a:r>
                      <a:endParaRPr lang="en-CA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1" dirty="0">
                          <a:solidFill>
                            <a:srgbClr val="FF0000"/>
                          </a:solidFill>
                        </a:rPr>
                        <a:t>E9C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7296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Searching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Testing for membership is similar to insertions:</a:t>
            </a: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Start at the appropriate bin, and searching forward until</a:t>
            </a:r>
          </a:p>
          <a:p>
            <a:pPr marL="857250" lvl="1" indent="-342900">
              <a:buFont typeface="+mj-lt"/>
              <a:buAutoNum type="arabicPeriod"/>
            </a:pPr>
            <a:r>
              <a:rPr lang="en-US" altLang="en-US" sz="2000" dirty="0">
                <a:latin typeface="Arial" charset="0"/>
                <a:cs typeface="Arial" charset="0"/>
              </a:rPr>
              <a:t>The item is found,</a:t>
            </a:r>
          </a:p>
          <a:p>
            <a:pPr marL="857250" lvl="1" indent="-342900">
              <a:buFont typeface="+mj-lt"/>
              <a:buAutoNum type="arabicPeriod"/>
            </a:pPr>
            <a:r>
              <a:rPr lang="en-US" altLang="en-US" sz="2000" dirty="0">
                <a:latin typeface="Arial" charset="0"/>
                <a:cs typeface="Arial" charset="0"/>
              </a:rPr>
              <a:t>An empty bin is found, or</a:t>
            </a:r>
          </a:p>
          <a:p>
            <a:pPr marL="857250" lvl="1" indent="-342900">
              <a:buFont typeface="+mj-lt"/>
              <a:buAutoNum type="arabicPeriod"/>
            </a:pPr>
            <a:r>
              <a:rPr lang="en-US" altLang="en-US" sz="2000" dirty="0">
                <a:latin typeface="Arial" charset="0"/>
                <a:cs typeface="Arial" charset="0"/>
              </a:rPr>
              <a:t>We have traversed the entire array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 third case will only occur if the hash table is full (load factor of 1)</a:t>
            </a:r>
          </a:p>
        </p:txBody>
      </p:sp>
    </p:spTree>
    <p:extLst>
      <p:ext uri="{BB962C8B-B14F-4D97-AF65-F5344CB8AC3E}">
        <p14:creationId xmlns:p14="http://schemas.microsoft.com/office/powerpoint/2010/main" val="3849159095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Searching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Searching for C8B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2238" y="3212976"/>
          <a:ext cx="9002400" cy="792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01656"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432"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680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D59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B32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E93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826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207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488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946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19A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5BA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74C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3AD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ACD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C8B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16643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Arial" charset="0"/>
                <a:cs typeface="Arial" charset="0"/>
              </a:rPr>
              <a:t>Simpler problem</a:t>
            </a: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2000" dirty="0"/>
              <a:t>	Let’s try a simpler problem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altLang="en-US" dirty="0"/>
              <a:t>How do I store your examination grades so that I can access your grades in </a:t>
            </a:r>
            <a:r>
              <a:rPr lang="en-US" altLang="en-US" dirty="0">
                <a:latin typeface="Symbol" panose="05050102010706020507" pitchFamily="18" charset="2"/>
              </a:rPr>
              <a:t>Q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en-US" altLang="en-US" dirty="0"/>
              <a:t> time?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endParaRPr lang="en-US" altLang="en-US" dirty="0"/>
          </a:p>
          <a:p>
            <a:pPr eaLnBrk="1" hangingPunct="1">
              <a:spcBef>
                <a:spcPct val="20000"/>
              </a:spcBef>
            </a:pPr>
            <a:r>
              <a:rPr lang="en-US" altLang="en-US" sz="2000" dirty="0"/>
              <a:t>	Recall that each student is issued an 8-digit number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altLang="en-US" dirty="0"/>
              <a:t>How do I store your examination grades so that I can access your grades in </a:t>
            </a:r>
            <a:r>
              <a:rPr lang="en-US" altLang="en-US" dirty="0">
                <a:latin typeface="Symbol" panose="05050102010706020507" pitchFamily="18" charset="2"/>
              </a:rPr>
              <a:t>Q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en-US" altLang="en-US" dirty="0"/>
              <a:t> time?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altLang="en-US" dirty="0"/>
              <a:t>Create an array of size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 </a:t>
            </a:r>
            <a:r>
              <a:rPr lang="en-CA" dirty="0"/>
              <a:t>≈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1.5 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r>
              <a:rPr lang="en-US" alt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26 </a:t>
            </a:r>
            <a:r>
              <a:rPr lang="en-US" altLang="en-US" dirty="0"/>
              <a:t>?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6521392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Searching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Searching for C8</a:t>
            </a:r>
            <a:r>
              <a:rPr lang="en-US" altLang="en-US" b="1" dirty="0">
                <a:solidFill>
                  <a:srgbClr val="FF0000"/>
                </a:solidFill>
                <a:latin typeface="Arial" charset="0"/>
                <a:cs typeface="Arial" charset="0"/>
              </a:rPr>
              <a:t>B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Examine bins B, C, D, E, F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The value is found in F</a:t>
            </a: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2238" y="3212976"/>
          <a:ext cx="9002400" cy="792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01656"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1" dirty="0">
                          <a:solidFill>
                            <a:srgbClr val="FF0000"/>
                          </a:solidFill>
                        </a:rPr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432"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680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D59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B32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E93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826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207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488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946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19A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5BA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74C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3AD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ACD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>
                          <a:solidFill>
                            <a:srgbClr val="FF0000"/>
                          </a:solidFill>
                        </a:rPr>
                        <a:t>C8B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2946067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Searching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Searching for 23E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2238" y="3212976"/>
          <a:ext cx="9002400" cy="792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01656"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432"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680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D59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B32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E93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826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207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488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946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19A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5BA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74C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3AD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ACD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C8B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2954149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Searching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Searching for 23E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Search bins E, F, 0, 1, 2, 3, 4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The last bin is empty; therefore, 23E is not in the table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2238" y="3212976"/>
          <a:ext cx="9002400" cy="792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01656"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1" dirty="0">
                          <a:solidFill>
                            <a:srgbClr val="FF0000"/>
                          </a:solidFill>
                        </a:rPr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432"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680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D59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B32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E93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>
                          <a:solidFill>
                            <a:srgbClr val="FF0000"/>
                          </a:solidFill>
                        </a:rPr>
                        <a:t>×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826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207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488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946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19A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5BA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74C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3AD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ACD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C8B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4500609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Erasing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Can we simply remove elements from the hash table?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2238" y="3212976"/>
          <a:ext cx="9002400" cy="792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01656"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432"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680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D59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B32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E93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826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207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488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946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19A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5BA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74C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3AD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ACD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C8B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4731147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Erasing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We cannot simply remove elements from the hash table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For example, consider erasing 3AD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2238" y="3212976"/>
          <a:ext cx="9002400" cy="792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01656"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432"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680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D59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B32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E93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826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207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488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946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19A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5BA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74C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3AD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ACD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C8B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7537447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Erasing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We cannot simply remove elements from the hash table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For example, consider erasing 3AD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If we just erase it, it is now an empty bin</a:t>
            </a: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By our algorithm, we cannot find ACD, C8B and D59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2238" y="3212976"/>
          <a:ext cx="9002400" cy="792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01656"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432"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680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>
                          <a:solidFill>
                            <a:srgbClr val="FF0000"/>
                          </a:solidFill>
                        </a:rPr>
                        <a:t>D59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B32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E93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826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207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488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946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19A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5BA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74C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>
                          <a:solidFill>
                            <a:srgbClr val="FF0000"/>
                          </a:solidFill>
                        </a:rPr>
                        <a:t>ACD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>
                          <a:solidFill>
                            <a:srgbClr val="FF0000"/>
                          </a:solidFill>
                        </a:rPr>
                        <a:t>C8B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Oval 5"/>
          <p:cNvSpPr/>
          <p:nvPr/>
        </p:nvSpPr>
        <p:spPr>
          <a:xfrm>
            <a:off x="7371845" y="3501008"/>
            <a:ext cx="576064" cy="504056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8328515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Erasing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Instead, we must attempt to fill the empty bin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2238" y="3212976"/>
          <a:ext cx="9002400" cy="792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01656"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432"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680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D59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B32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E93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826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207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488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946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19A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5BA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74C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ACD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C8B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Oval 5"/>
          <p:cNvSpPr/>
          <p:nvPr/>
        </p:nvSpPr>
        <p:spPr>
          <a:xfrm>
            <a:off x="7371845" y="3501008"/>
            <a:ext cx="576064" cy="504056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15545433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Erasing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Instead, we must attempt to fill the empty bin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We can move ACD into the location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Are we done?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2238" y="3212976"/>
          <a:ext cx="9002400" cy="792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01656"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432"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680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D59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B32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E93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826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207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488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946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19A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5BA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74C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>
                          <a:solidFill>
                            <a:srgbClr val="FF0000"/>
                          </a:solidFill>
                        </a:rPr>
                        <a:t>ACD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ACD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C8B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Line 44"/>
          <p:cNvSpPr>
            <a:spLocks noChangeShapeType="1"/>
          </p:cNvSpPr>
          <p:nvPr/>
        </p:nvSpPr>
        <p:spPr bwMode="auto">
          <a:xfrm flipH="1">
            <a:off x="7781465" y="3763639"/>
            <a:ext cx="22998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23288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Erasing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Now we have another bin to fill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2238" y="3212976"/>
          <a:ext cx="9002400" cy="792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01656"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432"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680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D59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B32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E93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826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207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488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946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19A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5BA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74C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ACD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C8B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7930975" y="3501008"/>
            <a:ext cx="576064" cy="504056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4169337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Erasing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Now we have another bin to fill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We can move C8B into the location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2238" y="3212976"/>
          <a:ext cx="9002400" cy="792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01656"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432"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680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D59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B32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E93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826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207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488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946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19A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5BA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74C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ACD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>
                          <a:solidFill>
                            <a:srgbClr val="FF0000"/>
                          </a:solidFill>
                        </a:rPr>
                        <a:t>C8B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C8B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Line 44"/>
          <p:cNvSpPr>
            <a:spLocks noChangeShapeType="1"/>
          </p:cNvSpPr>
          <p:nvPr/>
        </p:nvSpPr>
        <p:spPr bwMode="auto">
          <a:xfrm flipH="1">
            <a:off x="8388424" y="3763639"/>
            <a:ext cx="22998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444714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Arial" charset="0"/>
                <a:cs typeface="Arial" charset="0"/>
              </a:rPr>
              <a:t>Simpler problem</a:t>
            </a: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2000" dirty="0"/>
              <a:t>	I could create an array of size 1000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altLang="en-US" dirty="0"/>
              <a:t>How could you convert an 8-digit number into a 3-digit number?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altLang="en-US" dirty="0"/>
              <a:t>Idea: the last three digits, which seem random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endParaRPr lang="en-US" altLang="en-US" dirty="0"/>
          </a:p>
          <a:p>
            <a:pPr eaLnBrk="1" hangingPunct="1">
              <a:spcBef>
                <a:spcPct val="20000"/>
              </a:spcBef>
            </a:pPr>
            <a:r>
              <a:rPr lang="en-US" altLang="en-US" sz="2000" dirty="0"/>
              <a:t>	Therefore, I could store the examination grade of student “10105456” by:</a:t>
            </a:r>
          </a:p>
          <a:p>
            <a:pPr marL="457200" lvl="1" indent="0" eaLnBrk="1" hangingPunct="1">
              <a:spcBef>
                <a:spcPct val="20000"/>
              </a:spcBef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grade[456] = 86;</a:t>
            </a:r>
          </a:p>
        </p:txBody>
      </p:sp>
    </p:spTree>
    <p:extLst>
      <p:ext uri="{BB962C8B-B14F-4D97-AF65-F5344CB8AC3E}">
        <p14:creationId xmlns:p14="http://schemas.microsoft.com/office/powerpoint/2010/main" val="2795888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Erasing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Now we must attempt to fill the bin at F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We cannot move 680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2238" y="3212976"/>
          <a:ext cx="9002400" cy="792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01656"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432"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680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D59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B32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E93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826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207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488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946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19A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5BA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74C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ACD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C8B</a:t>
                      </a:r>
                      <a:endParaRPr lang="en-CA" sz="2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8498572" y="3501008"/>
            <a:ext cx="576064" cy="504056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24699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Erasing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Now we must attempt to fill the bin at F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We cannot move 680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We can, however, move D59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2238" y="3212976"/>
          <a:ext cx="9002400" cy="792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01656"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432"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680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D59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B32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E93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826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207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488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946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19A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5BA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74C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ACD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C8B</a:t>
                      </a:r>
                      <a:endParaRPr lang="en-CA" sz="2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>
                          <a:solidFill>
                            <a:srgbClr val="FF0000"/>
                          </a:solidFill>
                        </a:rPr>
                        <a:t>D59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Line 44"/>
          <p:cNvSpPr>
            <a:spLocks noChangeShapeType="1"/>
          </p:cNvSpPr>
          <p:nvPr/>
        </p:nvSpPr>
        <p:spPr bwMode="auto">
          <a:xfrm>
            <a:off x="1115616" y="3763639"/>
            <a:ext cx="7488832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20420869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Erasing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At this point, we cannot move B32 or E93 and the next bin is empty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We are finished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2238" y="3212976"/>
          <a:ext cx="9002400" cy="792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01656"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432"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680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B32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E93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826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207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488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946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19A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5BA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74C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ACD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C8B</a:t>
                      </a:r>
                      <a:endParaRPr lang="en-CA" sz="2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D59</a:t>
                      </a:r>
                      <a:endParaRPr lang="en-CA" sz="2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611560" y="3501008"/>
            <a:ext cx="576064" cy="504056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87151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Erasing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Suppose we delete 207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2238" y="3212976"/>
          <a:ext cx="9002400" cy="792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01656"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432"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680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B32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E93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826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207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488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946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19A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5BA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74C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ACD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C8B</a:t>
                      </a:r>
                      <a:endParaRPr lang="en-CA" sz="2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D59</a:t>
                      </a:r>
                      <a:endParaRPr lang="en-CA" sz="2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5799215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Erasing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Suppose we delete 207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Cannot move 488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2238" y="3212976"/>
          <a:ext cx="9002400" cy="792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01656"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432"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680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B32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E93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826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rgbClr val="FF0000"/>
                          </a:solidFill>
                        </a:rPr>
                        <a:t>488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946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19A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5BA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74C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ACD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C8B</a:t>
                      </a:r>
                      <a:endParaRPr lang="en-CA" sz="2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D59</a:t>
                      </a:r>
                      <a:endParaRPr lang="en-CA" sz="2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Oval 1"/>
          <p:cNvSpPr/>
          <p:nvPr/>
        </p:nvSpPr>
        <p:spPr>
          <a:xfrm>
            <a:off x="3995936" y="3501008"/>
            <a:ext cx="576064" cy="504056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5923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Erasing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Suppose we delete 207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We could move 946 into Bin 7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2238" y="3212976"/>
          <a:ext cx="9002400" cy="792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01656"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432"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680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B32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E93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826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>
                          <a:solidFill>
                            <a:srgbClr val="FF0000"/>
                          </a:solidFill>
                        </a:rPr>
                        <a:t>946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488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946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19A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5BA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74C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ACD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C8B</a:t>
                      </a:r>
                      <a:endParaRPr lang="en-CA" sz="2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D59</a:t>
                      </a:r>
                      <a:endParaRPr lang="en-CA" sz="2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3995936" y="3501008"/>
            <a:ext cx="576064" cy="504056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Line 44"/>
          <p:cNvSpPr>
            <a:spLocks noChangeShapeType="1"/>
          </p:cNvSpPr>
          <p:nvPr/>
        </p:nvSpPr>
        <p:spPr bwMode="auto">
          <a:xfrm flipH="1">
            <a:off x="4469096" y="3763639"/>
            <a:ext cx="734041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70861966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Erasing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Suppose we delete 207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We cannot move any of the next five entries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2238" y="3212976"/>
          <a:ext cx="9002400" cy="792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01656"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432"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680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B32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E93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826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946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488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>
                          <a:solidFill>
                            <a:srgbClr val="FF0000"/>
                          </a:solidFill>
                        </a:rPr>
                        <a:t>19A</a:t>
                      </a:r>
                      <a:endParaRPr lang="en-CA" sz="2400" b="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rgbClr val="FF0000"/>
                          </a:solidFill>
                        </a:rPr>
                        <a:t>5BA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rgbClr val="FF0000"/>
                          </a:solidFill>
                        </a:rPr>
                        <a:t>74C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rgbClr val="FF0000"/>
                          </a:solidFill>
                        </a:rPr>
                        <a:t>ACD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rgbClr val="FF0000"/>
                          </a:solidFill>
                        </a:rPr>
                        <a:t>C8B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D59</a:t>
                      </a:r>
                      <a:endParaRPr lang="en-CA" sz="2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5122663" y="3501008"/>
            <a:ext cx="576064" cy="504056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9587396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Erasing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Suppose we delete 207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We could move D59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2238" y="3212976"/>
          <a:ext cx="9002400" cy="792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01656"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432"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680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B32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E93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826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946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488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>
                          <a:solidFill>
                            <a:srgbClr val="FF0000"/>
                          </a:solidFill>
                        </a:rPr>
                        <a:t>D59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19A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5BA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74C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ACD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C8B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D59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5122663" y="3501008"/>
            <a:ext cx="576064" cy="504056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Line 44"/>
          <p:cNvSpPr>
            <a:spLocks noChangeShapeType="1"/>
          </p:cNvSpPr>
          <p:nvPr/>
        </p:nvSpPr>
        <p:spPr bwMode="auto">
          <a:xfrm flipH="1">
            <a:off x="5580111" y="3763639"/>
            <a:ext cx="295232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97276312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Erasing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Suppose we delete 207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We cannot fill this bin with 680, and the next bin is empty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We are finished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2238" y="3212976"/>
          <a:ext cx="9002400" cy="792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01656"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432"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680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B32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E93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826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946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488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D59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19A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5BA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74C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ACD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C8B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8485833" y="3501008"/>
            <a:ext cx="576064" cy="504056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57857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Content Placeholder 2"/>
          <p:cNvSpPr>
            <a:spLocks noGrp="1"/>
          </p:cNvSpPr>
          <p:nvPr>
            <p:ph idx="1"/>
          </p:nvPr>
        </p:nvSpPr>
        <p:spPr>
          <a:xfrm>
            <a:off x="465088" y="1417638"/>
            <a:ext cx="8229600" cy="4525963"/>
          </a:xfrm>
        </p:spPr>
        <p:txBody>
          <a:bodyPr>
            <a:normAutofit fontScale="92500" lnSpcReduction="10000"/>
          </a:bodyPr>
          <a:lstStyle/>
          <a:p>
            <a:pPr>
              <a:buFont typeface="Arial" charset="0"/>
              <a:buNone/>
            </a:pPr>
            <a:r>
              <a:rPr lang="en-CA" altLang="en-US" dirty="0">
                <a:latin typeface="Arial" charset="0"/>
                <a:cs typeface="Arial" charset="0"/>
              </a:rPr>
              <a:t>	In general, assume:</a:t>
            </a:r>
          </a:p>
          <a:p>
            <a:pPr lvl="1"/>
            <a:r>
              <a:rPr lang="en-CA" altLang="en-US" dirty="0">
                <a:latin typeface="Arial" charset="0"/>
                <a:cs typeface="Arial" charset="0"/>
              </a:rPr>
              <a:t>The currently removed object has created a hole at index </a:t>
            </a:r>
            <a:r>
              <a:rPr lang="en-CA" altLang="en-US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hole</a:t>
            </a:r>
            <a:endParaRPr lang="en-CA" altLang="en-US" dirty="0">
              <a:solidFill>
                <a:srgbClr val="00B0F0"/>
              </a:solidFill>
              <a:latin typeface="Arial" charset="0"/>
              <a:cs typeface="Arial" charset="0"/>
            </a:endParaRPr>
          </a:p>
          <a:p>
            <a:pPr lvl="1"/>
            <a:r>
              <a:rPr lang="en-CA" altLang="en-US" dirty="0">
                <a:latin typeface="Arial" charset="0"/>
                <a:cs typeface="Arial" charset="0"/>
              </a:rPr>
              <a:t>The object we are checking is located at the position </a:t>
            </a:r>
            <a:r>
              <a:rPr lang="en-CA" alt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index</a:t>
            </a:r>
            <a:r>
              <a:rPr lang="en-CA" altLang="en-US" dirty="0">
                <a:latin typeface="Arial" charset="0"/>
                <a:cs typeface="Arial" charset="0"/>
              </a:rPr>
              <a:t> and has a hash value of </a:t>
            </a:r>
            <a:r>
              <a:rPr lang="en-CA" altLang="en-US" dirty="0">
                <a:latin typeface="Consolas" pitchFamily="49" charset="0"/>
                <a:cs typeface="Consolas" pitchFamily="49" charset="0"/>
              </a:rPr>
              <a:t>hash</a:t>
            </a:r>
          </a:p>
          <a:p>
            <a:pPr lvl="1"/>
            <a:endParaRPr lang="en-CA" altLang="en-US" dirty="0">
              <a:latin typeface="Consolas" pitchFamily="49" charset="0"/>
              <a:cs typeface="Arial" charset="0"/>
            </a:endParaRPr>
          </a:p>
          <a:p>
            <a:pPr lvl="1"/>
            <a:endParaRPr lang="en-CA" altLang="en-US" dirty="0">
              <a:latin typeface="Consolas" pitchFamily="49" charset="0"/>
              <a:cs typeface="Arial" charset="0"/>
            </a:endParaRPr>
          </a:p>
          <a:p>
            <a:pPr lvl="1"/>
            <a:endParaRPr lang="en-CA" altLang="en-US" dirty="0">
              <a:latin typeface="Consolas" pitchFamily="49" charset="0"/>
              <a:cs typeface="Arial" charset="0"/>
            </a:endParaRPr>
          </a:p>
          <a:p>
            <a:pPr lvl="1"/>
            <a:endParaRPr lang="en-CA" altLang="en-US" dirty="0">
              <a:latin typeface="Consolas" pitchFamily="49" charset="0"/>
              <a:cs typeface="Arial" charset="0"/>
            </a:endParaRPr>
          </a:p>
          <a:p>
            <a:pPr lvl="1"/>
            <a:endParaRPr lang="en-CA" altLang="en-US" dirty="0">
              <a:latin typeface="Consolas" pitchFamily="49" charset="0"/>
              <a:cs typeface="Arial" charset="0"/>
            </a:endParaRPr>
          </a:p>
          <a:p>
            <a:pPr lvl="1"/>
            <a:endParaRPr lang="en-CA" altLang="en-US" dirty="0">
              <a:latin typeface="Consolas" pitchFamily="49" charset="0"/>
              <a:cs typeface="Arial" charset="0"/>
            </a:endParaRPr>
          </a:p>
          <a:p>
            <a:pPr lvl="1"/>
            <a:endParaRPr lang="en-CA" altLang="en-US" dirty="0">
              <a:latin typeface="Consolas" pitchFamily="49" charset="0"/>
              <a:cs typeface="Arial" charset="0"/>
            </a:endParaRPr>
          </a:p>
          <a:p>
            <a:pPr lvl="1"/>
            <a:endParaRPr lang="en-CA" altLang="en-US" dirty="0">
              <a:latin typeface="Consolas" pitchFamily="49" charset="0"/>
              <a:cs typeface="Arial" charset="0"/>
            </a:endParaRPr>
          </a:p>
          <a:p>
            <a:pPr lvl="1"/>
            <a:endParaRPr lang="en-CA" altLang="en-US" dirty="0">
              <a:latin typeface="Consolas" pitchFamily="49" charset="0"/>
              <a:cs typeface="Arial" charset="0"/>
            </a:endParaRPr>
          </a:p>
          <a:p>
            <a:pPr lvl="1"/>
            <a:r>
              <a:rPr lang="en-CA" altLang="en-US" dirty="0">
                <a:latin typeface="Arial" charset="0"/>
                <a:cs typeface="Arial" charset="0"/>
              </a:rPr>
              <a:t>Remember:  if we are checking the object </a:t>
            </a:r>
            <a:r>
              <a:rPr lang="en-CA" alt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?</a:t>
            </a:r>
            <a:r>
              <a:rPr lang="en-CA" altLang="en-US" dirty="0">
                <a:latin typeface="Arial" charset="0"/>
                <a:cs typeface="Arial" charset="0"/>
              </a:rPr>
              <a:t> at location </a:t>
            </a:r>
            <a:r>
              <a:rPr lang="en-CA" altLang="en-US" dirty="0">
                <a:latin typeface="Consolas" pitchFamily="49" charset="0"/>
                <a:cs typeface="Consolas" pitchFamily="49" charset="0"/>
              </a:rPr>
              <a:t>index</a:t>
            </a:r>
            <a:r>
              <a:rPr lang="en-CA" altLang="en-US" dirty="0">
                <a:latin typeface="Arial" charset="0"/>
                <a:cs typeface="Arial" charset="0"/>
              </a:rPr>
              <a:t>, this means that all entries between </a:t>
            </a:r>
            <a:r>
              <a:rPr lang="en-CA" altLang="en-US" dirty="0">
                <a:latin typeface="Consolas" pitchFamily="49" charset="0"/>
                <a:cs typeface="Consolas" pitchFamily="49" charset="0"/>
              </a:rPr>
              <a:t>hole</a:t>
            </a:r>
            <a:r>
              <a:rPr lang="en-CA" altLang="en-US" dirty="0">
                <a:latin typeface="Arial" charset="0"/>
                <a:cs typeface="Arial" charset="0"/>
              </a:rPr>
              <a:t> and </a:t>
            </a:r>
            <a:r>
              <a:rPr lang="en-CA" altLang="en-US" dirty="0">
                <a:latin typeface="Consolas" pitchFamily="49" charset="0"/>
                <a:cs typeface="Consolas" pitchFamily="49" charset="0"/>
              </a:rPr>
              <a:t>index</a:t>
            </a:r>
            <a:r>
              <a:rPr lang="zh-CN" alt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altLang="en-US" dirty="0">
                <a:latin typeface="Arial" charset="0"/>
                <a:cs typeface="Arial" charset="0"/>
              </a:rPr>
              <a:t>are both occupied and could not have been copied into the hole</a:t>
            </a:r>
          </a:p>
          <a:p>
            <a:pPr lvl="1"/>
            <a:endParaRPr lang="en-CA" altLang="en-US" dirty="0">
              <a:latin typeface="Arial" charset="0"/>
              <a:cs typeface="Arial" charset="0"/>
            </a:endParaRPr>
          </a:p>
        </p:txBody>
      </p:sp>
      <p:sp>
        <p:nvSpPr>
          <p:cNvPr id="3072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Erasing</a:t>
            </a:r>
            <a:endParaRPr lang="en-CA" altLang="en-US" dirty="0">
              <a:latin typeface="Arial" charset="0"/>
              <a:cs typeface="Arial" charset="0"/>
            </a:endParaRPr>
          </a:p>
        </p:txBody>
      </p:sp>
      <p:pic>
        <p:nvPicPr>
          <p:cNvPr id="30723" name="Picture 6" descr="C:\Users\dwharder\Desktop\Pisdfcture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9694" y="3011261"/>
            <a:ext cx="5640388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 descr="Busywork">
            <a:extLst>
              <a:ext uri="{FF2B5EF4-FFF2-40B4-BE49-F238E27FC236}">
                <a16:creationId xmlns:a16="http://schemas.microsoft.com/office/drawing/2014/main" id="{AC8C262F-9625-A14F-95CC-AB6F20DE3B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3592286"/>
            <a:ext cx="2511467" cy="1325282"/>
          </a:xfrm>
          <a:prstGeom prst="rect">
            <a:avLst/>
          </a:prstGeom>
          <a:noFill/>
          <a:effectLst>
            <a:outerShdw dist="50800" dir="5400000" algn="ctr" rotWithShape="0">
              <a:srgbClr val="000000">
                <a:alpha val="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18585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Arial" charset="0"/>
                <a:cs typeface="Arial" charset="0"/>
              </a:rPr>
              <a:t>Simpler problem</a:t>
            </a:r>
          </a:p>
        </p:txBody>
      </p:sp>
      <p:sp>
        <p:nvSpPr>
          <p:cNvPr id="353283" name="Rectangle 3"/>
          <p:cNvSpPr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2000" dirty="0"/>
              <a:t>	Question: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altLang="en-US" dirty="0"/>
              <a:t>What is the likelihood that in a class of size 100 no two students have the same last three digits?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altLang="en-US" dirty="0"/>
              <a:t>Not very high</a:t>
            </a:r>
            <a:r>
              <a:rPr lang="zh-CN" altLang="en-US" dirty="0"/>
              <a:t>         </a:t>
            </a:r>
            <a:r>
              <a:rPr lang="en-US" altLang="en-US" dirty="0"/>
              <a:t>:  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779040"/>
              </p:ext>
            </p:extLst>
          </p:nvPr>
        </p:nvGraphicFramePr>
        <p:xfrm>
          <a:off x="1907704" y="3027578"/>
          <a:ext cx="5760640" cy="8611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" name="Equation" r:id="rId4" imgW="2463480" imgH="368280" progId="Equation.DSMT4">
                  <p:embed/>
                </p:oleObj>
              </mc:Choice>
              <mc:Fallback>
                <p:oleObj name="Equation" r:id="rId4" imgW="2463480" imgH="368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07704" y="3027578"/>
                        <a:ext cx="5760640" cy="8611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图片 4" descr="一群卡通人物&#10;&#10;中度可信度描述已自动生成">
            <a:extLst>
              <a:ext uri="{FF2B5EF4-FFF2-40B4-BE49-F238E27FC236}">
                <a16:creationId xmlns:a16="http://schemas.microsoft.com/office/drawing/2014/main" id="{A56DD956-E5FD-A744-87BA-7C7E554A962C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69" t="42546" r="3448" b="40272"/>
          <a:stretch/>
        </p:blipFill>
        <p:spPr>
          <a:xfrm>
            <a:off x="2699792" y="2564904"/>
            <a:ext cx="432048" cy="43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569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Erasing</a:t>
            </a:r>
            <a:endParaRPr lang="en-CA" altLang="en-US">
              <a:latin typeface="Arial" charset="0"/>
              <a:cs typeface="Arial" charset="0"/>
            </a:endParaRP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 dirty="0">
                <a:latin typeface="Arial" charset="0"/>
                <a:cs typeface="Arial" charset="0"/>
              </a:rPr>
              <a:t>	The first possibility is that </a:t>
            </a:r>
            <a:r>
              <a:rPr lang="en-CA" altLang="en-US" dirty="0">
                <a:latin typeface="Consolas" pitchFamily="49" charset="0"/>
                <a:cs typeface="Consolas" pitchFamily="49" charset="0"/>
              </a:rPr>
              <a:t>hole &lt; index</a:t>
            </a:r>
          </a:p>
          <a:p>
            <a:pPr lvl="1"/>
            <a:r>
              <a:rPr lang="en-CA" altLang="en-US" dirty="0">
                <a:latin typeface="Arial" charset="0"/>
                <a:cs typeface="Arial" charset="0"/>
              </a:rPr>
              <a:t>In this case, we move the object at </a:t>
            </a:r>
            <a:r>
              <a:rPr lang="en-CA" altLang="en-US" dirty="0">
                <a:latin typeface="Consolas" pitchFamily="49" charset="0"/>
                <a:cs typeface="Consolas" pitchFamily="49" charset="0"/>
              </a:rPr>
              <a:t>index</a:t>
            </a:r>
            <a:r>
              <a:rPr lang="en-CA" altLang="en-US" dirty="0">
                <a:latin typeface="Arial" charset="0"/>
                <a:cs typeface="Arial" charset="0"/>
              </a:rPr>
              <a:t> only if its hash value is either</a:t>
            </a:r>
          </a:p>
          <a:p>
            <a:pPr lvl="2"/>
            <a:r>
              <a:rPr lang="en-CA" altLang="en-US" dirty="0">
                <a:latin typeface="Arial" charset="0"/>
                <a:cs typeface="Arial" charset="0"/>
              </a:rPr>
              <a:t>equal to or less than the </a:t>
            </a:r>
            <a:r>
              <a:rPr lang="en-CA" altLang="en-US" dirty="0">
                <a:latin typeface="Consolas" pitchFamily="49" charset="0"/>
                <a:cs typeface="Consolas" pitchFamily="49" charset="0"/>
              </a:rPr>
              <a:t>hole</a:t>
            </a:r>
            <a:r>
              <a:rPr lang="en-CA" altLang="en-US" dirty="0">
                <a:latin typeface="Arial" charset="0"/>
                <a:cs typeface="Arial" charset="0"/>
              </a:rPr>
              <a:t> </a:t>
            </a:r>
            <a:r>
              <a:rPr lang="en-CA" altLang="en-US" b="1" dirty="0">
                <a:latin typeface="Arial" charset="0"/>
                <a:cs typeface="Arial" charset="0"/>
              </a:rPr>
              <a:t>or</a:t>
            </a:r>
          </a:p>
          <a:p>
            <a:pPr lvl="2"/>
            <a:r>
              <a:rPr lang="en-CA" altLang="en-US" dirty="0">
                <a:latin typeface="Arial" charset="0"/>
                <a:cs typeface="Arial" charset="0"/>
              </a:rPr>
              <a:t>greater than the </a:t>
            </a:r>
            <a:r>
              <a:rPr lang="en-CA" altLang="en-US" dirty="0">
                <a:latin typeface="Consolas" pitchFamily="49" charset="0"/>
                <a:cs typeface="Consolas" pitchFamily="49" charset="0"/>
              </a:rPr>
              <a:t>index</a:t>
            </a:r>
            <a:r>
              <a:rPr lang="en-CA" altLang="en-US" dirty="0">
                <a:latin typeface="Arial" charset="0"/>
                <a:cs typeface="Arial" charset="0"/>
              </a:rPr>
              <a:t> of the potential candidate</a:t>
            </a:r>
          </a:p>
          <a:p>
            <a:pPr lvl="1"/>
            <a:endParaRPr lang="en-CA" altLang="en-US" dirty="0">
              <a:latin typeface="Arial" charset="0"/>
              <a:cs typeface="Arial" charset="0"/>
            </a:endParaRPr>
          </a:p>
          <a:p>
            <a:pPr lvl="1"/>
            <a:endParaRPr lang="en-CA" altLang="en-US" dirty="0">
              <a:latin typeface="Arial" charset="0"/>
              <a:cs typeface="Arial" charset="0"/>
            </a:endParaRPr>
          </a:p>
          <a:p>
            <a:pPr lvl="1"/>
            <a:endParaRPr lang="en-CA" altLang="en-US" dirty="0">
              <a:latin typeface="Arial" charset="0"/>
              <a:cs typeface="Arial" charset="0"/>
            </a:endParaRPr>
          </a:p>
          <a:p>
            <a:pPr lvl="1"/>
            <a:endParaRPr lang="en-CA" altLang="en-US" dirty="0">
              <a:latin typeface="Arial" charset="0"/>
              <a:cs typeface="Arial" charset="0"/>
            </a:endParaRPr>
          </a:p>
          <a:p>
            <a:pPr lvl="1"/>
            <a:endParaRPr lang="en-CA" altLang="en-US" dirty="0">
              <a:latin typeface="Arial" charset="0"/>
              <a:cs typeface="Arial" charset="0"/>
            </a:endParaRPr>
          </a:p>
          <a:p>
            <a:pPr lvl="1"/>
            <a:endParaRPr lang="en-CA" altLang="en-US" dirty="0">
              <a:latin typeface="Arial" charset="0"/>
              <a:cs typeface="Arial" charset="0"/>
            </a:endParaRPr>
          </a:p>
          <a:p>
            <a:pPr lvl="1"/>
            <a:endParaRPr lang="en-CA" altLang="en-US" dirty="0">
              <a:latin typeface="Arial" charset="0"/>
              <a:cs typeface="Arial" charset="0"/>
            </a:endParaRPr>
          </a:p>
        </p:txBody>
      </p:sp>
      <p:pic>
        <p:nvPicPr>
          <p:cNvPr id="31748" name="Picture 2" descr="C:\Users\dwharder\Desktop\h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3429000"/>
            <a:ext cx="5640388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300636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Erasing</a:t>
            </a:r>
            <a:endParaRPr lang="en-CA" altLang="en-US" dirty="0">
              <a:latin typeface="Arial" charset="0"/>
              <a:cs typeface="Arial" charset="0"/>
            </a:endParaRP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 dirty="0">
                <a:latin typeface="Arial" charset="0"/>
                <a:cs typeface="Arial" charset="0"/>
              </a:rPr>
              <a:t>	The other possibility is we wrapped around the end of the array, that is, </a:t>
            </a:r>
            <a:r>
              <a:rPr lang="en-CA" altLang="en-US" dirty="0">
                <a:latin typeface="Consolas" pitchFamily="49" charset="0"/>
                <a:cs typeface="Consolas" pitchFamily="49" charset="0"/>
              </a:rPr>
              <a:t>hole &gt; index</a:t>
            </a:r>
          </a:p>
          <a:p>
            <a:pPr lvl="1"/>
            <a:r>
              <a:rPr lang="en-CA" altLang="en-US" dirty="0">
                <a:latin typeface="Arial" charset="0"/>
                <a:cs typeface="Arial" charset="0"/>
              </a:rPr>
              <a:t>In this case, we move the object at </a:t>
            </a:r>
            <a:r>
              <a:rPr lang="en-CA" altLang="en-US" dirty="0">
                <a:latin typeface="Consolas" pitchFamily="49" charset="0"/>
                <a:cs typeface="Consolas" pitchFamily="49" charset="0"/>
              </a:rPr>
              <a:t>index</a:t>
            </a:r>
            <a:r>
              <a:rPr lang="en-CA" altLang="en-US" dirty="0">
                <a:latin typeface="Arial" charset="0"/>
                <a:cs typeface="Arial" charset="0"/>
              </a:rPr>
              <a:t> only if its hash value is both</a:t>
            </a:r>
          </a:p>
          <a:p>
            <a:pPr lvl="2"/>
            <a:r>
              <a:rPr lang="en-CA" altLang="en-US" dirty="0">
                <a:latin typeface="Arial" charset="0"/>
                <a:cs typeface="Arial" charset="0"/>
              </a:rPr>
              <a:t>greater than the index of the potential candidate </a:t>
            </a:r>
            <a:r>
              <a:rPr lang="en-CA" altLang="en-US" b="1" dirty="0">
                <a:solidFill>
                  <a:srgbClr val="FF0000"/>
                </a:solidFill>
                <a:latin typeface="Arial" charset="0"/>
                <a:cs typeface="Arial" charset="0"/>
              </a:rPr>
              <a:t>and</a:t>
            </a:r>
          </a:p>
          <a:p>
            <a:pPr lvl="2"/>
            <a:r>
              <a:rPr lang="en-CA" altLang="en-US" dirty="0">
                <a:latin typeface="Arial" charset="0"/>
                <a:cs typeface="Arial" charset="0"/>
              </a:rPr>
              <a:t>less than or equal to the hole</a:t>
            </a:r>
          </a:p>
          <a:p>
            <a:pPr lvl="1"/>
            <a:endParaRPr lang="en-CA" altLang="en-US" dirty="0">
              <a:latin typeface="Arial" charset="0"/>
              <a:cs typeface="Arial" charset="0"/>
            </a:endParaRPr>
          </a:p>
          <a:p>
            <a:pPr lvl="1"/>
            <a:endParaRPr lang="en-CA" altLang="en-US" dirty="0">
              <a:latin typeface="Arial" charset="0"/>
              <a:cs typeface="Arial" charset="0"/>
            </a:endParaRPr>
          </a:p>
          <a:p>
            <a:pPr lvl="1"/>
            <a:endParaRPr lang="en-CA" altLang="en-US" dirty="0">
              <a:latin typeface="Arial" charset="0"/>
              <a:cs typeface="Arial" charset="0"/>
            </a:endParaRPr>
          </a:p>
          <a:p>
            <a:pPr lvl="1">
              <a:buFont typeface="Arial" charset="0"/>
              <a:buNone/>
            </a:pPr>
            <a:endParaRPr lang="en-CA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CA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CA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CA" altLang="en-US" dirty="0">
                <a:latin typeface="Arial" charset="0"/>
                <a:cs typeface="Arial" charset="0"/>
              </a:rPr>
              <a:t>	In either case, if the move is successful, the </a:t>
            </a:r>
            <a:r>
              <a:rPr lang="en-CA" altLang="en-US" b="1" dirty="0">
                <a:solidFill>
                  <a:srgbClr val="FF0000"/>
                </a:solidFill>
                <a:latin typeface="Arial" charset="0"/>
                <a:cs typeface="Arial" charset="0"/>
              </a:rPr>
              <a:t>?</a:t>
            </a:r>
            <a:r>
              <a:rPr lang="en-CA" altLang="en-US" dirty="0">
                <a:latin typeface="Arial" charset="0"/>
                <a:cs typeface="Arial" charset="0"/>
              </a:rPr>
              <a:t> now becomes the new hole to be filled</a:t>
            </a:r>
          </a:p>
        </p:txBody>
      </p:sp>
      <p:pic>
        <p:nvPicPr>
          <p:cNvPr id="32772" name="Picture 3" descr="C:\Users\dwharder\Desktop\h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3429000"/>
            <a:ext cx="5640388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78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Alternative Method: Lazy </a:t>
            </a:r>
            <a:r>
              <a:rPr lang="en-US" altLang="en-US" dirty="0">
                <a:latin typeface="Arial" charset="0"/>
                <a:cs typeface="Arial" charset="0"/>
              </a:rPr>
              <a:t>Erasing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Consider erasing 3AD</a:t>
            </a:r>
            <a:endParaRPr lang="zh-CN" alt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6522686"/>
              </p:ext>
            </p:extLst>
          </p:nvPr>
        </p:nvGraphicFramePr>
        <p:xfrm>
          <a:off x="62238" y="3789040"/>
          <a:ext cx="9002400" cy="792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01656"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432"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680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D59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B32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E93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826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207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488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946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19A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5BA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74C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3AD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ACD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C8B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5174934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Alternative Method: Lazy </a:t>
            </a:r>
            <a:r>
              <a:rPr lang="en-US" altLang="en-US" dirty="0">
                <a:latin typeface="Arial" charset="0"/>
                <a:cs typeface="Arial" charset="0"/>
              </a:rPr>
              <a:t>Erasing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Consider erasing 3AD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Mark the bin as </a:t>
            </a:r>
            <a:r>
              <a:rPr lang="en-US" altLang="en-US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ERASED</a:t>
            </a:r>
            <a:endParaRPr lang="en-US" altLang="zh-CN" dirty="0"/>
          </a:p>
          <a:p>
            <a:pPr lvl="1"/>
            <a:r>
              <a:rPr lang="en-US" altLang="zh-CN" dirty="0"/>
              <a:t>Searching: regard </a:t>
            </a:r>
            <a:r>
              <a:rPr lang="en-US" altLang="en-US" dirty="0"/>
              <a:t>it </a:t>
            </a:r>
            <a:r>
              <a:rPr lang="en-US" altLang="zh-CN" dirty="0"/>
              <a:t>as occupied</a:t>
            </a:r>
          </a:p>
          <a:p>
            <a:pPr lvl="1"/>
            <a:r>
              <a:rPr lang="en-US" altLang="zh-CN" dirty="0"/>
              <a:t>Insertion: regard </a:t>
            </a:r>
            <a:r>
              <a:rPr lang="en-US" altLang="en-US" dirty="0"/>
              <a:t>it </a:t>
            </a:r>
            <a:r>
              <a:rPr lang="en-US" altLang="zh-CN" dirty="0"/>
              <a:t>as unoccupied</a:t>
            </a:r>
          </a:p>
          <a:p>
            <a:pPr lvl="2"/>
            <a:r>
              <a:rPr lang="en-US" altLang="zh-CN" dirty="0">
                <a:solidFill>
                  <a:srgbClr val="FF0000"/>
                </a:solidFill>
              </a:rPr>
              <a:t>What if we want to insert ACD?</a:t>
            </a:r>
          </a:p>
          <a:p>
            <a:pPr lvl="2"/>
            <a:r>
              <a:rPr lang="en-US" altLang="zh-CN" dirty="0"/>
              <a:t>Search before insertion</a:t>
            </a:r>
          </a:p>
          <a:p>
            <a:pPr lvl="1"/>
            <a:endParaRPr lang="zh-CN" alt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4966630"/>
              </p:ext>
            </p:extLst>
          </p:nvPr>
        </p:nvGraphicFramePr>
        <p:xfrm>
          <a:off x="62238" y="3789040"/>
          <a:ext cx="9002400" cy="792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01656"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432"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680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D59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B32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E93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826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207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488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946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19A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5BA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74C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altLang="zh-CN" sz="2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3AD</a:t>
                      </a:r>
                      <a:endParaRPr lang="en-CA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ACD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C8B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7321952" y="4221088"/>
            <a:ext cx="648072" cy="216024"/>
            <a:chOff x="7321952" y="3661958"/>
            <a:chExt cx="648072" cy="216024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7321952" y="3661958"/>
              <a:ext cx="648072" cy="21602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flipV="1">
              <a:off x="7321952" y="3661958"/>
              <a:ext cx="648072" cy="21602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91890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Primary Clustering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We have already observed the following phenomenon: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With more insertions, the contiguous regions (or </a:t>
            </a:r>
            <a:r>
              <a:rPr lang="en-US" altLang="en-US" i="1" dirty="0">
                <a:latin typeface="Arial" charset="0"/>
                <a:cs typeface="Arial" charset="0"/>
              </a:rPr>
              <a:t>clusters</a:t>
            </a:r>
            <a:r>
              <a:rPr lang="en-US" altLang="en-US" dirty="0">
                <a:latin typeface="Arial" charset="0"/>
                <a:cs typeface="Arial" charset="0"/>
              </a:rPr>
              <a:t>) get larger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 length of these chains will affect the number of probes required to perform insertions, accesses, or removals</a:t>
            </a:r>
          </a:p>
          <a:p>
            <a:pPr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2238" y="2564904"/>
          <a:ext cx="9002400" cy="360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1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020"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/>
                        <a:t>680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/>
                        <a:t>826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/>
                        <a:t>207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/>
                        <a:t>488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b="0" dirty="0">
                          <a:solidFill>
                            <a:schemeClr val="tx1"/>
                          </a:solidFill>
                        </a:rPr>
                        <a:t>946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>
                          <a:solidFill>
                            <a:schemeClr val="tx1"/>
                          </a:solidFill>
                        </a:rPr>
                        <a:t>C8B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>
                          <a:solidFill>
                            <a:schemeClr val="tx1"/>
                          </a:solidFill>
                        </a:rPr>
                        <a:t>74C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>
                          <a:solidFill>
                            <a:schemeClr val="tx1"/>
                          </a:solidFill>
                        </a:rPr>
                        <a:t>ACD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>
                          <a:solidFill>
                            <a:schemeClr val="tx1"/>
                          </a:solidFill>
                        </a:rPr>
                        <a:t>3AD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>
                          <a:solidFill>
                            <a:schemeClr val="tx1"/>
                          </a:solidFill>
                        </a:rPr>
                        <a:t>946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>
                          <a:solidFill>
                            <a:schemeClr val="tx1"/>
                          </a:solidFill>
                        </a:rPr>
                        <a:t>B32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>
                          <a:solidFill>
                            <a:schemeClr val="tx1"/>
                          </a:solidFill>
                        </a:rPr>
                        <a:t>D59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>
                          <a:solidFill>
                            <a:schemeClr val="tx1"/>
                          </a:solidFill>
                        </a:rPr>
                        <a:t>5BA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alt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charset="0"/>
                        </a:rPr>
                        <a:t>19A </a:t>
                      </a:r>
                      <a:endParaRPr lang="en-CA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>
                          <a:solidFill>
                            <a:schemeClr val="tx1"/>
                          </a:solidFill>
                        </a:rPr>
                        <a:t>E9C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6710485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Primary Clustering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We currently have three clusters of length four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2238" y="2564904"/>
          <a:ext cx="9002400" cy="360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1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020"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/>
                        <a:t>680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/>
                        <a:t>826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/>
                        <a:t>207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/>
                        <a:t>488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b="0" dirty="0">
                          <a:solidFill>
                            <a:schemeClr val="tx1"/>
                          </a:solidFill>
                        </a:rPr>
                        <a:t>946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>
                          <a:solidFill>
                            <a:schemeClr val="tx1"/>
                          </a:solidFill>
                        </a:rPr>
                        <a:t>C8B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>
                          <a:solidFill>
                            <a:schemeClr val="tx1"/>
                          </a:solidFill>
                        </a:rPr>
                        <a:t>74C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>
                          <a:solidFill>
                            <a:schemeClr val="tx1"/>
                          </a:solidFill>
                        </a:rPr>
                        <a:t>ACD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>
                          <a:solidFill>
                            <a:schemeClr val="tx1"/>
                          </a:solidFill>
                        </a:rPr>
                        <a:t>3AD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>
                          <a:solidFill>
                            <a:schemeClr val="tx1"/>
                          </a:solidFill>
                        </a:rPr>
                        <a:t>946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>
                          <a:solidFill>
                            <a:schemeClr val="tx1"/>
                          </a:solidFill>
                        </a:rPr>
                        <a:t>B32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>
                          <a:solidFill>
                            <a:schemeClr val="tx1"/>
                          </a:solidFill>
                        </a:rPr>
                        <a:t>D59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>
                          <a:solidFill>
                            <a:schemeClr val="tx1"/>
                          </a:solidFill>
                        </a:rPr>
                        <a:t>5BA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alt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charset="0"/>
                        </a:rPr>
                        <a:t>19A </a:t>
                      </a:r>
                      <a:endParaRPr lang="en-CA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>
                          <a:solidFill>
                            <a:schemeClr val="tx1"/>
                          </a:solidFill>
                        </a:rPr>
                        <a:t>E9C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Line 44"/>
          <p:cNvSpPr>
            <a:spLocks noChangeShapeType="1"/>
          </p:cNvSpPr>
          <p:nvPr/>
        </p:nvSpPr>
        <p:spPr bwMode="auto">
          <a:xfrm flipH="1">
            <a:off x="1763688" y="2996952"/>
            <a:ext cx="108012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6" name="Line 44"/>
          <p:cNvSpPr>
            <a:spLocks noChangeShapeType="1"/>
          </p:cNvSpPr>
          <p:nvPr/>
        </p:nvSpPr>
        <p:spPr bwMode="auto">
          <a:xfrm flipH="1">
            <a:off x="3195381" y="2996952"/>
            <a:ext cx="108012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7" name="Line 44"/>
          <p:cNvSpPr>
            <a:spLocks noChangeShapeType="1"/>
          </p:cNvSpPr>
          <p:nvPr/>
        </p:nvSpPr>
        <p:spPr bwMode="auto">
          <a:xfrm flipH="1">
            <a:off x="7117681" y="2996952"/>
            <a:ext cx="108012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1940019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Primary Clustering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There is a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5/32 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≈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16 %</a:t>
            </a:r>
            <a:r>
              <a:rPr lang="en-US" altLang="en-US" dirty="0">
                <a:latin typeface="Arial" charset="0"/>
                <a:cs typeface="Arial" charset="0"/>
              </a:rPr>
              <a:t> chance that an insertion will fill A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2238" y="2564904"/>
          <a:ext cx="9002400" cy="360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1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020"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/>
                        <a:t>680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/>
                        <a:t>826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/>
                        <a:t>207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/>
                        <a:t>488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b="0" dirty="0">
                          <a:solidFill>
                            <a:schemeClr val="tx1"/>
                          </a:solidFill>
                        </a:rPr>
                        <a:t>946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>
                          <a:solidFill>
                            <a:schemeClr val="tx1"/>
                          </a:solidFill>
                        </a:rPr>
                        <a:t>C8B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>
                          <a:solidFill>
                            <a:schemeClr val="tx1"/>
                          </a:solidFill>
                        </a:rPr>
                        <a:t>74C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>
                          <a:solidFill>
                            <a:schemeClr val="tx1"/>
                          </a:solidFill>
                        </a:rPr>
                        <a:t>ACD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>
                          <a:solidFill>
                            <a:schemeClr val="tx1"/>
                          </a:solidFill>
                        </a:rPr>
                        <a:t>3AD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>
                          <a:solidFill>
                            <a:schemeClr val="tx1"/>
                          </a:solidFill>
                        </a:rPr>
                        <a:t>946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>
                          <a:solidFill>
                            <a:schemeClr val="tx1"/>
                          </a:solidFill>
                        </a:rPr>
                        <a:t>B32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>
                          <a:solidFill>
                            <a:schemeClr val="tx1"/>
                          </a:solidFill>
                        </a:rPr>
                        <a:t>D59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>
                          <a:solidFill>
                            <a:schemeClr val="tx1"/>
                          </a:solidFill>
                        </a:rPr>
                        <a:t>5BA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alt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charset="0"/>
                        </a:rPr>
                        <a:t>19A </a:t>
                      </a:r>
                      <a:endParaRPr lang="en-CA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>
                          <a:solidFill>
                            <a:schemeClr val="tx1"/>
                          </a:solidFill>
                        </a:rPr>
                        <a:t>E9C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Line 44"/>
          <p:cNvSpPr>
            <a:spLocks noChangeShapeType="1"/>
          </p:cNvSpPr>
          <p:nvPr/>
        </p:nvSpPr>
        <p:spPr bwMode="auto">
          <a:xfrm flipH="1">
            <a:off x="1763688" y="2996952"/>
            <a:ext cx="108012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6" name="Line 44"/>
          <p:cNvSpPr>
            <a:spLocks noChangeShapeType="1"/>
          </p:cNvSpPr>
          <p:nvPr/>
        </p:nvSpPr>
        <p:spPr bwMode="auto">
          <a:xfrm flipH="1">
            <a:off x="3195381" y="2996952"/>
            <a:ext cx="108012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7" name="Line 44"/>
          <p:cNvSpPr>
            <a:spLocks noChangeShapeType="1"/>
          </p:cNvSpPr>
          <p:nvPr/>
        </p:nvSpPr>
        <p:spPr bwMode="auto">
          <a:xfrm flipH="1">
            <a:off x="7117681" y="2996952"/>
            <a:ext cx="108012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1444560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Primary Clustering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There is a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5/32 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≈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16 %</a:t>
            </a:r>
            <a:r>
              <a:rPr lang="en-US" altLang="en-US" dirty="0">
                <a:latin typeface="Arial" charset="0"/>
                <a:cs typeface="Arial" charset="0"/>
              </a:rPr>
              <a:t> chance that an insertion will fill A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This causes two clusters to </a:t>
            </a:r>
            <a:r>
              <a:rPr lang="en-US" altLang="en-US" i="1" dirty="0">
                <a:latin typeface="Arial" charset="0"/>
                <a:cs typeface="Arial" charset="0"/>
              </a:rPr>
              <a:t>coalesce</a:t>
            </a:r>
            <a:r>
              <a:rPr lang="en-US" altLang="en-US" dirty="0">
                <a:latin typeface="Arial" charset="0"/>
                <a:cs typeface="Arial" charset="0"/>
              </a:rPr>
              <a:t> into one larger cluster of length 9</a:t>
            </a:r>
          </a:p>
          <a:p>
            <a:pPr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2238" y="2564904"/>
          <a:ext cx="9002400" cy="360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1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020"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/>
                        <a:t>680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/>
                        <a:t>826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/>
                        <a:t>207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/>
                        <a:t>488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b="0" dirty="0">
                          <a:solidFill>
                            <a:schemeClr val="tx1"/>
                          </a:solidFill>
                        </a:rPr>
                        <a:t>946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1" dirty="0">
                          <a:solidFill>
                            <a:srgbClr val="FF0000"/>
                          </a:solidFill>
                        </a:rPr>
                        <a:t>747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>
                          <a:solidFill>
                            <a:schemeClr val="tx1"/>
                          </a:solidFill>
                        </a:rPr>
                        <a:t>C8B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>
                          <a:solidFill>
                            <a:schemeClr val="tx1"/>
                          </a:solidFill>
                        </a:rPr>
                        <a:t>74C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>
                          <a:solidFill>
                            <a:schemeClr val="tx1"/>
                          </a:solidFill>
                        </a:rPr>
                        <a:t>ACD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>
                          <a:solidFill>
                            <a:schemeClr val="tx1"/>
                          </a:solidFill>
                        </a:rPr>
                        <a:t>3AD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>
                          <a:solidFill>
                            <a:schemeClr val="tx1"/>
                          </a:solidFill>
                        </a:rPr>
                        <a:t>946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>
                          <a:solidFill>
                            <a:schemeClr val="tx1"/>
                          </a:solidFill>
                        </a:rPr>
                        <a:t>B32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>
                          <a:solidFill>
                            <a:schemeClr val="tx1"/>
                          </a:solidFill>
                        </a:rPr>
                        <a:t>D59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>
                          <a:solidFill>
                            <a:schemeClr val="tx1"/>
                          </a:solidFill>
                        </a:rPr>
                        <a:t>5BA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alt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charset="0"/>
                        </a:rPr>
                        <a:t>19A </a:t>
                      </a:r>
                      <a:endParaRPr lang="en-CA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>
                          <a:solidFill>
                            <a:schemeClr val="tx1"/>
                          </a:solidFill>
                        </a:rPr>
                        <a:t>E9C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Line 44"/>
          <p:cNvSpPr>
            <a:spLocks noChangeShapeType="1"/>
          </p:cNvSpPr>
          <p:nvPr/>
        </p:nvSpPr>
        <p:spPr bwMode="auto">
          <a:xfrm flipH="1">
            <a:off x="1763688" y="2996952"/>
            <a:ext cx="252028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7" name="Line 44"/>
          <p:cNvSpPr>
            <a:spLocks noChangeShapeType="1"/>
          </p:cNvSpPr>
          <p:nvPr/>
        </p:nvSpPr>
        <p:spPr bwMode="auto">
          <a:xfrm flipH="1">
            <a:off x="7117681" y="2996952"/>
            <a:ext cx="108012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2932003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Primary Clustering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There is now a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11/32 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≈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34 % </a:t>
            </a:r>
            <a:r>
              <a:rPr lang="en-US" altLang="en-US" dirty="0">
                <a:latin typeface="Arial" charset="0"/>
                <a:cs typeface="Arial" charset="0"/>
              </a:rPr>
              <a:t>chance that the next insertion will increase the length of this cluster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2238" y="2564904"/>
          <a:ext cx="9002400" cy="360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1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020"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/>
                        <a:t>680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/>
                        <a:t>826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/>
                        <a:t>207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/>
                        <a:t>488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b="0" dirty="0">
                          <a:solidFill>
                            <a:schemeClr val="tx1"/>
                          </a:solidFill>
                        </a:rPr>
                        <a:t>946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>
                          <a:solidFill>
                            <a:schemeClr val="tx1"/>
                          </a:solidFill>
                        </a:rPr>
                        <a:t>747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>
                          <a:solidFill>
                            <a:schemeClr val="tx1"/>
                          </a:solidFill>
                        </a:rPr>
                        <a:t>C8B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>
                          <a:solidFill>
                            <a:schemeClr val="tx1"/>
                          </a:solidFill>
                        </a:rPr>
                        <a:t>74C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>
                          <a:solidFill>
                            <a:schemeClr val="tx1"/>
                          </a:solidFill>
                        </a:rPr>
                        <a:t>ACD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>
                          <a:solidFill>
                            <a:schemeClr val="tx1"/>
                          </a:solidFill>
                        </a:rPr>
                        <a:t>3AD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>
                          <a:solidFill>
                            <a:schemeClr val="tx1"/>
                          </a:solidFill>
                        </a:rPr>
                        <a:t>946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>
                          <a:solidFill>
                            <a:schemeClr val="tx1"/>
                          </a:solidFill>
                        </a:rPr>
                        <a:t>B32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>
                          <a:solidFill>
                            <a:schemeClr val="tx1"/>
                          </a:solidFill>
                        </a:rPr>
                        <a:t>D59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>
                          <a:solidFill>
                            <a:schemeClr val="tx1"/>
                          </a:solidFill>
                        </a:rPr>
                        <a:t>5BA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alt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charset="0"/>
                        </a:rPr>
                        <a:t>19A </a:t>
                      </a:r>
                      <a:endParaRPr lang="en-CA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>
                          <a:solidFill>
                            <a:schemeClr val="tx1"/>
                          </a:solidFill>
                        </a:rPr>
                        <a:t>E9C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Line 44"/>
          <p:cNvSpPr>
            <a:spLocks noChangeShapeType="1"/>
          </p:cNvSpPr>
          <p:nvPr/>
        </p:nvSpPr>
        <p:spPr bwMode="auto">
          <a:xfrm flipH="1">
            <a:off x="1763688" y="2996952"/>
            <a:ext cx="252028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7" name="Line 44"/>
          <p:cNvSpPr>
            <a:spLocks noChangeShapeType="1"/>
          </p:cNvSpPr>
          <p:nvPr/>
        </p:nvSpPr>
        <p:spPr bwMode="auto">
          <a:xfrm flipH="1">
            <a:off x="7117681" y="2996952"/>
            <a:ext cx="108012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0110615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Primary Clustering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As the cluster length increases, the probability of further increasing the length increases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In general: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Suppose that a cluster is of length </a:t>
            </a:r>
            <a:r>
              <a:rPr lang="en-US" altLang="en-US" i="1" dirty="0">
                <a:latin typeface="Times New Roman" pitchFamily="18" charset="0"/>
                <a:cs typeface="Times New Roman" pitchFamily="18" charset="0"/>
              </a:rPr>
              <a:t>ℓ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An insertion either into any bin occupied by the chain or into the locations immediately before or after it will increase the length of the chain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This gives a probability of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2238" y="2564904"/>
          <a:ext cx="9002400" cy="360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1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020"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/>
                        <a:t>680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/>
                        <a:t>826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/>
                        <a:t>207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/>
                        <a:t>488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b="0" dirty="0">
                          <a:solidFill>
                            <a:schemeClr val="tx1"/>
                          </a:solidFill>
                        </a:rPr>
                        <a:t>946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>
                          <a:solidFill>
                            <a:schemeClr val="tx1"/>
                          </a:solidFill>
                        </a:rPr>
                        <a:t>747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>
                          <a:solidFill>
                            <a:schemeClr val="tx1"/>
                          </a:solidFill>
                        </a:rPr>
                        <a:t>C8B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>
                          <a:solidFill>
                            <a:schemeClr val="tx1"/>
                          </a:solidFill>
                        </a:rPr>
                        <a:t>74C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>
                          <a:solidFill>
                            <a:schemeClr val="tx1"/>
                          </a:solidFill>
                        </a:rPr>
                        <a:t>ACD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>
                          <a:solidFill>
                            <a:schemeClr val="tx1"/>
                          </a:solidFill>
                        </a:rPr>
                        <a:t>3AD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>
                          <a:solidFill>
                            <a:schemeClr val="tx1"/>
                          </a:solidFill>
                        </a:rPr>
                        <a:t>946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>
                          <a:solidFill>
                            <a:schemeClr val="tx1"/>
                          </a:solidFill>
                        </a:rPr>
                        <a:t>B32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>
                          <a:solidFill>
                            <a:schemeClr val="tx1"/>
                          </a:solidFill>
                        </a:rPr>
                        <a:t>D59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>
                          <a:solidFill>
                            <a:schemeClr val="tx1"/>
                          </a:solidFill>
                        </a:rPr>
                        <a:t>5BA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alt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charset="0"/>
                        </a:rPr>
                        <a:t>19A </a:t>
                      </a:r>
                      <a:endParaRPr lang="en-CA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>
                          <a:solidFill>
                            <a:schemeClr val="tx1"/>
                          </a:solidFill>
                        </a:rPr>
                        <a:t>E9C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Line 44"/>
          <p:cNvSpPr>
            <a:spLocks noChangeShapeType="1"/>
          </p:cNvSpPr>
          <p:nvPr/>
        </p:nvSpPr>
        <p:spPr bwMode="auto">
          <a:xfrm flipH="1">
            <a:off x="1467189" y="2827535"/>
            <a:ext cx="3096344" cy="0"/>
          </a:xfrm>
          <a:prstGeom prst="line">
            <a:avLst/>
          </a:prstGeom>
          <a:noFill/>
          <a:ln w="28575">
            <a:solidFill>
              <a:srgbClr val="FFC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6" name="Line 44"/>
          <p:cNvSpPr>
            <a:spLocks noChangeShapeType="1"/>
          </p:cNvSpPr>
          <p:nvPr/>
        </p:nvSpPr>
        <p:spPr bwMode="auto">
          <a:xfrm flipH="1">
            <a:off x="7117681" y="2996952"/>
            <a:ext cx="108012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/>
        </p:nvGraphicFramePr>
        <p:xfrm>
          <a:off x="3993191" y="4783237"/>
          <a:ext cx="598487" cy="661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0" name="Equation" r:id="rId4" imgW="355320" imgH="393480" progId="Equation.DSMT4">
                  <p:embed/>
                </p:oleObj>
              </mc:Choice>
              <mc:Fallback>
                <p:oleObj name="Equation" r:id="rId4" imgW="35532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3191" y="4783237"/>
                        <a:ext cx="598487" cy="661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Line 44"/>
          <p:cNvSpPr>
            <a:spLocks noChangeShapeType="1"/>
          </p:cNvSpPr>
          <p:nvPr/>
        </p:nvSpPr>
        <p:spPr bwMode="auto">
          <a:xfrm flipH="1">
            <a:off x="1763688" y="2996952"/>
            <a:ext cx="252028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5577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Arial" charset="0"/>
                <a:cs typeface="Arial" charset="0"/>
              </a:rPr>
              <a:t>Simpler problem</a:t>
            </a:r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2000" dirty="0"/>
              <a:t>	Consequently, I have a function that maps a student onto a 3-digit number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altLang="en-US" dirty="0"/>
              <a:t>I can store the examination grade in that location</a:t>
            </a:r>
            <a:endParaRPr lang="en-US" altLang="en-US" i="1" dirty="0"/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altLang="en-US" dirty="0"/>
              <a:t>Storing it, accessing it, and erasing it is </a:t>
            </a:r>
            <a:r>
              <a:rPr lang="en-US" altLang="en-US" b="1" dirty="0">
                <a:latin typeface="Symbol" pitchFamily="18" charset="2"/>
              </a:rPr>
              <a:t>Q</a:t>
            </a:r>
            <a:r>
              <a:rPr lang="en-US" altLang="en-US" dirty="0"/>
              <a:t>(1)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altLang="en-US" dirty="0"/>
              <a:t>Problem:  two or more students may map</a:t>
            </a:r>
            <a:br>
              <a:rPr lang="en-US" altLang="en-US" dirty="0"/>
            </a:br>
            <a:r>
              <a:rPr lang="en-US" altLang="en-US" dirty="0"/>
              <a:t>to the same number:</a:t>
            </a:r>
          </a:p>
          <a:p>
            <a:pPr lvl="2" eaLnBrk="1" hangingPunct="1">
              <a:spcBef>
                <a:spcPct val="20000"/>
              </a:spcBef>
              <a:buFontTx/>
              <a:buChar char="–"/>
            </a:pPr>
            <a:r>
              <a:rPr lang="en-CA" dirty="0"/>
              <a:t>Student A has ID 20173456 and scored 85</a:t>
            </a:r>
          </a:p>
          <a:p>
            <a:pPr lvl="2" eaLnBrk="1" hangingPunct="1">
              <a:spcBef>
                <a:spcPct val="20000"/>
              </a:spcBef>
              <a:buFontTx/>
              <a:buChar char="–"/>
            </a:pPr>
            <a:r>
              <a:rPr lang="en-CA" altLang="en-US" dirty="0"/>
              <a:t>Student B has ID 20234456 and scored 87</a:t>
            </a:r>
            <a:endParaRPr lang="en-US" altLang="en-US" dirty="0"/>
          </a:p>
        </p:txBody>
      </p:sp>
      <p:graphicFrame>
        <p:nvGraphicFramePr>
          <p:cNvPr id="360575" name="Group 1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9018934"/>
              </p:ext>
            </p:extLst>
          </p:nvPr>
        </p:nvGraphicFramePr>
        <p:xfrm>
          <a:off x="7019925" y="2565400"/>
          <a:ext cx="1247775" cy="3292476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15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454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455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456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86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457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458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459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460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3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461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3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462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3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463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79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43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464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43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465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22573" name="Text Box 128"/>
          <p:cNvSpPr txBox="1">
            <a:spLocks noChangeArrowheads="1"/>
          </p:cNvSpPr>
          <p:nvPr/>
        </p:nvSpPr>
        <p:spPr bwMode="auto">
          <a:xfrm rot="-5400000">
            <a:off x="6954044" y="2128044"/>
            <a:ext cx="355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...</a:t>
            </a:r>
          </a:p>
        </p:txBody>
      </p:sp>
      <p:sp>
        <p:nvSpPr>
          <p:cNvPr id="22574" name="Text Box 129"/>
          <p:cNvSpPr txBox="1">
            <a:spLocks noChangeArrowheads="1"/>
          </p:cNvSpPr>
          <p:nvPr/>
        </p:nvSpPr>
        <p:spPr bwMode="auto">
          <a:xfrm rot="-5400000">
            <a:off x="6954044" y="5947569"/>
            <a:ext cx="355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...</a:t>
            </a:r>
          </a:p>
        </p:txBody>
      </p:sp>
      <p:sp>
        <p:nvSpPr>
          <p:cNvPr id="22575" name="Text Box 130"/>
          <p:cNvSpPr txBox="1">
            <a:spLocks noChangeArrowheads="1"/>
          </p:cNvSpPr>
          <p:nvPr/>
        </p:nvSpPr>
        <p:spPr bwMode="auto">
          <a:xfrm rot="-5400000">
            <a:off x="7666832" y="2128043"/>
            <a:ext cx="355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...</a:t>
            </a:r>
          </a:p>
        </p:txBody>
      </p:sp>
      <p:sp>
        <p:nvSpPr>
          <p:cNvPr id="22576" name="Text Box 131"/>
          <p:cNvSpPr txBox="1">
            <a:spLocks noChangeArrowheads="1"/>
          </p:cNvSpPr>
          <p:nvPr/>
        </p:nvSpPr>
        <p:spPr bwMode="auto">
          <a:xfrm rot="-5400000">
            <a:off x="7666832" y="5947568"/>
            <a:ext cx="355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982379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Run-time analysis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It is possible to estimate the average number of probes for a successful search, where </a:t>
            </a:r>
            <a:r>
              <a:rPr lang="en-US" altLang="en-US" i="1" dirty="0">
                <a:latin typeface="Symbol" pitchFamily="18" charset="2"/>
                <a:cs typeface="Arial" charset="0"/>
              </a:rPr>
              <a:t>l</a:t>
            </a:r>
            <a:r>
              <a:rPr lang="en-US" altLang="en-US" dirty="0">
                <a:latin typeface="Arial" charset="0"/>
                <a:cs typeface="Arial" charset="0"/>
              </a:rPr>
              <a:t> is the load factor:</a:t>
            </a:r>
          </a:p>
          <a:p>
            <a:endParaRPr lang="en-US" altLang="en-US" dirty="0">
              <a:latin typeface="Arial" charset="0"/>
              <a:cs typeface="Arial" charset="0"/>
            </a:endParaRPr>
          </a:p>
          <a:p>
            <a:endParaRPr lang="en-US" altLang="en-US" dirty="0">
              <a:latin typeface="Arial" charset="0"/>
              <a:cs typeface="Arial" charset="0"/>
            </a:endParaRPr>
          </a:p>
          <a:p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For example: if </a:t>
            </a:r>
            <a:r>
              <a:rPr lang="en-US" altLang="en-US" i="1" dirty="0">
                <a:latin typeface="Symbol" pitchFamily="18" charset="2"/>
                <a:cs typeface="Arial" charset="0"/>
              </a:rPr>
              <a:t>l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= 0.5</a:t>
            </a:r>
            <a:r>
              <a:rPr lang="en-US" altLang="en-US" dirty="0">
                <a:latin typeface="Arial" charset="0"/>
                <a:cs typeface="Arial" charset="0"/>
              </a:rPr>
              <a:t>, we require 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1.5</a:t>
            </a:r>
            <a:r>
              <a:rPr lang="en-US" altLang="en-US" dirty="0">
                <a:latin typeface="Arial" charset="0"/>
                <a:cs typeface="Arial" charset="0"/>
              </a:rPr>
              <a:t> probes on average</a:t>
            </a:r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5594439"/>
              </p:ext>
            </p:extLst>
          </p:nvPr>
        </p:nvGraphicFramePr>
        <p:xfrm>
          <a:off x="3995738" y="2420888"/>
          <a:ext cx="1368425" cy="725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65" name="Equation" r:id="rId4" imgW="812520" imgH="431640" progId="Equation.3">
                  <p:embed/>
                </p:oleObj>
              </mc:Choice>
              <mc:Fallback>
                <p:oleObj name="Equation" r:id="rId4" imgW="81252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2420888"/>
                        <a:ext cx="1368425" cy="725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3" name="Text Box 6"/>
          <p:cNvSpPr txBox="1">
            <a:spLocks noChangeArrowheads="1"/>
          </p:cNvSpPr>
          <p:nvPr/>
        </p:nvSpPr>
        <p:spPr bwMode="auto">
          <a:xfrm>
            <a:off x="827088" y="5659438"/>
            <a:ext cx="80756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1400"/>
              <a:t>Reference:  Knuth, The Art of Computer Programming, Vol. 3, 2</a:t>
            </a:r>
            <a:r>
              <a:rPr lang="en-US" altLang="en-US" sz="1400" baseline="30000"/>
              <a:t>nd</a:t>
            </a:r>
            <a:r>
              <a:rPr lang="en-US" altLang="en-US" sz="1400"/>
              <a:t> Ed., Addison Wesley, 1998, p.528.</a:t>
            </a:r>
          </a:p>
        </p:txBody>
      </p:sp>
    </p:spTree>
    <p:extLst>
      <p:ext uri="{BB962C8B-B14F-4D97-AF65-F5344CB8AC3E}">
        <p14:creationId xmlns:p14="http://schemas.microsoft.com/office/powerpoint/2010/main" val="564224992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Run-time analysis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 number of probes for an </a:t>
            </a:r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unsuccessful search </a:t>
            </a:r>
            <a:r>
              <a:rPr lang="en-US" altLang="en-US" dirty="0">
                <a:latin typeface="Arial" charset="0"/>
                <a:cs typeface="Arial" charset="0"/>
              </a:rPr>
              <a:t>or for an insertion is higher:</a:t>
            </a:r>
          </a:p>
          <a:p>
            <a:endParaRPr lang="en-US" altLang="en-US" dirty="0">
              <a:latin typeface="Arial" charset="0"/>
              <a:cs typeface="Arial" charset="0"/>
            </a:endParaRPr>
          </a:p>
          <a:p>
            <a:endParaRPr lang="en-US" altLang="en-US" dirty="0">
              <a:latin typeface="Arial" charset="0"/>
              <a:cs typeface="Arial" charset="0"/>
            </a:endParaRPr>
          </a:p>
          <a:p>
            <a:endParaRPr lang="en-US" altLang="en-US" dirty="0">
              <a:latin typeface="Arial" charset="0"/>
              <a:cs typeface="Arial" charset="0"/>
            </a:endParaRPr>
          </a:p>
          <a:p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For 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0 ≤ </a:t>
            </a:r>
            <a:r>
              <a:rPr lang="en-US" altLang="en-US" i="1" dirty="0">
                <a:latin typeface="Symbol" pitchFamily="18" charset="2"/>
                <a:cs typeface="Arial" charset="0"/>
              </a:rPr>
              <a:t>l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 ≤  1</a:t>
            </a:r>
            <a:r>
              <a:rPr lang="en-US" altLang="en-US" dirty="0">
                <a:latin typeface="Arial" charset="0"/>
                <a:cs typeface="Arial" charset="0"/>
              </a:rPr>
              <a:t>, we have 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(1 – </a:t>
            </a:r>
            <a:r>
              <a:rPr lang="en-US" altLang="en-US" i="1" dirty="0">
                <a:latin typeface="Symbol" pitchFamily="18" charset="2"/>
                <a:cs typeface="Arial" charset="0"/>
              </a:rPr>
              <a:t>l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)</a:t>
            </a:r>
            <a:r>
              <a:rPr lang="en-US" altLang="en-US" baseline="30000" dirty="0">
                <a:latin typeface="Times New Roman" pitchFamily="18" charset="0"/>
                <a:cs typeface="Arial" charset="0"/>
              </a:rPr>
              <a:t>2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≤ 1 – </a:t>
            </a:r>
            <a:r>
              <a:rPr lang="en-US" altLang="en-US" i="1" dirty="0">
                <a:latin typeface="Symbol" pitchFamily="18" charset="2"/>
                <a:cs typeface="Arial" charset="0"/>
              </a:rPr>
              <a:t>l</a:t>
            </a:r>
            <a:r>
              <a:rPr lang="en-US" altLang="en-US" dirty="0">
                <a:latin typeface="Arial" charset="0"/>
                <a:cs typeface="Arial" charset="0"/>
              </a:rPr>
              <a:t>, and therefore the reciprocal will be larger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if </a:t>
            </a:r>
            <a:r>
              <a:rPr lang="en-US" altLang="en-US" i="1" dirty="0">
                <a:latin typeface="Symbol" pitchFamily="18" charset="2"/>
                <a:cs typeface="Arial" charset="0"/>
              </a:rPr>
              <a:t>l</a:t>
            </a:r>
            <a:r>
              <a:rPr lang="en-US" altLang="en-US" dirty="0">
                <a:latin typeface="Symbol" pitchFamily="18" charset="2"/>
                <a:cs typeface="Arial" charset="0"/>
              </a:rPr>
              <a:t> 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= 0.5</a:t>
            </a:r>
            <a:r>
              <a:rPr lang="en-US" altLang="en-US" dirty="0">
                <a:latin typeface="Arial" charset="0"/>
                <a:cs typeface="Arial" charset="0"/>
              </a:rPr>
              <a:t> then we require 2.5 probes on average</a:t>
            </a:r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3276600" y="2420938"/>
          <a:ext cx="2339975" cy="1214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90" name="Equation" r:id="rId4" imgW="977760" imgH="507960" progId="Equation.3">
                  <p:embed/>
                </p:oleObj>
              </mc:Choice>
              <mc:Fallback>
                <p:oleObj name="Equation" r:id="rId4" imgW="977760" imgH="507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2420938"/>
                        <a:ext cx="2339975" cy="1214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7" name="Text Box 6"/>
          <p:cNvSpPr txBox="1">
            <a:spLocks noChangeArrowheads="1"/>
          </p:cNvSpPr>
          <p:nvPr/>
        </p:nvSpPr>
        <p:spPr bwMode="auto">
          <a:xfrm>
            <a:off x="827088" y="5659438"/>
            <a:ext cx="80756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1400"/>
              <a:t>Reference:  Knuth, The Art of Computer Programming, Vol. 3, 2</a:t>
            </a:r>
            <a:r>
              <a:rPr lang="en-US" altLang="en-US" sz="1400" baseline="30000"/>
              <a:t>nd</a:t>
            </a:r>
            <a:r>
              <a:rPr lang="en-US" altLang="en-US" sz="1400"/>
              <a:t> Ed., Addison Wesley, 1998, p.528.</a:t>
            </a:r>
          </a:p>
        </p:txBody>
      </p:sp>
    </p:spTree>
    <p:extLst>
      <p:ext uri="{BB962C8B-B14F-4D97-AF65-F5344CB8AC3E}">
        <p14:creationId xmlns:p14="http://schemas.microsoft.com/office/powerpoint/2010/main" val="3317886734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Run-time analysis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The following plot shows how the number of required probes increases</a:t>
            </a:r>
          </a:p>
        </p:txBody>
      </p:sp>
      <p:pic>
        <p:nvPicPr>
          <p:cNvPr id="41988" name="Picture 6" descr="linea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025" y="2600325"/>
            <a:ext cx="5800725" cy="4030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9329945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Run-time analysis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Our goal was to keep all operations </a:t>
            </a:r>
            <a:r>
              <a:rPr lang="en-US" altLang="en-US" b="1" dirty="0">
                <a:latin typeface="Symbol" panose="05050102010706020507" pitchFamily="18" charset="2"/>
                <a:cs typeface="Arial" charset="0"/>
              </a:rPr>
              <a:t>Q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(1)</a:t>
            </a: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Unfortunately, as </a:t>
            </a:r>
            <a:r>
              <a:rPr lang="en-US" altLang="en-US" i="1" dirty="0">
                <a:latin typeface="Symbol" pitchFamily="18" charset="2"/>
                <a:cs typeface="Arial" charset="0"/>
              </a:rPr>
              <a:t>l </a:t>
            </a:r>
            <a:r>
              <a:rPr lang="en-US" altLang="en-US" dirty="0">
                <a:latin typeface="Arial" charset="0"/>
                <a:cs typeface="Arial" charset="0"/>
              </a:rPr>
              <a:t>grows, so does the run time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One solution is to keep the load factor under a given bound</a:t>
            </a: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If we choose </a:t>
            </a:r>
            <a:r>
              <a:rPr lang="en-US" altLang="en-US" i="1" dirty="0">
                <a:latin typeface="Symbol" pitchFamily="18" charset="2"/>
                <a:cs typeface="Arial" charset="0"/>
              </a:rPr>
              <a:t>l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= 2/3</a:t>
            </a:r>
            <a:r>
              <a:rPr lang="en-US" altLang="en-US" dirty="0">
                <a:latin typeface="Arial" charset="0"/>
                <a:cs typeface="Arial" charset="0"/>
              </a:rPr>
              <a:t>, then the number of probes for either a successful or unsuccessful search is 2 and 5, respectively</a:t>
            </a:r>
          </a:p>
        </p:txBody>
      </p:sp>
    </p:spTree>
    <p:extLst>
      <p:ext uri="{BB962C8B-B14F-4D97-AF65-F5344CB8AC3E}">
        <p14:creationId xmlns:p14="http://schemas.microsoft.com/office/powerpoint/2010/main" val="3962757021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Run-time analysis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Therefore, we have three choices: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Choose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M</a:t>
            </a:r>
            <a:r>
              <a:rPr lang="en-US" altLang="en-US" dirty="0">
                <a:latin typeface="Arial" charset="0"/>
                <a:cs typeface="Arial" charset="0"/>
              </a:rPr>
              <a:t> large enough so that we will not pass this load factor</a:t>
            </a: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This could waste memory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Double the number of bins if the chosen load factor is reached</a:t>
            </a:r>
          </a:p>
          <a:p>
            <a:pPr lvl="1"/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Choose a different strategy than linear probing</a:t>
            </a: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Two possibilities are quadratic probing and double hashing</a:t>
            </a:r>
          </a:p>
        </p:txBody>
      </p:sp>
    </p:spTree>
    <p:extLst>
      <p:ext uri="{BB962C8B-B14F-4D97-AF65-F5344CB8AC3E}">
        <p14:creationId xmlns:p14="http://schemas.microsoft.com/office/powerpoint/2010/main" val="2477758235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</a:p>
          <a:p>
            <a:r>
              <a:rPr lang="en-US" altLang="zh-CN" dirty="0"/>
              <a:t>Hash function</a:t>
            </a:r>
          </a:p>
          <a:p>
            <a:r>
              <a:rPr lang="en-US" altLang="zh-CN" dirty="0"/>
              <a:t>Mapping down to 0, ..., M – 1</a:t>
            </a:r>
          </a:p>
          <a:p>
            <a:r>
              <a:rPr lang="en-US" altLang="en-US" dirty="0">
                <a:latin typeface="Arial" charset="0"/>
                <a:cs typeface="Arial" charset="0"/>
              </a:rPr>
              <a:t>Dealing with collisions</a:t>
            </a:r>
          </a:p>
          <a:p>
            <a:pPr lvl="1"/>
            <a:r>
              <a:rPr lang="en-US" altLang="zh-CN" dirty="0"/>
              <a:t>Chained hash tables</a:t>
            </a:r>
          </a:p>
          <a:p>
            <a:pPr lvl="1"/>
            <a:r>
              <a:rPr lang="en-US" altLang="zh-CN" dirty="0"/>
              <a:t>Open addressing</a:t>
            </a:r>
          </a:p>
          <a:p>
            <a:pPr lvl="2"/>
            <a:r>
              <a:rPr lang="en-US" altLang="zh-CN" dirty="0"/>
              <a:t>Linear probing</a:t>
            </a:r>
          </a:p>
          <a:p>
            <a:pPr lvl="2"/>
            <a:r>
              <a:rPr lang="en-US" altLang="zh-CN" dirty="0">
                <a:solidFill>
                  <a:srgbClr val="FF0000"/>
                </a:solidFill>
              </a:rPr>
              <a:t>Quadratic probing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8005987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Outline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This topic covers quadratic probing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Similar to linear probing</a:t>
            </a: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Does not step forward one step at a time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Primary clustering no longer occurs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Affected by secondary clustering</a:t>
            </a:r>
          </a:p>
        </p:txBody>
      </p:sp>
    </p:spTree>
    <p:extLst>
      <p:ext uri="{BB962C8B-B14F-4D97-AF65-F5344CB8AC3E}">
        <p14:creationId xmlns:p14="http://schemas.microsoft.com/office/powerpoint/2010/main" val="3675171768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Background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Linear probing: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Look at bins </a:t>
            </a:r>
            <a:r>
              <a:rPr lang="en-US" altLang="en-US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en-US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 + 1, </a:t>
            </a:r>
            <a:r>
              <a:rPr lang="en-US" altLang="en-US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 + 2, </a:t>
            </a:r>
            <a:r>
              <a:rPr lang="en-US" altLang="en-US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 + 3, </a:t>
            </a:r>
            <a:r>
              <a:rPr lang="en-US" altLang="en-US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 + 4, …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Primary clustering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055955538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6" descr="C:\Users\dwharder\Desktop\a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3429000"/>
            <a:ext cx="7762875" cy="109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Background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Linear probing causes primary clustering</a:t>
            </a:r>
          </a:p>
          <a:p>
            <a:pPr lvl="1"/>
            <a:r>
              <a:rPr lang="en-US" altLang="en-US">
                <a:latin typeface="Arial" charset="0"/>
                <a:cs typeface="Arial" charset="0"/>
              </a:rPr>
              <a:t>All entries follow the same search pattern for bins:</a:t>
            </a:r>
          </a:p>
          <a:p>
            <a:pPr lvl="1">
              <a:buFontTx/>
              <a:buNone/>
            </a:pPr>
            <a:r>
              <a:rPr lang="en-US" altLang="en-US" sz="1600">
                <a:latin typeface="Consolas" pitchFamily="49" charset="0"/>
                <a:cs typeface="Consolas" pitchFamily="49" charset="0"/>
              </a:rPr>
              <a:t>		int initial = hash_M( x.hash(), M );</a:t>
            </a:r>
          </a:p>
          <a:p>
            <a:pPr lvl="1">
              <a:buFontTx/>
              <a:buNone/>
            </a:pPr>
            <a:r>
              <a:rPr lang="en-US" altLang="en-US" sz="1600">
                <a:latin typeface="Consolas" pitchFamily="49" charset="0"/>
                <a:cs typeface="Consolas" pitchFamily="49" charset="0"/>
              </a:rPr>
              <a:t>		for ( int k = 0; k &lt; M; ++k ) {</a:t>
            </a:r>
          </a:p>
          <a:p>
            <a:pPr lvl="1">
              <a:buFontTx/>
              <a:buNone/>
            </a:pPr>
            <a:r>
              <a:rPr lang="en-US" altLang="en-US" sz="1600">
                <a:latin typeface="Consolas" pitchFamily="49" charset="0"/>
                <a:cs typeface="Consolas" pitchFamily="49" charset="0"/>
              </a:rPr>
              <a:t>		    bin = (initial </a:t>
            </a:r>
            <a:r>
              <a:rPr lang="en-US" altLang="en-US" sz="16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+ k</a:t>
            </a:r>
            <a:r>
              <a:rPr lang="en-US" altLang="en-US" sz="1600">
                <a:latin typeface="Consolas" pitchFamily="49" charset="0"/>
                <a:cs typeface="Consolas" pitchFamily="49" charset="0"/>
              </a:rPr>
              <a:t>) % M;</a:t>
            </a:r>
          </a:p>
          <a:p>
            <a:pPr lvl="1">
              <a:buFontTx/>
              <a:buNone/>
            </a:pPr>
            <a:r>
              <a:rPr lang="en-US" altLang="en-US" sz="1600">
                <a:latin typeface="Consolas" pitchFamily="49" charset="0"/>
                <a:cs typeface="Consolas" pitchFamily="49" charset="0"/>
              </a:rPr>
              <a:t>        // ...</a:t>
            </a:r>
          </a:p>
          <a:p>
            <a:pPr lvl="1">
              <a:buFontTx/>
              <a:buNone/>
            </a:pPr>
            <a:r>
              <a:rPr lang="en-US" altLang="en-US" sz="1600">
                <a:latin typeface="Consolas" pitchFamily="49" charset="0"/>
                <a:cs typeface="Consolas" pitchFamily="49" charset="0"/>
              </a:rPr>
              <a:t>		}</a:t>
            </a:r>
          </a:p>
        </p:txBody>
      </p:sp>
    </p:spTree>
    <p:extLst>
      <p:ext uri="{BB962C8B-B14F-4D97-AF65-F5344CB8AC3E}">
        <p14:creationId xmlns:p14="http://schemas.microsoft.com/office/powerpoint/2010/main" val="3209210230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Description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Quadratic probing suggests moving forward by different amounts</a:t>
            </a: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For example,</a:t>
            </a:r>
          </a:p>
          <a:p>
            <a:pPr lvl="1"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int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 initial = 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hash_M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( 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x.hash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(), M );</a:t>
            </a:r>
          </a:p>
          <a:p>
            <a:pPr lvl="1">
              <a:buFontTx/>
              <a:buNone/>
            </a:pPr>
            <a:endParaRPr lang="en-US" altLang="en-US" sz="1600" dirty="0">
              <a:latin typeface="Consolas" pitchFamily="49" charset="0"/>
              <a:cs typeface="Arial" charset="0"/>
            </a:endParaRPr>
          </a:p>
          <a:p>
            <a:pPr lvl="1"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for ( 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int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 k = 0; k &lt; M; ++k ) {</a:t>
            </a:r>
          </a:p>
          <a:p>
            <a:pPr lvl="1">
              <a:buFont typeface="Arial" charset="0"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    bin = (initial +</a:t>
            </a:r>
            <a:r>
              <a:rPr lang="en-US" altLang="en-US" sz="16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 k*k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) % M;</a:t>
            </a:r>
            <a:endParaRPr lang="en-US" altLang="en-US" sz="1600" dirty="0">
              <a:solidFill>
                <a:srgbClr val="FF0000"/>
              </a:solidFill>
              <a:latin typeface="Consolas" pitchFamily="49" charset="0"/>
              <a:cs typeface="Arial" charset="0"/>
            </a:endParaRPr>
          </a:p>
          <a:p>
            <a:pPr lvl="1"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}</a:t>
            </a:r>
          </a:p>
          <a:p>
            <a:endParaRPr lang="en-US" altLang="en-US" sz="1600" dirty="0">
              <a:latin typeface="Arial" charset="0"/>
              <a:cs typeface="Arial" charset="0"/>
            </a:endParaRPr>
          </a:p>
          <a:p>
            <a:pPr lvl="1"/>
            <a:endParaRPr lang="en-US" altLang="en-US" sz="1600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890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Arial" charset="0"/>
                <a:cs typeface="Arial" charset="0"/>
              </a:rPr>
              <a:t>The hashing problem</a:t>
            </a:r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2000" dirty="0"/>
              <a:t>	The process of mapping an object or a number onto an integer in a given range is called</a:t>
            </a:r>
            <a:r>
              <a:rPr lang="en-US" altLang="en-US" sz="2000" b="1" dirty="0"/>
              <a:t> </a:t>
            </a:r>
            <a:r>
              <a:rPr lang="en-US" altLang="en-US" sz="2000" b="1" i="1" dirty="0"/>
              <a:t>hashing</a:t>
            </a:r>
          </a:p>
          <a:p>
            <a:pPr eaLnBrk="1" hangingPunct="1">
              <a:spcBef>
                <a:spcPct val="20000"/>
              </a:spcBef>
            </a:pPr>
            <a:endParaRPr lang="en-US" altLang="en-US" sz="2000" dirty="0"/>
          </a:p>
          <a:p>
            <a:pPr eaLnBrk="1" hangingPunct="1">
              <a:spcBef>
                <a:spcPct val="20000"/>
              </a:spcBef>
            </a:pPr>
            <a:r>
              <a:rPr lang="en-US" altLang="en-US" sz="2000" dirty="0"/>
              <a:t>	Problem:  multiple objects may hash to the same value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altLang="en-US" sz="2000" dirty="0"/>
              <a:t>Such an event is termed a </a:t>
            </a:r>
            <a:r>
              <a:rPr lang="en-US" altLang="en-US" sz="2000" i="1" dirty="0"/>
              <a:t>collision</a:t>
            </a:r>
          </a:p>
          <a:p>
            <a:pPr eaLnBrk="1" hangingPunct="1">
              <a:spcBef>
                <a:spcPct val="20000"/>
              </a:spcBef>
            </a:pPr>
            <a:endParaRPr lang="en-US" altLang="en-US" sz="2000" dirty="0"/>
          </a:p>
          <a:p>
            <a:pPr eaLnBrk="1" hangingPunct="1">
              <a:spcBef>
                <a:spcPct val="20000"/>
              </a:spcBef>
            </a:pPr>
            <a:r>
              <a:rPr lang="en-US" altLang="en-US" sz="2000" dirty="0"/>
              <a:t>	Hash tables use a hash function together with a mechanism for dealing with collisions</a:t>
            </a:r>
          </a:p>
        </p:txBody>
      </p:sp>
    </p:spTree>
    <p:extLst>
      <p:ext uri="{BB962C8B-B14F-4D97-AF65-F5344CB8AC3E}">
        <p14:creationId xmlns:p14="http://schemas.microsoft.com/office/powerpoint/2010/main" val="2650208434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Description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Problem: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Will </a:t>
            </a:r>
            <a:r>
              <a:rPr lang="en-US" altLang="en-US" dirty="0">
                <a:latin typeface="Consolas" pitchFamily="49" charset="0"/>
                <a:cs typeface="Arial" charset="0"/>
              </a:rPr>
              <a:t>initial + k*k</a:t>
            </a:r>
            <a:r>
              <a:rPr lang="en-US" altLang="en-US" dirty="0">
                <a:latin typeface="Arial" charset="0"/>
                <a:cs typeface="Arial" charset="0"/>
              </a:rPr>
              <a:t> step through all of the bins?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Here, the array size is 10:</a:t>
            </a:r>
          </a:p>
          <a:p>
            <a:pPr lvl="1"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	M = 10;</a:t>
            </a:r>
          </a:p>
          <a:p>
            <a:pPr lvl="1"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	initial = 5</a:t>
            </a:r>
          </a:p>
          <a:p>
            <a:pPr lvl="1">
              <a:buFontTx/>
              <a:buNone/>
            </a:pPr>
            <a:endParaRPr lang="en-US" altLang="en-US" sz="1600" dirty="0">
              <a:latin typeface="Consolas" pitchFamily="49" charset="0"/>
              <a:cs typeface="Arial" charset="0"/>
            </a:endParaRPr>
          </a:p>
          <a:p>
            <a:pPr lvl="1"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	for ( 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int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 k = 0; k &lt;= M; ++k ) {</a:t>
            </a:r>
          </a:p>
          <a:p>
            <a:pPr lvl="1"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	    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std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::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cout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 &lt;&lt; (initial + k*k) % M</a:t>
            </a:r>
            <a:r>
              <a:rPr lang="en-US" altLang="en-US" sz="1600" b="1" dirty="0">
                <a:latin typeface="Consolas" pitchFamily="49" charset="0"/>
                <a:cs typeface="Arial" charset="0"/>
              </a:rPr>
              <a:t> &lt;&lt; ' ';</a:t>
            </a:r>
          </a:p>
          <a:p>
            <a:pPr lvl="1"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	}</a:t>
            </a: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The output is</a:t>
            </a:r>
            <a:endParaRPr lang="en-US" altLang="en-US" dirty="0">
              <a:latin typeface="Consolas" pitchFamily="49" charset="0"/>
              <a:cs typeface="Consolas" pitchFamily="49" charset="0"/>
            </a:endParaRPr>
          </a:p>
          <a:p>
            <a:pPr lvl="1">
              <a:buFontTx/>
              <a:buNone/>
            </a:pPr>
            <a:r>
              <a:rPr lang="en-US" altLang="en-US" dirty="0">
                <a:latin typeface="Consolas" pitchFamily="49" charset="0"/>
                <a:cs typeface="Consolas" pitchFamily="49" charset="0"/>
              </a:rPr>
              <a:t>			 5 6 9 4 1 0 1 4 9 6 5</a:t>
            </a:r>
          </a:p>
          <a:p>
            <a:pPr lvl="1">
              <a:buFontTx/>
              <a:buNone/>
            </a:pPr>
            <a:endParaRPr lang="en-US" altLang="en-US" dirty="0">
              <a:latin typeface="Consolas" pitchFamily="49" charset="0"/>
              <a:cs typeface="Consolas" pitchFamily="49" charset="0"/>
            </a:endParaRPr>
          </a:p>
          <a:p>
            <a:pPr lvl="1"/>
            <a:endParaRPr lang="en-US" altLang="en-US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0682493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Description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Problem: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Will </a:t>
            </a:r>
            <a:r>
              <a:rPr lang="en-US" altLang="en-US" dirty="0">
                <a:latin typeface="Consolas" pitchFamily="49" charset="0"/>
                <a:cs typeface="Arial" charset="0"/>
              </a:rPr>
              <a:t>initial + k*k</a:t>
            </a:r>
            <a:r>
              <a:rPr lang="en-US" altLang="en-US" dirty="0">
                <a:latin typeface="Arial" charset="0"/>
                <a:cs typeface="Arial" charset="0"/>
              </a:rPr>
              <a:t> step through all of the bins?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Now the array size is 12:</a:t>
            </a:r>
          </a:p>
          <a:p>
            <a:pPr lvl="1"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	M = 12;</a:t>
            </a:r>
          </a:p>
          <a:p>
            <a:pPr lvl="1"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	initial = 5</a:t>
            </a:r>
          </a:p>
          <a:p>
            <a:pPr lvl="1">
              <a:buFontTx/>
              <a:buNone/>
            </a:pPr>
            <a:endParaRPr lang="en-US" altLang="en-US" sz="1600" dirty="0">
              <a:latin typeface="Consolas" pitchFamily="49" charset="0"/>
              <a:cs typeface="Arial" charset="0"/>
            </a:endParaRPr>
          </a:p>
          <a:p>
            <a:pPr lvl="1"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	for ( 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int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 k = 0; k &lt;= M; ++k ) {</a:t>
            </a:r>
          </a:p>
          <a:p>
            <a:pPr lvl="1"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	    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std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::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cout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 &lt;&lt; (initial + k*k) % M</a:t>
            </a:r>
            <a:r>
              <a:rPr lang="en-US" altLang="en-US" sz="1600" b="1" dirty="0">
                <a:latin typeface="Consolas" pitchFamily="49" charset="0"/>
                <a:cs typeface="Arial" charset="0"/>
              </a:rPr>
              <a:t> &lt;&lt; ' ';</a:t>
            </a:r>
          </a:p>
          <a:p>
            <a:pPr lvl="1"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	}</a:t>
            </a:r>
          </a:p>
          <a:p>
            <a:pPr marL="457200" lvl="1" indent="0"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The output is now</a:t>
            </a:r>
            <a:endParaRPr lang="en-US" altLang="en-US" dirty="0">
              <a:latin typeface="Consolas" pitchFamily="49" charset="0"/>
              <a:cs typeface="Consolas" pitchFamily="49" charset="0"/>
            </a:endParaRPr>
          </a:p>
          <a:p>
            <a:pPr lvl="1">
              <a:buFontTx/>
              <a:buNone/>
            </a:pPr>
            <a:r>
              <a:rPr lang="en-US" altLang="en-US" dirty="0">
                <a:latin typeface="Consolas" pitchFamily="49" charset="0"/>
                <a:cs typeface="Consolas" pitchFamily="49" charset="0"/>
              </a:rPr>
              <a:t>			 5 6 9 2 9 6 5 6 9 2 9 6 5</a:t>
            </a:r>
          </a:p>
          <a:p>
            <a:pPr lvl="1">
              <a:buFontTx/>
              <a:buNone/>
            </a:pPr>
            <a:endParaRPr lang="en-US" altLang="en-US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endParaRPr lang="en-US" altLang="en-US" sz="16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3312604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Making </a:t>
            </a:r>
            <a:r>
              <a:rPr lang="en-US" altLang="en-US" i="1">
                <a:latin typeface="Times New Roman" pitchFamily="18" charset="0"/>
                <a:cs typeface="Arial" charset="0"/>
              </a:rPr>
              <a:t>M</a:t>
            </a:r>
            <a:r>
              <a:rPr lang="en-US" altLang="en-US">
                <a:latin typeface="Arial" charset="0"/>
                <a:cs typeface="Arial" charset="0"/>
              </a:rPr>
              <a:t> Prime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If we make the table size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M = p</a:t>
            </a:r>
            <a:r>
              <a:rPr lang="en-US" altLang="en-US" dirty="0">
                <a:latin typeface="Arial" charset="0"/>
                <a:cs typeface="Arial" charset="0"/>
              </a:rPr>
              <a:t> a prime number, quadratic probing</a:t>
            </a:r>
            <a:br>
              <a:rPr lang="en-US" altLang="en-US" dirty="0">
                <a:latin typeface="Arial" charset="0"/>
                <a:cs typeface="Arial" charset="0"/>
              </a:rPr>
            </a:br>
            <a:br>
              <a:rPr lang="en-US" altLang="en-US" dirty="0">
                <a:latin typeface="Arial" charset="0"/>
                <a:cs typeface="Arial" charset="0"/>
              </a:rPr>
            </a:br>
            <a:r>
              <a:rPr lang="en-US" altLang="en-US" dirty="0">
                <a:latin typeface="Arial" charset="0"/>
                <a:cs typeface="Arial" charset="0"/>
              </a:rPr>
              <a:t>is guaranteed to iterates through          entries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Problems: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All operations must be done using </a:t>
            </a:r>
            <a:r>
              <a:rPr lang="en-US" altLang="en-US" dirty="0">
                <a:latin typeface="Consolas" pitchFamily="49" charset="0"/>
                <a:cs typeface="Arial" charset="0"/>
              </a:rPr>
              <a:t>%</a:t>
            </a: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Cannot use </a:t>
            </a:r>
            <a:r>
              <a:rPr lang="en-US" altLang="en-US" dirty="0">
                <a:latin typeface="Consolas" pitchFamily="49" charset="0"/>
                <a:cs typeface="Arial" charset="0"/>
              </a:rPr>
              <a:t>&amp;</a:t>
            </a:r>
            <a:r>
              <a:rPr lang="en-US" altLang="en-US" dirty="0">
                <a:latin typeface="Arial" charset="0"/>
                <a:cs typeface="Arial" charset="0"/>
              </a:rPr>
              <a:t>, </a:t>
            </a:r>
            <a:r>
              <a:rPr lang="en-US" altLang="en-US" dirty="0">
                <a:latin typeface="Consolas" pitchFamily="49" charset="0"/>
                <a:cs typeface="Arial" charset="0"/>
              </a:rPr>
              <a:t>&lt;&lt;</a:t>
            </a:r>
            <a:r>
              <a:rPr lang="en-US" altLang="en-US" dirty="0">
                <a:latin typeface="Arial" charset="0"/>
                <a:cs typeface="Arial" charset="0"/>
              </a:rPr>
              <a:t>, or </a:t>
            </a:r>
            <a:r>
              <a:rPr lang="en-US" altLang="en-US" dirty="0">
                <a:latin typeface="Consolas" pitchFamily="49" charset="0"/>
                <a:cs typeface="Arial" charset="0"/>
              </a:rPr>
              <a:t>&gt;&gt;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The modulus operator </a:t>
            </a:r>
            <a:r>
              <a:rPr lang="en-US" altLang="en-US" dirty="0">
                <a:latin typeface="Consolas" pitchFamily="49" charset="0"/>
                <a:cs typeface="Arial" charset="0"/>
              </a:rPr>
              <a:t>%</a:t>
            </a:r>
            <a:r>
              <a:rPr lang="en-US" altLang="en-US" dirty="0">
                <a:latin typeface="Arial" charset="0"/>
                <a:cs typeface="Arial" charset="0"/>
              </a:rPr>
              <a:t> is relatively slow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Doubling the number of bins is difficult:</a:t>
            </a: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What is the next prime after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263</a:t>
            </a:r>
            <a:r>
              <a:rPr lang="en-US" altLang="en-US" dirty="0">
                <a:latin typeface="Arial" charset="0"/>
                <a:cs typeface="Arial" charset="0"/>
              </a:rPr>
              <a:t>?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/>
        </p:nvGraphicFramePr>
        <p:xfrm>
          <a:off x="4649585" y="2021717"/>
          <a:ext cx="560096" cy="7792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07" name="Equation" r:id="rId4" imgW="291960" imgH="406080" progId="Equation.DSMT4">
                  <p:embed/>
                </p:oleObj>
              </mc:Choice>
              <mc:Fallback>
                <p:oleObj name="Equation" r:id="rId4" imgW="29196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649585" y="2021717"/>
                        <a:ext cx="560096" cy="7792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65461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Generalization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More generally, we could consider an approach like:</a:t>
            </a:r>
          </a:p>
          <a:p>
            <a:pPr lvl="1"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int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 initial = 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hash_M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( 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x.hash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(), M );</a:t>
            </a:r>
          </a:p>
          <a:p>
            <a:pPr lvl="1">
              <a:buFontTx/>
              <a:buNone/>
            </a:pPr>
            <a:endParaRPr lang="en-US" altLang="en-US" sz="1600" dirty="0">
              <a:latin typeface="Consolas" pitchFamily="49" charset="0"/>
              <a:cs typeface="Arial" charset="0"/>
            </a:endParaRPr>
          </a:p>
          <a:p>
            <a:pPr lvl="1"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for ( 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int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 k = 0; k &lt; M; ++k ) {</a:t>
            </a:r>
          </a:p>
          <a:p>
            <a:pPr lvl="1"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    bin = (initial +</a:t>
            </a:r>
            <a:r>
              <a:rPr lang="en-US" altLang="en-US" sz="16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 c1*k + c2*k*k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) % M;</a:t>
            </a:r>
            <a:endParaRPr lang="en-US" altLang="en-US" sz="1600" dirty="0">
              <a:solidFill>
                <a:srgbClr val="FF0000"/>
              </a:solidFill>
              <a:latin typeface="Consolas" pitchFamily="49" charset="0"/>
              <a:cs typeface="Arial" charset="0"/>
            </a:endParaRPr>
          </a:p>
          <a:p>
            <a:pPr lvl="1"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}</a:t>
            </a:r>
          </a:p>
          <a:p>
            <a:endParaRPr lang="en-US" altLang="en-US" sz="1600" dirty="0">
              <a:latin typeface="Arial" charset="0"/>
              <a:cs typeface="Arial" charset="0"/>
            </a:endParaRPr>
          </a:p>
          <a:p>
            <a:pPr lvl="1"/>
            <a:endParaRPr lang="en-US" altLang="en-US" sz="1600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8850856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Using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M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= 2</a:t>
            </a:r>
            <a:r>
              <a:rPr lang="en-US" altLang="en-US" i="1" baseline="30000" dirty="0">
                <a:latin typeface="Times New Roman" pitchFamily="18" charset="0"/>
                <a:cs typeface="Arial" charset="0"/>
              </a:rPr>
              <a:t>m</a:t>
            </a:r>
            <a:endParaRPr lang="en-US" altLang="en-US" dirty="0">
              <a:latin typeface="Arial" charset="0"/>
              <a:cs typeface="Arial" charset="0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If we ensure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M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= 2</a:t>
            </a:r>
            <a:r>
              <a:rPr lang="en-US" altLang="en-US" i="1" baseline="30000" dirty="0">
                <a:latin typeface="Times New Roman" pitchFamily="18" charset="0"/>
                <a:cs typeface="Arial" charset="0"/>
              </a:rPr>
              <a:t>m</a:t>
            </a:r>
            <a:r>
              <a:rPr lang="en-US" altLang="en-US" dirty="0">
                <a:latin typeface="Arial" charset="0"/>
                <a:cs typeface="Arial" charset="0"/>
              </a:rPr>
              <a:t> then choose</a:t>
            </a:r>
          </a:p>
          <a:p>
            <a:pPr marL="457200" lvl="1" indent="0" algn="ctr">
              <a:buNone/>
            </a:pP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½ </a:t>
            </a:r>
            <a:endParaRPr lang="en-US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Tx/>
              <a:buNone/>
            </a:pPr>
            <a:r>
              <a:rPr lang="en-US" altLang="en-US" dirty="0">
                <a:latin typeface="Consolas" pitchFamily="49" charset="0"/>
                <a:cs typeface="Arial" charset="0"/>
              </a:rPr>
              <a:t>	</a:t>
            </a:r>
          </a:p>
          <a:p>
            <a:pPr lvl="1">
              <a:buFontTx/>
              <a:buNone/>
            </a:pPr>
            <a:r>
              <a:rPr lang="en-US" altLang="en-US" dirty="0">
                <a:latin typeface="Consolas" pitchFamily="49" charset="0"/>
                <a:cs typeface="Arial" charset="0"/>
              </a:rPr>
              <a:t>		</a:t>
            </a:r>
            <a:r>
              <a:rPr lang="en-US" altLang="en-US" dirty="0" err="1">
                <a:latin typeface="Consolas" pitchFamily="49" charset="0"/>
                <a:cs typeface="Arial" charset="0"/>
              </a:rPr>
              <a:t>int</a:t>
            </a:r>
            <a:r>
              <a:rPr lang="en-US" altLang="en-US" dirty="0">
                <a:latin typeface="Consolas" pitchFamily="49" charset="0"/>
                <a:cs typeface="Arial" charset="0"/>
              </a:rPr>
              <a:t> initial = </a:t>
            </a:r>
            <a:r>
              <a:rPr lang="en-US" altLang="en-US" dirty="0" err="1">
                <a:latin typeface="Consolas" pitchFamily="49" charset="0"/>
                <a:cs typeface="Arial" charset="0"/>
              </a:rPr>
              <a:t>hash_M</a:t>
            </a:r>
            <a:r>
              <a:rPr lang="en-US" altLang="en-US" dirty="0">
                <a:latin typeface="Consolas" pitchFamily="49" charset="0"/>
                <a:cs typeface="Arial" charset="0"/>
              </a:rPr>
              <a:t>( </a:t>
            </a:r>
            <a:r>
              <a:rPr lang="en-US" altLang="en-US" dirty="0" err="1">
                <a:latin typeface="Consolas" pitchFamily="49" charset="0"/>
                <a:cs typeface="Arial" charset="0"/>
              </a:rPr>
              <a:t>x.hash</a:t>
            </a:r>
            <a:r>
              <a:rPr lang="en-US" altLang="en-US" dirty="0">
                <a:latin typeface="Consolas" pitchFamily="49" charset="0"/>
                <a:cs typeface="Arial" charset="0"/>
              </a:rPr>
              <a:t>(), M );</a:t>
            </a:r>
          </a:p>
          <a:p>
            <a:pPr lvl="1">
              <a:buFontTx/>
              <a:buNone/>
            </a:pPr>
            <a:endParaRPr lang="en-US" altLang="en-US" dirty="0">
              <a:latin typeface="Consolas" pitchFamily="49" charset="0"/>
              <a:cs typeface="Arial" charset="0"/>
            </a:endParaRPr>
          </a:p>
          <a:p>
            <a:pPr lvl="1">
              <a:buFontTx/>
              <a:buNone/>
            </a:pPr>
            <a:r>
              <a:rPr lang="en-US" altLang="en-US" dirty="0">
                <a:latin typeface="Consolas" pitchFamily="49" charset="0"/>
                <a:cs typeface="Arial" charset="0"/>
              </a:rPr>
              <a:t>		for ( </a:t>
            </a:r>
            <a:r>
              <a:rPr lang="en-US" altLang="en-US" dirty="0" err="1">
                <a:latin typeface="Consolas" pitchFamily="49" charset="0"/>
                <a:cs typeface="Arial" charset="0"/>
              </a:rPr>
              <a:t>int</a:t>
            </a:r>
            <a:r>
              <a:rPr lang="en-US" altLang="en-US" dirty="0">
                <a:latin typeface="Consolas" pitchFamily="49" charset="0"/>
                <a:cs typeface="Arial" charset="0"/>
              </a:rPr>
              <a:t> k = 0; k &lt; M; ++k ) {</a:t>
            </a:r>
          </a:p>
          <a:p>
            <a:pPr lvl="1">
              <a:buNone/>
            </a:pPr>
            <a:r>
              <a:rPr lang="en-US" altLang="en-US" dirty="0">
                <a:latin typeface="Consolas" pitchFamily="49" charset="0"/>
                <a:cs typeface="Arial" charset="0"/>
              </a:rPr>
              <a:t>		    bin = (initial +</a:t>
            </a:r>
            <a:r>
              <a:rPr lang="en-US" altLang="en-US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 (k + k*k)/2</a:t>
            </a:r>
            <a:r>
              <a:rPr lang="en-US" altLang="en-US" dirty="0">
                <a:latin typeface="Consolas" pitchFamily="49" charset="0"/>
                <a:cs typeface="Arial" charset="0"/>
              </a:rPr>
              <a:t>) % M;</a:t>
            </a:r>
            <a:endParaRPr lang="en-US" altLang="en-US" dirty="0">
              <a:solidFill>
                <a:srgbClr val="FF0000"/>
              </a:solidFill>
              <a:latin typeface="Consolas" pitchFamily="49" charset="0"/>
              <a:cs typeface="Arial" charset="0"/>
            </a:endParaRPr>
          </a:p>
          <a:p>
            <a:pPr lvl="1">
              <a:buFontTx/>
              <a:buNone/>
            </a:pPr>
            <a:r>
              <a:rPr lang="en-US" altLang="en-US" dirty="0">
                <a:latin typeface="Consolas" pitchFamily="49" charset="0"/>
                <a:cs typeface="Arial" charset="0"/>
              </a:rPr>
              <a:t>		}</a:t>
            </a:r>
          </a:p>
          <a:p>
            <a:pPr lvl="1">
              <a:buFontTx/>
              <a:buNone/>
            </a:pPr>
            <a:endParaRPr lang="en-US" altLang="en-US" dirty="0">
              <a:latin typeface="Consolas" pitchFamily="49" charset="0"/>
              <a:cs typeface="Arial" charset="0"/>
            </a:endParaRP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Note that 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k + k*k</a:t>
            </a:r>
            <a:r>
              <a:rPr lang="en-US" altLang="en-US" dirty="0">
                <a:latin typeface="Arial" charset="0"/>
                <a:cs typeface="Arial" charset="0"/>
              </a:rPr>
              <a:t> is always even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The growth is still </a:t>
            </a:r>
            <a:r>
              <a:rPr lang="en-US" altLang="en-US" dirty="0">
                <a:latin typeface="Symbol" panose="05050102010706020507" pitchFamily="18" charset="2"/>
                <a:cs typeface="Arial" charset="0"/>
              </a:rPr>
              <a:t>Q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This guarantees that all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en-US" dirty="0">
                <a:latin typeface="Arial" charset="0"/>
                <a:cs typeface="Arial" charset="0"/>
              </a:rPr>
              <a:t> entries are visited before the pattern repeats</a:t>
            </a:r>
          </a:p>
          <a:p>
            <a:pPr lvl="2"/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This only works for powers of two</a:t>
            </a: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 marL="457200" lvl="1" indent="0"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 lvl="1">
              <a:buFontTx/>
              <a:buNone/>
            </a:pPr>
            <a:endParaRPr lang="en-US" altLang="en-US" dirty="0">
              <a:latin typeface="Consolas" pitchFamily="49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8728046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Using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M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= 2</a:t>
            </a:r>
            <a:r>
              <a:rPr lang="en-US" altLang="en-US" i="1" baseline="30000" dirty="0">
                <a:latin typeface="Times New Roman" pitchFamily="18" charset="0"/>
                <a:cs typeface="Arial" charset="0"/>
              </a:rPr>
              <a:t>m</a:t>
            </a:r>
            <a:endParaRPr lang="en-US" altLang="en-US" dirty="0">
              <a:latin typeface="Arial" charset="0"/>
              <a:cs typeface="Arial" charset="0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For example: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Use an array size of 16:</a:t>
            </a:r>
          </a:p>
          <a:p>
            <a:pPr lvl="1"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	M = 16;</a:t>
            </a:r>
          </a:p>
          <a:p>
            <a:pPr lvl="1"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	initial = 5</a:t>
            </a:r>
          </a:p>
          <a:p>
            <a:pPr lvl="1">
              <a:buFontTx/>
              <a:buNone/>
            </a:pPr>
            <a:endParaRPr lang="en-US" altLang="en-US" sz="1600" dirty="0">
              <a:latin typeface="Consolas" pitchFamily="49" charset="0"/>
              <a:cs typeface="Arial" charset="0"/>
            </a:endParaRPr>
          </a:p>
          <a:p>
            <a:pPr lvl="1"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	for ( 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int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 k = 0; k &lt;= M; ++k ) {</a:t>
            </a:r>
          </a:p>
          <a:p>
            <a:pPr lvl="1"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	    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std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::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cout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 &lt;&lt; (initial + (k + k*k)/2) % M</a:t>
            </a:r>
            <a:r>
              <a:rPr lang="en-US" altLang="en-US" sz="1600" b="1" dirty="0">
                <a:latin typeface="Consolas" pitchFamily="49" charset="0"/>
                <a:cs typeface="Arial" charset="0"/>
              </a:rPr>
              <a:t> &lt;&lt; ' ';</a:t>
            </a:r>
          </a:p>
          <a:p>
            <a:pPr lvl="1"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	}</a:t>
            </a:r>
          </a:p>
          <a:p>
            <a:pPr marL="457200" lvl="1" indent="0"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The output is now</a:t>
            </a:r>
            <a:endParaRPr lang="en-US" altLang="en-US" dirty="0">
              <a:latin typeface="Consolas" pitchFamily="49" charset="0"/>
              <a:cs typeface="Consolas" pitchFamily="49" charset="0"/>
            </a:endParaRPr>
          </a:p>
          <a:p>
            <a:pPr lvl="1">
              <a:buFontTx/>
              <a:buNone/>
            </a:pPr>
            <a:r>
              <a:rPr lang="en-US" altLang="en-US" dirty="0">
                <a:latin typeface="Consolas" pitchFamily="49" charset="0"/>
                <a:cs typeface="Consolas" pitchFamily="49" charset="0"/>
              </a:rPr>
              <a:t>			 5 6 8 11 15 4 10 1 9 2 12 7 3 0 14 13 13</a:t>
            </a:r>
          </a:p>
          <a:p>
            <a:pPr lvl="1">
              <a:buFontTx/>
              <a:buNone/>
            </a:pPr>
            <a:endParaRPr lang="en-US" altLang="en-US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endParaRPr lang="en-US" altLang="en-US" sz="16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3294962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Using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M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= 2</a:t>
            </a:r>
            <a:r>
              <a:rPr lang="en-US" altLang="en-US" i="1" baseline="30000" dirty="0">
                <a:latin typeface="Times New Roman" pitchFamily="18" charset="0"/>
                <a:cs typeface="Arial" charset="0"/>
              </a:rPr>
              <a:t>m</a:t>
            </a:r>
            <a:endParaRPr lang="en-US" altLang="en-US" dirty="0">
              <a:latin typeface="Arial" charset="0"/>
              <a:cs typeface="Arial" charset="0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There is an even easier means of calculating this approach</a:t>
            </a:r>
          </a:p>
          <a:p>
            <a:pPr lvl="1">
              <a:buFontTx/>
              <a:buNone/>
            </a:pPr>
            <a:r>
              <a:rPr lang="en-US" altLang="en-US" dirty="0">
                <a:latin typeface="Consolas" pitchFamily="49" charset="0"/>
                <a:cs typeface="Arial" charset="0"/>
              </a:rPr>
              <a:t>	</a:t>
            </a:r>
          </a:p>
          <a:p>
            <a:pPr lvl="1">
              <a:buFontTx/>
              <a:buNone/>
            </a:pPr>
            <a:r>
              <a:rPr lang="en-US" altLang="en-US" dirty="0">
                <a:latin typeface="Consolas" pitchFamily="49" charset="0"/>
                <a:cs typeface="Arial" charset="0"/>
              </a:rPr>
              <a:t>		</a:t>
            </a:r>
            <a:r>
              <a:rPr lang="en-US" altLang="en-US" dirty="0" err="1">
                <a:latin typeface="Consolas" pitchFamily="49" charset="0"/>
                <a:cs typeface="Arial" charset="0"/>
              </a:rPr>
              <a:t>int</a:t>
            </a:r>
            <a:r>
              <a:rPr lang="en-US" altLang="en-US" dirty="0">
                <a:latin typeface="Consolas" pitchFamily="49" charset="0"/>
                <a:cs typeface="Arial" charset="0"/>
              </a:rPr>
              <a:t> bin = </a:t>
            </a:r>
            <a:r>
              <a:rPr lang="en-US" altLang="en-US" dirty="0" err="1">
                <a:latin typeface="Consolas" pitchFamily="49" charset="0"/>
                <a:cs typeface="Arial" charset="0"/>
              </a:rPr>
              <a:t>hash_M</a:t>
            </a:r>
            <a:r>
              <a:rPr lang="en-US" altLang="en-US" dirty="0">
                <a:latin typeface="Consolas" pitchFamily="49" charset="0"/>
                <a:cs typeface="Arial" charset="0"/>
              </a:rPr>
              <a:t>( </a:t>
            </a:r>
            <a:r>
              <a:rPr lang="en-US" altLang="en-US" dirty="0" err="1">
                <a:latin typeface="Consolas" pitchFamily="49" charset="0"/>
                <a:cs typeface="Arial" charset="0"/>
              </a:rPr>
              <a:t>x.hash</a:t>
            </a:r>
            <a:r>
              <a:rPr lang="en-US" altLang="en-US" dirty="0">
                <a:latin typeface="Consolas" pitchFamily="49" charset="0"/>
                <a:cs typeface="Arial" charset="0"/>
              </a:rPr>
              <a:t>(), M );</a:t>
            </a:r>
          </a:p>
          <a:p>
            <a:pPr lvl="1">
              <a:buFontTx/>
              <a:buNone/>
            </a:pPr>
            <a:endParaRPr lang="en-US" altLang="en-US" dirty="0">
              <a:latin typeface="Consolas" pitchFamily="49" charset="0"/>
              <a:cs typeface="Arial" charset="0"/>
            </a:endParaRPr>
          </a:p>
          <a:p>
            <a:pPr lvl="1">
              <a:buFontTx/>
              <a:buNone/>
            </a:pPr>
            <a:r>
              <a:rPr lang="en-US" altLang="en-US" dirty="0">
                <a:latin typeface="Consolas" pitchFamily="49" charset="0"/>
                <a:cs typeface="Arial" charset="0"/>
              </a:rPr>
              <a:t>		for ( </a:t>
            </a:r>
            <a:r>
              <a:rPr lang="en-US" altLang="en-US" dirty="0" err="1">
                <a:latin typeface="Consolas" pitchFamily="49" charset="0"/>
                <a:cs typeface="Arial" charset="0"/>
              </a:rPr>
              <a:t>int</a:t>
            </a:r>
            <a:r>
              <a:rPr lang="en-US" altLang="en-US" dirty="0">
                <a:latin typeface="Consolas" pitchFamily="49" charset="0"/>
                <a:cs typeface="Arial" charset="0"/>
              </a:rPr>
              <a:t> k = 0; k &lt; M; ++k ) {</a:t>
            </a:r>
          </a:p>
          <a:p>
            <a:pPr lvl="1">
              <a:buNone/>
            </a:pPr>
            <a:r>
              <a:rPr lang="en-US" altLang="en-US" dirty="0">
                <a:latin typeface="Consolas" pitchFamily="49" charset="0"/>
                <a:cs typeface="Arial" charset="0"/>
              </a:rPr>
              <a:t>		    bin = (bin + k) % M;</a:t>
            </a:r>
            <a:endParaRPr lang="en-US" altLang="en-US" dirty="0">
              <a:solidFill>
                <a:srgbClr val="FF0000"/>
              </a:solidFill>
              <a:latin typeface="Consolas" pitchFamily="49" charset="0"/>
              <a:cs typeface="Arial" charset="0"/>
            </a:endParaRPr>
          </a:p>
          <a:p>
            <a:pPr lvl="1">
              <a:buFontTx/>
              <a:buNone/>
            </a:pPr>
            <a:r>
              <a:rPr lang="en-US" altLang="en-US" dirty="0">
                <a:latin typeface="Consolas" pitchFamily="49" charset="0"/>
                <a:cs typeface="Arial" charset="0"/>
              </a:rPr>
              <a:t>		}</a:t>
            </a:r>
          </a:p>
          <a:p>
            <a:pPr lvl="1">
              <a:buFontTx/>
              <a:buNone/>
            </a:pPr>
            <a:endParaRPr lang="en-US" altLang="en-US" dirty="0">
              <a:latin typeface="Consolas" pitchFamily="49" charset="0"/>
              <a:cs typeface="Arial" charset="0"/>
            </a:endParaRP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Recall that                         , so just keep adding the next highest value</a:t>
            </a:r>
          </a:p>
          <a:p>
            <a:pPr marL="457200" lvl="1" indent="0"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 lvl="1">
              <a:buFontTx/>
              <a:buNone/>
            </a:pPr>
            <a:endParaRPr lang="en-US" altLang="en-US" dirty="0">
              <a:latin typeface="Consolas" pitchFamily="49" charset="0"/>
              <a:cs typeface="Arial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/>
        </p:nvGraphicFramePr>
        <p:xfrm>
          <a:off x="2473325" y="4044950"/>
          <a:ext cx="1511300" cy="80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31" name="Equation" r:id="rId4" imgW="787320" imgH="419040" progId="Equation.DSMT4">
                  <p:embed/>
                </p:oleObj>
              </mc:Choice>
              <mc:Fallback>
                <p:oleObj name="Equation" r:id="rId4" imgW="78732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3325" y="4044950"/>
                        <a:ext cx="1511300" cy="801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12934098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Consider a hash table with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M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= 16</a:t>
            </a:r>
            <a:r>
              <a:rPr lang="en-US" altLang="en-US" dirty="0">
                <a:latin typeface="Arial" charset="0"/>
                <a:cs typeface="Arial" charset="0"/>
              </a:rPr>
              <a:t> bins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Given a 2-digit hexadecimal number: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The least-significant digit is the primary hash function (bin)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Example: for 7</a:t>
            </a:r>
            <a:r>
              <a:rPr lang="en-US" altLang="en-US" b="1" dirty="0">
                <a:solidFill>
                  <a:srgbClr val="FF0000"/>
                </a:solidFill>
                <a:latin typeface="Arial" charset="0"/>
                <a:cs typeface="Arial" charset="0"/>
              </a:rPr>
              <a:t>A</a:t>
            </a:r>
            <a:r>
              <a:rPr lang="en-US" altLang="en-US" baseline="-25000" dirty="0">
                <a:latin typeface="Arial" charset="0"/>
                <a:cs typeface="Arial" charset="0"/>
              </a:rPr>
              <a:t>16 </a:t>
            </a:r>
            <a:r>
              <a:rPr lang="en-US" altLang="en-US" dirty="0">
                <a:latin typeface="Arial" charset="0"/>
                <a:cs typeface="Arial" charset="0"/>
              </a:rPr>
              <a:t>, the initial bin is </a:t>
            </a:r>
            <a:r>
              <a:rPr lang="en-US" altLang="en-US" b="1" dirty="0">
                <a:solidFill>
                  <a:srgbClr val="FF0000"/>
                </a:solidFill>
                <a:latin typeface="Arial" charset="0"/>
                <a:cs typeface="Arial" charset="0"/>
              </a:rPr>
              <a:t>A</a:t>
            </a:r>
            <a:endParaRPr lang="en-US" altLang="en-US" dirty="0">
              <a:latin typeface="Arial" charset="0"/>
              <a:cs typeface="Arial" charset="0"/>
            </a:endParaRPr>
          </a:p>
        </p:txBody>
      </p:sp>
      <p:sp>
        <p:nvSpPr>
          <p:cNvPr id="20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</a:t>
            </a:r>
            <a:endParaRPr lang="en-US" altLang="en-US" i="1" baseline="30000" dirty="0">
              <a:latin typeface="Times New Roman" pitchFamily="18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6629162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Insert these numbers into this initially empty hash table</a:t>
            </a:r>
          </a:p>
          <a:p>
            <a:pPr lvl="1" algn="ctr">
              <a:buFontTx/>
              <a:buNone/>
            </a:pPr>
            <a:r>
              <a:rPr lang="it-IT" altLang="en-US" dirty="0">
                <a:latin typeface="Arial" charset="0"/>
                <a:cs typeface="Arial" charset="0"/>
              </a:rPr>
              <a:t>9A, 07, AD, 88, BA, 80, 4C, 26, 46, C9, 32, 7A, BF, 9C</a:t>
            </a:r>
            <a:endParaRPr lang="en-US" altLang="en-US" sz="1400" dirty="0">
              <a:latin typeface="Arial" charset="0"/>
              <a:cs typeface="Arial" charset="0"/>
            </a:endParaRPr>
          </a:p>
        </p:txBody>
      </p:sp>
      <p:sp>
        <p:nvSpPr>
          <p:cNvPr id="215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Example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2238" y="3212976"/>
          <a:ext cx="9002400" cy="792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01656"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432"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1224047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Start with the first four values:</a:t>
            </a:r>
          </a:p>
          <a:p>
            <a:pPr lvl="1" algn="ctr">
              <a:buFontTx/>
              <a:buNone/>
            </a:pPr>
            <a:r>
              <a:rPr lang="it-IT" altLang="en-US" sz="2000" dirty="0">
                <a:latin typeface="Arial" charset="0"/>
                <a:cs typeface="Arial" charset="0"/>
              </a:rPr>
              <a:t>9A, 07, AD, 88</a:t>
            </a:r>
            <a:endParaRPr lang="en-US" altLang="en-US" sz="1600" dirty="0">
              <a:latin typeface="Arial" charset="0"/>
              <a:cs typeface="Arial" charset="0"/>
            </a:endParaRPr>
          </a:p>
        </p:txBody>
      </p:sp>
      <p:sp>
        <p:nvSpPr>
          <p:cNvPr id="215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Example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2238" y="3212976"/>
          <a:ext cx="9002400" cy="792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01656"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432"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73987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Arial" charset="0"/>
                <a:cs typeface="Arial" charset="0"/>
              </a:rPr>
              <a:t>The hash process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We will break the process into</a:t>
            </a:r>
            <a:br>
              <a:rPr lang="en-US" altLang="en-US" dirty="0">
                <a:latin typeface="Arial" charset="0"/>
                <a:cs typeface="Arial" charset="0"/>
              </a:rPr>
            </a:br>
            <a:r>
              <a:rPr lang="en-US" altLang="en-US" dirty="0">
                <a:latin typeface="Arial" charset="0"/>
                <a:cs typeface="Arial" charset="0"/>
              </a:rPr>
              <a:t>three </a:t>
            </a:r>
            <a:r>
              <a:rPr lang="en-US" altLang="en-US" b="1" dirty="0">
                <a:latin typeface="Arial" charset="0"/>
                <a:cs typeface="Arial" charset="0"/>
              </a:rPr>
              <a:t>independent </a:t>
            </a:r>
            <a:r>
              <a:rPr lang="en-US" altLang="en-US" dirty="0">
                <a:latin typeface="Arial" charset="0"/>
                <a:cs typeface="Arial" charset="0"/>
              </a:rPr>
              <a:t>steps:</a:t>
            </a:r>
          </a:p>
          <a:p>
            <a:pPr lvl="1" eaLnBrk="1" hangingPunct="1"/>
            <a:r>
              <a:rPr lang="en-US" altLang="en-US" dirty="0">
                <a:latin typeface="Arial" charset="0"/>
                <a:cs typeface="Arial" charset="0"/>
              </a:rPr>
              <a:t>We will try to get each of</a:t>
            </a:r>
            <a:br>
              <a:rPr lang="en-US" altLang="en-US" dirty="0">
                <a:latin typeface="Arial" charset="0"/>
                <a:cs typeface="Arial" charset="0"/>
              </a:rPr>
            </a:br>
            <a:r>
              <a:rPr lang="en-US" altLang="en-US" dirty="0">
                <a:latin typeface="Arial" charset="0"/>
                <a:cs typeface="Arial" charset="0"/>
              </a:rPr>
              <a:t>these down to </a:t>
            </a:r>
            <a:r>
              <a:rPr lang="en-US" altLang="en-US" dirty="0">
                <a:latin typeface="Symbol" panose="05050102010706020507" pitchFamily="18" charset="2"/>
                <a:cs typeface="Times New Roman" panose="02020603050405020304" pitchFamily="18" charset="0"/>
              </a:rPr>
              <a:t>Q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</a:p>
          <a:p>
            <a:pPr eaLnBrk="1" hangingPunct="1">
              <a:buFontTx/>
              <a:buNone/>
            </a:pPr>
            <a:endParaRPr lang="en-US" altLang="en-US" dirty="0">
              <a:latin typeface="Arial" charset="0"/>
              <a:cs typeface="Arial" charset="0"/>
            </a:endParaRP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4379491" y="1268760"/>
            <a:ext cx="1065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400" dirty="0"/>
              <a:t>Object</a:t>
            </a:r>
          </a:p>
        </p:txBody>
      </p:sp>
      <p:sp>
        <p:nvSpPr>
          <p:cNvPr id="365573" name="Text Box 5"/>
          <p:cNvSpPr txBox="1">
            <a:spLocks noChangeArrowheads="1"/>
          </p:cNvSpPr>
          <p:nvPr/>
        </p:nvSpPr>
        <p:spPr bwMode="auto">
          <a:xfrm>
            <a:off x="3934991" y="2449860"/>
            <a:ext cx="1965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sz="2400" dirty="0">
                <a:solidFill>
                  <a:srgbClr val="FF0000"/>
                </a:solidFill>
              </a:rPr>
              <a:t>32-bit integer</a:t>
            </a:r>
          </a:p>
        </p:txBody>
      </p:sp>
      <p:sp>
        <p:nvSpPr>
          <p:cNvPr id="365577" name="Text Box 9"/>
          <p:cNvSpPr txBox="1">
            <a:spLocks noChangeArrowheads="1"/>
          </p:cNvSpPr>
          <p:nvPr/>
        </p:nvSpPr>
        <p:spPr bwMode="auto">
          <a:xfrm>
            <a:off x="2915816" y="3602385"/>
            <a:ext cx="39957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sz="2400" dirty="0">
                <a:solidFill>
                  <a:srgbClr val="00B0F0"/>
                </a:solidFill>
              </a:rPr>
              <a:t>Map to an index </a:t>
            </a:r>
            <a:r>
              <a:rPr lang="en-US" altLang="en-US" sz="24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0, ..., </a:t>
            </a:r>
            <a:r>
              <a:rPr lang="en-US" altLang="en-US" sz="2400" i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en-US" sz="24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– 1</a:t>
            </a:r>
          </a:p>
        </p:txBody>
      </p:sp>
      <p:sp>
        <p:nvSpPr>
          <p:cNvPr id="365578" name="Text Box 10"/>
          <p:cNvSpPr txBox="1">
            <a:spLocks noChangeArrowheads="1"/>
          </p:cNvSpPr>
          <p:nvPr/>
        </p:nvSpPr>
        <p:spPr bwMode="auto">
          <a:xfrm>
            <a:off x="3512716" y="4754910"/>
            <a:ext cx="27638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sz="2400" dirty="0">
                <a:solidFill>
                  <a:srgbClr val="7030A0"/>
                </a:solidFill>
              </a:rPr>
              <a:t>Deal with collisions</a:t>
            </a:r>
          </a:p>
        </p:txBody>
      </p:sp>
      <p:sp>
        <p:nvSpPr>
          <p:cNvPr id="365579" name="Line 11"/>
          <p:cNvSpPr>
            <a:spLocks noChangeShapeType="1"/>
          </p:cNvSpPr>
          <p:nvPr/>
        </p:nvSpPr>
        <p:spPr bwMode="auto">
          <a:xfrm>
            <a:off x="4868441" y="1754535"/>
            <a:ext cx="0" cy="7207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365580" name="Line 12"/>
          <p:cNvSpPr>
            <a:spLocks noChangeShapeType="1"/>
          </p:cNvSpPr>
          <p:nvPr/>
        </p:nvSpPr>
        <p:spPr bwMode="auto">
          <a:xfrm>
            <a:off x="4868441" y="2907060"/>
            <a:ext cx="0" cy="720725"/>
          </a:xfrm>
          <a:prstGeom prst="line">
            <a:avLst/>
          </a:prstGeom>
          <a:noFill/>
          <a:ln w="28575">
            <a:solidFill>
              <a:srgbClr val="00B0F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365581" name="Line 13"/>
          <p:cNvSpPr>
            <a:spLocks noChangeShapeType="1"/>
          </p:cNvSpPr>
          <p:nvPr/>
        </p:nvSpPr>
        <p:spPr bwMode="auto">
          <a:xfrm>
            <a:off x="4868441" y="4059585"/>
            <a:ext cx="0" cy="720725"/>
          </a:xfrm>
          <a:prstGeom prst="line">
            <a:avLst/>
          </a:prstGeom>
          <a:noFill/>
          <a:ln w="28575">
            <a:solidFill>
              <a:srgbClr val="7030A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365582" name="Text Box 14"/>
          <p:cNvSpPr txBox="1">
            <a:spLocks noChangeArrowheads="1"/>
          </p:cNvSpPr>
          <p:nvPr/>
        </p:nvSpPr>
        <p:spPr bwMode="auto">
          <a:xfrm>
            <a:off x="5295816" y="1894684"/>
            <a:ext cx="2257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000" dirty="0">
                <a:solidFill>
                  <a:srgbClr val="FF0000"/>
                </a:solidFill>
              </a:rPr>
              <a:t>Techniques vary...</a:t>
            </a:r>
          </a:p>
        </p:txBody>
      </p:sp>
      <p:sp>
        <p:nvSpPr>
          <p:cNvPr id="365584" name="Text Box 16"/>
          <p:cNvSpPr txBox="1">
            <a:spLocks noChangeArrowheads="1"/>
          </p:cNvSpPr>
          <p:nvPr/>
        </p:nvSpPr>
        <p:spPr bwMode="auto">
          <a:xfrm>
            <a:off x="5608713" y="3075682"/>
            <a:ext cx="30780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000" dirty="0">
                <a:solidFill>
                  <a:srgbClr val="00B0F0"/>
                </a:solidFill>
              </a:rPr>
              <a:t>Modulus &amp; Multiplicative </a:t>
            </a:r>
            <a:endParaRPr lang="en-US" alt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65585" name="Text Box 17"/>
          <p:cNvSpPr txBox="1">
            <a:spLocks noChangeArrowheads="1"/>
          </p:cNvSpPr>
          <p:nvPr/>
        </p:nvSpPr>
        <p:spPr bwMode="auto">
          <a:xfrm>
            <a:off x="6500341" y="4798169"/>
            <a:ext cx="25003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000" dirty="0">
                <a:solidFill>
                  <a:srgbClr val="7030A0"/>
                </a:solidFill>
              </a:rPr>
              <a:t>Chained hash tables</a:t>
            </a:r>
          </a:p>
          <a:p>
            <a:pPr eaLnBrk="1" hangingPunct="1"/>
            <a:r>
              <a:rPr lang="en-US" altLang="en-US" sz="2000" dirty="0">
                <a:solidFill>
                  <a:srgbClr val="7030A0"/>
                </a:solidFill>
              </a:rPr>
              <a:t>Open addressing</a:t>
            </a:r>
          </a:p>
        </p:txBody>
      </p:sp>
      <p:sp>
        <p:nvSpPr>
          <p:cNvPr id="365586" name="Text Box 18"/>
          <p:cNvSpPr txBox="1">
            <a:spLocks noChangeArrowheads="1"/>
          </p:cNvSpPr>
          <p:nvPr/>
        </p:nvSpPr>
        <p:spPr bwMode="auto">
          <a:xfrm>
            <a:off x="4438149" y="5653697"/>
            <a:ext cx="2222083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000" dirty="0">
                <a:solidFill>
                  <a:srgbClr val="7030A0"/>
                </a:solidFill>
              </a:rPr>
              <a:t>Linear probing</a:t>
            </a:r>
          </a:p>
          <a:p>
            <a:pPr eaLnBrk="1" hangingPunct="1"/>
            <a:r>
              <a:rPr lang="en-US" altLang="en-US" sz="2000" dirty="0">
                <a:solidFill>
                  <a:srgbClr val="7030A0"/>
                </a:solidFill>
              </a:rPr>
              <a:t>Quadratic probing</a:t>
            </a:r>
          </a:p>
          <a:p>
            <a:pPr eaLnBrk="1" hangingPunct="1"/>
            <a:r>
              <a:rPr lang="en-US" altLang="en-US" sz="2000" dirty="0">
                <a:solidFill>
                  <a:schemeClr val="bg1">
                    <a:lumMod val="85000"/>
                  </a:schemeClr>
                </a:solidFill>
              </a:rPr>
              <a:t>Double hashing</a:t>
            </a:r>
          </a:p>
        </p:txBody>
      </p:sp>
      <p:sp>
        <p:nvSpPr>
          <p:cNvPr id="365588" name="Line 20"/>
          <p:cNvSpPr>
            <a:spLocks noChangeShapeType="1"/>
          </p:cNvSpPr>
          <p:nvPr/>
        </p:nvSpPr>
        <p:spPr bwMode="auto">
          <a:xfrm flipH="1">
            <a:off x="6276553" y="5498727"/>
            <a:ext cx="672033" cy="378545"/>
          </a:xfrm>
          <a:prstGeom prst="line">
            <a:avLst/>
          </a:prstGeom>
          <a:noFill/>
          <a:ln w="28575">
            <a:solidFill>
              <a:srgbClr val="7030A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27303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0" grpId="0"/>
      <p:bldP spid="365573" grpId="0"/>
      <p:bldP spid="365577" grpId="0"/>
      <p:bldP spid="365578" grpId="0"/>
      <p:bldP spid="365579" grpId="0" animBg="1"/>
      <p:bldP spid="365580" grpId="0" animBg="1"/>
      <p:bldP spid="365581" grpId="0" animBg="1"/>
      <p:bldP spid="365582" grpId="0"/>
      <p:bldP spid="365584" grpId="0"/>
      <p:bldP spid="365585" grpId="0"/>
      <p:bldP spid="365586" grpId="0"/>
      <p:bldP spid="365588" grpId="0" animBg="1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Start with the first four values:</a:t>
            </a:r>
          </a:p>
          <a:p>
            <a:pPr lvl="1" algn="ctr">
              <a:buFontTx/>
              <a:buNone/>
            </a:pPr>
            <a:r>
              <a:rPr lang="it-IT" altLang="en-US" sz="2000" dirty="0">
                <a:latin typeface="Arial" charset="0"/>
                <a:cs typeface="Arial" charset="0"/>
              </a:rPr>
              <a:t>9A, 07, AD, 88</a:t>
            </a:r>
            <a:endParaRPr lang="en-US" altLang="en-US" sz="1600" b="1" dirty="0">
              <a:solidFill>
                <a:srgbClr val="FF0000"/>
              </a:solidFill>
              <a:latin typeface="Arial" charset="0"/>
              <a:cs typeface="Arial" charset="0"/>
            </a:endParaRPr>
          </a:p>
        </p:txBody>
      </p:sp>
      <p:sp>
        <p:nvSpPr>
          <p:cNvPr id="215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Example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2238" y="3212976"/>
          <a:ext cx="9002400" cy="792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01656"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432"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>
                          <a:solidFill>
                            <a:srgbClr val="FF0000"/>
                          </a:solidFill>
                        </a:rPr>
                        <a:t>07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>
                          <a:solidFill>
                            <a:srgbClr val="FF0000"/>
                          </a:solidFill>
                        </a:rPr>
                        <a:t>88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>
                          <a:solidFill>
                            <a:srgbClr val="FF0000"/>
                          </a:solidFill>
                        </a:rPr>
                        <a:t>9A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>
                          <a:solidFill>
                            <a:srgbClr val="FF0000"/>
                          </a:solidFill>
                        </a:rPr>
                        <a:t>AD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7633659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Next, we must insert </a:t>
            </a:r>
            <a:r>
              <a:rPr lang="it-IT" altLang="en-US" dirty="0">
                <a:latin typeface="Arial" charset="0"/>
                <a:cs typeface="Arial" charset="0"/>
              </a:rPr>
              <a:t>BA</a:t>
            </a:r>
            <a:endParaRPr lang="en-US" altLang="en-US" dirty="0">
              <a:latin typeface="Arial" charset="0"/>
              <a:cs typeface="Arial" charset="0"/>
            </a:endParaRPr>
          </a:p>
        </p:txBody>
      </p:sp>
      <p:sp>
        <p:nvSpPr>
          <p:cNvPr id="215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2238" y="3212976"/>
          <a:ext cx="9002400" cy="792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01656"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432"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07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88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9A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AD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2518090"/>
      </p:ext>
    </p:extLst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Next, we must insert </a:t>
            </a:r>
            <a:r>
              <a:rPr lang="it-IT" altLang="en-US" dirty="0">
                <a:latin typeface="Arial" charset="0"/>
                <a:cs typeface="Arial" charset="0"/>
              </a:rPr>
              <a:t>BA</a:t>
            </a:r>
            <a:endParaRPr lang="it-IT" altLang="en-US" b="1" dirty="0">
              <a:solidFill>
                <a:srgbClr val="FF0000"/>
              </a:solidFill>
              <a:latin typeface="Arial" charset="0"/>
              <a:cs typeface="Arial" charset="0"/>
            </a:endParaRPr>
          </a:p>
          <a:p>
            <a:pPr lvl="1"/>
            <a:r>
              <a:rPr lang="it-IT" altLang="en-US" dirty="0">
                <a:latin typeface="Arial" charset="0"/>
                <a:cs typeface="Arial" charset="0"/>
              </a:rPr>
              <a:t>The next bin is empty</a:t>
            </a:r>
          </a:p>
          <a:p>
            <a:pPr marL="457200" lvl="1" indent="0">
              <a:buNone/>
            </a:pPr>
            <a:endParaRPr lang="it-IT" altLang="en-US" dirty="0">
              <a:latin typeface="Arial" charset="0"/>
              <a:cs typeface="Arial" charset="0"/>
            </a:endParaRPr>
          </a:p>
        </p:txBody>
      </p:sp>
      <p:sp>
        <p:nvSpPr>
          <p:cNvPr id="215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Example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2238" y="3212976"/>
          <a:ext cx="9002400" cy="792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01656"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1" dirty="0">
                          <a:solidFill>
                            <a:srgbClr val="FF0000"/>
                          </a:solidFill>
                        </a:rPr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432"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07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88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9A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BA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AD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4861866"/>
      </p:ext>
    </p:extLst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CA" altLang="en-US" dirty="0">
                <a:latin typeface="Arial" charset="0"/>
                <a:cs typeface="Arial" charset="0"/>
              </a:rPr>
              <a:t>Next we are adding </a:t>
            </a:r>
            <a:r>
              <a:rPr lang="it-IT" altLang="en-US" dirty="0">
                <a:latin typeface="Arial" charset="0"/>
                <a:cs typeface="Arial" charset="0"/>
              </a:rPr>
              <a:t>80, 4C, 26</a:t>
            </a:r>
          </a:p>
        </p:txBody>
      </p:sp>
      <p:sp>
        <p:nvSpPr>
          <p:cNvPr id="215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Example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2238" y="3212976"/>
          <a:ext cx="9002400" cy="792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01656"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432"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07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88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9A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BA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AD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4936203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CA" altLang="en-US" dirty="0">
                <a:latin typeface="Arial" charset="0"/>
                <a:cs typeface="Arial" charset="0"/>
              </a:rPr>
              <a:t>Next, we are adding </a:t>
            </a:r>
            <a:r>
              <a:rPr lang="it-IT" altLang="en-US" dirty="0">
                <a:latin typeface="Arial" charset="0"/>
                <a:cs typeface="Arial" charset="0"/>
              </a:rPr>
              <a:t>80, 4C, 26</a:t>
            </a:r>
            <a:endParaRPr lang="it-IT" altLang="en-US" b="1" dirty="0">
              <a:solidFill>
                <a:srgbClr val="FF0000"/>
              </a:solidFill>
              <a:latin typeface="Arial" charset="0"/>
              <a:cs typeface="Arial" charset="0"/>
            </a:endParaRPr>
          </a:p>
          <a:p>
            <a:pPr lvl="1"/>
            <a:r>
              <a:rPr lang="it-IT" altLang="en-US" dirty="0">
                <a:latin typeface="Arial" charset="0"/>
                <a:cs typeface="Arial" charset="0"/>
              </a:rPr>
              <a:t>All the bins are empty—simply insert them</a:t>
            </a:r>
          </a:p>
        </p:txBody>
      </p:sp>
      <p:sp>
        <p:nvSpPr>
          <p:cNvPr id="215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Example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2238" y="3212976"/>
          <a:ext cx="9002400" cy="792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01656"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432"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>
                          <a:solidFill>
                            <a:srgbClr val="FF0000"/>
                          </a:solidFill>
                        </a:rPr>
                        <a:t>80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>
                          <a:solidFill>
                            <a:srgbClr val="FF0000"/>
                          </a:solidFill>
                        </a:rPr>
                        <a:t>26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07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88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9A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BA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>
                          <a:solidFill>
                            <a:srgbClr val="FF0000"/>
                          </a:solidFill>
                        </a:rPr>
                        <a:t>4C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AD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842763"/>
      </p:ext>
    </p:extLst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CA" altLang="en-US" dirty="0">
                <a:latin typeface="Arial" charset="0"/>
                <a:cs typeface="Arial" charset="0"/>
              </a:rPr>
              <a:t>Next, we must insert </a:t>
            </a:r>
            <a:r>
              <a:rPr lang="it-IT" altLang="en-US" dirty="0">
                <a:latin typeface="Arial" charset="0"/>
                <a:cs typeface="Arial" charset="0"/>
              </a:rPr>
              <a:t>46</a:t>
            </a:r>
          </a:p>
          <a:p>
            <a:pPr marL="457200" lvl="1" indent="0">
              <a:buNone/>
            </a:pPr>
            <a:endParaRPr lang="it-IT" altLang="en-US" dirty="0">
              <a:latin typeface="Arial" charset="0"/>
              <a:cs typeface="Arial" charset="0"/>
            </a:endParaRPr>
          </a:p>
        </p:txBody>
      </p:sp>
      <p:sp>
        <p:nvSpPr>
          <p:cNvPr id="215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Example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2238" y="3212976"/>
          <a:ext cx="9002400" cy="792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01656"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432"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80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26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07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88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9A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BA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4C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AD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3324799"/>
      </p:ext>
    </p:extLst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CA" altLang="en-US" dirty="0">
                <a:latin typeface="Arial" charset="0"/>
                <a:cs typeface="Arial" charset="0"/>
              </a:rPr>
              <a:t>Next, we must insert </a:t>
            </a:r>
            <a:r>
              <a:rPr lang="it-IT" altLang="en-US" dirty="0">
                <a:latin typeface="Arial" charset="0"/>
                <a:cs typeface="Arial" charset="0"/>
              </a:rPr>
              <a:t>46</a:t>
            </a:r>
            <a:endParaRPr lang="it-IT" altLang="en-US" b="1" dirty="0">
              <a:solidFill>
                <a:srgbClr val="FF0000"/>
              </a:solidFill>
              <a:latin typeface="Arial" charset="0"/>
              <a:cs typeface="Arial" charset="0"/>
            </a:endParaRPr>
          </a:p>
          <a:p>
            <a:pPr lvl="1"/>
            <a:r>
              <a:rPr lang="it-IT" altLang="en-US" dirty="0">
                <a:latin typeface="Arial" charset="0"/>
                <a:cs typeface="Arial" charset="0"/>
              </a:rPr>
              <a:t>Bin </a:t>
            </a:r>
            <a:r>
              <a:rPr lang="it-IT" altLang="en-US" b="1" dirty="0">
                <a:solidFill>
                  <a:srgbClr val="FF0000"/>
                </a:solidFill>
                <a:latin typeface="Arial" charset="0"/>
                <a:cs typeface="Arial" charset="0"/>
              </a:rPr>
              <a:t>6</a:t>
            </a:r>
            <a:r>
              <a:rPr lang="it-IT" altLang="en-US" dirty="0">
                <a:latin typeface="Arial" charset="0"/>
                <a:cs typeface="Arial" charset="0"/>
              </a:rPr>
              <a:t> is occupied</a:t>
            </a:r>
          </a:p>
          <a:p>
            <a:pPr lvl="1"/>
            <a:r>
              <a:rPr lang="it-IT" altLang="en-US" dirty="0">
                <a:latin typeface="Arial" charset="0"/>
                <a:cs typeface="Arial" charset="0"/>
              </a:rPr>
              <a:t>Bin </a:t>
            </a:r>
            <a:r>
              <a:rPr lang="it-IT" altLang="en-US" b="1" dirty="0">
                <a:solidFill>
                  <a:srgbClr val="FF0000"/>
                </a:solidFill>
                <a:latin typeface="Arial" charset="0"/>
                <a:cs typeface="Arial" charset="0"/>
              </a:rPr>
              <a:t>6 + 1 = 7</a:t>
            </a:r>
            <a:r>
              <a:rPr lang="it-IT" altLang="en-US" dirty="0">
                <a:latin typeface="Arial" charset="0"/>
                <a:cs typeface="Arial" charset="0"/>
              </a:rPr>
              <a:t> is occupied</a:t>
            </a:r>
          </a:p>
          <a:p>
            <a:pPr lvl="1"/>
            <a:r>
              <a:rPr lang="it-IT" altLang="en-US" dirty="0">
                <a:latin typeface="Arial" charset="0"/>
                <a:cs typeface="Arial" charset="0"/>
              </a:rPr>
              <a:t>Bin </a:t>
            </a:r>
            <a:r>
              <a:rPr lang="it-IT" altLang="en-US" b="1" dirty="0">
                <a:solidFill>
                  <a:srgbClr val="FF0000"/>
                </a:solidFill>
                <a:latin typeface="Arial" charset="0"/>
                <a:cs typeface="Arial" charset="0"/>
              </a:rPr>
              <a:t>7 + 2 = 9</a:t>
            </a:r>
            <a:r>
              <a:rPr lang="it-IT" altLang="en-US" dirty="0">
                <a:latin typeface="Arial" charset="0"/>
                <a:cs typeface="Arial" charset="0"/>
              </a:rPr>
              <a:t> is empty</a:t>
            </a:r>
          </a:p>
          <a:p>
            <a:pPr lvl="1"/>
            <a:endParaRPr lang="it-IT" altLang="en-US" dirty="0">
              <a:latin typeface="Arial" charset="0"/>
              <a:cs typeface="Arial" charset="0"/>
            </a:endParaRPr>
          </a:p>
          <a:p>
            <a:pPr lvl="1"/>
            <a:endParaRPr lang="it-IT" altLang="en-US" dirty="0">
              <a:latin typeface="Arial" charset="0"/>
              <a:cs typeface="Arial" charset="0"/>
            </a:endParaRPr>
          </a:p>
          <a:p>
            <a:pPr lvl="1"/>
            <a:endParaRPr lang="it-IT" altLang="en-US" dirty="0">
              <a:latin typeface="Arial" charset="0"/>
              <a:cs typeface="Arial" charset="0"/>
            </a:endParaRPr>
          </a:p>
          <a:p>
            <a:pPr lvl="1"/>
            <a:endParaRPr lang="it-IT" altLang="en-US" dirty="0">
              <a:latin typeface="Arial" charset="0"/>
              <a:cs typeface="Arial" charset="0"/>
            </a:endParaRP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 lvl="1"/>
            <a:endParaRPr lang="it-IT" altLang="en-US" dirty="0">
              <a:latin typeface="Arial" charset="0"/>
              <a:cs typeface="Arial" charset="0"/>
            </a:endParaRPr>
          </a:p>
        </p:txBody>
      </p:sp>
      <p:sp>
        <p:nvSpPr>
          <p:cNvPr id="215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Example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2238" y="3212976"/>
          <a:ext cx="9002400" cy="792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01656"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1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432"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80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26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07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88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>
                          <a:solidFill>
                            <a:srgbClr val="FF0000"/>
                          </a:solidFill>
                        </a:rPr>
                        <a:t>46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9A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BA</a:t>
                      </a:r>
                      <a:endParaRPr lang="en-CA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4C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AD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9051268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CA" altLang="en-US" dirty="0">
                <a:latin typeface="Arial" charset="0"/>
                <a:cs typeface="Arial" charset="0"/>
              </a:rPr>
              <a:t>Next, we must insert </a:t>
            </a:r>
            <a:r>
              <a:rPr lang="it-IT" altLang="en-US" dirty="0">
                <a:latin typeface="Arial" charset="0"/>
                <a:cs typeface="Arial" charset="0"/>
              </a:rPr>
              <a:t>C9</a:t>
            </a:r>
          </a:p>
        </p:txBody>
      </p:sp>
      <p:sp>
        <p:nvSpPr>
          <p:cNvPr id="215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Example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2238" y="3212976"/>
          <a:ext cx="9002400" cy="792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01656"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432"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80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26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07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88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46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9A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BA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4C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AD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9099364"/>
      </p:ext>
    </p:extLst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CA" altLang="en-US" dirty="0">
                <a:latin typeface="Arial" charset="0"/>
                <a:cs typeface="Arial" charset="0"/>
              </a:rPr>
              <a:t>Next, we must insert </a:t>
            </a:r>
            <a:r>
              <a:rPr lang="it-IT" altLang="en-US" dirty="0">
                <a:latin typeface="Arial" charset="0"/>
                <a:cs typeface="Arial" charset="0"/>
              </a:rPr>
              <a:t>C9</a:t>
            </a:r>
          </a:p>
          <a:p>
            <a:pPr lvl="1"/>
            <a:r>
              <a:rPr lang="it-IT" altLang="en-US" dirty="0">
                <a:latin typeface="Arial" charset="0"/>
                <a:cs typeface="Arial" charset="0"/>
              </a:rPr>
              <a:t>Bin </a:t>
            </a:r>
            <a:r>
              <a:rPr lang="it-IT" altLang="en-US" b="1" dirty="0">
                <a:solidFill>
                  <a:srgbClr val="FF0000"/>
                </a:solidFill>
                <a:latin typeface="Arial" charset="0"/>
                <a:cs typeface="Arial" charset="0"/>
              </a:rPr>
              <a:t>9</a:t>
            </a:r>
            <a:r>
              <a:rPr lang="it-IT" altLang="en-US" dirty="0">
                <a:latin typeface="Arial" charset="0"/>
                <a:cs typeface="Arial" charset="0"/>
              </a:rPr>
              <a:t> is occupied</a:t>
            </a:r>
          </a:p>
          <a:p>
            <a:pPr lvl="1"/>
            <a:r>
              <a:rPr lang="it-IT" altLang="en-US" dirty="0">
                <a:latin typeface="Arial" charset="0"/>
                <a:cs typeface="Arial" charset="0"/>
              </a:rPr>
              <a:t>Bin </a:t>
            </a:r>
            <a:r>
              <a:rPr lang="it-IT" altLang="en-US" b="1" dirty="0">
                <a:solidFill>
                  <a:srgbClr val="FF0000"/>
                </a:solidFill>
                <a:latin typeface="Arial" charset="0"/>
                <a:cs typeface="Arial" charset="0"/>
              </a:rPr>
              <a:t>9 + 1 = A</a:t>
            </a:r>
            <a:r>
              <a:rPr lang="it-IT" altLang="en-US" dirty="0">
                <a:latin typeface="Arial" charset="0"/>
                <a:cs typeface="Arial" charset="0"/>
              </a:rPr>
              <a:t> is occupied</a:t>
            </a:r>
          </a:p>
          <a:p>
            <a:pPr lvl="1"/>
            <a:r>
              <a:rPr lang="it-IT" altLang="en-US" dirty="0">
                <a:latin typeface="Arial" charset="0"/>
                <a:cs typeface="Arial" charset="0"/>
              </a:rPr>
              <a:t>Bin </a:t>
            </a:r>
            <a:r>
              <a:rPr lang="it-IT" altLang="en-US" b="1" dirty="0">
                <a:solidFill>
                  <a:srgbClr val="FF0000"/>
                </a:solidFill>
                <a:latin typeface="Arial" charset="0"/>
                <a:cs typeface="Arial" charset="0"/>
              </a:rPr>
              <a:t>A + 2 = C</a:t>
            </a:r>
            <a:r>
              <a:rPr lang="it-IT" altLang="en-US" dirty="0">
                <a:latin typeface="Arial" charset="0"/>
                <a:cs typeface="Arial" charset="0"/>
              </a:rPr>
              <a:t> is occupied</a:t>
            </a:r>
          </a:p>
          <a:p>
            <a:pPr lvl="1"/>
            <a:r>
              <a:rPr lang="it-IT" altLang="en-US" dirty="0">
                <a:latin typeface="Arial" charset="0"/>
                <a:cs typeface="Arial" charset="0"/>
              </a:rPr>
              <a:t>Bin </a:t>
            </a:r>
            <a:r>
              <a:rPr lang="it-IT" altLang="en-US" b="1" dirty="0">
                <a:solidFill>
                  <a:srgbClr val="FF0000"/>
                </a:solidFill>
                <a:latin typeface="Arial" charset="0"/>
                <a:cs typeface="Arial" charset="0"/>
              </a:rPr>
              <a:t>C + 3 = F</a:t>
            </a:r>
            <a:r>
              <a:rPr lang="it-IT" altLang="en-US" dirty="0">
                <a:latin typeface="Arial" charset="0"/>
                <a:cs typeface="Arial" charset="0"/>
              </a:rPr>
              <a:t> is empty</a:t>
            </a:r>
          </a:p>
          <a:p>
            <a:pPr>
              <a:buNone/>
            </a:pPr>
            <a:endParaRPr lang="it-IT" altLang="en-US" dirty="0">
              <a:latin typeface="Arial" charset="0"/>
              <a:cs typeface="Arial" charset="0"/>
            </a:endParaRPr>
          </a:p>
        </p:txBody>
      </p:sp>
      <p:sp>
        <p:nvSpPr>
          <p:cNvPr id="215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Example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2238" y="3212976"/>
          <a:ext cx="9002400" cy="792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01656"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1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432"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80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26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07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88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46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9A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BA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4C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AD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C9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2469226"/>
      </p:ext>
    </p:extLst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CA" altLang="en-US" dirty="0">
                <a:latin typeface="Arial" charset="0"/>
                <a:cs typeface="Arial" charset="0"/>
              </a:rPr>
              <a:t>Next, we insert 3</a:t>
            </a:r>
            <a:r>
              <a:rPr lang="en-CA" altLang="en-US" b="1" dirty="0">
                <a:solidFill>
                  <a:srgbClr val="FF0000"/>
                </a:solidFill>
                <a:latin typeface="Arial" charset="0"/>
                <a:cs typeface="Arial" charset="0"/>
              </a:rPr>
              <a:t>2</a:t>
            </a:r>
          </a:p>
          <a:p>
            <a:pPr lvl="1"/>
            <a:r>
              <a:rPr lang="en-CA" altLang="en-US" dirty="0">
                <a:latin typeface="Arial" charset="0"/>
                <a:cs typeface="Arial" charset="0"/>
              </a:rPr>
              <a:t>Bin </a:t>
            </a:r>
            <a:r>
              <a:rPr lang="en-CA" altLang="en-US" b="1" dirty="0">
                <a:solidFill>
                  <a:srgbClr val="FF0000"/>
                </a:solidFill>
                <a:latin typeface="Arial" charset="0"/>
                <a:cs typeface="Arial" charset="0"/>
              </a:rPr>
              <a:t>2</a:t>
            </a:r>
            <a:r>
              <a:rPr lang="en-CA" altLang="en-US" dirty="0">
                <a:latin typeface="Arial" charset="0"/>
                <a:cs typeface="Arial" charset="0"/>
              </a:rPr>
              <a:t> is unoccupied</a:t>
            </a:r>
            <a:endParaRPr lang="it-IT" altLang="en-US" dirty="0">
              <a:latin typeface="Arial" charset="0"/>
              <a:cs typeface="Arial" charset="0"/>
            </a:endParaRPr>
          </a:p>
          <a:p>
            <a:pPr marL="457200" lvl="1" indent="0">
              <a:buNone/>
            </a:pPr>
            <a:endParaRPr lang="it-IT" altLang="en-US" b="1" dirty="0">
              <a:solidFill>
                <a:srgbClr val="FF0000"/>
              </a:solidFill>
              <a:latin typeface="Arial" charset="0"/>
              <a:cs typeface="Arial" charset="0"/>
            </a:endParaRPr>
          </a:p>
        </p:txBody>
      </p:sp>
      <p:sp>
        <p:nvSpPr>
          <p:cNvPr id="215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Example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2238" y="3212976"/>
          <a:ext cx="9002400" cy="792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01656"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432"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80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>
                          <a:solidFill>
                            <a:srgbClr val="FF0000"/>
                          </a:solidFill>
                        </a:rPr>
                        <a:t>32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26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07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88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46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9A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BA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4C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AD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C9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80891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Hash function</a:t>
            </a:r>
          </a:p>
          <a:p>
            <a:r>
              <a:rPr lang="en-US" altLang="zh-CN" dirty="0"/>
              <a:t>Mapping down to 0, ..., M – 1</a:t>
            </a:r>
          </a:p>
          <a:p>
            <a:r>
              <a:rPr lang="en-US" altLang="en-US" dirty="0">
                <a:latin typeface="Arial" charset="0"/>
                <a:cs typeface="Arial" charset="0"/>
              </a:rPr>
              <a:t>Dealing with collisions</a:t>
            </a:r>
          </a:p>
          <a:p>
            <a:pPr lvl="1"/>
            <a:r>
              <a:rPr lang="en-US" altLang="zh-CN" dirty="0"/>
              <a:t>Chained hash tables</a:t>
            </a:r>
          </a:p>
          <a:p>
            <a:pPr lvl="1"/>
            <a:r>
              <a:rPr lang="en-US" altLang="zh-CN" dirty="0"/>
              <a:t>Open addressing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0406129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CA" altLang="en-US" dirty="0">
                <a:latin typeface="Arial" charset="0"/>
                <a:cs typeface="Arial" charset="0"/>
              </a:rPr>
              <a:t>Next, we insert 7A</a:t>
            </a:r>
            <a:endParaRPr lang="en-CA" altLang="en-US" b="1" dirty="0">
              <a:solidFill>
                <a:srgbClr val="FF0000"/>
              </a:solidFill>
              <a:latin typeface="Arial" charset="0"/>
              <a:cs typeface="Arial" charset="0"/>
            </a:endParaRPr>
          </a:p>
          <a:p>
            <a:pPr lvl="1"/>
            <a:r>
              <a:rPr lang="en-CA" altLang="en-US" dirty="0">
                <a:latin typeface="Arial" charset="0"/>
                <a:cs typeface="Arial" charset="0"/>
              </a:rPr>
              <a:t>Bin </a:t>
            </a:r>
            <a:r>
              <a:rPr lang="en-CA" altLang="en-US" b="1" dirty="0">
                <a:solidFill>
                  <a:srgbClr val="FF0000"/>
                </a:solidFill>
                <a:latin typeface="Arial" charset="0"/>
                <a:cs typeface="Arial" charset="0"/>
              </a:rPr>
              <a:t>A</a:t>
            </a:r>
            <a:r>
              <a:rPr lang="en-CA" altLang="en-US" dirty="0">
                <a:latin typeface="Arial" charset="0"/>
                <a:cs typeface="Arial" charset="0"/>
              </a:rPr>
              <a:t> is occupied</a:t>
            </a:r>
          </a:p>
          <a:p>
            <a:pPr lvl="1"/>
            <a:r>
              <a:rPr lang="it-IT" altLang="en-US" dirty="0">
                <a:latin typeface="Arial" charset="0"/>
                <a:cs typeface="Arial" charset="0"/>
              </a:rPr>
              <a:t>Bins </a:t>
            </a:r>
            <a:r>
              <a:rPr lang="it-IT" altLang="en-US" b="1" dirty="0">
                <a:solidFill>
                  <a:srgbClr val="FF0000"/>
                </a:solidFill>
                <a:latin typeface="Arial" charset="0"/>
                <a:cs typeface="Arial" charset="0"/>
              </a:rPr>
              <a:t>A + 1 = B</a:t>
            </a:r>
            <a:r>
              <a:rPr lang="it-IT" altLang="en-US" dirty="0">
                <a:latin typeface="Arial" charset="0"/>
                <a:cs typeface="Arial" charset="0"/>
              </a:rPr>
              <a:t>, </a:t>
            </a:r>
            <a:r>
              <a:rPr lang="it-IT" altLang="en-US" b="1" dirty="0">
                <a:solidFill>
                  <a:srgbClr val="FF0000"/>
                </a:solidFill>
                <a:latin typeface="Arial" charset="0"/>
                <a:cs typeface="Arial" charset="0"/>
              </a:rPr>
              <a:t>B + 2 = D</a:t>
            </a:r>
            <a:r>
              <a:rPr lang="it-IT" altLang="en-US" dirty="0">
                <a:latin typeface="Arial" charset="0"/>
                <a:cs typeface="Arial" charset="0"/>
              </a:rPr>
              <a:t> and </a:t>
            </a:r>
            <a:r>
              <a:rPr lang="it-IT" altLang="en-US" b="1" dirty="0">
                <a:solidFill>
                  <a:srgbClr val="FF0000"/>
                </a:solidFill>
                <a:latin typeface="Arial" charset="0"/>
                <a:cs typeface="Arial" charset="0"/>
              </a:rPr>
              <a:t>D + 3 = 0</a:t>
            </a:r>
            <a:r>
              <a:rPr lang="it-IT" altLang="en-US" dirty="0">
                <a:latin typeface="Arial" charset="0"/>
                <a:cs typeface="Arial" charset="0"/>
              </a:rPr>
              <a:t> are occupied</a:t>
            </a:r>
          </a:p>
          <a:p>
            <a:pPr lvl="1"/>
            <a:r>
              <a:rPr lang="it-IT" altLang="en-US" dirty="0">
                <a:latin typeface="Arial" charset="0"/>
                <a:cs typeface="Arial" charset="0"/>
              </a:rPr>
              <a:t>Bin </a:t>
            </a:r>
            <a:r>
              <a:rPr lang="it-IT" altLang="en-US" b="1" dirty="0">
                <a:solidFill>
                  <a:srgbClr val="FF0000"/>
                </a:solidFill>
                <a:latin typeface="Arial" charset="0"/>
                <a:cs typeface="Arial" charset="0"/>
              </a:rPr>
              <a:t>0 + 4 = 4</a:t>
            </a:r>
            <a:r>
              <a:rPr lang="it-IT" altLang="en-US" dirty="0">
                <a:latin typeface="Arial" charset="0"/>
                <a:cs typeface="Arial" charset="0"/>
              </a:rPr>
              <a:t> is empty</a:t>
            </a:r>
          </a:p>
          <a:p>
            <a:pPr lvl="1"/>
            <a:endParaRPr lang="it-IT" altLang="en-US" dirty="0">
              <a:latin typeface="Arial" charset="0"/>
              <a:cs typeface="Arial" charset="0"/>
            </a:endParaRPr>
          </a:p>
        </p:txBody>
      </p:sp>
      <p:sp>
        <p:nvSpPr>
          <p:cNvPr id="215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Example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2238" y="3212976"/>
          <a:ext cx="9002400" cy="792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01656"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1" dirty="0">
                          <a:solidFill>
                            <a:srgbClr val="FF0000"/>
                          </a:solidFill>
                        </a:rPr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432"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80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>
                          <a:solidFill>
                            <a:srgbClr val="FF0000"/>
                          </a:solidFill>
                        </a:rPr>
                        <a:t>7A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26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07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88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46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9A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BA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4C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AD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C9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4458794"/>
      </p:ext>
    </p:extLst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CA" altLang="en-US" dirty="0">
                <a:latin typeface="Arial" charset="0"/>
                <a:cs typeface="Arial" charset="0"/>
              </a:rPr>
              <a:t>Next, we insert BF</a:t>
            </a:r>
            <a:endParaRPr lang="en-CA" altLang="en-US" b="1" dirty="0">
              <a:solidFill>
                <a:srgbClr val="FF0000"/>
              </a:solidFill>
              <a:latin typeface="Arial" charset="0"/>
              <a:cs typeface="Arial" charset="0"/>
            </a:endParaRPr>
          </a:p>
          <a:p>
            <a:pPr lvl="1"/>
            <a:r>
              <a:rPr lang="en-CA" altLang="en-US" dirty="0">
                <a:latin typeface="Arial" charset="0"/>
                <a:cs typeface="Arial" charset="0"/>
              </a:rPr>
              <a:t>Bin </a:t>
            </a:r>
            <a:r>
              <a:rPr lang="en-CA" altLang="en-US" b="1" dirty="0">
                <a:solidFill>
                  <a:srgbClr val="FF0000"/>
                </a:solidFill>
                <a:latin typeface="Arial" charset="0"/>
                <a:cs typeface="Arial" charset="0"/>
              </a:rPr>
              <a:t>F</a:t>
            </a:r>
            <a:r>
              <a:rPr lang="en-CA" altLang="en-US" dirty="0">
                <a:latin typeface="Arial" charset="0"/>
                <a:cs typeface="Arial" charset="0"/>
              </a:rPr>
              <a:t> is occupied</a:t>
            </a:r>
          </a:p>
          <a:p>
            <a:pPr lvl="1"/>
            <a:r>
              <a:rPr lang="it-IT" altLang="en-US" dirty="0">
                <a:latin typeface="Arial" charset="0"/>
                <a:cs typeface="Arial" charset="0"/>
              </a:rPr>
              <a:t>Bins </a:t>
            </a:r>
            <a:r>
              <a:rPr lang="it-IT" altLang="en-US" b="1" dirty="0">
                <a:solidFill>
                  <a:srgbClr val="FF0000"/>
                </a:solidFill>
                <a:latin typeface="Arial" charset="0"/>
                <a:cs typeface="Arial" charset="0"/>
              </a:rPr>
              <a:t>F + 1 = 0</a:t>
            </a:r>
            <a:r>
              <a:rPr lang="it-IT" altLang="en-US" dirty="0">
                <a:latin typeface="Arial" charset="0"/>
                <a:cs typeface="Arial" charset="0"/>
              </a:rPr>
              <a:t> and </a:t>
            </a:r>
            <a:r>
              <a:rPr lang="it-IT" altLang="en-US" b="1" dirty="0">
                <a:solidFill>
                  <a:srgbClr val="FF0000"/>
                </a:solidFill>
                <a:latin typeface="Arial" charset="0"/>
                <a:cs typeface="Arial" charset="0"/>
              </a:rPr>
              <a:t>0 + 2 = 2</a:t>
            </a:r>
            <a:r>
              <a:rPr lang="it-IT" altLang="en-US" dirty="0">
                <a:latin typeface="Arial" charset="0"/>
                <a:cs typeface="Arial" charset="0"/>
              </a:rPr>
              <a:t> are occupied</a:t>
            </a:r>
          </a:p>
          <a:p>
            <a:pPr lvl="1"/>
            <a:r>
              <a:rPr lang="it-IT" altLang="en-US" dirty="0">
                <a:latin typeface="Arial" charset="0"/>
                <a:cs typeface="Arial" charset="0"/>
              </a:rPr>
              <a:t>Bin </a:t>
            </a:r>
            <a:r>
              <a:rPr lang="it-IT" altLang="en-US" b="1" dirty="0">
                <a:solidFill>
                  <a:srgbClr val="FF0000"/>
                </a:solidFill>
                <a:latin typeface="Arial" charset="0"/>
                <a:cs typeface="Arial" charset="0"/>
              </a:rPr>
              <a:t>2 + 3 = 5</a:t>
            </a:r>
            <a:r>
              <a:rPr lang="it-IT" altLang="en-US" dirty="0">
                <a:latin typeface="Arial" charset="0"/>
                <a:cs typeface="Arial" charset="0"/>
              </a:rPr>
              <a:t> is empty</a:t>
            </a:r>
          </a:p>
          <a:p>
            <a:pPr lvl="1"/>
            <a:endParaRPr lang="it-IT" altLang="en-US" dirty="0">
              <a:latin typeface="Arial" charset="0"/>
              <a:cs typeface="Arial" charset="0"/>
            </a:endParaRPr>
          </a:p>
        </p:txBody>
      </p:sp>
      <p:sp>
        <p:nvSpPr>
          <p:cNvPr id="215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Example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2238" y="3212976"/>
          <a:ext cx="9002400" cy="792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01656"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1" dirty="0">
                          <a:solidFill>
                            <a:srgbClr val="FF0000"/>
                          </a:solidFill>
                        </a:rPr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432"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80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7A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>
                          <a:solidFill>
                            <a:srgbClr val="FF0000"/>
                          </a:solidFill>
                        </a:rPr>
                        <a:t>BF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26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07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88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46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9A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BA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4C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AD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C9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0646439"/>
      </p:ext>
    </p:extLst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507288" cy="4525963"/>
          </a:xfrm>
        </p:spPr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CA" altLang="en-US" dirty="0">
                <a:latin typeface="Arial" charset="0"/>
                <a:cs typeface="Arial" charset="0"/>
              </a:rPr>
              <a:t>Finally, we insert 9</a:t>
            </a:r>
            <a:r>
              <a:rPr lang="en-CA" altLang="en-US" b="1" dirty="0">
                <a:solidFill>
                  <a:srgbClr val="FF0000"/>
                </a:solidFill>
                <a:latin typeface="Arial" charset="0"/>
                <a:cs typeface="Arial" charset="0"/>
              </a:rPr>
              <a:t>C</a:t>
            </a:r>
          </a:p>
          <a:p>
            <a:pPr lvl="1"/>
            <a:r>
              <a:rPr lang="en-CA" altLang="en-US" dirty="0">
                <a:latin typeface="Arial" charset="0"/>
                <a:cs typeface="Arial" charset="0"/>
              </a:rPr>
              <a:t>Bin </a:t>
            </a:r>
            <a:r>
              <a:rPr lang="en-CA" altLang="en-US" b="1" dirty="0">
                <a:solidFill>
                  <a:srgbClr val="FF0000"/>
                </a:solidFill>
                <a:latin typeface="Arial" charset="0"/>
                <a:cs typeface="Arial" charset="0"/>
              </a:rPr>
              <a:t>C</a:t>
            </a:r>
            <a:r>
              <a:rPr lang="en-CA" altLang="en-US" dirty="0">
                <a:latin typeface="Arial" charset="0"/>
                <a:cs typeface="Arial" charset="0"/>
              </a:rPr>
              <a:t> is occupied</a:t>
            </a:r>
          </a:p>
          <a:p>
            <a:pPr lvl="1"/>
            <a:r>
              <a:rPr lang="it-IT" altLang="en-US" dirty="0">
                <a:latin typeface="Arial" charset="0"/>
                <a:cs typeface="Arial" charset="0"/>
              </a:rPr>
              <a:t>Bins </a:t>
            </a:r>
            <a:r>
              <a:rPr lang="it-IT" altLang="en-US" b="1" dirty="0">
                <a:solidFill>
                  <a:srgbClr val="FF0000"/>
                </a:solidFill>
                <a:latin typeface="Arial" charset="0"/>
                <a:cs typeface="Arial" charset="0"/>
              </a:rPr>
              <a:t>C + 1 = D</a:t>
            </a:r>
            <a:r>
              <a:rPr lang="it-IT" altLang="en-US" dirty="0">
                <a:latin typeface="Arial" charset="0"/>
                <a:cs typeface="Arial" charset="0"/>
              </a:rPr>
              <a:t>, </a:t>
            </a:r>
            <a:r>
              <a:rPr lang="it-IT" altLang="en-US" b="1" dirty="0">
                <a:solidFill>
                  <a:srgbClr val="FF0000"/>
                </a:solidFill>
                <a:latin typeface="Arial" charset="0"/>
                <a:cs typeface="Arial" charset="0"/>
              </a:rPr>
              <a:t>D + 2 = F</a:t>
            </a:r>
            <a:r>
              <a:rPr lang="it-IT" altLang="en-US" dirty="0">
                <a:latin typeface="Arial" charset="0"/>
                <a:cs typeface="Arial" charset="0"/>
              </a:rPr>
              <a:t>, </a:t>
            </a:r>
            <a:r>
              <a:rPr lang="it-IT" altLang="en-US" b="1" dirty="0">
                <a:solidFill>
                  <a:srgbClr val="FF0000"/>
                </a:solidFill>
                <a:latin typeface="Arial" charset="0"/>
                <a:cs typeface="Arial" charset="0"/>
              </a:rPr>
              <a:t>F + 3 = 2</a:t>
            </a:r>
            <a:r>
              <a:rPr lang="it-IT" altLang="en-US" dirty="0">
                <a:latin typeface="Arial" charset="0"/>
                <a:cs typeface="Arial" charset="0"/>
              </a:rPr>
              <a:t>, </a:t>
            </a:r>
            <a:r>
              <a:rPr lang="it-IT" altLang="en-US" b="1" dirty="0">
                <a:solidFill>
                  <a:srgbClr val="FF0000"/>
                </a:solidFill>
                <a:latin typeface="Arial" charset="0"/>
                <a:cs typeface="Arial" charset="0"/>
              </a:rPr>
              <a:t>2 + 4 = 6</a:t>
            </a:r>
            <a:r>
              <a:rPr lang="it-IT" altLang="en-US" dirty="0">
                <a:latin typeface="Arial" charset="0"/>
                <a:cs typeface="Arial" charset="0"/>
              </a:rPr>
              <a:t> and </a:t>
            </a:r>
            <a:r>
              <a:rPr lang="it-IT" altLang="en-US" b="1" dirty="0">
                <a:solidFill>
                  <a:srgbClr val="FF0000"/>
                </a:solidFill>
                <a:latin typeface="Arial" charset="0"/>
                <a:cs typeface="Arial" charset="0"/>
              </a:rPr>
              <a:t>6 + 5 = B</a:t>
            </a:r>
            <a:r>
              <a:rPr lang="it-IT" altLang="en-US" dirty="0">
                <a:latin typeface="Arial" charset="0"/>
                <a:cs typeface="Arial" charset="0"/>
              </a:rPr>
              <a:t> are occupied</a:t>
            </a:r>
          </a:p>
          <a:p>
            <a:pPr lvl="1"/>
            <a:r>
              <a:rPr lang="it-IT" altLang="en-US" dirty="0">
                <a:latin typeface="Arial" charset="0"/>
                <a:cs typeface="Arial" charset="0"/>
              </a:rPr>
              <a:t>Bin </a:t>
            </a:r>
            <a:r>
              <a:rPr lang="it-IT" altLang="en-US" b="1" dirty="0">
                <a:solidFill>
                  <a:srgbClr val="FF0000"/>
                </a:solidFill>
                <a:latin typeface="Arial" charset="0"/>
                <a:cs typeface="Arial" charset="0"/>
              </a:rPr>
              <a:t>B + 6 = 1</a:t>
            </a:r>
            <a:r>
              <a:rPr lang="it-IT" altLang="en-US" dirty="0">
                <a:latin typeface="Arial" charset="0"/>
                <a:cs typeface="Arial" charset="0"/>
              </a:rPr>
              <a:t> is empty</a:t>
            </a:r>
          </a:p>
          <a:p>
            <a:pPr lvl="1"/>
            <a:endParaRPr lang="it-IT" altLang="en-US" dirty="0">
              <a:latin typeface="Arial" charset="0"/>
              <a:cs typeface="Arial" charset="0"/>
            </a:endParaRPr>
          </a:p>
        </p:txBody>
      </p:sp>
      <p:sp>
        <p:nvSpPr>
          <p:cNvPr id="215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Example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2238" y="3212976"/>
          <a:ext cx="9002400" cy="792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01656"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1" dirty="0">
                          <a:solidFill>
                            <a:srgbClr val="FF0000"/>
                          </a:solidFill>
                        </a:rPr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432"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80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>
                          <a:solidFill>
                            <a:srgbClr val="FF0000"/>
                          </a:solidFill>
                        </a:rPr>
                        <a:t>9C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7A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BF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26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07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88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46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9A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BA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4C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AD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C9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7899645"/>
      </p:ext>
    </p:extLst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CA" altLang="en-US" dirty="0">
                <a:latin typeface="Arial" charset="0"/>
                <a:cs typeface="Arial" charset="0"/>
              </a:rPr>
              <a:t>Having completed these insertions:</a:t>
            </a:r>
            <a:endParaRPr lang="it-IT" altLang="en-US" dirty="0">
              <a:latin typeface="Arial" charset="0"/>
              <a:cs typeface="Arial" charset="0"/>
            </a:endParaRPr>
          </a:p>
          <a:p>
            <a:pPr lvl="1"/>
            <a:r>
              <a:rPr lang="en-CA" dirty="0"/>
              <a:t>The load factor is </a:t>
            </a:r>
            <a:r>
              <a:rPr lang="en-CA" i="1" dirty="0">
                <a:latin typeface="Symbol" panose="05050102010706020507" pitchFamily="18" charset="2"/>
              </a:rPr>
              <a:t>l</a:t>
            </a:r>
            <a:r>
              <a:rPr lang="en-CA" dirty="0"/>
              <a:t> 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14/16 = 0.875</a:t>
            </a:r>
          </a:p>
          <a:p>
            <a:pPr lvl="1"/>
            <a:r>
              <a:rPr lang="en-CA" dirty="0"/>
              <a:t>The average number of probes is 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32/14 ≈ 2.29</a:t>
            </a:r>
          </a:p>
        </p:txBody>
      </p:sp>
      <p:sp>
        <p:nvSpPr>
          <p:cNvPr id="215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2238" y="3212976"/>
          <a:ext cx="9002400" cy="792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01656"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432"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80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9C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7A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BF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26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07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88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46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9A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BA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4C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AD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C9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2636891"/>
      </p:ext>
    </p:extLst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Erase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Can we erase an object like we did with linear probing?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Consider erasing 9A from this table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There are </a:t>
            </a:r>
            <a:r>
              <a:rPr lang="en-US" altLang="en-US" i="1" dirty="0">
                <a:latin typeface="Times New Roman" pitchFamily="18" charset="0"/>
                <a:cs typeface="Times New Roman" pitchFamily="18" charset="0"/>
              </a:rPr>
              <a:t>M 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– 1</a:t>
            </a:r>
            <a:r>
              <a:rPr lang="en-US" altLang="en-US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dirty="0">
                <a:latin typeface="Arial" charset="0"/>
                <a:cs typeface="Arial" charset="0"/>
              </a:rPr>
              <a:t>possible locations where an object which could have occupied a position could be located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Instead, we use </a:t>
            </a:r>
            <a:r>
              <a:rPr lang="en-US" altLang="en-US" i="1" dirty="0">
                <a:latin typeface="Arial" charset="0"/>
                <a:cs typeface="Arial" charset="0"/>
              </a:rPr>
              <a:t>lazy erasing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Mark a bin as </a:t>
            </a:r>
            <a:r>
              <a:rPr lang="en-US" altLang="en-US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ERASED</a:t>
            </a:r>
            <a:r>
              <a:rPr lang="en-US" altLang="en-US" dirty="0">
                <a:latin typeface="Arial" charset="0"/>
                <a:cs typeface="Arial" charset="0"/>
              </a:rPr>
              <a:t>; however, when searching, treat the bin as occupied and continue</a:t>
            </a: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2238" y="3212976"/>
          <a:ext cx="9002400" cy="792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01656"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432"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80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21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43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76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>
                          <a:solidFill>
                            <a:srgbClr val="FF0000"/>
                          </a:solidFill>
                        </a:rPr>
                        <a:t>9A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50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2116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CA" altLang="en-US" dirty="0">
                <a:latin typeface="Arial" charset="0"/>
                <a:cs typeface="Arial" charset="0"/>
              </a:rPr>
              <a:t>If we erase AD, we must mark that bin as erased</a:t>
            </a:r>
            <a:endParaRPr lang="it-IT" altLang="en-US" dirty="0">
              <a:latin typeface="Arial" charset="0"/>
              <a:cs typeface="Arial" charset="0"/>
            </a:endParaRP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>
              <a:buNone/>
            </a:pPr>
            <a:endParaRPr lang="it-IT" altLang="en-US" dirty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sz="1200" dirty="0">
              <a:latin typeface="Arial" charset="0"/>
              <a:cs typeface="Arial" charset="0"/>
            </a:endParaRPr>
          </a:p>
        </p:txBody>
      </p:sp>
      <p:sp>
        <p:nvSpPr>
          <p:cNvPr id="215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Erase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2238" y="3212976"/>
          <a:ext cx="9002400" cy="792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01656"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432"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80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9C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7A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BF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26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07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88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46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9A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BA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4C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AD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C9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8" name="Straight Connector 7"/>
          <p:cNvCxnSpPr/>
          <p:nvPr/>
        </p:nvCxnSpPr>
        <p:spPr>
          <a:xfrm>
            <a:off x="7321952" y="3661958"/>
            <a:ext cx="648072" cy="21602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7321952" y="3661958"/>
            <a:ext cx="648072" cy="21602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8273857"/>
      </p:ext>
    </p:extLst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2238" y="3212976"/>
          <a:ext cx="9002400" cy="792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01656"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432"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80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9C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7A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BF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26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07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88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46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9A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BA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4C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AD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C9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CA" altLang="en-US" dirty="0">
                <a:latin typeface="Arial" charset="0"/>
                <a:cs typeface="Arial" charset="0"/>
              </a:rPr>
              <a:t>When searching, it is necessary to skip over this bin</a:t>
            </a:r>
          </a:p>
          <a:p>
            <a:pPr lvl="1"/>
            <a:r>
              <a:rPr lang="en-CA" altLang="en-US" dirty="0">
                <a:latin typeface="Arial" charset="0"/>
                <a:cs typeface="Arial" charset="0"/>
              </a:rPr>
              <a:t>For example,   find AD:	</a:t>
            </a:r>
            <a:r>
              <a:rPr lang="it-IT" altLang="en-US" dirty="0">
                <a:latin typeface="Arial" charset="0"/>
                <a:cs typeface="Arial" charset="0"/>
              </a:rPr>
              <a:t>D, E</a:t>
            </a:r>
            <a:endParaRPr lang="en-US" altLang="en-US" dirty="0">
              <a:latin typeface="Arial" charset="0"/>
              <a:cs typeface="Arial" charset="0"/>
            </a:endParaRPr>
          </a:p>
          <a:p>
            <a:pPr marL="457200" lvl="1" indent="0">
              <a:buNone/>
            </a:pPr>
            <a:r>
              <a:rPr lang="it-IT" altLang="en-US" dirty="0">
                <a:latin typeface="Arial" charset="0"/>
                <a:cs typeface="Arial" charset="0"/>
              </a:rPr>
              <a:t>		       find 5C:	C, D, F, 2, 6, B, 1, 8, 0, 9, 3</a:t>
            </a:r>
          </a:p>
          <a:p>
            <a:pPr marL="457200" lvl="1" indent="0">
              <a:buNone/>
            </a:pPr>
            <a:endParaRPr lang="it-IT" altLang="en-US" dirty="0">
              <a:latin typeface="Arial" charset="0"/>
              <a:cs typeface="Arial" charset="0"/>
            </a:endParaRPr>
          </a:p>
          <a:p>
            <a:pPr>
              <a:buNone/>
            </a:pPr>
            <a:endParaRPr lang="it-IT" altLang="en-US" dirty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sz="1200" dirty="0">
              <a:latin typeface="Arial" charset="0"/>
              <a:cs typeface="Arial" charset="0"/>
            </a:endParaRPr>
          </a:p>
        </p:txBody>
      </p:sp>
      <p:sp>
        <p:nvSpPr>
          <p:cNvPr id="215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Find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7321952" y="3661958"/>
            <a:ext cx="648072" cy="21602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7321952" y="3661958"/>
            <a:ext cx="648072" cy="21602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0746977"/>
      </p:ext>
    </p:extLst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4" name="Picture 5" descr="Copy of doub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338" y="2420938"/>
            <a:ext cx="4176712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2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Expected number of probes</a:t>
            </a:r>
          </a:p>
        </p:txBody>
      </p:sp>
      <p:sp>
        <p:nvSpPr>
          <p:cNvPr id="35843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sz="2400" dirty="0">
                <a:latin typeface="Arial" charset="0"/>
                <a:cs typeface="Arial" charset="0"/>
              </a:rPr>
              <a:t>	</a:t>
            </a:r>
            <a:r>
              <a:rPr lang="en-US" altLang="en-US" dirty="0">
                <a:latin typeface="Arial" charset="0"/>
                <a:cs typeface="Arial" charset="0"/>
              </a:rPr>
              <a:t>It is possible to calculate the expected number of probes for quadratic probing, again, based on the load factor:</a:t>
            </a: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Successful searches: </a:t>
            </a: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Unsuccessful searches: </a:t>
            </a: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When </a:t>
            </a:r>
            <a:r>
              <a:rPr lang="en-US" altLang="en-US" i="1" dirty="0">
                <a:solidFill>
                  <a:srgbClr val="FF0000"/>
                </a:solidFill>
                <a:latin typeface="Symbol" pitchFamily="18" charset="2"/>
                <a:cs typeface="Arial" charset="0"/>
              </a:rPr>
              <a:t>l</a:t>
            </a:r>
            <a:r>
              <a:rPr lang="en-US" altLang="en-US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 = 2/3</a:t>
            </a:r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, we requires</a:t>
            </a:r>
            <a:b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</a:br>
            <a:r>
              <a:rPr lang="en-US" altLang="en-US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1.65</a:t>
            </a:r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 and </a:t>
            </a:r>
            <a:r>
              <a:rPr lang="en-US" altLang="en-US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3</a:t>
            </a:r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 probes, respectively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Linear probing required</a:t>
            </a:r>
            <a:br>
              <a:rPr lang="en-US" altLang="en-US" dirty="0">
                <a:latin typeface="Arial" charset="0"/>
                <a:cs typeface="Arial" charset="0"/>
              </a:rPr>
            </a:br>
            <a:r>
              <a:rPr lang="en-US" altLang="en-US" dirty="0">
                <a:latin typeface="Times New Roman" pitchFamily="18" charset="0"/>
                <a:cs typeface="Arial" charset="0"/>
              </a:rPr>
              <a:t>3</a:t>
            </a:r>
            <a:r>
              <a:rPr lang="en-US" altLang="en-US" dirty="0">
                <a:latin typeface="Arial" charset="0"/>
                <a:cs typeface="Arial" charset="0"/>
              </a:rPr>
              <a:t> and 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5</a:t>
            </a:r>
            <a:r>
              <a:rPr lang="en-US" altLang="en-US" dirty="0">
                <a:latin typeface="Arial" charset="0"/>
                <a:cs typeface="Arial" charset="0"/>
              </a:rPr>
              <a:t> probes, respectively</a:t>
            </a:r>
            <a:br>
              <a:rPr lang="en-US" altLang="en-US" dirty="0">
                <a:latin typeface="Arial" charset="0"/>
                <a:cs typeface="Arial" charset="0"/>
              </a:rPr>
            </a:br>
            <a:r>
              <a:rPr lang="en-US" altLang="en-US" dirty="0">
                <a:latin typeface="Arial" charset="0"/>
                <a:cs typeface="Arial" charset="0"/>
              </a:rPr>
              <a:t> </a:t>
            </a:r>
          </a:p>
        </p:txBody>
      </p:sp>
      <p:sp>
        <p:nvSpPr>
          <p:cNvPr id="77830" name="Text Box 6"/>
          <p:cNvSpPr txBox="1">
            <a:spLocks noChangeArrowheads="1"/>
          </p:cNvSpPr>
          <p:nvPr/>
        </p:nvSpPr>
        <p:spPr bwMode="auto">
          <a:xfrm>
            <a:off x="4557713" y="6217493"/>
            <a:ext cx="450691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Reference:  Knuth, The Art of Computer Programming,</a:t>
            </a:r>
          </a:p>
          <a:p>
            <a:pPr>
              <a:defRPr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Vol. 3, 2</a:t>
            </a:r>
            <a:r>
              <a:rPr lang="en-US" sz="1400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nd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Ed., 1998, Addison Wesley, p. 530.</a:t>
            </a:r>
          </a:p>
        </p:txBody>
      </p:sp>
      <p:graphicFrame>
        <p:nvGraphicFramePr>
          <p:cNvPr id="35846" name="Object 7"/>
          <p:cNvGraphicFramePr>
            <a:graphicFrameLocks noChangeAspect="1"/>
          </p:cNvGraphicFramePr>
          <p:nvPr/>
        </p:nvGraphicFramePr>
        <p:xfrm>
          <a:off x="3851275" y="3213100"/>
          <a:ext cx="504825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90" name="Equation" r:id="rId4" imgW="342751" imgH="393529" progId="Equation.3">
                  <p:embed/>
                </p:oleObj>
              </mc:Choice>
              <mc:Fallback>
                <p:oleObj name="Equation" r:id="rId4" imgW="342751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275" y="3213100"/>
                        <a:ext cx="504825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7" name="Object 8"/>
          <p:cNvGraphicFramePr>
            <a:graphicFrameLocks noChangeAspect="1"/>
          </p:cNvGraphicFramePr>
          <p:nvPr/>
        </p:nvGraphicFramePr>
        <p:xfrm>
          <a:off x="3508375" y="2500313"/>
          <a:ext cx="1314450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91" name="Equation" r:id="rId6" imgW="914003" imgH="545863" progId="Equation.DSMT4">
                  <p:embed/>
                </p:oleObj>
              </mc:Choice>
              <mc:Fallback>
                <p:oleObj name="Equation" r:id="rId6" imgW="914003" imgH="54586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8375" y="2500313"/>
                        <a:ext cx="1314450" cy="78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4"/>
          <p:cNvSpPr txBox="1">
            <a:spLocks noChangeArrowheads="1"/>
          </p:cNvSpPr>
          <p:nvPr/>
        </p:nvSpPr>
        <p:spPr bwMode="auto">
          <a:xfrm>
            <a:off x="6659810" y="5364505"/>
            <a:ext cx="213391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600" dirty="0"/>
              <a:t> Unsuccessful search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600" dirty="0"/>
              <a:t> Successful search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6084540" y="5516988"/>
            <a:ext cx="6477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084540" y="5774904"/>
            <a:ext cx="647700" cy="0"/>
          </a:xfrm>
          <a:prstGeom prst="line">
            <a:avLst/>
          </a:prstGeom>
          <a:ln w="285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37"/>
          <p:cNvSpPr txBox="1">
            <a:spLocks noChangeArrowheads="1"/>
          </p:cNvSpPr>
          <p:nvPr/>
        </p:nvSpPr>
        <p:spPr bwMode="auto">
          <a:xfrm>
            <a:off x="6012160" y="4941168"/>
            <a:ext cx="2520280" cy="3397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600" dirty="0"/>
              <a:t>   Load Factor (</a:t>
            </a:r>
            <a:r>
              <a:rPr lang="en-CA" altLang="en-US" sz="1600" dirty="0">
                <a:latin typeface="Symbol" pitchFamily="18" charset="2"/>
              </a:rPr>
              <a:t>l</a:t>
            </a:r>
            <a:r>
              <a:rPr lang="en-CA" altLang="en-US" sz="1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11357928"/>
      </p:ext>
    </p:extLst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6" descr="C:\Users\dwharder\Desktop\Picture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3463" y="2636838"/>
            <a:ext cx="5462587" cy="349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Quadratic probing versus linear probing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Comparing the two:</a:t>
            </a:r>
          </a:p>
        </p:txBody>
      </p:sp>
      <p:sp>
        <p:nvSpPr>
          <p:cNvPr id="36869" name="TextBox 4"/>
          <p:cNvSpPr txBox="1">
            <a:spLocks noChangeArrowheads="1"/>
          </p:cNvSpPr>
          <p:nvPr/>
        </p:nvSpPr>
        <p:spPr bwMode="auto">
          <a:xfrm>
            <a:off x="250825" y="2276872"/>
            <a:ext cx="2260555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600" b="1" dirty="0"/>
              <a:t>Linear probing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600" dirty="0"/>
              <a:t>   Unsuccessful search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600" dirty="0"/>
              <a:t>   Successful search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16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600" b="1" dirty="0"/>
              <a:t>Quadratic probing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600" dirty="0"/>
              <a:t>   Unsuccessful search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600" dirty="0"/>
              <a:t>   Successful search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2555875" y="2708672"/>
            <a:ext cx="647700" cy="0"/>
          </a:xfrm>
          <a:prstGeom prst="line">
            <a:avLst/>
          </a:prstGeom>
          <a:ln w="28575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555875" y="2924572"/>
            <a:ext cx="64770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555875" y="3678329"/>
            <a:ext cx="6477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555875" y="3902696"/>
            <a:ext cx="647700" cy="0"/>
          </a:xfrm>
          <a:prstGeom prst="line">
            <a:avLst/>
          </a:prstGeom>
          <a:ln w="285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874" name="TextBox 36"/>
          <p:cNvSpPr txBox="1">
            <a:spLocks noChangeArrowheads="1"/>
          </p:cNvSpPr>
          <p:nvPr/>
        </p:nvSpPr>
        <p:spPr bwMode="auto">
          <a:xfrm rot="-5400000">
            <a:off x="2741613" y="3997325"/>
            <a:ext cx="15509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600" dirty="0"/>
              <a:t>Examined Bins</a:t>
            </a:r>
          </a:p>
        </p:txBody>
      </p:sp>
      <p:sp>
        <p:nvSpPr>
          <p:cNvPr id="36875" name="TextBox 37"/>
          <p:cNvSpPr txBox="1">
            <a:spLocks noChangeArrowheads="1"/>
          </p:cNvSpPr>
          <p:nvPr/>
        </p:nvSpPr>
        <p:spPr bwMode="auto">
          <a:xfrm>
            <a:off x="5505450" y="5826125"/>
            <a:ext cx="1587500" cy="3397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600"/>
              <a:t>Load Factor (</a:t>
            </a:r>
            <a:r>
              <a:rPr lang="en-CA" altLang="en-US" sz="1600">
                <a:latin typeface="Symbol" pitchFamily="18" charset="2"/>
              </a:rPr>
              <a:t>l</a:t>
            </a:r>
            <a:r>
              <a:rPr lang="en-CA" altLang="en-US" sz="160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29752760"/>
      </p:ext>
    </p:extLst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Secondary clustering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Weakness with quadratic problem</a:t>
            </a:r>
          </a:p>
          <a:p>
            <a:pPr lvl="1"/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Clustering may still occur: objects placed in the same bin will follow the same sequence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Less severe than linear probing</a:t>
            </a:r>
          </a:p>
        </p:txBody>
      </p:sp>
    </p:spTree>
    <p:extLst>
      <p:ext uri="{BB962C8B-B14F-4D97-AF65-F5344CB8AC3E}">
        <p14:creationId xmlns:p14="http://schemas.microsoft.com/office/powerpoint/2010/main" val="3902410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</a:p>
          <a:p>
            <a:r>
              <a:rPr lang="en-US" altLang="zh-CN" dirty="0"/>
              <a:t>Hash function</a:t>
            </a:r>
          </a:p>
          <a:p>
            <a:r>
              <a:rPr lang="en-US" altLang="zh-CN" dirty="0"/>
              <a:t>Mapping down to 0, ..., M – 1</a:t>
            </a:r>
          </a:p>
          <a:p>
            <a:r>
              <a:rPr lang="en-US" altLang="en-US" dirty="0">
                <a:latin typeface="Arial" charset="0"/>
                <a:cs typeface="Arial" charset="0"/>
              </a:rPr>
              <a:t>Dealing with collisions</a:t>
            </a:r>
          </a:p>
          <a:p>
            <a:pPr lvl="1"/>
            <a:r>
              <a:rPr lang="en-US" altLang="zh-CN" dirty="0"/>
              <a:t>Chained hash tables</a:t>
            </a:r>
          </a:p>
          <a:p>
            <a:pPr lvl="1"/>
            <a:r>
              <a:rPr lang="en-US" altLang="zh-CN" dirty="0"/>
              <a:t>Open addressing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82458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Definitions</a:t>
            </a:r>
            <a:endParaRPr lang="en-US" altLang="en-US">
              <a:latin typeface="Arial" charset="0"/>
              <a:cs typeface="Arial" charset="0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What is a hash of an object?</a:t>
            </a: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From Merriam-Webster:</a:t>
            </a:r>
          </a:p>
          <a:p>
            <a:pPr lvl="1">
              <a:buFontTx/>
              <a:buNone/>
            </a:pPr>
            <a:r>
              <a:rPr lang="en-US" altLang="en-US" i="1" dirty="0">
                <a:latin typeface="Arial" charset="0"/>
                <a:cs typeface="Arial" charset="0"/>
              </a:rPr>
              <a:t>             a restatement of something that is already known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 ultimate goal is to map onto an integer range</a:t>
            </a:r>
            <a:br>
              <a:rPr lang="en-US" altLang="en-US" dirty="0">
                <a:latin typeface="Arial" charset="0"/>
                <a:cs typeface="Arial" charset="0"/>
              </a:rPr>
            </a:br>
            <a:r>
              <a:rPr lang="en-US" altLang="en-US" dirty="0">
                <a:latin typeface="Arial" charset="0"/>
                <a:cs typeface="Arial" charset="0"/>
              </a:rPr>
              <a:t>			</a:t>
            </a:r>
            <a:r>
              <a:rPr lang="en-US" altLang="en-US" b="1" dirty="0">
                <a:latin typeface="Consolas" pitchFamily="49" charset="0"/>
                <a:cs typeface="Arial" charset="0"/>
              </a:rPr>
              <a:t>0, 1, 2, ..., M – 1</a:t>
            </a:r>
          </a:p>
        </p:txBody>
      </p:sp>
    </p:spTree>
    <p:extLst>
      <p:ext uri="{BB962C8B-B14F-4D97-AF65-F5344CB8AC3E}">
        <p14:creationId xmlns:p14="http://schemas.microsoft.com/office/powerpoint/2010/main" val="3595804266"/>
      </p:ext>
    </p:extLst>
  </p:cSld>
  <p:clrMapOvr>
    <a:masterClrMapping/>
  </p:clrMapOvr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Summary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In this topic, we have looked at quadratic probing: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An open addressing technique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Steps forward by a quadratically growing steps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Insertions and searching are straight forward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Removing objects is more complicated:  use lazy deletion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Still subject to secondary probing</a:t>
            </a:r>
          </a:p>
        </p:txBody>
      </p:sp>
    </p:spTree>
    <p:extLst>
      <p:ext uri="{BB962C8B-B14F-4D97-AF65-F5344CB8AC3E}">
        <p14:creationId xmlns:p14="http://schemas.microsoft.com/office/powerpoint/2010/main" val="2618355244"/>
      </p:ext>
    </p:extLst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Summary</a:t>
            </a:r>
            <a:endParaRPr lang="zh-CN" alt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435275" y="1484784"/>
            <a:ext cx="1065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400" dirty="0"/>
              <a:t>Object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990775" y="2665884"/>
            <a:ext cx="1965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sz="2400" dirty="0">
                <a:solidFill>
                  <a:srgbClr val="FF0000"/>
                </a:solidFill>
              </a:rPr>
              <a:t>32-bit integer</a:t>
            </a:r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971600" y="3818409"/>
            <a:ext cx="39957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sz="2400" dirty="0">
                <a:solidFill>
                  <a:srgbClr val="00B0F0"/>
                </a:solidFill>
              </a:rPr>
              <a:t>Map to an index </a:t>
            </a:r>
            <a:r>
              <a:rPr lang="en-US" altLang="en-US" sz="24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0, ..., </a:t>
            </a:r>
            <a:r>
              <a:rPr lang="en-US" altLang="en-US" sz="2400" i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en-US" sz="24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– 1</a:t>
            </a: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1568500" y="4970934"/>
            <a:ext cx="27638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sz="2400" dirty="0">
                <a:solidFill>
                  <a:srgbClr val="7030A0"/>
                </a:solidFill>
              </a:rPr>
              <a:t>Deal with collisions</a:t>
            </a:r>
          </a:p>
        </p:txBody>
      </p:sp>
      <p:sp>
        <p:nvSpPr>
          <p:cNvPr id="8" name="Line 11"/>
          <p:cNvSpPr>
            <a:spLocks noChangeShapeType="1"/>
          </p:cNvSpPr>
          <p:nvPr/>
        </p:nvSpPr>
        <p:spPr bwMode="auto">
          <a:xfrm>
            <a:off x="2924225" y="1970559"/>
            <a:ext cx="0" cy="7207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9" name="Line 12"/>
          <p:cNvSpPr>
            <a:spLocks noChangeShapeType="1"/>
          </p:cNvSpPr>
          <p:nvPr/>
        </p:nvSpPr>
        <p:spPr bwMode="auto">
          <a:xfrm>
            <a:off x="2924225" y="3123084"/>
            <a:ext cx="0" cy="720725"/>
          </a:xfrm>
          <a:prstGeom prst="line">
            <a:avLst/>
          </a:prstGeom>
          <a:noFill/>
          <a:ln w="28575">
            <a:solidFill>
              <a:srgbClr val="00B0F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0" name="Line 13"/>
          <p:cNvSpPr>
            <a:spLocks noChangeShapeType="1"/>
          </p:cNvSpPr>
          <p:nvPr/>
        </p:nvSpPr>
        <p:spPr bwMode="auto">
          <a:xfrm>
            <a:off x="2924225" y="4275609"/>
            <a:ext cx="0" cy="720725"/>
          </a:xfrm>
          <a:prstGeom prst="line">
            <a:avLst/>
          </a:prstGeom>
          <a:noFill/>
          <a:ln w="28575">
            <a:solidFill>
              <a:srgbClr val="7030A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1" name="Text Box 14"/>
          <p:cNvSpPr txBox="1">
            <a:spLocks noChangeArrowheads="1"/>
          </p:cNvSpPr>
          <p:nvPr/>
        </p:nvSpPr>
        <p:spPr bwMode="auto">
          <a:xfrm>
            <a:off x="3312022" y="1951162"/>
            <a:ext cx="461536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000" dirty="0">
                <a:solidFill>
                  <a:srgbClr val="FF0000"/>
                </a:solidFill>
              </a:rPr>
              <a:t>Predetermined hash functions (explicit)</a:t>
            </a:r>
          </a:p>
          <a:p>
            <a:pPr eaLnBrk="1" hangingPunct="1"/>
            <a:r>
              <a:rPr lang="en-US" altLang="en-US" sz="2000" dirty="0">
                <a:solidFill>
                  <a:srgbClr val="FF0000"/>
                </a:solidFill>
              </a:rPr>
              <a:t>Arithmetic hash functions (implicit)</a:t>
            </a:r>
          </a:p>
        </p:txBody>
      </p:sp>
      <p:sp>
        <p:nvSpPr>
          <p:cNvPr id="12" name="Text Box 16"/>
          <p:cNvSpPr txBox="1">
            <a:spLocks noChangeArrowheads="1"/>
          </p:cNvSpPr>
          <p:nvPr/>
        </p:nvSpPr>
        <p:spPr bwMode="auto">
          <a:xfrm>
            <a:off x="3500487" y="3142134"/>
            <a:ext cx="462498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000" dirty="0">
                <a:solidFill>
                  <a:srgbClr val="00B0F0"/>
                </a:solidFill>
              </a:rPr>
              <a:t>Modulus (bitwise operations for </a:t>
            </a:r>
            <a:r>
              <a:rPr lang="en-US" altLang="en-US" sz="2000" i="1" dirty="0">
                <a:solidFill>
                  <a:schemeClr val="accent5"/>
                </a:solidFill>
                <a:latin typeface="Times New Roman" pitchFamily="18" charset="0"/>
              </a:rPr>
              <a:t>M </a:t>
            </a:r>
            <a:r>
              <a:rPr lang="en-US" altLang="en-US" sz="2000" dirty="0">
                <a:solidFill>
                  <a:schemeClr val="accent5"/>
                </a:solidFill>
                <a:latin typeface="Times New Roman" pitchFamily="18" charset="0"/>
              </a:rPr>
              <a:t>= 2</a:t>
            </a:r>
            <a:r>
              <a:rPr lang="en-US" altLang="en-US" sz="2000" i="1" baseline="30000" dirty="0">
                <a:solidFill>
                  <a:schemeClr val="accent5"/>
                </a:solidFill>
                <a:latin typeface="Times New Roman" pitchFamily="18" charset="0"/>
              </a:rPr>
              <a:t>m</a:t>
            </a:r>
            <a:r>
              <a:rPr lang="en-US" altLang="en-US" sz="2000" dirty="0">
                <a:solidFill>
                  <a:srgbClr val="00B0F0"/>
                </a:solidFill>
              </a:rPr>
              <a:t>)</a:t>
            </a:r>
            <a:br>
              <a:rPr lang="en-US" altLang="en-US" sz="2000" dirty="0">
                <a:solidFill>
                  <a:srgbClr val="00B0F0"/>
                </a:solidFill>
              </a:rPr>
            </a:br>
            <a:r>
              <a:rPr lang="en-US" altLang="en-US" sz="2000" dirty="0">
                <a:solidFill>
                  <a:srgbClr val="00B0F0"/>
                </a:solidFill>
              </a:rPr>
              <a:t>Obfuscate via multiplication</a:t>
            </a:r>
          </a:p>
        </p:txBody>
      </p:sp>
      <p:sp>
        <p:nvSpPr>
          <p:cNvPr id="13" name="Text Box 17"/>
          <p:cNvSpPr txBox="1">
            <a:spLocks noChangeArrowheads="1"/>
          </p:cNvSpPr>
          <p:nvPr/>
        </p:nvSpPr>
        <p:spPr bwMode="auto">
          <a:xfrm>
            <a:off x="4811980" y="4316717"/>
            <a:ext cx="256833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000" dirty="0">
                <a:solidFill>
                  <a:srgbClr val="7030A0"/>
                </a:solidFill>
              </a:rPr>
              <a:t>Chained hash tables</a:t>
            </a:r>
          </a:p>
          <a:p>
            <a:pPr eaLnBrk="1" hangingPunct="1"/>
            <a:r>
              <a:rPr lang="en-US" altLang="en-US" sz="2000" dirty="0">
                <a:solidFill>
                  <a:srgbClr val="7030A0"/>
                </a:solidFill>
              </a:rPr>
              <a:t>Open addressing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7030A0"/>
                </a:solidFill>
              </a:rPr>
              <a:t>Linear probing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7030A0"/>
                </a:solidFill>
              </a:rPr>
              <a:t>Quadratic probing</a:t>
            </a:r>
          </a:p>
        </p:txBody>
      </p:sp>
    </p:spTree>
    <p:extLst>
      <p:ext uri="{BB962C8B-B14F-4D97-AF65-F5344CB8AC3E}">
        <p14:creationId xmlns:p14="http://schemas.microsoft.com/office/powerpoint/2010/main" val="38485270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Properties</a:t>
            </a:r>
            <a:endParaRPr lang="en-US" altLang="en-US" dirty="0">
              <a:latin typeface="Arial" charset="0"/>
              <a:cs typeface="Arial" charset="0"/>
            </a:endParaRPr>
          </a:p>
        </p:txBody>
      </p:sp>
      <p:sp>
        <p:nvSpPr>
          <p:cNvPr id="330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</a:p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Necessarily, a hash function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en-US" dirty="0">
                <a:latin typeface="Arial" charset="0"/>
                <a:cs typeface="Arial" charset="0"/>
              </a:rPr>
              <a:t> should be:</a:t>
            </a:r>
          </a:p>
          <a:p>
            <a:pPr lvl="1">
              <a:buNone/>
            </a:pPr>
            <a:r>
              <a:rPr lang="en-US" altLang="en-US" dirty="0">
                <a:latin typeface="Arial" charset="0"/>
                <a:cs typeface="Arial" charset="0"/>
              </a:rPr>
              <a:t>1a.	The hash value must be </a:t>
            </a:r>
            <a:r>
              <a:rPr lang="en-US" altLang="en-US" i="1" dirty="0">
                <a:latin typeface="Arial" charset="0"/>
                <a:cs typeface="Arial" charset="0"/>
              </a:rPr>
              <a:t>deterministic</a:t>
            </a: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It must always return the same 32-bit integer each time</a:t>
            </a:r>
          </a:p>
          <a:p>
            <a:pPr lvl="1">
              <a:buNone/>
            </a:pPr>
            <a:r>
              <a:rPr lang="en-US" altLang="en-US" dirty="0">
                <a:latin typeface="Arial" charset="0"/>
                <a:cs typeface="Arial" charset="0"/>
              </a:rPr>
              <a:t>1b.	Equal objects hash to equal values</a:t>
            </a:r>
          </a:p>
          <a:p>
            <a:pPr lvl="2"/>
            <a:r>
              <a:rPr lang="en-US" altLang="en-US" i="1" dirty="0">
                <a:latin typeface="Times New Roman" pitchFamily="18" charset="0"/>
                <a:cs typeface="Arial" charset="0"/>
              </a:rPr>
              <a:t>x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=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y   </a:t>
            </a:r>
            <a:r>
              <a:rPr lang="en-US" altLang="en-US" dirty="0">
                <a:latin typeface="Arial" charset="0"/>
                <a:cs typeface="Arial" charset="0"/>
              </a:rPr>
              <a:t>⇒  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h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x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) =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h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y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)</a:t>
            </a:r>
            <a:endParaRPr lang="en-US" altLang="en-US" b="1" dirty="0">
              <a:latin typeface="Times New Roman" pitchFamily="18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A good hash function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en-US" dirty="0">
                <a:latin typeface="Arial" charset="0"/>
                <a:cs typeface="Arial" charset="0"/>
              </a:rPr>
              <a:t> should also be:</a:t>
            </a:r>
          </a:p>
          <a:p>
            <a:pPr lvl="1"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1c.	Should be fast:  e.g. </a:t>
            </a:r>
            <a:r>
              <a:rPr lang="en-US" altLang="en-US" b="1" dirty="0">
                <a:latin typeface="Symbol" pitchFamily="18" charset="2"/>
                <a:cs typeface="Arial" charset="0"/>
              </a:rPr>
              <a:t>Q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(1)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1"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1d.	If two objects are randomly chosen, there should be only a one-in-</a:t>
            </a:r>
            <a:br>
              <a:rPr lang="en-US" altLang="en-US" dirty="0">
                <a:latin typeface="Arial" charset="0"/>
                <a:cs typeface="Arial" charset="0"/>
              </a:rPr>
            </a:br>
            <a:r>
              <a:rPr lang="en-US" altLang="en-US" dirty="0">
                <a:latin typeface="Arial" charset="0"/>
                <a:cs typeface="Arial" charset="0"/>
              </a:rPr>
              <a:t>	2</a:t>
            </a:r>
            <a:r>
              <a:rPr lang="en-US" altLang="en-US" baseline="30000" dirty="0">
                <a:latin typeface="Arial" charset="0"/>
                <a:cs typeface="Arial" charset="0"/>
              </a:rPr>
              <a:t>32</a:t>
            </a:r>
            <a:r>
              <a:rPr lang="en-US" altLang="en-US" dirty="0">
                <a:latin typeface="Arial" charset="0"/>
                <a:cs typeface="Arial" charset="0"/>
              </a:rPr>
              <a:t> chance that they have the same hash value</a:t>
            </a:r>
          </a:p>
        </p:txBody>
      </p:sp>
    </p:spTree>
    <p:extLst>
      <p:ext uri="{BB962C8B-B14F-4D97-AF65-F5344CB8AC3E}">
        <p14:creationId xmlns:p14="http://schemas.microsoft.com/office/powerpoint/2010/main" val="1824649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Types of hash functions</a:t>
            </a:r>
            <a:endParaRPr lang="en-US" altLang="en-US" dirty="0">
              <a:latin typeface="Arial" charset="0"/>
              <a:cs typeface="Arial" charset="0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We will look at two classes of hash functions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Predetermined hash functions (</a:t>
            </a:r>
            <a:r>
              <a:rPr lang="en-US" altLang="zh-CN" dirty="0"/>
              <a:t>explicit</a:t>
            </a:r>
            <a:r>
              <a:rPr lang="en-US" altLang="en-US" dirty="0">
                <a:latin typeface="Arial" charset="0"/>
                <a:cs typeface="Arial" charset="0"/>
              </a:rPr>
              <a:t>)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Arithmetic hash functions (implicit)</a:t>
            </a:r>
          </a:p>
        </p:txBody>
      </p:sp>
    </p:spTree>
    <p:extLst>
      <p:ext uri="{BB962C8B-B14F-4D97-AF65-F5344CB8AC3E}">
        <p14:creationId xmlns:p14="http://schemas.microsoft.com/office/powerpoint/2010/main" val="41829848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Predetermined hash functions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 easiest solution is to give each object a unique number</a:t>
            </a:r>
          </a:p>
          <a:p>
            <a:pPr>
              <a:buFontTx/>
              <a:buNone/>
            </a:pPr>
            <a:endParaRPr lang="en-US" altLang="en-US" sz="1400" dirty="0">
              <a:latin typeface="Consolas" pitchFamily="49" charset="0"/>
              <a:cs typeface="Arial" charset="0"/>
            </a:endParaRPr>
          </a:p>
          <a:p>
            <a:pPr>
              <a:buFontTx/>
              <a:buNone/>
            </a:pPr>
            <a:r>
              <a:rPr lang="en-US" altLang="en-US" sz="1400" dirty="0">
                <a:latin typeface="Consolas" pitchFamily="49" charset="0"/>
                <a:cs typeface="Arial" charset="0"/>
              </a:rPr>
              <a:t>class </a:t>
            </a:r>
            <a:r>
              <a:rPr lang="en-US" altLang="en-US" sz="1400" dirty="0" err="1">
                <a:latin typeface="Consolas" pitchFamily="49" charset="0"/>
                <a:cs typeface="Arial" charset="0"/>
              </a:rPr>
              <a:t>Class_name</a:t>
            </a:r>
            <a:r>
              <a:rPr lang="en-US" altLang="en-US" sz="1400" dirty="0">
                <a:latin typeface="Consolas" pitchFamily="49" charset="0"/>
                <a:cs typeface="Arial" charset="0"/>
              </a:rPr>
              <a:t> {</a:t>
            </a:r>
          </a:p>
          <a:p>
            <a:pPr>
              <a:buFontTx/>
              <a:buNone/>
            </a:pPr>
            <a:r>
              <a:rPr lang="en-US" altLang="en-US" sz="1400" dirty="0">
                <a:latin typeface="Consolas" pitchFamily="49" charset="0"/>
                <a:cs typeface="Arial" charset="0"/>
              </a:rPr>
              <a:t>    private:</a:t>
            </a:r>
          </a:p>
          <a:p>
            <a:pPr>
              <a:buFontTx/>
              <a:buNone/>
            </a:pPr>
            <a:r>
              <a:rPr lang="en-US" altLang="en-US" sz="1400" dirty="0">
                <a:latin typeface="Consolas" pitchFamily="49" charset="0"/>
                <a:cs typeface="Arial" charset="0"/>
              </a:rPr>
              <a:t>        </a:t>
            </a:r>
            <a:r>
              <a:rPr lang="en-US" altLang="en-US" sz="14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unsigned int </a:t>
            </a:r>
            <a:r>
              <a:rPr lang="en-US" altLang="en-US" sz="1400" dirty="0" err="1">
                <a:solidFill>
                  <a:srgbClr val="FF0000"/>
                </a:solidFill>
                <a:latin typeface="Consolas" pitchFamily="49" charset="0"/>
                <a:cs typeface="Arial" charset="0"/>
              </a:rPr>
              <a:t>hash_value</a:t>
            </a:r>
            <a:r>
              <a:rPr lang="en-US" altLang="en-US" sz="1400" dirty="0">
                <a:latin typeface="Consolas" pitchFamily="49" charset="0"/>
                <a:cs typeface="Arial" charset="0"/>
              </a:rPr>
              <a:t>;  // int:           –2</a:t>
            </a:r>
            <a:r>
              <a:rPr lang="en-US" altLang="en-US" sz="1200" baseline="30000" dirty="0">
                <a:latin typeface="Consolas" pitchFamily="49" charset="0"/>
                <a:cs typeface="Arial" charset="0"/>
              </a:rPr>
              <a:t>31</a:t>
            </a:r>
            <a:r>
              <a:rPr lang="en-US" altLang="en-US" sz="1400" dirty="0">
                <a:latin typeface="Consolas" pitchFamily="49" charset="0"/>
                <a:cs typeface="Arial" charset="0"/>
              </a:rPr>
              <a:t>, ..., 2</a:t>
            </a:r>
            <a:r>
              <a:rPr lang="en-US" altLang="en-US" sz="1200" baseline="30000" dirty="0">
                <a:latin typeface="Consolas" pitchFamily="49" charset="0"/>
                <a:cs typeface="Arial" charset="0"/>
              </a:rPr>
              <a:t>31</a:t>
            </a:r>
            <a:r>
              <a:rPr lang="en-US" altLang="en-US" sz="1400" dirty="0">
                <a:latin typeface="Consolas" pitchFamily="49" charset="0"/>
                <a:cs typeface="Arial" charset="0"/>
              </a:rPr>
              <a:t> – 1</a:t>
            </a:r>
          </a:p>
          <a:p>
            <a:pPr>
              <a:buFontTx/>
              <a:buNone/>
            </a:pPr>
            <a:r>
              <a:rPr lang="en-US" altLang="en-US" sz="1400" dirty="0">
                <a:latin typeface="Consolas" pitchFamily="49" charset="0"/>
                <a:cs typeface="Arial" charset="0"/>
              </a:rPr>
              <a:t>                                  // unsigned int:    0, ..., 2</a:t>
            </a:r>
            <a:r>
              <a:rPr lang="en-US" altLang="en-US" sz="1200" baseline="30000" dirty="0">
                <a:latin typeface="Consolas" pitchFamily="49" charset="0"/>
                <a:cs typeface="Arial" charset="0"/>
              </a:rPr>
              <a:t>32</a:t>
            </a:r>
            <a:r>
              <a:rPr lang="en-US" altLang="en-US" sz="1400" dirty="0">
                <a:latin typeface="Consolas" pitchFamily="49" charset="0"/>
                <a:cs typeface="Arial" charset="0"/>
              </a:rPr>
              <a:t> – 1</a:t>
            </a:r>
          </a:p>
          <a:p>
            <a:pPr>
              <a:buFontTx/>
              <a:buNone/>
            </a:pPr>
            <a:r>
              <a:rPr lang="en-US" altLang="en-US" sz="1400" dirty="0">
                <a:latin typeface="Consolas" pitchFamily="49" charset="0"/>
                <a:cs typeface="Arial" charset="0"/>
              </a:rPr>
              <a:t>    public:</a:t>
            </a:r>
          </a:p>
          <a:p>
            <a:pPr>
              <a:buFontTx/>
              <a:buNone/>
            </a:pPr>
            <a:r>
              <a:rPr lang="en-US" altLang="en-US" sz="1400" dirty="0">
                <a:latin typeface="Consolas" pitchFamily="49" charset="0"/>
                <a:cs typeface="Arial" charset="0"/>
              </a:rPr>
              <a:t>        </a:t>
            </a:r>
            <a:r>
              <a:rPr lang="en-US" altLang="en-US" sz="1400" dirty="0" err="1">
                <a:latin typeface="Consolas" pitchFamily="49" charset="0"/>
                <a:cs typeface="Arial" charset="0"/>
              </a:rPr>
              <a:t>Class_name</a:t>
            </a:r>
            <a:r>
              <a:rPr lang="en-US" altLang="en-US" sz="1400" dirty="0">
                <a:latin typeface="Consolas" pitchFamily="49" charset="0"/>
                <a:cs typeface="Arial" charset="0"/>
              </a:rPr>
              <a:t>();</a:t>
            </a:r>
          </a:p>
          <a:p>
            <a:pPr>
              <a:buFontTx/>
              <a:buNone/>
            </a:pPr>
            <a:r>
              <a:rPr lang="en-US" altLang="en-US" sz="1400" dirty="0">
                <a:latin typeface="Consolas" pitchFamily="49" charset="0"/>
                <a:cs typeface="Arial" charset="0"/>
              </a:rPr>
              <a:t>        unsigned int hash() const;</a:t>
            </a:r>
          </a:p>
          <a:p>
            <a:pPr>
              <a:buFontTx/>
              <a:buNone/>
            </a:pPr>
            <a:r>
              <a:rPr lang="en-US" altLang="en-US" sz="1400" dirty="0">
                <a:latin typeface="Consolas" pitchFamily="49" charset="0"/>
                <a:cs typeface="Arial" charset="0"/>
              </a:rPr>
              <a:t>};</a:t>
            </a:r>
          </a:p>
        </p:txBody>
      </p:sp>
      <p:sp>
        <p:nvSpPr>
          <p:cNvPr id="12292" name="TextBox 3"/>
          <p:cNvSpPr txBox="1">
            <a:spLocks noChangeArrowheads="1"/>
          </p:cNvSpPr>
          <p:nvPr/>
        </p:nvSpPr>
        <p:spPr bwMode="auto">
          <a:xfrm>
            <a:off x="4832350" y="3844925"/>
            <a:ext cx="4060825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 err="1">
                <a:latin typeface="Consolas" pitchFamily="49" charset="0"/>
              </a:rPr>
              <a:t>Class_name</a:t>
            </a:r>
            <a:r>
              <a:rPr lang="en-US" altLang="en-US" sz="1400" dirty="0">
                <a:latin typeface="Consolas" pitchFamily="49" charset="0"/>
              </a:rPr>
              <a:t>::</a:t>
            </a:r>
            <a:r>
              <a:rPr lang="en-US" altLang="en-US" sz="1400" dirty="0" err="1">
                <a:latin typeface="Consolas" pitchFamily="49" charset="0"/>
              </a:rPr>
              <a:t>Class_name</a:t>
            </a:r>
            <a:r>
              <a:rPr lang="en-US" altLang="en-US" sz="1400" dirty="0"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>
                <a:latin typeface="Consolas" pitchFamily="49" charset="0"/>
              </a:rPr>
              <a:t>    </a:t>
            </a:r>
            <a:r>
              <a:rPr lang="en-US" altLang="en-US" sz="1400" dirty="0" err="1">
                <a:solidFill>
                  <a:srgbClr val="FF0000"/>
                </a:solidFill>
                <a:latin typeface="Consolas" pitchFamily="49" charset="0"/>
              </a:rPr>
              <a:t>hash_value</a:t>
            </a:r>
            <a:r>
              <a:rPr lang="en-US" altLang="en-US" sz="1400" dirty="0">
                <a:latin typeface="Consolas" pitchFamily="49" charset="0"/>
              </a:rPr>
              <a:t> = </a:t>
            </a:r>
            <a:r>
              <a:rPr lang="en-US" altLang="en-US" sz="1400" dirty="0">
                <a:solidFill>
                  <a:schemeClr val="hlink"/>
                </a:solidFill>
                <a:latin typeface="Consolas" pitchFamily="49" charset="0"/>
              </a:rPr>
              <a:t>???</a:t>
            </a:r>
            <a:r>
              <a:rPr lang="en-US" altLang="en-US" sz="1400" dirty="0"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>
                <a:latin typeface="Consolas" pitchFamily="49" charset="0"/>
              </a:rPr>
              <a:t>unsigned int </a:t>
            </a:r>
            <a:r>
              <a:rPr lang="en-US" altLang="en-US" sz="1400" dirty="0" err="1">
                <a:latin typeface="Consolas" pitchFamily="49" charset="0"/>
              </a:rPr>
              <a:t>Class_name</a:t>
            </a:r>
            <a:r>
              <a:rPr lang="en-US" altLang="en-US" sz="1400" dirty="0">
                <a:latin typeface="Consolas" pitchFamily="49" charset="0"/>
              </a:rPr>
              <a:t>::hash() const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>
                <a:latin typeface="Consolas" pitchFamily="49" charset="0"/>
              </a:rPr>
              <a:t>    return </a:t>
            </a:r>
            <a:r>
              <a:rPr lang="en-US" altLang="en-US" sz="1400" dirty="0" err="1">
                <a:solidFill>
                  <a:srgbClr val="FF0000"/>
                </a:solidFill>
                <a:latin typeface="Consolas" pitchFamily="49" charset="0"/>
              </a:rPr>
              <a:t>hash_value</a:t>
            </a:r>
            <a:r>
              <a:rPr lang="en-US" altLang="en-US" sz="1400" dirty="0"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744918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Predetermined hash functions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For example, an auto-incremented static member variable</a:t>
            </a:r>
          </a:p>
          <a:p>
            <a:pPr>
              <a:buFontTx/>
              <a:buNone/>
            </a:pPr>
            <a:endParaRPr lang="en-US" altLang="en-US" sz="1400" dirty="0">
              <a:latin typeface="Consolas" pitchFamily="49" charset="0"/>
              <a:cs typeface="Arial" charset="0"/>
            </a:endParaRPr>
          </a:p>
          <a:p>
            <a:pPr>
              <a:buFontTx/>
              <a:buNone/>
            </a:pPr>
            <a:r>
              <a:rPr lang="en-US" altLang="en-US" sz="1400" dirty="0">
                <a:latin typeface="Consolas" pitchFamily="49" charset="0"/>
                <a:cs typeface="Arial" charset="0"/>
              </a:rPr>
              <a:t>class </a:t>
            </a:r>
            <a:r>
              <a:rPr lang="en-US" altLang="en-US" sz="1400" dirty="0" err="1">
                <a:latin typeface="Consolas" pitchFamily="49" charset="0"/>
                <a:cs typeface="Arial" charset="0"/>
              </a:rPr>
              <a:t>Class_name</a:t>
            </a:r>
            <a:r>
              <a:rPr lang="en-US" altLang="en-US" sz="1400" dirty="0">
                <a:latin typeface="Consolas" pitchFamily="49" charset="0"/>
                <a:cs typeface="Arial" charset="0"/>
              </a:rPr>
              <a:t> {</a:t>
            </a:r>
          </a:p>
          <a:p>
            <a:pPr>
              <a:buFontTx/>
              <a:buNone/>
            </a:pPr>
            <a:r>
              <a:rPr lang="en-US" altLang="en-US" sz="1400" dirty="0">
                <a:latin typeface="Consolas" pitchFamily="49" charset="0"/>
                <a:cs typeface="Arial" charset="0"/>
              </a:rPr>
              <a:t>    private:</a:t>
            </a:r>
          </a:p>
          <a:p>
            <a:pPr>
              <a:buFontTx/>
              <a:buNone/>
            </a:pPr>
            <a:r>
              <a:rPr lang="en-US" altLang="en-US" sz="1400" dirty="0">
                <a:latin typeface="Consolas" pitchFamily="49" charset="0"/>
                <a:cs typeface="Arial" charset="0"/>
              </a:rPr>
              <a:t>        </a:t>
            </a:r>
            <a:r>
              <a:rPr lang="en-US" altLang="en-US" sz="14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unsigned </a:t>
            </a:r>
            <a:r>
              <a:rPr lang="en-US" altLang="en-US" sz="1400" dirty="0" err="1">
                <a:solidFill>
                  <a:srgbClr val="FF0000"/>
                </a:solidFill>
                <a:latin typeface="Consolas" pitchFamily="49" charset="0"/>
                <a:cs typeface="Arial" charset="0"/>
              </a:rPr>
              <a:t>int</a:t>
            </a:r>
            <a:r>
              <a:rPr lang="en-US" altLang="en-US" sz="14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 </a:t>
            </a:r>
            <a:r>
              <a:rPr lang="en-US" altLang="en-US" sz="1400" dirty="0" err="1">
                <a:solidFill>
                  <a:srgbClr val="FF0000"/>
                </a:solidFill>
                <a:latin typeface="Consolas" pitchFamily="49" charset="0"/>
                <a:cs typeface="Arial" charset="0"/>
              </a:rPr>
              <a:t>hash_value</a:t>
            </a:r>
            <a:r>
              <a:rPr lang="en-US" altLang="en-US" sz="1400" dirty="0">
                <a:latin typeface="Consolas" pitchFamily="49" charset="0"/>
                <a:cs typeface="Arial" charset="0"/>
              </a:rPr>
              <a:t>;</a:t>
            </a:r>
          </a:p>
          <a:p>
            <a:pPr>
              <a:buFontTx/>
              <a:buNone/>
            </a:pPr>
            <a:r>
              <a:rPr lang="en-US" altLang="en-US" sz="1400" dirty="0">
                <a:latin typeface="Consolas" pitchFamily="49" charset="0"/>
                <a:cs typeface="Arial" charset="0"/>
              </a:rPr>
              <a:t>        </a:t>
            </a:r>
            <a:r>
              <a:rPr lang="en-US" altLang="en-US" sz="1400" dirty="0">
                <a:solidFill>
                  <a:schemeClr val="hlink"/>
                </a:solidFill>
                <a:latin typeface="Consolas" pitchFamily="49" charset="0"/>
                <a:cs typeface="Arial" charset="0"/>
              </a:rPr>
              <a:t>static unsigned </a:t>
            </a:r>
            <a:r>
              <a:rPr lang="en-US" altLang="en-US" sz="1400" dirty="0" err="1">
                <a:solidFill>
                  <a:schemeClr val="hlink"/>
                </a:solidFill>
                <a:latin typeface="Consolas" pitchFamily="49" charset="0"/>
                <a:cs typeface="Arial" charset="0"/>
              </a:rPr>
              <a:t>int</a:t>
            </a:r>
            <a:r>
              <a:rPr lang="en-US" altLang="en-US" sz="1400" dirty="0">
                <a:solidFill>
                  <a:schemeClr val="hlink"/>
                </a:solidFill>
                <a:latin typeface="Consolas" pitchFamily="49" charset="0"/>
                <a:cs typeface="Arial" charset="0"/>
              </a:rPr>
              <a:t> </a:t>
            </a:r>
            <a:r>
              <a:rPr lang="en-US" altLang="en-US" sz="1400" dirty="0" err="1">
                <a:solidFill>
                  <a:schemeClr val="hlink"/>
                </a:solidFill>
                <a:latin typeface="Consolas" pitchFamily="49" charset="0"/>
                <a:cs typeface="Arial" charset="0"/>
              </a:rPr>
              <a:t>hash_count</a:t>
            </a:r>
            <a:r>
              <a:rPr lang="en-US" altLang="en-US" sz="1400" dirty="0">
                <a:latin typeface="Consolas" pitchFamily="49" charset="0"/>
                <a:cs typeface="Arial" charset="0"/>
              </a:rPr>
              <a:t>;</a:t>
            </a:r>
            <a:endParaRPr lang="en-US" altLang="en-US" sz="1400" dirty="0">
              <a:solidFill>
                <a:srgbClr val="FF0000"/>
              </a:solidFill>
              <a:latin typeface="Consolas" pitchFamily="49" charset="0"/>
              <a:cs typeface="Arial" charset="0"/>
            </a:endParaRPr>
          </a:p>
          <a:p>
            <a:pPr>
              <a:buFontTx/>
              <a:buNone/>
            </a:pPr>
            <a:r>
              <a:rPr lang="en-US" altLang="en-US" sz="1400" dirty="0">
                <a:latin typeface="Consolas" pitchFamily="49" charset="0"/>
                <a:cs typeface="Arial" charset="0"/>
              </a:rPr>
              <a:t>    public:</a:t>
            </a:r>
          </a:p>
          <a:p>
            <a:pPr>
              <a:buFontTx/>
              <a:buNone/>
            </a:pPr>
            <a:r>
              <a:rPr lang="en-US" altLang="en-US" sz="1400" dirty="0">
                <a:latin typeface="Consolas" pitchFamily="49" charset="0"/>
                <a:cs typeface="Arial" charset="0"/>
              </a:rPr>
              <a:t>        </a:t>
            </a:r>
            <a:r>
              <a:rPr lang="en-US" altLang="en-US" sz="1400" dirty="0" err="1">
                <a:latin typeface="Consolas" pitchFamily="49" charset="0"/>
                <a:cs typeface="Arial" charset="0"/>
              </a:rPr>
              <a:t>Class_name</a:t>
            </a:r>
            <a:r>
              <a:rPr lang="en-US" altLang="en-US" sz="1400" dirty="0">
                <a:latin typeface="Consolas" pitchFamily="49" charset="0"/>
                <a:cs typeface="Arial" charset="0"/>
              </a:rPr>
              <a:t>();</a:t>
            </a:r>
          </a:p>
          <a:p>
            <a:pPr>
              <a:buFontTx/>
              <a:buNone/>
            </a:pPr>
            <a:r>
              <a:rPr lang="en-US" altLang="en-US" sz="1400" dirty="0">
                <a:latin typeface="Consolas" pitchFamily="49" charset="0"/>
                <a:cs typeface="Arial" charset="0"/>
              </a:rPr>
              <a:t>        unsigned </a:t>
            </a:r>
            <a:r>
              <a:rPr lang="en-US" altLang="en-US" sz="1400" dirty="0" err="1">
                <a:latin typeface="Consolas" pitchFamily="49" charset="0"/>
                <a:cs typeface="Arial" charset="0"/>
              </a:rPr>
              <a:t>int</a:t>
            </a:r>
            <a:r>
              <a:rPr lang="en-US" altLang="en-US" sz="1400" dirty="0">
                <a:latin typeface="Consolas" pitchFamily="49" charset="0"/>
                <a:cs typeface="Arial" charset="0"/>
              </a:rPr>
              <a:t> hash() </a:t>
            </a:r>
            <a:r>
              <a:rPr lang="en-US" altLang="en-US" sz="1400" dirty="0" err="1">
                <a:latin typeface="Consolas" pitchFamily="49" charset="0"/>
                <a:cs typeface="Arial" charset="0"/>
              </a:rPr>
              <a:t>const</a:t>
            </a:r>
            <a:r>
              <a:rPr lang="en-US" altLang="en-US" sz="1400" dirty="0">
                <a:latin typeface="Consolas" pitchFamily="49" charset="0"/>
                <a:cs typeface="Arial" charset="0"/>
              </a:rPr>
              <a:t>;</a:t>
            </a:r>
          </a:p>
          <a:p>
            <a:pPr>
              <a:buFontTx/>
              <a:buNone/>
            </a:pPr>
            <a:r>
              <a:rPr lang="en-US" altLang="en-US" sz="1400" dirty="0">
                <a:latin typeface="Consolas" pitchFamily="49" charset="0"/>
                <a:cs typeface="Arial" charset="0"/>
              </a:rPr>
              <a:t>};</a:t>
            </a:r>
          </a:p>
          <a:p>
            <a:pPr>
              <a:buFontTx/>
              <a:buNone/>
            </a:pPr>
            <a:endParaRPr lang="en-US" altLang="en-US" sz="1400" dirty="0">
              <a:latin typeface="Consolas" pitchFamily="49" charset="0"/>
              <a:cs typeface="Arial" charset="0"/>
            </a:endParaRPr>
          </a:p>
          <a:p>
            <a:pPr>
              <a:buFontTx/>
              <a:buNone/>
            </a:pPr>
            <a:r>
              <a:rPr lang="en-US" altLang="en-US" sz="1400" dirty="0">
                <a:solidFill>
                  <a:schemeClr val="hlink"/>
                </a:solidFill>
                <a:latin typeface="Consolas" pitchFamily="49" charset="0"/>
                <a:cs typeface="Arial" charset="0"/>
              </a:rPr>
              <a:t>unsigned </a:t>
            </a:r>
            <a:r>
              <a:rPr lang="en-US" altLang="en-US" sz="1400" dirty="0" err="1">
                <a:solidFill>
                  <a:schemeClr val="hlink"/>
                </a:solidFill>
                <a:latin typeface="Consolas" pitchFamily="49" charset="0"/>
                <a:cs typeface="Arial" charset="0"/>
              </a:rPr>
              <a:t>int</a:t>
            </a:r>
            <a:r>
              <a:rPr lang="en-US" altLang="en-US" sz="1400" dirty="0">
                <a:solidFill>
                  <a:schemeClr val="hlink"/>
                </a:solidFill>
                <a:latin typeface="Consolas" pitchFamily="49" charset="0"/>
                <a:cs typeface="Arial" charset="0"/>
              </a:rPr>
              <a:t> </a:t>
            </a:r>
            <a:r>
              <a:rPr lang="en-US" altLang="en-US" sz="1400" dirty="0" err="1">
                <a:solidFill>
                  <a:schemeClr val="hlink"/>
                </a:solidFill>
                <a:latin typeface="Consolas" pitchFamily="49" charset="0"/>
                <a:cs typeface="Arial" charset="0"/>
              </a:rPr>
              <a:t>Class_name</a:t>
            </a:r>
            <a:r>
              <a:rPr lang="en-US" altLang="en-US" sz="1400" dirty="0">
                <a:solidFill>
                  <a:schemeClr val="hlink"/>
                </a:solidFill>
                <a:latin typeface="Consolas" pitchFamily="49" charset="0"/>
                <a:cs typeface="Arial" charset="0"/>
              </a:rPr>
              <a:t>::</a:t>
            </a:r>
            <a:r>
              <a:rPr lang="en-US" altLang="en-US" sz="1400" dirty="0" err="1">
                <a:solidFill>
                  <a:schemeClr val="hlink"/>
                </a:solidFill>
                <a:latin typeface="Consolas" pitchFamily="49" charset="0"/>
                <a:cs typeface="Arial" charset="0"/>
              </a:rPr>
              <a:t>hash_count</a:t>
            </a:r>
            <a:r>
              <a:rPr lang="en-US" altLang="en-US" sz="1400" dirty="0">
                <a:solidFill>
                  <a:schemeClr val="hlink"/>
                </a:solidFill>
                <a:latin typeface="Consolas" pitchFamily="49" charset="0"/>
                <a:cs typeface="Arial" charset="0"/>
              </a:rPr>
              <a:t> = 0</a:t>
            </a:r>
            <a:r>
              <a:rPr lang="en-US" altLang="en-US" sz="1400" dirty="0">
                <a:latin typeface="Consolas" pitchFamily="49" charset="0"/>
                <a:cs typeface="Arial" charset="0"/>
              </a:rPr>
              <a:t>;</a:t>
            </a:r>
          </a:p>
        </p:txBody>
      </p:sp>
      <p:sp>
        <p:nvSpPr>
          <p:cNvPr id="13316" name="TextBox 3"/>
          <p:cNvSpPr txBox="1">
            <a:spLocks noChangeArrowheads="1"/>
          </p:cNvSpPr>
          <p:nvPr/>
        </p:nvSpPr>
        <p:spPr bwMode="auto">
          <a:xfrm>
            <a:off x="4832350" y="3844925"/>
            <a:ext cx="4060825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 err="1">
                <a:latin typeface="Consolas" pitchFamily="49" charset="0"/>
              </a:rPr>
              <a:t>Class_name</a:t>
            </a:r>
            <a:r>
              <a:rPr lang="en-US" altLang="en-US" sz="1400" dirty="0">
                <a:latin typeface="Consolas" pitchFamily="49" charset="0"/>
              </a:rPr>
              <a:t>::</a:t>
            </a:r>
            <a:r>
              <a:rPr lang="en-US" altLang="en-US" sz="1400" dirty="0" err="1">
                <a:latin typeface="Consolas" pitchFamily="49" charset="0"/>
              </a:rPr>
              <a:t>Class_name</a:t>
            </a:r>
            <a:r>
              <a:rPr lang="en-US" altLang="en-US" sz="1400" dirty="0"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>
                <a:latin typeface="Consolas" pitchFamily="49" charset="0"/>
              </a:rPr>
              <a:t>    </a:t>
            </a:r>
            <a:r>
              <a:rPr lang="en-US" altLang="en-US" sz="1400" dirty="0" err="1">
                <a:solidFill>
                  <a:srgbClr val="FF0000"/>
                </a:solidFill>
                <a:latin typeface="Consolas" pitchFamily="49" charset="0"/>
              </a:rPr>
              <a:t>hash_value</a:t>
            </a:r>
            <a:r>
              <a:rPr lang="en-US" altLang="en-US" sz="1400" dirty="0">
                <a:latin typeface="Consolas" pitchFamily="49" charset="0"/>
              </a:rPr>
              <a:t> = </a:t>
            </a:r>
            <a:r>
              <a:rPr lang="en-US" altLang="en-US" sz="1400" dirty="0" err="1">
                <a:solidFill>
                  <a:schemeClr val="hlink"/>
                </a:solidFill>
                <a:latin typeface="Consolas" pitchFamily="49" charset="0"/>
              </a:rPr>
              <a:t>hash_count</a:t>
            </a:r>
            <a:r>
              <a:rPr lang="en-US" altLang="en-US" sz="1400" dirty="0"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>
                <a:latin typeface="Consolas" pitchFamily="49" charset="0"/>
              </a:rPr>
              <a:t>    ++</a:t>
            </a:r>
            <a:r>
              <a:rPr lang="en-US" altLang="en-US" sz="1400" dirty="0" err="1">
                <a:solidFill>
                  <a:schemeClr val="hlink"/>
                </a:solidFill>
                <a:latin typeface="Consolas" pitchFamily="49" charset="0"/>
              </a:rPr>
              <a:t>hash_count</a:t>
            </a:r>
            <a:r>
              <a:rPr lang="en-US" altLang="en-US" sz="1400" dirty="0"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>
                <a:latin typeface="Consolas" pitchFamily="49" charset="0"/>
              </a:rPr>
              <a:t>unsigned int </a:t>
            </a:r>
            <a:r>
              <a:rPr lang="en-US" altLang="en-US" sz="1400" dirty="0" err="1">
                <a:latin typeface="Consolas" pitchFamily="49" charset="0"/>
              </a:rPr>
              <a:t>Class_name</a:t>
            </a:r>
            <a:r>
              <a:rPr lang="en-US" altLang="en-US" sz="1400" dirty="0">
                <a:latin typeface="Consolas" pitchFamily="49" charset="0"/>
              </a:rPr>
              <a:t>::hash() const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>
                <a:latin typeface="Consolas" pitchFamily="49" charset="0"/>
              </a:rPr>
              <a:t>    return </a:t>
            </a:r>
            <a:r>
              <a:rPr lang="en-US" altLang="en-US" sz="1400" dirty="0" err="1">
                <a:solidFill>
                  <a:srgbClr val="FF0000"/>
                </a:solidFill>
                <a:latin typeface="Consolas" pitchFamily="49" charset="0"/>
              </a:rPr>
              <a:t>hash_value</a:t>
            </a:r>
            <a:r>
              <a:rPr lang="en-US" altLang="en-US" sz="1400" dirty="0"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308936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Predetermined hash functions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If we only need the hash value while the object exists in memory, use the address:</a:t>
            </a:r>
          </a:p>
          <a:p>
            <a:pPr>
              <a:buFontTx/>
              <a:buNone/>
            </a:pPr>
            <a:endParaRPr lang="en-US" altLang="en-US" sz="1400" dirty="0">
              <a:latin typeface="Consolas" pitchFamily="49" charset="0"/>
              <a:cs typeface="Arial" charset="0"/>
            </a:endParaRPr>
          </a:p>
          <a:p>
            <a:pPr>
              <a:buFontTx/>
              <a:buNone/>
            </a:pPr>
            <a:r>
              <a:rPr lang="en-US" altLang="en-US" sz="1400" dirty="0">
                <a:latin typeface="Consolas" pitchFamily="49" charset="0"/>
                <a:cs typeface="Arial" charset="0"/>
              </a:rPr>
              <a:t>		unsigned </a:t>
            </a:r>
            <a:r>
              <a:rPr lang="en-US" altLang="en-US" sz="1400" dirty="0" err="1">
                <a:latin typeface="Consolas" pitchFamily="49" charset="0"/>
                <a:cs typeface="Arial" charset="0"/>
              </a:rPr>
              <a:t>int</a:t>
            </a:r>
            <a:r>
              <a:rPr lang="en-US" altLang="en-US" sz="1400" dirty="0">
                <a:latin typeface="Consolas" pitchFamily="49" charset="0"/>
                <a:cs typeface="Arial" charset="0"/>
              </a:rPr>
              <a:t> Class_name::hash() const {</a:t>
            </a:r>
          </a:p>
          <a:p>
            <a:pPr>
              <a:buFontTx/>
              <a:buNone/>
            </a:pPr>
            <a:r>
              <a:rPr lang="en-US" altLang="en-US" sz="14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            </a:t>
            </a:r>
            <a:r>
              <a:rPr lang="en-US" altLang="en-US" sz="1400" dirty="0">
                <a:latin typeface="Consolas" pitchFamily="49" charset="0"/>
                <a:cs typeface="Arial" charset="0"/>
              </a:rPr>
              <a:t>return</a:t>
            </a:r>
            <a:r>
              <a:rPr lang="en-US" altLang="en-US" sz="14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 </a:t>
            </a:r>
            <a:r>
              <a:rPr lang="en-US" altLang="en-US" sz="1400" dirty="0" err="1">
                <a:solidFill>
                  <a:srgbClr val="FF0000"/>
                </a:solidFill>
                <a:latin typeface="Consolas" pitchFamily="49" charset="0"/>
                <a:cs typeface="Arial" charset="0"/>
              </a:rPr>
              <a:t>reinterpret_cast</a:t>
            </a:r>
            <a:r>
              <a:rPr lang="en-US" altLang="en-US" sz="14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&lt;unsigned </a:t>
            </a:r>
            <a:r>
              <a:rPr lang="en-US" altLang="en-US" sz="1400" dirty="0" err="1">
                <a:solidFill>
                  <a:srgbClr val="FF0000"/>
                </a:solidFill>
                <a:latin typeface="Consolas" pitchFamily="49" charset="0"/>
                <a:cs typeface="Arial" charset="0"/>
              </a:rPr>
              <a:t>int</a:t>
            </a:r>
            <a:r>
              <a:rPr lang="en-US" altLang="en-US" sz="14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&gt;( this );</a:t>
            </a:r>
          </a:p>
          <a:p>
            <a:pPr>
              <a:buFontTx/>
              <a:buNone/>
            </a:pPr>
            <a:r>
              <a:rPr lang="en-US" altLang="en-US" sz="14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        </a:t>
            </a:r>
            <a:r>
              <a:rPr lang="en-US" altLang="en-US" sz="1400" dirty="0">
                <a:latin typeface="Consolas" pitchFamily="49" charset="0"/>
                <a:cs typeface="Arial" charset="0"/>
              </a:rPr>
              <a:t>}</a:t>
            </a:r>
          </a:p>
          <a:p>
            <a:pPr>
              <a:buFontTx/>
              <a:buNone/>
            </a:pPr>
            <a:endParaRPr lang="en-US" altLang="en-US" sz="1400" dirty="0">
              <a:latin typeface="Consolas" pitchFamily="49" charset="0"/>
              <a:cs typeface="Arial" charset="0"/>
            </a:endParaRPr>
          </a:p>
          <a:p>
            <a:pPr lvl="0">
              <a:buNone/>
            </a:pPr>
            <a:r>
              <a:rPr lang="en-US" altLang="en-US" dirty="0">
                <a:solidFill>
                  <a:prstClr val="black"/>
                </a:solidFill>
                <a:latin typeface="Arial" charset="0"/>
                <a:cs typeface="Arial" charset="0"/>
              </a:rPr>
              <a:t>	This fails if an object may be stored in secondary memory</a:t>
            </a:r>
          </a:p>
          <a:p>
            <a:pPr lvl="1"/>
            <a:r>
              <a:rPr lang="en-US" altLang="en-US" dirty="0">
                <a:solidFill>
                  <a:prstClr val="black"/>
                </a:solidFill>
                <a:latin typeface="Arial" charset="0"/>
                <a:cs typeface="Arial" charset="0"/>
              </a:rPr>
              <a:t>It will have a different address the next time it is loaded</a:t>
            </a:r>
          </a:p>
        </p:txBody>
      </p:sp>
    </p:spTree>
    <p:extLst>
      <p:ext uri="{BB962C8B-B14F-4D97-AF65-F5344CB8AC3E}">
        <p14:creationId xmlns:p14="http://schemas.microsoft.com/office/powerpoint/2010/main" val="19943538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Predetermined hash functions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Problem with </a:t>
            </a:r>
            <a:r>
              <a:rPr lang="en-US" altLang="en-US" dirty="0">
                <a:latin typeface="Arial" charset="0"/>
                <a:cs typeface="Arial" charset="0"/>
              </a:rPr>
              <a:t>predetermined hash functions?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Strings with the same characters:</a:t>
            </a:r>
          </a:p>
          <a:p>
            <a:pPr>
              <a:buFontTx/>
              <a:buNone/>
            </a:pPr>
            <a:r>
              <a:rPr lang="en-US" altLang="en-US" sz="1800" b="1" dirty="0">
                <a:latin typeface="Consolas" pitchFamily="49" charset="0"/>
                <a:cs typeface="Arial" charset="0"/>
              </a:rPr>
              <a:t>		</a:t>
            </a:r>
            <a:r>
              <a:rPr lang="en-US" altLang="en-US" sz="1800" dirty="0">
                <a:latin typeface="Consolas" pitchFamily="49" charset="0"/>
                <a:cs typeface="Arial" charset="0"/>
              </a:rPr>
              <a:t>string str1 = "Hello world!";</a:t>
            </a:r>
          </a:p>
          <a:p>
            <a:pPr>
              <a:buFontTx/>
              <a:buNone/>
            </a:pPr>
            <a:r>
              <a:rPr lang="en-US" altLang="en-US" sz="1800" dirty="0">
                <a:latin typeface="Consolas" pitchFamily="49" charset="0"/>
                <a:cs typeface="Arial" charset="0"/>
              </a:rPr>
              <a:t>		string str2 = "Hello world!";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Objects which are conceptually equal:</a:t>
            </a:r>
          </a:p>
          <a:p>
            <a:pPr>
              <a:buFontTx/>
              <a:buNone/>
            </a:pPr>
            <a:r>
              <a:rPr lang="en-US" altLang="en-US" sz="1800" b="1" dirty="0">
                <a:latin typeface="Consolas" pitchFamily="49" charset="0"/>
                <a:cs typeface="Arial" charset="0"/>
              </a:rPr>
              <a:t>		</a:t>
            </a:r>
            <a:r>
              <a:rPr lang="en-US" altLang="en-US" sz="1800" dirty="0">
                <a:latin typeface="Consolas" pitchFamily="49" charset="0"/>
                <a:cs typeface="Arial" charset="0"/>
              </a:rPr>
              <a:t>Rational x(1, 2);</a:t>
            </a:r>
          </a:p>
          <a:p>
            <a:pPr>
              <a:buFontTx/>
              <a:buNone/>
            </a:pPr>
            <a:r>
              <a:rPr lang="en-US" altLang="en-US" sz="1800" dirty="0">
                <a:latin typeface="Consolas" pitchFamily="49" charset="0"/>
                <a:cs typeface="Arial" charset="0"/>
              </a:rPr>
              <a:t>		Rational y(3, 6);</a:t>
            </a:r>
          </a:p>
          <a:p>
            <a:pPr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The previous method would give them different hash values.</a:t>
            </a:r>
          </a:p>
          <a:p>
            <a:r>
              <a:rPr lang="en-US" altLang="zh-CN" dirty="0"/>
              <a:t>But a hash function should “</a:t>
            </a:r>
            <a:r>
              <a:rPr lang="en-US" altLang="en-US" dirty="0">
                <a:latin typeface="Arial" charset="0"/>
                <a:cs typeface="Arial" charset="0"/>
              </a:rPr>
              <a:t>hash </a:t>
            </a:r>
            <a:r>
              <a:rPr lang="en-US" altLang="zh-CN" dirty="0"/>
              <a:t>e</a:t>
            </a:r>
            <a:r>
              <a:rPr lang="en-US" altLang="en-US" dirty="0">
                <a:latin typeface="Arial" charset="0"/>
                <a:cs typeface="Arial" charset="0"/>
              </a:rPr>
              <a:t>qual objects to equal values”</a:t>
            </a:r>
          </a:p>
          <a:p>
            <a:endParaRPr lang="en-US" altLang="zh-CN" dirty="0"/>
          </a:p>
          <a:p>
            <a:r>
              <a:rPr lang="en-US" altLang="zh-CN" dirty="0"/>
              <a:t>These hash values must depend on the member variables</a:t>
            </a:r>
          </a:p>
          <a:p>
            <a:pPr lvl="1"/>
            <a:r>
              <a:rPr lang="en-US" altLang="zh-CN" dirty="0"/>
              <a:t>Usually this uses arithmetic functions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5962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Arithmetic Hash Values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An arithmetic hash value is a deterministic function that is calculated from the relevant member variables of an object</a:t>
            </a:r>
          </a:p>
          <a:p>
            <a:pPr>
              <a:buFont typeface="Arial" charset="0"/>
              <a:buNone/>
            </a:pPr>
            <a:endParaRPr lang="en-US" altLang="en-US" sz="1800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sz="1800" dirty="0">
                <a:latin typeface="Arial" charset="0"/>
                <a:cs typeface="Arial" charset="0"/>
              </a:rPr>
              <a:t>	We will look at arithmetic hash functions for:</a:t>
            </a:r>
          </a:p>
          <a:p>
            <a:pPr lvl="1"/>
            <a:r>
              <a:rPr lang="en-US" altLang="en-US" sz="1600" dirty="0">
                <a:latin typeface="Arial" charset="0"/>
                <a:cs typeface="Arial" charset="0"/>
              </a:rPr>
              <a:t>Strings</a:t>
            </a:r>
            <a:endParaRPr lang="en-US" altLang="en-US" b="1" dirty="0">
              <a:latin typeface="Courier New" pitchFamily="49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92520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Rational number class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What if we just add the numerator and denominator?</a:t>
            </a:r>
            <a:endParaRPr lang="en-US" altLang="en-US" sz="1400" b="1" dirty="0">
              <a:latin typeface="Courier New" pitchFamily="49" charset="0"/>
              <a:cs typeface="Arial" charset="0"/>
            </a:endParaRPr>
          </a:p>
          <a:p>
            <a:pPr>
              <a:buFontTx/>
              <a:buNone/>
            </a:pPr>
            <a:br>
              <a:rPr lang="en-US" altLang="en-US" sz="1400" dirty="0">
                <a:latin typeface="Consolas" pitchFamily="49" charset="0"/>
                <a:cs typeface="Arial" charset="0"/>
              </a:rPr>
            </a:br>
            <a:r>
              <a:rPr lang="en-US" altLang="en-US" sz="1400" dirty="0">
                <a:latin typeface="Consolas" pitchFamily="49" charset="0"/>
                <a:cs typeface="Arial" charset="0"/>
              </a:rPr>
              <a:t>	class Rational {</a:t>
            </a:r>
          </a:p>
          <a:p>
            <a:pPr>
              <a:buFontTx/>
              <a:buNone/>
            </a:pPr>
            <a:r>
              <a:rPr lang="en-US" altLang="en-US" sz="1400" dirty="0">
                <a:latin typeface="Consolas" pitchFamily="49" charset="0"/>
                <a:cs typeface="Arial" charset="0"/>
              </a:rPr>
              <a:t>		    private:</a:t>
            </a:r>
          </a:p>
          <a:p>
            <a:pPr>
              <a:buFontTx/>
              <a:buNone/>
            </a:pPr>
            <a:r>
              <a:rPr lang="en-US" altLang="en-US" sz="1400" dirty="0">
                <a:latin typeface="Consolas" pitchFamily="49" charset="0"/>
                <a:cs typeface="Arial" charset="0"/>
              </a:rPr>
              <a:t>		        </a:t>
            </a:r>
            <a:r>
              <a:rPr lang="en-US" altLang="en-US" sz="1400" dirty="0" err="1">
                <a:latin typeface="Consolas" pitchFamily="49" charset="0"/>
                <a:cs typeface="Arial" charset="0"/>
              </a:rPr>
              <a:t>int</a:t>
            </a:r>
            <a:r>
              <a:rPr lang="en-US" altLang="en-US" sz="1400" dirty="0">
                <a:latin typeface="Consolas" pitchFamily="49" charset="0"/>
                <a:cs typeface="Arial" charset="0"/>
              </a:rPr>
              <a:t> </a:t>
            </a:r>
            <a:r>
              <a:rPr lang="en-US" altLang="en-US" sz="1400" dirty="0" err="1">
                <a:latin typeface="Consolas" pitchFamily="49" charset="0"/>
                <a:cs typeface="Arial" charset="0"/>
              </a:rPr>
              <a:t>numer</a:t>
            </a:r>
            <a:r>
              <a:rPr lang="en-US" altLang="en-US" sz="1400" dirty="0">
                <a:latin typeface="Consolas" pitchFamily="49" charset="0"/>
                <a:cs typeface="Arial" charset="0"/>
              </a:rPr>
              <a:t>, </a:t>
            </a:r>
            <a:r>
              <a:rPr lang="en-US" altLang="en-US" sz="1400" dirty="0" err="1">
                <a:latin typeface="Consolas" pitchFamily="49" charset="0"/>
                <a:cs typeface="Arial" charset="0"/>
              </a:rPr>
              <a:t>denom</a:t>
            </a:r>
            <a:r>
              <a:rPr lang="en-US" altLang="en-US" sz="1400" dirty="0">
                <a:latin typeface="Consolas" pitchFamily="49" charset="0"/>
                <a:cs typeface="Arial" charset="0"/>
              </a:rPr>
              <a:t>;</a:t>
            </a:r>
          </a:p>
          <a:p>
            <a:pPr>
              <a:buFontTx/>
              <a:buNone/>
            </a:pPr>
            <a:r>
              <a:rPr lang="en-US" altLang="en-US" sz="1400" dirty="0">
                <a:latin typeface="Consolas" pitchFamily="49" charset="0"/>
                <a:cs typeface="Arial" charset="0"/>
              </a:rPr>
              <a:t>		    public:</a:t>
            </a:r>
          </a:p>
          <a:p>
            <a:pPr>
              <a:buFontTx/>
              <a:buNone/>
            </a:pPr>
            <a:r>
              <a:rPr lang="en-US" altLang="en-US" sz="1400" dirty="0">
                <a:latin typeface="Consolas" pitchFamily="49" charset="0"/>
                <a:cs typeface="Arial" charset="0"/>
              </a:rPr>
              <a:t>		        Rational( </a:t>
            </a:r>
            <a:r>
              <a:rPr lang="en-US" altLang="en-US" sz="1400" dirty="0" err="1">
                <a:latin typeface="Consolas" pitchFamily="49" charset="0"/>
                <a:cs typeface="Arial" charset="0"/>
              </a:rPr>
              <a:t>int</a:t>
            </a:r>
            <a:r>
              <a:rPr lang="en-US" altLang="en-US" sz="1400" dirty="0">
                <a:latin typeface="Consolas" pitchFamily="49" charset="0"/>
                <a:cs typeface="Arial" charset="0"/>
              </a:rPr>
              <a:t>, </a:t>
            </a:r>
            <a:r>
              <a:rPr lang="en-US" altLang="en-US" sz="1400" dirty="0" err="1">
                <a:latin typeface="Consolas" pitchFamily="49" charset="0"/>
                <a:cs typeface="Arial" charset="0"/>
              </a:rPr>
              <a:t>int</a:t>
            </a:r>
            <a:r>
              <a:rPr lang="en-US" altLang="en-US" sz="1400" dirty="0">
                <a:latin typeface="Consolas" pitchFamily="49" charset="0"/>
                <a:cs typeface="Arial" charset="0"/>
              </a:rPr>
              <a:t> );</a:t>
            </a:r>
          </a:p>
          <a:p>
            <a:pPr>
              <a:buFontTx/>
              <a:buNone/>
            </a:pPr>
            <a:r>
              <a:rPr lang="en-US" altLang="en-US" sz="1400" dirty="0">
                <a:latin typeface="Consolas" pitchFamily="49" charset="0"/>
                <a:cs typeface="Arial" charset="0"/>
              </a:rPr>
              <a:t>		};</a:t>
            </a:r>
          </a:p>
          <a:p>
            <a:pPr>
              <a:buFontTx/>
              <a:buNone/>
            </a:pPr>
            <a:endParaRPr lang="en-US" altLang="en-US" sz="1400" dirty="0">
              <a:latin typeface="Consolas" pitchFamily="49" charset="0"/>
              <a:cs typeface="Arial" charset="0"/>
            </a:endParaRPr>
          </a:p>
          <a:p>
            <a:pPr>
              <a:buFontTx/>
              <a:buNone/>
            </a:pPr>
            <a:r>
              <a:rPr lang="en-US" altLang="en-US" sz="1400" dirty="0">
                <a:latin typeface="Consolas" pitchFamily="49" charset="0"/>
                <a:cs typeface="Arial" charset="0"/>
              </a:rPr>
              <a:t>		unsigned </a:t>
            </a:r>
            <a:r>
              <a:rPr lang="en-US" altLang="en-US" sz="1400" dirty="0" err="1">
                <a:latin typeface="Consolas" pitchFamily="49" charset="0"/>
                <a:cs typeface="Arial" charset="0"/>
              </a:rPr>
              <a:t>int</a:t>
            </a:r>
            <a:r>
              <a:rPr lang="en-US" altLang="en-US" sz="1400" dirty="0">
                <a:latin typeface="Consolas" pitchFamily="49" charset="0"/>
                <a:cs typeface="Arial" charset="0"/>
              </a:rPr>
              <a:t> Rational::hash() </a:t>
            </a:r>
            <a:r>
              <a:rPr lang="en-US" altLang="en-US" sz="1400" dirty="0" err="1">
                <a:latin typeface="Consolas" pitchFamily="49" charset="0"/>
                <a:cs typeface="Arial" charset="0"/>
              </a:rPr>
              <a:t>const</a:t>
            </a:r>
            <a:r>
              <a:rPr lang="en-US" altLang="en-US" sz="1400" dirty="0">
                <a:latin typeface="Consolas" pitchFamily="49" charset="0"/>
                <a:cs typeface="Arial" charset="0"/>
              </a:rPr>
              <a:t> {</a:t>
            </a:r>
          </a:p>
          <a:p>
            <a:pPr>
              <a:buFontTx/>
              <a:buNone/>
            </a:pPr>
            <a:r>
              <a:rPr lang="en-US" altLang="en-US" sz="1400" dirty="0">
                <a:latin typeface="Consolas" pitchFamily="49" charset="0"/>
                <a:cs typeface="Arial" charset="0"/>
              </a:rPr>
              <a:t>		    return </a:t>
            </a:r>
            <a:r>
              <a:rPr lang="en-US" altLang="en-US" sz="1400" dirty="0" err="1">
                <a:latin typeface="Consolas" pitchFamily="49" charset="0"/>
                <a:cs typeface="Arial" charset="0"/>
              </a:rPr>
              <a:t>static_cast</a:t>
            </a:r>
            <a:r>
              <a:rPr lang="en-US" altLang="en-US" sz="1400" dirty="0">
                <a:latin typeface="Consolas" pitchFamily="49" charset="0"/>
                <a:cs typeface="Arial" charset="0"/>
              </a:rPr>
              <a:t>&lt;unsigned </a:t>
            </a:r>
            <a:r>
              <a:rPr lang="en-US" altLang="en-US" sz="1400" dirty="0" err="1">
                <a:latin typeface="Consolas" pitchFamily="49" charset="0"/>
                <a:cs typeface="Arial" charset="0"/>
              </a:rPr>
              <a:t>int</a:t>
            </a:r>
            <a:r>
              <a:rPr lang="en-US" altLang="en-US" sz="1400" dirty="0">
                <a:latin typeface="Consolas" pitchFamily="49" charset="0"/>
                <a:cs typeface="Arial" charset="0"/>
              </a:rPr>
              <a:t>&gt;( </a:t>
            </a:r>
            <a:r>
              <a:rPr lang="en-US" altLang="en-US" sz="1400" dirty="0" err="1">
                <a:latin typeface="Consolas" pitchFamily="49" charset="0"/>
                <a:cs typeface="Arial" charset="0"/>
              </a:rPr>
              <a:t>numer</a:t>
            </a:r>
            <a:r>
              <a:rPr lang="en-US" altLang="en-US" sz="1400" dirty="0">
                <a:latin typeface="Consolas" pitchFamily="49" charset="0"/>
                <a:cs typeface="Arial" charset="0"/>
              </a:rPr>
              <a:t> ) +</a:t>
            </a:r>
          </a:p>
          <a:p>
            <a:pPr>
              <a:buFontTx/>
              <a:buNone/>
            </a:pPr>
            <a:r>
              <a:rPr lang="en-US" altLang="en-US" sz="1400" dirty="0">
                <a:latin typeface="Consolas" pitchFamily="49" charset="0"/>
                <a:cs typeface="Arial" charset="0"/>
              </a:rPr>
              <a:t>		        </a:t>
            </a:r>
            <a:r>
              <a:rPr lang="en-US" altLang="en-US" sz="1400" dirty="0" err="1">
                <a:latin typeface="Consolas" pitchFamily="49" charset="0"/>
                <a:cs typeface="Arial" charset="0"/>
              </a:rPr>
              <a:t>static_cast</a:t>
            </a:r>
            <a:r>
              <a:rPr lang="en-US" altLang="en-US" sz="1400" dirty="0">
                <a:latin typeface="Consolas" pitchFamily="49" charset="0"/>
                <a:cs typeface="Arial" charset="0"/>
              </a:rPr>
              <a:t>&lt;unsigned </a:t>
            </a:r>
            <a:r>
              <a:rPr lang="en-US" altLang="en-US" sz="1400" dirty="0" err="1">
                <a:latin typeface="Consolas" pitchFamily="49" charset="0"/>
                <a:cs typeface="Arial" charset="0"/>
              </a:rPr>
              <a:t>int</a:t>
            </a:r>
            <a:r>
              <a:rPr lang="en-US" altLang="en-US" sz="1400" dirty="0">
                <a:latin typeface="Consolas" pitchFamily="49" charset="0"/>
                <a:cs typeface="Arial" charset="0"/>
              </a:rPr>
              <a:t>&gt;( </a:t>
            </a:r>
            <a:r>
              <a:rPr lang="en-US" altLang="en-US" sz="1400" dirty="0" err="1">
                <a:latin typeface="Consolas" pitchFamily="49" charset="0"/>
                <a:cs typeface="Arial" charset="0"/>
              </a:rPr>
              <a:t>denom</a:t>
            </a:r>
            <a:r>
              <a:rPr lang="en-US" altLang="en-US" sz="1400" dirty="0">
                <a:latin typeface="Consolas" pitchFamily="49" charset="0"/>
                <a:cs typeface="Arial" charset="0"/>
              </a:rPr>
              <a:t> );</a:t>
            </a:r>
          </a:p>
          <a:p>
            <a:pPr>
              <a:buFontTx/>
              <a:buNone/>
            </a:pPr>
            <a:r>
              <a:rPr lang="en-US" altLang="en-US" sz="1400" dirty="0">
                <a:latin typeface="Consolas" pitchFamily="49" charset="0"/>
                <a:cs typeface="Arial" charset="0"/>
              </a:rPr>
              <a:t>		}</a:t>
            </a:r>
          </a:p>
        </p:txBody>
      </p:sp>
      <p:sp>
        <p:nvSpPr>
          <p:cNvPr id="2" name="Rounded Rectangular Callout 1"/>
          <p:cNvSpPr/>
          <p:nvPr/>
        </p:nvSpPr>
        <p:spPr>
          <a:xfrm>
            <a:off x="4355976" y="5085184"/>
            <a:ext cx="2808312" cy="612648"/>
          </a:xfrm>
          <a:prstGeom prst="wedgeRoundRectCallout">
            <a:avLst>
              <a:gd name="adj1" fmla="val -26388"/>
              <a:gd name="adj2" fmla="val -76389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Very likely to collide!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91654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Rational number class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We could improve on this:  multiply the denominator by a large prime:</a:t>
            </a:r>
            <a:endParaRPr lang="en-US" altLang="en-US" sz="1400" b="1" dirty="0">
              <a:latin typeface="Courier New" pitchFamily="49" charset="0"/>
              <a:cs typeface="Arial" charset="0"/>
            </a:endParaRPr>
          </a:p>
          <a:p>
            <a:pPr>
              <a:buFontTx/>
              <a:buNone/>
            </a:pPr>
            <a:br>
              <a:rPr lang="en-US" altLang="en-US" sz="1400" dirty="0">
                <a:latin typeface="Consolas" pitchFamily="49" charset="0"/>
                <a:cs typeface="Arial" charset="0"/>
              </a:rPr>
            </a:br>
            <a:r>
              <a:rPr lang="en-US" altLang="en-US" sz="1400" dirty="0">
                <a:latin typeface="Consolas" pitchFamily="49" charset="0"/>
                <a:cs typeface="Arial" charset="0"/>
              </a:rPr>
              <a:t>	class Rational {</a:t>
            </a:r>
          </a:p>
          <a:p>
            <a:pPr>
              <a:buFontTx/>
              <a:buNone/>
            </a:pPr>
            <a:r>
              <a:rPr lang="en-US" altLang="en-US" sz="1400" dirty="0">
                <a:latin typeface="Consolas" pitchFamily="49" charset="0"/>
                <a:cs typeface="Arial" charset="0"/>
              </a:rPr>
              <a:t>		    private:</a:t>
            </a:r>
          </a:p>
          <a:p>
            <a:pPr>
              <a:buFontTx/>
              <a:buNone/>
            </a:pPr>
            <a:r>
              <a:rPr lang="en-US" altLang="en-US" sz="1400" dirty="0">
                <a:latin typeface="Consolas" pitchFamily="49" charset="0"/>
                <a:cs typeface="Arial" charset="0"/>
              </a:rPr>
              <a:t>		        </a:t>
            </a:r>
            <a:r>
              <a:rPr lang="en-US" altLang="en-US" sz="1400" dirty="0" err="1">
                <a:latin typeface="Consolas" pitchFamily="49" charset="0"/>
                <a:cs typeface="Arial" charset="0"/>
              </a:rPr>
              <a:t>int</a:t>
            </a:r>
            <a:r>
              <a:rPr lang="en-US" altLang="en-US" sz="1400" dirty="0">
                <a:latin typeface="Consolas" pitchFamily="49" charset="0"/>
                <a:cs typeface="Arial" charset="0"/>
              </a:rPr>
              <a:t> </a:t>
            </a:r>
            <a:r>
              <a:rPr lang="en-US" altLang="en-US" sz="1400" dirty="0" err="1">
                <a:latin typeface="Consolas" pitchFamily="49" charset="0"/>
                <a:cs typeface="Arial" charset="0"/>
              </a:rPr>
              <a:t>numer</a:t>
            </a:r>
            <a:r>
              <a:rPr lang="en-US" altLang="en-US" sz="1400" dirty="0">
                <a:latin typeface="Consolas" pitchFamily="49" charset="0"/>
                <a:cs typeface="Arial" charset="0"/>
              </a:rPr>
              <a:t>, </a:t>
            </a:r>
            <a:r>
              <a:rPr lang="en-US" altLang="en-US" sz="1400" dirty="0" err="1">
                <a:latin typeface="Consolas" pitchFamily="49" charset="0"/>
                <a:cs typeface="Arial" charset="0"/>
              </a:rPr>
              <a:t>denom</a:t>
            </a:r>
            <a:r>
              <a:rPr lang="en-US" altLang="en-US" sz="1400" dirty="0">
                <a:latin typeface="Consolas" pitchFamily="49" charset="0"/>
                <a:cs typeface="Arial" charset="0"/>
              </a:rPr>
              <a:t>;</a:t>
            </a:r>
          </a:p>
          <a:p>
            <a:pPr>
              <a:buFontTx/>
              <a:buNone/>
            </a:pPr>
            <a:r>
              <a:rPr lang="en-US" altLang="en-US" sz="1400" dirty="0">
                <a:latin typeface="Consolas" pitchFamily="49" charset="0"/>
                <a:cs typeface="Arial" charset="0"/>
              </a:rPr>
              <a:t>		    public:</a:t>
            </a:r>
          </a:p>
          <a:p>
            <a:pPr>
              <a:buFontTx/>
              <a:buNone/>
            </a:pPr>
            <a:r>
              <a:rPr lang="en-US" altLang="en-US" sz="1400" dirty="0">
                <a:latin typeface="Consolas" pitchFamily="49" charset="0"/>
                <a:cs typeface="Arial" charset="0"/>
              </a:rPr>
              <a:t>		        Rational( </a:t>
            </a:r>
            <a:r>
              <a:rPr lang="en-US" altLang="en-US" sz="1400" dirty="0" err="1">
                <a:latin typeface="Consolas" pitchFamily="49" charset="0"/>
                <a:cs typeface="Arial" charset="0"/>
              </a:rPr>
              <a:t>int</a:t>
            </a:r>
            <a:r>
              <a:rPr lang="en-US" altLang="en-US" sz="1400" dirty="0">
                <a:latin typeface="Consolas" pitchFamily="49" charset="0"/>
                <a:cs typeface="Arial" charset="0"/>
              </a:rPr>
              <a:t>, </a:t>
            </a:r>
            <a:r>
              <a:rPr lang="en-US" altLang="en-US" sz="1400" dirty="0" err="1">
                <a:latin typeface="Consolas" pitchFamily="49" charset="0"/>
                <a:cs typeface="Arial" charset="0"/>
              </a:rPr>
              <a:t>int</a:t>
            </a:r>
            <a:r>
              <a:rPr lang="en-US" altLang="en-US" sz="1400" dirty="0">
                <a:latin typeface="Consolas" pitchFamily="49" charset="0"/>
                <a:cs typeface="Arial" charset="0"/>
              </a:rPr>
              <a:t> );</a:t>
            </a:r>
          </a:p>
          <a:p>
            <a:pPr>
              <a:buFontTx/>
              <a:buNone/>
            </a:pPr>
            <a:r>
              <a:rPr lang="en-US" altLang="en-US" sz="1400" dirty="0">
                <a:latin typeface="Consolas" pitchFamily="49" charset="0"/>
                <a:cs typeface="Arial" charset="0"/>
              </a:rPr>
              <a:t>		};</a:t>
            </a:r>
          </a:p>
          <a:p>
            <a:pPr>
              <a:buFontTx/>
              <a:buNone/>
            </a:pPr>
            <a:endParaRPr lang="en-US" altLang="en-US" sz="1400" dirty="0">
              <a:latin typeface="Consolas" pitchFamily="49" charset="0"/>
              <a:cs typeface="Arial" charset="0"/>
            </a:endParaRPr>
          </a:p>
          <a:p>
            <a:pPr>
              <a:buFontTx/>
              <a:buNone/>
            </a:pPr>
            <a:r>
              <a:rPr lang="en-US" altLang="en-US" sz="1400" dirty="0">
                <a:latin typeface="Consolas" pitchFamily="49" charset="0"/>
                <a:cs typeface="Arial" charset="0"/>
              </a:rPr>
              <a:t>		unsigned </a:t>
            </a:r>
            <a:r>
              <a:rPr lang="en-US" altLang="en-US" sz="1400" dirty="0" err="1">
                <a:latin typeface="Consolas" pitchFamily="49" charset="0"/>
                <a:cs typeface="Arial" charset="0"/>
              </a:rPr>
              <a:t>int</a:t>
            </a:r>
            <a:r>
              <a:rPr lang="en-US" altLang="en-US" sz="1400" dirty="0">
                <a:latin typeface="Consolas" pitchFamily="49" charset="0"/>
                <a:cs typeface="Arial" charset="0"/>
              </a:rPr>
              <a:t> Rational::hash() </a:t>
            </a:r>
            <a:r>
              <a:rPr lang="en-US" altLang="en-US" sz="1400" dirty="0" err="1">
                <a:latin typeface="Consolas" pitchFamily="49" charset="0"/>
                <a:cs typeface="Arial" charset="0"/>
              </a:rPr>
              <a:t>const</a:t>
            </a:r>
            <a:r>
              <a:rPr lang="en-US" altLang="en-US" sz="1400" dirty="0">
                <a:latin typeface="Consolas" pitchFamily="49" charset="0"/>
                <a:cs typeface="Arial" charset="0"/>
              </a:rPr>
              <a:t> {</a:t>
            </a:r>
          </a:p>
          <a:p>
            <a:pPr>
              <a:buFontTx/>
              <a:buNone/>
            </a:pPr>
            <a:r>
              <a:rPr lang="en-US" altLang="en-US" sz="1400" dirty="0">
                <a:latin typeface="Consolas" pitchFamily="49" charset="0"/>
                <a:cs typeface="Arial" charset="0"/>
              </a:rPr>
              <a:t>		    return </a:t>
            </a:r>
            <a:r>
              <a:rPr lang="en-US" altLang="en-US" sz="1400" dirty="0" err="1">
                <a:latin typeface="Consolas" pitchFamily="49" charset="0"/>
                <a:cs typeface="Arial" charset="0"/>
              </a:rPr>
              <a:t>static_cast</a:t>
            </a:r>
            <a:r>
              <a:rPr lang="en-US" altLang="en-US" sz="1400" dirty="0">
                <a:latin typeface="Consolas" pitchFamily="49" charset="0"/>
                <a:cs typeface="Arial" charset="0"/>
              </a:rPr>
              <a:t>&lt;unsigned </a:t>
            </a:r>
            <a:r>
              <a:rPr lang="en-US" altLang="en-US" sz="1400" dirty="0" err="1">
                <a:latin typeface="Consolas" pitchFamily="49" charset="0"/>
                <a:cs typeface="Arial" charset="0"/>
              </a:rPr>
              <a:t>int</a:t>
            </a:r>
            <a:r>
              <a:rPr lang="en-US" altLang="en-US" sz="1400" dirty="0">
                <a:latin typeface="Consolas" pitchFamily="49" charset="0"/>
                <a:cs typeface="Arial" charset="0"/>
              </a:rPr>
              <a:t>&gt;( </a:t>
            </a:r>
            <a:r>
              <a:rPr lang="en-US" altLang="en-US" sz="1400" dirty="0" err="1">
                <a:latin typeface="Consolas" pitchFamily="49" charset="0"/>
                <a:cs typeface="Arial" charset="0"/>
              </a:rPr>
              <a:t>numer</a:t>
            </a:r>
            <a:r>
              <a:rPr lang="en-US" altLang="en-US" sz="1400" dirty="0">
                <a:latin typeface="Consolas" pitchFamily="49" charset="0"/>
                <a:cs typeface="Arial" charset="0"/>
              </a:rPr>
              <a:t> ) +</a:t>
            </a:r>
          </a:p>
          <a:p>
            <a:pPr>
              <a:buFontTx/>
              <a:buNone/>
            </a:pPr>
            <a:r>
              <a:rPr lang="en-US" altLang="en-US" sz="1400" dirty="0">
                <a:latin typeface="Consolas" pitchFamily="49" charset="0"/>
                <a:cs typeface="Arial" charset="0"/>
              </a:rPr>
              <a:t>		        429496751*</a:t>
            </a:r>
            <a:r>
              <a:rPr lang="en-US" altLang="en-US" sz="1400" dirty="0" err="1">
                <a:latin typeface="Consolas" pitchFamily="49" charset="0"/>
                <a:cs typeface="Arial" charset="0"/>
              </a:rPr>
              <a:t>static_cast</a:t>
            </a:r>
            <a:r>
              <a:rPr lang="en-US" altLang="en-US" sz="1400" dirty="0">
                <a:latin typeface="Consolas" pitchFamily="49" charset="0"/>
                <a:cs typeface="Arial" charset="0"/>
              </a:rPr>
              <a:t>&lt;unsigned </a:t>
            </a:r>
            <a:r>
              <a:rPr lang="en-US" altLang="en-US" sz="1400" dirty="0" err="1">
                <a:latin typeface="Consolas" pitchFamily="49" charset="0"/>
                <a:cs typeface="Arial" charset="0"/>
              </a:rPr>
              <a:t>int</a:t>
            </a:r>
            <a:r>
              <a:rPr lang="en-US" altLang="en-US" sz="1400" dirty="0">
                <a:latin typeface="Consolas" pitchFamily="49" charset="0"/>
                <a:cs typeface="Arial" charset="0"/>
              </a:rPr>
              <a:t>&gt;( </a:t>
            </a:r>
            <a:r>
              <a:rPr lang="en-US" altLang="en-US" sz="1400" dirty="0" err="1">
                <a:latin typeface="Consolas" pitchFamily="49" charset="0"/>
                <a:cs typeface="Arial" charset="0"/>
              </a:rPr>
              <a:t>denom</a:t>
            </a:r>
            <a:r>
              <a:rPr lang="en-US" altLang="en-US" sz="1400" dirty="0">
                <a:latin typeface="Consolas" pitchFamily="49" charset="0"/>
                <a:cs typeface="Arial" charset="0"/>
              </a:rPr>
              <a:t> );</a:t>
            </a:r>
          </a:p>
          <a:p>
            <a:pPr>
              <a:buFontTx/>
              <a:buNone/>
            </a:pPr>
            <a:r>
              <a:rPr lang="en-US" altLang="en-US" sz="1400" dirty="0">
                <a:latin typeface="Consolas" pitchFamily="49" charset="0"/>
                <a:cs typeface="Arial" charset="0"/>
              </a:rPr>
              <a:t>		}</a:t>
            </a:r>
          </a:p>
        </p:txBody>
      </p:sp>
    </p:spTree>
    <p:extLst>
      <p:ext uri="{BB962C8B-B14F-4D97-AF65-F5344CB8AC3E}">
        <p14:creationId xmlns:p14="http://schemas.microsoft.com/office/powerpoint/2010/main" val="341750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>
                <a:latin typeface="Arial" charset="0"/>
                <a:cs typeface="Arial" charset="0"/>
              </a:rPr>
              <a:t>Supporting Example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 dirty="0">
                <a:latin typeface="Arial" charset="0"/>
                <a:cs typeface="Arial" charset="0"/>
              </a:rPr>
              <a:t>	Suppose we have a system which is associated with approximately 150 error conditions where</a:t>
            </a:r>
          </a:p>
          <a:p>
            <a:pPr lvl="1"/>
            <a:r>
              <a:rPr lang="en-CA" altLang="en-US" dirty="0">
                <a:latin typeface="Arial" charset="0"/>
                <a:cs typeface="Arial" charset="0"/>
              </a:rPr>
              <a:t>Each of which is identified by an 16-bit number from 0 to 65535, and</a:t>
            </a:r>
          </a:p>
          <a:p>
            <a:pPr lvl="1"/>
            <a:r>
              <a:rPr lang="en-CA" altLang="en-US" dirty="0">
                <a:latin typeface="Arial" charset="0"/>
                <a:cs typeface="Arial" charset="0"/>
              </a:rPr>
              <a:t>When an identifier is received, a corresponding error-handling function must be called</a:t>
            </a:r>
          </a:p>
          <a:p>
            <a:pPr>
              <a:buFont typeface="Arial" charset="0"/>
              <a:buNone/>
            </a:pPr>
            <a:endParaRPr lang="en-CA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CA" altLang="en-US" dirty="0">
                <a:latin typeface="Arial" charset="0"/>
                <a:cs typeface="Arial" charset="0"/>
              </a:rPr>
              <a:t>	We could create an array of 150 function pointers and to then call the appropriate function….</a:t>
            </a:r>
          </a:p>
        </p:txBody>
      </p:sp>
    </p:spTree>
    <p:extLst>
      <p:ext uri="{BB962C8B-B14F-4D97-AF65-F5344CB8AC3E}">
        <p14:creationId xmlns:p14="http://schemas.microsoft.com/office/powerpoint/2010/main" val="2970270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Rational number class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Problem: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The rational numbers 1/2 and 2/4 have different values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The output of</a:t>
            </a:r>
          </a:p>
          <a:p>
            <a:pPr lvl="1">
              <a:buFontTx/>
              <a:buNone/>
            </a:pPr>
            <a:endParaRPr lang="en-US" altLang="en-US" sz="1600" dirty="0">
              <a:latin typeface="Consolas" pitchFamily="49" charset="0"/>
              <a:cs typeface="Arial" charset="0"/>
            </a:endParaRPr>
          </a:p>
          <a:p>
            <a:pPr lvl="1"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	    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cout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 &lt;&lt; Rational( 1, 2 ).hash();</a:t>
            </a:r>
          </a:p>
          <a:p>
            <a:pPr lvl="1"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	    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cout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 &lt;&lt; Rational( 2, 4 ).hash();</a:t>
            </a:r>
          </a:p>
          <a:p>
            <a:pPr lvl="1">
              <a:buFontTx/>
              <a:buNone/>
            </a:pPr>
            <a:endParaRPr lang="en-US" altLang="en-US" sz="1600" dirty="0">
              <a:latin typeface="Consolas" pitchFamily="49" charset="0"/>
              <a:cs typeface="Arial" charset="0"/>
            </a:endParaRPr>
          </a:p>
          <a:p>
            <a:pPr lvl="1">
              <a:buFontTx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is</a:t>
            </a:r>
          </a:p>
          <a:p>
            <a:pPr lvl="1">
              <a:buFontTx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		</a:t>
            </a:r>
            <a:r>
              <a:rPr lang="en-US" altLang="en-US" dirty="0">
                <a:latin typeface="Consolas" pitchFamily="49" charset="0"/>
                <a:cs typeface="Arial" charset="0"/>
              </a:rPr>
              <a:t>858993503</a:t>
            </a:r>
          </a:p>
          <a:p>
            <a:pPr lvl="1">
              <a:buFontTx/>
              <a:buNone/>
            </a:pPr>
            <a:r>
              <a:rPr lang="en-US" altLang="en-US" dirty="0">
                <a:latin typeface="Consolas" pitchFamily="49" charset="0"/>
                <a:cs typeface="Arial" charset="0"/>
              </a:rPr>
              <a:t>			1717987006</a:t>
            </a:r>
          </a:p>
        </p:txBody>
      </p:sp>
    </p:spTree>
    <p:extLst>
      <p:ext uri="{BB962C8B-B14F-4D97-AF65-F5344CB8AC3E}">
        <p14:creationId xmlns:p14="http://schemas.microsoft.com/office/powerpoint/2010/main" val="42492161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Rational number class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Solution:  divide through by the greatest common divisor</a:t>
            </a:r>
            <a:endParaRPr lang="en-US" altLang="en-US" sz="1400" b="1" dirty="0">
              <a:latin typeface="Courier New" pitchFamily="49" charset="0"/>
              <a:cs typeface="Arial" charset="0"/>
            </a:endParaRPr>
          </a:p>
          <a:p>
            <a:pPr>
              <a:buFontTx/>
              <a:buNone/>
            </a:pPr>
            <a:r>
              <a:rPr lang="en-US" altLang="en-US" sz="1400" dirty="0">
                <a:latin typeface="Consolas" pitchFamily="49" charset="0"/>
                <a:cs typeface="Arial" charset="0"/>
              </a:rPr>
              <a:t>	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	Rational::Rational( 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int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 a, 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int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 b ):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numer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(a), 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denom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(b) {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    </a:t>
            </a:r>
            <a:r>
              <a:rPr lang="en-US" altLang="en-US" sz="1600" dirty="0" err="1">
                <a:solidFill>
                  <a:srgbClr val="FF0000"/>
                </a:solidFill>
                <a:latin typeface="Consolas" pitchFamily="49" charset="0"/>
                <a:cs typeface="Arial" charset="0"/>
              </a:rPr>
              <a:t>int</a:t>
            </a:r>
            <a:r>
              <a:rPr lang="en-US" altLang="en-US" sz="16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 divisor = </a:t>
            </a:r>
            <a:r>
              <a:rPr lang="en-US" altLang="en-US" sz="1600" dirty="0" err="1">
                <a:solidFill>
                  <a:srgbClr val="FF0000"/>
                </a:solidFill>
                <a:latin typeface="Consolas" pitchFamily="49" charset="0"/>
                <a:cs typeface="Arial" charset="0"/>
              </a:rPr>
              <a:t>gcd</a:t>
            </a:r>
            <a:r>
              <a:rPr lang="en-US" altLang="en-US" sz="16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( </a:t>
            </a:r>
            <a:r>
              <a:rPr lang="en-US" altLang="en-US" sz="1600" dirty="0" err="1">
                <a:solidFill>
                  <a:srgbClr val="FF0000"/>
                </a:solidFill>
                <a:latin typeface="Consolas" pitchFamily="49" charset="0"/>
                <a:cs typeface="Arial" charset="0"/>
              </a:rPr>
              <a:t>numer</a:t>
            </a:r>
            <a:r>
              <a:rPr lang="en-US" altLang="en-US" sz="16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, </a:t>
            </a:r>
            <a:r>
              <a:rPr lang="en-US" altLang="en-US" sz="1600" dirty="0" err="1">
                <a:solidFill>
                  <a:srgbClr val="FF0000"/>
                </a:solidFill>
                <a:latin typeface="Consolas" pitchFamily="49" charset="0"/>
                <a:cs typeface="Arial" charset="0"/>
              </a:rPr>
              <a:t>denom</a:t>
            </a:r>
            <a:r>
              <a:rPr lang="en-US" altLang="en-US" sz="16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 );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    </a:t>
            </a:r>
            <a:r>
              <a:rPr lang="en-US" altLang="en-US" sz="1600" dirty="0" err="1">
                <a:solidFill>
                  <a:srgbClr val="FF0000"/>
                </a:solidFill>
                <a:latin typeface="Consolas" pitchFamily="49" charset="0"/>
                <a:cs typeface="Arial" charset="0"/>
              </a:rPr>
              <a:t>numer</a:t>
            </a:r>
            <a:r>
              <a:rPr lang="en-US" altLang="en-US" sz="16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 /= divisor;</a:t>
            </a:r>
          </a:p>
          <a:p>
            <a:pPr>
              <a:buFontTx/>
              <a:buNone/>
            </a:pPr>
            <a:r>
              <a:rPr lang="en-US" altLang="en-US" sz="16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		    </a:t>
            </a:r>
            <a:r>
              <a:rPr lang="en-US" altLang="en-US" sz="1600" dirty="0" err="1">
                <a:solidFill>
                  <a:srgbClr val="FF0000"/>
                </a:solidFill>
                <a:latin typeface="Consolas" pitchFamily="49" charset="0"/>
                <a:cs typeface="Arial" charset="0"/>
              </a:rPr>
              <a:t>denom</a:t>
            </a:r>
            <a:r>
              <a:rPr lang="en-US" altLang="en-US" sz="16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 /= divisor;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}</a:t>
            </a: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3851275" y="3213100"/>
            <a:ext cx="5257800" cy="310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 err="1">
                <a:solidFill>
                  <a:srgbClr val="4D4D4D"/>
                </a:solidFill>
                <a:latin typeface="Consolas" pitchFamily="49" charset="0"/>
              </a:rPr>
              <a:t>int</a:t>
            </a:r>
            <a:r>
              <a:rPr lang="en-US" altLang="en-US" sz="1400" dirty="0">
                <a:solidFill>
                  <a:srgbClr val="4D4D4D"/>
                </a:solidFill>
                <a:latin typeface="Consolas" pitchFamily="49" charset="0"/>
              </a:rPr>
              <a:t> </a:t>
            </a:r>
            <a:r>
              <a:rPr lang="en-US" altLang="en-US" sz="1400" dirty="0" err="1">
                <a:solidFill>
                  <a:srgbClr val="4D4D4D"/>
                </a:solidFill>
                <a:latin typeface="Consolas" pitchFamily="49" charset="0"/>
              </a:rPr>
              <a:t>gcd</a:t>
            </a:r>
            <a:r>
              <a:rPr lang="en-US" altLang="en-US" sz="1400" dirty="0">
                <a:solidFill>
                  <a:srgbClr val="4D4D4D"/>
                </a:solidFill>
                <a:latin typeface="Consolas" pitchFamily="49" charset="0"/>
              </a:rPr>
              <a:t>( </a:t>
            </a:r>
            <a:r>
              <a:rPr lang="en-US" altLang="en-US" sz="1400" dirty="0" err="1">
                <a:solidFill>
                  <a:srgbClr val="4D4D4D"/>
                </a:solidFill>
                <a:latin typeface="Consolas" pitchFamily="49" charset="0"/>
              </a:rPr>
              <a:t>int</a:t>
            </a:r>
            <a:r>
              <a:rPr lang="en-US" altLang="en-US" sz="1400" dirty="0">
                <a:solidFill>
                  <a:srgbClr val="4D4D4D"/>
                </a:solidFill>
                <a:latin typeface="Consolas" pitchFamily="49" charset="0"/>
              </a:rPr>
              <a:t> a, </a:t>
            </a:r>
            <a:r>
              <a:rPr lang="en-US" altLang="en-US" sz="1400" dirty="0" err="1">
                <a:solidFill>
                  <a:srgbClr val="4D4D4D"/>
                </a:solidFill>
                <a:latin typeface="Consolas" pitchFamily="49" charset="0"/>
              </a:rPr>
              <a:t>int</a:t>
            </a:r>
            <a:r>
              <a:rPr lang="en-US" altLang="en-US" sz="1400" dirty="0">
                <a:solidFill>
                  <a:srgbClr val="4D4D4D"/>
                </a:solidFill>
                <a:latin typeface="Consolas" pitchFamily="49" charset="0"/>
              </a:rPr>
              <a:t> b)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>
                <a:solidFill>
                  <a:srgbClr val="4D4D4D"/>
                </a:solidFill>
                <a:latin typeface="Consolas" pitchFamily="49" charset="0"/>
              </a:rPr>
              <a:t>    while( true 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>
                <a:solidFill>
                  <a:srgbClr val="4D4D4D"/>
                </a:solidFill>
                <a:latin typeface="Consolas" pitchFamily="49" charset="0"/>
              </a:rPr>
              <a:t>        if ( a == 0 )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>
                <a:solidFill>
                  <a:srgbClr val="4D4D4D"/>
                </a:solidFill>
                <a:latin typeface="Consolas" pitchFamily="49" charset="0"/>
              </a:rPr>
              <a:t>            return (b &gt;= 0) ? b : -b;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>
                <a:solidFill>
                  <a:srgbClr val="4D4D4D"/>
                </a:solidFill>
                <a:latin typeface="Consolas" pitchFamily="49" charset="0"/>
              </a:rPr>
              <a:t>    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>
              <a:solidFill>
                <a:srgbClr val="4D4D4D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>
                <a:solidFill>
                  <a:srgbClr val="4D4D4D"/>
                </a:solidFill>
                <a:latin typeface="Consolas" pitchFamily="49" charset="0"/>
              </a:rPr>
              <a:t>        b %= a;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>
              <a:solidFill>
                <a:srgbClr val="4D4D4D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>
                <a:solidFill>
                  <a:srgbClr val="4D4D4D"/>
                </a:solidFill>
                <a:latin typeface="Consolas" pitchFamily="49" charset="0"/>
              </a:rPr>
              <a:t>        if ( b == 0 )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>
                <a:solidFill>
                  <a:srgbClr val="4D4D4D"/>
                </a:solidFill>
                <a:latin typeface="Consolas" pitchFamily="49" charset="0"/>
              </a:rPr>
              <a:t>            return (a &gt;= 0) ? a : -a;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>
                <a:solidFill>
                  <a:srgbClr val="4D4D4D"/>
                </a:solidFill>
                <a:latin typeface="Consolas" pitchFamily="49" charset="0"/>
              </a:rPr>
              <a:t>    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>
                <a:solidFill>
                  <a:srgbClr val="4D4D4D"/>
                </a:solidFill>
                <a:latin typeface="Consolas" pitchFamily="49" charset="0"/>
              </a:rPr>
              <a:t>        a %= b;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>
                <a:solidFill>
                  <a:srgbClr val="4D4D4D"/>
                </a:solidFill>
                <a:latin typeface="Consolas" pitchFamily="49" charset="0"/>
              </a:rPr>
              <a:t>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>
                <a:solidFill>
                  <a:srgbClr val="4D4D4D"/>
                </a:solidFill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272950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Rational number class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Problem: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The rational numbers        and        have different values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The output of</a:t>
            </a:r>
          </a:p>
          <a:p>
            <a:pPr lvl="1"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	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int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 main() {</a:t>
            </a:r>
          </a:p>
          <a:p>
            <a:pPr lvl="1"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	    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cout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 &lt;&lt; Rational(  1,  2 ).hash();</a:t>
            </a:r>
          </a:p>
          <a:p>
            <a:pPr lvl="1"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	    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cout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 &lt;&lt; Rational( -1, -2 ).hash();</a:t>
            </a:r>
          </a:p>
          <a:p>
            <a:pPr lvl="1"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	    return 0;</a:t>
            </a:r>
          </a:p>
          <a:p>
            <a:pPr lvl="1"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	}</a:t>
            </a:r>
          </a:p>
          <a:p>
            <a:pPr lvl="1">
              <a:buFontTx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is</a:t>
            </a:r>
          </a:p>
          <a:p>
            <a:pPr lvl="1">
              <a:buFontTx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		</a:t>
            </a:r>
            <a:r>
              <a:rPr lang="en-US" altLang="en-US" dirty="0">
                <a:latin typeface="Consolas" pitchFamily="49" charset="0"/>
                <a:cs typeface="Arial" charset="0"/>
              </a:rPr>
              <a:t>858993503</a:t>
            </a:r>
          </a:p>
          <a:p>
            <a:pPr lvl="1">
              <a:buFontTx/>
              <a:buNone/>
            </a:pPr>
            <a:r>
              <a:rPr lang="en-US" altLang="en-US" dirty="0">
                <a:latin typeface="Consolas" pitchFamily="49" charset="0"/>
                <a:cs typeface="Arial" charset="0"/>
              </a:rPr>
              <a:t>			3435973793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/>
        </p:nvGraphicFramePr>
        <p:xfrm>
          <a:off x="3563888" y="1740536"/>
          <a:ext cx="285378" cy="752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6" name="Equation" r:id="rId4" imgW="139680" imgH="368280" progId="Equation.DSMT4">
                  <p:embed/>
                </p:oleObj>
              </mc:Choice>
              <mc:Fallback>
                <p:oleObj name="Equation" r:id="rId4" imgW="139680" imgH="368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63888" y="1740536"/>
                        <a:ext cx="285378" cy="7523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4373563" y="1739900"/>
          <a:ext cx="442912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7" name="Equation" r:id="rId6" imgW="215640" imgH="368280" progId="Equation.DSMT4">
                  <p:embed/>
                </p:oleObj>
              </mc:Choice>
              <mc:Fallback>
                <p:oleObj name="Equation" r:id="rId6" imgW="215640" imgH="368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373563" y="1739900"/>
                        <a:ext cx="442912" cy="752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179315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Rational number class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Solution:  define a normal form</a:t>
            </a:r>
          </a:p>
          <a:p>
            <a:pPr lvl="1"/>
            <a:r>
              <a:rPr lang="en-US" altLang="en-US">
                <a:latin typeface="Arial" charset="0"/>
                <a:cs typeface="Arial" charset="0"/>
              </a:rPr>
              <a:t>Require that the denominator is positive</a:t>
            </a:r>
            <a:endParaRPr lang="en-US" altLang="en-US" sz="1200" b="1">
              <a:latin typeface="Courier New" pitchFamily="49" charset="0"/>
              <a:cs typeface="Arial" charset="0"/>
            </a:endParaRPr>
          </a:p>
          <a:p>
            <a:pPr>
              <a:buFontTx/>
              <a:buNone/>
            </a:pPr>
            <a:endParaRPr lang="en-US" altLang="en-US" sz="1600">
              <a:latin typeface="Consolas" pitchFamily="49" charset="0"/>
              <a:cs typeface="Arial" charset="0"/>
            </a:endParaRPr>
          </a:p>
          <a:p>
            <a:pPr>
              <a:buFontTx/>
              <a:buNone/>
            </a:pPr>
            <a:r>
              <a:rPr lang="en-US" altLang="en-US" sz="1600">
                <a:latin typeface="Consolas" pitchFamily="49" charset="0"/>
                <a:cs typeface="Arial" charset="0"/>
              </a:rPr>
              <a:t>		Rational::Rational( int a, int b ):numer(a), denom(b) {</a:t>
            </a:r>
          </a:p>
          <a:p>
            <a:pPr>
              <a:buFontTx/>
              <a:buNone/>
            </a:pPr>
            <a:r>
              <a:rPr lang="en-US" altLang="en-US" sz="1600">
                <a:latin typeface="Consolas" pitchFamily="49" charset="0"/>
                <a:cs typeface="Arial" charset="0"/>
              </a:rPr>
              <a:t>		    int divisor = gcd( numer, denom );</a:t>
            </a:r>
          </a:p>
          <a:p>
            <a:pPr>
              <a:buFontTx/>
              <a:buNone/>
            </a:pPr>
            <a:r>
              <a:rPr lang="en-US" altLang="en-US" sz="160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		    </a:t>
            </a:r>
            <a:r>
              <a:rPr lang="nb-NO" altLang="en-US" sz="160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divisor = (denom &gt;= 0) ? divisor : -divisor;</a:t>
            </a:r>
            <a:endParaRPr lang="en-US" altLang="en-US" sz="1600">
              <a:solidFill>
                <a:srgbClr val="FF0000"/>
              </a:solidFill>
              <a:latin typeface="Consolas" pitchFamily="49" charset="0"/>
              <a:cs typeface="Arial" charset="0"/>
            </a:endParaRPr>
          </a:p>
          <a:p>
            <a:pPr>
              <a:buFontTx/>
              <a:buNone/>
            </a:pPr>
            <a:r>
              <a:rPr lang="en-US" altLang="en-US" sz="1600">
                <a:latin typeface="Consolas" pitchFamily="49" charset="0"/>
                <a:cs typeface="Arial" charset="0"/>
              </a:rPr>
              <a:t>		    numer /= divisor;</a:t>
            </a:r>
          </a:p>
          <a:p>
            <a:pPr>
              <a:buFontTx/>
              <a:buNone/>
            </a:pPr>
            <a:r>
              <a:rPr lang="en-US" altLang="en-US" sz="1600">
                <a:latin typeface="Consolas" pitchFamily="49" charset="0"/>
                <a:cs typeface="Arial" charset="0"/>
              </a:rPr>
              <a:t>		    denom /= divisor;</a:t>
            </a:r>
          </a:p>
          <a:p>
            <a:pPr>
              <a:buFontTx/>
              <a:buNone/>
            </a:pPr>
            <a:r>
              <a:rPr lang="en-US" altLang="en-US" sz="1600">
                <a:latin typeface="Consolas" pitchFamily="49" charset="0"/>
                <a:cs typeface="Arial" charset="0"/>
              </a:rPr>
              <a:t>		}</a:t>
            </a:r>
          </a:p>
        </p:txBody>
      </p:sp>
    </p:spTree>
    <p:extLst>
      <p:ext uri="{BB962C8B-B14F-4D97-AF65-F5344CB8AC3E}">
        <p14:creationId xmlns:p14="http://schemas.microsoft.com/office/powerpoint/2010/main" val="27861057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String class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Two strings are equal if all the characters are equal and in the identical order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A string is simply an array of bytes: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Each byte stores a value from 0 to 255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Any hash function must be a function of these bytes</a:t>
            </a:r>
            <a:endParaRPr lang="en-US" altLang="en-US" sz="1600" b="1" dirty="0">
              <a:latin typeface="Courier New" pitchFamily="49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41422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String class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We could, for example, just add the characters:</a:t>
            </a:r>
          </a:p>
          <a:p>
            <a:pPr>
              <a:buFontTx/>
              <a:buNone/>
            </a:pPr>
            <a:endParaRPr lang="en-US" altLang="en-US" sz="1600" b="1" dirty="0">
              <a:latin typeface="Courier New" pitchFamily="49" charset="0"/>
              <a:cs typeface="Arial" charset="0"/>
            </a:endParaRP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unsigned 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int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 hash( 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const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 string &amp;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str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 ) {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    unsigned 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int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 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hash_value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 = 0;</a:t>
            </a:r>
          </a:p>
          <a:p>
            <a:pPr>
              <a:buFontTx/>
              <a:buNone/>
            </a:pPr>
            <a:endParaRPr lang="en-US" altLang="en-US" sz="1600" dirty="0">
              <a:latin typeface="Consolas" pitchFamily="49" charset="0"/>
              <a:cs typeface="Arial" charset="0"/>
            </a:endParaRP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    for ( 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int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 k = 0; k &lt; 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str.length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(); ++k ) {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        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hash_value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 += 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str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[k];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    }</a:t>
            </a:r>
          </a:p>
          <a:p>
            <a:pPr>
              <a:buFontTx/>
              <a:buNone/>
            </a:pPr>
            <a:endParaRPr lang="en-US" altLang="en-US" sz="1600" dirty="0">
              <a:latin typeface="Consolas" pitchFamily="49" charset="0"/>
              <a:cs typeface="Arial" charset="0"/>
            </a:endParaRP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    return 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hash_value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;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}</a:t>
            </a:r>
          </a:p>
        </p:txBody>
      </p:sp>
    </p:spTree>
    <p:extLst>
      <p:ext uri="{BB962C8B-B14F-4D97-AF65-F5344CB8AC3E}">
        <p14:creationId xmlns:p14="http://schemas.microsoft.com/office/powerpoint/2010/main" val="29624190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String class</a:t>
            </a:r>
          </a:p>
        </p:txBody>
      </p:sp>
      <p:sp>
        <p:nvSpPr>
          <p:cNvPr id="335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Not very good: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Slow run time: </a:t>
            </a:r>
            <a:r>
              <a:rPr lang="en-US" altLang="en-US" b="1" dirty="0">
                <a:latin typeface="Symbol" pitchFamily="18" charset="2"/>
                <a:cs typeface="Arial" charset="0"/>
              </a:rPr>
              <a:t>Q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)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Words with the same characters hash to the same code:</a:t>
            </a:r>
          </a:p>
          <a:p>
            <a:pPr lvl="2"/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"form"</a:t>
            </a:r>
            <a:r>
              <a:rPr lang="en-US" altLang="en-US" dirty="0">
                <a:latin typeface="Arial" charset="0"/>
                <a:cs typeface="Arial" charset="0"/>
              </a:rPr>
              <a:t> and 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"from"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A poor distribution, </a:t>
            </a:r>
            <a:r>
              <a:rPr lang="en-US" altLang="en-US" i="1" dirty="0">
                <a:latin typeface="Arial" charset="0"/>
                <a:cs typeface="Arial" charset="0"/>
              </a:rPr>
              <a:t>e</a:t>
            </a:r>
            <a:r>
              <a:rPr lang="en-US" altLang="en-US" dirty="0">
                <a:latin typeface="Arial" charset="0"/>
                <a:cs typeface="Arial" charset="0"/>
              </a:rPr>
              <a:t>.</a:t>
            </a:r>
            <a:r>
              <a:rPr lang="en-US" altLang="en-US" i="1" dirty="0">
                <a:latin typeface="Arial" charset="0"/>
                <a:cs typeface="Arial" charset="0"/>
              </a:rPr>
              <a:t>g</a:t>
            </a:r>
            <a:r>
              <a:rPr lang="en-US" altLang="en-US" dirty="0">
                <a:latin typeface="Arial" charset="0"/>
                <a:cs typeface="Arial" charset="0"/>
              </a:rPr>
              <a:t>., all words in </a:t>
            </a:r>
            <a:r>
              <a:rPr lang="en-US" altLang="en-US" dirty="0" err="1">
                <a:latin typeface="Arial" charset="0"/>
                <a:cs typeface="Arial" charset="0"/>
              </a:rPr>
              <a:t>Moby</a:t>
            </a:r>
            <a:r>
              <a:rPr lang="en-US" altLang="en-US" baseline="30000" dirty="0" err="1">
                <a:latin typeface="Arial" charset="0"/>
                <a:cs typeface="Arial" charset="0"/>
              </a:rPr>
              <a:t>TM</a:t>
            </a:r>
            <a:r>
              <a:rPr lang="en-US" altLang="en-US" dirty="0">
                <a:latin typeface="Arial" charset="0"/>
                <a:cs typeface="Arial" charset="0"/>
              </a:rPr>
              <a:t> Words II by Grady Ward:</a:t>
            </a:r>
          </a:p>
        </p:txBody>
      </p:sp>
      <p:pic>
        <p:nvPicPr>
          <p:cNvPr id="28677" name="Picture 6" descr="dis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2" y="3356992"/>
            <a:ext cx="5486400" cy="2956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ounded Rectangular Callout 1"/>
          <p:cNvSpPr/>
          <p:nvPr/>
        </p:nvSpPr>
        <p:spPr>
          <a:xfrm>
            <a:off x="4828266" y="3573016"/>
            <a:ext cx="3287034" cy="1168287"/>
          </a:xfrm>
          <a:prstGeom prst="wedgeRoundRectCallout">
            <a:avLst>
              <a:gd name="adj1" fmla="val -66149"/>
              <a:gd name="adj2" fmla="val 30918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000" dirty="0"/>
              <a:t>The distribution peaks about every 109. Why?</a:t>
            </a:r>
          </a:p>
          <a:p>
            <a:r>
              <a:rPr lang="en-US" altLang="zh-CN" sz="2000" dirty="0"/>
              <a:t>Hint: 'a'=97, …, 'z'=122</a:t>
            </a:r>
            <a:endParaRPr lang="zh-CN" altLang="en-US" sz="2000" dirty="0"/>
          </a:p>
        </p:txBody>
      </p:sp>
      <p:pic>
        <p:nvPicPr>
          <p:cNvPr id="4" name="图片 3" descr="一群卡通人物&#10;&#10;中度可信度描述已自动生成">
            <a:extLst>
              <a:ext uri="{FF2B5EF4-FFF2-40B4-BE49-F238E27FC236}">
                <a16:creationId xmlns:a16="http://schemas.microsoft.com/office/drawing/2014/main" id="{A37F0710-26AE-BE47-899F-8AEF053AE6F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9" t="23413" r="76349" b="59693"/>
          <a:stretch/>
        </p:blipFill>
        <p:spPr>
          <a:xfrm>
            <a:off x="457200" y="1607220"/>
            <a:ext cx="427680" cy="35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236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String class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Let the individual characters represent the coefficients of a polynomial in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x</a:t>
            </a:r>
            <a:r>
              <a:rPr lang="en-US" altLang="en-US" dirty="0">
                <a:latin typeface="Arial" charset="0"/>
                <a:cs typeface="Arial" charset="0"/>
              </a:rPr>
              <a:t>:</a:t>
            </a:r>
          </a:p>
          <a:p>
            <a:pPr algn="ctr">
              <a:buFontTx/>
              <a:buNone/>
            </a:pPr>
            <a:r>
              <a:rPr lang="en-US" altLang="en-US" i="1" dirty="0">
                <a:latin typeface="Times New Roman" pitchFamily="18" charset="0"/>
                <a:cs typeface="Arial" charset="0"/>
              </a:rPr>
              <a:t>p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x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) =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c</a:t>
            </a:r>
            <a:r>
              <a:rPr lang="en-US" altLang="en-US" baseline="-25000" dirty="0">
                <a:latin typeface="Times New Roman" pitchFamily="18" charset="0"/>
                <a:cs typeface="Arial" charset="0"/>
              </a:rPr>
              <a:t>0 </a:t>
            </a:r>
            <a:r>
              <a:rPr lang="en-US" altLang="en-US" i="1" dirty="0" err="1">
                <a:latin typeface="Times New Roman" pitchFamily="18" charset="0"/>
                <a:cs typeface="Arial" charset="0"/>
              </a:rPr>
              <a:t>x</a:t>
            </a:r>
            <a:r>
              <a:rPr lang="en-US" altLang="en-US" i="1" baseline="30000" dirty="0" err="1">
                <a:latin typeface="Times New Roman" pitchFamily="18" charset="0"/>
                <a:cs typeface="Arial" charset="0"/>
              </a:rPr>
              <a:t>n</a:t>
            </a:r>
            <a:r>
              <a:rPr lang="en-US" altLang="en-US" baseline="30000" dirty="0">
                <a:latin typeface="Times New Roman" pitchFamily="18" charset="0"/>
                <a:cs typeface="Arial" charset="0"/>
              </a:rPr>
              <a:t> – 1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+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c</a:t>
            </a:r>
            <a:r>
              <a:rPr lang="en-US" altLang="en-US" baseline="-25000" dirty="0">
                <a:latin typeface="Times New Roman" pitchFamily="18" charset="0"/>
                <a:cs typeface="Arial" charset="0"/>
              </a:rPr>
              <a:t>1 </a:t>
            </a:r>
            <a:r>
              <a:rPr lang="en-US" altLang="en-US" i="1" dirty="0" err="1">
                <a:latin typeface="Times New Roman" pitchFamily="18" charset="0"/>
                <a:cs typeface="Arial" charset="0"/>
              </a:rPr>
              <a:t>x</a:t>
            </a:r>
            <a:r>
              <a:rPr lang="en-US" altLang="en-US" i="1" baseline="30000" dirty="0" err="1">
                <a:latin typeface="Times New Roman" pitchFamily="18" charset="0"/>
                <a:cs typeface="Arial" charset="0"/>
              </a:rPr>
              <a:t>n</a:t>
            </a:r>
            <a:r>
              <a:rPr lang="en-US" altLang="en-US" baseline="30000" dirty="0">
                <a:latin typeface="Times New Roman" pitchFamily="18" charset="0"/>
                <a:cs typeface="Arial" charset="0"/>
              </a:rPr>
              <a:t> – 2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+ ··· + </a:t>
            </a:r>
            <a:r>
              <a:rPr lang="en-US" altLang="en-US" i="1" dirty="0" err="1">
                <a:latin typeface="Times New Roman" pitchFamily="18" charset="0"/>
                <a:cs typeface="Arial" charset="0"/>
              </a:rPr>
              <a:t>c</a:t>
            </a:r>
            <a:r>
              <a:rPr lang="en-US" altLang="en-US" i="1" baseline="-25000" dirty="0" err="1">
                <a:latin typeface="Times New Roman" pitchFamily="18" charset="0"/>
                <a:cs typeface="Arial" charset="0"/>
              </a:rPr>
              <a:t>n</a:t>
            </a:r>
            <a:r>
              <a:rPr lang="en-US" altLang="en-US" baseline="-25000" dirty="0">
                <a:latin typeface="Times New Roman" pitchFamily="18" charset="0"/>
                <a:cs typeface="Arial" charset="0"/>
              </a:rPr>
              <a:t> – 3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x</a:t>
            </a:r>
            <a:r>
              <a:rPr lang="en-US" altLang="en-US" baseline="30000" dirty="0">
                <a:latin typeface="Times New Roman" pitchFamily="18" charset="0"/>
                <a:cs typeface="Arial" charset="0"/>
              </a:rPr>
              <a:t>2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+ </a:t>
            </a:r>
            <a:r>
              <a:rPr lang="en-US" altLang="en-US" i="1" dirty="0" err="1">
                <a:latin typeface="Times New Roman" pitchFamily="18" charset="0"/>
                <a:cs typeface="Arial" charset="0"/>
              </a:rPr>
              <a:t>c</a:t>
            </a:r>
            <a:r>
              <a:rPr lang="en-US" altLang="en-US" i="1" baseline="-25000" dirty="0" err="1">
                <a:latin typeface="Times New Roman" pitchFamily="18" charset="0"/>
                <a:cs typeface="Arial" charset="0"/>
              </a:rPr>
              <a:t>n</a:t>
            </a:r>
            <a:r>
              <a:rPr lang="en-US" altLang="en-US" baseline="-25000" dirty="0">
                <a:latin typeface="Times New Roman" pitchFamily="18" charset="0"/>
                <a:cs typeface="Arial" charset="0"/>
              </a:rPr>
              <a:t> – 2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x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+ </a:t>
            </a:r>
            <a:r>
              <a:rPr lang="en-US" altLang="en-US" i="1" dirty="0" err="1">
                <a:latin typeface="Times New Roman" pitchFamily="18" charset="0"/>
                <a:cs typeface="Arial" charset="0"/>
              </a:rPr>
              <a:t>c</a:t>
            </a:r>
            <a:r>
              <a:rPr lang="en-US" altLang="en-US" i="1" baseline="-25000" dirty="0" err="1">
                <a:latin typeface="Times New Roman" pitchFamily="18" charset="0"/>
                <a:cs typeface="Arial" charset="0"/>
              </a:rPr>
              <a:t>n</a:t>
            </a:r>
            <a:r>
              <a:rPr lang="en-US" altLang="en-US" baseline="-25000" dirty="0">
                <a:latin typeface="Times New Roman" pitchFamily="18" charset="0"/>
                <a:cs typeface="Arial" charset="0"/>
              </a:rPr>
              <a:t> – 1</a:t>
            </a:r>
            <a:endParaRPr lang="en-US" altLang="en-US" dirty="0">
              <a:latin typeface="Times New Roman" pitchFamily="18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Use Horner’s rule to evaluate this polynomial at a prime number, </a:t>
            </a:r>
            <a:r>
              <a:rPr lang="en-US" altLang="en-US" i="1" dirty="0">
                <a:latin typeface="Arial" charset="0"/>
                <a:cs typeface="Arial" charset="0"/>
              </a:rPr>
              <a:t>e</a:t>
            </a:r>
            <a:r>
              <a:rPr lang="en-US" altLang="en-US" dirty="0">
                <a:latin typeface="Arial" charset="0"/>
                <a:cs typeface="Arial" charset="0"/>
              </a:rPr>
              <a:t>.</a:t>
            </a:r>
            <a:r>
              <a:rPr lang="en-US" altLang="en-US" i="1" dirty="0">
                <a:latin typeface="Arial" charset="0"/>
                <a:cs typeface="Arial" charset="0"/>
              </a:rPr>
              <a:t>g</a:t>
            </a:r>
            <a:r>
              <a:rPr lang="en-US" altLang="en-US" dirty="0">
                <a:latin typeface="Arial" charset="0"/>
                <a:cs typeface="Arial" charset="0"/>
              </a:rPr>
              <a:t>.,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x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= </a:t>
            </a:r>
            <a:r>
              <a:rPr lang="en-US" altLang="en-US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12347</a:t>
            </a:r>
            <a:r>
              <a:rPr lang="en-US" altLang="en-US" dirty="0">
                <a:latin typeface="Arial" charset="0"/>
                <a:cs typeface="Arial" charset="0"/>
              </a:rPr>
              <a:t>:</a:t>
            </a:r>
          </a:p>
          <a:p>
            <a:pPr>
              <a:buFontTx/>
              <a:buNone/>
            </a:pPr>
            <a:r>
              <a:rPr lang="en-US" altLang="en-US" sz="1600" b="1" dirty="0">
                <a:latin typeface="Consolas" pitchFamily="49" charset="0"/>
                <a:cs typeface="Arial" charset="0"/>
              </a:rPr>
              <a:t>		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unsigned int hash( string const &amp;str ) {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    unsigned int 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hash_value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 = 0;</a:t>
            </a:r>
          </a:p>
          <a:p>
            <a:pPr>
              <a:buFontTx/>
              <a:buNone/>
            </a:pPr>
            <a:endParaRPr lang="en-US" altLang="en-US" sz="1600" dirty="0">
              <a:latin typeface="Consolas" pitchFamily="49" charset="0"/>
              <a:cs typeface="Arial" charset="0"/>
            </a:endParaRP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    for ( int k = 0; k &lt; 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str.length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(); ++k ) {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        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hash_value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 = </a:t>
            </a:r>
            <a:r>
              <a:rPr lang="en-US" altLang="en-US" sz="16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12347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*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hash_value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 + str[k];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    }</a:t>
            </a:r>
          </a:p>
          <a:p>
            <a:pPr>
              <a:buFontTx/>
              <a:buNone/>
            </a:pPr>
            <a:endParaRPr lang="en-US" altLang="en-US" sz="1600" dirty="0">
              <a:latin typeface="Consolas" pitchFamily="49" charset="0"/>
              <a:cs typeface="Arial" charset="0"/>
            </a:endParaRP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    return 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hash_value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;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}</a:t>
            </a:r>
          </a:p>
        </p:txBody>
      </p:sp>
    </p:spTree>
    <p:extLst>
      <p:ext uri="{BB962C8B-B14F-4D97-AF65-F5344CB8AC3E}">
        <p14:creationId xmlns:p14="http://schemas.microsoft.com/office/powerpoint/2010/main" val="17935806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String class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Problem, Horner’s rule runs in </a:t>
            </a:r>
            <a:r>
              <a:rPr lang="en-US" altLang="en-US" dirty="0">
                <a:latin typeface="Symbol" pitchFamily="18" charset="2"/>
                <a:cs typeface="Arial" charset="0"/>
              </a:rPr>
              <a:t>Q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)</a:t>
            </a:r>
            <a:endParaRPr lang="en-US" altLang="en-US" dirty="0">
              <a:latin typeface="Consolas" pitchFamily="49" charset="0"/>
              <a:cs typeface="Consolas" pitchFamily="49" charset="0"/>
            </a:endParaRPr>
          </a:p>
          <a:p>
            <a:pPr>
              <a:buFontTx/>
              <a:buNone/>
            </a:pPr>
            <a:r>
              <a:rPr lang="en-US" altLang="en-US" dirty="0">
                <a:latin typeface="Consolas" pitchFamily="49" charset="0"/>
                <a:cs typeface="Consolas" pitchFamily="49" charset="0"/>
              </a:rPr>
              <a:t>			"A </a:t>
            </a:r>
            <a:r>
              <a:rPr lang="en-US" altLang="en-US" dirty="0" err="1">
                <a:latin typeface="Consolas" pitchFamily="49" charset="0"/>
                <a:cs typeface="Consolas" pitchFamily="49" charset="0"/>
              </a:rPr>
              <a:t>Elbereth</a:t>
            </a:r>
            <a:r>
              <a:rPr lang="en-US" alt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dirty="0" err="1">
                <a:latin typeface="Consolas" pitchFamily="49" charset="0"/>
                <a:cs typeface="Consolas" pitchFamily="49" charset="0"/>
              </a:rPr>
              <a:t>Gilthoniel</a:t>
            </a:r>
            <a:r>
              <a:rPr lang="en-US" altLang="en-US" dirty="0">
                <a:latin typeface="Consolas" pitchFamily="49" charset="0"/>
                <a:cs typeface="Consolas" pitchFamily="49" charset="0"/>
              </a:rPr>
              <a:t>,</a:t>
            </a:r>
            <a:r>
              <a:rPr lang="en-US" altLang="en-US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\n</a:t>
            </a:r>
            <a:endParaRPr lang="en-US" altLang="en-US" dirty="0">
              <a:latin typeface="Consolas" pitchFamily="49" charset="0"/>
              <a:cs typeface="Consolas" pitchFamily="49" charset="0"/>
            </a:endParaRPr>
          </a:p>
          <a:p>
            <a:pPr>
              <a:buFontTx/>
              <a:buNone/>
            </a:pPr>
            <a:r>
              <a:rPr lang="en-US" altLang="en-US" dirty="0">
                <a:latin typeface="Consolas" pitchFamily="49" charset="0"/>
                <a:cs typeface="Consolas" pitchFamily="49" charset="0"/>
              </a:rPr>
              <a:t>			 </a:t>
            </a:r>
            <a:r>
              <a:rPr lang="en-US" altLang="en-US" dirty="0" err="1">
                <a:latin typeface="Consolas" pitchFamily="49" charset="0"/>
                <a:cs typeface="Consolas" pitchFamily="49" charset="0"/>
              </a:rPr>
              <a:t>Silivren</a:t>
            </a:r>
            <a:r>
              <a:rPr lang="en-US" alt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dirty="0" err="1">
                <a:latin typeface="Consolas" pitchFamily="49" charset="0"/>
                <a:cs typeface="Consolas" pitchFamily="49" charset="0"/>
              </a:rPr>
              <a:t>penna</a:t>
            </a:r>
            <a:r>
              <a:rPr lang="en-US" alt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dirty="0" err="1">
                <a:latin typeface="Consolas" pitchFamily="49" charset="0"/>
                <a:cs typeface="Consolas" pitchFamily="49" charset="0"/>
              </a:rPr>
              <a:t>miriel</a:t>
            </a:r>
            <a:r>
              <a:rPr lang="en-US" altLang="en-US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\n</a:t>
            </a:r>
            <a:endParaRPr lang="en-US" altLang="en-US" dirty="0">
              <a:latin typeface="Consolas" pitchFamily="49" charset="0"/>
              <a:cs typeface="Consolas" pitchFamily="49" charset="0"/>
            </a:endParaRPr>
          </a:p>
          <a:p>
            <a:pPr>
              <a:buFontTx/>
              <a:buNone/>
            </a:pPr>
            <a:r>
              <a:rPr lang="en-US" altLang="en-US" dirty="0">
                <a:latin typeface="Consolas" pitchFamily="49" charset="0"/>
                <a:cs typeface="Consolas" pitchFamily="49" charset="0"/>
              </a:rPr>
              <a:t>			 O </a:t>
            </a:r>
            <a:r>
              <a:rPr lang="en-US" altLang="en-US" dirty="0" err="1">
                <a:latin typeface="Consolas" pitchFamily="49" charset="0"/>
                <a:cs typeface="Consolas" pitchFamily="49" charset="0"/>
              </a:rPr>
              <a:t>menal</a:t>
            </a:r>
            <a:r>
              <a:rPr lang="en-US" alt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dirty="0" err="1">
                <a:latin typeface="Consolas" pitchFamily="49" charset="0"/>
                <a:cs typeface="Consolas" pitchFamily="49" charset="0"/>
              </a:rPr>
              <a:t>aglar</a:t>
            </a:r>
            <a:r>
              <a:rPr lang="en-US" alt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dirty="0" err="1">
                <a:latin typeface="Consolas" pitchFamily="49" charset="0"/>
                <a:cs typeface="Consolas" pitchFamily="49" charset="0"/>
              </a:rPr>
              <a:t>elenath</a:t>
            </a:r>
            <a:r>
              <a:rPr lang="en-US" altLang="en-US" dirty="0">
                <a:latin typeface="Consolas" pitchFamily="49" charset="0"/>
                <a:cs typeface="Consolas" pitchFamily="49" charset="0"/>
              </a:rPr>
              <a:t>!</a:t>
            </a:r>
            <a:r>
              <a:rPr lang="en-US" altLang="en-US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\n</a:t>
            </a:r>
            <a:endParaRPr lang="en-US" altLang="en-US" dirty="0">
              <a:latin typeface="Consolas" pitchFamily="49" charset="0"/>
              <a:cs typeface="Consolas" pitchFamily="49" charset="0"/>
            </a:endParaRPr>
          </a:p>
          <a:p>
            <a:pPr>
              <a:buFontTx/>
              <a:buNone/>
            </a:pPr>
            <a:r>
              <a:rPr lang="en-US" altLang="en-US" dirty="0">
                <a:latin typeface="Consolas" pitchFamily="49" charset="0"/>
                <a:cs typeface="Consolas" pitchFamily="49" charset="0"/>
              </a:rPr>
              <a:t>			 Na-</a:t>
            </a:r>
            <a:r>
              <a:rPr lang="en-US" altLang="en-US" dirty="0" err="1">
                <a:latin typeface="Consolas" pitchFamily="49" charset="0"/>
                <a:cs typeface="Consolas" pitchFamily="49" charset="0"/>
              </a:rPr>
              <a:t>chaered</a:t>
            </a:r>
            <a:r>
              <a:rPr lang="en-US" alt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dirty="0" err="1">
                <a:latin typeface="Consolas" pitchFamily="49" charset="0"/>
                <a:cs typeface="Consolas" pitchFamily="49" charset="0"/>
              </a:rPr>
              <a:t>palan-diriel</a:t>
            </a:r>
            <a:r>
              <a:rPr lang="en-US" altLang="en-US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\n</a:t>
            </a:r>
            <a:endParaRPr lang="en-US" altLang="en-US" dirty="0">
              <a:latin typeface="Consolas" pitchFamily="49" charset="0"/>
              <a:cs typeface="Consolas" pitchFamily="49" charset="0"/>
            </a:endParaRPr>
          </a:p>
          <a:p>
            <a:pPr>
              <a:buFontTx/>
              <a:buNone/>
            </a:pPr>
            <a:r>
              <a:rPr lang="en-US" altLang="en-US" dirty="0">
                <a:latin typeface="Consolas" pitchFamily="49" charset="0"/>
                <a:cs typeface="Consolas" pitchFamily="49" charset="0"/>
              </a:rPr>
              <a:t>			 O </a:t>
            </a:r>
            <a:r>
              <a:rPr lang="en-US" altLang="en-US" dirty="0" err="1">
                <a:latin typeface="Consolas" pitchFamily="49" charset="0"/>
                <a:cs typeface="Consolas" pitchFamily="49" charset="0"/>
              </a:rPr>
              <a:t>galadhremmin</a:t>
            </a:r>
            <a:r>
              <a:rPr lang="en-US" alt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dirty="0" err="1">
                <a:latin typeface="Consolas" pitchFamily="49" charset="0"/>
                <a:cs typeface="Consolas" pitchFamily="49" charset="0"/>
              </a:rPr>
              <a:t>ennorath</a:t>
            </a:r>
            <a:r>
              <a:rPr lang="en-US" altLang="en-US" dirty="0">
                <a:latin typeface="Consolas" pitchFamily="49" charset="0"/>
                <a:cs typeface="Consolas" pitchFamily="49" charset="0"/>
              </a:rPr>
              <a:t>,</a:t>
            </a:r>
            <a:r>
              <a:rPr lang="en-US" altLang="en-US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\n</a:t>
            </a:r>
            <a:endParaRPr lang="en-US" altLang="en-US" dirty="0">
              <a:latin typeface="Consolas" pitchFamily="49" charset="0"/>
              <a:cs typeface="Consolas" pitchFamily="49" charset="0"/>
            </a:endParaRPr>
          </a:p>
          <a:p>
            <a:pPr>
              <a:buFontTx/>
              <a:buNone/>
            </a:pPr>
            <a:r>
              <a:rPr lang="en-US" altLang="en-US" dirty="0">
                <a:latin typeface="Consolas" pitchFamily="49" charset="0"/>
                <a:cs typeface="Consolas" pitchFamily="49" charset="0"/>
              </a:rPr>
              <a:t>			 </a:t>
            </a:r>
            <a:r>
              <a:rPr lang="en-US" altLang="en-US" dirty="0" err="1">
                <a:latin typeface="Consolas" pitchFamily="49" charset="0"/>
                <a:cs typeface="Consolas" pitchFamily="49" charset="0"/>
              </a:rPr>
              <a:t>Fanuilos</a:t>
            </a:r>
            <a:r>
              <a:rPr lang="en-US" altLang="en-US" dirty="0">
                <a:latin typeface="Consolas" pitchFamily="49" charset="0"/>
                <a:cs typeface="Consolas" pitchFamily="49" charset="0"/>
              </a:rPr>
              <a:t>, le </a:t>
            </a:r>
            <a:r>
              <a:rPr lang="en-US" altLang="en-US" dirty="0" err="1">
                <a:latin typeface="Consolas" pitchFamily="49" charset="0"/>
                <a:cs typeface="Consolas" pitchFamily="49" charset="0"/>
              </a:rPr>
              <a:t>linnathon</a:t>
            </a:r>
            <a:r>
              <a:rPr lang="en-US" altLang="en-US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\n</a:t>
            </a:r>
          </a:p>
          <a:p>
            <a:pPr>
              <a:buFontTx/>
              <a:buNone/>
            </a:pPr>
            <a:r>
              <a:rPr lang="en-US" altLang="en-US" dirty="0">
                <a:latin typeface="Consolas" pitchFamily="49" charset="0"/>
                <a:cs typeface="Consolas" pitchFamily="49" charset="0"/>
              </a:rPr>
              <a:t>			 </a:t>
            </a:r>
            <a:r>
              <a:rPr lang="en-US" altLang="en-US" dirty="0" err="1">
                <a:latin typeface="Consolas" pitchFamily="49" charset="0"/>
                <a:cs typeface="Consolas" pitchFamily="49" charset="0"/>
              </a:rPr>
              <a:t>nef</a:t>
            </a:r>
            <a:r>
              <a:rPr lang="en-US" alt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dirty="0" err="1">
                <a:latin typeface="Consolas" pitchFamily="49" charset="0"/>
                <a:cs typeface="Consolas" pitchFamily="49" charset="0"/>
              </a:rPr>
              <a:t>aear</a:t>
            </a:r>
            <a:r>
              <a:rPr lang="en-US" altLang="en-US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en-US" dirty="0" err="1">
                <a:latin typeface="Consolas" pitchFamily="49" charset="0"/>
                <a:cs typeface="Consolas" pitchFamily="49" charset="0"/>
              </a:rPr>
              <a:t>si</a:t>
            </a:r>
            <a:r>
              <a:rPr lang="en-US" alt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dirty="0" err="1">
                <a:latin typeface="Consolas" pitchFamily="49" charset="0"/>
                <a:cs typeface="Consolas" pitchFamily="49" charset="0"/>
              </a:rPr>
              <a:t>nef</a:t>
            </a:r>
            <a:r>
              <a:rPr lang="en-US" alt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dirty="0" err="1">
                <a:latin typeface="Consolas" pitchFamily="49" charset="0"/>
                <a:cs typeface="Consolas" pitchFamily="49" charset="0"/>
              </a:rPr>
              <a:t>aearon</a:t>
            </a:r>
            <a:r>
              <a:rPr lang="en-US" altLang="en-US" dirty="0">
                <a:latin typeface="Consolas" pitchFamily="49" charset="0"/>
                <a:cs typeface="Consolas" pitchFamily="49" charset="0"/>
              </a:rPr>
              <a:t>!" 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Suggestions?</a:t>
            </a:r>
          </a:p>
        </p:txBody>
      </p:sp>
      <p:pic>
        <p:nvPicPr>
          <p:cNvPr id="5" name="图片 4" descr="卡通人物&#10;&#10;低可信度描述已自动生成">
            <a:extLst>
              <a:ext uri="{FF2B5EF4-FFF2-40B4-BE49-F238E27FC236}">
                <a16:creationId xmlns:a16="http://schemas.microsoft.com/office/drawing/2014/main" id="{A80C2FB5-3F7D-8D43-AC41-045FA0177B8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4581128"/>
            <a:ext cx="3393836" cy="1903609"/>
          </a:xfrm>
          <a:prstGeom prst="rect">
            <a:avLst/>
          </a:prstGeom>
          <a:effectLst>
            <a:reflection endPos="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0316076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String class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Use characters in locations 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2</a:t>
            </a:r>
            <a:r>
              <a:rPr lang="en-US" altLang="en-US" i="1" baseline="30000" dirty="0">
                <a:latin typeface="Times New Roman" pitchFamily="18" charset="0"/>
                <a:cs typeface="Arial" charset="0"/>
              </a:rPr>
              <a:t>k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– 1 </a:t>
            </a:r>
            <a:r>
              <a:rPr lang="en-US" altLang="en-US" dirty="0">
                <a:latin typeface="Arial" charset="0"/>
                <a:cs typeface="Arial" charset="0"/>
              </a:rPr>
              <a:t>for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k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= 0, 1, 2, ...:</a:t>
            </a:r>
            <a:r>
              <a:rPr lang="en-US" altLang="en-US" dirty="0">
                <a:latin typeface="Consolas" pitchFamily="49" charset="0"/>
                <a:cs typeface="Consolas" pitchFamily="49" charset="0"/>
              </a:rPr>
              <a:t> </a:t>
            </a:r>
          </a:p>
          <a:p>
            <a:pPr>
              <a:buFontTx/>
              <a:buNone/>
            </a:pPr>
            <a:r>
              <a:rPr lang="en-US" altLang="en-US" b="1" dirty="0">
                <a:latin typeface="Consolas" pitchFamily="49" charset="0"/>
                <a:cs typeface="Consolas" pitchFamily="49" charset="0"/>
              </a:rPr>
              <a:t>			</a:t>
            </a:r>
            <a:r>
              <a:rPr lang="en-US" altLang="en-US" dirty="0">
                <a:latin typeface="Consolas" pitchFamily="49" charset="0"/>
                <a:cs typeface="Consolas" pitchFamily="49" charset="0"/>
              </a:rPr>
              <a:t>"</a:t>
            </a:r>
            <a:r>
              <a:rPr lang="en-US" altLang="en-US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A_</a:t>
            </a:r>
            <a:r>
              <a:rPr lang="en-US" altLang="en-US" dirty="0" err="1">
                <a:solidFill>
                  <a:srgbClr val="C0C0C0"/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altLang="en-US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</a:t>
            </a:r>
            <a:r>
              <a:rPr lang="en-US" altLang="en-US" dirty="0" err="1">
                <a:solidFill>
                  <a:srgbClr val="C0C0C0"/>
                </a:solidFill>
                <a:latin typeface="Consolas" pitchFamily="49" charset="0"/>
                <a:cs typeface="Consolas" pitchFamily="49" charset="0"/>
              </a:rPr>
              <a:t>ber</a:t>
            </a:r>
            <a:r>
              <a:rPr lang="en-US" altLang="en-US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altLang="en-US" dirty="0" err="1">
                <a:solidFill>
                  <a:srgbClr val="C0C0C0"/>
                </a:solidFill>
                <a:latin typeface="Consolas" pitchFamily="49" charset="0"/>
                <a:cs typeface="Consolas" pitchFamily="49" charset="0"/>
              </a:rPr>
              <a:t>th</a:t>
            </a:r>
            <a:r>
              <a:rPr lang="en-US" altLang="en-US" dirty="0">
                <a:solidFill>
                  <a:srgbClr val="C0C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dirty="0" err="1">
                <a:solidFill>
                  <a:srgbClr val="C0C0C0"/>
                </a:solidFill>
                <a:latin typeface="Consolas" pitchFamily="49" charset="0"/>
                <a:cs typeface="Consolas" pitchFamily="49" charset="0"/>
              </a:rPr>
              <a:t>Gilt</a:t>
            </a:r>
            <a:r>
              <a:rPr lang="en-US" altLang="en-US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h</a:t>
            </a:r>
            <a:r>
              <a:rPr lang="en-US" altLang="en-US" dirty="0" err="1">
                <a:solidFill>
                  <a:srgbClr val="C0C0C0"/>
                </a:solidFill>
                <a:latin typeface="Consolas" pitchFamily="49" charset="0"/>
                <a:cs typeface="Consolas" pitchFamily="49" charset="0"/>
              </a:rPr>
              <a:t>oniel</a:t>
            </a:r>
            <a:r>
              <a:rPr lang="en-US" altLang="en-US" dirty="0">
                <a:solidFill>
                  <a:srgbClr val="C0C0C0"/>
                </a:solidFill>
                <a:latin typeface="Consolas" pitchFamily="49" charset="0"/>
                <a:cs typeface="Consolas" pitchFamily="49" charset="0"/>
              </a:rPr>
              <a:t>,\n</a:t>
            </a:r>
          </a:p>
          <a:p>
            <a:pPr>
              <a:buFontTx/>
              <a:buNone/>
            </a:pPr>
            <a:r>
              <a:rPr lang="en-US" altLang="en-US" dirty="0">
                <a:solidFill>
                  <a:srgbClr val="C0C0C0"/>
                </a:solidFill>
                <a:latin typeface="Consolas" pitchFamily="49" charset="0"/>
                <a:cs typeface="Consolas" pitchFamily="49" charset="0"/>
              </a:rPr>
              <a:t>			 </a:t>
            </a:r>
            <a:r>
              <a:rPr lang="en-US" altLang="en-US" dirty="0" err="1">
                <a:solidFill>
                  <a:srgbClr val="C0C0C0"/>
                </a:solidFill>
                <a:latin typeface="Consolas" pitchFamily="49" charset="0"/>
                <a:cs typeface="Consolas" pitchFamily="49" charset="0"/>
              </a:rPr>
              <a:t>Silivren</a:t>
            </a:r>
            <a:r>
              <a:rPr lang="en-US" altLang="en-US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en-US" altLang="en-US" dirty="0" err="1">
                <a:solidFill>
                  <a:srgbClr val="C0C0C0"/>
                </a:solidFill>
                <a:latin typeface="Consolas" pitchFamily="49" charset="0"/>
                <a:cs typeface="Consolas" pitchFamily="49" charset="0"/>
              </a:rPr>
              <a:t>penna</a:t>
            </a:r>
            <a:r>
              <a:rPr lang="en-US" altLang="en-US" dirty="0">
                <a:solidFill>
                  <a:srgbClr val="C0C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dirty="0" err="1">
                <a:solidFill>
                  <a:srgbClr val="C0C0C0"/>
                </a:solidFill>
                <a:latin typeface="Consolas" pitchFamily="49" charset="0"/>
                <a:cs typeface="Consolas" pitchFamily="49" charset="0"/>
              </a:rPr>
              <a:t>miriel</a:t>
            </a:r>
            <a:r>
              <a:rPr lang="en-US" altLang="en-US" dirty="0">
                <a:solidFill>
                  <a:srgbClr val="C0C0C0"/>
                </a:solidFill>
                <a:latin typeface="Consolas" pitchFamily="49" charset="0"/>
                <a:cs typeface="Consolas" pitchFamily="49" charset="0"/>
              </a:rPr>
              <a:t>\n</a:t>
            </a:r>
          </a:p>
          <a:p>
            <a:pPr>
              <a:buFontTx/>
              <a:buNone/>
            </a:pPr>
            <a:r>
              <a:rPr lang="en-US" altLang="en-US" dirty="0">
                <a:solidFill>
                  <a:srgbClr val="C0C0C0"/>
                </a:solidFill>
                <a:latin typeface="Consolas" pitchFamily="49" charset="0"/>
                <a:cs typeface="Consolas" pitchFamily="49" charset="0"/>
              </a:rPr>
              <a:t>			 O </a:t>
            </a:r>
            <a:r>
              <a:rPr lang="en-US" altLang="en-US" dirty="0" err="1">
                <a:solidFill>
                  <a:srgbClr val="C0C0C0"/>
                </a:solidFill>
                <a:latin typeface="Consolas" pitchFamily="49" charset="0"/>
                <a:cs typeface="Consolas" pitchFamily="49" charset="0"/>
              </a:rPr>
              <a:t>menal</a:t>
            </a:r>
            <a:r>
              <a:rPr lang="en-US" altLang="en-US" dirty="0">
                <a:solidFill>
                  <a:srgbClr val="C0C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dirty="0" err="1">
                <a:solidFill>
                  <a:srgbClr val="C0C0C0"/>
                </a:solidFill>
                <a:latin typeface="Consolas" pitchFamily="49" charset="0"/>
                <a:cs typeface="Consolas" pitchFamily="49" charset="0"/>
              </a:rPr>
              <a:t>aglar</a:t>
            </a:r>
            <a:r>
              <a:rPr lang="en-US" altLang="en-US" dirty="0">
                <a:solidFill>
                  <a:srgbClr val="C0C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dirty="0" err="1">
                <a:solidFill>
                  <a:srgbClr val="C0C0C0"/>
                </a:solidFill>
                <a:latin typeface="Consolas" pitchFamily="49" charset="0"/>
                <a:cs typeface="Consolas" pitchFamily="49" charset="0"/>
              </a:rPr>
              <a:t>elen</a:t>
            </a:r>
            <a:r>
              <a:rPr lang="en-US" altLang="en-US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en-US" dirty="0" err="1">
                <a:solidFill>
                  <a:srgbClr val="C0C0C0"/>
                </a:solidFill>
                <a:latin typeface="Consolas" pitchFamily="49" charset="0"/>
                <a:cs typeface="Consolas" pitchFamily="49" charset="0"/>
              </a:rPr>
              <a:t>th</a:t>
            </a:r>
            <a:r>
              <a:rPr lang="en-US" altLang="en-US" dirty="0">
                <a:solidFill>
                  <a:srgbClr val="C0C0C0"/>
                </a:solidFill>
                <a:latin typeface="Consolas" pitchFamily="49" charset="0"/>
                <a:cs typeface="Consolas" pitchFamily="49" charset="0"/>
              </a:rPr>
              <a:t>!\n</a:t>
            </a:r>
          </a:p>
          <a:p>
            <a:pPr>
              <a:buFontTx/>
              <a:buNone/>
            </a:pPr>
            <a:r>
              <a:rPr lang="en-US" altLang="en-US" dirty="0">
                <a:solidFill>
                  <a:srgbClr val="C0C0C0"/>
                </a:solidFill>
                <a:latin typeface="Consolas" pitchFamily="49" charset="0"/>
                <a:cs typeface="Consolas" pitchFamily="49" charset="0"/>
              </a:rPr>
              <a:t>			 Na-</a:t>
            </a:r>
            <a:r>
              <a:rPr lang="en-US" altLang="en-US" dirty="0" err="1">
                <a:solidFill>
                  <a:srgbClr val="C0C0C0"/>
                </a:solidFill>
                <a:latin typeface="Consolas" pitchFamily="49" charset="0"/>
                <a:cs typeface="Consolas" pitchFamily="49" charset="0"/>
              </a:rPr>
              <a:t>chaered</a:t>
            </a:r>
            <a:r>
              <a:rPr lang="en-US" altLang="en-US" dirty="0">
                <a:solidFill>
                  <a:srgbClr val="C0C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dirty="0" err="1">
                <a:solidFill>
                  <a:srgbClr val="C0C0C0"/>
                </a:solidFill>
                <a:latin typeface="Consolas" pitchFamily="49" charset="0"/>
                <a:cs typeface="Consolas" pitchFamily="49" charset="0"/>
              </a:rPr>
              <a:t>palan-diriel</a:t>
            </a:r>
            <a:r>
              <a:rPr lang="en-US" altLang="en-US" dirty="0">
                <a:solidFill>
                  <a:srgbClr val="C0C0C0"/>
                </a:solidFill>
                <a:latin typeface="Consolas" pitchFamily="49" charset="0"/>
                <a:cs typeface="Consolas" pitchFamily="49" charset="0"/>
              </a:rPr>
              <a:t>\n</a:t>
            </a:r>
          </a:p>
          <a:p>
            <a:pPr>
              <a:buFontTx/>
              <a:buNone/>
            </a:pPr>
            <a:r>
              <a:rPr lang="en-US" altLang="en-US" dirty="0">
                <a:solidFill>
                  <a:srgbClr val="C0C0C0"/>
                </a:solidFill>
                <a:latin typeface="Consolas" pitchFamily="49" charset="0"/>
                <a:cs typeface="Consolas" pitchFamily="49" charset="0"/>
              </a:rPr>
              <a:t>			 O </a:t>
            </a:r>
            <a:r>
              <a:rPr lang="en-US" altLang="en-US" dirty="0" err="1">
                <a:solidFill>
                  <a:srgbClr val="C0C0C0"/>
                </a:solidFill>
                <a:latin typeface="Consolas" pitchFamily="49" charset="0"/>
                <a:cs typeface="Consolas" pitchFamily="49" charset="0"/>
              </a:rPr>
              <a:t>galadhremmin</a:t>
            </a:r>
            <a:r>
              <a:rPr lang="en-US" altLang="en-US" dirty="0">
                <a:solidFill>
                  <a:srgbClr val="C0C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dirty="0" err="1">
                <a:solidFill>
                  <a:srgbClr val="C0C0C0"/>
                </a:solidFill>
                <a:latin typeface="Consolas" pitchFamily="49" charset="0"/>
                <a:cs typeface="Consolas" pitchFamily="49" charset="0"/>
              </a:rPr>
              <a:t>ennorath</a:t>
            </a:r>
            <a:r>
              <a:rPr lang="en-US" altLang="en-US" dirty="0">
                <a:solidFill>
                  <a:srgbClr val="C0C0C0"/>
                </a:solidFill>
                <a:latin typeface="Consolas" pitchFamily="49" charset="0"/>
                <a:cs typeface="Consolas" pitchFamily="49" charset="0"/>
              </a:rPr>
              <a:t>,\n</a:t>
            </a:r>
          </a:p>
          <a:p>
            <a:pPr>
              <a:buFontTx/>
              <a:buNone/>
            </a:pPr>
            <a:r>
              <a:rPr lang="en-US" altLang="en-US" dirty="0">
                <a:solidFill>
                  <a:srgbClr val="C0C0C0"/>
                </a:solidFill>
                <a:latin typeface="Consolas" pitchFamily="49" charset="0"/>
                <a:cs typeface="Consolas" pitchFamily="49" charset="0"/>
              </a:rPr>
              <a:t>			 </a:t>
            </a:r>
            <a:r>
              <a:rPr lang="en-US" altLang="en-US" dirty="0" err="1">
                <a:solidFill>
                  <a:srgbClr val="C0C0C0"/>
                </a:solidFill>
                <a:latin typeface="Consolas" pitchFamily="49" charset="0"/>
                <a:cs typeface="Consolas" pitchFamily="49" charset="0"/>
              </a:rPr>
              <a:t>Fanuilos</a:t>
            </a:r>
            <a:r>
              <a:rPr lang="en-US" altLang="en-US" dirty="0">
                <a:solidFill>
                  <a:srgbClr val="C0C0C0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en-US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</a:t>
            </a:r>
            <a:r>
              <a:rPr lang="en-US" altLang="en-US" dirty="0">
                <a:solidFill>
                  <a:srgbClr val="C0C0C0"/>
                </a:solidFill>
                <a:latin typeface="Consolas" pitchFamily="49" charset="0"/>
                <a:cs typeface="Consolas" pitchFamily="49" charset="0"/>
              </a:rPr>
              <a:t>e </a:t>
            </a:r>
            <a:r>
              <a:rPr lang="en-US" altLang="en-US" dirty="0" err="1">
                <a:solidFill>
                  <a:srgbClr val="C0C0C0"/>
                </a:solidFill>
                <a:latin typeface="Consolas" pitchFamily="49" charset="0"/>
                <a:cs typeface="Consolas" pitchFamily="49" charset="0"/>
              </a:rPr>
              <a:t>linnathon</a:t>
            </a:r>
            <a:r>
              <a:rPr lang="en-US" altLang="en-US" dirty="0">
                <a:solidFill>
                  <a:srgbClr val="C0C0C0"/>
                </a:solidFill>
                <a:latin typeface="Consolas" pitchFamily="49" charset="0"/>
                <a:cs typeface="Consolas" pitchFamily="49" charset="0"/>
              </a:rPr>
              <a:t>\n</a:t>
            </a:r>
          </a:p>
          <a:p>
            <a:pPr>
              <a:buFontTx/>
              <a:buNone/>
            </a:pPr>
            <a:r>
              <a:rPr lang="en-US" altLang="en-US" dirty="0">
                <a:solidFill>
                  <a:srgbClr val="C0C0C0"/>
                </a:solidFill>
                <a:latin typeface="Consolas" pitchFamily="49" charset="0"/>
                <a:cs typeface="Consolas" pitchFamily="49" charset="0"/>
              </a:rPr>
              <a:t>			 </a:t>
            </a:r>
            <a:r>
              <a:rPr lang="en-US" altLang="en-US" dirty="0" err="1">
                <a:solidFill>
                  <a:srgbClr val="C0C0C0"/>
                </a:solidFill>
                <a:latin typeface="Consolas" pitchFamily="49" charset="0"/>
                <a:cs typeface="Consolas" pitchFamily="49" charset="0"/>
              </a:rPr>
              <a:t>nef</a:t>
            </a:r>
            <a:r>
              <a:rPr lang="en-US" altLang="en-US" dirty="0">
                <a:solidFill>
                  <a:srgbClr val="C0C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dirty="0" err="1">
                <a:solidFill>
                  <a:srgbClr val="C0C0C0"/>
                </a:solidFill>
                <a:latin typeface="Consolas" pitchFamily="49" charset="0"/>
                <a:cs typeface="Consolas" pitchFamily="49" charset="0"/>
              </a:rPr>
              <a:t>aear</a:t>
            </a:r>
            <a:r>
              <a:rPr lang="en-US" altLang="en-US" dirty="0">
                <a:solidFill>
                  <a:srgbClr val="C0C0C0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en-US" dirty="0" err="1">
                <a:solidFill>
                  <a:srgbClr val="C0C0C0"/>
                </a:solidFill>
                <a:latin typeface="Consolas" pitchFamily="49" charset="0"/>
                <a:cs typeface="Consolas" pitchFamily="49" charset="0"/>
              </a:rPr>
              <a:t>si</a:t>
            </a:r>
            <a:r>
              <a:rPr lang="en-US" altLang="en-US" dirty="0">
                <a:solidFill>
                  <a:srgbClr val="C0C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dirty="0" err="1">
                <a:solidFill>
                  <a:srgbClr val="C0C0C0"/>
                </a:solidFill>
                <a:latin typeface="Consolas" pitchFamily="49" charset="0"/>
                <a:cs typeface="Consolas" pitchFamily="49" charset="0"/>
              </a:rPr>
              <a:t>nef</a:t>
            </a:r>
            <a:r>
              <a:rPr lang="en-US" altLang="en-US" dirty="0">
                <a:solidFill>
                  <a:srgbClr val="C0C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dirty="0" err="1">
                <a:solidFill>
                  <a:srgbClr val="C0C0C0"/>
                </a:solidFill>
                <a:latin typeface="Consolas" pitchFamily="49" charset="0"/>
                <a:cs typeface="Consolas" pitchFamily="49" charset="0"/>
              </a:rPr>
              <a:t>aearon</a:t>
            </a:r>
            <a:r>
              <a:rPr lang="en-US" altLang="en-US" dirty="0">
                <a:solidFill>
                  <a:srgbClr val="C0C0C0"/>
                </a:solidFill>
                <a:latin typeface="Consolas" pitchFamily="49" charset="0"/>
                <a:cs typeface="Consolas" pitchFamily="49" charset="0"/>
              </a:rPr>
              <a:t>!</a:t>
            </a:r>
            <a:r>
              <a:rPr lang="en-US" altLang="en-US" dirty="0">
                <a:latin typeface="Consolas" pitchFamily="49" charset="0"/>
                <a:cs typeface="Consolas" pitchFamily="49" charset="0"/>
              </a:rPr>
              <a:t>" </a:t>
            </a:r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5256213" y="4933950"/>
            <a:ext cx="1517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bg2"/>
                </a:solidFill>
              </a:rPr>
              <a:t>J.R.R. Tolkien</a:t>
            </a:r>
          </a:p>
        </p:txBody>
      </p:sp>
    </p:spTree>
    <p:extLst>
      <p:ext uri="{BB962C8B-B14F-4D97-AF65-F5344CB8AC3E}">
        <p14:creationId xmlns:p14="http://schemas.microsoft.com/office/powerpoint/2010/main" val="3522155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>
                <a:latin typeface="Arial" charset="0"/>
                <a:cs typeface="Arial" charset="0"/>
              </a:rPr>
              <a:t>Supporting Example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519113" y="1600200"/>
            <a:ext cx="8229600" cy="4525963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CA" altLang="en-US" sz="1600" dirty="0">
                <a:latin typeface="Consolas" pitchFamily="49" charset="0"/>
                <a:cs typeface="Consolas" pitchFamily="49" charset="0"/>
              </a:rPr>
              <a:t>#include &lt;</a:t>
            </a:r>
            <a:r>
              <a:rPr lang="en-CA" altLang="en-US" sz="1600" dirty="0" err="1">
                <a:latin typeface="Consolas" pitchFamily="49" charset="0"/>
                <a:cs typeface="Consolas" pitchFamily="49" charset="0"/>
              </a:rPr>
              <a:t>iostream</a:t>
            </a:r>
            <a:r>
              <a:rPr lang="en-CA" altLang="en-US" sz="1600" dirty="0">
                <a:latin typeface="Consolas" pitchFamily="49" charset="0"/>
                <a:cs typeface="Consolas" pitchFamily="49" charset="0"/>
              </a:rPr>
              <a:t>&gt;</a:t>
            </a:r>
          </a:p>
          <a:p>
            <a:pPr>
              <a:buFont typeface="Arial" charset="0"/>
              <a:buNone/>
            </a:pPr>
            <a:r>
              <a:rPr lang="en-CA" altLang="en-US" sz="1600" dirty="0">
                <a:latin typeface="Consolas" pitchFamily="49" charset="0"/>
                <a:cs typeface="Consolas" pitchFamily="49" charset="0"/>
              </a:rPr>
              <a:t> </a:t>
            </a:r>
          </a:p>
          <a:p>
            <a:pPr>
              <a:buFont typeface="Arial" charset="0"/>
              <a:buNone/>
            </a:pPr>
            <a:r>
              <a:rPr lang="en-CA" altLang="en-US" sz="1600" dirty="0">
                <a:latin typeface="Consolas" pitchFamily="49" charset="0"/>
                <a:cs typeface="Consolas" pitchFamily="49" charset="0"/>
              </a:rPr>
              <a:t>void a() {</a:t>
            </a:r>
          </a:p>
          <a:p>
            <a:pPr>
              <a:buFont typeface="Arial" charset="0"/>
              <a:buNone/>
            </a:pPr>
            <a:r>
              <a:rPr lang="en-CA" altLang="en-US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CA" altLang="en-US" sz="16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en-CA" altLang="en-US" sz="1600" dirty="0">
                <a:latin typeface="Consolas" pitchFamily="49" charset="0"/>
                <a:cs typeface="Consolas" pitchFamily="49" charset="0"/>
              </a:rPr>
              <a:t>::</a:t>
            </a:r>
            <a:r>
              <a:rPr lang="en-CA" altLang="en-US" sz="1600" dirty="0" err="1">
                <a:latin typeface="Consolas" pitchFamily="49" charset="0"/>
                <a:cs typeface="Consolas" pitchFamily="49" charset="0"/>
              </a:rPr>
              <a:t>cout</a:t>
            </a:r>
            <a:endParaRPr lang="en-CA" altLang="en-US" sz="1600" dirty="0">
              <a:latin typeface="Consolas" pitchFamily="49" charset="0"/>
              <a:cs typeface="Consolas" pitchFamily="49" charset="0"/>
            </a:endParaRPr>
          </a:p>
          <a:p>
            <a:pPr>
              <a:buFont typeface="Arial" charset="0"/>
              <a:buNone/>
            </a:pPr>
            <a:r>
              <a:rPr lang="en-CA" altLang="en-US" sz="1600" dirty="0">
                <a:latin typeface="Consolas" pitchFamily="49" charset="0"/>
                <a:cs typeface="Consolas" pitchFamily="49" charset="0"/>
              </a:rPr>
              <a:t>        &lt;&lt; "Calling 'void a()'" </a:t>
            </a:r>
          </a:p>
          <a:p>
            <a:pPr>
              <a:buFont typeface="Arial" charset="0"/>
              <a:buNone/>
            </a:pPr>
            <a:r>
              <a:rPr lang="en-CA" altLang="en-US" sz="1600" dirty="0">
                <a:latin typeface="Consolas" pitchFamily="49" charset="0"/>
                <a:cs typeface="Consolas" pitchFamily="49" charset="0"/>
              </a:rPr>
              <a:t>        &lt;&lt; </a:t>
            </a:r>
            <a:r>
              <a:rPr lang="en-CA" altLang="en-US" sz="16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en-CA" altLang="en-US" sz="1600" dirty="0">
                <a:latin typeface="Consolas" pitchFamily="49" charset="0"/>
                <a:cs typeface="Consolas" pitchFamily="49" charset="0"/>
              </a:rPr>
              <a:t>::</a:t>
            </a:r>
            <a:r>
              <a:rPr lang="en-CA" altLang="en-US" sz="1600" dirty="0" err="1">
                <a:latin typeface="Consolas" pitchFamily="49" charset="0"/>
                <a:cs typeface="Consolas" pitchFamily="49" charset="0"/>
              </a:rPr>
              <a:t>endl</a:t>
            </a:r>
            <a:r>
              <a:rPr lang="en-CA" altLang="en-US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Font typeface="Arial" charset="0"/>
              <a:buNone/>
            </a:pPr>
            <a:r>
              <a:rPr lang="en-CA" altLang="en-US" sz="16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buFont typeface="Arial" charset="0"/>
              <a:buNone/>
            </a:pPr>
            <a:r>
              <a:rPr lang="en-CA" altLang="en-US" sz="1600" dirty="0">
                <a:latin typeface="Consolas" pitchFamily="49" charset="0"/>
                <a:cs typeface="Consolas" pitchFamily="49" charset="0"/>
              </a:rPr>
              <a:t> </a:t>
            </a:r>
          </a:p>
          <a:p>
            <a:pPr>
              <a:buFont typeface="Arial" charset="0"/>
              <a:buNone/>
            </a:pPr>
            <a:r>
              <a:rPr lang="en-CA" altLang="en-US" sz="1600" dirty="0">
                <a:latin typeface="Consolas" pitchFamily="49" charset="0"/>
                <a:cs typeface="Consolas" pitchFamily="49" charset="0"/>
              </a:rPr>
              <a:t>void b() {</a:t>
            </a:r>
          </a:p>
          <a:p>
            <a:pPr>
              <a:buFont typeface="Arial" charset="0"/>
              <a:buNone/>
            </a:pPr>
            <a:r>
              <a:rPr lang="en-CA" altLang="en-US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CA" altLang="en-US" sz="16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en-CA" altLang="en-US" sz="1600" dirty="0">
                <a:latin typeface="Consolas" pitchFamily="49" charset="0"/>
                <a:cs typeface="Consolas" pitchFamily="49" charset="0"/>
              </a:rPr>
              <a:t>::</a:t>
            </a:r>
            <a:r>
              <a:rPr lang="en-CA" altLang="en-US" sz="1600" dirty="0" err="1">
                <a:latin typeface="Consolas" pitchFamily="49" charset="0"/>
                <a:cs typeface="Consolas" pitchFamily="49" charset="0"/>
              </a:rPr>
              <a:t>cout</a:t>
            </a:r>
            <a:endParaRPr lang="en-CA" altLang="en-US" sz="1600" dirty="0">
              <a:latin typeface="Consolas" pitchFamily="49" charset="0"/>
              <a:cs typeface="Consolas" pitchFamily="49" charset="0"/>
            </a:endParaRPr>
          </a:p>
          <a:p>
            <a:pPr>
              <a:buFont typeface="Arial" charset="0"/>
              <a:buNone/>
            </a:pPr>
            <a:r>
              <a:rPr lang="en-CA" altLang="en-US" sz="1600" dirty="0">
                <a:latin typeface="Consolas" pitchFamily="49" charset="0"/>
                <a:cs typeface="Consolas" pitchFamily="49" charset="0"/>
              </a:rPr>
              <a:t>        &lt;&lt; "Calling 'void b()'"</a:t>
            </a:r>
          </a:p>
          <a:p>
            <a:pPr>
              <a:buFont typeface="Arial" charset="0"/>
              <a:buNone/>
            </a:pPr>
            <a:r>
              <a:rPr lang="en-CA" altLang="en-US" sz="1600" dirty="0">
                <a:latin typeface="Consolas" pitchFamily="49" charset="0"/>
                <a:cs typeface="Consolas" pitchFamily="49" charset="0"/>
              </a:rPr>
              <a:t>        &lt;&lt; </a:t>
            </a:r>
            <a:r>
              <a:rPr lang="en-CA" altLang="en-US" sz="16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en-CA" altLang="en-US" sz="1600" dirty="0">
                <a:latin typeface="Consolas" pitchFamily="49" charset="0"/>
                <a:cs typeface="Consolas" pitchFamily="49" charset="0"/>
              </a:rPr>
              <a:t>::</a:t>
            </a:r>
            <a:r>
              <a:rPr lang="en-CA" altLang="en-US" sz="1600" dirty="0" err="1">
                <a:latin typeface="Consolas" pitchFamily="49" charset="0"/>
                <a:cs typeface="Consolas" pitchFamily="49" charset="0"/>
              </a:rPr>
              <a:t>endl</a:t>
            </a:r>
            <a:r>
              <a:rPr lang="en-CA" altLang="en-US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Font typeface="Arial" charset="0"/>
              <a:buNone/>
            </a:pPr>
            <a:r>
              <a:rPr lang="en-CA" altLang="en-US" sz="16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172" name="TextBox 3"/>
          <p:cNvSpPr txBox="1">
            <a:spLocks noChangeArrowheads="1"/>
          </p:cNvSpPr>
          <p:nvPr/>
        </p:nvSpPr>
        <p:spPr bwMode="auto">
          <a:xfrm>
            <a:off x="4443413" y="1604963"/>
            <a:ext cx="3999813" cy="3539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sz="16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CA" altLang="en-US" sz="1600" dirty="0">
                <a:latin typeface="Consolas" pitchFamily="49" charset="0"/>
                <a:cs typeface="Consolas" pitchFamily="49" charset="0"/>
              </a:rPr>
              <a:t> main() {</a:t>
            </a:r>
          </a:p>
          <a:p>
            <a:pPr eaLnBrk="1" hangingPunct="1"/>
            <a:r>
              <a:rPr lang="en-CA" altLang="en-US" sz="1600" dirty="0">
                <a:latin typeface="Consolas" pitchFamily="49" charset="0"/>
                <a:cs typeface="Consolas" pitchFamily="49" charset="0"/>
              </a:rPr>
              <a:t>    void (*</a:t>
            </a:r>
            <a:r>
              <a:rPr lang="en-CA" altLang="en-US" sz="1600" dirty="0" err="1">
                <a:latin typeface="Consolas" pitchFamily="49" charset="0"/>
                <a:cs typeface="Consolas" pitchFamily="49" charset="0"/>
              </a:rPr>
              <a:t>function_array</a:t>
            </a:r>
            <a:r>
              <a:rPr lang="en-CA" altLang="en-US" sz="1600" dirty="0">
                <a:latin typeface="Consolas" pitchFamily="49" charset="0"/>
                <a:cs typeface="Consolas" pitchFamily="49" charset="0"/>
              </a:rPr>
              <a:t>[150])();</a:t>
            </a:r>
          </a:p>
          <a:p>
            <a:pPr eaLnBrk="1" hangingPunct="1"/>
            <a:r>
              <a:rPr lang="en-CA" altLang="en-US" sz="1600" dirty="0">
                <a:latin typeface="Consolas" pitchFamily="49" charset="0"/>
                <a:cs typeface="Consolas" pitchFamily="49" charset="0"/>
              </a:rPr>
              <a:t>    unsigned </a:t>
            </a:r>
            <a:r>
              <a:rPr lang="en-CA" altLang="en-US" sz="16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CA" alt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altLang="en-US" sz="1600" dirty="0" err="1">
                <a:latin typeface="Consolas" pitchFamily="49" charset="0"/>
                <a:cs typeface="Consolas" pitchFamily="49" charset="0"/>
              </a:rPr>
              <a:t>error_id</a:t>
            </a:r>
            <a:r>
              <a:rPr lang="en-CA" altLang="en-US" sz="1600" dirty="0">
                <a:latin typeface="Consolas" pitchFamily="49" charset="0"/>
                <a:cs typeface="Consolas" pitchFamily="49" charset="0"/>
              </a:rPr>
              <a:t>[150];</a:t>
            </a:r>
          </a:p>
          <a:p>
            <a:pPr eaLnBrk="1" hangingPunct="1"/>
            <a:r>
              <a:rPr lang="en-CA" altLang="en-US" sz="1600" dirty="0">
                <a:latin typeface="Consolas" pitchFamily="49" charset="0"/>
                <a:cs typeface="Consolas" pitchFamily="49" charset="0"/>
              </a:rPr>
              <a:t> </a:t>
            </a:r>
          </a:p>
          <a:p>
            <a:pPr eaLnBrk="1" hangingPunct="1"/>
            <a:r>
              <a:rPr lang="en-CA" altLang="en-US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CA" altLang="en-US" sz="1600" dirty="0" err="1">
                <a:latin typeface="Consolas" pitchFamily="49" charset="0"/>
                <a:cs typeface="Consolas" pitchFamily="49" charset="0"/>
              </a:rPr>
              <a:t>function_array</a:t>
            </a:r>
            <a:r>
              <a:rPr lang="en-CA" altLang="en-US" sz="1600" dirty="0">
                <a:latin typeface="Consolas" pitchFamily="49" charset="0"/>
                <a:cs typeface="Consolas" pitchFamily="49" charset="0"/>
              </a:rPr>
              <a:t>[0] = a;</a:t>
            </a:r>
          </a:p>
          <a:p>
            <a:pPr eaLnBrk="1" hangingPunct="1"/>
            <a:r>
              <a:rPr lang="en-CA" altLang="en-US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CA" altLang="en-US" sz="1600" dirty="0" err="1">
                <a:latin typeface="Consolas" pitchFamily="49" charset="0"/>
                <a:cs typeface="Consolas" pitchFamily="49" charset="0"/>
              </a:rPr>
              <a:t>error_id</a:t>
            </a:r>
            <a:r>
              <a:rPr lang="en-CA" altLang="en-US" sz="1600" dirty="0">
                <a:latin typeface="Consolas" pitchFamily="49" charset="0"/>
                <a:cs typeface="Consolas" pitchFamily="49" charset="0"/>
              </a:rPr>
              <a:t>[0] = 3;</a:t>
            </a:r>
          </a:p>
          <a:p>
            <a:pPr eaLnBrk="1" hangingPunct="1"/>
            <a:r>
              <a:rPr lang="en-CA" altLang="en-US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CA" altLang="en-US" sz="1600" dirty="0" err="1">
                <a:latin typeface="Consolas" pitchFamily="49" charset="0"/>
                <a:cs typeface="Consolas" pitchFamily="49" charset="0"/>
              </a:rPr>
              <a:t>function_array</a:t>
            </a:r>
            <a:r>
              <a:rPr lang="en-CA" altLang="en-US" sz="1600" dirty="0">
                <a:latin typeface="Consolas" pitchFamily="49" charset="0"/>
                <a:cs typeface="Consolas" pitchFamily="49" charset="0"/>
              </a:rPr>
              <a:t>[1] = b;</a:t>
            </a:r>
          </a:p>
          <a:p>
            <a:pPr eaLnBrk="1" hangingPunct="1"/>
            <a:r>
              <a:rPr lang="en-CA" altLang="en-US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CA" altLang="en-US" sz="1600" dirty="0" err="1">
                <a:latin typeface="Consolas" pitchFamily="49" charset="0"/>
                <a:cs typeface="Consolas" pitchFamily="49" charset="0"/>
              </a:rPr>
              <a:t>error_id</a:t>
            </a:r>
            <a:r>
              <a:rPr lang="en-CA" altLang="en-US" sz="1600" dirty="0">
                <a:latin typeface="Consolas" pitchFamily="49" charset="0"/>
                <a:cs typeface="Consolas" pitchFamily="49" charset="0"/>
              </a:rPr>
              <a:t>[1] = 8;</a:t>
            </a:r>
          </a:p>
          <a:p>
            <a:pPr eaLnBrk="1" hangingPunct="1"/>
            <a:r>
              <a:rPr lang="en-CA" altLang="en-US" sz="1600" dirty="0">
                <a:latin typeface="Consolas" pitchFamily="49" charset="0"/>
                <a:cs typeface="Consolas" pitchFamily="49" charset="0"/>
              </a:rPr>
              <a:t> </a:t>
            </a:r>
          </a:p>
          <a:p>
            <a:pPr eaLnBrk="1" hangingPunct="1"/>
            <a:r>
              <a:rPr lang="en-CA" altLang="en-US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CA" altLang="en-US" sz="1600" dirty="0" err="1">
                <a:latin typeface="Consolas" pitchFamily="49" charset="0"/>
                <a:cs typeface="Consolas" pitchFamily="49" charset="0"/>
              </a:rPr>
              <a:t>function_array</a:t>
            </a:r>
            <a:r>
              <a:rPr lang="en-CA" altLang="en-US" sz="1600" dirty="0">
                <a:latin typeface="Consolas" pitchFamily="49" charset="0"/>
                <a:cs typeface="Consolas" pitchFamily="49" charset="0"/>
              </a:rPr>
              <a:t>[0]();</a:t>
            </a:r>
          </a:p>
          <a:p>
            <a:pPr eaLnBrk="1" hangingPunct="1"/>
            <a:r>
              <a:rPr lang="en-CA" altLang="en-US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CA" altLang="en-US" sz="1600" dirty="0" err="1">
                <a:latin typeface="Consolas" pitchFamily="49" charset="0"/>
                <a:cs typeface="Consolas" pitchFamily="49" charset="0"/>
              </a:rPr>
              <a:t>function_array</a:t>
            </a:r>
            <a:r>
              <a:rPr lang="en-CA" altLang="en-US" sz="1600" dirty="0">
                <a:latin typeface="Consolas" pitchFamily="49" charset="0"/>
                <a:cs typeface="Consolas" pitchFamily="49" charset="0"/>
              </a:rPr>
              <a:t>[1]();</a:t>
            </a:r>
          </a:p>
          <a:p>
            <a:pPr eaLnBrk="1" hangingPunct="1"/>
            <a:r>
              <a:rPr lang="en-CA" altLang="en-US" sz="1600" dirty="0">
                <a:latin typeface="Consolas" pitchFamily="49" charset="0"/>
                <a:cs typeface="Consolas" pitchFamily="49" charset="0"/>
              </a:rPr>
              <a:t> </a:t>
            </a:r>
          </a:p>
          <a:p>
            <a:pPr eaLnBrk="1" hangingPunct="1"/>
            <a:r>
              <a:rPr lang="en-CA" altLang="en-US" sz="1600" dirty="0">
                <a:latin typeface="Consolas" pitchFamily="49" charset="0"/>
                <a:cs typeface="Consolas" pitchFamily="49" charset="0"/>
              </a:rPr>
              <a:t>    return 0;</a:t>
            </a:r>
          </a:p>
          <a:p>
            <a:pPr eaLnBrk="1" hangingPunct="1"/>
            <a:r>
              <a:rPr lang="en-CA" altLang="en-US" sz="1600" dirty="0">
                <a:latin typeface="Consolas" pitchFamily="49" charset="0"/>
                <a:cs typeface="Consolas" pitchFamily="49" charset="0"/>
              </a:rPr>
              <a:t>}</a:t>
            </a:r>
            <a:endParaRPr lang="en-CA" altLang="en-US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03094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String class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 run time is now </a:t>
            </a:r>
            <a:r>
              <a:rPr lang="en-US" altLang="en-US" dirty="0">
                <a:latin typeface="Symbol" pitchFamily="18" charset="2"/>
                <a:cs typeface="Arial" charset="0"/>
              </a:rPr>
              <a:t>Q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altLang="en-US" dirty="0" err="1">
                <a:latin typeface="Times New Roman" pitchFamily="18" charset="0"/>
                <a:cs typeface="Arial" charset="0"/>
              </a:rPr>
              <a:t>ln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))</a:t>
            </a:r>
            <a:r>
              <a:rPr lang="en-US" altLang="en-US" dirty="0">
                <a:latin typeface="Arial" charset="0"/>
                <a:cs typeface="Arial" charset="0"/>
              </a:rPr>
              <a:t> :</a:t>
            </a:r>
          </a:p>
          <a:p>
            <a:pPr>
              <a:buFontTx/>
              <a:buNone/>
            </a:pPr>
            <a:endParaRPr lang="en-US" altLang="en-US" sz="1600" b="1" dirty="0">
              <a:latin typeface="Consolas" pitchFamily="49" charset="0"/>
              <a:cs typeface="Arial" charset="0"/>
            </a:endParaRPr>
          </a:p>
          <a:p>
            <a:pPr>
              <a:buFontTx/>
              <a:buNone/>
            </a:pPr>
            <a:r>
              <a:rPr lang="en-US" altLang="en-US" sz="1600" b="1" dirty="0">
                <a:latin typeface="Consolas" pitchFamily="49" charset="0"/>
                <a:cs typeface="Arial" charset="0"/>
              </a:rPr>
              <a:t>		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unsigned 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int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 hash( 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const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 string &amp;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str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 ) {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    unsigned 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int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 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hash_value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 = 0;</a:t>
            </a:r>
          </a:p>
          <a:p>
            <a:pPr>
              <a:buFontTx/>
              <a:buNone/>
            </a:pPr>
            <a:endParaRPr lang="en-US" altLang="en-US" sz="1600" dirty="0">
              <a:latin typeface="Consolas" pitchFamily="49" charset="0"/>
              <a:cs typeface="Arial" charset="0"/>
            </a:endParaRP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    for ( </a:t>
            </a:r>
            <a:r>
              <a:rPr lang="en-US" altLang="en-US" sz="1600" dirty="0" err="1">
                <a:solidFill>
                  <a:srgbClr val="FF0000"/>
                </a:solidFill>
                <a:latin typeface="Consolas" pitchFamily="49" charset="0"/>
                <a:cs typeface="Arial" charset="0"/>
              </a:rPr>
              <a:t>int</a:t>
            </a:r>
            <a:r>
              <a:rPr lang="en-US" altLang="en-US" sz="16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 k = 1; k &lt;= </a:t>
            </a:r>
            <a:r>
              <a:rPr lang="en-US" altLang="en-US" sz="1600" dirty="0" err="1">
                <a:solidFill>
                  <a:srgbClr val="FF0000"/>
                </a:solidFill>
                <a:latin typeface="Consolas" pitchFamily="49" charset="0"/>
                <a:cs typeface="Arial" charset="0"/>
              </a:rPr>
              <a:t>str.length</a:t>
            </a:r>
            <a:r>
              <a:rPr lang="en-US" altLang="en-US" sz="16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(); k *= 2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 ) {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        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hash_value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 = 12347*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hash_value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 + 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str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[</a:t>
            </a:r>
            <a:r>
              <a:rPr lang="en-US" altLang="en-US" sz="16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k – 1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];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    }</a:t>
            </a:r>
          </a:p>
          <a:p>
            <a:pPr>
              <a:buFontTx/>
              <a:buNone/>
            </a:pPr>
            <a:endParaRPr lang="en-US" altLang="en-US" sz="1600" dirty="0">
              <a:latin typeface="Consolas" pitchFamily="49" charset="0"/>
              <a:cs typeface="Arial" charset="0"/>
            </a:endParaRP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    return 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hash_value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;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}</a:t>
            </a:r>
          </a:p>
          <a:p>
            <a:pPr>
              <a:buFontTx/>
              <a:buNone/>
            </a:pPr>
            <a:endParaRPr lang="en-US" altLang="en-US" sz="1600" dirty="0">
              <a:latin typeface="Consolas" pitchFamily="49" charset="0"/>
              <a:cs typeface="Arial" charset="0"/>
            </a:endParaRPr>
          </a:p>
          <a:p>
            <a:pPr>
              <a:buFontTx/>
              <a:buNone/>
            </a:pPr>
            <a:endParaRPr lang="en-US" altLang="en-US" sz="1600" dirty="0">
              <a:latin typeface="Consolas" pitchFamily="49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163217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Arithmetic hash functions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In general, any member variables that are used to uniquely define an object may be used as coefficients in such a polynomial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 lvl="1">
              <a:buFont typeface="Arial" charset="0"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	class Person {</a:t>
            </a:r>
          </a:p>
          <a:p>
            <a:pPr lvl="1">
              <a:buFont typeface="Arial" charset="0"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	    string surname;</a:t>
            </a:r>
          </a:p>
          <a:p>
            <a:pPr lvl="1">
              <a:buFont typeface="Arial" charset="0"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	    string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given_name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1"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	    unsigned short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birth_year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;	</a:t>
            </a:r>
          </a:p>
          <a:p>
            <a:pPr lvl="1"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	    unsigned char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birth_month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;	</a:t>
            </a:r>
          </a:p>
          <a:p>
            <a:pPr lvl="1">
              <a:buFont typeface="Arial" charset="0"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	    unsigned char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birth_day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1"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	    unsigned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salary;</a:t>
            </a:r>
          </a:p>
          <a:p>
            <a:pPr lvl="1"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	    // ...</a:t>
            </a:r>
          </a:p>
          <a:p>
            <a:pPr lvl="1"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	};</a:t>
            </a:r>
          </a:p>
          <a:p>
            <a:pPr>
              <a:buFont typeface="Arial" charset="0"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49834992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Arithmetic hash functions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In general, any member variables that are used to uniquely define an object may be used as coefficients in such a polynomial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 lvl="1">
              <a:buFont typeface="Arial" charset="0"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	class Person {</a:t>
            </a:r>
          </a:p>
          <a:p>
            <a:pPr lvl="1">
              <a:buFont typeface="Arial" charset="0"/>
              <a:buNone/>
            </a:pPr>
            <a:r>
              <a:rPr lang="en-US" alt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    string surname;</a:t>
            </a:r>
          </a:p>
          <a:p>
            <a:pPr lvl="1">
              <a:buFont typeface="Arial" charset="0"/>
              <a:buNone/>
            </a:pPr>
            <a:r>
              <a:rPr lang="en-US" alt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    string </a:t>
            </a:r>
            <a:r>
              <a:rPr lang="en-US" alt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given_name</a:t>
            </a:r>
            <a:r>
              <a:rPr lang="en-US" alt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1">
              <a:buNone/>
            </a:pPr>
            <a:r>
              <a:rPr lang="en-US" alt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    unsigned short </a:t>
            </a:r>
            <a:r>
              <a:rPr lang="en-US" alt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birth_year</a:t>
            </a:r>
            <a:r>
              <a:rPr lang="en-US" alt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	</a:t>
            </a:r>
          </a:p>
          <a:p>
            <a:pPr lvl="1">
              <a:buNone/>
            </a:pPr>
            <a:r>
              <a:rPr lang="en-US" alt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    unsigned char </a:t>
            </a:r>
            <a:r>
              <a:rPr lang="en-US" alt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birth_month</a:t>
            </a:r>
            <a:r>
              <a:rPr lang="en-US" alt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	</a:t>
            </a:r>
          </a:p>
          <a:p>
            <a:pPr lvl="1">
              <a:buFont typeface="Arial" charset="0"/>
              <a:buNone/>
            </a:pPr>
            <a:r>
              <a:rPr lang="en-US" alt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    unsigned char </a:t>
            </a:r>
            <a:r>
              <a:rPr lang="en-US" alt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birth_day</a:t>
            </a:r>
            <a:r>
              <a:rPr lang="en-US" alt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1"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	    unsigned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salary;</a:t>
            </a:r>
          </a:p>
          <a:p>
            <a:pPr lvl="1"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	    // ...</a:t>
            </a:r>
          </a:p>
          <a:p>
            <a:pPr lvl="1"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	};</a:t>
            </a:r>
          </a:p>
          <a:p>
            <a:pPr>
              <a:buFont typeface="Arial" charset="0"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04656473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</a:p>
          <a:p>
            <a:r>
              <a:rPr lang="en-US" altLang="zh-CN" dirty="0"/>
              <a:t>Hash function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Mapping down to 0, ..., M – 1</a:t>
            </a:r>
          </a:p>
          <a:p>
            <a:r>
              <a:rPr lang="en-US" altLang="en-US" dirty="0">
                <a:latin typeface="Arial" charset="0"/>
                <a:cs typeface="Arial" charset="0"/>
              </a:rPr>
              <a:t>Dealing with collisions</a:t>
            </a:r>
          </a:p>
          <a:p>
            <a:pPr lvl="1"/>
            <a:r>
              <a:rPr lang="en-US" altLang="zh-CN" dirty="0"/>
              <a:t>Chained hash tables</a:t>
            </a:r>
          </a:p>
          <a:p>
            <a:pPr lvl="1"/>
            <a:r>
              <a:rPr lang="en-US" altLang="zh-CN" dirty="0"/>
              <a:t>Open addressing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485863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Arial" charset="0"/>
                <a:cs typeface="Arial" charset="0"/>
              </a:rPr>
              <a:t>The hash process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4379491" y="1268760"/>
            <a:ext cx="1065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400"/>
              <a:t>Object</a:t>
            </a:r>
          </a:p>
        </p:txBody>
      </p:sp>
      <p:sp>
        <p:nvSpPr>
          <p:cNvPr id="365573" name="Text Box 5"/>
          <p:cNvSpPr txBox="1">
            <a:spLocks noChangeArrowheads="1"/>
          </p:cNvSpPr>
          <p:nvPr/>
        </p:nvSpPr>
        <p:spPr bwMode="auto">
          <a:xfrm>
            <a:off x="3934991" y="2449860"/>
            <a:ext cx="1965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sz="2400" dirty="0">
                <a:solidFill>
                  <a:srgbClr val="FF0000"/>
                </a:solidFill>
              </a:rPr>
              <a:t>32-bit integer</a:t>
            </a:r>
          </a:p>
        </p:txBody>
      </p:sp>
      <p:sp>
        <p:nvSpPr>
          <p:cNvPr id="365577" name="Text Box 9"/>
          <p:cNvSpPr txBox="1">
            <a:spLocks noChangeArrowheads="1"/>
          </p:cNvSpPr>
          <p:nvPr/>
        </p:nvSpPr>
        <p:spPr bwMode="auto">
          <a:xfrm>
            <a:off x="2915816" y="3602385"/>
            <a:ext cx="39957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sz="2400" dirty="0">
                <a:solidFill>
                  <a:srgbClr val="00B0F0"/>
                </a:solidFill>
              </a:rPr>
              <a:t>Map to an index </a:t>
            </a:r>
            <a:r>
              <a:rPr lang="en-US" altLang="en-US" sz="24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0, ..., </a:t>
            </a:r>
            <a:r>
              <a:rPr lang="en-US" altLang="en-US" sz="2400" i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en-US" sz="24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– 1</a:t>
            </a:r>
          </a:p>
        </p:txBody>
      </p:sp>
      <p:sp>
        <p:nvSpPr>
          <p:cNvPr id="365578" name="Text Box 10"/>
          <p:cNvSpPr txBox="1">
            <a:spLocks noChangeArrowheads="1"/>
          </p:cNvSpPr>
          <p:nvPr/>
        </p:nvSpPr>
        <p:spPr bwMode="auto">
          <a:xfrm>
            <a:off x="3512716" y="4754910"/>
            <a:ext cx="27638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sz="2400" dirty="0">
                <a:solidFill>
                  <a:srgbClr val="7030A0"/>
                </a:solidFill>
              </a:rPr>
              <a:t>Deal with collisions</a:t>
            </a:r>
          </a:p>
        </p:txBody>
      </p:sp>
      <p:sp>
        <p:nvSpPr>
          <p:cNvPr id="365579" name="Line 11"/>
          <p:cNvSpPr>
            <a:spLocks noChangeShapeType="1"/>
          </p:cNvSpPr>
          <p:nvPr/>
        </p:nvSpPr>
        <p:spPr bwMode="auto">
          <a:xfrm>
            <a:off x="4868441" y="1754535"/>
            <a:ext cx="0" cy="7207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365580" name="Line 12"/>
          <p:cNvSpPr>
            <a:spLocks noChangeShapeType="1"/>
          </p:cNvSpPr>
          <p:nvPr/>
        </p:nvSpPr>
        <p:spPr bwMode="auto">
          <a:xfrm>
            <a:off x="4868441" y="2907060"/>
            <a:ext cx="0" cy="720725"/>
          </a:xfrm>
          <a:prstGeom prst="line">
            <a:avLst/>
          </a:prstGeom>
          <a:noFill/>
          <a:ln w="28575">
            <a:solidFill>
              <a:srgbClr val="00B0F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365581" name="Line 13"/>
          <p:cNvSpPr>
            <a:spLocks noChangeShapeType="1"/>
          </p:cNvSpPr>
          <p:nvPr/>
        </p:nvSpPr>
        <p:spPr bwMode="auto">
          <a:xfrm>
            <a:off x="4868441" y="4059585"/>
            <a:ext cx="0" cy="720725"/>
          </a:xfrm>
          <a:prstGeom prst="line">
            <a:avLst/>
          </a:prstGeom>
          <a:noFill/>
          <a:ln w="28575">
            <a:solidFill>
              <a:srgbClr val="7030A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365585" name="Text Box 17"/>
          <p:cNvSpPr txBox="1">
            <a:spLocks noChangeArrowheads="1"/>
          </p:cNvSpPr>
          <p:nvPr/>
        </p:nvSpPr>
        <p:spPr bwMode="auto">
          <a:xfrm>
            <a:off x="6500341" y="4798169"/>
            <a:ext cx="25003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000">
                <a:solidFill>
                  <a:srgbClr val="7030A0"/>
                </a:solidFill>
              </a:rPr>
              <a:t>Chained hash tables</a:t>
            </a:r>
          </a:p>
          <a:p>
            <a:pPr eaLnBrk="1" hangingPunct="1"/>
            <a:r>
              <a:rPr lang="en-US" altLang="en-US" sz="2000">
                <a:solidFill>
                  <a:srgbClr val="7030A0"/>
                </a:solidFill>
              </a:rPr>
              <a:t>Open addressing</a:t>
            </a:r>
          </a:p>
        </p:txBody>
      </p:sp>
      <p:sp>
        <p:nvSpPr>
          <p:cNvPr id="13" name="Text Box 16">
            <a:extLst>
              <a:ext uri="{FF2B5EF4-FFF2-40B4-BE49-F238E27FC236}">
                <a16:creationId xmlns:a16="http://schemas.microsoft.com/office/drawing/2014/main" id="{1AC0C60E-175B-4E4B-8493-BAC3141E86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8713" y="3075682"/>
            <a:ext cx="30780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000" dirty="0">
                <a:solidFill>
                  <a:srgbClr val="00B0F0"/>
                </a:solidFill>
              </a:rPr>
              <a:t>Modulus &amp; Multiplicative </a:t>
            </a:r>
            <a:endParaRPr lang="en-US" alt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2534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Properties</a:t>
            </a:r>
            <a:endParaRPr lang="en-US" altLang="en-US" dirty="0">
              <a:latin typeface="Arial" charset="0"/>
              <a:cs typeface="Arial" charset="0"/>
            </a:endParaRPr>
          </a:p>
        </p:txBody>
      </p:sp>
      <p:sp>
        <p:nvSpPr>
          <p:cNvPr id="330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A good mapping function </a:t>
            </a:r>
            <a:r>
              <a:rPr lang="en-US" altLang="en-US" i="1" dirty="0" err="1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altLang="en-US" i="1" baseline="-25000" dirty="0" err="1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en-US" dirty="0">
                <a:latin typeface="Arial" charset="0"/>
                <a:cs typeface="Arial" charset="0"/>
              </a:rPr>
              <a:t> should have the following properties:</a:t>
            </a:r>
          </a:p>
          <a:p>
            <a:pPr lvl="1"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2a.	Must be fast: e.g. </a:t>
            </a:r>
            <a:r>
              <a:rPr lang="en-US" altLang="en-US" b="1" dirty="0">
                <a:latin typeface="Symbol" pitchFamily="18" charset="2"/>
                <a:cs typeface="Arial" charset="0"/>
              </a:rPr>
              <a:t>Q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(1)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1"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2b.	The hash value must be </a:t>
            </a:r>
            <a:r>
              <a:rPr lang="en-US" altLang="en-US" i="1" dirty="0">
                <a:latin typeface="Arial" charset="0"/>
                <a:cs typeface="Arial" charset="0"/>
              </a:rPr>
              <a:t>deterministic</a:t>
            </a: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Given </a:t>
            </a:r>
            <a:r>
              <a:rPr lang="en-US" alt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en-US" dirty="0">
                <a:latin typeface="Arial" charset="0"/>
                <a:cs typeface="Arial" charset="0"/>
              </a:rPr>
              <a:t> and </a:t>
            </a:r>
            <a:r>
              <a:rPr lang="en-US" altLang="en-US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en-US" dirty="0">
                <a:latin typeface="Arial" charset="0"/>
                <a:cs typeface="Arial" charset="0"/>
              </a:rPr>
              <a:t>, </a:t>
            </a:r>
            <a:r>
              <a:rPr lang="en-US" altLang="en-US" i="1" dirty="0" err="1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altLang="en-US" i="1" baseline="-25000" dirty="0" err="1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en-US" dirty="0">
                <a:latin typeface="Arial" charset="0"/>
                <a:cs typeface="Arial" charset="0"/>
              </a:rPr>
              <a:t> must always return the same value</a:t>
            </a:r>
          </a:p>
          <a:p>
            <a:pPr lvl="1"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2c.	If two objects are randomly chosen, there should be only a one-in-</a:t>
            </a:r>
            <a:r>
              <a:rPr lang="en-US" altLang="en-US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en-US" dirty="0">
                <a:latin typeface="Arial" charset="0"/>
                <a:cs typeface="Arial" charset="0"/>
              </a:rPr>
              <a:t> 	chance that they have the same value from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en-US" dirty="0">
                <a:latin typeface="Arial" charset="0"/>
                <a:cs typeface="Arial" charset="0"/>
              </a:rPr>
              <a:t> to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1 </a:t>
            </a:r>
          </a:p>
        </p:txBody>
      </p:sp>
    </p:spTree>
    <p:extLst>
      <p:ext uri="{BB962C8B-B14F-4D97-AF65-F5344CB8AC3E}">
        <p14:creationId xmlns:p14="http://schemas.microsoft.com/office/powerpoint/2010/main" val="1722445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Modulus operator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Easiest method:  return the value modulus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M</a:t>
            </a:r>
            <a:endParaRPr lang="en-US" altLang="en-US" dirty="0">
              <a:latin typeface="Arial" charset="0"/>
              <a:cs typeface="Arial" charset="0"/>
            </a:endParaRPr>
          </a:p>
          <a:p>
            <a:pPr>
              <a:buFontTx/>
              <a:buNone/>
            </a:pPr>
            <a:endParaRPr lang="en-US" altLang="en-US" sz="1800" b="1" dirty="0">
              <a:latin typeface="Consolas" pitchFamily="49" charset="0"/>
              <a:cs typeface="Arial" charset="0"/>
            </a:endParaRPr>
          </a:p>
          <a:p>
            <a:pPr lvl="1">
              <a:buFontTx/>
              <a:buNone/>
            </a:pPr>
            <a:r>
              <a:rPr lang="en-US" altLang="en-US" sz="1600" b="1" dirty="0">
                <a:latin typeface="Consolas" pitchFamily="49" charset="0"/>
                <a:cs typeface="Arial" charset="0"/>
              </a:rPr>
              <a:t>	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unsigned 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int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 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hash_M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( unsigned 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int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 n, unsigned 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int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 M ) {</a:t>
            </a:r>
          </a:p>
          <a:p>
            <a:pPr lvl="1"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    return n % M;</a:t>
            </a:r>
          </a:p>
          <a:p>
            <a:pPr lvl="1"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}</a:t>
            </a:r>
          </a:p>
          <a:p>
            <a:pPr lvl="1">
              <a:buFontTx/>
              <a:buNone/>
            </a:pPr>
            <a:endParaRPr lang="en-US" altLang="en-US" sz="1600" dirty="0">
              <a:latin typeface="Consolas" pitchFamily="49" charset="0"/>
              <a:cs typeface="Arial" charset="0"/>
            </a:endParaRPr>
          </a:p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Unfortunately, calculating the modulus (or remainder) is expensive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If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M 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= 2</a:t>
            </a:r>
            <a:r>
              <a:rPr lang="en-US" altLang="en-US" i="1" baseline="30000" dirty="0">
                <a:latin typeface="Times New Roman" pitchFamily="18" charset="0"/>
                <a:cs typeface="Arial" charset="0"/>
              </a:rPr>
              <a:t>m</a:t>
            </a:r>
            <a:r>
              <a:rPr lang="en-US" altLang="en-US" dirty="0">
                <a:latin typeface="Arial" charset="0"/>
                <a:cs typeface="Arial" charset="0"/>
              </a:rPr>
              <a:t>, we can simplify the calculation by bitwise operations</a:t>
            </a: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left and right shift and bit-wise and</a:t>
            </a:r>
          </a:p>
          <a:p>
            <a:pPr lvl="2"/>
            <a:endParaRPr lang="en-US" altLang="en-US" dirty="0">
              <a:latin typeface="Arial" charset="0"/>
              <a:cs typeface="Arial" charset="0"/>
            </a:endParaRPr>
          </a:p>
          <a:p>
            <a:pPr lvl="1">
              <a:buFontTx/>
              <a:buNone/>
            </a:pPr>
            <a:endParaRPr lang="en-US" altLang="en-US" sz="1600" dirty="0">
              <a:latin typeface="Consolas" pitchFamily="49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9427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The bitwise operators:  </a:t>
            </a:r>
            <a:r>
              <a:rPr lang="en-US" altLang="en-US" dirty="0">
                <a:latin typeface="Consolas" pitchFamily="49" charset="0"/>
                <a:cs typeface="Arial" charset="0"/>
              </a:rPr>
              <a:t>&amp; &lt;&lt; &gt;&gt;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Suppose I want to calculate</a:t>
            </a:r>
          </a:p>
          <a:p>
            <a:pPr algn="ctr">
              <a:buFontTx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US" altLang="en-US" dirty="0">
                <a:latin typeface="Consolas" pitchFamily="49" charset="0"/>
                <a:cs typeface="Arial" charset="0"/>
              </a:rPr>
              <a:t>7985325 % 100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 modulo is a power of ten:  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100 = 10</a:t>
            </a:r>
            <a:r>
              <a:rPr lang="en-US" altLang="en-US" baseline="30000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2</a:t>
            </a:r>
            <a:endParaRPr lang="en-US" altLang="en-US" dirty="0">
              <a:solidFill>
                <a:srgbClr val="FF0000"/>
              </a:solidFill>
              <a:latin typeface="Times New Roman" pitchFamily="18" charset="0"/>
              <a:cs typeface="Arial" charset="0"/>
            </a:endParaRP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In this case, take the last </a:t>
            </a:r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two</a:t>
            </a:r>
            <a:r>
              <a:rPr lang="en-US" altLang="en-US" dirty="0">
                <a:latin typeface="Arial" charset="0"/>
                <a:cs typeface="Arial" charset="0"/>
              </a:rPr>
              <a:t> decimal digits:  </a:t>
            </a:r>
            <a:r>
              <a:rPr lang="en-US" altLang="en-US" dirty="0">
                <a:latin typeface="Consolas" pitchFamily="49" charset="0"/>
                <a:cs typeface="Arial" charset="0"/>
              </a:rPr>
              <a:t>25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Similarly, </a:t>
            </a:r>
            <a:r>
              <a:rPr lang="en-US" altLang="en-US" dirty="0">
                <a:latin typeface="Consolas" pitchFamily="49" charset="0"/>
                <a:cs typeface="Arial" charset="0"/>
              </a:rPr>
              <a:t>7985325 % 10</a:t>
            </a:r>
            <a:r>
              <a:rPr lang="en-US" altLang="en-US" baseline="30000" dirty="0">
                <a:solidFill>
                  <a:schemeClr val="hlink"/>
                </a:solidFill>
                <a:latin typeface="Consolas" pitchFamily="49" charset="0"/>
                <a:cs typeface="Arial" charset="0"/>
              </a:rPr>
              <a:t>3</a:t>
            </a:r>
            <a:r>
              <a:rPr lang="en-US" altLang="en-US" dirty="0">
                <a:latin typeface="Consolas" pitchFamily="49" charset="0"/>
                <a:cs typeface="Arial" charset="0"/>
              </a:rPr>
              <a:t> = 325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We set the appropriate digits to 0:</a:t>
            </a:r>
          </a:p>
          <a:p>
            <a:pPr algn="ctr">
              <a:buFontTx/>
              <a:buNone/>
            </a:pPr>
            <a:r>
              <a:rPr lang="en-US" altLang="en-US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00000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25 </a:t>
            </a:r>
            <a:r>
              <a:rPr lang="en-US" altLang="en-US" dirty="0">
                <a:latin typeface="Arial" charset="0"/>
                <a:cs typeface="Arial" charset="0"/>
              </a:rPr>
              <a:t>and </a:t>
            </a:r>
            <a:r>
              <a:rPr lang="en-US" altLang="en-US" dirty="0">
                <a:solidFill>
                  <a:schemeClr val="hlink"/>
                </a:solidFill>
                <a:latin typeface="Times New Roman" pitchFamily="18" charset="0"/>
                <a:cs typeface="Arial" charset="0"/>
              </a:rPr>
              <a:t>0000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325 </a:t>
            </a:r>
          </a:p>
        </p:txBody>
      </p:sp>
    </p:spTree>
    <p:extLst>
      <p:ext uri="{BB962C8B-B14F-4D97-AF65-F5344CB8AC3E}">
        <p14:creationId xmlns:p14="http://schemas.microsoft.com/office/powerpoint/2010/main" val="376977632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The bitwise operators:  </a:t>
            </a:r>
            <a:r>
              <a:rPr lang="en-US" altLang="en-US" dirty="0">
                <a:latin typeface="Consolas" pitchFamily="49" charset="0"/>
                <a:cs typeface="Arial" charset="0"/>
              </a:rPr>
              <a:t>&amp; &lt;&lt; &gt;&gt;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 same works in base 2:</a:t>
            </a:r>
          </a:p>
          <a:p>
            <a:pPr algn="ctr">
              <a:buFontTx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US" altLang="en-US" dirty="0">
                <a:latin typeface="Consolas" pitchFamily="49" charset="0"/>
                <a:cs typeface="Arial" charset="0"/>
              </a:rPr>
              <a:t>100011100101</a:t>
            </a:r>
            <a:r>
              <a:rPr lang="en-US" altLang="en-US" baseline="-25000" dirty="0">
                <a:latin typeface="Consolas" pitchFamily="49" charset="0"/>
                <a:cs typeface="Arial" charset="0"/>
              </a:rPr>
              <a:t>2</a:t>
            </a:r>
            <a:r>
              <a:rPr lang="en-US" altLang="en-US" dirty="0">
                <a:latin typeface="Consolas" pitchFamily="49" charset="0"/>
                <a:cs typeface="Arial" charset="0"/>
              </a:rPr>
              <a:t> % 10000</a:t>
            </a:r>
            <a:r>
              <a:rPr lang="en-US" altLang="en-US" baseline="-25000" dirty="0">
                <a:latin typeface="Consolas" pitchFamily="49" charset="0"/>
                <a:cs typeface="Arial" charset="0"/>
              </a:rPr>
              <a:t>2</a:t>
            </a:r>
            <a:endParaRPr lang="en-US" altLang="en-US" dirty="0">
              <a:latin typeface="Consolas" pitchFamily="49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 modulo is a power of 2:  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10000</a:t>
            </a:r>
            <a:r>
              <a:rPr lang="en-US" altLang="en-US" baseline="-25000" dirty="0">
                <a:latin typeface="Times New Roman" pitchFamily="18" charset="0"/>
                <a:cs typeface="Arial" charset="0"/>
              </a:rPr>
              <a:t>2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= 2</a:t>
            </a:r>
            <a:r>
              <a:rPr lang="en-US" altLang="en-US" baseline="30000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4</a:t>
            </a:r>
            <a:endParaRPr lang="en-US" altLang="en-US" dirty="0">
              <a:solidFill>
                <a:srgbClr val="FF0000"/>
              </a:solidFill>
              <a:latin typeface="Times New Roman" pitchFamily="18" charset="0"/>
              <a:cs typeface="Arial" charset="0"/>
            </a:endParaRP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In this case, take the last </a:t>
            </a:r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four</a:t>
            </a:r>
            <a:r>
              <a:rPr lang="en-US" altLang="en-US" dirty="0">
                <a:latin typeface="Arial" charset="0"/>
                <a:cs typeface="Arial" charset="0"/>
              </a:rPr>
              <a:t> bits:  </a:t>
            </a:r>
            <a:r>
              <a:rPr lang="en-US" altLang="en-US" dirty="0">
                <a:latin typeface="Consolas" pitchFamily="49" charset="0"/>
                <a:cs typeface="Arial" charset="0"/>
              </a:rPr>
              <a:t>0101</a:t>
            </a:r>
            <a:endParaRPr lang="en-US" altLang="en-US" dirty="0">
              <a:latin typeface="Times New Roman" pitchFamily="18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Similarly, </a:t>
            </a:r>
            <a:r>
              <a:rPr lang="en-US" altLang="en-US" dirty="0">
                <a:latin typeface="Consolas" pitchFamily="49" charset="0"/>
                <a:cs typeface="Arial" charset="0"/>
              </a:rPr>
              <a:t>100011100101</a:t>
            </a:r>
            <a:r>
              <a:rPr lang="en-US" altLang="en-US" baseline="-25000" dirty="0">
                <a:latin typeface="Consolas" pitchFamily="49" charset="0"/>
                <a:cs typeface="Arial" charset="0"/>
              </a:rPr>
              <a:t>2</a:t>
            </a:r>
            <a:r>
              <a:rPr lang="en-US" altLang="en-US" dirty="0">
                <a:latin typeface="Consolas" pitchFamily="49" charset="0"/>
                <a:cs typeface="Arial" charset="0"/>
              </a:rPr>
              <a:t> % 1000000</a:t>
            </a:r>
            <a:r>
              <a:rPr lang="en-US" altLang="en-US" baseline="-25000" dirty="0">
                <a:latin typeface="Consolas" pitchFamily="49" charset="0"/>
                <a:cs typeface="Arial" charset="0"/>
              </a:rPr>
              <a:t>2</a:t>
            </a:r>
            <a:r>
              <a:rPr lang="en-US" altLang="en-US" dirty="0">
                <a:latin typeface="Consolas" pitchFamily="49" charset="0"/>
                <a:cs typeface="Arial" charset="0"/>
              </a:rPr>
              <a:t> == 100101</a:t>
            </a:r>
            <a:r>
              <a:rPr lang="en-US" altLang="en-US" dirty="0">
                <a:latin typeface="Arial" charset="0"/>
                <a:cs typeface="Arial" charset="0"/>
              </a:rPr>
              <a:t>,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We set the appropriate digits to 0:</a:t>
            </a:r>
          </a:p>
          <a:p>
            <a:pPr algn="ctr">
              <a:buFontTx/>
              <a:buNone/>
            </a:pPr>
            <a:r>
              <a:rPr lang="en-US" altLang="en-US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00000000</a:t>
            </a:r>
            <a:r>
              <a:rPr lang="en-US" altLang="en-US" dirty="0">
                <a:latin typeface="Consolas" pitchFamily="49" charset="0"/>
                <a:cs typeface="Arial" charset="0"/>
              </a:rPr>
              <a:t>0101 </a:t>
            </a:r>
            <a:r>
              <a:rPr lang="en-US" altLang="en-US" dirty="0">
                <a:latin typeface="Arial" charset="0"/>
                <a:cs typeface="Arial" charset="0"/>
              </a:rPr>
              <a:t>and </a:t>
            </a:r>
            <a:r>
              <a:rPr lang="en-US" altLang="en-US" dirty="0">
                <a:solidFill>
                  <a:srgbClr val="3333CC"/>
                </a:solidFill>
                <a:latin typeface="Consolas" pitchFamily="49" charset="0"/>
                <a:cs typeface="Arial" charset="0"/>
              </a:rPr>
              <a:t>000000</a:t>
            </a:r>
            <a:r>
              <a:rPr lang="en-US" altLang="en-US" dirty="0">
                <a:latin typeface="Consolas" pitchFamily="49" charset="0"/>
                <a:cs typeface="Arial" charset="0"/>
              </a:rPr>
              <a:t>100101</a:t>
            </a:r>
            <a:endParaRPr lang="en-US" altLang="en-US" dirty="0">
              <a:latin typeface="Times New Roman" pitchFamily="18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65646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The bitwise operators:  </a:t>
            </a:r>
            <a:r>
              <a:rPr lang="en-US" altLang="en-US" dirty="0">
                <a:latin typeface="Consolas" pitchFamily="49" charset="0"/>
                <a:cs typeface="Arial" charset="0"/>
              </a:rPr>
              <a:t>&amp; &lt;&lt; &gt;&gt;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To zero all but the last </a:t>
            </a:r>
            <a:r>
              <a:rPr lang="en-US" alt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en-US" dirty="0">
                <a:latin typeface="Arial" charset="0"/>
                <a:cs typeface="Arial" charset="0"/>
              </a:rPr>
              <a:t> bits, select the last </a:t>
            </a:r>
            <a:r>
              <a:rPr lang="en-US" alt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en-US" dirty="0">
                <a:latin typeface="Arial" charset="0"/>
                <a:cs typeface="Arial" charset="0"/>
              </a:rPr>
              <a:t> bits using </a:t>
            </a:r>
            <a:r>
              <a:rPr lang="en-US" altLang="en-US" i="1" dirty="0">
                <a:latin typeface="Arial" charset="0"/>
                <a:cs typeface="Arial" charset="0"/>
              </a:rPr>
              <a:t>bitwise and</a:t>
            </a:r>
            <a:r>
              <a:rPr lang="en-US" altLang="en-US" dirty="0">
                <a:latin typeface="Arial" charset="0"/>
                <a:cs typeface="Arial" charset="0"/>
              </a:rPr>
              <a:t>:</a:t>
            </a:r>
          </a:p>
          <a:p>
            <a:pPr algn="ctr"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 algn="ctr"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US" altLang="en-US" dirty="0">
                <a:latin typeface="Consolas" pitchFamily="49" charset="0"/>
                <a:cs typeface="Arial" charset="0"/>
              </a:rPr>
              <a:t>1000</a:t>
            </a:r>
            <a:r>
              <a:rPr lang="en-US" altLang="en-US" sz="900" dirty="0">
                <a:solidFill>
                  <a:srgbClr val="000000"/>
                </a:solidFill>
                <a:latin typeface="Consolas" pitchFamily="49" charset="0"/>
                <a:cs typeface="Arial" charset="0"/>
              </a:rPr>
              <a:t> </a:t>
            </a:r>
            <a:r>
              <a:rPr lang="en-US" altLang="en-US" dirty="0">
                <a:latin typeface="Consolas" pitchFamily="49" charset="0"/>
                <a:cs typeface="Arial" charset="0"/>
              </a:rPr>
              <a:t>1110</a:t>
            </a:r>
            <a:r>
              <a:rPr lang="en-US" altLang="en-US" sz="900" dirty="0">
                <a:latin typeface="Consolas" pitchFamily="49" charset="0"/>
                <a:cs typeface="Arial" charset="0"/>
              </a:rPr>
              <a:t> </a:t>
            </a:r>
            <a:r>
              <a:rPr lang="en-US" altLang="en-US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0101</a:t>
            </a:r>
            <a:r>
              <a:rPr lang="en-US" altLang="en-US" baseline="-25000" dirty="0">
                <a:latin typeface="Consolas" pitchFamily="49" charset="0"/>
                <a:cs typeface="Arial" charset="0"/>
              </a:rPr>
              <a:t>2</a:t>
            </a:r>
            <a:r>
              <a:rPr lang="en-US" altLang="en-US" dirty="0">
                <a:latin typeface="Consolas" pitchFamily="49" charset="0"/>
                <a:cs typeface="Arial" charset="0"/>
              </a:rPr>
              <a:t> &amp; 0000</a:t>
            </a:r>
            <a:r>
              <a:rPr lang="en-US" altLang="en-US" sz="900" dirty="0">
                <a:solidFill>
                  <a:srgbClr val="000000"/>
                </a:solidFill>
                <a:latin typeface="Consolas" pitchFamily="49" charset="0"/>
                <a:cs typeface="Arial" charset="0"/>
              </a:rPr>
              <a:t> </a:t>
            </a:r>
            <a:r>
              <a:rPr lang="en-US" altLang="en-US" dirty="0">
                <a:latin typeface="Consolas" pitchFamily="49" charset="0"/>
                <a:cs typeface="Arial" charset="0"/>
              </a:rPr>
              <a:t>0000</a:t>
            </a:r>
            <a:r>
              <a:rPr lang="en-US" altLang="en-US" sz="900" dirty="0">
                <a:solidFill>
                  <a:srgbClr val="000000"/>
                </a:solidFill>
                <a:latin typeface="Consolas" pitchFamily="49" charset="0"/>
                <a:cs typeface="Arial" charset="0"/>
              </a:rPr>
              <a:t> </a:t>
            </a:r>
            <a:r>
              <a:rPr lang="en-US" altLang="en-US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1111</a:t>
            </a:r>
            <a:r>
              <a:rPr lang="en-US" altLang="en-US" baseline="-25000" dirty="0">
                <a:latin typeface="Consolas" pitchFamily="49" charset="0"/>
                <a:cs typeface="Arial" charset="0"/>
              </a:rPr>
              <a:t>2 </a:t>
            </a:r>
            <a:r>
              <a:rPr lang="en-CA" altLang="en-US" dirty="0">
                <a:latin typeface="Arial" charset="0"/>
                <a:cs typeface="Arial" charset="0"/>
              </a:rPr>
              <a:t>→ </a:t>
            </a:r>
            <a:r>
              <a:rPr lang="en-US" altLang="en-US" dirty="0">
                <a:latin typeface="Consolas" pitchFamily="49" charset="0"/>
                <a:cs typeface="Arial" charset="0"/>
              </a:rPr>
              <a:t>0000</a:t>
            </a:r>
            <a:r>
              <a:rPr lang="en-US" altLang="en-US" sz="900" dirty="0">
                <a:solidFill>
                  <a:srgbClr val="000000"/>
                </a:solidFill>
                <a:latin typeface="Consolas" pitchFamily="49" charset="0"/>
                <a:cs typeface="Arial" charset="0"/>
              </a:rPr>
              <a:t> </a:t>
            </a:r>
            <a:r>
              <a:rPr lang="en-US" altLang="en-US" dirty="0">
                <a:latin typeface="Consolas" pitchFamily="49" charset="0"/>
                <a:cs typeface="Arial" charset="0"/>
              </a:rPr>
              <a:t>0000</a:t>
            </a:r>
            <a:r>
              <a:rPr lang="en-US" altLang="en-US" sz="900" dirty="0">
                <a:latin typeface="Consolas" pitchFamily="49" charset="0"/>
                <a:cs typeface="Arial" charset="0"/>
              </a:rPr>
              <a:t> </a:t>
            </a:r>
            <a:r>
              <a:rPr lang="en-US" altLang="en-US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0101</a:t>
            </a:r>
            <a:r>
              <a:rPr lang="en-US" altLang="en-US" baseline="-25000" dirty="0">
                <a:latin typeface="Consolas" pitchFamily="49" charset="0"/>
                <a:cs typeface="Arial" charset="0"/>
              </a:rPr>
              <a:t>2</a:t>
            </a:r>
          </a:p>
          <a:p>
            <a:pPr algn="ctr"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US" altLang="en-US" dirty="0">
                <a:latin typeface="Consolas" pitchFamily="49" charset="0"/>
                <a:cs typeface="Arial" charset="0"/>
              </a:rPr>
              <a:t>1000</a:t>
            </a:r>
            <a:r>
              <a:rPr lang="en-US" altLang="en-US" sz="900" dirty="0">
                <a:solidFill>
                  <a:srgbClr val="000000"/>
                </a:solidFill>
                <a:latin typeface="Consolas" pitchFamily="49" charset="0"/>
                <a:cs typeface="Arial" charset="0"/>
              </a:rPr>
              <a:t> </a:t>
            </a:r>
            <a:r>
              <a:rPr lang="en-US" altLang="en-US" dirty="0">
                <a:latin typeface="Consolas" pitchFamily="49" charset="0"/>
                <a:cs typeface="Arial" charset="0"/>
              </a:rPr>
              <a:t>11</a:t>
            </a:r>
            <a:r>
              <a:rPr lang="en-US" altLang="en-US" dirty="0">
                <a:solidFill>
                  <a:srgbClr val="3333CC"/>
                </a:solidFill>
                <a:latin typeface="Consolas" pitchFamily="49" charset="0"/>
                <a:cs typeface="Arial" charset="0"/>
              </a:rPr>
              <a:t>10</a:t>
            </a:r>
            <a:r>
              <a:rPr lang="en-US" altLang="en-US" sz="900" dirty="0">
                <a:solidFill>
                  <a:srgbClr val="3333CC"/>
                </a:solidFill>
                <a:latin typeface="Consolas" pitchFamily="49" charset="0"/>
                <a:cs typeface="Arial" charset="0"/>
              </a:rPr>
              <a:t> </a:t>
            </a:r>
            <a:r>
              <a:rPr lang="en-US" altLang="en-US" dirty="0">
                <a:solidFill>
                  <a:srgbClr val="3333CC"/>
                </a:solidFill>
                <a:latin typeface="Consolas" pitchFamily="49" charset="0"/>
                <a:cs typeface="Arial" charset="0"/>
              </a:rPr>
              <a:t>0101</a:t>
            </a:r>
            <a:r>
              <a:rPr lang="en-US" altLang="en-US" baseline="-25000" dirty="0">
                <a:latin typeface="Consolas" pitchFamily="49" charset="0"/>
                <a:cs typeface="Arial" charset="0"/>
              </a:rPr>
              <a:t>2</a:t>
            </a:r>
            <a:r>
              <a:rPr lang="en-US" altLang="en-US" dirty="0">
                <a:latin typeface="Consolas" pitchFamily="49" charset="0"/>
                <a:cs typeface="Arial" charset="0"/>
              </a:rPr>
              <a:t> &amp; 0000</a:t>
            </a:r>
            <a:r>
              <a:rPr lang="en-US" altLang="en-US" sz="900" dirty="0">
                <a:solidFill>
                  <a:srgbClr val="000000"/>
                </a:solidFill>
                <a:latin typeface="Consolas" pitchFamily="49" charset="0"/>
                <a:cs typeface="Arial" charset="0"/>
              </a:rPr>
              <a:t> </a:t>
            </a:r>
            <a:r>
              <a:rPr lang="en-US" altLang="en-US" dirty="0">
                <a:latin typeface="Consolas" pitchFamily="49" charset="0"/>
                <a:cs typeface="Arial" charset="0"/>
              </a:rPr>
              <a:t>00</a:t>
            </a:r>
            <a:r>
              <a:rPr lang="en-US" altLang="en-US" dirty="0">
                <a:solidFill>
                  <a:srgbClr val="3333CC"/>
                </a:solidFill>
                <a:latin typeface="Consolas" pitchFamily="49" charset="0"/>
                <a:cs typeface="Arial" charset="0"/>
              </a:rPr>
              <a:t>11</a:t>
            </a:r>
            <a:r>
              <a:rPr lang="en-US" altLang="en-US" sz="900" dirty="0">
                <a:solidFill>
                  <a:srgbClr val="3333CC"/>
                </a:solidFill>
                <a:latin typeface="Consolas" pitchFamily="49" charset="0"/>
                <a:cs typeface="Arial" charset="0"/>
              </a:rPr>
              <a:t> </a:t>
            </a:r>
            <a:r>
              <a:rPr lang="en-US" altLang="en-US" dirty="0">
                <a:solidFill>
                  <a:srgbClr val="3333CC"/>
                </a:solidFill>
                <a:latin typeface="Consolas" pitchFamily="49" charset="0"/>
                <a:cs typeface="Arial" charset="0"/>
              </a:rPr>
              <a:t>1111</a:t>
            </a:r>
            <a:r>
              <a:rPr lang="en-US" altLang="en-US" baseline="-25000" dirty="0">
                <a:latin typeface="Consolas" pitchFamily="49" charset="0"/>
                <a:cs typeface="Arial" charset="0"/>
              </a:rPr>
              <a:t>2 </a:t>
            </a:r>
            <a:r>
              <a:rPr lang="en-CA" altLang="en-US" dirty="0">
                <a:latin typeface="Arial" charset="0"/>
                <a:cs typeface="Arial" charset="0"/>
              </a:rPr>
              <a:t>→ </a:t>
            </a:r>
            <a:r>
              <a:rPr lang="en-US" altLang="en-US" dirty="0">
                <a:latin typeface="Consolas" pitchFamily="49" charset="0"/>
                <a:cs typeface="Arial" charset="0"/>
              </a:rPr>
              <a:t>0000</a:t>
            </a:r>
            <a:r>
              <a:rPr lang="en-US" altLang="en-US" sz="900" dirty="0">
                <a:solidFill>
                  <a:srgbClr val="000000"/>
                </a:solidFill>
                <a:latin typeface="Consolas" pitchFamily="49" charset="0"/>
                <a:cs typeface="Arial" charset="0"/>
              </a:rPr>
              <a:t> </a:t>
            </a:r>
            <a:r>
              <a:rPr lang="en-US" altLang="en-US" dirty="0">
                <a:latin typeface="Consolas" pitchFamily="49" charset="0"/>
                <a:cs typeface="Arial" charset="0"/>
              </a:rPr>
              <a:t>00</a:t>
            </a:r>
            <a:r>
              <a:rPr lang="en-US" altLang="en-US" dirty="0">
                <a:solidFill>
                  <a:srgbClr val="3333CC"/>
                </a:solidFill>
                <a:latin typeface="Consolas" pitchFamily="49" charset="0"/>
                <a:cs typeface="Arial" charset="0"/>
              </a:rPr>
              <a:t>10</a:t>
            </a:r>
            <a:r>
              <a:rPr lang="en-US" altLang="en-US" sz="900" dirty="0">
                <a:solidFill>
                  <a:srgbClr val="3333CC"/>
                </a:solidFill>
                <a:latin typeface="Consolas" pitchFamily="49" charset="0"/>
                <a:cs typeface="Arial" charset="0"/>
              </a:rPr>
              <a:t> </a:t>
            </a:r>
            <a:r>
              <a:rPr lang="en-US" altLang="en-US" dirty="0">
                <a:solidFill>
                  <a:srgbClr val="3333CC"/>
                </a:solidFill>
                <a:latin typeface="Consolas" pitchFamily="49" charset="0"/>
                <a:cs typeface="Arial" charset="0"/>
              </a:rPr>
              <a:t>0101</a:t>
            </a:r>
            <a:r>
              <a:rPr lang="en-US" altLang="en-US" baseline="-25000" dirty="0">
                <a:latin typeface="Consolas" pitchFamily="49" charset="0"/>
                <a:cs typeface="Arial" charset="0"/>
              </a:rPr>
              <a:t>2</a:t>
            </a:r>
            <a:endParaRPr lang="en-US" altLang="en-US" dirty="0">
              <a:latin typeface="Consolas" pitchFamily="49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5816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dirty="0">
                <a:latin typeface="Arial" charset="0"/>
                <a:cs typeface="Arial" charset="0"/>
              </a:rPr>
              <a:t>Supporting Example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altLang="en-US" dirty="0">
                <a:latin typeface="Arial" charset="0"/>
                <a:cs typeface="Arial" charset="0"/>
              </a:rPr>
              <a:t>	Given an error-condition identifier, e.g., </a:t>
            </a:r>
            <a:r>
              <a:rPr lang="en-CA" altLang="en-US" dirty="0">
                <a:latin typeface="Consolas" pitchFamily="49" charset="0"/>
                <a:cs typeface="Consolas" pitchFamily="49" charset="0"/>
              </a:rPr>
              <a:t>id = 198</a:t>
            </a:r>
            <a:r>
              <a:rPr lang="en-CA" altLang="en-US" dirty="0">
                <a:latin typeface="Arial" charset="0"/>
                <a:cs typeface="Arial" charset="0"/>
              </a:rPr>
              <a:t>, how shall we determine which of the 150 slots corresponds to it?</a:t>
            </a:r>
          </a:p>
          <a:p>
            <a:pPr lvl="1"/>
            <a:r>
              <a:rPr lang="en-CA" altLang="en-US" dirty="0">
                <a:latin typeface="Arial" charset="0"/>
                <a:cs typeface="Arial" charset="0"/>
              </a:rPr>
              <a:t>Binary search!</a:t>
            </a:r>
          </a:p>
          <a:p>
            <a:pPr marL="342900" lvl="1" indent="-342900">
              <a:buNone/>
            </a:pPr>
            <a:endParaRPr lang="en-CA" altLang="en-US" sz="2000" dirty="0">
              <a:latin typeface="Arial" charset="0"/>
              <a:cs typeface="Arial" charset="0"/>
            </a:endParaRPr>
          </a:p>
          <a:p>
            <a:pPr marL="342900" lvl="1" indent="-342900">
              <a:buNone/>
            </a:pPr>
            <a:r>
              <a:rPr lang="en-CA" altLang="en-US" sz="2000" dirty="0">
                <a:latin typeface="Arial" charset="0"/>
                <a:cs typeface="Arial" charset="0"/>
              </a:rPr>
              <a:t>	Problems</a:t>
            </a:r>
          </a:p>
          <a:p>
            <a:pPr lvl="1"/>
            <a:r>
              <a:rPr lang="en-CA" altLang="en-US" dirty="0">
                <a:latin typeface="Arial" charset="0"/>
                <a:cs typeface="Arial" charset="0"/>
              </a:rPr>
              <a:t>This is slow: it would require approximately 7 comparisons per error condition</a:t>
            </a:r>
          </a:p>
          <a:p>
            <a:pPr lvl="1"/>
            <a:r>
              <a:rPr lang="en-CA" altLang="en-US" dirty="0">
                <a:latin typeface="Arial" charset="0"/>
                <a:cs typeface="Arial" charset="0"/>
              </a:rPr>
              <a:t>Slow to dynamically add new error conditions or remove defunct conditions</a:t>
            </a:r>
          </a:p>
        </p:txBody>
      </p:sp>
    </p:spTree>
    <p:extLst>
      <p:ext uri="{BB962C8B-B14F-4D97-AF65-F5344CB8AC3E}">
        <p14:creationId xmlns:p14="http://schemas.microsoft.com/office/powerpoint/2010/main" val="1943924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The bitwise operators:  </a:t>
            </a:r>
            <a:r>
              <a:rPr lang="en-US" altLang="en-US" dirty="0">
                <a:latin typeface="Consolas" pitchFamily="49" charset="0"/>
                <a:cs typeface="Arial" charset="0"/>
              </a:rPr>
              <a:t>&amp; &lt;&lt; &gt;&gt;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Similarly, multiplying or dividing by powers of 10 is easy:</a:t>
            </a:r>
          </a:p>
          <a:p>
            <a:pPr algn="ctr">
              <a:buFontTx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US" altLang="en-US" dirty="0">
                <a:latin typeface="Consolas" pitchFamily="49" charset="0"/>
                <a:cs typeface="Arial" charset="0"/>
              </a:rPr>
              <a:t>7985325 * 100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 multiplier is a power of ten:  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100 = 10</a:t>
            </a:r>
            <a:r>
              <a:rPr lang="en-US" altLang="en-US" baseline="30000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2</a:t>
            </a:r>
            <a:endParaRPr lang="en-US" altLang="en-US" dirty="0">
              <a:solidFill>
                <a:srgbClr val="FF0000"/>
              </a:solidFill>
              <a:latin typeface="Times New Roman" pitchFamily="18" charset="0"/>
              <a:cs typeface="Arial" charset="0"/>
            </a:endParaRP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In this case, add </a:t>
            </a:r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two</a:t>
            </a:r>
            <a:r>
              <a:rPr lang="en-US" altLang="en-US" dirty="0">
                <a:latin typeface="Arial" charset="0"/>
                <a:cs typeface="Arial" charset="0"/>
              </a:rPr>
              <a:t> zeros: </a:t>
            </a:r>
            <a:r>
              <a:rPr lang="en-US" altLang="en-US" dirty="0">
                <a:latin typeface="Consolas" pitchFamily="49" charset="0"/>
                <a:cs typeface="Arial" charset="0"/>
              </a:rPr>
              <a:t>798532500 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Similarly, </a:t>
            </a:r>
            <a:r>
              <a:rPr lang="en-US" altLang="en-US" dirty="0">
                <a:latin typeface="Consolas" pitchFamily="49" charset="0"/>
                <a:cs typeface="Arial" charset="0"/>
              </a:rPr>
              <a:t>7985325 / 10</a:t>
            </a:r>
            <a:r>
              <a:rPr lang="en-US" altLang="en-US" baseline="30000" dirty="0">
                <a:solidFill>
                  <a:schemeClr val="hlink"/>
                </a:solidFill>
                <a:latin typeface="Consolas" pitchFamily="49" charset="0"/>
                <a:cs typeface="Arial" charset="0"/>
              </a:rPr>
              <a:t>3</a:t>
            </a:r>
            <a:r>
              <a:rPr lang="en-US" altLang="en-US" dirty="0">
                <a:latin typeface="Consolas" pitchFamily="49" charset="0"/>
                <a:cs typeface="Arial" charset="0"/>
              </a:rPr>
              <a:t> = 7985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Just add the appropriate number of zeros or remove the appropriate number of digits</a:t>
            </a:r>
          </a:p>
        </p:txBody>
      </p:sp>
    </p:spTree>
    <p:extLst>
      <p:ext uri="{BB962C8B-B14F-4D97-AF65-F5344CB8AC3E}">
        <p14:creationId xmlns:p14="http://schemas.microsoft.com/office/powerpoint/2010/main" val="4417451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The bitwise operators:  </a:t>
            </a:r>
            <a:r>
              <a:rPr lang="en-US" altLang="en-US" dirty="0">
                <a:latin typeface="Consolas" pitchFamily="49" charset="0"/>
                <a:cs typeface="Arial" charset="0"/>
              </a:rPr>
              <a:t>&amp; &lt;&lt; &gt;&gt;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 same works in base 2:</a:t>
            </a:r>
          </a:p>
          <a:p>
            <a:pPr algn="ctr">
              <a:buFontTx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US" altLang="en-US" dirty="0">
                <a:latin typeface="Consolas" pitchFamily="49" charset="0"/>
                <a:cs typeface="Arial" charset="0"/>
              </a:rPr>
              <a:t>100011100101</a:t>
            </a:r>
            <a:r>
              <a:rPr lang="en-US" altLang="en-US" baseline="-25000" dirty="0">
                <a:latin typeface="Consolas" pitchFamily="49" charset="0"/>
                <a:cs typeface="Arial" charset="0"/>
              </a:rPr>
              <a:t>2</a:t>
            </a:r>
            <a:r>
              <a:rPr lang="en-US" altLang="en-US" dirty="0">
                <a:latin typeface="Consolas" pitchFamily="49" charset="0"/>
                <a:cs typeface="Arial" charset="0"/>
              </a:rPr>
              <a:t> * 10000</a:t>
            </a:r>
            <a:r>
              <a:rPr lang="en-US" altLang="en-US" baseline="-25000" dirty="0">
                <a:latin typeface="Consolas" pitchFamily="49" charset="0"/>
                <a:cs typeface="Arial" charset="0"/>
              </a:rPr>
              <a:t>2</a:t>
            </a:r>
            <a:endParaRPr lang="en-US" altLang="en-US" dirty="0">
              <a:latin typeface="Consolas" pitchFamily="49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 multiplier is a power of 2:  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10000</a:t>
            </a:r>
            <a:r>
              <a:rPr lang="en-US" altLang="en-US" baseline="-25000" dirty="0">
                <a:latin typeface="Times New Roman" pitchFamily="18" charset="0"/>
                <a:cs typeface="Arial" charset="0"/>
              </a:rPr>
              <a:t>2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= 2</a:t>
            </a:r>
            <a:r>
              <a:rPr lang="en-US" altLang="en-US" baseline="30000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4</a:t>
            </a:r>
            <a:endParaRPr lang="en-US" altLang="en-US" dirty="0">
              <a:solidFill>
                <a:srgbClr val="FF0000"/>
              </a:solidFill>
              <a:latin typeface="Times New Roman" pitchFamily="18" charset="0"/>
              <a:cs typeface="Arial" charset="0"/>
            </a:endParaRP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In this case, add </a:t>
            </a:r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four</a:t>
            </a:r>
            <a:r>
              <a:rPr lang="en-US" altLang="en-US" dirty="0">
                <a:latin typeface="Arial" charset="0"/>
                <a:cs typeface="Arial" charset="0"/>
              </a:rPr>
              <a:t> zeros:  </a:t>
            </a:r>
            <a:r>
              <a:rPr lang="en-US" altLang="en-US" dirty="0">
                <a:latin typeface="Consolas" pitchFamily="49" charset="0"/>
                <a:cs typeface="Arial" charset="0"/>
              </a:rPr>
              <a:t>1000111001010000</a:t>
            </a:r>
            <a:endParaRPr lang="en-US" altLang="en-US" dirty="0">
              <a:latin typeface="Times New Roman" pitchFamily="18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Similarly, </a:t>
            </a:r>
            <a:r>
              <a:rPr lang="en-US" altLang="en-US" dirty="0">
                <a:latin typeface="Consolas" pitchFamily="49" charset="0"/>
                <a:cs typeface="Arial" charset="0"/>
              </a:rPr>
              <a:t>100011100101</a:t>
            </a:r>
            <a:r>
              <a:rPr lang="en-US" altLang="en-US" baseline="-25000" dirty="0">
                <a:latin typeface="Consolas" pitchFamily="49" charset="0"/>
                <a:cs typeface="Arial" charset="0"/>
              </a:rPr>
              <a:t>2</a:t>
            </a:r>
            <a:r>
              <a:rPr lang="en-US" altLang="en-US" dirty="0">
                <a:latin typeface="Consolas" pitchFamily="49" charset="0"/>
                <a:cs typeface="Arial" charset="0"/>
              </a:rPr>
              <a:t> / 1000000</a:t>
            </a:r>
            <a:r>
              <a:rPr lang="en-US" altLang="en-US" baseline="-25000" dirty="0">
                <a:latin typeface="Consolas" pitchFamily="49" charset="0"/>
                <a:cs typeface="Arial" charset="0"/>
              </a:rPr>
              <a:t>2</a:t>
            </a:r>
            <a:r>
              <a:rPr lang="en-US" altLang="en-US" dirty="0">
                <a:latin typeface="Consolas" pitchFamily="49" charset="0"/>
                <a:cs typeface="Arial" charset="0"/>
              </a:rPr>
              <a:t> == 100011</a:t>
            </a:r>
            <a:endParaRPr lang="en-US" alt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412943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The bitwise operators:  </a:t>
            </a:r>
            <a:r>
              <a:rPr lang="en-US" altLang="en-US" dirty="0">
                <a:latin typeface="Consolas" pitchFamily="49" charset="0"/>
                <a:cs typeface="Arial" charset="0"/>
              </a:rPr>
              <a:t>&amp; &lt;&lt; &gt;&gt;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This can be done mechanically by shifting the bits appropriately:</a:t>
            </a:r>
          </a:p>
          <a:p>
            <a:pPr algn="ctr"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US" altLang="en-US" dirty="0">
                <a:latin typeface="Consolas" pitchFamily="49" charset="0"/>
                <a:cs typeface="Arial" charset="0"/>
              </a:rPr>
              <a:t>1000</a:t>
            </a:r>
            <a:r>
              <a:rPr lang="en-US" altLang="en-US" sz="900" dirty="0">
                <a:solidFill>
                  <a:srgbClr val="000000"/>
                </a:solidFill>
                <a:latin typeface="Consolas" pitchFamily="49" charset="0"/>
                <a:cs typeface="Arial" charset="0"/>
              </a:rPr>
              <a:t> </a:t>
            </a:r>
            <a:r>
              <a:rPr lang="en-US" altLang="en-US" dirty="0">
                <a:latin typeface="Consolas" pitchFamily="49" charset="0"/>
                <a:cs typeface="Arial" charset="0"/>
              </a:rPr>
              <a:t>1110</a:t>
            </a:r>
            <a:r>
              <a:rPr lang="en-US" altLang="en-US" sz="900" dirty="0">
                <a:latin typeface="Consolas" pitchFamily="49" charset="0"/>
                <a:cs typeface="Arial" charset="0"/>
              </a:rPr>
              <a:t> </a:t>
            </a:r>
            <a:r>
              <a:rPr lang="en-US" altLang="en-US" dirty="0">
                <a:latin typeface="Consolas" pitchFamily="49" charset="0"/>
                <a:cs typeface="Arial" charset="0"/>
              </a:rPr>
              <a:t>0101</a:t>
            </a:r>
            <a:r>
              <a:rPr lang="en-US" altLang="en-US" baseline="-25000" dirty="0">
                <a:latin typeface="Consolas" pitchFamily="49" charset="0"/>
                <a:cs typeface="Arial" charset="0"/>
              </a:rPr>
              <a:t>2</a:t>
            </a:r>
            <a:r>
              <a:rPr lang="en-US" altLang="en-US" dirty="0">
                <a:latin typeface="Consolas" pitchFamily="49" charset="0"/>
                <a:cs typeface="Arial" charset="0"/>
              </a:rPr>
              <a:t> &lt;&lt; </a:t>
            </a:r>
            <a:r>
              <a:rPr lang="en-US" altLang="en-US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4</a:t>
            </a:r>
            <a:r>
              <a:rPr lang="en-US" altLang="en-US" dirty="0">
                <a:latin typeface="Consolas" pitchFamily="49" charset="0"/>
                <a:cs typeface="Arial" charset="0"/>
              </a:rPr>
              <a:t> == 1000</a:t>
            </a:r>
            <a:r>
              <a:rPr lang="en-US" altLang="en-US" sz="900" dirty="0">
                <a:solidFill>
                  <a:srgbClr val="000000"/>
                </a:solidFill>
                <a:latin typeface="Consolas" pitchFamily="49" charset="0"/>
                <a:cs typeface="Arial" charset="0"/>
              </a:rPr>
              <a:t> </a:t>
            </a:r>
            <a:r>
              <a:rPr lang="en-US" altLang="en-US" dirty="0">
                <a:latin typeface="Consolas" pitchFamily="49" charset="0"/>
                <a:cs typeface="Arial" charset="0"/>
              </a:rPr>
              <a:t>1110</a:t>
            </a:r>
            <a:r>
              <a:rPr lang="en-US" altLang="en-US" sz="900" dirty="0">
                <a:latin typeface="Consolas" pitchFamily="49" charset="0"/>
                <a:cs typeface="Arial" charset="0"/>
              </a:rPr>
              <a:t> </a:t>
            </a:r>
            <a:r>
              <a:rPr lang="en-US" altLang="en-US" dirty="0">
                <a:latin typeface="Consolas" pitchFamily="49" charset="0"/>
                <a:cs typeface="Arial" charset="0"/>
              </a:rPr>
              <a:t>0101</a:t>
            </a:r>
            <a:r>
              <a:rPr lang="en-US" altLang="en-US" sz="900" dirty="0">
                <a:solidFill>
                  <a:srgbClr val="000000"/>
                </a:solidFill>
                <a:latin typeface="Consolas" pitchFamily="49" charset="0"/>
                <a:cs typeface="Arial" charset="0"/>
              </a:rPr>
              <a:t> </a:t>
            </a:r>
            <a:r>
              <a:rPr lang="en-US" altLang="en-US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0000</a:t>
            </a:r>
            <a:r>
              <a:rPr lang="en-US" altLang="en-US" baseline="-25000" dirty="0">
                <a:latin typeface="Consolas" pitchFamily="49" charset="0"/>
                <a:cs typeface="Arial" charset="0"/>
              </a:rPr>
              <a:t>2</a:t>
            </a:r>
          </a:p>
          <a:p>
            <a:pPr algn="ctr"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US" altLang="en-US" dirty="0">
                <a:latin typeface="Consolas" pitchFamily="49" charset="0"/>
                <a:cs typeface="Arial" charset="0"/>
              </a:rPr>
              <a:t>1000</a:t>
            </a:r>
            <a:r>
              <a:rPr lang="en-US" altLang="en-US" sz="900" dirty="0">
                <a:solidFill>
                  <a:srgbClr val="000000"/>
                </a:solidFill>
                <a:latin typeface="Consolas" pitchFamily="49" charset="0"/>
                <a:cs typeface="Arial" charset="0"/>
              </a:rPr>
              <a:t> </a:t>
            </a:r>
            <a:r>
              <a:rPr lang="en-US" altLang="en-US" dirty="0">
                <a:latin typeface="Consolas" pitchFamily="49" charset="0"/>
                <a:cs typeface="Arial" charset="0"/>
              </a:rPr>
              <a:t>11</a:t>
            </a:r>
            <a:r>
              <a:rPr lang="en-US" altLang="en-US" dirty="0">
                <a:solidFill>
                  <a:srgbClr val="3333CC"/>
                </a:solidFill>
                <a:latin typeface="Consolas" pitchFamily="49" charset="0"/>
                <a:cs typeface="Arial" charset="0"/>
              </a:rPr>
              <a:t>10</a:t>
            </a:r>
            <a:r>
              <a:rPr lang="en-US" altLang="en-US" sz="900" dirty="0">
                <a:solidFill>
                  <a:srgbClr val="3333CC"/>
                </a:solidFill>
                <a:latin typeface="Consolas" pitchFamily="49" charset="0"/>
                <a:cs typeface="Arial" charset="0"/>
              </a:rPr>
              <a:t> </a:t>
            </a:r>
            <a:r>
              <a:rPr lang="en-US" altLang="en-US" dirty="0">
                <a:solidFill>
                  <a:srgbClr val="3333CC"/>
                </a:solidFill>
                <a:latin typeface="Consolas" pitchFamily="49" charset="0"/>
                <a:cs typeface="Arial" charset="0"/>
              </a:rPr>
              <a:t>0101</a:t>
            </a:r>
            <a:r>
              <a:rPr lang="en-US" altLang="en-US" baseline="-25000" dirty="0">
                <a:latin typeface="Consolas" pitchFamily="49" charset="0"/>
                <a:cs typeface="Arial" charset="0"/>
              </a:rPr>
              <a:t>2</a:t>
            </a:r>
            <a:r>
              <a:rPr lang="en-US" altLang="en-US" dirty="0">
                <a:latin typeface="Consolas" pitchFamily="49" charset="0"/>
                <a:cs typeface="Arial" charset="0"/>
              </a:rPr>
              <a:t> &gt;&gt; </a:t>
            </a:r>
            <a:r>
              <a:rPr lang="en-US" altLang="en-US" dirty="0">
                <a:solidFill>
                  <a:srgbClr val="3333CC"/>
                </a:solidFill>
                <a:latin typeface="Consolas" pitchFamily="49" charset="0"/>
                <a:cs typeface="Arial" charset="0"/>
              </a:rPr>
              <a:t>6</a:t>
            </a:r>
            <a:r>
              <a:rPr lang="en-US" altLang="en-US" dirty="0">
                <a:latin typeface="Consolas" pitchFamily="49" charset="0"/>
                <a:cs typeface="Arial" charset="0"/>
              </a:rPr>
              <a:t> == 10</a:t>
            </a:r>
            <a:r>
              <a:rPr lang="en-US" altLang="en-US" sz="900" dirty="0">
                <a:solidFill>
                  <a:srgbClr val="000000"/>
                </a:solidFill>
                <a:latin typeface="Consolas" pitchFamily="49" charset="0"/>
                <a:cs typeface="Arial" charset="0"/>
              </a:rPr>
              <a:t> </a:t>
            </a:r>
            <a:r>
              <a:rPr lang="en-US" altLang="en-US" dirty="0">
                <a:latin typeface="Consolas" pitchFamily="49" charset="0"/>
                <a:cs typeface="Arial" charset="0"/>
              </a:rPr>
              <a:t>0011</a:t>
            </a:r>
            <a:r>
              <a:rPr lang="en-US" altLang="en-US" baseline="-25000" dirty="0">
                <a:latin typeface="Consolas" pitchFamily="49" charset="0"/>
                <a:cs typeface="Arial" charset="0"/>
              </a:rPr>
              <a:t>2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Powers of 2 are now easy to calculate:</a:t>
            </a:r>
          </a:p>
          <a:p>
            <a:pPr>
              <a:buFont typeface="Arial" charset="0"/>
              <a:buNone/>
            </a:pPr>
            <a:r>
              <a:rPr lang="en-US" altLang="en-US" dirty="0">
                <a:latin typeface="Consolas" pitchFamily="49" charset="0"/>
                <a:cs typeface="Arial" charset="0"/>
              </a:rPr>
              <a:t>			1</a:t>
            </a:r>
            <a:r>
              <a:rPr lang="en-US" altLang="en-US" baseline="-25000" dirty="0">
                <a:latin typeface="Consolas" pitchFamily="49" charset="0"/>
                <a:cs typeface="Arial" charset="0"/>
              </a:rPr>
              <a:t>2</a:t>
            </a:r>
            <a:r>
              <a:rPr lang="en-US" altLang="en-US" dirty="0">
                <a:latin typeface="Consolas" pitchFamily="49" charset="0"/>
                <a:cs typeface="Arial" charset="0"/>
              </a:rPr>
              <a:t> &lt;&lt; </a:t>
            </a:r>
            <a:r>
              <a:rPr lang="en-US" altLang="en-US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4</a:t>
            </a:r>
            <a:r>
              <a:rPr lang="en-US" altLang="en-US" dirty="0">
                <a:latin typeface="Consolas" pitchFamily="49" charset="0"/>
                <a:cs typeface="Arial" charset="0"/>
              </a:rPr>
              <a:t> == 1</a:t>
            </a:r>
            <a:r>
              <a:rPr lang="en-US" altLang="en-US" sz="900" dirty="0">
                <a:solidFill>
                  <a:srgbClr val="000000"/>
                </a:solidFill>
                <a:latin typeface="Consolas" pitchFamily="49" charset="0"/>
                <a:cs typeface="Arial" charset="0"/>
              </a:rPr>
              <a:t> </a:t>
            </a:r>
            <a:r>
              <a:rPr lang="en-US" altLang="en-US" dirty="0">
                <a:latin typeface="Consolas" pitchFamily="49" charset="0"/>
                <a:cs typeface="Arial" charset="0"/>
              </a:rPr>
              <a:t>0000</a:t>
            </a:r>
            <a:r>
              <a:rPr lang="en-US" altLang="en-US" baseline="-25000" dirty="0">
                <a:latin typeface="Consolas" pitchFamily="49" charset="0"/>
                <a:cs typeface="Arial" charset="0"/>
              </a:rPr>
              <a:t>2</a:t>
            </a:r>
            <a:r>
              <a:rPr lang="en-US" altLang="en-US" dirty="0">
                <a:latin typeface="Consolas" pitchFamily="49" charset="0"/>
                <a:cs typeface="Arial" charset="0"/>
              </a:rPr>
              <a:t>       // 2</a:t>
            </a:r>
            <a:r>
              <a:rPr lang="en-US" altLang="en-US" baseline="30000" dirty="0">
                <a:latin typeface="Consolas" pitchFamily="49" charset="0"/>
                <a:cs typeface="Arial" charset="0"/>
              </a:rPr>
              <a:t>4</a:t>
            </a:r>
            <a:r>
              <a:rPr lang="en-US" altLang="en-US" dirty="0">
                <a:latin typeface="Consolas" pitchFamily="49" charset="0"/>
                <a:cs typeface="Arial" charset="0"/>
              </a:rPr>
              <a:t> = 16</a:t>
            </a:r>
            <a:endParaRPr lang="en-US" altLang="en-US" baseline="-25000" dirty="0">
              <a:latin typeface="Consolas" pitchFamily="49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		</a:t>
            </a:r>
            <a:r>
              <a:rPr lang="en-US" altLang="en-US" dirty="0">
                <a:latin typeface="Consolas" pitchFamily="49" charset="0"/>
                <a:cs typeface="Arial" charset="0"/>
              </a:rPr>
              <a:t>1</a:t>
            </a:r>
            <a:r>
              <a:rPr lang="en-US" altLang="en-US" baseline="-25000" dirty="0">
                <a:latin typeface="Consolas" pitchFamily="49" charset="0"/>
                <a:cs typeface="Arial" charset="0"/>
              </a:rPr>
              <a:t>2</a:t>
            </a:r>
            <a:r>
              <a:rPr lang="en-US" altLang="en-US" dirty="0">
                <a:latin typeface="Consolas" pitchFamily="49" charset="0"/>
                <a:cs typeface="Arial" charset="0"/>
              </a:rPr>
              <a:t> &lt;&lt; </a:t>
            </a:r>
            <a:r>
              <a:rPr lang="en-US" altLang="en-US" dirty="0">
                <a:solidFill>
                  <a:srgbClr val="3333CC"/>
                </a:solidFill>
                <a:latin typeface="Consolas" pitchFamily="49" charset="0"/>
                <a:cs typeface="Arial" charset="0"/>
              </a:rPr>
              <a:t>6</a:t>
            </a:r>
            <a:r>
              <a:rPr lang="en-US" altLang="en-US" dirty="0">
                <a:latin typeface="Consolas" pitchFamily="49" charset="0"/>
                <a:cs typeface="Arial" charset="0"/>
              </a:rPr>
              <a:t> == 100</a:t>
            </a:r>
            <a:r>
              <a:rPr lang="en-US" altLang="en-US" sz="900" dirty="0">
                <a:solidFill>
                  <a:srgbClr val="000000"/>
                </a:solidFill>
                <a:latin typeface="Consolas" pitchFamily="49" charset="0"/>
                <a:cs typeface="Arial" charset="0"/>
              </a:rPr>
              <a:t> </a:t>
            </a:r>
            <a:r>
              <a:rPr lang="en-US" altLang="en-US" dirty="0">
                <a:latin typeface="Consolas" pitchFamily="49" charset="0"/>
                <a:cs typeface="Arial" charset="0"/>
              </a:rPr>
              <a:t>0000</a:t>
            </a:r>
            <a:r>
              <a:rPr lang="en-US" altLang="en-US" baseline="-25000" dirty="0">
                <a:latin typeface="Consolas" pitchFamily="49" charset="0"/>
                <a:cs typeface="Arial" charset="0"/>
              </a:rPr>
              <a:t>2</a:t>
            </a:r>
            <a:r>
              <a:rPr lang="en-US" altLang="en-US" dirty="0">
                <a:latin typeface="Consolas" pitchFamily="49" charset="0"/>
                <a:cs typeface="Arial" charset="0"/>
              </a:rPr>
              <a:t>     // 2</a:t>
            </a:r>
            <a:r>
              <a:rPr lang="en-US" altLang="en-US" baseline="30000" dirty="0">
                <a:latin typeface="Consolas" pitchFamily="49" charset="0"/>
                <a:cs typeface="Arial" charset="0"/>
              </a:rPr>
              <a:t>6</a:t>
            </a:r>
            <a:r>
              <a:rPr lang="en-US" altLang="en-US" dirty="0">
                <a:latin typeface="Consolas" pitchFamily="49" charset="0"/>
                <a:cs typeface="Arial" charset="0"/>
              </a:rPr>
              <a:t> = 64</a:t>
            </a:r>
          </a:p>
          <a:p>
            <a:pPr algn="ctr">
              <a:buFont typeface="Arial" charset="0"/>
              <a:buNone/>
            </a:pPr>
            <a:endParaRPr lang="en-US" altLang="en-US" dirty="0">
              <a:latin typeface="Consolas" pitchFamily="49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442700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Modulo a power of two</a:t>
            </a:r>
            <a:endParaRPr lang="en-US" altLang="en-US" dirty="0">
              <a:latin typeface="Consolas" pitchFamily="49" charset="0"/>
              <a:cs typeface="Arial" charset="0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 implementation using the modulus/remainder operator:</a:t>
            </a:r>
          </a:p>
          <a:p>
            <a:pPr>
              <a:buFontTx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Tx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US" altLang="en-US" sz="1600" dirty="0">
                <a:latin typeface="Arial" charset="0"/>
                <a:cs typeface="Arial" charset="0"/>
              </a:rPr>
              <a:t>	</a:t>
            </a:r>
            <a:r>
              <a:rPr lang="en-US" altLang="en-US" sz="1800" dirty="0">
                <a:latin typeface="Consolas" pitchFamily="49" charset="0"/>
                <a:cs typeface="Arial" charset="0"/>
              </a:rPr>
              <a:t>unsigned </a:t>
            </a:r>
            <a:r>
              <a:rPr lang="en-US" altLang="en-US" sz="1800" dirty="0" err="1">
                <a:latin typeface="Consolas" pitchFamily="49" charset="0"/>
                <a:cs typeface="Arial" charset="0"/>
              </a:rPr>
              <a:t>int</a:t>
            </a:r>
            <a:r>
              <a:rPr lang="en-US" altLang="en-US" sz="1800" dirty="0">
                <a:latin typeface="Consolas" pitchFamily="49" charset="0"/>
                <a:cs typeface="Arial" charset="0"/>
              </a:rPr>
              <a:t> </a:t>
            </a:r>
            <a:r>
              <a:rPr lang="en-US" altLang="en-US" sz="1800" dirty="0" err="1">
                <a:latin typeface="Consolas" pitchFamily="49" charset="0"/>
                <a:cs typeface="Arial" charset="0"/>
              </a:rPr>
              <a:t>hash_M</a:t>
            </a:r>
            <a:r>
              <a:rPr lang="en-US" altLang="en-US" sz="1800" dirty="0">
                <a:latin typeface="Consolas" pitchFamily="49" charset="0"/>
                <a:cs typeface="Arial" charset="0"/>
              </a:rPr>
              <a:t>( unsigned </a:t>
            </a:r>
            <a:r>
              <a:rPr lang="en-US" altLang="en-US" sz="1800" dirty="0" err="1">
                <a:latin typeface="Consolas" pitchFamily="49" charset="0"/>
                <a:cs typeface="Arial" charset="0"/>
              </a:rPr>
              <a:t>int</a:t>
            </a:r>
            <a:r>
              <a:rPr lang="en-US" altLang="en-US" sz="1800" dirty="0">
                <a:latin typeface="Consolas" pitchFamily="49" charset="0"/>
                <a:cs typeface="Arial" charset="0"/>
              </a:rPr>
              <a:t> n, unsigned </a:t>
            </a:r>
            <a:r>
              <a:rPr lang="en-US" altLang="en-US" sz="1800" dirty="0" err="1">
                <a:latin typeface="Consolas" pitchFamily="49" charset="0"/>
                <a:cs typeface="Arial" charset="0"/>
              </a:rPr>
              <a:t>int</a:t>
            </a:r>
            <a:r>
              <a:rPr lang="en-US" altLang="en-US" sz="1800" dirty="0">
                <a:latin typeface="Consolas" pitchFamily="49" charset="0"/>
                <a:cs typeface="Arial" charset="0"/>
              </a:rPr>
              <a:t> m ) {</a:t>
            </a:r>
          </a:p>
          <a:p>
            <a:pPr>
              <a:buFontTx/>
              <a:buNone/>
            </a:pPr>
            <a:r>
              <a:rPr lang="en-US" altLang="en-US" sz="1800" dirty="0">
                <a:latin typeface="Consolas" pitchFamily="49" charset="0"/>
                <a:cs typeface="Arial" charset="0"/>
              </a:rPr>
              <a:t>		    return n &amp; ((1 &lt;&lt; m) – 1);</a:t>
            </a:r>
          </a:p>
          <a:p>
            <a:pPr>
              <a:buFontTx/>
              <a:buNone/>
            </a:pPr>
            <a:r>
              <a:rPr lang="en-US" altLang="en-US" sz="1800" dirty="0">
                <a:latin typeface="Consolas" pitchFamily="49" charset="0"/>
                <a:cs typeface="Arial" charset="0"/>
              </a:rPr>
              <a:t>		}</a:t>
            </a:r>
          </a:p>
        </p:txBody>
      </p:sp>
    </p:spTree>
    <p:extLst>
      <p:ext uri="{BB962C8B-B14F-4D97-AF65-F5344CB8AC3E}">
        <p14:creationId xmlns:p14="http://schemas.microsoft.com/office/powerpoint/2010/main" val="328687077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Problem: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Suppose that the hash function </a:t>
            </a:r>
            <a:r>
              <a:rPr lang="en-US" altLang="en-US" i="1" dirty="0">
                <a:latin typeface="Arial" charset="0"/>
                <a:cs typeface="Arial" charset="0"/>
              </a:rPr>
              <a:t>h</a:t>
            </a:r>
            <a:r>
              <a:rPr lang="en-US" altLang="en-US" dirty="0">
                <a:latin typeface="Arial" charset="0"/>
                <a:cs typeface="Arial" charset="0"/>
              </a:rPr>
              <a:t> is always even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An even number modulo a power of two is still even</a:t>
            </a:r>
          </a:p>
          <a:p>
            <a:pPr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Example:  memory allocations are multiples of word size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On a 64-bit computer, addresses returned by 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en-US" dirty="0">
                <a:latin typeface="Arial" charset="0"/>
                <a:cs typeface="Arial" charset="0"/>
              </a:rPr>
              <a:t> will be multiples of 8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The probability that </a:t>
            </a:r>
            <a:r>
              <a:rPr lang="en-CA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CA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) = </a:t>
            </a:r>
            <a:r>
              <a:rPr lang="en-CA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CA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)</a:t>
            </a:r>
            <a:r>
              <a:rPr lang="en-US" altLang="en-US" dirty="0">
                <a:latin typeface="Arial" charset="0"/>
                <a:cs typeface="Arial" charset="0"/>
              </a:rPr>
              <a:t> is one in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/8</a:t>
            </a: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This is not one in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en-US" dirty="0">
                <a:latin typeface="Arial" charset="0"/>
                <a:cs typeface="Arial" charset="0"/>
              </a:rPr>
              <a:t> 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endParaRPr lang="en-US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Modulo a power of two</a:t>
            </a:r>
            <a:endParaRPr lang="en-US" altLang="en-US" dirty="0">
              <a:latin typeface="Consolas" pitchFamily="49" charset="0"/>
              <a:cs typeface="Arial" charset="0"/>
            </a:endParaRPr>
          </a:p>
        </p:txBody>
      </p:sp>
      <p:pic>
        <p:nvPicPr>
          <p:cNvPr id="3" name="图片 2" descr="一群卡通人物&#10;&#10;中度可信度描述已自动生成">
            <a:extLst>
              <a:ext uri="{FF2B5EF4-FFF2-40B4-BE49-F238E27FC236}">
                <a16:creationId xmlns:a16="http://schemas.microsoft.com/office/drawing/2014/main" id="{933920CD-225A-BC4D-B32F-04A68881EF9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0" t="41600" r="78350" b="40550"/>
          <a:stretch/>
        </p:blipFill>
        <p:spPr>
          <a:xfrm>
            <a:off x="429256" y="1556792"/>
            <a:ext cx="395429" cy="42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53444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The multiplicative method</a:t>
            </a:r>
            <a:endParaRPr lang="en-US" altLang="en-US" dirty="0">
              <a:latin typeface="Consolas" pitchFamily="49" charset="0"/>
              <a:cs typeface="Arial" charset="0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We need to obfuscate the bits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The most common method to obfuscate bits is multiplication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Consider how one bit can affect an entire range of numbers in the result:</a:t>
            </a:r>
          </a:p>
          <a:p>
            <a:pPr lvl="1"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                                   10100</a:t>
            </a:r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1</a:t>
            </a:r>
            <a:r>
              <a:rPr lang="en-US" altLang="en-US" dirty="0">
                <a:latin typeface="Arial" charset="0"/>
                <a:cs typeface="Arial" charset="0"/>
              </a:rPr>
              <a:t>11</a:t>
            </a:r>
          </a:p>
          <a:p>
            <a:pPr lvl="1"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                                × </a:t>
            </a:r>
            <a:r>
              <a:rPr lang="en-US" altLang="en-US" u="sng" dirty="0">
                <a:latin typeface="Arial" charset="0"/>
                <a:cs typeface="Arial" charset="0"/>
              </a:rPr>
              <a:t>11010011</a:t>
            </a:r>
          </a:p>
          <a:p>
            <a:pPr lvl="1"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                                   10100</a:t>
            </a:r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1</a:t>
            </a:r>
            <a:r>
              <a:rPr lang="en-US" altLang="en-US" dirty="0">
                <a:latin typeface="Arial" charset="0"/>
                <a:cs typeface="Arial" charset="0"/>
              </a:rPr>
              <a:t>11</a:t>
            </a:r>
          </a:p>
          <a:p>
            <a:pPr lvl="1"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                                 10100</a:t>
            </a:r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1</a:t>
            </a:r>
            <a:r>
              <a:rPr lang="en-US" altLang="en-US" dirty="0">
                <a:latin typeface="Arial" charset="0"/>
                <a:cs typeface="Arial" charset="0"/>
              </a:rPr>
              <a:t>11</a:t>
            </a:r>
          </a:p>
          <a:p>
            <a:pPr lvl="1"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                           10100</a:t>
            </a:r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1</a:t>
            </a:r>
            <a:r>
              <a:rPr lang="en-US" altLang="en-US" dirty="0">
                <a:latin typeface="Arial" charset="0"/>
                <a:cs typeface="Arial" charset="0"/>
              </a:rPr>
              <a:t>11</a:t>
            </a:r>
          </a:p>
          <a:p>
            <a:pPr lvl="1"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                       10100</a:t>
            </a:r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1</a:t>
            </a:r>
            <a:r>
              <a:rPr lang="en-US" altLang="en-US" dirty="0">
                <a:latin typeface="Arial" charset="0"/>
                <a:cs typeface="Arial" charset="0"/>
              </a:rPr>
              <a:t>11</a:t>
            </a:r>
          </a:p>
          <a:p>
            <a:pPr lvl="1"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                + </a:t>
            </a:r>
            <a:r>
              <a:rPr lang="en-US" altLang="en-US" u="sng" dirty="0">
                <a:latin typeface="Arial" charset="0"/>
                <a:cs typeface="Arial" charset="0"/>
              </a:rPr>
              <a:t>  10100</a:t>
            </a:r>
            <a:r>
              <a:rPr lang="en-US" altLang="en-US" u="sng" dirty="0">
                <a:solidFill>
                  <a:srgbClr val="FF0000"/>
                </a:solidFill>
                <a:latin typeface="Arial" charset="0"/>
                <a:cs typeface="Arial" charset="0"/>
              </a:rPr>
              <a:t>1</a:t>
            </a:r>
            <a:r>
              <a:rPr lang="en-US" altLang="en-US" u="sng" dirty="0">
                <a:latin typeface="Arial" charset="0"/>
                <a:cs typeface="Arial" charset="0"/>
              </a:rPr>
              <a:t>11              </a:t>
            </a:r>
            <a:r>
              <a:rPr lang="en-US" altLang="en-US" u="sng" dirty="0">
                <a:solidFill>
                  <a:schemeClr val="bg1"/>
                </a:solidFill>
                <a:latin typeface="Arial" charset="0"/>
                <a:cs typeface="Arial" charset="0"/>
              </a:rPr>
              <a:t>.</a:t>
            </a:r>
            <a:r>
              <a:rPr lang="en-US" altLang="en-US" u="sng" dirty="0">
                <a:latin typeface="Arial" charset="0"/>
                <a:cs typeface="Arial" charset="0"/>
              </a:rPr>
              <a:t> </a:t>
            </a:r>
          </a:p>
          <a:p>
            <a:pPr lvl="1"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                   100010</a:t>
            </a:r>
            <a:r>
              <a:rPr lang="en-US" altLang="en-US" b="1" dirty="0">
                <a:solidFill>
                  <a:srgbClr val="FF0000"/>
                </a:solidFill>
                <a:latin typeface="Arial" charset="0"/>
                <a:cs typeface="Arial" charset="0"/>
              </a:rPr>
              <a:t>11101001</a:t>
            </a:r>
            <a:r>
              <a:rPr lang="en-US" altLang="en-US" dirty="0">
                <a:latin typeface="Arial" charset="0"/>
                <a:cs typeface="Arial" charset="0"/>
              </a:rPr>
              <a:t>01</a:t>
            </a:r>
          </a:p>
          <a:p>
            <a:pPr lvl="1"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</p:txBody>
      </p:sp>
      <p:sp>
        <p:nvSpPr>
          <p:cNvPr id="19460" name="TextBox 3"/>
          <p:cNvSpPr txBox="1">
            <a:spLocks noChangeArrowheads="1"/>
          </p:cNvSpPr>
          <p:nvPr/>
        </p:nvSpPr>
        <p:spPr bwMode="auto">
          <a:xfrm>
            <a:off x="5143500" y="4214813"/>
            <a:ext cx="3146425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dirty="0"/>
              <a:t>The </a:t>
            </a:r>
            <a:r>
              <a:rPr lang="en-CA" altLang="en-US" i="1" dirty="0"/>
              <a:t>avalanche</a:t>
            </a:r>
            <a:r>
              <a:rPr lang="en-CA" altLang="en-US" dirty="0"/>
              <a:t> effect:  changing one bits has the potential of affecting all bits in the result:</a:t>
            </a:r>
          </a:p>
          <a:p>
            <a:pPr eaLnBrk="1" hangingPunct="1"/>
            <a:r>
              <a:rPr lang="en-US" altLang="en-US" dirty="0"/>
              <a:t>10100</a:t>
            </a:r>
            <a:r>
              <a:rPr lang="en-US" altLang="en-US" dirty="0">
                <a:solidFill>
                  <a:srgbClr val="FF0000"/>
                </a:solidFill>
              </a:rPr>
              <a:t>0</a:t>
            </a:r>
            <a:r>
              <a:rPr lang="en-US" altLang="en-US" dirty="0"/>
              <a:t>11 × 11010011</a:t>
            </a:r>
          </a:p>
          <a:p>
            <a:pPr eaLnBrk="1" hangingPunct="1"/>
            <a:r>
              <a:rPr lang="en-CA" altLang="en-US" dirty="0"/>
              <a:t>    = 100001</a:t>
            </a:r>
            <a:r>
              <a:rPr lang="en-CA" altLang="en-US" dirty="0">
                <a:solidFill>
                  <a:srgbClr val="FF0000"/>
                </a:solidFill>
              </a:rPr>
              <a:t>10010110</a:t>
            </a:r>
            <a:r>
              <a:rPr lang="en-CA" altLang="en-US" dirty="0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84360123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The multiplicative method</a:t>
            </a:r>
            <a:endParaRPr lang="en-US" altLang="en-US" dirty="0">
              <a:latin typeface="Consolas" pitchFamily="49" charset="0"/>
              <a:cs typeface="Arial" charset="0"/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Multiplying by a fixed constant is a reasonable method</a:t>
            </a:r>
          </a:p>
          <a:p>
            <a:pPr lvl="1"/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Take the middle </a:t>
            </a:r>
            <a:r>
              <a:rPr lang="en-US" altLang="en-US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 bits of </a:t>
            </a:r>
            <a:r>
              <a:rPr lang="en-US" altLang="en-US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Cn</a:t>
            </a:r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:</a:t>
            </a:r>
          </a:p>
          <a:p>
            <a:pPr>
              <a:buFontTx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Tx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	</a:t>
            </a:r>
            <a:r>
              <a:rPr lang="en-US" altLang="en-US" sz="1800" dirty="0">
                <a:latin typeface="Consolas" pitchFamily="49" charset="0"/>
                <a:cs typeface="Arial" charset="0"/>
              </a:rPr>
              <a:t>unsigned </a:t>
            </a:r>
            <a:r>
              <a:rPr lang="en-US" altLang="en-US" sz="1800" dirty="0" err="1">
                <a:latin typeface="Consolas" pitchFamily="49" charset="0"/>
                <a:cs typeface="Arial" charset="0"/>
              </a:rPr>
              <a:t>int</a:t>
            </a:r>
            <a:r>
              <a:rPr lang="en-US" altLang="en-US" sz="1800" dirty="0">
                <a:latin typeface="Consolas" pitchFamily="49" charset="0"/>
                <a:cs typeface="Arial" charset="0"/>
              </a:rPr>
              <a:t> const C = 581869333;  // some number</a:t>
            </a:r>
          </a:p>
          <a:p>
            <a:pPr>
              <a:buFontTx/>
              <a:buNone/>
            </a:pPr>
            <a:endParaRPr lang="en-US" altLang="en-US" sz="1800" dirty="0">
              <a:latin typeface="Consolas" pitchFamily="49" charset="0"/>
              <a:cs typeface="Arial" charset="0"/>
            </a:endParaRPr>
          </a:p>
          <a:p>
            <a:pPr>
              <a:buFontTx/>
              <a:buNone/>
            </a:pPr>
            <a:r>
              <a:rPr lang="en-US" altLang="en-US" sz="1800" dirty="0">
                <a:latin typeface="Consolas" pitchFamily="49" charset="0"/>
                <a:cs typeface="Arial" charset="0"/>
              </a:rPr>
              <a:t>		unsigned </a:t>
            </a:r>
            <a:r>
              <a:rPr lang="en-US" altLang="en-US" sz="1800" dirty="0" err="1">
                <a:latin typeface="Consolas" pitchFamily="49" charset="0"/>
                <a:cs typeface="Arial" charset="0"/>
              </a:rPr>
              <a:t>int</a:t>
            </a:r>
            <a:r>
              <a:rPr lang="en-US" altLang="en-US" sz="1800" dirty="0">
                <a:latin typeface="Consolas" pitchFamily="49" charset="0"/>
                <a:cs typeface="Arial" charset="0"/>
              </a:rPr>
              <a:t> </a:t>
            </a:r>
            <a:r>
              <a:rPr lang="en-US" altLang="en-US" sz="1800" dirty="0" err="1">
                <a:latin typeface="Consolas" pitchFamily="49" charset="0"/>
                <a:cs typeface="Arial" charset="0"/>
              </a:rPr>
              <a:t>hash_M</a:t>
            </a:r>
            <a:r>
              <a:rPr lang="en-US" altLang="en-US" sz="1800" dirty="0">
                <a:latin typeface="Consolas" pitchFamily="49" charset="0"/>
                <a:cs typeface="Arial" charset="0"/>
              </a:rPr>
              <a:t>( unsigned </a:t>
            </a:r>
            <a:r>
              <a:rPr lang="en-US" altLang="en-US" sz="1800" dirty="0" err="1">
                <a:latin typeface="Consolas" pitchFamily="49" charset="0"/>
                <a:cs typeface="Arial" charset="0"/>
              </a:rPr>
              <a:t>int</a:t>
            </a:r>
            <a:r>
              <a:rPr lang="en-US" altLang="en-US" sz="1800" dirty="0">
                <a:latin typeface="Consolas" pitchFamily="49" charset="0"/>
                <a:cs typeface="Arial" charset="0"/>
              </a:rPr>
              <a:t> n, unsigned </a:t>
            </a:r>
            <a:r>
              <a:rPr lang="en-US" altLang="en-US" sz="1800" dirty="0" err="1">
                <a:latin typeface="Consolas" pitchFamily="49" charset="0"/>
                <a:cs typeface="Arial" charset="0"/>
              </a:rPr>
              <a:t>int</a:t>
            </a:r>
            <a:r>
              <a:rPr lang="en-US" altLang="en-US" sz="1800" dirty="0">
                <a:latin typeface="Consolas" pitchFamily="49" charset="0"/>
                <a:cs typeface="Arial" charset="0"/>
              </a:rPr>
              <a:t> m ) {</a:t>
            </a:r>
          </a:p>
          <a:p>
            <a:pPr>
              <a:buFontTx/>
              <a:buNone/>
            </a:pPr>
            <a:r>
              <a:rPr lang="en-US" altLang="en-US" sz="1800" dirty="0">
                <a:latin typeface="Consolas" pitchFamily="49" charset="0"/>
                <a:cs typeface="Arial" charset="0"/>
              </a:rPr>
              <a:t>		    unsigned </a:t>
            </a:r>
            <a:r>
              <a:rPr lang="en-US" altLang="en-US" sz="1800" dirty="0" err="1">
                <a:latin typeface="Consolas" pitchFamily="49" charset="0"/>
                <a:cs typeface="Arial" charset="0"/>
              </a:rPr>
              <a:t>int</a:t>
            </a:r>
            <a:r>
              <a:rPr lang="en-US" altLang="en-US" sz="1800" dirty="0">
                <a:latin typeface="Consolas" pitchFamily="49" charset="0"/>
                <a:cs typeface="Arial" charset="0"/>
              </a:rPr>
              <a:t> shift = (32 – m)/2;</a:t>
            </a:r>
          </a:p>
          <a:p>
            <a:pPr>
              <a:buFontTx/>
              <a:buNone/>
            </a:pPr>
            <a:r>
              <a:rPr lang="en-US" altLang="en-US" sz="1800" dirty="0">
                <a:latin typeface="Consolas" pitchFamily="49" charset="0"/>
                <a:cs typeface="Arial" charset="0"/>
              </a:rPr>
              <a:t>		    return ((C*n) &gt;&gt; shift) &amp; ((1 &lt;&lt; m) – 1);</a:t>
            </a:r>
          </a:p>
          <a:p>
            <a:pPr>
              <a:buFontTx/>
              <a:buNone/>
            </a:pPr>
            <a:r>
              <a:rPr lang="en-US" altLang="en-US" sz="1800" dirty="0">
                <a:latin typeface="Consolas" pitchFamily="49" charset="0"/>
                <a:cs typeface="Arial" charset="0"/>
              </a:rPr>
              <a:t>		}</a:t>
            </a:r>
          </a:p>
        </p:txBody>
      </p:sp>
    </p:spTree>
    <p:extLst>
      <p:ext uri="{BB962C8B-B14F-4D97-AF65-F5344CB8AC3E}">
        <p14:creationId xmlns:p14="http://schemas.microsoft.com/office/powerpoint/2010/main" val="291029878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The multiplicative method</a:t>
            </a:r>
            <a:endParaRPr lang="en-US" altLang="en-US" dirty="0">
              <a:latin typeface="Consolas" pitchFamily="49" charset="0"/>
              <a:cs typeface="Arial" charset="0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Suppose that the value </a:t>
            </a:r>
            <a:r>
              <a:rPr lang="en-US" altLang="en-US" i="1">
                <a:latin typeface="Times" pitchFamily="18" charset="0"/>
                <a:cs typeface="Times" pitchFamily="18" charset="0"/>
              </a:rPr>
              <a:t>m</a:t>
            </a:r>
            <a:r>
              <a:rPr lang="en-US" altLang="en-US">
                <a:latin typeface="Times" pitchFamily="18" charset="0"/>
                <a:cs typeface="Times" pitchFamily="18" charset="0"/>
              </a:rPr>
              <a:t> = 10 </a:t>
            </a:r>
            <a:r>
              <a:rPr lang="en-US" altLang="en-US">
                <a:latin typeface="Arial" charset="0"/>
                <a:cs typeface="Arial" charset="0"/>
              </a:rPr>
              <a:t>(</a:t>
            </a:r>
            <a:r>
              <a:rPr lang="en-US" altLang="en-US" i="1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en-US">
                <a:latin typeface="Times New Roman" pitchFamily="18" charset="0"/>
                <a:cs typeface="Times New Roman" pitchFamily="18" charset="0"/>
              </a:rPr>
              <a:t> = 1024</a:t>
            </a:r>
            <a:r>
              <a:rPr lang="en-US" altLang="en-US">
                <a:latin typeface="Arial" charset="0"/>
                <a:cs typeface="Arial" charset="0"/>
              </a:rPr>
              <a:t>) and </a:t>
            </a:r>
            <a:r>
              <a:rPr lang="en-US" altLang="en-US" i="1">
                <a:latin typeface="Times" pitchFamily="18" charset="0"/>
                <a:cs typeface="Times" pitchFamily="18" charset="0"/>
              </a:rPr>
              <a:t>n</a:t>
            </a:r>
            <a:r>
              <a:rPr lang="en-US" altLang="en-US">
                <a:latin typeface="Times" pitchFamily="18" charset="0"/>
                <a:cs typeface="Times" pitchFamily="18" charset="0"/>
              </a:rPr>
              <a:t> = 42</a:t>
            </a:r>
          </a:p>
          <a:p>
            <a:pPr>
              <a:buFontTx/>
              <a:buNone/>
            </a:pPr>
            <a:r>
              <a:rPr lang="en-US" altLang="en-US" sz="1600">
                <a:latin typeface="Arial" charset="0"/>
                <a:cs typeface="Arial" charset="0"/>
              </a:rPr>
              <a:t>	</a:t>
            </a:r>
            <a:r>
              <a:rPr lang="en-US" altLang="en-US" sz="1600">
                <a:latin typeface="Consolas" pitchFamily="49" charset="0"/>
                <a:cs typeface="Arial" charset="0"/>
              </a:rPr>
              <a:t>	const unsigned int C = 581869333;  // some number</a:t>
            </a:r>
          </a:p>
          <a:p>
            <a:pPr>
              <a:buFontTx/>
              <a:buNone/>
            </a:pPr>
            <a:endParaRPr lang="en-US" altLang="en-US" sz="1600">
              <a:latin typeface="Consolas" pitchFamily="49" charset="0"/>
              <a:cs typeface="Arial" charset="0"/>
            </a:endParaRPr>
          </a:p>
          <a:p>
            <a:pPr>
              <a:buFontTx/>
              <a:buNone/>
            </a:pPr>
            <a:r>
              <a:rPr lang="en-US" altLang="en-US" sz="1600">
                <a:latin typeface="Consolas" pitchFamily="49" charset="0"/>
                <a:cs typeface="Arial" charset="0"/>
              </a:rPr>
              <a:t>		unsigned int hash_M( unsigned int n, unsigned int m ) {</a:t>
            </a:r>
          </a:p>
          <a:p>
            <a:pPr>
              <a:buFontTx/>
              <a:buNone/>
            </a:pPr>
            <a:r>
              <a:rPr lang="en-US" altLang="en-US" sz="1600">
                <a:latin typeface="Consolas" pitchFamily="49" charset="0"/>
                <a:cs typeface="Arial" charset="0"/>
              </a:rPr>
              <a:t>		    unsigned int shift = (32 – m)/2;</a:t>
            </a:r>
          </a:p>
          <a:p>
            <a:pPr>
              <a:buFontTx/>
              <a:buNone/>
            </a:pPr>
            <a:r>
              <a:rPr lang="en-US" altLang="en-US" sz="1600">
                <a:latin typeface="Consolas" pitchFamily="49" charset="0"/>
                <a:cs typeface="Arial" charset="0"/>
              </a:rPr>
              <a:t>		    return ((C*n) &gt;&gt; shift) &amp; ((1 &lt;&lt; m) – 1);</a:t>
            </a:r>
          </a:p>
          <a:p>
            <a:pPr>
              <a:buFontTx/>
              <a:buNone/>
            </a:pPr>
            <a:r>
              <a:rPr lang="en-US" altLang="en-US" sz="1600">
                <a:latin typeface="Consolas" pitchFamily="49" charset="0"/>
                <a:cs typeface="Arial" charset="0"/>
              </a:rPr>
              <a:t>		}</a:t>
            </a:r>
          </a:p>
        </p:txBody>
      </p:sp>
    </p:spTree>
    <p:extLst>
      <p:ext uri="{BB962C8B-B14F-4D97-AF65-F5344CB8AC3E}">
        <p14:creationId xmlns:p14="http://schemas.microsoft.com/office/powerpoint/2010/main" val="349166869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The multiplicative method</a:t>
            </a:r>
            <a:endParaRPr lang="en-US" altLang="en-US" dirty="0">
              <a:latin typeface="Consolas" pitchFamily="49" charset="0"/>
              <a:cs typeface="Arial" charset="0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First calculate the shift</a:t>
            </a:r>
            <a:endParaRPr lang="en-US" altLang="en-US">
              <a:latin typeface="Times" pitchFamily="18" charset="0"/>
              <a:cs typeface="Times" pitchFamily="18" charset="0"/>
            </a:endParaRPr>
          </a:p>
          <a:p>
            <a:pPr>
              <a:buFontTx/>
              <a:buNone/>
            </a:pPr>
            <a:r>
              <a:rPr lang="en-US" altLang="en-US" sz="1600">
                <a:latin typeface="Arial" charset="0"/>
                <a:cs typeface="Arial" charset="0"/>
              </a:rPr>
              <a:t>	</a:t>
            </a:r>
            <a:r>
              <a:rPr lang="en-US" altLang="en-US" sz="1600">
                <a:latin typeface="Consolas" pitchFamily="49" charset="0"/>
                <a:cs typeface="Arial" charset="0"/>
              </a:rPr>
              <a:t>	const unsigned int C = 581869333;  // some number</a:t>
            </a:r>
          </a:p>
          <a:p>
            <a:pPr>
              <a:buFontTx/>
              <a:buNone/>
            </a:pPr>
            <a:endParaRPr lang="en-US" altLang="en-US" sz="1600">
              <a:latin typeface="Consolas" pitchFamily="49" charset="0"/>
              <a:cs typeface="Arial" charset="0"/>
            </a:endParaRPr>
          </a:p>
          <a:p>
            <a:pPr>
              <a:buFontTx/>
              <a:buNone/>
            </a:pPr>
            <a:r>
              <a:rPr lang="en-US" altLang="en-US" sz="1600">
                <a:latin typeface="Consolas" pitchFamily="49" charset="0"/>
                <a:cs typeface="Arial" charset="0"/>
              </a:rPr>
              <a:t>		unsigned int hash_M( unsigned int n, unsigned int m ) {</a:t>
            </a:r>
          </a:p>
          <a:p>
            <a:pPr>
              <a:buFontTx/>
              <a:buNone/>
            </a:pPr>
            <a:r>
              <a:rPr lang="en-US" altLang="en-US" sz="1600">
                <a:latin typeface="Consolas" pitchFamily="49" charset="0"/>
                <a:cs typeface="Arial" charset="0"/>
              </a:rPr>
              <a:t>		    </a:t>
            </a:r>
            <a:r>
              <a:rPr lang="en-US" altLang="en-US" sz="1600" b="1">
                <a:solidFill>
                  <a:srgbClr val="FF0000"/>
                </a:solidFill>
                <a:latin typeface="Consolas" pitchFamily="49" charset="0"/>
                <a:cs typeface="Arial" charset="0"/>
              </a:rPr>
              <a:t>unsigned int shift = (32 – m)/2;</a:t>
            </a:r>
          </a:p>
          <a:p>
            <a:pPr>
              <a:buFontTx/>
              <a:buNone/>
            </a:pPr>
            <a:r>
              <a:rPr lang="en-US" altLang="en-US" sz="1600">
                <a:latin typeface="Consolas" pitchFamily="49" charset="0"/>
                <a:cs typeface="Arial" charset="0"/>
              </a:rPr>
              <a:t>		    return ((C*n) &gt;&gt; shift) &amp; ((1 &lt;&lt; m) – 1);</a:t>
            </a:r>
          </a:p>
          <a:p>
            <a:pPr>
              <a:buFontTx/>
              <a:buNone/>
            </a:pPr>
            <a:r>
              <a:rPr lang="en-US" altLang="en-US" sz="1600">
                <a:latin typeface="Consolas" pitchFamily="49" charset="0"/>
                <a:cs typeface="Arial" charset="0"/>
              </a:rPr>
              <a:t>		}</a:t>
            </a:r>
          </a:p>
        </p:txBody>
      </p:sp>
      <p:sp>
        <p:nvSpPr>
          <p:cNvPr id="23556" name="TextBox 3"/>
          <p:cNvSpPr txBox="1">
            <a:spLocks noChangeArrowheads="1"/>
          </p:cNvSpPr>
          <p:nvPr/>
        </p:nvSpPr>
        <p:spPr bwMode="auto">
          <a:xfrm>
            <a:off x="468313" y="3644900"/>
            <a:ext cx="14509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shift = 11</a:t>
            </a:r>
          </a:p>
        </p:txBody>
      </p:sp>
      <p:sp>
        <p:nvSpPr>
          <p:cNvPr id="23557" name="TextBox 4"/>
          <p:cNvSpPr txBox="1">
            <a:spLocks noChangeArrowheads="1"/>
          </p:cNvSpPr>
          <p:nvPr/>
        </p:nvSpPr>
        <p:spPr bwMode="auto">
          <a:xfrm>
            <a:off x="7596188" y="1268413"/>
            <a:ext cx="9271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000" i="1">
                <a:latin typeface="Times" pitchFamily="18" charset="0"/>
                <a:cs typeface="Times" pitchFamily="18" charset="0"/>
              </a:rPr>
              <a:t>m</a:t>
            </a:r>
            <a:r>
              <a:rPr lang="en-US" altLang="en-US" sz="2000">
                <a:latin typeface="Times" pitchFamily="18" charset="0"/>
                <a:cs typeface="Times" pitchFamily="18" charset="0"/>
              </a:rPr>
              <a:t> = 10</a:t>
            </a:r>
          </a:p>
          <a:p>
            <a:pPr eaLnBrk="1" hangingPunct="1"/>
            <a:r>
              <a:rPr lang="en-US" altLang="en-US" sz="2000" i="1">
                <a:latin typeface="Times" pitchFamily="18" charset="0"/>
                <a:cs typeface="Times" pitchFamily="18" charset="0"/>
              </a:rPr>
              <a:t>n</a:t>
            </a:r>
            <a:r>
              <a:rPr lang="en-US" altLang="en-US" sz="2000">
                <a:latin typeface="Times" pitchFamily="18" charset="0"/>
                <a:cs typeface="Times" pitchFamily="18" charset="0"/>
              </a:rPr>
              <a:t> = 42</a:t>
            </a:r>
            <a:endParaRPr lang="en-CA" altLang="en-US" sz="2000"/>
          </a:p>
        </p:txBody>
      </p:sp>
    </p:spTree>
    <p:extLst>
      <p:ext uri="{BB962C8B-B14F-4D97-AF65-F5344CB8AC3E}">
        <p14:creationId xmlns:p14="http://schemas.microsoft.com/office/powerpoint/2010/main" val="150485685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The multiplicative method</a:t>
            </a:r>
            <a:endParaRPr lang="en-US" altLang="en-US" dirty="0">
              <a:latin typeface="Consolas" pitchFamily="49" charset="0"/>
              <a:cs typeface="Arial" charset="0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Calculate </a:t>
            </a:r>
            <a:r>
              <a:rPr lang="en-US" altLang="en-US" i="1" dirty="0">
                <a:latin typeface="Times" pitchFamily="18" charset="0"/>
                <a:cs typeface="Times" pitchFamily="18" charset="0"/>
              </a:rPr>
              <a:t>Cn</a:t>
            </a:r>
            <a:endParaRPr lang="en-US" altLang="en-US" dirty="0">
              <a:latin typeface="Times" pitchFamily="18" charset="0"/>
              <a:cs typeface="Times" pitchFamily="18" charset="0"/>
            </a:endParaRPr>
          </a:p>
          <a:p>
            <a:pPr>
              <a:buFontTx/>
              <a:buNone/>
            </a:pPr>
            <a:r>
              <a:rPr lang="en-US" altLang="en-US" sz="1600" dirty="0">
                <a:latin typeface="Arial" charset="0"/>
                <a:cs typeface="Arial" charset="0"/>
              </a:rPr>
              <a:t>	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	const unsigned int C = 581869333;  // some number</a:t>
            </a:r>
          </a:p>
          <a:p>
            <a:pPr>
              <a:buFontTx/>
              <a:buNone/>
            </a:pPr>
            <a:endParaRPr lang="en-US" altLang="en-US" sz="1600" dirty="0">
              <a:latin typeface="Consolas" pitchFamily="49" charset="0"/>
              <a:cs typeface="Arial" charset="0"/>
            </a:endParaRP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unsigned int 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hash_M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( unsigned int n, unsigned int m ) {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    unsigned int shift = (32 – m)/2;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    return ((</a:t>
            </a:r>
            <a:r>
              <a:rPr lang="en-US" altLang="en-US" sz="1600" b="1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C*n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) &gt;&gt; shift) &amp; ((1 &lt;&lt; m) – 1);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}</a:t>
            </a:r>
          </a:p>
        </p:txBody>
      </p:sp>
      <p:pic>
        <p:nvPicPr>
          <p:cNvPr id="25604" name="Picture 2" descr="C:\Users\dwharder\Desktop\vx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4084638"/>
            <a:ext cx="8713788" cy="150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5" name="TextBox 13"/>
          <p:cNvSpPr txBox="1">
            <a:spLocks noChangeArrowheads="1"/>
          </p:cNvSpPr>
          <p:nvPr/>
        </p:nvSpPr>
        <p:spPr bwMode="auto">
          <a:xfrm>
            <a:off x="468313" y="3644900"/>
            <a:ext cx="14509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shift = 11</a:t>
            </a:r>
          </a:p>
        </p:txBody>
      </p:sp>
      <p:sp>
        <p:nvSpPr>
          <p:cNvPr id="25606" name="TextBox 15"/>
          <p:cNvSpPr txBox="1">
            <a:spLocks noChangeArrowheads="1"/>
          </p:cNvSpPr>
          <p:nvPr/>
        </p:nvSpPr>
        <p:spPr bwMode="auto">
          <a:xfrm>
            <a:off x="7596188" y="1268413"/>
            <a:ext cx="9271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000" i="1">
                <a:latin typeface="Times" pitchFamily="18" charset="0"/>
                <a:cs typeface="Times" pitchFamily="18" charset="0"/>
              </a:rPr>
              <a:t>m</a:t>
            </a:r>
            <a:r>
              <a:rPr lang="en-US" altLang="en-US" sz="2000">
                <a:latin typeface="Times" pitchFamily="18" charset="0"/>
                <a:cs typeface="Times" pitchFamily="18" charset="0"/>
              </a:rPr>
              <a:t> = 10</a:t>
            </a:r>
          </a:p>
          <a:p>
            <a:pPr eaLnBrk="1" hangingPunct="1"/>
            <a:r>
              <a:rPr lang="en-US" altLang="en-US" sz="2000" i="1">
                <a:latin typeface="Times" pitchFamily="18" charset="0"/>
                <a:cs typeface="Times" pitchFamily="18" charset="0"/>
              </a:rPr>
              <a:t>n</a:t>
            </a:r>
            <a:r>
              <a:rPr lang="en-US" altLang="en-US" sz="2000">
                <a:latin typeface="Times" pitchFamily="18" charset="0"/>
                <a:cs typeface="Times" pitchFamily="18" charset="0"/>
              </a:rPr>
              <a:t> = 42</a:t>
            </a:r>
            <a:endParaRPr lang="en-CA" altLang="en-US" sz="2000"/>
          </a:p>
        </p:txBody>
      </p:sp>
    </p:spTree>
    <p:extLst>
      <p:ext uri="{BB962C8B-B14F-4D97-AF65-F5344CB8AC3E}">
        <p14:creationId xmlns:p14="http://schemas.microsoft.com/office/powerpoint/2010/main" val="4073578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>
                <a:latin typeface="Arial" charset="0"/>
                <a:cs typeface="Arial" charset="0"/>
              </a:rPr>
              <a:t>Supporting Example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 fontScale="92500" lnSpcReduction="10000"/>
          </a:bodyPr>
          <a:lstStyle/>
          <a:p>
            <a:pPr>
              <a:buFont typeface="Arial" charset="0"/>
              <a:buNone/>
            </a:pPr>
            <a:r>
              <a:rPr lang="en-CA" altLang="en-US" dirty="0">
                <a:latin typeface="Arial" charset="0"/>
                <a:cs typeface="Arial" charset="0"/>
              </a:rPr>
              <a:t>	A better solution:</a:t>
            </a:r>
          </a:p>
          <a:p>
            <a:pPr lvl="1"/>
            <a:r>
              <a:rPr lang="en-CA" altLang="en-US" dirty="0">
                <a:latin typeface="Arial" charset="0"/>
                <a:cs typeface="Arial" charset="0"/>
              </a:rPr>
              <a:t>Create an array of size 65536</a:t>
            </a:r>
          </a:p>
          <a:p>
            <a:pPr lvl="1"/>
            <a:r>
              <a:rPr lang="en-CA" altLang="en-US" dirty="0">
                <a:latin typeface="Arial" charset="0"/>
                <a:cs typeface="Arial" charset="0"/>
              </a:rPr>
              <a:t>Assign those entries corresponding to valid error conditions</a:t>
            </a:r>
          </a:p>
          <a:p>
            <a:pPr lvl="1">
              <a:buFont typeface="Arial" charset="0"/>
              <a:buNone/>
            </a:pPr>
            <a:endParaRPr lang="en-CA" altLang="en-US" dirty="0">
              <a:latin typeface="Arial" charset="0"/>
              <a:cs typeface="Arial" charset="0"/>
            </a:endParaRPr>
          </a:p>
          <a:p>
            <a:pPr lvl="1">
              <a:buFont typeface="Arial" charset="0"/>
              <a:buNone/>
            </a:pPr>
            <a:endParaRPr lang="en-CA" altLang="en-US" dirty="0">
              <a:latin typeface="Arial" charset="0"/>
              <a:cs typeface="Arial" charset="0"/>
            </a:endParaRPr>
          </a:p>
          <a:p>
            <a:pPr lvl="1">
              <a:buFont typeface="Arial" charset="0"/>
              <a:buNone/>
            </a:pPr>
            <a:endParaRPr lang="en-CA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CA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CA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CA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CA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CA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CA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CA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CA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CA" altLang="en-US" dirty="0">
                <a:latin typeface="Arial" charset="0"/>
                <a:cs typeface="Arial" charset="0"/>
              </a:rPr>
              <a:t>	Problem: additional memory usage</a:t>
            </a:r>
          </a:p>
        </p:txBody>
      </p:sp>
      <p:sp>
        <p:nvSpPr>
          <p:cNvPr id="9220" name="TextBox 3"/>
          <p:cNvSpPr txBox="1">
            <a:spLocks noChangeArrowheads="1"/>
          </p:cNvSpPr>
          <p:nvPr/>
        </p:nvSpPr>
        <p:spPr bwMode="auto">
          <a:xfrm>
            <a:off x="2339752" y="2708920"/>
            <a:ext cx="4235351" cy="3108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sz="14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CA" altLang="en-US" sz="1400" dirty="0">
                <a:latin typeface="Consolas" pitchFamily="49" charset="0"/>
                <a:cs typeface="Consolas" pitchFamily="49" charset="0"/>
              </a:rPr>
              <a:t> main() {</a:t>
            </a:r>
          </a:p>
          <a:p>
            <a:pPr eaLnBrk="1" hangingPunct="1"/>
            <a:r>
              <a:rPr lang="en-CA" altLang="en-US" sz="1400" dirty="0">
                <a:latin typeface="Consolas" pitchFamily="49" charset="0"/>
                <a:cs typeface="Consolas" pitchFamily="49" charset="0"/>
              </a:rPr>
              <a:t>    void (*</a:t>
            </a:r>
            <a:r>
              <a:rPr lang="en-CA" altLang="en-US" sz="1400" dirty="0" err="1">
                <a:latin typeface="Consolas" pitchFamily="49" charset="0"/>
                <a:cs typeface="Consolas" pitchFamily="49" charset="0"/>
              </a:rPr>
              <a:t>function_array</a:t>
            </a:r>
            <a:r>
              <a:rPr lang="en-CA" altLang="en-US" sz="1400" dirty="0">
                <a:latin typeface="Consolas" pitchFamily="49" charset="0"/>
                <a:cs typeface="Consolas" pitchFamily="49" charset="0"/>
              </a:rPr>
              <a:t>[65536])();</a:t>
            </a:r>
          </a:p>
          <a:p>
            <a:pPr eaLnBrk="1" hangingPunct="1"/>
            <a:r>
              <a:rPr lang="en-CA" altLang="en-US" sz="1400" dirty="0">
                <a:latin typeface="Consolas" pitchFamily="49" charset="0"/>
                <a:cs typeface="Consolas" pitchFamily="49" charset="0"/>
              </a:rPr>
              <a:t>    for ( </a:t>
            </a:r>
            <a:r>
              <a:rPr lang="en-CA" altLang="en-US" sz="14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CA" alt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altLang="en-US" sz="14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CA" altLang="en-US" sz="1400" dirty="0">
                <a:latin typeface="Consolas" pitchFamily="49" charset="0"/>
                <a:cs typeface="Consolas" pitchFamily="49" charset="0"/>
              </a:rPr>
              <a:t> = 0; </a:t>
            </a:r>
            <a:r>
              <a:rPr lang="en-CA" altLang="en-US" sz="14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CA" altLang="en-US" sz="1400" dirty="0">
                <a:latin typeface="Consolas" pitchFamily="49" charset="0"/>
                <a:cs typeface="Consolas" pitchFamily="49" charset="0"/>
              </a:rPr>
              <a:t> &lt; 65536; ++</a:t>
            </a:r>
            <a:r>
              <a:rPr lang="en-CA" altLang="en-US" sz="14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CA" altLang="en-US" sz="1400" dirty="0">
                <a:latin typeface="Consolas" pitchFamily="49" charset="0"/>
                <a:cs typeface="Consolas" pitchFamily="49" charset="0"/>
              </a:rPr>
              <a:t> ) {</a:t>
            </a:r>
          </a:p>
          <a:p>
            <a:pPr eaLnBrk="1" hangingPunct="1"/>
            <a:r>
              <a:rPr lang="en-CA" altLang="en-US" sz="14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CA" altLang="en-US" sz="1400" dirty="0" err="1">
                <a:latin typeface="Consolas" pitchFamily="49" charset="0"/>
                <a:cs typeface="Consolas" pitchFamily="49" charset="0"/>
              </a:rPr>
              <a:t>function_array</a:t>
            </a:r>
            <a:r>
              <a:rPr lang="en-CA" altLang="en-US" sz="1400" dirty="0">
                <a:latin typeface="Consolas" pitchFamily="49" charset="0"/>
                <a:cs typeface="Consolas" pitchFamily="49" charset="0"/>
              </a:rPr>
              <a:t>[</a:t>
            </a:r>
            <a:r>
              <a:rPr lang="en-CA" altLang="en-US" sz="14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CA" altLang="en-US" sz="1400" dirty="0">
                <a:latin typeface="Consolas" pitchFamily="49" charset="0"/>
                <a:cs typeface="Consolas" pitchFamily="49" charset="0"/>
              </a:rPr>
              <a:t>] = </a:t>
            </a:r>
            <a:r>
              <a:rPr lang="en-CA" altLang="en-US" sz="1400" dirty="0" err="1">
                <a:latin typeface="Consolas" pitchFamily="49" charset="0"/>
                <a:cs typeface="Consolas" pitchFamily="49" charset="0"/>
              </a:rPr>
              <a:t>nullptr</a:t>
            </a:r>
            <a:r>
              <a:rPr lang="en-CA" altLang="en-US" sz="1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1" hangingPunct="1"/>
            <a:r>
              <a:rPr lang="en-CA" altLang="en-US" sz="1400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1" hangingPunct="1"/>
            <a:r>
              <a:rPr lang="en-CA" altLang="en-US" sz="1400" dirty="0">
                <a:latin typeface="Consolas" pitchFamily="49" charset="0"/>
                <a:cs typeface="Consolas" pitchFamily="49" charset="0"/>
              </a:rPr>
              <a:t> </a:t>
            </a:r>
          </a:p>
          <a:p>
            <a:pPr eaLnBrk="1" hangingPunct="1"/>
            <a:r>
              <a:rPr lang="en-CA" altLang="en-US" sz="14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CA" altLang="en-US" sz="1400" dirty="0" err="1">
                <a:latin typeface="Consolas" pitchFamily="49" charset="0"/>
                <a:cs typeface="Consolas" pitchFamily="49" charset="0"/>
              </a:rPr>
              <a:t>function_array</a:t>
            </a:r>
            <a:r>
              <a:rPr lang="en-CA" altLang="en-US" sz="1400" dirty="0">
                <a:latin typeface="Consolas" pitchFamily="49" charset="0"/>
                <a:cs typeface="Consolas" pitchFamily="49" charset="0"/>
              </a:rPr>
              <a:t>[3] = a;</a:t>
            </a:r>
          </a:p>
          <a:p>
            <a:pPr eaLnBrk="1" hangingPunct="1"/>
            <a:r>
              <a:rPr lang="en-CA" altLang="en-US" sz="14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CA" altLang="en-US" sz="1400" dirty="0" err="1">
                <a:latin typeface="Consolas" pitchFamily="49" charset="0"/>
                <a:cs typeface="Consolas" pitchFamily="49" charset="0"/>
              </a:rPr>
              <a:t>function_array</a:t>
            </a:r>
            <a:r>
              <a:rPr lang="en-CA" altLang="en-US" sz="1400" dirty="0">
                <a:latin typeface="Consolas" pitchFamily="49" charset="0"/>
                <a:cs typeface="Consolas" pitchFamily="49" charset="0"/>
              </a:rPr>
              <a:t>[8] = b;</a:t>
            </a:r>
          </a:p>
          <a:p>
            <a:pPr eaLnBrk="1" hangingPunct="1"/>
            <a:r>
              <a:rPr lang="en-CA" altLang="en-US" sz="1400" dirty="0">
                <a:latin typeface="Consolas" pitchFamily="49" charset="0"/>
                <a:cs typeface="Consolas" pitchFamily="49" charset="0"/>
              </a:rPr>
              <a:t> </a:t>
            </a:r>
          </a:p>
          <a:p>
            <a:pPr eaLnBrk="1" hangingPunct="1"/>
            <a:r>
              <a:rPr lang="en-CA" altLang="en-US" sz="14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CA" altLang="en-US" sz="1400" dirty="0" err="1">
                <a:latin typeface="Consolas" pitchFamily="49" charset="0"/>
                <a:cs typeface="Consolas" pitchFamily="49" charset="0"/>
              </a:rPr>
              <a:t>function_array</a:t>
            </a:r>
            <a:r>
              <a:rPr lang="en-CA" altLang="en-US" sz="1400" dirty="0">
                <a:latin typeface="Consolas" pitchFamily="49" charset="0"/>
                <a:cs typeface="Consolas" pitchFamily="49" charset="0"/>
              </a:rPr>
              <a:t>[3]();</a:t>
            </a:r>
          </a:p>
          <a:p>
            <a:pPr eaLnBrk="1" hangingPunct="1"/>
            <a:r>
              <a:rPr lang="en-CA" altLang="en-US" sz="14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CA" altLang="en-US" sz="1400" dirty="0" err="1">
                <a:latin typeface="Consolas" pitchFamily="49" charset="0"/>
                <a:cs typeface="Consolas" pitchFamily="49" charset="0"/>
              </a:rPr>
              <a:t>function_array</a:t>
            </a:r>
            <a:r>
              <a:rPr lang="en-CA" altLang="en-US" sz="1400" dirty="0">
                <a:latin typeface="Consolas" pitchFamily="49" charset="0"/>
                <a:cs typeface="Consolas" pitchFamily="49" charset="0"/>
              </a:rPr>
              <a:t>[8]();</a:t>
            </a:r>
          </a:p>
          <a:p>
            <a:pPr eaLnBrk="1" hangingPunct="1"/>
            <a:r>
              <a:rPr lang="en-CA" altLang="en-US" sz="1400" dirty="0">
                <a:latin typeface="Consolas" pitchFamily="49" charset="0"/>
                <a:cs typeface="Consolas" pitchFamily="49" charset="0"/>
              </a:rPr>
              <a:t> </a:t>
            </a:r>
          </a:p>
          <a:p>
            <a:pPr eaLnBrk="1" hangingPunct="1"/>
            <a:r>
              <a:rPr lang="en-CA" altLang="en-US" sz="1400" dirty="0">
                <a:latin typeface="Consolas" pitchFamily="49" charset="0"/>
                <a:cs typeface="Consolas" pitchFamily="49" charset="0"/>
              </a:rPr>
              <a:t>    return 0;</a:t>
            </a:r>
          </a:p>
          <a:p>
            <a:pPr eaLnBrk="1" hangingPunct="1"/>
            <a:r>
              <a:rPr lang="en-CA" altLang="en-US" sz="1400" dirty="0">
                <a:latin typeface="Consolas" pitchFamily="49" charset="0"/>
                <a:cs typeface="Consolas" pitchFamily="49" charset="0"/>
              </a:rPr>
              <a:t>}</a:t>
            </a:r>
            <a:endParaRPr lang="en-CA" altLang="en-US" sz="16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5772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The multiplicative method</a:t>
            </a:r>
            <a:endParaRPr lang="en-US" altLang="en-US" dirty="0">
              <a:latin typeface="Consolas" pitchFamily="49" charset="0"/>
              <a:cs typeface="Arial" charset="0"/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Right shift this value </a:t>
            </a:r>
            <a:r>
              <a:rPr lang="en-US" altLang="en-US">
                <a:latin typeface="Times New Roman" pitchFamily="18" charset="0"/>
                <a:cs typeface="Times New Roman" pitchFamily="18" charset="0"/>
              </a:rPr>
              <a:t>11 </a:t>
            </a:r>
            <a:r>
              <a:rPr lang="en-US" altLang="en-US">
                <a:latin typeface="Arial" charset="0"/>
                <a:cs typeface="Arial" charset="0"/>
              </a:rPr>
              <a:t>bits—equivalent to dividing by </a:t>
            </a:r>
            <a:r>
              <a:rPr lang="en-US" altLang="en-US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en-US" baseline="30000">
                <a:latin typeface="Times New Roman" pitchFamily="18" charset="0"/>
                <a:cs typeface="Times New Roman" pitchFamily="18" charset="0"/>
              </a:rPr>
              <a:t>11</a:t>
            </a:r>
            <a:endParaRPr lang="en-US" altLang="en-US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None/>
            </a:pPr>
            <a:r>
              <a:rPr lang="en-US" altLang="en-US" sz="1600">
                <a:latin typeface="Arial" charset="0"/>
                <a:cs typeface="Arial" charset="0"/>
              </a:rPr>
              <a:t>	</a:t>
            </a:r>
            <a:r>
              <a:rPr lang="en-US" altLang="en-US" sz="1600">
                <a:latin typeface="Consolas" pitchFamily="49" charset="0"/>
                <a:cs typeface="Arial" charset="0"/>
              </a:rPr>
              <a:t>	const unsigned int C = 581869333;  // some number</a:t>
            </a:r>
          </a:p>
          <a:p>
            <a:pPr>
              <a:buFontTx/>
              <a:buNone/>
            </a:pPr>
            <a:endParaRPr lang="en-US" altLang="en-US" sz="1600">
              <a:latin typeface="Consolas" pitchFamily="49" charset="0"/>
              <a:cs typeface="Arial" charset="0"/>
            </a:endParaRPr>
          </a:p>
          <a:p>
            <a:pPr>
              <a:buFontTx/>
              <a:buNone/>
            </a:pPr>
            <a:r>
              <a:rPr lang="en-US" altLang="en-US" sz="1600">
                <a:latin typeface="Consolas" pitchFamily="49" charset="0"/>
                <a:cs typeface="Arial" charset="0"/>
              </a:rPr>
              <a:t>		unsigned int hash_M( unsigned int n, unsigned int m ) {</a:t>
            </a:r>
          </a:p>
          <a:p>
            <a:pPr>
              <a:buFontTx/>
              <a:buNone/>
            </a:pPr>
            <a:r>
              <a:rPr lang="en-US" altLang="en-US" sz="1600">
                <a:latin typeface="Consolas" pitchFamily="49" charset="0"/>
                <a:cs typeface="Arial" charset="0"/>
              </a:rPr>
              <a:t>		    unsigned int shift = (32 – m)/2;</a:t>
            </a:r>
          </a:p>
          <a:p>
            <a:pPr>
              <a:buFontTx/>
              <a:buNone/>
            </a:pPr>
            <a:r>
              <a:rPr lang="en-US" altLang="en-US" sz="1600">
                <a:latin typeface="Consolas" pitchFamily="49" charset="0"/>
                <a:cs typeface="Arial" charset="0"/>
              </a:rPr>
              <a:t>		    return </a:t>
            </a:r>
            <a:r>
              <a:rPr lang="en-US" altLang="en-US" sz="1600" b="1">
                <a:solidFill>
                  <a:srgbClr val="FF0000"/>
                </a:solidFill>
                <a:latin typeface="Consolas" pitchFamily="49" charset="0"/>
                <a:cs typeface="Arial" charset="0"/>
              </a:rPr>
              <a:t>((C*n) &gt;&gt; shift) </a:t>
            </a:r>
            <a:r>
              <a:rPr lang="en-US" altLang="en-US" sz="1600">
                <a:latin typeface="Consolas" pitchFamily="49" charset="0"/>
                <a:cs typeface="Arial" charset="0"/>
              </a:rPr>
              <a:t>&amp; ((1 &lt;&lt; m) – 1);</a:t>
            </a:r>
          </a:p>
          <a:p>
            <a:pPr>
              <a:buFontTx/>
              <a:buNone/>
            </a:pPr>
            <a:r>
              <a:rPr lang="en-US" altLang="en-US" sz="1600">
                <a:latin typeface="Consolas" pitchFamily="49" charset="0"/>
                <a:cs typeface="Arial" charset="0"/>
              </a:rPr>
              <a:t>		}</a:t>
            </a:r>
          </a:p>
        </p:txBody>
      </p:sp>
      <p:pic>
        <p:nvPicPr>
          <p:cNvPr id="26628" name="Picture 3" descr="C:\Users\dwharder\Desktop\vx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4084638"/>
            <a:ext cx="8713788" cy="150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9" name="TextBox 4"/>
          <p:cNvSpPr txBox="1">
            <a:spLocks noChangeArrowheads="1"/>
          </p:cNvSpPr>
          <p:nvPr/>
        </p:nvSpPr>
        <p:spPr bwMode="auto">
          <a:xfrm>
            <a:off x="468313" y="3644900"/>
            <a:ext cx="14509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shift = 11</a:t>
            </a:r>
          </a:p>
        </p:txBody>
      </p:sp>
      <p:sp>
        <p:nvSpPr>
          <p:cNvPr id="26630" name="TextBox 5"/>
          <p:cNvSpPr txBox="1">
            <a:spLocks noChangeArrowheads="1"/>
          </p:cNvSpPr>
          <p:nvPr/>
        </p:nvSpPr>
        <p:spPr bwMode="auto">
          <a:xfrm>
            <a:off x="7596188" y="1268413"/>
            <a:ext cx="9271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000" i="1">
                <a:latin typeface="Times" pitchFamily="18" charset="0"/>
                <a:cs typeface="Times" pitchFamily="18" charset="0"/>
              </a:rPr>
              <a:t>m</a:t>
            </a:r>
            <a:r>
              <a:rPr lang="en-US" altLang="en-US" sz="2000">
                <a:latin typeface="Times" pitchFamily="18" charset="0"/>
                <a:cs typeface="Times" pitchFamily="18" charset="0"/>
              </a:rPr>
              <a:t> = 10</a:t>
            </a:r>
          </a:p>
          <a:p>
            <a:pPr eaLnBrk="1" hangingPunct="1"/>
            <a:r>
              <a:rPr lang="en-US" altLang="en-US" sz="2000" i="1">
                <a:latin typeface="Times" pitchFamily="18" charset="0"/>
                <a:cs typeface="Times" pitchFamily="18" charset="0"/>
              </a:rPr>
              <a:t>n</a:t>
            </a:r>
            <a:r>
              <a:rPr lang="en-US" altLang="en-US" sz="2000">
                <a:latin typeface="Times" pitchFamily="18" charset="0"/>
                <a:cs typeface="Times" pitchFamily="18" charset="0"/>
              </a:rPr>
              <a:t> = 42</a:t>
            </a:r>
            <a:endParaRPr lang="en-CA" altLang="en-US" sz="2000"/>
          </a:p>
        </p:txBody>
      </p:sp>
    </p:spTree>
    <p:extLst>
      <p:ext uri="{BB962C8B-B14F-4D97-AF65-F5344CB8AC3E}">
        <p14:creationId xmlns:p14="http://schemas.microsoft.com/office/powerpoint/2010/main" val="178281437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The multiplicative method</a:t>
            </a:r>
            <a:endParaRPr lang="en-US" altLang="en-US" dirty="0">
              <a:latin typeface="Consolas" pitchFamily="49" charset="0"/>
              <a:cs typeface="Arial" charset="0"/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Left shift </a:t>
            </a:r>
            <a:r>
              <a:rPr lang="en-US" altLang="en-US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en-US">
                <a:latin typeface="Arial" charset="0"/>
                <a:cs typeface="Arial" charset="0"/>
              </a:rPr>
              <a:t> </a:t>
            </a:r>
            <a:r>
              <a:rPr lang="en-US" altLang="en-US" i="1">
                <a:latin typeface="Times" pitchFamily="18" charset="0"/>
                <a:cs typeface="Times" pitchFamily="18" charset="0"/>
              </a:rPr>
              <a:t>m</a:t>
            </a:r>
            <a:r>
              <a:rPr lang="en-US" altLang="en-US">
                <a:latin typeface="Times" pitchFamily="18" charset="0"/>
                <a:cs typeface="Times" pitchFamily="18" charset="0"/>
              </a:rPr>
              <a:t> = 10 </a:t>
            </a:r>
            <a:r>
              <a:rPr lang="en-US" altLang="en-US">
                <a:latin typeface="Arial" charset="0"/>
                <a:cs typeface="Arial" charset="0"/>
              </a:rPr>
              <a:t>bits yielding </a:t>
            </a:r>
            <a:r>
              <a:rPr lang="en-US" altLang="en-US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en-US" baseline="30000">
                <a:latin typeface="Times New Roman" pitchFamily="18" charset="0"/>
                <a:cs typeface="Times New Roman" pitchFamily="18" charset="0"/>
              </a:rPr>
              <a:t>10</a:t>
            </a:r>
            <a:endParaRPr lang="en-US" altLang="en-US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None/>
            </a:pPr>
            <a:r>
              <a:rPr lang="en-US" altLang="en-US" sz="1600">
                <a:latin typeface="Arial" charset="0"/>
                <a:cs typeface="Arial" charset="0"/>
              </a:rPr>
              <a:t>	</a:t>
            </a:r>
            <a:r>
              <a:rPr lang="en-US" altLang="en-US" sz="1600">
                <a:latin typeface="Consolas" pitchFamily="49" charset="0"/>
                <a:cs typeface="Arial" charset="0"/>
              </a:rPr>
              <a:t>	const unsigned int C = 581869333;  // some number</a:t>
            </a:r>
          </a:p>
          <a:p>
            <a:pPr>
              <a:buFontTx/>
              <a:buNone/>
            </a:pPr>
            <a:endParaRPr lang="en-US" altLang="en-US" sz="1600">
              <a:latin typeface="Consolas" pitchFamily="49" charset="0"/>
              <a:cs typeface="Arial" charset="0"/>
            </a:endParaRPr>
          </a:p>
          <a:p>
            <a:pPr>
              <a:buFontTx/>
              <a:buNone/>
            </a:pPr>
            <a:r>
              <a:rPr lang="en-US" altLang="en-US" sz="1600">
                <a:latin typeface="Consolas" pitchFamily="49" charset="0"/>
                <a:cs typeface="Arial" charset="0"/>
              </a:rPr>
              <a:t>		unsigned int hash_M( unsigned int n, unsigned int m ) {</a:t>
            </a:r>
          </a:p>
          <a:p>
            <a:pPr>
              <a:buFontTx/>
              <a:buNone/>
            </a:pPr>
            <a:r>
              <a:rPr lang="en-US" altLang="en-US" sz="1600">
                <a:latin typeface="Consolas" pitchFamily="49" charset="0"/>
                <a:cs typeface="Arial" charset="0"/>
              </a:rPr>
              <a:t>		    unsigned int shift = (32 – m)/2;</a:t>
            </a:r>
          </a:p>
          <a:p>
            <a:pPr>
              <a:buFontTx/>
              <a:buNone/>
            </a:pPr>
            <a:r>
              <a:rPr lang="en-US" altLang="en-US" sz="1600">
                <a:latin typeface="Consolas" pitchFamily="49" charset="0"/>
                <a:cs typeface="Arial" charset="0"/>
              </a:rPr>
              <a:t>		    return </a:t>
            </a:r>
            <a:r>
              <a:rPr lang="en-US" altLang="en-US" sz="160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((C*n) &gt;&gt; shift) </a:t>
            </a:r>
            <a:r>
              <a:rPr lang="en-US" altLang="en-US" sz="1600">
                <a:latin typeface="Consolas" pitchFamily="49" charset="0"/>
                <a:cs typeface="Arial" charset="0"/>
              </a:rPr>
              <a:t>&amp; (</a:t>
            </a:r>
            <a:r>
              <a:rPr lang="en-US" altLang="en-US" sz="1600" b="1">
                <a:solidFill>
                  <a:srgbClr val="00B0F0"/>
                </a:solidFill>
                <a:latin typeface="Consolas" pitchFamily="49" charset="0"/>
                <a:cs typeface="Arial" charset="0"/>
              </a:rPr>
              <a:t>(1 &lt;&lt; m)</a:t>
            </a:r>
            <a:r>
              <a:rPr lang="en-US" altLang="en-US" sz="1600">
                <a:latin typeface="Consolas" pitchFamily="49" charset="0"/>
                <a:cs typeface="Arial" charset="0"/>
              </a:rPr>
              <a:t> – 1);</a:t>
            </a:r>
          </a:p>
          <a:p>
            <a:pPr>
              <a:buFontTx/>
              <a:buNone/>
            </a:pPr>
            <a:r>
              <a:rPr lang="en-US" altLang="en-US" sz="1600">
                <a:latin typeface="Consolas" pitchFamily="49" charset="0"/>
                <a:cs typeface="Arial" charset="0"/>
              </a:rPr>
              <a:t>		}</a:t>
            </a:r>
          </a:p>
        </p:txBody>
      </p:sp>
      <p:pic>
        <p:nvPicPr>
          <p:cNvPr id="28676" name="Picture 5" descr="C:\Users\dwharder\Desktop\vx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4076700"/>
            <a:ext cx="8713788" cy="150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7" name="Picture 2" descr="C:\Users\dwharder\Desktop\xv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63" y="5581650"/>
            <a:ext cx="2736850" cy="29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8" name="TextBox 6"/>
          <p:cNvSpPr txBox="1">
            <a:spLocks noChangeArrowheads="1"/>
          </p:cNvSpPr>
          <p:nvPr/>
        </p:nvSpPr>
        <p:spPr bwMode="auto">
          <a:xfrm>
            <a:off x="7596188" y="1268413"/>
            <a:ext cx="9271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000" i="1">
                <a:latin typeface="Times" pitchFamily="18" charset="0"/>
                <a:cs typeface="Times" pitchFamily="18" charset="0"/>
              </a:rPr>
              <a:t>m</a:t>
            </a:r>
            <a:r>
              <a:rPr lang="en-US" altLang="en-US" sz="2000">
                <a:latin typeface="Times" pitchFamily="18" charset="0"/>
                <a:cs typeface="Times" pitchFamily="18" charset="0"/>
              </a:rPr>
              <a:t> = 10</a:t>
            </a:r>
          </a:p>
          <a:p>
            <a:pPr eaLnBrk="1" hangingPunct="1"/>
            <a:r>
              <a:rPr lang="en-US" altLang="en-US" sz="2000" i="1">
                <a:latin typeface="Times" pitchFamily="18" charset="0"/>
                <a:cs typeface="Times" pitchFamily="18" charset="0"/>
              </a:rPr>
              <a:t>n</a:t>
            </a:r>
            <a:r>
              <a:rPr lang="en-US" altLang="en-US" sz="2000">
                <a:latin typeface="Times" pitchFamily="18" charset="0"/>
                <a:cs typeface="Times" pitchFamily="18" charset="0"/>
              </a:rPr>
              <a:t> = 42</a:t>
            </a:r>
            <a:endParaRPr lang="en-CA" altLang="en-US" sz="2000"/>
          </a:p>
        </p:txBody>
      </p:sp>
    </p:spTree>
    <p:extLst>
      <p:ext uri="{BB962C8B-B14F-4D97-AF65-F5344CB8AC3E}">
        <p14:creationId xmlns:p14="http://schemas.microsoft.com/office/powerpoint/2010/main" val="370555267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The multiplicative method</a:t>
            </a:r>
            <a:endParaRPr lang="en-US" altLang="en-US" dirty="0">
              <a:latin typeface="Consolas" pitchFamily="49" charset="0"/>
              <a:cs typeface="Arial" charset="0"/>
            </a:endParaRP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Subtracting </a:t>
            </a:r>
            <a:r>
              <a:rPr lang="en-US" altLang="en-US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en-US">
                <a:latin typeface="Arial" charset="0"/>
                <a:cs typeface="Arial" charset="0"/>
              </a:rPr>
              <a:t> yields </a:t>
            </a:r>
            <a:r>
              <a:rPr lang="en-US" altLang="en-US" i="1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en-US">
                <a:latin typeface="Times New Roman" pitchFamily="18" charset="0"/>
                <a:cs typeface="Times New Roman" pitchFamily="18" charset="0"/>
              </a:rPr>
              <a:t> = 10 </a:t>
            </a:r>
            <a:r>
              <a:rPr lang="en-US" altLang="en-US">
                <a:latin typeface="Arial" charset="0"/>
                <a:cs typeface="Arial" charset="0"/>
              </a:rPr>
              <a:t>ones</a:t>
            </a:r>
            <a:endParaRPr lang="en-US" altLang="en-US">
              <a:latin typeface="Times" pitchFamily="18" charset="0"/>
              <a:cs typeface="Times" pitchFamily="18" charset="0"/>
            </a:endParaRPr>
          </a:p>
          <a:p>
            <a:pPr>
              <a:buFontTx/>
              <a:buNone/>
            </a:pPr>
            <a:r>
              <a:rPr lang="en-US" altLang="en-US" sz="1600">
                <a:latin typeface="Arial" charset="0"/>
                <a:cs typeface="Arial" charset="0"/>
              </a:rPr>
              <a:t>	</a:t>
            </a:r>
            <a:r>
              <a:rPr lang="en-US" altLang="en-US" sz="1600">
                <a:latin typeface="Consolas" pitchFamily="49" charset="0"/>
                <a:cs typeface="Arial" charset="0"/>
              </a:rPr>
              <a:t>	const unsigned int C = 581869333;  // some number</a:t>
            </a:r>
          </a:p>
          <a:p>
            <a:pPr>
              <a:buFontTx/>
              <a:buNone/>
            </a:pPr>
            <a:endParaRPr lang="en-US" altLang="en-US" sz="1600">
              <a:latin typeface="Consolas" pitchFamily="49" charset="0"/>
              <a:cs typeface="Arial" charset="0"/>
            </a:endParaRPr>
          </a:p>
          <a:p>
            <a:pPr>
              <a:buFontTx/>
              <a:buNone/>
            </a:pPr>
            <a:r>
              <a:rPr lang="en-US" altLang="en-US" sz="1600">
                <a:latin typeface="Consolas" pitchFamily="49" charset="0"/>
                <a:cs typeface="Arial" charset="0"/>
              </a:rPr>
              <a:t>		unsigned int hash_M( unsigned int n, unsigned int m ) {</a:t>
            </a:r>
          </a:p>
          <a:p>
            <a:pPr>
              <a:buFontTx/>
              <a:buNone/>
            </a:pPr>
            <a:r>
              <a:rPr lang="en-US" altLang="en-US" sz="1600">
                <a:latin typeface="Consolas" pitchFamily="49" charset="0"/>
                <a:cs typeface="Arial" charset="0"/>
              </a:rPr>
              <a:t>		    unsigned int shift = (32 – m)/2;</a:t>
            </a:r>
          </a:p>
          <a:p>
            <a:pPr>
              <a:buFontTx/>
              <a:buNone/>
            </a:pPr>
            <a:r>
              <a:rPr lang="en-US" altLang="en-US" sz="1600">
                <a:latin typeface="Consolas" pitchFamily="49" charset="0"/>
                <a:cs typeface="Arial" charset="0"/>
              </a:rPr>
              <a:t>		    return </a:t>
            </a:r>
            <a:r>
              <a:rPr lang="en-US" altLang="en-US" sz="160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((C*n) &gt;&gt; shift) </a:t>
            </a:r>
            <a:r>
              <a:rPr lang="en-US" altLang="en-US" sz="1600">
                <a:latin typeface="Consolas" pitchFamily="49" charset="0"/>
                <a:cs typeface="Arial" charset="0"/>
              </a:rPr>
              <a:t>&amp; </a:t>
            </a:r>
            <a:r>
              <a:rPr lang="en-US" altLang="en-US" sz="1600" b="1">
                <a:solidFill>
                  <a:srgbClr val="00B0F0"/>
                </a:solidFill>
                <a:latin typeface="Consolas" pitchFamily="49" charset="0"/>
                <a:cs typeface="Arial" charset="0"/>
              </a:rPr>
              <a:t>((1 &lt;&lt; m) – 1)</a:t>
            </a:r>
            <a:r>
              <a:rPr lang="en-US" altLang="en-US" sz="1600">
                <a:latin typeface="Consolas" pitchFamily="49" charset="0"/>
                <a:cs typeface="Arial" charset="0"/>
              </a:rPr>
              <a:t>;</a:t>
            </a:r>
          </a:p>
          <a:p>
            <a:pPr>
              <a:buFontTx/>
              <a:buNone/>
            </a:pPr>
            <a:r>
              <a:rPr lang="en-US" altLang="en-US" sz="1600">
                <a:latin typeface="Consolas" pitchFamily="49" charset="0"/>
                <a:cs typeface="Arial" charset="0"/>
              </a:rPr>
              <a:t>		}</a:t>
            </a:r>
          </a:p>
        </p:txBody>
      </p:sp>
      <p:pic>
        <p:nvPicPr>
          <p:cNvPr id="29700" name="Picture 6" descr="C:\Users\dwharder\Desktop\vx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4076700"/>
            <a:ext cx="8713788" cy="150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1" name="TextBox 4"/>
          <p:cNvSpPr txBox="1">
            <a:spLocks noChangeArrowheads="1"/>
          </p:cNvSpPr>
          <p:nvPr/>
        </p:nvSpPr>
        <p:spPr bwMode="auto">
          <a:xfrm>
            <a:off x="7596188" y="1268413"/>
            <a:ext cx="9271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000" i="1">
                <a:latin typeface="Times" pitchFamily="18" charset="0"/>
                <a:cs typeface="Times" pitchFamily="18" charset="0"/>
              </a:rPr>
              <a:t>m</a:t>
            </a:r>
            <a:r>
              <a:rPr lang="en-US" altLang="en-US" sz="2000">
                <a:latin typeface="Times" pitchFamily="18" charset="0"/>
                <a:cs typeface="Times" pitchFamily="18" charset="0"/>
              </a:rPr>
              <a:t> = 10</a:t>
            </a:r>
          </a:p>
          <a:p>
            <a:pPr eaLnBrk="1" hangingPunct="1"/>
            <a:r>
              <a:rPr lang="en-US" altLang="en-US" sz="2000" i="1">
                <a:latin typeface="Times" pitchFamily="18" charset="0"/>
                <a:cs typeface="Times" pitchFamily="18" charset="0"/>
              </a:rPr>
              <a:t>n</a:t>
            </a:r>
            <a:r>
              <a:rPr lang="en-US" altLang="en-US" sz="2000">
                <a:latin typeface="Times" pitchFamily="18" charset="0"/>
                <a:cs typeface="Times" pitchFamily="18" charset="0"/>
              </a:rPr>
              <a:t> = 42</a:t>
            </a:r>
            <a:endParaRPr lang="en-CA" altLang="en-US" sz="2000"/>
          </a:p>
        </p:txBody>
      </p:sp>
    </p:spTree>
    <p:extLst>
      <p:ext uri="{BB962C8B-B14F-4D97-AF65-F5344CB8AC3E}">
        <p14:creationId xmlns:p14="http://schemas.microsoft.com/office/powerpoint/2010/main" val="185704931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The multiplicative method</a:t>
            </a:r>
            <a:endParaRPr lang="en-US" altLang="en-US" dirty="0">
              <a:latin typeface="Consolas" pitchFamily="49" charset="0"/>
              <a:cs typeface="Arial" charset="0"/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Taken the bitwise to clear all but the last 10 bits</a:t>
            </a:r>
            <a:endParaRPr lang="en-US" altLang="en-US">
              <a:latin typeface="Times" pitchFamily="18" charset="0"/>
              <a:cs typeface="Times" pitchFamily="18" charset="0"/>
            </a:endParaRPr>
          </a:p>
          <a:p>
            <a:pPr>
              <a:buFontTx/>
              <a:buNone/>
            </a:pPr>
            <a:r>
              <a:rPr lang="en-US" altLang="en-US" sz="1600">
                <a:latin typeface="Arial" charset="0"/>
                <a:cs typeface="Arial" charset="0"/>
              </a:rPr>
              <a:t>	</a:t>
            </a:r>
            <a:r>
              <a:rPr lang="en-US" altLang="en-US" sz="1600">
                <a:latin typeface="Consolas" pitchFamily="49" charset="0"/>
                <a:cs typeface="Arial" charset="0"/>
              </a:rPr>
              <a:t>	const unsigned int C = 581869333;  // some number</a:t>
            </a:r>
          </a:p>
          <a:p>
            <a:pPr>
              <a:buFontTx/>
              <a:buNone/>
            </a:pPr>
            <a:endParaRPr lang="en-US" altLang="en-US" sz="1600">
              <a:latin typeface="Consolas" pitchFamily="49" charset="0"/>
              <a:cs typeface="Arial" charset="0"/>
            </a:endParaRPr>
          </a:p>
          <a:p>
            <a:pPr>
              <a:buFontTx/>
              <a:buNone/>
            </a:pPr>
            <a:r>
              <a:rPr lang="en-US" altLang="en-US" sz="1600">
                <a:latin typeface="Consolas" pitchFamily="49" charset="0"/>
                <a:cs typeface="Arial" charset="0"/>
              </a:rPr>
              <a:t>		unsigned int hash_M( unsigned int n, unsigned int m ) {</a:t>
            </a:r>
          </a:p>
          <a:p>
            <a:pPr>
              <a:buFontTx/>
              <a:buNone/>
            </a:pPr>
            <a:r>
              <a:rPr lang="en-US" altLang="en-US" sz="1600">
                <a:latin typeface="Consolas" pitchFamily="49" charset="0"/>
                <a:cs typeface="Arial" charset="0"/>
              </a:rPr>
              <a:t>		    unsigned int shift = (32 – m)/2;</a:t>
            </a:r>
          </a:p>
          <a:p>
            <a:pPr>
              <a:buFontTx/>
              <a:buNone/>
            </a:pPr>
            <a:r>
              <a:rPr lang="en-US" altLang="en-US" sz="1600">
                <a:latin typeface="Consolas" pitchFamily="49" charset="0"/>
                <a:cs typeface="Arial" charset="0"/>
              </a:rPr>
              <a:t>		    return </a:t>
            </a:r>
            <a:r>
              <a:rPr lang="en-US" altLang="en-US" sz="1600" b="1">
                <a:solidFill>
                  <a:srgbClr val="7030A0"/>
                </a:solidFill>
                <a:latin typeface="Consolas" pitchFamily="49" charset="0"/>
                <a:cs typeface="Arial" charset="0"/>
              </a:rPr>
              <a:t>((C*n) &gt;&gt; shift) &amp; ((1 &lt;&lt; m) – 1)</a:t>
            </a:r>
            <a:r>
              <a:rPr lang="en-US" altLang="en-US" sz="1600">
                <a:latin typeface="Consolas" pitchFamily="49" charset="0"/>
                <a:cs typeface="Arial" charset="0"/>
              </a:rPr>
              <a:t>;</a:t>
            </a:r>
          </a:p>
          <a:p>
            <a:pPr>
              <a:buFontTx/>
              <a:buNone/>
            </a:pPr>
            <a:r>
              <a:rPr lang="en-US" altLang="en-US" sz="1600">
                <a:latin typeface="Consolas" pitchFamily="49" charset="0"/>
                <a:cs typeface="Arial" charset="0"/>
              </a:rPr>
              <a:t>		}</a:t>
            </a:r>
          </a:p>
        </p:txBody>
      </p:sp>
      <p:pic>
        <p:nvPicPr>
          <p:cNvPr id="30724" name="Picture 7" descr="C:\Users\dwharder\Desktop\vx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4076700"/>
            <a:ext cx="8713788" cy="150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5" name="TextBox 4"/>
          <p:cNvSpPr txBox="1">
            <a:spLocks noChangeArrowheads="1"/>
          </p:cNvSpPr>
          <p:nvPr/>
        </p:nvSpPr>
        <p:spPr bwMode="auto">
          <a:xfrm>
            <a:off x="7596188" y="1268413"/>
            <a:ext cx="9271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000" i="1">
                <a:latin typeface="Times" pitchFamily="18" charset="0"/>
                <a:cs typeface="Times" pitchFamily="18" charset="0"/>
              </a:rPr>
              <a:t>m</a:t>
            </a:r>
            <a:r>
              <a:rPr lang="en-US" altLang="en-US" sz="2000">
                <a:latin typeface="Times" pitchFamily="18" charset="0"/>
                <a:cs typeface="Times" pitchFamily="18" charset="0"/>
              </a:rPr>
              <a:t> = 10</a:t>
            </a:r>
          </a:p>
          <a:p>
            <a:pPr eaLnBrk="1" hangingPunct="1"/>
            <a:r>
              <a:rPr lang="en-US" altLang="en-US" sz="2000" i="1">
                <a:latin typeface="Times" pitchFamily="18" charset="0"/>
                <a:cs typeface="Times" pitchFamily="18" charset="0"/>
              </a:rPr>
              <a:t>n</a:t>
            </a:r>
            <a:r>
              <a:rPr lang="en-US" altLang="en-US" sz="2000">
                <a:latin typeface="Times" pitchFamily="18" charset="0"/>
                <a:cs typeface="Times" pitchFamily="18" charset="0"/>
              </a:rPr>
              <a:t> = 42</a:t>
            </a:r>
            <a:endParaRPr lang="en-CA" altLang="en-US" sz="2000"/>
          </a:p>
        </p:txBody>
      </p:sp>
    </p:spTree>
    <p:extLst>
      <p:ext uri="{BB962C8B-B14F-4D97-AF65-F5344CB8AC3E}">
        <p14:creationId xmlns:p14="http://schemas.microsoft.com/office/powerpoint/2010/main" val="298257187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The multiplicative method</a:t>
            </a:r>
            <a:endParaRPr lang="en-US" altLang="en-US" dirty="0">
              <a:latin typeface="Consolas" pitchFamily="49" charset="0"/>
              <a:cs typeface="Arial" charset="0"/>
            </a:endParaRP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We have extracted the middle </a:t>
            </a:r>
            <a:r>
              <a:rPr lang="en-US" altLang="en-US" i="1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en-US">
                <a:latin typeface="Times New Roman" pitchFamily="18" charset="0"/>
                <a:cs typeface="Times New Roman" pitchFamily="18" charset="0"/>
              </a:rPr>
              <a:t> = 10</a:t>
            </a:r>
            <a:r>
              <a:rPr lang="en-US" altLang="en-US">
                <a:latin typeface="Arial" charset="0"/>
                <a:cs typeface="Arial" charset="0"/>
              </a:rPr>
              <a:t> bits—a number in </a:t>
            </a:r>
            <a:r>
              <a:rPr lang="en-US" altLang="en-US">
                <a:latin typeface="Times New Roman" pitchFamily="18" charset="0"/>
                <a:cs typeface="Times New Roman" pitchFamily="18" charset="0"/>
              </a:rPr>
              <a:t>0, …, 1023</a:t>
            </a:r>
          </a:p>
          <a:p>
            <a:pPr>
              <a:buFontTx/>
              <a:buNone/>
            </a:pPr>
            <a:r>
              <a:rPr lang="en-US" altLang="en-US" sz="1600">
                <a:latin typeface="Arial" charset="0"/>
                <a:cs typeface="Arial" charset="0"/>
              </a:rPr>
              <a:t>	</a:t>
            </a:r>
            <a:r>
              <a:rPr lang="en-US" altLang="en-US" sz="1600">
                <a:latin typeface="Consolas" pitchFamily="49" charset="0"/>
                <a:cs typeface="Arial" charset="0"/>
              </a:rPr>
              <a:t>	const unsigned int C = 581869333;  // some number</a:t>
            </a:r>
          </a:p>
          <a:p>
            <a:pPr>
              <a:buFontTx/>
              <a:buNone/>
            </a:pPr>
            <a:endParaRPr lang="en-US" altLang="en-US" sz="1600">
              <a:latin typeface="Consolas" pitchFamily="49" charset="0"/>
              <a:cs typeface="Arial" charset="0"/>
            </a:endParaRPr>
          </a:p>
          <a:p>
            <a:pPr>
              <a:buFontTx/>
              <a:buNone/>
            </a:pPr>
            <a:r>
              <a:rPr lang="en-US" altLang="en-US" sz="1600">
                <a:latin typeface="Consolas" pitchFamily="49" charset="0"/>
                <a:cs typeface="Arial" charset="0"/>
              </a:rPr>
              <a:t>		unsigned int hash_M( unsigned int n, unsigned int m ) {</a:t>
            </a:r>
          </a:p>
          <a:p>
            <a:pPr>
              <a:buFontTx/>
              <a:buNone/>
            </a:pPr>
            <a:r>
              <a:rPr lang="en-US" altLang="en-US" sz="1600">
                <a:latin typeface="Consolas" pitchFamily="49" charset="0"/>
                <a:cs typeface="Arial" charset="0"/>
              </a:rPr>
              <a:t>		    unsigned int shift = (32 – m)/2;</a:t>
            </a:r>
          </a:p>
          <a:p>
            <a:pPr>
              <a:buFontTx/>
              <a:buNone/>
            </a:pPr>
            <a:r>
              <a:rPr lang="en-US" altLang="en-US" sz="1600">
                <a:latin typeface="Consolas" pitchFamily="49" charset="0"/>
                <a:cs typeface="Arial" charset="0"/>
              </a:rPr>
              <a:t>		    return ((C*n) &gt;&gt; shift) &amp; ((1 &lt;&lt; m) – 1);</a:t>
            </a:r>
          </a:p>
          <a:p>
            <a:pPr>
              <a:buFontTx/>
              <a:buNone/>
            </a:pPr>
            <a:r>
              <a:rPr lang="en-US" altLang="en-US" sz="1600">
                <a:latin typeface="Consolas" pitchFamily="49" charset="0"/>
                <a:cs typeface="Arial" charset="0"/>
              </a:rPr>
              <a:t>		}</a:t>
            </a:r>
          </a:p>
        </p:txBody>
      </p:sp>
      <p:pic>
        <p:nvPicPr>
          <p:cNvPr id="31748" name="Picture 8" descr="C:\Users\dwharder\Desktop\vx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4076700"/>
            <a:ext cx="8713788" cy="150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6372200" y="5333146"/>
            <a:ext cx="153920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000" i="1" dirty="0" err="1">
                <a:latin typeface="Times" pitchFamily="18" charset="0"/>
                <a:cs typeface="Times" pitchFamily="18" charset="0"/>
              </a:rPr>
              <a:t>h</a:t>
            </a:r>
            <a:r>
              <a:rPr lang="en-US" altLang="en-US" sz="2000" i="1" baseline="-25000" dirty="0" err="1">
                <a:latin typeface="Times" pitchFamily="18" charset="0"/>
                <a:cs typeface="Times" pitchFamily="18" charset="0"/>
              </a:rPr>
              <a:t>M</a:t>
            </a:r>
            <a:r>
              <a:rPr lang="en-US" altLang="en-US" sz="2000" dirty="0">
                <a:latin typeface="Times" pitchFamily="18" charset="0"/>
                <a:cs typeface="Times" pitchFamily="18" charset="0"/>
              </a:rPr>
              <a:t>(42) = 195</a:t>
            </a:r>
          </a:p>
        </p:txBody>
      </p:sp>
    </p:spTree>
    <p:extLst>
      <p:ext uri="{BB962C8B-B14F-4D97-AF65-F5344CB8AC3E}">
        <p14:creationId xmlns:p14="http://schemas.microsoft.com/office/powerpoint/2010/main" val="207550022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</a:p>
          <a:p>
            <a:r>
              <a:rPr lang="en-US" altLang="zh-CN" dirty="0"/>
              <a:t>Hash function</a:t>
            </a:r>
          </a:p>
          <a:p>
            <a:r>
              <a:rPr lang="en-US" altLang="zh-CN" dirty="0"/>
              <a:t>Mapping down to 0, ..., M – 1</a:t>
            </a:r>
          </a:p>
          <a:p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Dealing with collisions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Chained hash tables</a:t>
            </a:r>
          </a:p>
          <a:p>
            <a:pPr lvl="1"/>
            <a:r>
              <a:rPr lang="en-US" altLang="zh-CN" dirty="0"/>
              <a:t>Open addressing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547605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Arial" charset="0"/>
                <a:cs typeface="Arial" charset="0"/>
              </a:rPr>
              <a:t>The hash process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4379491" y="1268760"/>
            <a:ext cx="1065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400"/>
              <a:t>Object</a:t>
            </a:r>
          </a:p>
        </p:txBody>
      </p:sp>
      <p:sp>
        <p:nvSpPr>
          <p:cNvPr id="365573" name="Text Box 5"/>
          <p:cNvSpPr txBox="1">
            <a:spLocks noChangeArrowheads="1"/>
          </p:cNvSpPr>
          <p:nvPr/>
        </p:nvSpPr>
        <p:spPr bwMode="auto">
          <a:xfrm>
            <a:off x="3934991" y="2449860"/>
            <a:ext cx="1965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sz="2400" dirty="0">
                <a:solidFill>
                  <a:srgbClr val="FF0000"/>
                </a:solidFill>
              </a:rPr>
              <a:t>32-bit integer</a:t>
            </a:r>
          </a:p>
        </p:txBody>
      </p:sp>
      <p:sp>
        <p:nvSpPr>
          <p:cNvPr id="365577" name="Text Box 9"/>
          <p:cNvSpPr txBox="1">
            <a:spLocks noChangeArrowheads="1"/>
          </p:cNvSpPr>
          <p:nvPr/>
        </p:nvSpPr>
        <p:spPr bwMode="auto">
          <a:xfrm>
            <a:off x="2915816" y="3602385"/>
            <a:ext cx="39957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sz="2400" dirty="0">
                <a:solidFill>
                  <a:srgbClr val="00B0F0"/>
                </a:solidFill>
              </a:rPr>
              <a:t>Map to an index </a:t>
            </a:r>
            <a:r>
              <a:rPr lang="en-US" altLang="en-US" sz="24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0, ..., </a:t>
            </a:r>
            <a:r>
              <a:rPr lang="en-US" altLang="en-US" sz="2400" i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en-US" sz="24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– 1</a:t>
            </a:r>
          </a:p>
        </p:txBody>
      </p:sp>
      <p:sp>
        <p:nvSpPr>
          <p:cNvPr id="365578" name="Text Box 10"/>
          <p:cNvSpPr txBox="1">
            <a:spLocks noChangeArrowheads="1"/>
          </p:cNvSpPr>
          <p:nvPr/>
        </p:nvSpPr>
        <p:spPr bwMode="auto">
          <a:xfrm>
            <a:off x="3512716" y="4754910"/>
            <a:ext cx="27638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sz="2400" dirty="0">
                <a:solidFill>
                  <a:srgbClr val="7030A0"/>
                </a:solidFill>
              </a:rPr>
              <a:t>Deal with collisions</a:t>
            </a:r>
          </a:p>
        </p:txBody>
      </p:sp>
      <p:sp>
        <p:nvSpPr>
          <p:cNvPr id="365579" name="Line 11"/>
          <p:cNvSpPr>
            <a:spLocks noChangeShapeType="1"/>
          </p:cNvSpPr>
          <p:nvPr/>
        </p:nvSpPr>
        <p:spPr bwMode="auto">
          <a:xfrm>
            <a:off x="4868441" y="1754535"/>
            <a:ext cx="0" cy="7207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365580" name="Line 12"/>
          <p:cNvSpPr>
            <a:spLocks noChangeShapeType="1"/>
          </p:cNvSpPr>
          <p:nvPr/>
        </p:nvSpPr>
        <p:spPr bwMode="auto">
          <a:xfrm>
            <a:off x="4868441" y="2907060"/>
            <a:ext cx="0" cy="720725"/>
          </a:xfrm>
          <a:prstGeom prst="line">
            <a:avLst/>
          </a:prstGeom>
          <a:noFill/>
          <a:ln w="28575">
            <a:solidFill>
              <a:srgbClr val="00B0F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365581" name="Line 13"/>
          <p:cNvSpPr>
            <a:spLocks noChangeShapeType="1"/>
          </p:cNvSpPr>
          <p:nvPr/>
        </p:nvSpPr>
        <p:spPr bwMode="auto">
          <a:xfrm>
            <a:off x="4868441" y="4059585"/>
            <a:ext cx="0" cy="720725"/>
          </a:xfrm>
          <a:prstGeom prst="line">
            <a:avLst/>
          </a:prstGeom>
          <a:noFill/>
          <a:ln w="28575">
            <a:solidFill>
              <a:srgbClr val="7030A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365585" name="Text Box 17"/>
          <p:cNvSpPr txBox="1">
            <a:spLocks noChangeArrowheads="1"/>
          </p:cNvSpPr>
          <p:nvPr/>
        </p:nvSpPr>
        <p:spPr bwMode="auto">
          <a:xfrm>
            <a:off x="6500341" y="4798169"/>
            <a:ext cx="25003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000" dirty="0">
                <a:solidFill>
                  <a:srgbClr val="7030A0"/>
                </a:solidFill>
              </a:rPr>
              <a:t>Chained hash tables</a:t>
            </a:r>
          </a:p>
          <a:p>
            <a:pPr eaLnBrk="1" hangingPunct="1"/>
            <a:r>
              <a:rPr lang="en-US" altLang="en-US" sz="2000" dirty="0">
                <a:solidFill>
                  <a:srgbClr val="7030A0"/>
                </a:solidFill>
              </a:rPr>
              <a:t>Open addressing</a:t>
            </a:r>
          </a:p>
        </p:txBody>
      </p:sp>
      <p:sp>
        <p:nvSpPr>
          <p:cNvPr id="13" name="Text Box 16">
            <a:extLst>
              <a:ext uri="{FF2B5EF4-FFF2-40B4-BE49-F238E27FC236}">
                <a16:creationId xmlns:a16="http://schemas.microsoft.com/office/drawing/2014/main" id="{A964DEE5-3AB0-4947-B579-155D5867AB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8713" y="3075682"/>
            <a:ext cx="30780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000" dirty="0">
                <a:solidFill>
                  <a:srgbClr val="00B0F0"/>
                </a:solidFill>
              </a:rPr>
              <a:t>Modulus &amp; Multiplicative </a:t>
            </a:r>
            <a:endParaRPr lang="en-US" alt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6274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Chained hash table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Associating each bin with a linked list.</a:t>
            </a: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For any object assigned to the bin by the hash function, finding, inserting, and erasing the object is done on the linked list.</a:t>
            </a:r>
          </a:p>
        </p:txBody>
      </p:sp>
    </p:spTree>
    <p:extLst>
      <p:ext uri="{BB962C8B-B14F-4D97-AF65-F5344CB8AC3E}">
        <p14:creationId xmlns:p14="http://schemas.microsoft.com/office/powerpoint/2010/main" val="325537305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Example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As an example, let’s store hostnames and allow a fast look-up of the corresponding IP address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We will choose the bin based on the host name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Associated with the name will be the IP address</a:t>
            </a:r>
          </a:p>
          <a:p>
            <a:pPr lvl="1"/>
            <a:r>
              <a:rPr lang="en-US" altLang="en-US" i="1" dirty="0">
                <a:latin typeface="Arial" charset="0"/>
                <a:cs typeface="Arial" charset="0"/>
              </a:rPr>
              <a:t>E</a:t>
            </a:r>
            <a:r>
              <a:rPr lang="en-US" altLang="en-US" dirty="0">
                <a:latin typeface="Arial" charset="0"/>
                <a:cs typeface="Arial" charset="0"/>
              </a:rPr>
              <a:t>.</a:t>
            </a:r>
            <a:r>
              <a:rPr lang="en-US" altLang="en-US" i="1" dirty="0">
                <a:latin typeface="Arial" charset="0"/>
                <a:cs typeface="Arial" charset="0"/>
              </a:rPr>
              <a:t>g</a:t>
            </a:r>
            <a:r>
              <a:rPr lang="en-US" altLang="en-US" dirty="0">
                <a:latin typeface="Arial" charset="0"/>
                <a:cs typeface="Arial" charset="0"/>
              </a:rPr>
              <a:t>., </a:t>
            </a:r>
            <a:r>
              <a:rPr lang="en-CA" altLang="en-US" dirty="0">
                <a:latin typeface="Consolas" pitchFamily="49" charset="0"/>
                <a:cs typeface="Arial" charset="0"/>
              </a:rPr>
              <a:t>("optimal", 129.97.94.57)</a:t>
            </a:r>
            <a:r>
              <a:rPr lang="en-CA" altLang="en-US" dirty="0">
                <a:latin typeface="Arial" charset="0"/>
                <a:cs typeface="Arial" charset="0"/>
              </a:rPr>
              <a:t> </a:t>
            </a:r>
            <a:endParaRPr lang="en-US" alt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175483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Suppose the hash value of a string is the last 3 bits of the first character in the host name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The hash of </a:t>
            </a:r>
            <a:r>
              <a:rPr lang="en-CA" altLang="en-US" dirty="0">
                <a:latin typeface="Consolas" pitchFamily="49" charset="0"/>
                <a:cs typeface="Arial" charset="0"/>
              </a:rPr>
              <a:t>“optimal”</a:t>
            </a:r>
            <a:r>
              <a:rPr lang="en-US" altLang="en-US" dirty="0">
                <a:latin typeface="Arial" charset="0"/>
                <a:cs typeface="Arial" charset="0"/>
              </a:rPr>
              <a:t> is based on </a:t>
            </a:r>
            <a:r>
              <a:rPr lang="en-CA" altLang="en-US" dirty="0">
                <a:latin typeface="Consolas" pitchFamily="49" charset="0"/>
                <a:cs typeface="Arial" charset="0"/>
              </a:rPr>
              <a:t>“o</a:t>
            </a:r>
            <a:r>
              <a:rPr lang="en-US" altLang="en-US" dirty="0">
                <a:latin typeface="Consolas" pitchFamily="49" charset="0"/>
                <a:cs typeface="Arial" charset="0"/>
              </a:rPr>
              <a:t>”</a:t>
            </a:r>
            <a:endParaRPr lang="en-CA" altLang="en-US" dirty="0">
              <a:latin typeface="Consolas" pitchFamily="49" charset="0"/>
              <a:cs typeface="Arial" charset="0"/>
            </a:endParaRPr>
          </a:p>
          <a:p>
            <a:pPr lvl="1"/>
            <a:endParaRPr lang="en-CA" altLang="en-US" dirty="0">
              <a:latin typeface="Consolas" pitchFamily="49" charset="0"/>
              <a:cs typeface="Arial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		a   01100</a:t>
            </a:r>
            <a:r>
              <a:rPr lang="en-US" altLang="en-US" sz="16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001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        n   01101</a:t>
            </a:r>
            <a:r>
              <a:rPr lang="en-US" altLang="en-US" sz="16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110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		b   01100</a:t>
            </a:r>
            <a:r>
              <a:rPr lang="en-US" altLang="en-US" sz="16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010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        o   01101</a:t>
            </a:r>
            <a:r>
              <a:rPr lang="en-US" altLang="en-US" sz="16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111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		c   01100</a:t>
            </a:r>
            <a:r>
              <a:rPr lang="en-US" altLang="en-US" sz="16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011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        p   01110</a:t>
            </a:r>
            <a:r>
              <a:rPr lang="en-US" altLang="en-US" sz="16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000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		d   01100</a:t>
            </a:r>
            <a:r>
              <a:rPr lang="en-US" altLang="en-US" sz="16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100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        q   01110</a:t>
            </a:r>
            <a:r>
              <a:rPr lang="en-US" altLang="en-US" sz="16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001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		e   01100</a:t>
            </a:r>
            <a:r>
              <a:rPr lang="en-US" altLang="en-US" sz="16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101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        r   01110</a:t>
            </a:r>
            <a:r>
              <a:rPr lang="en-US" altLang="en-US" sz="16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010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		f   01100</a:t>
            </a:r>
            <a:r>
              <a:rPr lang="en-US" altLang="en-US" sz="16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110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        s   01110</a:t>
            </a:r>
            <a:r>
              <a:rPr lang="en-US" altLang="en-US" sz="16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011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		g   01100</a:t>
            </a:r>
            <a:r>
              <a:rPr lang="en-US" altLang="en-US" sz="16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111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        t   01110</a:t>
            </a:r>
            <a:r>
              <a:rPr lang="en-US" altLang="en-US" sz="16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100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		h   01101</a:t>
            </a:r>
            <a:r>
              <a:rPr lang="en-US" altLang="en-US" sz="16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000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        u   01110</a:t>
            </a:r>
            <a:r>
              <a:rPr lang="en-US" altLang="en-US" sz="16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101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		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i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   01101</a:t>
            </a:r>
            <a:r>
              <a:rPr lang="en-US" altLang="en-US" sz="16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001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        v   01110</a:t>
            </a:r>
            <a:r>
              <a:rPr lang="en-US" altLang="en-US" sz="16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110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		j   01101</a:t>
            </a:r>
            <a:r>
              <a:rPr lang="en-US" altLang="en-US" sz="16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010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        w   01110</a:t>
            </a:r>
            <a:r>
              <a:rPr lang="en-US" altLang="en-US" sz="16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111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		k   01101</a:t>
            </a:r>
            <a:r>
              <a:rPr lang="en-US" altLang="en-US" sz="16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011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        x   01111</a:t>
            </a:r>
            <a:r>
              <a:rPr lang="en-US" altLang="en-US" sz="16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000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		l   01101</a:t>
            </a:r>
            <a:r>
              <a:rPr lang="en-US" altLang="en-US" sz="16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100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        y   01111</a:t>
            </a:r>
            <a:r>
              <a:rPr lang="en-US" altLang="en-US" sz="16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001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		m   01101</a:t>
            </a:r>
            <a:r>
              <a:rPr lang="en-US" altLang="en-US" sz="16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101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        z   01111</a:t>
            </a:r>
            <a:r>
              <a:rPr lang="en-US" altLang="en-US" sz="16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010</a:t>
            </a:r>
            <a:endParaRPr lang="en-US" alt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4549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charset="0"/>
                <a:cs typeface="Arial" charset="0"/>
              </a:rPr>
              <a:t>IP Addresses</a:t>
            </a:r>
          </a:p>
        </p:txBody>
      </p:sp>
      <p:sp>
        <p:nvSpPr>
          <p:cNvPr id="197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Examples:</a:t>
            </a:r>
          </a:p>
          <a:p>
            <a:pPr eaLnBrk="1" hangingPunct="1"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	Suppose we want to associate IP addresses and</a:t>
            </a:r>
            <a:br>
              <a:rPr lang="en-US" altLang="en-US" dirty="0">
                <a:latin typeface="Arial" charset="0"/>
                <a:cs typeface="Arial" charset="0"/>
              </a:rPr>
            </a:br>
            <a:r>
              <a:rPr lang="en-US" altLang="en-US" dirty="0">
                <a:latin typeface="Arial" charset="0"/>
                <a:cs typeface="Arial" charset="0"/>
              </a:rPr>
              <a:t> 	any corresponding domain names</a:t>
            </a:r>
          </a:p>
          <a:p>
            <a:pPr eaLnBrk="1" hangingPunct="1"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 eaLnBrk="1" hangingPunct="1"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Recall that a 32-bit IP address are often written as four byte values</a:t>
            </a:r>
            <a:br>
              <a:rPr lang="en-US" altLang="en-US" dirty="0">
                <a:latin typeface="Arial" charset="0"/>
                <a:cs typeface="Arial" charset="0"/>
              </a:rPr>
            </a:br>
            <a:r>
              <a:rPr lang="en-US" altLang="en-US" dirty="0">
                <a:latin typeface="Arial" charset="0"/>
                <a:cs typeface="Arial" charset="0"/>
              </a:rPr>
              <a:t>from 0 to 255</a:t>
            </a:r>
          </a:p>
          <a:p>
            <a:pPr lvl="1" eaLnBrk="1" hangingPunct="1"/>
            <a:r>
              <a:rPr lang="en-US" altLang="en-US" dirty="0">
                <a:latin typeface="Arial" charset="0"/>
                <a:cs typeface="Arial" charset="0"/>
              </a:rPr>
              <a:t>Consider 10000001 01100001 00001010 10110011</a:t>
            </a:r>
            <a:r>
              <a:rPr lang="en-US" altLang="en-US" baseline="-25000" dirty="0">
                <a:latin typeface="Arial" charset="0"/>
                <a:cs typeface="Arial" charset="0"/>
              </a:rPr>
              <a:t>2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1" eaLnBrk="1" hangingPunct="1"/>
            <a:r>
              <a:rPr lang="en-US" altLang="en-US" dirty="0">
                <a:latin typeface="Arial" charset="0"/>
                <a:cs typeface="Arial" charset="0"/>
              </a:rPr>
              <a:t>This can be written as 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129.97.10.179</a:t>
            </a:r>
          </a:p>
          <a:p>
            <a:pPr lvl="1" eaLnBrk="1" hangingPunct="1"/>
            <a:r>
              <a:rPr lang="en-US" altLang="en-US" dirty="0">
                <a:latin typeface="Arial" charset="0"/>
                <a:cs typeface="Arial" charset="0"/>
              </a:rPr>
              <a:t>We use domain names because IP addresses are not human readable </a:t>
            </a:r>
          </a:p>
        </p:txBody>
      </p:sp>
    </p:spTree>
    <p:extLst>
      <p:ext uri="{BB962C8B-B14F-4D97-AF65-F5344CB8AC3E}">
        <p14:creationId xmlns:p14="http://schemas.microsoft.com/office/powerpoint/2010/main" val="390726397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Example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Our hash function is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200" b="1">
              <a:latin typeface="Courier New" pitchFamily="49" charset="0"/>
              <a:cs typeface="Arial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Courier New" pitchFamily="49" charset="0"/>
                <a:cs typeface="Arial" charset="0"/>
              </a:rPr>
              <a:t>		        </a:t>
            </a:r>
            <a:r>
              <a:rPr lang="en-US" altLang="en-US" sz="1600">
                <a:latin typeface="Consolas" pitchFamily="49" charset="0"/>
                <a:cs typeface="Arial" charset="0"/>
              </a:rPr>
              <a:t>unsigned int hash( string const &amp;str 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latin typeface="Consolas" pitchFamily="49" charset="0"/>
                <a:cs typeface="Arial" charset="0"/>
              </a:rPr>
              <a:t>		              // the empty string "" is hashed to 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latin typeface="Consolas" pitchFamily="49" charset="0"/>
                <a:cs typeface="Arial" charset="0"/>
              </a:rPr>
              <a:t>		              if str.length() == 0 )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latin typeface="Consolas" pitchFamily="49" charset="0"/>
                <a:cs typeface="Arial" charset="0"/>
              </a:rPr>
              <a:t>		                    return 0;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latin typeface="Consolas" pitchFamily="49" charset="0"/>
                <a:cs typeface="Arial" charset="0"/>
              </a:rPr>
              <a:t>		              }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>
              <a:latin typeface="Consolas" pitchFamily="49" charset="0"/>
              <a:cs typeface="Arial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latin typeface="Consolas" pitchFamily="49" charset="0"/>
                <a:cs typeface="Arial" charset="0"/>
              </a:rPr>
              <a:t>		              return str[0] &amp; 7;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latin typeface="Consolas" pitchFamily="49" charset="0"/>
                <a:cs typeface="Arial" charset="0"/>
              </a:rPr>
              <a:t>		        }</a:t>
            </a:r>
          </a:p>
        </p:txBody>
      </p:sp>
    </p:spTree>
    <p:extLst>
      <p:ext uri="{BB962C8B-B14F-4D97-AF65-F5344CB8AC3E}">
        <p14:creationId xmlns:p14="http://schemas.microsoft.com/office/powerpoint/2010/main" val="30812932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2" descr="C:\Users\dwharder\Desktop\k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2997200"/>
            <a:ext cx="8278813" cy="295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Example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71625"/>
            <a:ext cx="8229600" cy="4525963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Starting with an array of 8 empty linked lists</a:t>
            </a:r>
          </a:p>
        </p:txBody>
      </p:sp>
    </p:spTree>
    <p:extLst>
      <p:ext uri="{BB962C8B-B14F-4D97-AF65-F5344CB8AC3E}">
        <p14:creationId xmlns:p14="http://schemas.microsoft.com/office/powerpoint/2010/main" val="78739494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>
                <a:latin typeface="Arial" charset="0"/>
                <a:cs typeface="Arial" charset="0"/>
              </a:rPr>
              <a:t>Example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>
                <a:latin typeface="Arial" charset="0"/>
                <a:cs typeface="Arial" charset="0"/>
              </a:rPr>
              <a:t>	The pair </a:t>
            </a:r>
            <a:r>
              <a:rPr lang="en-CA" altLang="en-US">
                <a:latin typeface="Consolas" pitchFamily="49" charset="0"/>
                <a:cs typeface="Arial" charset="0"/>
              </a:rPr>
              <a:t>("optimal", 129.97.94.57)</a:t>
            </a:r>
            <a:r>
              <a:rPr lang="en-CA" altLang="en-US">
                <a:latin typeface="Arial" charset="0"/>
                <a:cs typeface="Arial" charset="0"/>
              </a:rPr>
              <a:t> is entered into bin </a:t>
            </a:r>
            <a:r>
              <a:rPr lang="en-US" altLang="en-US">
                <a:latin typeface="Consolas" pitchFamily="49" charset="0"/>
                <a:cs typeface="Arial" charset="0"/>
              </a:rPr>
              <a:t>01101</a:t>
            </a:r>
            <a:r>
              <a:rPr lang="en-US" altLang="en-US">
                <a:solidFill>
                  <a:srgbClr val="FF0000"/>
                </a:solidFill>
                <a:latin typeface="Consolas" pitchFamily="49" charset="0"/>
                <a:cs typeface="Arial" charset="0"/>
              </a:rPr>
              <a:t>111</a:t>
            </a:r>
            <a:r>
              <a:rPr lang="en-CA" altLang="en-US">
                <a:latin typeface="Arial" charset="0"/>
                <a:cs typeface="Arial" charset="0"/>
              </a:rPr>
              <a:t> = 7</a:t>
            </a:r>
          </a:p>
        </p:txBody>
      </p:sp>
      <p:pic>
        <p:nvPicPr>
          <p:cNvPr id="19460" name="Picture 23" descr="C:\Users\dwharder\Desktop\k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2997200"/>
            <a:ext cx="8278813" cy="295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110282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Example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>
                <a:latin typeface="Arial" charset="0"/>
                <a:cs typeface="Arial" charset="0"/>
              </a:rPr>
              <a:t>	Similarly, as </a:t>
            </a:r>
            <a:r>
              <a:rPr lang="en-CA" altLang="en-US">
                <a:latin typeface="Consolas" pitchFamily="49" charset="0"/>
                <a:cs typeface="Arial" charset="0"/>
              </a:rPr>
              <a:t>"c"</a:t>
            </a:r>
            <a:r>
              <a:rPr lang="en-CA" altLang="en-US">
                <a:latin typeface="Arial" charset="0"/>
                <a:cs typeface="Arial" charset="0"/>
              </a:rPr>
              <a:t> hashes to 3</a:t>
            </a:r>
          </a:p>
          <a:p>
            <a:pPr lvl="1"/>
            <a:r>
              <a:rPr lang="en-CA" altLang="en-US">
                <a:latin typeface="Arial" charset="0"/>
                <a:cs typeface="Arial" charset="0"/>
              </a:rPr>
              <a:t>The pair </a:t>
            </a:r>
            <a:r>
              <a:rPr lang="en-CA" altLang="en-US">
                <a:latin typeface="Consolas" pitchFamily="49" charset="0"/>
                <a:cs typeface="Arial" charset="0"/>
              </a:rPr>
              <a:t>("cheetah", 129.97.94.45)</a:t>
            </a:r>
            <a:r>
              <a:rPr lang="en-CA" altLang="en-US">
                <a:latin typeface="Arial" charset="0"/>
                <a:cs typeface="Arial" charset="0"/>
              </a:rPr>
              <a:t> is entered into bin 3</a:t>
            </a:r>
          </a:p>
          <a:p>
            <a:endParaRPr lang="en-US" altLang="en-US">
              <a:latin typeface="Arial" charset="0"/>
              <a:cs typeface="Arial" charset="0"/>
            </a:endParaRPr>
          </a:p>
        </p:txBody>
      </p:sp>
      <p:pic>
        <p:nvPicPr>
          <p:cNvPr id="20484" name="Picture 16" descr="C:\Users\dwharder\Desktop\k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2997200"/>
            <a:ext cx="8278813" cy="295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015205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Example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>
                <a:latin typeface="Arial" charset="0"/>
                <a:cs typeface="Arial" charset="0"/>
              </a:rPr>
              <a:t>	The </a:t>
            </a:r>
            <a:r>
              <a:rPr lang="en-CA" altLang="en-US">
                <a:latin typeface="Consolas" pitchFamily="49" charset="0"/>
                <a:cs typeface="Arial" charset="0"/>
              </a:rPr>
              <a:t>"w"</a:t>
            </a:r>
            <a:r>
              <a:rPr lang="en-CA" altLang="en-US">
                <a:latin typeface="Arial" charset="0"/>
                <a:cs typeface="Arial" charset="0"/>
              </a:rPr>
              <a:t> in Wellington also hashes to 7</a:t>
            </a:r>
          </a:p>
          <a:p>
            <a:pPr lvl="1"/>
            <a:r>
              <a:rPr lang="en-CA" altLang="en-US">
                <a:latin typeface="Consolas" pitchFamily="49" charset="0"/>
                <a:cs typeface="Arial" charset="0"/>
              </a:rPr>
              <a:t>("wellington", 129.97.94.42)</a:t>
            </a:r>
            <a:r>
              <a:rPr lang="en-CA" altLang="en-US">
                <a:latin typeface="Arial" charset="0"/>
                <a:cs typeface="Arial" charset="0"/>
              </a:rPr>
              <a:t> is entered into bin 7</a:t>
            </a:r>
          </a:p>
          <a:p>
            <a:pPr>
              <a:buFont typeface="Arial" charset="0"/>
              <a:buNone/>
            </a:pPr>
            <a:endParaRPr lang="en-US" altLang="en-US">
              <a:latin typeface="Arial" charset="0"/>
              <a:cs typeface="Arial" charset="0"/>
            </a:endParaRPr>
          </a:p>
        </p:txBody>
      </p:sp>
      <p:pic>
        <p:nvPicPr>
          <p:cNvPr id="21508" name="Picture 17" descr="C:\Users\dwharder\Desktop\k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2997200"/>
            <a:ext cx="8278813" cy="295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175769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17" descr="C:\Users\dwharder\Desktop\k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2997200"/>
            <a:ext cx="8278813" cy="295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Example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 dirty="0">
                <a:latin typeface="Arial" charset="0"/>
                <a:cs typeface="Arial" charset="0"/>
              </a:rPr>
              <a:t>	Why did I use </a:t>
            </a:r>
            <a:r>
              <a:rPr lang="en-CA" altLang="en-US" dirty="0" err="1">
                <a:latin typeface="Consolas" pitchFamily="49" charset="0"/>
                <a:cs typeface="Arial" charset="0"/>
              </a:rPr>
              <a:t>push_front</a:t>
            </a:r>
            <a:r>
              <a:rPr lang="en-CA" altLang="en-US" dirty="0">
                <a:latin typeface="Arial" charset="0"/>
                <a:cs typeface="Arial" charset="0"/>
              </a:rPr>
              <a:t> from the linked list?</a:t>
            </a:r>
          </a:p>
          <a:p>
            <a:pPr lvl="1"/>
            <a:r>
              <a:rPr lang="en-CA" altLang="en-US" dirty="0">
                <a:latin typeface="Arial" charset="0"/>
                <a:cs typeface="Arial" charset="0"/>
              </a:rPr>
              <a:t>A good heuristic is</a:t>
            </a:r>
          </a:p>
          <a:p>
            <a:pPr lvl="1">
              <a:buFont typeface="Arial" charset="0"/>
              <a:buNone/>
            </a:pPr>
            <a:r>
              <a:rPr lang="en-CA" altLang="en-US" sz="1600" dirty="0">
                <a:latin typeface="Arial" charset="0"/>
                <a:cs typeface="Arial" charset="0"/>
              </a:rPr>
              <a:t>   			“unless you know otherwise, data which has been</a:t>
            </a:r>
          </a:p>
          <a:p>
            <a:pPr lvl="1">
              <a:buFont typeface="Arial" charset="0"/>
              <a:buNone/>
            </a:pPr>
            <a:r>
              <a:rPr lang="en-CA" altLang="en-US" sz="1600" dirty="0">
                <a:latin typeface="Arial" charset="0"/>
                <a:cs typeface="Arial" charset="0"/>
              </a:rPr>
              <a:t>    			 accessed recently will be accessed again in the near future”</a:t>
            </a:r>
          </a:p>
          <a:p>
            <a:pPr lvl="3"/>
            <a:r>
              <a:rPr lang="en-CA" altLang="en-US" sz="2000" dirty="0">
                <a:latin typeface="Arial" charset="0"/>
                <a:cs typeface="Arial" charset="0"/>
              </a:rPr>
              <a:t>It is easiest to access data at the front of a linked list</a:t>
            </a:r>
          </a:p>
          <a:p>
            <a:pPr>
              <a:buFont typeface="Arial" charset="0"/>
              <a:buNone/>
            </a:pPr>
            <a:endParaRPr lang="en-US" altLang="en-US" sz="3200" dirty="0">
              <a:latin typeface="Arial" charset="0"/>
              <a:cs typeface="Arial" charset="0"/>
            </a:endParaRPr>
          </a:p>
        </p:txBody>
      </p:sp>
      <p:sp>
        <p:nvSpPr>
          <p:cNvPr id="22533" name="TextBox 5"/>
          <p:cNvSpPr txBox="1">
            <a:spLocks noChangeArrowheads="1"/>
          </p:cNvSpPr>
          <p:nvPr/>
        </p:nvSpPr>
        <p:spPr bwMode="auto">
          <a:xfrm>
            <a:off x="4711700" y="4429125"/>
            <a:ext cx="364648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dirty="0"/>
              <a:t>Heuristics include rules of thumb,</a:t>
            </a:r>
            <a:br>
              <a:rPr lang="en-CA" altLang="en-US" dirty="0"/>
            </a:br>
            <a:r>
              <a:rPr lang="en-CA" altLang="en-US" dirty="0"/>
              <a:t>educated guesses, and intuition</a:t>
            </a:r>
          </a:p>
        </p:txBody>
      </p:sp>
    </p:spTree>
    <p:extLst>
      <p:ext uri="{BB962C8B-B14F-4D97-AF65-F5344CB8AC3E}">
        <p14:creationId xmlns:p14="http://schemas.microsoft.com/office/powerpoint/2010/main" val="143944246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Example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>
                <a:latin typeface="Arial" charset="0"/>
                <a:cs typeface="Arial" charset="0"/>
              </a:rPr>
              <a:t>	Similarly we can insert the host names </a:t>
            </a:r>
            <a:r>
              <a:rPr lang="en-CA" altLang="en-US">
                <a:latin typeface="Consolas" pitchFamily="49" charset="0"/>
                <a:cs typeface="Arial" charset="0"/>
              </a:rPr>
              <a:t>"augustin"</a:t>
            </a:r>
            <a:r>
              <a:rPr lang="en-CA" altLang="en-US">
                <a:latin typeface="Arial" charset="0"/>
                <a:cs typeface="Arial" charset="0"/>
              </a:rPr>
              <a:t> and </a:t>
            </a:r>
            <a:r>
              <a:rPr lang="en-CA" altLang="en-US">
                <a:latin typeface="Consolas" pitchFamily="49" charset="0"/>
                <a:cs typeface="Arial" charset="0"/>
              </a:rPr>
              <a:t>"lowpower"</a:t>
            </a:r>
            <a:endParaRPr lang="en-CA" altLang="en-US">
              <a:latin typeface="Arial" charset="0"/>
              <a:cs typeface="Arial" charset="0"/>
            </a:endParaRPr>
          </a:p>
          <a:p>
            <a:endParaRPr lang="en-US" altLang="en-US">
              <a:latin typeface="Arial" charset="0"/>
              <a:cs typeface="Arial" charset="0"/>
            </a:endParaRPr>
          </a:p>
        </p:txBody>
      </p:sp>
      <p:pic>
        <p:nvPicPr>
          <p:cNvPr id="23556" name="Picture 18" descr="C:\Users\dwharder\Desktop\k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2997200"/>
            <a:ext cx="8278813" cy="295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765007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Example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>
                <a:latin typeface="Arial" charset="0"/>
                <a:cs typeface="Arial" charset="0"/>
              </a:rPr>
              <a:t>	If we now wanted the IP address for </a:t>
            </a:r>
            <a:r>
              <a:rPr lang="en-CA" altLang="en-US">
                <a:latin typeface="Consolas" pitchFamily="49" charset="0"/>
                <a:cs typeface="Arial" charset="0"/>
              </a:rPr>
              <a:t>"optimal"</a:t>
            </a:r>
            <a:r>
              <a:rPr lang="en-CA" altLang="en-US">
                <a:latin typeface="Arial" charset="0"/>
                <a:cs typeface="Arial" charset="0"/>
              </a:rPr>
              <a:t>, we would simply hash </a:t>
            </a:r>
            <a:r>
              <a:rPr lang="en-CA" altLang="en-US">
                <a:latin typeface="Consolas" pitchFamily="49" charset="0"/>
                <a:cs typeface="Arial" charset="0"/>
              </a:rPr>
              <a:t>"optimal"</a:t>
            </a:r>
            <a:r>
              <a:rPr lang="en-CA" altLang="en-US">
                <a:latin typeface="Arial" charset="0"/>
                <a:cs typeface="Arial" charset="0"/>
              </a:rPr>
              <a:t> to 7, walk through the linked list, and access 129.97.94.57 when we access the node containing the relevant string</a:t>
            </a:r>
          </a:p>
          <a:p>
            <a:endParaRPr lang="en-US" altLang="en-US">
              <a:latin typeface="Arial" charset="0"/>
              <a:cs typeface="Arial" charset="0"/>
            </a:endParaRPr>
          </a:p>
        </p:txBody>
      </p:sp>
      <p:pic>
        <p:nvPicPr>
          <p:cNvPr id="24580" name="Picture 18" descr="C:\Users\dwharder\Desktop\k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2997200"/>
            <a:ext cx="8278813" cy="295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332554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 dirty="0">
                <a:latin typeface="Arial" charset="0"/>
                <a:cs typeface="Arial" charset="0"/>
              </a:rPr>
              <a:t>	Similarly, </a:t>
            </a:r>
            <a:r>
              <a:rPr lang="en-CA" altLang="en-US" dirty="0">
                <a:latin typeface="Consolas" pitchFamily="49" charset="0"/>
                <a:cs typeface="Arial" charset="0"/>
              </a:rPr>
              <a:t>"</a:t>
            </a:r>
            <a:r>
              <a:rPr lang="en-CA" altLang="en-US" dirty="0" err="1">
                <a:latin typeface="Consolas" pitchFamily="49" charset="0"/>
                <a:cs typeface="Arial" charset="0"/>
              </a:rPr>
              <a:t>ashok</a:t>
            </a:r>
            <a:r>
              <a:rPr lang="en-CA" altLang="en-US" dirty="0">
                <a:latin typeface="Consolas" pitchFamily="49" charset="0"/>
                <a:cs typeface="Arial" charset="0"/>
              </a:rPr>
              <a:t>"</a:t>
            </a:r>
            <a:r>
              <a:rPr lang="en-CA" altLang="en-US" dirty="0">
                <a:latin typeface="Arial" charset="0"/>
                <a:cs typeface="Arial" charset="0"/>
              </a:rPr>
              <a:t> and </a:t>
            </a:r>
            <a:r>
              <a:rPr lang="en-CA" altLang="en-US" dirty="0">
                <a:latin typeface="Consolas" pitchFamily="49" charset="0"/>
                <a:cs typeface="Arial" charset="0"/>
              </a:rPr>
              <a:t>"</a:t>
            </a:r>
            <a:r>
              <a:rPr lang="en-CA" altLang="en-US" dirty="0" err="1">
                <a:latin typeface="Consolas" pitchFamily="49" charset="0"/>
                <a:cs typeface="Arial" charset="0"/>
              </a:rPr>
              <a:t>vlach</a:t>
            </a:r>
            <a:r>
              <a:rPr lang="en-CA" altLang="en-US" dirty="0">
                <a:latin typeface="Consolas" pitchFamily="49" charset="0"/>
                <a:cs typeface="Arial" charset="0"/>
              </a:rPr>
              <a:t>"</a:t>
            </a:r>
            <a:r>
              <a:rPr lang="en-CA" altLang="en-US" dirty="0">
                <a:latin typeface="Arial" charset="0"/>
                <a:cs typeface="Arial" charset="0"/>
              </a:rPr>
              <a:t> are entered into bin 1 and 6</a:t>
            </a:r>
          </a:p>
          <a:p>
            <a:endParaRPr lang="en-US" altLang="en-US" dirty="0">
              <a:latin typeface="Arial" charset="0"/>
              <a:cs typeface="Arial" charset="0"/>
            </a:endParaRPr>
          </a:p>
        </p:txBody>
      </p:sp>
      <p:pic>
        <p:nvPicPr>
          <p:cNvPr id="25604" name="Picture 19" descr="C:\Users\dwharder\Desktop\k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2997200"/>
            <a:ext cx="8278813" cy="295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596811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Example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>
                <a:latin typeface="Arial" charset="0"/>
                <a:cs typeface="Arial" charset="0"/>
              </a:rPr>
              <a:t>	Inserting </a:t>
            </a:r>
            <a:r>
              <a:rPr lang="en-CA" altLang="en-US">
                <a:latin typeface="Consolas" pitchFamily="49" charset="0"/>
                <a:cs typeface="Arial" charset="0"/>
              </a:rPr>
              <a:t>"ims"</a:t>
            </a:r>
            <a:r>
              <a:rPr lang="en-CA" altLang="en-US">
                <a:latin typeface="Arial" charset="0"/>
                <a:cs typeface="Arial" charset="0"/>
              </a:rPr>
              <a:t>, </a:t>
            </a:r>
            <a:r>
              <a:rPr lang="en-CA" altLang="en-US">
                <a:latin typeface="Consolas" pitchFamily="49" charset="0"/>
                <a:cs typeface="Arial" charset="0"/>
              </a:rPr>
              <a:t>"jab"</a:t>
            </a:r>
            <a:r>
              <a:rPr lang="en-CA" altLang="en-US">
                <a:latin typeface="Arial" charset="0"/>
                <a:cs typeface="Arial" charset="0"/>
              </a:rPr>
              <a:t>, and </a:t>
            </a:r>
            <a:r>
              <a:rPr lang="en-CA" altLang="en-US">
                <a:latin typeface="Consolas" pitchFamily="49" charset="0"/>
                <a:cs typeface="Arial" charset="0"/>
              </a:rPr>
              <a:t>"cad"</a:t>
            </a:r>
            <a:r>
              <a:rPr lang="en-CA" altLang="en-US">
                <a:latin typeface="Arial" charset="0"/>
                <a:cs typeface="Arial" charset="0"/>
              </a:rPr>
              <a:t> doesn’t even out the bins</a:t>
            </a:r>
          </a:p>
          <a:p>
            <a:endParaRPr lang="en-US" altLang="en-US">
              <a:latin typeface="Arial" charset="0"/>
              <a:cs typeface="Arial" charset="0"/>
            </a:endParaRPr>
          </a:p>
        </p:txBody>
      </p:sp>
      <p:pic>
        <p:nvPicPr>
          <p:cNvPr id="26628" name="Picture 20" descr="C:\Users\dwharder\Desktop\k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2997200"/>
            <a:ext cx="8278813" cy="295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4464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charset="0"/>
                <a:cs typeface="Arial" charset="0"/>
              </a:rPr>
              <a:t>IP Addresses</a:t>
            </a:r>
          </a:p>
        </p:txBody>
      </p:sp>
      <p:sp>
        <p:nvSpPr>
          <p:cNvPr id="347139" name="Rectangle 3"/>
          <p:cNvSpPr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2000" dirty="0"/>
              <a:t>	Given an IP address, sometimes we wanted to </a:t>
            </a:r>
            <a:r>
              <a:rPr lang="en-US" altLang="en-US" sz="2000" i="1" dirty="0"/>
              <a:t>quickly</a:t>
            </a:r>
            <a:r>
              <a:rPr lang="en-US" altLang="en-US" sz="2000" dirty="0"/>
              <a:t> find any associated domain name.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2000" dirty="0"/>
              <a:t>	We could create an array of size 2</a:t>
            </a:r>
            <a:r>
              <a:rPr lang="en-US" altLang="en-US" sz="2000" baseline="30000" dirty="0"/>
              <a:t>32</a:t>
            </a:r>
            <a:r>
              <a:rPr lang="en-US" altLang="en-US" sz="2000" dirty="0"/>
              <a:t>= 4,294,967,296 of strings!</a:t>
            </a:r>
          </a:p>
          <a:p>
            <a:pPr eaLnBrk="1" hangingPunct="1">
              <a:spcBef>
                <a:spcPct val="20000"/>
              </a:spcBef>
            </a:pPr>
            <a:endParaRPr lang="en-US" altLang="en-US" sz="2000" dirty="0"/>
          </a:p>
          <a:p>
            <a:pPr eaLnBrk="1" hangingPunct="1">
              <a:spcBef>
                <a:spcPct val="20000"/>
              </a:spcBef>
            </a:pP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	string </a:t>
            </a:r>
            <a:r>
              <a:rPr lang="en-US" alt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domain_name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[4294967296];</a:t>
            </a:r>
          </a:p>
          <a:p>
            <a:pPr eaLnBrk="1" hangingPunct="1">
              <a:spcBef>
                <a:spcPct val="20000"/>
              </a:spcBef>
            </a:pPr>
            <a:endParaRPr lang="en-US" alt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en-US" sz="2000" dirty="0"/>
              <a:t>	For example, the IP address of shanghaitech.edu.cn is </a:t>
            </a:r>
            <a:r>
              <a:rPr lang="nb-NO" sz="2000" dirty="0"/>
              <a:t>10.15.42.202</a:t>
            </a:r>
            <a:endParaRPr lang="en-US" altLang="en-US" sz="2000" dirty="0"/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altLang="en-US" sz="2000" dirty="0"/>
              <a:t>As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 + 42</a:t>
            </a:r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+ 15</a:t>
            </a:r>
            <a:r>
              <a:rPr lang="en-CA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+ 10</a:t>
            </a:r>
            <a:r>
              <a:rPr lang="en-CA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is-IS" sz="2000" dirty="0"/>
              <a:t>168766154</a:t>
            </a:r>
            <a:r>
              <a:rPr lang="en-US" altLang="en-US" sz="2000" dirty="0"/>
              <a:t>, it follows that 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endParaRPr lang="en-US" altLang="en-US" sz="2000" dirty="0"/>
          </a:p>
          <a:p>
            <a:pPr eaLnBrk="1" hangingPunct="1">
              <a:spcBef>
                <a:spcPct val="20000"/>
              </a:spcBef>
            </a:pPr>
            <a:r>
              <a:rPr lang="en-US" altLang="en-US" sz="2000" dirty="0"/>
              <a:t>		</a:t>
            </a:r>
            <a:r>
              <a:rPr lang="en-US" alt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domain_name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is-IS" sz="2000" dirty="0"/>
              <a:t>168766154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] = "shanghaitech.edu.cn";</a:t>
            </a:r>
          </a:p>
          <a:p>
            <a:pPr eaLnBrk="1" hangingPunct="1">
              <a:spcBef>
                <a:spcPct val="20000"/>
              </a:spcBef>
            </a:pPr>
            <a:endParaRPr lang="en-US" alt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spcBef>
                <a:spcPct val="20000"/>
              </a:spcBef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2487387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Indeed, after 21 insertions, the linked lists are becoming rather long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We were looking for </a:t>
            </a:r>
            <a:r>
              <a:rPr lang="en-US" altLang="en-US" b="1" dirty="0">
                <a:latin typeface="Symbol" pitchFamily="18" charset="2"/>
                <a:cs typeface="Arial" charset="0"/>
              </a:rPr>
              <a:t>Q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(1)</a:t>
            </a:r>
            <a:r>
              <a:rPr lang="en-US" altLang="en-US" dirty="0">
                <a:latin typeface="Arial" charset="0"/>
                <a:cs typeface="Arial" charset="0"/>
              </a:rPr>
              <a:t> access time, but accessing something in a linked list with </a:t>
            </a:r>
            <a:r>
              <a:rPr lang="en-US" altLang="en-US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en-US" dirty="0">
                <a:latin typeface="Arial" charset="0"/>
                <a:cs typeface="Arial" charset="0"/>
              </a:rPr>
              <a:t> objects is </a:t>
            </a:r>
            <a:r>
              <a:rPr lang="en-US" altLang="en-US" b="1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endParaRPr lang="en-US" altLang="en-US" dirty="0">
              <a:latin typeface="Arial" charset="0"/>
              <a:cs typeface="Arial" charset="0"/>
            </a:endParaRPr>
          </a:p>
        </p:txBody>
      </p:sp>
      <p:pic>
        <p:nvPicPr>
          <p:cNvPr id="27652" name="Picture 5" descr="C:\Users\dwharder\Desktop\k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2997200"/>
            <a:ext cx="8278813" cy="295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95922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Load Factor 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To describe the length of the linked lists, we define the </a:t>
            </a:r>
            <a:r>
              <a:rPr lang="en-US" altLang="en-US" i="1" dirty="0">
                <a:latin typeface="Arial" charset="0"/>
                <a:cs typeface="Arial" charset="0"/>
              </a:rPr>
              <a:t>load factor </a:t>
            </a:r>
            <a:r>
              <a:rPr lang="en-US" altLang="en-US" dirty="0">
                <a:latin typeface="Arial" charset="0"/>
                <a:cs typeface="Arial" charset="0"/>
              </a:rPr>
              <a:t>of the hash table:</a:t>
            </a:r>
          </a:p>
          <a:p>
            <a:endParaRPr lang="en-US" altLang="en-US" dirty="0">
              <a:latin typeface="Arial" charset="0"/>
              <a:cs typeface="Arial" charset="0"/>
            </a:endParaRPr>
          </a:p>
          <a:p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This is the average number of objects per bin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This assumes an even distribution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Right now, the load factor is </a:t>
            </a:r>
            <a:r>
              <a:rPr lang="en-US" altLang="en-US" dirty="0">
                <a:latin typeface="Symbol" pitchFamily="18" charset="2"/>
                <a:cs typeface="Arial" charset="0"/>
              </a:rPr>
              <a:t>l 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= 21/8 = 2.625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The average bin has 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2.625</a:t>
            </a:r>
            <a:r>
              <a:rPr lang="en-US" altLang="en-US" dirty="0">
                <a:latin typeface="Arial" charset="0"/>
                <a:cs typeface="Arial" charset="0"/>
              </a:rPr>
              <a:t> objects</a:t>
            </a:r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/>
        </p:nvGraphicFramePr>
        <p:xfrm>
          <a:off x="3851275" y="2276475"/>
          <a:ext cx="990600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3" name="Equation" r:id="rId4" imgW="469800" imgH="393480" progId="Equation.DSMT4">
                  <p:embed/>
                </p:oleObj>
              </mc:Choice>
              <mc:Fallback>
                <p:oleObj name="Equation" r:id="rId4" imgW="4698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275" y="2276475"/>
                        <a:ext cx="990600" cy="830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5737667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Load Factor 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If the load factor becomes too large, access times will start to increase: </a:t>
            </a:r>
            <a:r>
              <a:rPr lang="en-US" altLang="en-US" b="1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dirty="0">
                <a:latin typeface="Symbol" pitchFamily="18" charset="2"/>
                <a:cs typeface="Arial" charset="0"/>
              </a:rPr>
              <a:t>l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 most obvious solution is to double the size of the hash table and re-insert every object (</a:t>
            </a:r>
            <a:r>
              <a:rPr lang="en-US" altLang="en-US" i="1" dirty="0">
                <a:latin typeface="Arial" charset="0"/>
                <a:cs typeface="Arial" charset="0"/>
              </a:rPr>
              <a:t>rehashing</a:t>
            </a:r>
            <a:r>
              <a:rPr lang="en-US" altLang="en-US" dirty="0">
                <a:latin typeface="Arial" charset="0"/>
                <a:cs typeface="Arial" charset="0"/>
              </a:rPr>
              <a:t>)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endParaRPr lang="en-US" altLang="en-US" dirty="0">
              <a:latin typeface="Arial" charset="0"/>
              <a:cs typeface="Arial" charset="0"/>
            </a:endParaRPr>
          </a:p>
          <a:p>
            <a:pPr>
              <a:buFontTx/>
              <a:buNone/>
            </a:pPr>
            <a:endParaRPr lang="en-US" alt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77422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Doubling Size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In our example, suppose we take the last four bits as the hash function after doubling the hash table size</a:t>
            </a:r>
          </a:p>
        </p:txBody>
      </p:sp>
      <p:pic>
        <p:nvPicPr>
          <p:cNvPr id="29700" name="Picture 13" descr="C:\Users\dwharder\Desktop\k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25" y="2349500"/>
            <a:ext cx="5997575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576127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Doubling Size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 load factor is now </a:t>
            </a:r>
            <a:r>
              <a:rPr lang="en-US" altLang="en-US" dirty="0">
                <a:latin typeface="Symbol" pitchFamily="18" charset="2"/>
                <a:cs typeface="Arial" charset="0"/>
              </a:rPr>
              <a:t>l 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= 1.3125</a:t>
            </a:r>
            <a:r>
              <a:rPr lang="en-US" altLang="en-US" dirty="0">
                <a:latin typeface="Arial" charset="0"/>
                <a:cs typeface="Arial" charset="0"/>
              </a:rPr>
              <a:t> 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Unfortunately, the distribution hasn’t improved much</a:t>
            </a:r>
          </a:p>
        </p:txBody>
      </p:sp>
      <p:pic>
        <p:nvPicPr>
          <p:cNvPr id="29700" name="Picture 13" descr="C:\Users\dwharder\Desktop\k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25" y="2349500"/>
            <a:ext cx="5997575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017540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Doubling Size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There is significant </a:t>
            </a:r>
            <a:r>
              <a:rPr lang="en-US" altLang="en-US" i="1" dirty="0">
                <a:latin typeface="Arial" charset="0"/>
                <a:cs typeface="Arial" charset="0"/>
              </a:rPr>
              <a:t>clustering</a:t>
            </a:r>
            <a:r>
              <a:rPr lang="en-US" altLang="en-US" dirty="0">
                <a:latin typeface="Arial" charset="0"/>
                <a:cs typeface="Arial" charset="0"/>
              </a:rPr>
              <a:t> in bins 2 and 3 due to the choice of host names</a:t>
            </a:r>
          </a:p>
        </p:txBody>
      </p:sp>
      <p:pic>
        <p:nvPicPr>
          <p:cNvPr id="30724" name="Picture 13" descr="C:\Users\dwharder\Desktop\k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25" y="2349500"/>
            <a:ext cx="5997575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346908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Choosing a Good Hash Function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We choose a very poor hash function: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We looked at the first letter of the host name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Unfortunately, all these are also actual host names:</a:t>
            </a:r>
          </a:p>
          <a:p>
            <a:pPr>
              <a:buFont typeface="Arial" charset="0"/>
              <a:buNone/>
            </a:pPr>
            <a:r>
              <a:rPr lang="en-CA" altLang="en-US" dirty="0">
                <a:latin typeface="Consolas" pitchFamily="49" charset="0"/>
                <a:cs typeface="Arial" charset="0"/>
              </a:rPr>
              <a:t>		ultra7 ultra8 ultra9 ultra10 ultra11</a:t>
            </a:r>
          </a:p>
          <a:p>
            <a:pPr>
              <a:buFont typeface="Arial" charset="0"/>
              <a:buNone/>
            </a:pPr>
            <a:r>
              <a:rPr lang="en-CA" altLang="en-US" dirty="0">
                <a:latin typeface="Consolas" pitchFamily="49" charset="0"/>
                <a:cs typeface="Arial" charset="0"/>
              </a:rPr>
              <a:t>		ultra12 ultra13 ultra14 ultra15 ultra16 ultra17</a:t>
            </a:r>
            <a:endParaRPr lang="en-US" altLang="en-US" dirty="0">
              <a:latin typeface="Consolas" pitchFamily="49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CA" altLang="en-US" dirty="0">
                <a:latin typeface="Consolas" pitchFamily="49" charset="0"/>
                <a:cs typeface="Arial" charset="0"/>
              </a:rPr>
              <a:t>		blade1 blade2 blade3 blade4 blade5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This will cause clustering in bins 2 and 5</a:t>
            </a:r>
          </a:p>
        </p:txBody>
      </p:sp>
      <p:pic>
        <p:nvPicPr>
          <p:cNvPr id="3" name="图片 2" descr="一群卡通人物&#10;&#10;中度可信度描述已自动生成">
            <a:extLst>
              <a:ext uri="{FF2B5EF4-FFF2-40B4-BE49-F238E27FC236}">
                <a16:creationId xmlns:a16="http://schemas.microsoft.com/office/drawing/2014/main" id="{A99D719E-2E5A-FA47-895B-9CE1CC237C3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9" t="22688" r="77193" b="58014"/>
          <a:stretch/>
        </p:blipFill>
        <p:spPr>
          <a:xfrm>
            <a:off x="430695" y="1600200"/>
            <a:ext cx="432048" cy="43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3238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Choosing a Good Hash Function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Let’s go back to the hash function defined previously:</a:t>
            </a:r>
          </a:p>
          <a:p>
            <a:pPr>
              <a:buFont typeface="Arial" charset="0"/>
              <a:buNone/>
            </a:pPr>
            <a:endParaRPr lang="en-US" altLang="en-US" sz="1800" dirty="0">
              <a:solidFill>
                <a:srgbClr val="000000"/>
              </a:solidFill>
              <a:latin typeface="Consolas" pitchFamily="49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nsolas" pitchFamily="49" charset="0"/>
                <a:cs typeface="Arial" charset="0"/>
              </a:rPr>
              <a:t>	</a:t>
            </a:r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  <a:cs typeface="Arial" charset="0"/>
              </a:rPr>
              <a:t>	unsigned </a:t>
            </a:r>
            <a:r>
              <a:rPr lang="en-US" altLang="en-US" sz="1600" dirty="0" err="1">
                <a:solidFill>
                  <a:srgbClr val="000000"/>
                </a:solidFill>
                <a:latin typeface="Consolas" pitchFamily="49" charset="0"/>
                <a:cs typeface="Arial" charset="0"/>
              </a:rPr>
              <a:t>int</a:t>
            </a:r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  <a:cs typeface="Arial" charset="0"/>
              </a:rPr>
              <a:t> hash( string </a:t>
            </a:r>
            <a:r>
              <a:rPr lang="en-US" altLang="en-US" sz="1600" dirty="0" err="1">
                <a:solidFill>
                  <a:srgbClr val="000000"/>
                </a:solidFill>
                <a:latin typeface="Consolas" pitchFamily="49" charset="0"/>
                <a:cs typeface="Arial" charset="0"/>
              </a:rPr>
              <a:t>const</a:t>
            </a:r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  <a:cs typeface="Arial" charset="0"/>
              </a:rPr>
              <a:t> &amp;</a:t>
            </a:r>
            <a:r>
              <a:rPr lang="en-US" altLang="en-US" sz="1600" dirty="0" err="1">
                <a:solidFill>
                  <a:srgbClr val="000000"/>
                </a:solidFill>
                <a:latin typeface="Consolas" pitchFamily="49" charset="0"/>
                <a:cs typeface="Arial" charset="0"/>
              </a:rPr>
              <a:t>str</a:t>
            </a:r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  <a:cs typeface="Arial" charset="0"/>
              </a:rPr>
              <a:t> ) {</a:t>
            </a:r>
          </a:p>
          <a:p>
            <a:pPr>
              <a:buFont typeface="Arial" charset="0"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  <a:cs typeface="Arial" charset="0"/>
              </a:rPr>
              <a:t>		    unsigned </a:t>
            </a:r>
            <a:r>
              <a:rPr lang="en-US" altLang="en-US" sz="1600" dirty="0" err="1">
                <a:solidFill>
                  <a:srgbClr val="000000"/>
                </a:solidFill>
                <a:latin typeface="Consolas" pitchFamily="49" charset="0"/>
                <a:cs typeface="Arial" charset="0"/>
              </a:rPr>
              <a:t>int</a:t>
            </a:r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  <a:cs typeface="Arial" charset="0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latin typeface="Consolas" pitchFamily="49" charset="0"/>
                <a:cs typeface="Arial" charset="0"/>
              </a:rPr>
              <a:t>hash_value</a:t>
            </a:r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  <a:cs typeface="Arial" charset="0"/>
              </a:rPr>
              <a:t> = 0;</a:t>
            </a:r>
          </a:p>
          <a:p>
            <a:pPr>
              <a:buFont typeface="Arial" charset="0"/>
              <a:buNone/>
            </a:pPr>
            <a:endParaRPr lang="en-US" altLang="en-US" sz="1600" dirty="0">
              <a:solidFill>
                <a:srgbClr val="000000"/>
              </a:solidFill>
              <a:latin typeface="Consolas" pitchFamily="49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  <a:cs typeface="Arial" charset="0"/>
              </a:rPr>
              <a:t>		    for ( </a:t>
            </a:r>
            <a:r>
              <a:rPr lang="en-US" altLang="en-US" sz="1600" dirty="0" err="1">
                <a:solidFill>
                  <a:srgbClr val="000000"/>
                </a:solidFill>
                <a:latin typeface="Consolas" pitchFamily="49" charset="0"/>
                <a:cs typeface="Arial" charset="0"/>
              </a:rPr>
              <a:t>int</a:t>
            </a:r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  <a:cs typeface="Arial" charset="0"/>
              </a:rPr>
              <a:t> k = 0; k &lt; </a:t>
            </a:r>
            <a:r>
              <a:rPr lang="en-US" altLang="en-US" sz="1600" dirty="0" err="1">
                <a:solidFill>
                  <a:srgbClr val="000000"/>
                </a:solidFill>
                <a:latin typeface="Consolas" pitchFamily="49" charset="0"/>
                <a:cs typeface="Arial" charset="0"/>
              </a:rPr>
              <a:t>str.length</a:t>
            </a:r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  <a:cs typeface="Arial" charset="0"/>
              </a:rPr>
              <a:t>(); ++k ) {</a:t>
            </a:r>
          </a:p>
          <a:p>
            <a:pPr>
              <a:buFont typeface="Arial" charset="0"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  <a:cs typeface="Arial" charset="0"/>
              </a:rPr>
              <a:t>		        </a:t>
            </a:r>
            <a:r>
              <a:rPr lang="en-US" altLang="en-US" sz="1600" dirty="0" err="1">
                <a:solidFill>
                  <a:srgbClr val="000000"/>
                </a:solidFill>
                <a:latin typeface="Consolas" pitchFamily="49" charset="0"/>
                <a:cs typeface="Arial" charset="0"/>
              </a:rPr>
              <a:t>hash_value</a:t>
            </a:r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  <a:cs typeface="Arial" charset="0"/>
              </a:rPr>
              <a:t> = </a:t>
            </a:r>
            <a:r>
              <a:rPr lang="en-US" altLang="en-US" sz="16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12347</a:t>
            </a:r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  <a:cs typeface="Arial" charset="0"/>
              </a:rPr>
              <a:t>*</a:t>
            </a:r>
            <a:r>
              <a:rPr lang="en-US" altLang="en-US" sz="1600" dirty="0" err="1">
                <a:solidFill>
                  <a:srgbClr val="000000"/>
                </a:solidFill>
                <a:latin typeface="Consolas" pitchFamily="49" charset="0"/>
                <a:cs typeface="Arial" charset="0"/>
              </a:rPr>
              <a:t>hash_value</a:t>
            </a:r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  <a:cs typeface="Arial" charset="0"/>
              </a:rPr>
              <a:t> + </a:t>
            </a:r>
            <a:r>
              <a:rPr lang="en-US" altLang="en-US" sz="1600" dirty="0" err="1">
                <a:solidFill>
                  <a:srgbClr val="000000"/>
                </a:solidFill>
                <a:latin typeface="Consolas" pitchFamily="49" charset="0"/>
                <a:cs typeface="Arial" charset="0"/>
              </a:rPr>
              <a:t>str</a:t>
            </a:r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  <a:cs typeface="Arial" charset="0"/>
              </a:rPr>
              <a:t>[k];</a:t>
            </a:r>
          </a:p>
          <a:p>
            <a:pPr>
              <a:buFont typeface="Arial" charset="0"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  <a:cs typeface="Arial" charset="0"/>
              </a:rPr>
              <a:t>		    }</a:t>
            </a:r>
          </a:p>
          <a:p>
            <a:pPr>
              <a:buFont typeface="Arial" charset="0"/>
              <a:buNone/>
            </a:pPr>
            <a:endParaRPr lang="en-US" altLang="en-US" sz="1600" dirty="0">
              <a:solidFill>
                <a:srgbClr val="000000"/>
              </a:solidFill>
              <a:latin typeface="Consolas" pitchFamily="49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  <a:cs typeface="Arial" charset="0"/>
              </a:rPr>
              <a:t>		    return </a:t>
            </a:r>
            <a:r>
              <a:rPr lang="en-US" altLang="en-US" sz="1600" dirty="0" err="1">
                <a:solidFill>
                  <a:srgbClr val="000000"/>
                </a:solidFill>
                <a:latin typeface="Consolas" pitchFamily="49" charset="0"/>
                <a:cs typeface="Arial" charset="0"/>
              </a:rPr>
              <a:t>hash_value</a:t>
            </a:r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  <a:cs typeface="Arial" charset="0"/>
              </a:rPr>
              <a:t>;</a:t>
            </a:r>
          </a:p>
          <a:p>
            <a:pPr>
              <a:buFont typeface="Arial" charset="0"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  <a:cs typeface="Arial" charset="0"/>
              </a:rPr>
              <a:t>		}</a:t>
            </a:r>
          </a:p>
          <a:p>
            <a:endParaRPr lang="en-US" alt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478909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Choosing a Good Hash Function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This hash function yields a much nicer distribution:</a:t>
            </a:r>
          </a:p>
        </p:txBody>
      </p:sp>
      <p:pic>
        <p:nvPicPr>
          <p:cNvPr id="33796" name="Picture 4" descr="ht0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3238" y="3683000"/>
            <a:ext cx="2973387" cy="2624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7" name="Picture 14" descr="C:\Users\dwharder\Desktop\k1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63" y="2133600"/>
            <a:ext cx="5997575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829519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Problems with Linked Lists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One significant issue with chained hash tables using linked lists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It requires extra memory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It uses dynamic memory allocation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Another issue is the </a:t>
            </a:r>
            <a:r>
              <a:rPr lang="en-US" altLang="en-US" b="1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dirty="0">
                <a:latin typeface="Symbol" pitchFamily="18" charset="2"/>
                <a:cs typeface="Arial" charset="0"/>
              </a:rPr>
              <a:t>l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altLang="en-US" dirty="0">
                <a:latin typeface="Arial" charset="0"/>
                <a:cs typeface="Arial" charset="0"/>
              </a:rPr>
              <a:t>time complexity</a:t>
            </a:r>
          </a:p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For faster access, </a:t>
            </a:r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we could replace each linked list with an AVL tree </a:t>
            </a:r>
            <a:r>
              <a:rPr lang="en-US" altLang="en-US" dirty="0">
                <a:latin typeface="Arial" charset="0"/>
                <a:cs typeface="Arial" charset="0"/>
              </a:rPr>
              <a:t>(assuming we can order the objects)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The access time drops to </a:t>
            </a:r>
            <a:r>
              <a:rPr lang="en-US" altLang="en-US" b="1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(ln(</a:t>
            </a:r>
            <a:r>
              <a:rPr lang="en-US" altLang="en-US" dirty="0">
                <a:latin typeface="Symbol" pitchFamily="18" charset="2"/>
                <a:cs typeface="Arial" charset="0"/>
              </a:rPr>
              <a:t>l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))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The memory requirements are increased by </a:t>
            </a:r>
            <a:r>
              <a:rPr lang="en-US" altLang="en-US" b="1" dirty="0">
                <a:latin typeface="Symbol" panose="05050102010706020507" pitchFamily="18" charset="2"/>
                <a:cs typeface="Times New Roman" pitchFamily="18" charset="0"/>
              </a:rPr>
              <a:t>Q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en-US" dirty="0">
                <a:latin typeface="Arial" charset="0"/>
                <a:cs typeface="Arial" charset="0"/>
              </a:rPr>
              <a:t>, as each node will require two pointers</a:t>
            </a:r>
            <a:endParaRPr lang="en-US" altLang="en-US" i="1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0159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charset="0"/>
                <a:cs typeface="Arial" charset="0"/>
              </a:rPr>
              <a:t>IP Addresses</a:t>
            </a:r>
          </a:p>
        </p:txBody>
      </p:sp>
      <p:sp>
        <p:nvSpPr>
          <p:cNvPr id="347139" name="Rectangle 3"/>
          <p:cNvSpPr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2000" dirty="0"/>
              <a:t>	Given an IP address, sometimes we wanted to </a:t>
            </a:r>
            <a:r>
              <a:rPr lang="en-US" altLang="en-US" sz="2000" i="1" dirty="0"/>
              <a:t>quickly</a:t>
            </a:r>
            <a:r>
              <a:rPr lang="en-US" altLang="en-US" sz="2000" dirty="0"/>
              <a:t> find any associated domain name.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2000" dirty="0"/>
              <a:t>	We could create an array of size 2</a:t>
            </a:r>
            <a:r>
              <a:rPr lang="en-US" altLang="en-US" sz="2000" baseline="30000" dirty="0"/>
              <a:t>32</a:t>
            </a:r>
            <a:r>
              <a:rPr lang="en-US" altLang="en-US" sz="2000" dirty="0"/>
              <a:t>= 4,294,967,296 of strings!</a:t>
            </a:r>
          </a:p>
          <a:p>
            <a:pPr eaLnBrk="1" hangingPunct="1">
              <a:spcBef>
                <a:spcPct val="20000"/>
              </a:spcBef>
            </a:pPr>
            <a:endParaRPr lang="en-US" altLang="en-US" sz="2000" dirty="0"/>
          </a:p>
          <a:p>
            <a:pPr eaLnBrk="1" hangingPunct="1">
              <a:spcBef>
                <a:spcPct val="20000"/>
              </a:spcBef>
            </a:pP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	string </a:t>
            </a:r>
            <a:r>
              <a:rPr lang="en-US" alt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domain_name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[4294967296];</a:t>
            </a:r>
          </a:p>
          <a:p>
            <a:pPr eaLnBrk="1" hangingPunct="1">
              <a:spcBef>
                <a:spcPct val="20000"/>
              </a:spcBef>
            </a:pPr>
            <a:endParaRPr lang="en-US" alt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en-US" sz="2000" dirty="0"/>
              <a:t>	By the end of 20</a:t>
            </a:r>
            <a:r>
              <a:rPr lang="en-US" altLang="zh-CN" sz="2000" dirty="0"/>
              <a:t>21, </a:t>
            </a:r>
            <a:r>
              <a:rPr lang="en-US" altLang="en-US" sz="2000" dirty="0"/>
              <a:t>the number of domain names is 341.7 million.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2000" dirty="0"/>
              <a:t>	So, most part of the array is empty!</a:t>
            </a:r>
          </a:p>
          <a:p>
            <a:pPr eaLnBrk="1" hangingPunct="1">
              <a:spcBef>
                <a:spcPct val="20000"/>
              </a:spcBef>
            </a:pPr>
            <a:endParaRPr lang="en-US" alt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spcBef>
                <a:spcPct val="20000"/>
              </a:spcBef>
            </a:pPr>
            <a:endParaRPr lang="en-US" alt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spcBef>
                <a:spcPct val="20000"/>
              </a:spcBef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68717077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</a:p>
          <a:p>
            <a:r>
              <a:rPr lang="en-US" altLang="zh-CN" dirty="0"/>
              <a:t>Hash function</a:t>
            </a:r>
          </a:p>
          <a:p>
            <a:r>
              <a:rPr lang="en-US" altLang="zh-CN" dirty="0"/>
              <a:t>Mapping down to 0, ..., M – 1</a:t>
            </a:r>
          </a:p>
          <a:p>
            <a:r>
              <a:rPr lang="en-US" altLang="en-US" dirty="0">
                <a:latin typeface="Arial" charset="0"/>
                <a:cs typeface="Arial" charset="0"/>
              </a:rPr>
              <a:t>Dealing with collisions</a:t>
            </a:r>
          </a:p>
          <a:p>
            <a:pPr lvl="1"/>
            <a:r>
              <a:rPr lang="en-US" altLang="zh-CN" dirty="0"/>
              <a:t>Chained hash tables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Open addressing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999800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Background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Chained hash tables require special memory allocation 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Can we create a hash table without significant memory allocation?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We will deal with collisions by storing collisions elsewhere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We will define an implicit rule which tells us where to look next</a:t>
            </a:r>
          </a:p>
        </p:txBody>
      </p:sp>
    </p:spTree>
    <p:extLst>
      <p:ext uri="{BB962C8B-B14F-4D97-AF65-F5344CB8AC3E}">
        <p14:creationId xmlns:p14="http://schemas.microsoft.com/office/powerpoint/2010/main" val="1994888850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>
                <a:latin typeface="Arial" charset="0"/>
                <a:cs typeface="Arial" charset="0"/>
              </a:rPr>
              <a:t>Open Addressing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 dirty="0">
                <a:latin typeface="Arial" charset="0"/>
                <a:cs typeface="Arial" charset="0"/>
              </a:rPr>
              <a:t>	Suppose an object hashes to bin 5</a:t>
            </a:r>
          </a:p>
          <a:p>
            <a:pPr lvl="1"/>
            <a:r>
              <a:rPr lang="en-CA" altLang="en-US" dirty="0">
                <a:latin typeface="Arial" charset="0"/>
                <a:cs typeface="Arial" charset="0"/>
              </a:rPr>
              <a:t>If bin 5 is empty, we can copy the object into that entry </a:t>
            </a:r>
          </a:p>
        </p:txBody>
      </p:sp>
      <p:pic>
        <p:nvPicPr>
          <p:cNvPr id="7172" name="Picture 2" descr="C:\Users\dwharder\Desktop\b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6700" y="3068638"/>
            <a:ext cx="3530600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8082274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3" descr="C:\Users\dwharder\Desktop\b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6700" y="3068638"/>
            <a:ext cx="3530600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>
                <a:latin typeface="Arial" charset="0"/>
                <a:cs typeface="Arial" charset="0"/>
              </a:rPr>
              <a:t>Open Addressing</a:t>
            </a:r>
          </a:p>
        </p:txBody>
      </p:sp>
      <p:sp>
        <p:nvSpPr>
          <p:cNvPr id="819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 dirty="0">
                <a:latin typeface="Arial" charset="0"/>
                <a:cs typeface="Arial" charset="0"/>
              </a:rPr>
              <a:t>	Suppose, however, another object hashes to bin 5</a:t>
            </a:r>
          </a:p>
          <a:p>
            <a:pPr lvl="1"/>
            <a:r>
              <a:rPr lang="en-CA" altLang="en-US" dirty="0">
                <a:latin typeface="Arial" charset="0"/>
                <a:cs typeface="Arial" charset="0"/>
              </a:rPr>
              <a:t>Without a linked list, we cannot store the object in that bin </a:t>
            </a:r>
          </a:p>
        </p:txBody>
      </p:sp>
      <p:cxnSp>
        <p:nvCxnSpPr>
          <p:cNvPr id="5" name="Straight Connector 4"/>
          <p:cNvCxnSpPr/>
          <p:nvPr/>
        </p:nvCxnSpPr>
        <p:spPr>
          <a:xfrm rot="16200000" flipH="1">
            <a:off x="3898900" y="3294063"/>
            <a:ext cx="142875" cy="14287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5400000" flipH="1" flipV="1">
            <a:off x="3898900" y="3294063"/>
            <a:ext cx="142875" cy="14287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0314785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4" descr="C:\Users\dwharder\Desktop\b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6700" y="3068638"/>
            <a:ext cx="3530600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dirty="0">
                <a:latin typeface="Arial" charset="0"/>
                <a:cs typeface="Arial" charset="0"/>
              </a:rPr>
              <a:t>Open Addressing</a:t>
            </a:r>
          </a:p>
        </p:txBody>
      </p:sp>
      <p:sp>
        <p:nvSpPr>
          <p:cNvPr id="922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altLang="en-US" dirty="0">
                <a:latin typeface="Arial" charset="0"/>
                <a:cs typeface="Arial" charset="0"/>
              </a:rPr>
              <a:t>	We need a rule to </a:t>
            </a:r>
            <a:r>
              <a:rPr lang="en-US" altLang="en-US" dirty="0">
                <a:latin typeface="Arial" charset="0"/>
                <a:cs typeface="Arial" charset="0"/>
              </a:rPr>
              <a:t>tells us where to look next </a:t>
            </a:r>
          </a:p>
          <a:p>
            <a:pPr lvl="1"/>
            <a:r>
              <a:rPr lang="en-CA" altLang="en-US" dirty="0">
                <a:latin typeface="Arial" charset="0"/>
                <a:cs typeface="Arial" charset="0"/>
              </a:rPr>
              <a:t>For example, look in the next bin to see if it is occupied</a:t>
            </a:r>
          </a:p>
        </p:txBody>
      </p:sp>
    </p:spTree>
    <p:extLst>
      <p:ext uri="{BB962C8B-B14F-4D97-AF65-F5344CB8AC3E}">
        <p14:creationId xmlns:p14="http://schemas.microsoft.com/office/powerpoint/2010/main" val="107416881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5" descr="C:\Users\dwharder\Desktop\b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6700" y="3068638"/>
            <a:ext cx="3530600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dirty="0">
                <a:latin typeface="Arial" charset="0"/>
                <a:cs typeface="Arial" charset="0"/>
              </a:rPr>
              <a:t>Open Addressing</a:t>
            </a:r>
          </a:p>
        </p:txBody>
      </p:sp>
      <p:sp>
        <p:nvSpPr>
          <p:cNvPr id="1024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 dirty="0">
                <a:latin typeface="Arial" charset="0"/>
                <a:cs typeface="Arial" charset="0"/>
              </a:rPr>
              <a:t>	The rule must be:</a:t>
            </a:r>
          </a:p>
          <a:p>
            <a:pPr lvl="1"/>
            <a:r>
              <a:rPr lang="en-CA" altLang="en-US" dirty="0">
                <a:latin typeface="Arial" charset="0"/>
                <a:cs typeface="Arial" charset="0"/>
              </a:rPr>
              <a:t>simple to follow—</a:t>
            </a:r>
            <a:r>
              <a:rPr lang="en-CA" altLang="en-US" i="1" dirty="0">
                <a:latin typeface="Arial" charset="0"/>
                <a:cs typeface="Arial" charset="0"/>
              </a:rPr>
              <a:t>i</a:t>
            </a:r>
            <a:r>
              <a:rPr lang="en-CA" altLang="en-US" dirty="0">
                <a:latin typeface="Arial" charset="0"/>
                <a:cs typeface="Arial" charset="0"/>
              </a:rPr>
              <a:t>.</a:t>
            </a:r>
            <a:r>
              <a:rPr lang="en-CA" altLang="en-US" i="1" dirty="0">
                <a:latin typeface="Arial" charset="0"/>
                <a:cs typeface="Arial" charset="0"/>
              </a:rPr>
              <a:t>e</a:t>
            </a:r>
            <a:r>
              <a:rPr lang="en-CA" altLang="en-US" dirty="0">
                <a:latin typeface="Arial" charset="0"/>
                <a:cs typeface="Arial" charset="0"/>
              </a:rPr>
              <a:t>., fast</a:t>
            </a:r>
          </a:p>
          <a:p>
            <a:pPr lvl="1"/>
            <a:r>
              <a:rPr lang="en-CA" altLang="en-US" dirty="0">
                <a:latin typeface="Arial" charset="0"/>
                <a:cs typeface="Arial" charset="0"/>
              </a:rPr>
              <a:t>general enough to deal with the fact that the next cell could also be occupied: e.g., continue searching until the first empty bin is found</a:t>
            </a:r>
          </a:p>
        </p:txBody>
      </p:sp>
      <p:cxnSp>
        <p:nvCxnSpPr>
          <p:cNvPr id="6" name="Straight Connector 5"/>
          <p:cNvCxnSpPr/>
          <p:nvPr/>
        </p:nvCxnSpPr>
        <p:spPr>
          <a:xfrm rot="16200000" flipH="1">
            <a:off x="3906045" y="3196431"/>
            <a:ext cx="144462" cy="14287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 flipH="1" flipV="1">
            <a:off x="3906045" y="3196431"/>
            <a:ext cx="144462" cy="14287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514824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>
                <a:latin typeface="Arial" charset="0"/>
                <a:cs typeface="Arial" charset="0"/>
              </a:rPr>
              <a:t>Open Addressing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 dirty="0">
                <a:latin typeface="Arial" charset="0"/>
                <a:cs typeface="Arial" charset="0"/>
              </a:rPr>
              <a:t>	Of course, whatever rule we use in placing an object must also be used when searching for or removing objects</a:t>
            </a:r>
          </a:p>
        </p:txBody>
      </p:sp>
      <p:pic>
        <p:nvPicPr>
          <p:cNvPr id="12292" name="Picture 2" descr="C:\Users\dwharder\Desktop\b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6700" y="3068638"/>
            <a:ext cx="3530600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2079650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dirty="0">
                <a:latin typeface="Arial" charset="0"/>
                <a:cs typeface="Arial" charset="0"/>
              </a:rPr>
              <a:t>Open Addressing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 dirty="0">
                <a:latin typeface="Arial" charset="0"/>
                <a:cs typeface="Arial" charset="0"/>
              </a:rPr>
              <a:t>	Recall, however, that our goal is </a:t>
            </a:r>
            <a:r>
              <a:rPr lang="en-CA" altLang="en-US" dirty="0">
                <a:latin typeface="Symbol" pitchFamily="18" charset="2"/>
                <a:cs typeface="Arial" charset="0"/>
              </a:rPr>
              <a:t>Q</a:t>
            </a:r>
            <a:r>
              <a:rPr lang="en-CA" altLang="en-US" dirty="0">
                <a:latin typeface="Times New Roman" pitchFamily="18" charset="0"/>
                <a:cs typeface="Times New Roman" pitchFamily="18" charset="0"/>
              </a:rPr>
              <a:t>(1)</a:t>
            </a:r>
            <a:r>
              <a:rPr lang="en-CA" altLang="en-US" dirty="0">
                <a:latin typeface="Arial" charset="0"/>
                <a:cs typeface="Arial" charset="0"/>
              </a:rPr>
              <a:t> access times</a:t>
            </a:r>
          </a:p>
          <a:p>
            <a:pPr lvl="1"/>
            <a:r>
              <a:rPr lang="en-CA" altLang="en-US" dirty="0">
                <a:latin typeface="Arial" charset="0"/>
                <a:cs typeface="Arial" charset="0"/>
              </a:rPr>
              <a:t>We cannot, on average, be forced to access too many bins</a:t>
            </a:r>
            <a:endParaRPr lang="en-CA" alt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3316" name="Picture 2" descr="C:\Users\dwharder\Desktop\b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6700" y="3068638"/>
            <a:ext cx="3530600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0883079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dirty="0">
                <a:latin typeface="Arial" charset="0"/>
                <a:cs typeface="Arial" charset="0"/>
              </a:rPr>
              <a:t>Open Addressing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 dirty="0">
                <a:latin typeface="Arial" charset="0"/>
                <a:cs typeface="Arial" charset="0"/>
              </a:rPr>
              <a:t>	There are numerous strategies for defining the order in which the bins should be searched:</a:t>
            </a:r>
          </a:p>
          <a:p>
            <a:pPr lvl="1"/>
            <a:r>
              <a:rPr lang="en-CA" altLang="en-US" dirty="0">
                <a:latin typeface="Arial" charset="0"/>
                <a:cs typeface="Arial" charset="0"/>
              </a:rPr>
              <a:t>Linear probing</a:t>
            </a:r>
          </a:p>
          <a:p>
            <a:pPr lvl="1"/>
            <a:r>
              <a:rPr lang="en-CA" altLang="en-US" dirty="0">
                <a:latin typeface="Arial" charset="0"/>
                <a:cs typeface="Arial" charset="0"/>
              </a:rPr>
              <a:t>Quadratic probing</a:t>
            </a:r>
          </a:p>
          <a:p>
            <a:pPr lvl="1"/>
            <a:r>
              <a:rPr lang="en-CA" altLang="en-US" dirty="0">
                <a:latin typeface="Arial" charset="0"/>
                <a:cs typeface="Arial" charset="0"/>
              </a:rPr>
              <a:t>Double hashing</a:t>
            </a:r>
          </a:p>
          <a:p>
            <a:pPr>
              <a:buFont typeface="Arial" charset="0"/>
              <a:buNone/>
            </a:pPr>
            <a:endParaRPr lang="en-CA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CA" altLang="en-US" dirty="0">
                <a:latin typeface="Arial" charset="0"/>
                <a:cs typeface="Arial" charset="0"/>
              </a:rPr>
              <a:t>	There are many alternate strategies, as well:</a:t>
            </a:r>
          </a:p>
          <a:p>
            <a:pPr lvl="1"/>
            <a:r>
              <a:rPr lang="en-CA" altLang="en-US" dirty="0">
                <a:latin typeface="Arial" charset="0"/>
                <a:cs typeface="Arial" charset="0"/>
              </a:rPr>
              <a:t>Last come, first served</a:t>
            </a:r>
          </a:p>
          <a:p>
            <a:pPr lvl="2"/>
            <a:r>
              <a:rPr lang="en-CA" altLang="en-US" dirty="0">
                <a:latin typeface="Arial" charset="0"/>
                <a:cs typeface="Arial" charset="0"/>
              </a:rPr>
              <a:t>Always place the object into the bin moving what may be there already</a:t>
            </a:r>
          </a:p>
          <a:p>
            <a:pPr lvl="1"/>
            <a:r>
              <a:rPr lang="en-CA" altLang="en-US" dirty="0">
                <a:latin typeface="Arial" charset="0"/>
                <a:cs typeface="Arial" charset="0"/>
              </a:rPr>
              <a:t>Cuckoo hashing</a:t>
            </a:r>
          </a:p>
          <a:p>
            <a:pPr marL="457200" lvl="1" indent="0">
              <a:buNone/>
            </a:pPr>
            <a:endParaRPr lang="en-CA" alt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7735118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</a:p>
          <a:p>
            <a:r>
              <a:rPr lang="en-US" altLang="zh-CN" dirty="0"/>
              <a:t>Hash function</a:t>
            </a:r>
          </a:p>
          <a:p>
            <a:r>
              <a:rPr lang="en-US" altLang="zh-CN" dirty="0"/>
              <a:t>Mapping down to 0, ..., M – 1</a:t>
            </a:r>
          </a:p>
          <a:p>
            <a:r>
              <a:rPr lang="en-US" altLang="en-US" dirty="0">
                <a:latin typeface="Arial" charset="0"/>
                <a:cs typeface="Arial" charset="0"/>
              </a:rPr>
              <a:t>Dealing with collisions</a:t>
            </a:r>
          </a:p>
          <a:p>
            <a:pPr lvl="1"/>
            <a:r>
              <a:rPr lang="en-US" altLang="zh-CN" dirty="0"/>
              <a:t>Chained hash tables</a:t>
            </a:r>
          </a:p>
          <a:p>
            <a:pPr lvl="1"/>
            <a:r>
              <a:rPr lang="en-US" altLang="zh-CN" dirty="0"/>
              <a:t>Open addressing</a:t>
            </a:r>
          </a:p>
          <a:p>
            <a:pPr lvl="2"/>
            <a:r>
              <a:rPr lang="en-US" altLang="zh-CN" dirty="0">
                <a:solidFill>
                  <a:srgbClr val="FF0000"/>
                </a:solidFill>
              </a:rPr>
              <a:t>Linear probing</a:t>
            </a:r>
          </a:p>
          <a:p>
            <a:pPr lvl="2"/>
            <a:r>
              <a:rPr lang="en-US" altLang="zh-CN" dirty="0"/>
              <a:t>Quadratic probing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564550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33828</TotalTime>
  <Words>11951</Words>
  <Application>Microsoft Office PowerPoint</Application>
  <PresentationFormat>全屏显示(4:3)</PresentationFormat>
  <Paragraphs>3728</Paragraphs>
  <Slides>201</Slides>
  <Notes>186</Notes>
  <HiddenSlides>67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201</vt:i4>
      </vt:variant>
    </vt:vector>
  </HeadingPairs>
  <TitlesOfParts>
    <vt:vector size="212" baseType="lpstr">
      <vt:lpstr>宋体</vt:lpstr>
      <vt:lpstr>Arial</vt:lpstr>
      <vt:lpstr>Arial</vt:lpstr>
      <vt:lpstr>Calibri</vt:lpstr>
      <vt:lpstr>Consolas</vt:lpstr>
      <vt:lpstr>Courier New</vt:lpstr>
      <vt:lpstr>Symbol</vt:lpstr>
      <vt:lpstr>Times</vt:lpstr>
      <vt:lpstr>Times New Roman</vt:lpstr>
      <vt:lpstr>Custom Design</vt:lpstr>
      <vt:lpstr>Equation</vt:lpstr>
      <vt:lpstr>CS101 Algorithms and Data Structures</vt:lpstr>
      <vt:lpstr>Outline</vt:lpstr>
      <vt:lpstr>Supporting Example</vt:lpstr>
      <vt:lpstr>Supporting Example</vt:lpstr>
      <vt:lpstr>Supporting Example</vt:lpstr>
      <vt:lpstr>Supporting Example</vt:lpstr>
      <vt:lpstr>IP Addresses</vt:lpstr>
      <vt:lpstr>IP Addresses</vt:lpstr>
      <vt:lpstr>IP Addresses</vt:lpstr>
      <vt:lpstr>IP Addresses</vt:lpstr>
      <vt:lpstr>DNS</vt:lpstr>
      <vt:lpstr>Goal</vt:lpstr>
      <vt:lpstr>Simpler problem</vt:lpstr>
      <vt:lpstr>Simpler problem</vt:lpstr>
      <vt:lpstr>Simpler problem</vt:lpstr>
      <vt:lpstr>Simpler problem</vt:lpstr>
      <vt:lpstr>The hashing problem</vt:lpstr>
      <vt:lpstr>The hash process</vt:lpstr>
      <vt:lpstr>Outline</vt:lpstr>
      <vt:lpstr>Definitions</vt:lpstr>
      <vt:lpstr>Properties</vt:lpstr>
      <vt:lpstr>Types of hash functions</vt:lpstr>
      <vt:lpstr>Predetermined hash functions</vt:lpstr>
      <vt:lpstr>Predetermined hash functions</vt:lpstr>
      <vt:lpstr>Predetermined hash functions</vt:lpstr>
      <vt:lpstr>Predetermined hash functions</vt:lpstr>
      <vt:lpstr>Arithmetic Hash Values</vt:lpstr>
      <vt:lpstr>Rational number class</vt:lpstr>
      <vt:lpstr>Rational number class</vt:lpstr>
      <vt:lpstr>Rational number class</vt:lpstr>
      <vt:lpstr>Rational number class</vt:lpstr>
      <vt:lpstr>Rational number class</vt:lpstr>
      <vt:lpstr>Rational number class</vt:lpstr>
      <vt:lpstr>String class</vt:lpstr>
      <vt:lpstr>String class</vt:lpstr>
      <vt:lpstr>String class</vt:lpstr>
      <vt:lpstr>String class</vt:lpstr>
      <vt:lpstr>String class</vt:lpstr>
      <vt:lpstr>String class</vt:lpstr>
      <vt:lpstr>String class</vt:lpstr>
      <vt:lpstr>Arithmetic hash functions</vt:lpstr>
      <vt:lpstr>Arithmetic hash functions</vt:lpstr>
      <vt:lpstr>Outline</vt:lpstr>
      <vt:lpstr>The hash process</vt:lpstr>
      <vt:lpstr>Properties</vt:lpstr>
      <vt:lpstr>Modulus operator</vt:lpstr>
      <vt:lpstr>The bitwise operators:  &amp; &lt;&lt; &gt;&gt;</vt:lpstr>
      <vt:lpstr>The bitwise operators:  &amp; &lt;&lt; &gt;&gt;</vt:lpstr>
      <vt:lpstr>The bitwise operators:  &amp; &lt;&lt; &gt;&gt;</vt:lpstr>
      <vt:lpstr>The bitwise operators:  &amp; &lt;&lt; &gt;&gt;</vt:lpstr>
      <vt:lpstr>The bitwise operators:  &amp; &lt;&lt; &gt;&gt;</vt:lpstr>
      <vt:lpstr>The bitwise operators:  &amp; &lt;&lt; &gt;&gt;</vt:lpstr>
      <vt:lpstr>Modulo a power of two</vt:lpstr>
      <vt:lpstr>Modulo a power of two</vt:lpstr>
      <vt:lpstr>The multiplicative method</vt:lpstr>
      <vt:lpstr>The multiplicative method</vt:lpstr>
      <vt:lpstr>The multiplicative method</vt:lpstr>
      <vt:lpstr>The multiplicative method</vt:lpstr>
      <vt:lpstr>The multiplicative method</vt:lpstr>
      <vt:lpstr>The multiplicative method</vt:lpstr>
      <vt:lpstr>The multiplicative method</vt:lpstr>
      <vt:lpstr>The multiplicative method</vt:lpstr>
      <vt:lpstr>The multiplicative method</vt:lpstr>
      <vt:lpstr>The multiplicative method</vt:lpstr>
      <vt:lpstr>Outline</vt:lpstr>
      <vt:lpstr>The hash process</vt:lpstr>
      <vt:lpstr>Chained hash table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Load Factor </vt:lpstr>
      <vt:lpstr>Load Factor </vt:lpstr>
      <vt:lpstr>Doubling Size</vt:lpstr>
      <vt:lpstr>Doubling Size</vt:lpstr>
      <vt:lpstr>Doubling Size</vt:lpstr>
      <vt:lpstr>Choosing a Good Hash Function</vt:lpstr>
      <vt:lpstr>Choosing a Good Hash Function</vt:lpstr>
      <vt:lpstr>Choosing a Good Hash Function</vt:lpstr>
      <vt:lpstr>Problems with Linked Lists</vt:lpstr>
      <vt:lpstr>Outline</vt:lpstr>
      <vt:lpstr>Background</vt:lpstr>
      <vt:lpstr>Open Addressing</vt:lpstr>
      <vt:lpstr>Open Addressing</vt:lpstr>
      <vt:lpstr>Open Addressing</vt:lpstr>
      <vt:lpstr>Open Addressing</vt:lpstr>
      <vt:lpstr>Open Addressing</vt:lpstr>
      <vt:lpstr>Open Addressing</vt:lpstr>
      <vt:lpstr>Open Addressing</vt:lpstr>
      <vt:lpstr>Outline</vt:lpstr>
      <vt:lpstr>Linear Probing</vt:lpstr>
      <vt:lpstr>Linear Probing</vt:lpstr>
      <vt:lpstr>Insertion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Resizing the array</vt:lpstr>
      <vt:lpstr>Resizing the array</vt:lpstr>
      <vt:lpstr>Resizing the array</vt:lpstr>
      <vt:lpstr>Resizing the array</vt:lpstr>
      <vt:lpstr>Resizing the array</vt:lpstr>
      <vt:lpstr>Resizing the array</vt:lpstr>
      <vt:lpstr>Searching</vt:lpstr>
      <vt:lpstr>Searching</vt:lpstr>
      <vt:lpstr>Searching</vt:lpstr>
      <vt:lpstr>Searching</vt:lpstr>
      <vt:lpstr>Searching</vt:lpstr>
      <vt:lpstr>Erasing</vt:lpstr>
      <vt:lpstr>Erasing</vt:lpstr>
      <vt:lpstr>Erasing</vt:lpstr>
      <vt:lpstr>Erasing</vt:lpstr>
      <vt:lpstr>Erasing</vt:lpstr>
      <vt:lpstr>Erasing</vt:lpstr>
      <vt:lpstr>Erasing</vt:lpstr>
      <vt:lpstr>Erasing</vt:lpstr>
      <vt:lpstr>Erasing</vt:lpstr>
      <vt:lpstr>Erasing</vt:lpstr>
      <vt:lpstr>Erasing</vt:lpstr>
      <vt:lpstr>Erasing</vt:lpstr>
      <vt:lpstr>Erasing</vt:lpstr>
      <vt:lpstr>Erasing</vt:lpstr>
      <vt:lpstr>Erasing</vt:lpstr>
      <vt:lpstr>Erasing</vt:lpstr>
      <vt:lpstr>Erasing</vt:lpstr>
      <vt:lpstr>Erasing</vt:lpstr>
      <vt:lpstr>Erasing</vt:lpstr>
      <vt:lpstr>Alternative Method: Lazy Erasing</vt:lpstr>
      <vt:lpstr>Alternative Method: Lazy Erasing</vt:lpstr>
      <vt:lpstr>Primary Clustering</vt:lpstr>
      <vt:lpstr>Primary Clustering</vt:lpstr>
      <vt:lpstr>Primary Clustering</vt:lpstr>
      <vt:lpstr>Primary Clustering</vt:lpstr>
      <vt:lpstr>Primary Clustering</vt:lpstr>
      <vt:lpstr>Primary Clustering</vt:lpstr>
      <vt:lpstr>Run-time analysis</vt:lpstr>
      <vt:lpstr>Run-time analysis</vt:lpstr>
      <vt:lpstr>Run-time analysis</vt:lpstr>
      <vt:lpstr>Run-time analysis</vt:lpstr>
      <vt:lpstr>Run-time analysis</vt:lpstr>
      <vt:lpstr>Outline</vt:lpstr>
      <vt:lpstr>Outline</vt:lpstr>
      <vt:lpstr>Background</vt:lpstr>
      <vt:lpstr>Background</vt:lpstr>
      <vt:lpstr>Description</vt:lpstr>
      <vt:lpstr>Description</vt:lpstr>
      <vt:lpstr>Description</vt:lpstr>
      <vt:lpstr>Making M Prime</vt:lpstr>
      <vt:lpstr>Generalization</vt:lpstr>
      <vt:lpstr>Using M = 2m</vt:lpstr>
      <vt:lpstr>Using M = 2m</vt:lpstr>
      <vt:lpstr>Using M = 2m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Erase</vt:lpstr>
      <vt:lpstr>Erase</vt:lpstr>
      <vt:lpstr>Find</vt:lpstr>
      <vt:lpstr>Expected number of probes</vt:lpstr>
      <vt:lpstr>Quadratic probing versus linear probing</vt:lpstr>
      <vt:lpstr>Secondary clustering</vt:lpstr>
      <vt:lpstr>Summary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ECE 250 Algorithms and Data Structures</dc:title>
  <dc:creator>dwharder</dc:creator>
  <cp:lastModifiedBy>Xin  Liu</cp:lastModifiedBy>
  <cp:revision>1414</cp:revision>
  <dcterms:created xsi:type="dcterms:W3CDTF">2009-09-11T23:00:44Z</dcterms:created>
  <dcterms:modified xsi:type="dcterms:W3CDTF">2023-10-17T08:30:43Z</dcterms:modified>
</cp:coreProperties>
</file>