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3"/>
  </p:handoutMasterIdLst>
  <p:sldIdLst>
    <p:sldId id="393" r:id="rId3"/>
    <p:sldId id="394" r:id="rId5"/>
    <p:sldId id="374" r:id="rId6"/>
    <p:sldId id="376" r:id="rId7"/>
    <p:sldId id="377" r:id="rId8"/>
    <p:sldId id="379" r:id="rId9"/>
    <p:sldId id="381" r:id="rId10"/>
    <p:sldId id="382" r:id="rId11"/>
    <p:sldId id="384" r:id="rId12"/>
    <p:sldId id="385" r:id="rId13"/>
    <p:sldId id="386" r:id="rId14"/>
    <p:sldId id="388" r:id="rId15"/>
    <p:sldId id="541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540" r:id="rId30"/>
    <p:sldId id="539" r:id="rId31"/>
    <p:sldId id="410" r:id="rId32"/>
    <p:sldId id="411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6" r:id="rId61"/>
    <p:sldId id="447" r:id="rId62"/>
    <p:sldId id="448" r:id="rId63"/>
    <p:sldId id="449" r:id="rId64"/>
    <p:sldId id="450" r:id="rId65"/>
    <p:sldId id="451" r:id="rId66"/>
    <p:sldId id="452" r:id="rId67"/>
    <p:sldId id="453" r:id="rId68"/>
    <p:sldId id="454" r:id="rId69"/>
    <p:sldId id="455" r:id="rId70"/>
    <p:sldId id="456" r:id="rId71"/>
    <p:sldId id="457" r:id="rId72"/>
    <p:sldId id="458" r:id="rId73"/>
    <p:sldId id="459" r:id="rId74"/>
    <p:sldId id="460" r:id="rId75"/>
    <p:sldId id="461" r:id="rId76"/>
    <p:sldId id="464" r:id="rId77"/>
    <p:sldId id="463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6" r:id="rId86"/>
    <p:sldId id="327" r:id="rId87"/>
    <p:sldId id="329" r:id="rId88"/>
    <p:sldId id="325" r:id="rId89"/>
    <p:sldId id="330" r:id="rId90"/>
    <p:sldId id="331" r:id="rId91"/>
    <p:sldId id="332" r:id="rId92"/>
    <p:sldId id="333" r:id="rId93"/>
    <p:sldId id="335" r:id="rId94"/>
    <p:sldId id="334" r:id="rId95"/>
    <p:sldId id="336" r:id="rId96"/>
    <p:sldId id="337" r:id="rId97"/>
    <p:sldId id="338" r:id="rId98"/>
    <p:sldId id="339" r:id="rId99"/>
    <p:sldId id="340" r:id="rId100"/>
    <p:sldId id="343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3" r:id="rId109"/>
    <p:sldId id="354" r:id="rId110"/>
    <p:sldId id="355" r:id="rId111"/>
    <p:sldId id="546" r:id="rId112"/>
  </p:sldIdLst>
  <p:sldSz cx="9144000" cy="6858000" type="screen4x3"/>
  <p:notesSz cx="6858000" cy="9144000"/>
  <p:custDataLst>
    <p:tags r:id="rId1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8BD5705-CCAD-4742-84C1-4E8FEB00F927}">
          <p14:sldIdLst>
            <p14:sldId id="393"/>
            <p14:sldId id="394"/>
            <p14:sldId id="374"/>
            <p14:sldId id="376"/>
            <p14:sldId id="377"/>
            <p14:sldId id="379"/>
            <p14:sldId id="381"/>
            <p14:sldId id="382"/>
            <p14:sldId id="384"/>
            <p14:sldId id="385"/>
            <p14:sldId id="386"/>
            <p14:sldId id="388"/>
          </p14:sldIdLst>
        </p14:section>
        <p14:section name="Untitled Section" id="{02CDE9B4-A3F0-4ABC-AB3A-F5D47A20D1E2}">
          <p14:sldIdLst>
            <p14:sldId id="541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540"/>
            <p14:sldId id="539"/>
            <p14:sldId id="410"/>
            <p14:sldId id="411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4"/>
            <p14:sldId id="463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9"/>
            <p14:sldId id="325"/>
            <p14:sldId id="330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0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3"/>
            <p14:sldId id="354"/>
            <p14:sldId id="355"/>
          </p14:sldIdLst>
        </p14:section>
        <p14:section name="Untitled Section" id="{BF113219-389F-43D0-B691-60E109D9829D}">
          <p14:sldIdLst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6" autoAdjust="0"/>
    <p:restoredTop sz="81565" autoAdjust="0"/>
  </p:normalViewPr>
  <p:slideViewPr>
    <p:cSldViewPr snapToGrid="0" showGuides="1">
      <p:cViewPr varScale="1">
        <p:scale>
          <a:sx n="103" d="100"/>
          <a:sy n="103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20412"/>
    </p:cViewPr>
  </p:sorterViewPr>
  <p:notesViewPr>
    <p:cSldViewPr snapToGrid="0">
      <p:cViewPr varScale="1">
        <p:scale>
          <a:sx n="67" d="100"/>
          <a:sy n="67" d="100"/>
        </p:scale>
        <p:origin x="-2544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7" Type="http://schemas.openxmlformats.org/officeDocument/2006/relationships/tags" Target="tags/tag1.xml"/><Relationship Id="rId116" Type="http://schemas.openxmlformats.org/officeDocument/2006/relationships/tableStyles" Target="tableStyles.xml"/><Relationship Id="rId115" Type="http://schemas.openxmlformats.org/officeDocument/2006/relationships/viewProps" Target="viewProps.xml"/><Relationship Id="rId114" Type="http://schemas.openxmlformats.org/officeDocument/2006/relationships/presProps" Target="presProps.xml"/><Relationship Id="rId113" Type="http://schemas.openxmlformats.org/officeDocument/2006/relationships/handoutMaster" Target="handoutMasters/handoutMaster1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04F0-ED99-4A7D-AD7F-22DD5823387D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BF7C-66B1-4946-B091-A4A819905A03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 panose="020B0604020202090204"/>
                <a:cs typeface="+mn-cs"/>
              </a:rPr>
              <a:t>Adapted from the slides by Douglas Wilhelm Harder of U Waterloo (https://ece.uwaterloo.ca/~dwharder/aads/Lecture_materials/)</a:t>
            </a:r>
            <a:endParaRPr lang="en-CA" altLang="zh-CN" sz="1200" dirty="0">
              <a:solidFill>
                <a:srgbClr val="000000"/>
              </a:solidFill>
              <a:latin typeface="Arial" panose="020B0604020202090204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 panose="020B0604020202090204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 panose="020B0604020202090204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  <a:endParaRPr lang="en-US" altLang="zh-CN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9A49F8-B12F-41FE-954B-5CEE6F3ECC4A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B27FF-0358-4CFD-B451-7B7F4DAB964F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4BEEE-5C29-40F7-9F64-33A4D709F4A3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264FE-2C45-442C-975C-9C984798098F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CA" altLang="en-US" dirty="0"/>
              <a:t>Doesn’t matter in this example.</a:t>
            </a:r>
            <a:r>
              <a:rPr lang="en-CA" altLang="en-US" baseline="0" dirty="0"/>
              <a:t> But in general i</a:t>
            </a:r>
            <a:r>
              <a:rPr lang="en-CA" altLang="en-US" dirty="0"/>
              <a:t>t may lead</a:t>
            </a:r>
            <a:r>
              <a:rPr lang="en-CA" altLang="en-US" baseline="0" dirty="0"/>
              <a:t> to different paths but same distance</a:t>
            </a: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8A1969-EA7D-4071-869D-3CE6FA03CE61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2ECAC9-64A7-4B09-8A26-A8783867771C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76C20-2364-43D6-AF5E-F47A8E9FCD91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9F537-5F8B-44CA-BB34-C92F9C345FA1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9F537-5F8B-44CA-BB34-C92F9C345FA1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185B20-8779-4A88-B535-53DE0ECD1324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F5488C-E6FC-4166-9C8F-C1AD1B519717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598863-6C31-45C9-B7DC-387595C58CB9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200" dirty="0">
                <a:solidFill>
                  <a:srgbClr val="5F5F5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http://maps.google.com/</a:t>
            </a:r>
            <a:endParaRPr lang="en-US" altLang="en-US" sz="1200" dirty="0">
              <a:solidFill>
                <a:srgbClr val="5F5F5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7F8787-A6BD-4FD7-B3F1-0751A45F71B7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920DE2-189F-476F-9F4B-C55867FB650C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C231B-ADF2-4BE9-A174-64D760CAB46A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anose="020B0604020202090204" pitchFamily="34" charset="0"/>
          <a:ea typeface="+mj-ea"/>
          <a:cs typeface="Arial" panose="020B060402020209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90204" pitchFamily="34" charset="0"/>
          <a:cs typeface="Arial" panose="020B060402020209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90204" pitchFamily="34" charset="0"/>
          <a:cs typeface="Arial" panose="020B060402020209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90204" pitchFamily="34" charset="0"/>
          <a:cs typeface="Arial" panose="020B060402020209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90204" pitchFamily="34" charset="0"/>
          <a:cs typeface="Arial" panose="020B060402020209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4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4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2.bin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3.bin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4.bin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6.bin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0.bin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2.bin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  <a:endParaRPr lang="en-US" altLang="zh-CN" sz="4400" dirty="0"/>
          </a:p>
        </p:txBody>
      </p:sp>
      <p:sp>
        <p:nvSpPr>
          <p:cNvPr id="7" name="Subtitle 1"/>
          <p:cNvSpPr txBox="1"/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90204" pitchFamily="34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/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Shortest Path-Dijkstra’s &amp; Bellman-Ford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panose="020B0604020202090204" pitchFamily="34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24, 25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Applications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90204" pitchFamily="34" charset="0"/>
              <a:buNone/>
            </a:pPr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	Very quickly, the definition of the </a:t>
            </a:r>
            <a:r>
              <a:rPr lang="en-US" altLang="en-US" i="1">
                <a:latin typeface="Arial" panose="020B0604020202090204" pitchFamily="34" charset="0"/>
                <a:cs typeface="Arial" panose="020B0604020202090204" pitchFamily="34" charset="0"/>
              </a:rPr>
              <a:t>shortest path</a:t>
            </a:r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 becomes time-dependant: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rush hour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long weekends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	and situation dependant: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scheduled events (</a:t>
            </a:r>
            <a:r>
              <a:rPr lang="en-US" altLang="en-US" i="1"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.</a:t>
            </a:r>
            <a:r>
              <a:rPr lang="en-US" altLang="en-US" i="1">
                <a:latin typeface="Arial" panose="020B0604020202090204" pitchFamily="34" charset="0"/>
                <a:cs typeface="Arial" panose="020B0604020202090204" pitchFamily="34" charset="0"/>
              </a:rPr>
              <a:t>g</a:t>
            </a:r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., road construction)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unscheduled events (</a:t>
            </a:r>
            <a:r>
              <a:rPr lang="en-US" altLang="en-US" i="1"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.</a:t>
            </a:r>
            <a:r>
              <a:rPr lang="en-US" altLang="en-US" i="1">
                <a:latin typeface="Arial" panose="020B0604020202090204" pitchFamily="34" charset="0"/>
                <a:cs typeface="Arial" panose="020B0604020202090204" pitchFamily="34" charset="0"/>
              </a:rPr>
              <a:t>g</a:t>
            </a:r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., accidents)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  <a:endParaRPr lang="en-US" altLang="en-US"/>
          </a:p>
        </p:txBody>
      </p:sp>
      <p:grpSp>
        <p:nvGrpSpPr>
          <p:cNvPr id="114691" name="Group 3"/>
          <p:cNvGrpSpPr/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  <a:endParaRPr lang="en-US" altLang="en-US" sz="2400"/>
            </a:p>
          </p:txBody>
        </p:sp>
      </p:grpSp>
      <p:grpSp>
        <p:nvGrpSpPr>
          <p:cNvPr id="114694" name="Group 6"/>
          <p:cNvGrpSpPr/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114697" name="Group 9"/>
          <p:cNvGrpSpPr/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  <a:endParaRPr lang="en-US" altLang="en-US" sz="2400"/>
            </a:p>
          </p:txBody>
        </p:sp>
      </p:grpSp>
      <p:grpSp>
        <p:nvGrpSpPr>
          <p:cNvPr id="114700" name="Group 12"/>
          <p:cNvGrpSpPr/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  <a:endParaRPr lang="en-US" altLang="en-US" sz="2400"/>
            </a:p>
          </p:txBody>
        </p:sp>
      </p:grpSp>
      <p:grpSp>
        <p:nvGrpSpPr>
          <p:cNvPr id="114703" name="Group 15"/>
          <p:cNvGrpSpPr/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  <a:endParaRPr lang="en-US" altLang="en-US" sz="2400"/>
            </a:p>
          </p:txBody>
        </p:sp>
      </p:grpSp>
      <p:grpSp>
        <p:nvGrpSpPr>
          <p:cNvPr id="114706" name="Group 18"/>
          <p:cNvGrpSpPr/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8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  <a:endParaRPr lang="en-US" altLang="en-US" sz="2400"/>
            </a:p>
          </p:txBody>
        </p:sp>
      </p:grpSp>
      <p:grpSp>
        <p:nvGrpSpPr>
          <p:cNvPr id="114709" name="Group 21"/>
          <p:cNvGrpSpPr/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1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  <a:endParaRPr lang="en-US" altLang="en-US" sz="2400"/>
            </a:p>
          </p:txBody>
        </p:sp>
      </p:grpSp>
      <p:grpSp>
        <p:nvGrpSpPr>
          <p:cNvPr id="114712" name="Group 24"/>
          <p:cNvGrpSpPr/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4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503050405090304" pitchFamily="18" charset="0"/>
                </a:rPr>
                <a:t>C</a:t>
              </a:r>
              <a:endParaRPr lang="en-US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114715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9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0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2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3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5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6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  <a:endParaRPr lang="en-US" altLang="en-US"/>
          </a:p>
        </p:txBody>
      </p:sp>
      <p:sp>
        <p:nvSpPr>
          <p:cNvPr id="114727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114728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4729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4730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4731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114732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4733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4734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114735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  <a:endParaRPr lang="en-US" altLang="en-US"/>
          </a:p>
        </p:txBody>
      </p:sp>
      <p:sp>
        <p:nvSpPr>
          <p:cNvPr id="114736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  <a:endParaRPr lang="en-US" altLang="en-US"/>
          </a:p>
        </p:txBody>
      </p:sp>
      <p:sp>
        <p:nvSpPr>
          <p:cNvPr id="114737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  <a:endParaRPr lang="en-US" altLang="en-US" b="1">
              <a:solidFill>
                <a:srgbClr val="00FF00"/>
              </a:solidFill>
            </a:endParaRPr>
          </a:p>
        </p:txBody>
      </p:sp>
      <p:sp>
        <p:nvSpPr>
          <p:cNvPr id="114738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10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4739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4740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4741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4742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12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4743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9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4744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8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4745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2</a:t>
            </a:r>
            <a:endParaRPr lang="en-US" altLang="en-US" sz="24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  <a:endParaRPr lang="en-US" altLang="en-US"/>
          </a:p>
        </p:txBody>
      </p:sp>
      <p:grpSp>
        <p:nvGrpSpPr>
          <p:cNvPr id="115715" name="Group 3"/>
          <p:cNvGrpSpPr/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  <a:endParaRPr lang="en-US" altLang="en-US" sz="2400"/>
            </a:p>
          </p:txBody>
        </p:sp>
      </p:grpSp>
      <p:grpSp>
        <p:nvGrpSpPr>
          <p:cNvPr id="115718" name="Group 6"/>
          <p:cNvGrpSpPr/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115721" name="Group 9"/>
          <p:cNvGrpSpPr/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  <a:endParaRPr lang="en-US" altLang="en-US" sz="2400"/>
            </a:p>
          </p:txBody>
        </p:sp>
      </p:grpSp>
      <p:grpSp>
        <p:nvGrpSpPr>
          <p:cNvPr id="115724" name="Group 12"/>
          <p:cNvGrpSpPr/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6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  <a:endParaRPr lang="en-US" altLang="en-US" sz="2400"/>
            </a:p>
          </p:txBody>
        </p:sp>
      </p:grpSp>
      <p:grpSp>
        <p:nvGrpSpPr>
          <p:cNvPr id="115727" name="Group 15"/>
          <p:cNvGrpSpPr/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9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  <a:endParaRPr lang="en-US" altLang="en-US" sz="2400"/>
            </a:p>
          </p:txBody>
        </p:sp>
      </p:grpSp>
      <p:grpSp>
        <p:nvGrpSpPr>
          <p:cNvPr id="115730" name="Group 18"/>
          <p:cNvGrpSpPr/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2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  <a:endParaRPr lang="en-US" altLang="en-US" sz="2400"/>
            </a:p>
          </p:txBody>
        </p:sp>
      </p:grpSp>
      <p:grpSp>
        <p:nvGrpSpPr>
          <p:cNvPr id="115733" name="Group 21"/>
          <p:cNvGrpSpPr/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5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  <a:endParaRPr lang="en-US" altLang="en-US" sz="2400"/>
            </a:p>
          </p:txBody>
        </p:sp>
      </p:grpSp>
      <p:grpSp>
        <p:nvGrpSpPr>
          <p:cNvPr id="115736" name="Group 24"/>
          <p:cNvGrpSpPr/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8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503050405090304" pitchFamily="18" charset="0"/>
                </a:rPr>
                <a:t>C</a:t>
              </a:r>
              <a:endParaRPr lang="en-US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115739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0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1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2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3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4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5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6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7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8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9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  <a:endParaRPr lang="en-US" altLang="en-US"/>
          </a:p>
        </p:txBody>
      </p:sp>
      <p:sp>
        <p:nvSpPr>
          <p:cNvPr id="115751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115752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5753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5754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5755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115756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5757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5758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115759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  <a:endParaRPr lang="en-US" altLang="en-US"/>
          </a:p>
        </p:txBody>
      </p:sp>
      <p:sp>
        <p:nvSpPr>
          <p:cNvPr id="115760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  <a:endParaRPr lang="en-US" altLang="en-US"/>
          </a:p>
        </p:txBody>
      </p:sp>
      <p:sp>
        <p:nvSpPr>
          <p:cNvPr id="115761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  <a:endParaRPr lang="en-US" altLang="en-US" b="1">
              <a:solidFill>
                <a:srgbClr val="00FF00"/>
              </a:solidFill>
            </a:endParaRPr>
          </a:p>
        </p:txBody>
      </p:sp>
      <p:sp>
        <p:nvSpPr>
          <p:cNvPr id="115762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5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5763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10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5764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5765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5766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8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5767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9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5768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8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5769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3</a:t>
            </a:r>
            <a:endParaRPr lang="en-US" altLang="en-US" sz="2400"/>
          </a:p>
        </p:txBody>
      </p:sp>
      <p:sp>
        <p:nvSpPr>
          <p:cNvPr id="115770" name="Text Box 58"/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A has the correct distance and path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  <a:endParaRPr lang="en-US" altLang="en-US"/>
          </a:p>
        </p:txBody>
      </p:sp>
      <p:grpSp>
        <p:nvGrpSpPr>
          <p:cNvPr id="116739" name="Group 3"/>
          <p:cNvGrpSpPr/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  <a:endParaRPr lang="en-US" altLang="en-US" sz="2400"/>
            </a:p>
          </p:txBody>
        </p:sp>
      </p:grpSp>
      <p:grpSp>
        <p:nvGrpSpPr>
          <p:cNvPr id="116742" name="Group 6"/>
          <p:cNvGrpSpPr/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116745" name="Group 9"/>
          <p:cNvGrpSpPr/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  <a:endParaRPr lang="en-US" altLang="en-US" sz="2400"/>
            </a:p>
          </p:txBody>
        </p:sp>
      </p:grpSp>
      <p:grpSp>
        <p:nvGrpSpPr>
          <p:cNvPr id="116748" name="Group 12"/>
          <p:cNvGrpSpPr/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  <a:endParaRPr lang="en-US" altLang="en-US" sz="2400"/>
            </a:p>
          </p:txBody>
        </p:sp>
      </p:grpSp>
      <p:grpSp>
        <p:nvGrpSpPr>
          <p:cNvPr id="116751" name="Group 15"/>
          <p:cNvGrpSpPr/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  <a:endParaRPr lang="en-US" altLang="en-US" sz="2400"/>
            </a:p>
          </p:txBody>
        </p:sp>
      </p:grpSp>
      <p:grpSp>
        <p:nvGrpSpPr>
          <p:cNvPr id="116754" name="Group 18"/>
          <p:cNvGrpSpPr/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  <a:endParaRPr lang="en-US" altLang="en-US" sz="2400"/>
            </a:p>
          </p:txBody>
        </p:sp>
      </p:grpSp>
      <p:grpSp>
        <p:nvGrpSpPr>
          <p:cNvPr id="116757" name="Group 21"/>
          <p:cNvGrpSpPr/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9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  <a:endParaRPr lang="en-US" altLang="en-US" sz="2400"/>
            </a:p>
          </p:txBody>
        </p:sp>
      </p:grpSp>
      <p:grpSp>
        <p:nvGrpSpPr>
          <p:cNvPr id="116760" name="Group 24"/>
          <p:cNvGrpSpPr/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2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503050405090304" pitchFamily="18" charset="0"/>
                </a:rPr>
                <a:t>C</a:t>
              </a:r>
              <a:endParaRPr lang="en-US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116763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5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6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7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8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9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0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1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3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4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  <a:endParaRPr lang="en-US" altLang="en-US"/>
          </a:p>
        </p:txBody>
      </p:sp>
      <p:sp>
        <p:nvSpPr>
          <p:cNvPr id="116775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116776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6777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6778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6779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116780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6781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6782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116783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  <a:endParaRPr lang="en-US" altLang="en-US"/>
          </a:p>
        </p:txBody>
      </p:sp>
      <p:sp>
        <p:nvSpPr>
          <p:cNvPr id="116784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  <a:endParaRPr lang="en-US" altLang="en-US"/>
          </a:p>
        </p:txBody>
      </p:sp>
      <p:sp>
        <p:nvSpPr>
          <p:cNvPr id="116785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  <a:endParaRPr lang="en-US" altLang="en-US" b="1">
              <a:solidFill>
                <a:srgbClr val="00FF00"/>
              </a:solidFill>
            </a:endParaRPr>
          </a:p>
        </p:txBody>
      </p:sp>
      <p:sp>
        <p:nvSpPr>
          <p:cNvPr id="116786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5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6787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6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6788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11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6789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6790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7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6791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9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6792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8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6793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4</a:t>
            </a:r>
            <a:endParaRPr lang="en-US" altLang="en-US" sz="2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  <a:endParaRPr lang="en-US" altLang="en-US"/>
          </a:p>
        </p:txBody>
      </p:sp>
      <p:grpSp>
        <p:nvGrpSpPr>
          <p:cNvPr id="117763" name="Group 3"/>
          <p:cNvGrpSpPr/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5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  <a:endParaRPr lang="en-US" altLang="en-US" sz="2400"/>
            </a:p>
          </p:txBody>
        </p:sp>
      </p:grpSp>
      <p:grpSp>
        <p:nvGrpSpPr>
          <p:cNvPr id="117766" name="Group 6"/>
          <p:cNvGrpSpPr/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8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117769" name="Group 9"/>
          <p:cNvGrpSpPr/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1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  <a:endParaRPr lang="en-US" altLang="en-US" sz="2400"/>
            </a:p>
          </p:txBody>
        </p:sp>
      </p:grpSp>
      <p:grpSp>
        <p:nvGrpSpPr>
          <p:cNvPr id="117772" name="Group 12"/>
          <p:cNvGrpSpPr/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  <a:endParaRPr lang="en-US" altLang="en-US" sz="2400"/>
            </a:p>
          </p:txBody>
        </p:sp>
      </p:grpSp>
      <p:grpSp>
        <p:nvGrpSpPr>
          <p:cNvPr id="117775" name="Group 15"/>
          <p:cNvGrpSpPr/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  <a:endParaRPr lang="en-US" altLang="en-US" sz="2400"/>
            </a:p>
          </p:txBody>
        </p:sp>
      </p:grpSp>
      <p:grpSp>
        <p:nvGrpSpPr>
          <p:cNvPr id="117778" name="Group 18"/>
          <p:cNvGrpSpPr/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0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  <a:endParaRPr lang="en-US" altLang="en-US" sz="2400"/>
            </a:p>
          </p:txBody>
        </p:sp>
      </p:grpSp>
      <p:grpSp>
        <p:nvGrpSpPr>
          <p:cNvPr id="117781" name="Group 21"/>
          <p:cNvGrpSpPr/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3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  <a:endParaRPr lang="en-US" altLang="en-US" sz="2400"/>
            </a:p>
          </p:txBody>
        </p:sp>
      </p:grpSp>
      <p:grpSp>
        <p:nvGrpSpPr>
          <p:cNvPr id="117784" name="Group 24"/>
          <p:cNvGrpSpPr/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503050405090304" pitchFamily="18" charset="0"/>
                </a:rPr>
                <a:t>C</a:t>
              </a:r>
              <a:endParaRPr lang="en-US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8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0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1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2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3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4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5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6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7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  <a:endParaRPr lang="en-US" altLang="en-US"/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117800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7802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7803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7805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7806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117807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  <a:endParaRPr lang="en-US" altLang="en-US"/>
          </a:p>
        </p:txBody>
      </p:sp>
      <p:sp>
        <p:nvSpPr>
          <p:cNvPr id="117808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  <a:endParaRPr lang="en-US" altLang="en-US"/>
          </a:p>
        </p:txBody>
      </p:sp>
      <p:sp>
        <p:nvSpPr>
          <p:cNvPr id="117809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  <a:endParaRPr lang="en-US" altLang="en-US" b="1">
              <a:solidFill>
                <a:srgbClr val="00FF00"/>
              </a:solidFill>
            </a:endParaRPr>
          </a:p>
        </p:txBody>
      </p:sp>
      <p:sp>
        <p:nvSpPr>
          <p:cNvPr id="117810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5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7811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5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7812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7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7813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14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7814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7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7815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9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7816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8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7817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5</a:t>
            </a:r>
            <a:endParaRPr lang="en-US" altLang="en-US" sz="2400"/>
          </a:p>
        </p:txBody>
      </p:sp>
      <p:sp>
        <p:nvSpPr>
          <p:cNvPr id="117818" name="Text Box 58"/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B has the correct distance and path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  <a:endParaRPr lang="en-US" altLang="en-US"/>
          </a:p>
        </p:txBody>
      </p:sp>
      <p:grpSp>
        <p:nvGrpSpPr>
          <p:cNvPr id="118787" name="Group 3"/>
          <p:cNvGrpSpPr/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8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  <a:endParaRPr lang="en-US" altLang="en-US" sz="2400"/>
            </a:p>
          </p:txBody>
        </p:sp>
      </p:grpSp>
      <p:grpSp>
        <p:nvGrpSpPr>
          <p:cNvPr id="118790" name="Group 6"/>
          <p:cNvGrpSpPr/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2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118793" name="Group 9"/>
          <p:cNvGrpSpPr/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  <a:endParaRPr lang="en-US" altLang="en-US" sz="2400"/>
            </a:p>
          </p:txBody>
        </p:sp>
      </p:grpSp>
      <p:grpSp>
        <p:nvGrpSpPr>
          <p:cNvPr id="118796" name="Group 12"/>
          <p:cNvGrpSpPr/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  <a:endParaRPr lang="en-US" altLang="en-US" sz="2400"/>
            </a:p>
          </p:txBody>
        </p:sp>
      </p:grpSp>
      <p:grpSp>
        <p:nvGrpSpPr>
          <p:cNvPr id="118799" name="Group 15"/>
          <p:cNvGrpSpPr/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  <a:endParaRPr lang="en-US" altLang="en-US" sz="2400"/>
            </a:p>
          </p:txBody>
        </p:sp>
      </p:grpSp>
      <p:grpSp>
        <p:nvGrpSpPr>
          <p:cNvPr id="118802" name="Group 18"/>
          <p:cNvGrpSpPr/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4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  <a:endParaRPr lang="en-US" altLang="en-US" sz="2400"/>
            </a:p>
          </p:txBody>
        </p:sp>
      </p:grpSp>
      <p:grpSp>
        <p:nvGrpSpPr>
          <p:cNvPr id="118805" name="Group 21"/>
          <p:cNvGrpSpPr/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7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  <a:endParaRPr lang="en-US" altLang="en-US" sz="2400"/>
            </a:p>
          </p:txBody>
        </p:sp>
      </p:grpSp>
      <p:grpSp>
        <p:nvGrpSpPr>
          <p:cNvPr id="118808" name="Group 24"/>
          <p:cNvGrpSpPr/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0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503050405090304" pitchFamily="18" charset="0"/>
                </a:rPr>
                <a:t>C</a:t>
              </a:r>
              <a:endParaRPr lang="en-US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118811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2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3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4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5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6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7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8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9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0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1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2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  <a:endParaRPr lang="en-US" altLang="en-US"/>
          </a:p>
        </p:txBody>
      </p:sp>
      <p:sp>
        <p:nvSpPr>
          <p:cNvPr id="118823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118824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8825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8826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8827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118828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8829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8830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118831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  <a:endParaRPr lang="en-US" altLang="en-US"/>
          </a:p>
        </p:txBody>
      </p:sp>
      <p:sp>
        <p:nvSpPr>
          <p:cNvPr id="118832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  <a:endParaRPr lang="en-US" altLang="en-US"/>
          </a:p>
        </p:txBody>
      </p:sp>
      <p:sp>
        <p:nvSpPr>
          <p:cNvPr id="118833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  <a:endParaRPr lang="en-US" altLang="en-US" b="1">
              <a:solidFill>
                <a:srgbClr val="00FF00"/>
              </a:solidFill>
            </a:endParaRPr>
          </a:p>
        </p:txBody>
      </p:sp>
      <p:sp>
        <p:nvSpPr>
          <p:cNvPr id="118834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5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8835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5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8836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6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8837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10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8838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7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8839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9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8840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8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8841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6</a:t>
            </a:r>
            <a:endParaRPr lang="en-US" altLang="en-US" sz="24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  <a:endParaRPr lang="en-US" altLang="en-US"/>
          </a:p>
        </p:txBody>
      </p:sp>
      <p:grpSp>
        <p:nvGrpSpPr>
          <p:cNvPr id="119811" name="Group 3"/>
          <p:cNvGrpSpPr/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  <a:endParaRPr lang="en-US" altLang="en-US" sz="2400"/>
            </a:p>
          </p:txBody>
        </p:sp>
      </p:grpSp>
      <p:grpSp>
        <p:nvGrpSpPr>
          <p:cNvPr id="119814" name="Group 6"/>
          <p:cNvGrpSpPr/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119817" name="Group 9"/>
          <p:cNvGrpSpPr/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  <a:endParaRPr lang="en-US" altLang="en-US" sz="2400"/>
            </a:p>
          </p:txBody>
        </p:sp>
      </p:grpSp>
      <p:grpSp>
        <p:nvGrpSpPr>
          <p:cNvPr id="119820" name="Group 12"/>
          <p:cNvGrpSpPr/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  <a:endParaRPr lang="en-US" altLang="en-US" sz="2400"/>
            </a:p>
          </p:txBody>
        </p:sp>
      </p:grpSp>
      <p:grpSp>
        <p:nvGrpSpPr>
          <p:cNvPr id="119823" name="Group 15"/>
          <p:cNvGrpSpPr/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  <a:endParaRPr lang="en-US" altLang="en-US" sz="2400"/>
            </a:p>
          </p:txBody>
        </p:sp>
      </p:grpSp>
      <p:grpSp>
        <p:nvGrpSpPr>
          <p:cNvPr id="119826" name="Group 18"/>
          <p:cNvGrpSpPr/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8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  <a:endParaRPr lang="en-US" altLang="en-US" sz="2400"/>
            </a:p>
          </p:txBody>
        </p:sp>
      </p:grpSp>
      <p:grpSp>
        <p:nvGrpSpPr>
          <p:cNvPr id="119829" name="Group 21"/>
          <p:cNvGrpSpPr/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1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  <a:endParaRPr lang="en-US" altLang="en-US" sz="2400"/>
            </a:p>
          </p:txBody>
        </p:sp>
      </p:grpSp>
      <p:grpSp>
        <p:nvGrpSpPr>
          <p:cNvPr id="119832" name="Group 24"/>
          <p:cNvGrpSpPr/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4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503050405090304" pitchFamily="18" charset="0"/>
                </a:rPr>
                <a:t>C</a:t>
              </a:r>
              <a:endParaRPr lang="en-US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119835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6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9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0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1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3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5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6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  <a:endParaRPr lang="en-US" altLang="en-US"/>
          </a:p>
        </p:txBody>
      </p:sp>
      <p:sp>
        <p:nvSpPr>
          <p:cNvPr id="119847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119848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9849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9850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9851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119852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9853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9854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119855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  <a:endParaRPr lang="en-US" altLang="en-US"/>
          </a:p>
        </p:txBody>
      </p:sp>
      <p:sp>
        <p:nvSpPr>
          <p:cNvPr id="119856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  <a:endParaRPr lang="en-US" altLang="en-US"/>
          </a:p>
        </p:txBody>
      </p:sp>
      <p:sp>
        <p:nvSpPr>
          <p:cNvPr id="119857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  <a:endParaRPr lang="en-US" altLang="en-US" b="1">
              <a:solidFill>
                <a:srgbClr val="00FF00"/>
              </a:solidFill>
            </a:endParaRPr>
          </a:p>
        </p:txBody>
      </p:sp>
      <p:sp>
        <p:nvSpPr>
          <p:cNvPr id="119858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5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9859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5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9860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6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9861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9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9862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7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9863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9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9864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8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9865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7</a:t>
            </a:r>
            <a:endParaRPr lang="en-US" altLang="en-US" sz="2400"/>
          </a:p>
        </p:txBody>
      </p:sp>
      <p:sp>
        <p:nvSpPr>
          <p:cNvPr id="119866" name="Text Box 58"/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D (and all other nodes) have the correct distance and path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Correctness of Bellman-Ford</a:t>
            </a:r>
            <a:endParaRPr lang="en-US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r>
              <a:rPr lang="en-US" altLang="en-US" sz="2600"/>
              <a:t>Loop invariant: After iteration i, all vertices with shortest paths from s of length i edges or less have correct distances</a:t>
            </a:r>
            <a:endParaRPr lang="en-US" altLang="en-US" sz="2600"/>
          </a:p>
        </p:txBody>
      </p:sp>
      <p:pic>
        <p:nvPicPr>
          <p:cNvPr id="122885" name="Picture 5" descr="bellma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82925"/>
            <a:ext cx="5334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Runtime of Bellman-Ford</a:t>
            </a:r>
            <a:endParaRPr lang="en-US" altLang="en-US"/>
          </a:p>
        </p:txBody>
      </p:sp>
      <p:pic>
        <p:nvPicPr>
          <p:cNvPr id="123908" name="Picture 4" descr="bellma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3276600" y="5943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1F02F6"/>
                </a:solidFill>
              </a:rPr>
              <a:t>O(|V| |E|)</a:t>
            </a:r>
            <a:endParaRPr lang="en-US" altLang="en-US" sz="2800">
              <a:solidFill>
                <a:srgbClr val="1F02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Runtime of Bellman-Ford</a:t>
            </a:r>
            <a:endParaRPr lang="en-US" altLang="en-US"/>
          </a:p>
        </p:txBody>
      </p:sp>
      <p:pic>
        <p:nvPicPr>
          <p:cNvPr id="124931" name="Picture 3" descr="bellma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600200" y="571500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Can you modify the algorithm to run faster (in some circumstances)?</a:t>
            </a:r>
            <a:endParaRPr lang="en-US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  <a:endParaRPr lang="en-US" altLang="zh-CN" dirty="0"/>
          </a:p>
          <a:p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Dijkstra’s algorithm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Single source shortest distance (non-negative weights)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Bellman-Ford algorithm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For graphs with negative weights (but no cycles with negative weight)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Shortest Path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90204" pitchFamily="34" charset="0"/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The goal is to find the shortest path and its length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We will make the assumption that the weights on all edges is a positive number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Why this assumption?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If we have negative weights, it may be possible to end up in a cycle whereby each pass through the cycle decreases the total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length</a:t>
            </a:r>
            <a:endParaRPr lang="en-US" altLang="en-US" i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Thus, a shortest length would be undefined for such a graph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Consider the shortest path</a:t>
            </a:r>
            <a:b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from vertex 1 to 4...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>
              <a:buFont typeface="Arial" panose="020B0604020202090204" pitchFamily="34" charset="0"/>
              <a:buNone/>
            </a:pP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4" name="Picture 4" descr="sp0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437063"/>
            <a:ext cx="15827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panose="020B0604020202090204" pitchFamily="34" charset="0"/>
                <a:cs typeface="Arial" panose="020B0604020202090204" pitchFamily="34" charset="0"/>
              </a:rPr>
              <a:t>Algorithms</a:t>
            </a:r>
            <a:endParaRPr lang="en-CA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Arial" panose="020B0604020202090204" pitchFamily="34" charset="0"/>
              <a:buNone/>
            </a:pP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	Algorithms for finding the shortest path include: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Dijkstra’s algorithm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A* search algorithm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Bellman-Ford algorithm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Floyd-</a:t>
            </a:r>
            <a:r>
              <a:rPr lang="en-US" altLang="zh-CN" dirty="0" err="1">
                <a:latin typeface="Arial" panose="020B0604020202090204" pitchFamily="34" charset="0"/>
                <a:cs typeface="Arial" panose="020B0604020202090204" pitchFamily="34" charset="0"/>
              </a:rPr>
              <a:t>Warshall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algorithm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  <a:endParaRPr lang="en-US" altLang="zh-CN" dirty="0"/>
          </a:p>
          <a:p>
            <a:r>
              <a:rPr lang="en-CA" altLang="en-US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Dijkstra’s algorithm</a:t>
            </a:r>
            <a:endParaRPr lang="en-CA" altLang="en-US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Bellman-Ford algorithm</a:t>
            </a:r>
            <a:endParaRPr lang="en-CA" altLang="en-US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Dijkstra’s algorithm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90204" pitchFamily="34" charset="0"/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Dijkstra’s algorithm solves the </a:t>
            </a:r>
            <a:r>
              <a:rPr lang="en-US" altLang="en-US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single-source shortest path problem</a:t>
            </a:r>
            <a:endParaRPr lang="en-US" altLang="en-US" dirty="0">
              <a:solidFill>
                <a:srgbClr val="C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It is very similar to Prim’s algorithm</a:t>
            </a:r>
            <a:endParaRPr lang="en-US" altLang="en-US" i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Assumption</a:t>
            </a: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:  all the weights are positive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Suppose you are at vertex A</a:t>
            </a:r>
            <a:endParaRPr lang="en-CA" dirty="0"/>
          </a:p>
          <a:p>
            <a:pPr lvl="1"/>
            <a:r>
              <a:rPr lang="en-CA" dirty="0"/>
              <a:t>You are aware of all vertices adjacent to it</a:t>
            </a:r>
            <a:endParaRPr lang="en-CA" dirty="0"/>
          </a:p>
          <a:p>
            <a:pPr lvl="1"/>
            <a:r>
              <a:rPr lang="en-CA" dirty="0"/>
              <a:t>This information is either in an adjacency list or adjacency matrix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Is 5 the shortest distance to B via the edge (A, B)?</a:t>
            </a:r>
            <a:endParaRPr lang="en-CA" dirty="0">
              <a:solidFill>
                <a:srgbClr val="C00000"/>
              </a:solidFill>
            </a:endParaRPr>
          </a:p>
          <a:p>
            <a:pPr lvl="1"/>
            <a:r>
              <a:rPr lang="en-CA" dirty="0"/>
              <a:t>Why or why not?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Are you guaranteed that the shortest path to C is (A, C), </a:t>
            </a:r>
            <a:r>
              <a:rPr lang="en-CA" dirty="0"/>
              <a:t>or</a:t>
            </a:r>
            <a:br>
              <a:rPr lang="en-CA" dirty="0"/>
            </a:br>
            <a:r>
              <a:rPr lang="en-CA" dirty="0"/>
              <a:t>that (A, D) is the shortest path to vertex D?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We accept that (A, B) is the shortest path to vertex B from A</a:t>
            </a:r>
            <a:endParaRPr lang="en-CA" dirty="0"/>
          </a:p>
          <a:p>
            <a:pPr lvl="1"/>
            <a:r>
              <a:rPr lang="en-CA" dirty="0"/>
              <a:t>Let’s see where we can go from B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By some simple arithmetic, we can determine that</a:t>
            </a:r>
            <a:endParaRPr lang="en-CA" dirty="0"/>
          </a:p>
          <a:p>
            <a:pPr lvl="1"/>
            <a:r>
              <a:rPr lang="en-CA" dirty="0"/>
              <a:t>There is a path (A, B, E) of length 5 + 7 = 12</a:t>
            </a:r>
            <a:endParaRPr lang="en-CA" dirty="0"/>
          </a:p>
          <a:p>
            <a:pPr lvl="1"/>
            <a:r>
              <a:rPr lang="en-CA" dirty="0"/>
              <a:t>There is a path (A, B, F) of length 5 + 3 = 8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  <a:endParaRPr lang="en-US" altLang="zh-CN" dirty="0"/>
          </a:p>
          <a:p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Dijkstra’s algorithm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Bellman-Ford algorithm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Is (A, B, F) is the shortest path from vertex A to F?</a:t>
            </a:r>
            <a:endParaRPr lang="en-CA" dirty="0"/>
          </a:p>
          <a:p>
            <a:pPr lvl="1"/>
            <a:r>
              <a:rPr lang="en-CA" dirty="0"/>
              <a:t>Why or why not?</a:t>
            </a:r>
            <a:endParaRPr lang="en-CA" dirty="0"/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Are we guaranteed that any other path we are currently aware of is also going to be the shortest path?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Okay, let’s visit vertex F</a:t>
            </a:r>
            <a:endParaRPr lang="en-CA" dirty="0"/>
          </a:p>
          <a:p>
            <a:pPr lvl="1"/>
            <a:r>
              <a:rPr lang="en-CA" dirty="0"/>
              <a:t>We know the shortest path is (A, B, F) and it’s of length 8</a:t>
            </a:r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There are three edges exiting vertex F, so we have paths:</a:t>
            </a:r>
            <a:endParaRPr lang="en-CA" dirty="0"/>
          </a:p>
          <a:p>
            <a:pPr lvl="1"/>
            <a:r>
              <a:rPr lang="en-CA" dirty="0"/>
              <a:t>(A, B, F, E) of length 8 + 6 = 14</a:t>
            </a:r>
            <a:endParaRPr lang="en-CA" dirty="0"/>
          </a:p>
          <a:p>
            <a:pPr lvl="1"/>
            <a:r>
              <a:rPr lang="en-CA" dirty="0"/>
              <a:t>(A, B, F, G) of length 8 + 4 = 12</a:t>
            </a:r>
            <a:endParaRPr lang="en-CA" dirty="0"/>
          </a:p>
          <a:p>
            <a:pPr lvl="1"/>
            <a:r>
              <a:rPr lang="en-CA" dirty="0"/>
              <a:t>(A, B, F, C) of length 8 + 2 = 10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By observation:</a:t>
            </a:r>
            <a:endParaRPr lang="en-CA" dirty="0"/>
          </a:p>
          <a:p>
            <a:pPr lvl="1"/>
            <a:r>
              <a:rPr lang="en-CA" dirty="0"/>
              <a:t>The path (A, B, F, E) is longer than (A, B, E)</a:t>
            </a:r>
            <a:endParaRPr lang="en-CA" dirty="0"/>
          </a:p>
          <a:p>
            <a:pPr lvl="1"/>
            <a:r>
              <a:rPr lang="en-CA" dirty="0"/>
              <a:t>The path (A, B, F, C) is shorter than the path (A, C)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At this point, we’ve discovered the shortest paths to:</a:t>
            </a:r>
            <a:endParaRPr lang="en-CA" dirty="0"/>
          </a:p>
          <a:p>
            <a:pPr lvl="1"/>
            <a:r>
              <a:rPr lang="en-CA" dirty="0"/>
              <a:t>Vertex B:  (A, B) of length 5</a:t>
            </a:r>
            <a:endParaRPr lang="en-CA" dirty="0"/>
          </a:p>
          <a:p>
            <a:pPr lvl="1"/>
            <a:r>
              <a:rPr lang="en-CA" dirty="0"/>
              <a:t>Vertex F:  (A, B, F) of length 8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Which remaining vertex are we currently guaranteed to have the shortest distance to?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In general</a:t>
            </a:r>
            <a:endParaRPr lang="en-CA" dirty="0"/>
          </a:p>
          <a:p>
            <a:pPr lvl="1"/>
            <a:r>
              <a:rPr lang="en-CA" dirty="0"/>
              <a:t>We know the shortest distance to some of the vertices (marked as visited)</a:t>
            </a:r>
            <a:endParaRPr lang="en-CA" dirty="0"/>
          </a:p>
          <a:p>
            <a:pPr lvl="1"/>
            <a:r>
              <a:rPr lang="en-CA" dirty="0"/>
              <a:t>We also know the shortest distance to each unvisited vertex </a:t>
            </a:r>
            <a:r>
              <a:rPr lang="en-CA" b="1" dirty="0"/>
              <a:t>through visited vertices </a:t>
            </a:r>
            <a:r>
              <a:rPr lang="en-CA" dirty="0"/>
              <a:t>(call this the “known distance”)</a:t>
            </a:r>
            <a:endParaRPr lang="en-CA" dirty="0"/>
          </a:p>
        </p:txBody>
      </p:sp>
      <p:sp>
        <p:nvSpPr>
          <p:cNvPr id="51" name="Freeform 2"/>
          <p:cNvSpPr/>
          <p:nvPr/>
        </p:nvSpPr>
        <p:spPr bwMode="auto">
          <a:xfrm>
            <a:off x="4130040" y="3341370"/>
            <a:ext cx="3200400" cy="3200400"/>
          </a:xfrm>
          <a:custGeom>
            <a:avLst/>
            <a:gdLst>
              <a:gd name="T0" fmla="*/ 70 w 2016"/>
              <a:gd name="T1" fmla="*/ 888 h 2016"/>
              <a:gd name="T2" fmla="*/ 88 w 2016"/>
              <a:gd name="T3" fmla="*/ 847 h 2016"/>
              <a:gd name="T4" fmla="*/ 240 w 2016"/>
              <a:gd name="T5" fmla="*/ 672 h 2016"/>
              <a:gd name="T6" fmla="*/ 480 w 2016"/>
              <a:gd name="T7" fmla="*/ 672 h 2016"/>
              <a:gd name="T8" fmla="*/ 528 w 2016"/>
              <a:gd name="T9" fmla="*/ 576 h 2016"/>
              <a:gd name="T10" fmla="*/ 432 w 2016"/>
              <a:gd name="T11" fmla="*/ 288 h 2016"/>
              <a:gd name="T12" fmla="*/ 432 w 2016"/>
              <a:gd name="T13" fmla="*/ 48 h 2016"/>
              <a:gd name="T14" fmla="*/ 672 w 2016"/>
              <a:gd name="T15" fmla="*/ 0 h 2016"/>
              <a:gd name="T16" fmla="*/ 816 w 2016"/>
              <a:gd name="T17" fmla="*/ 288 h 2016"/>
              <a:gd name="T18" fmla="*/ 1104 w 2016"/>
              <a:gd name="T19" fmla="*/ 480 h 2016"/>
              <a:gd name="T20" fmla="*/ 1008 w 2016"/>
              <a:gd name="T21" fmla="*/ 768 h 2016"/>
              <a:gd name="T22" fmla="*/ 864 w 2016"/>
              <a:gd name="T23" fmla="*/ 1008 h 2016"/>
              <a:gd name="T24" fmla="*/ 912 w 2016"/>
              <a:gd name="T25" fmla="*/ 1200 h 2016"/>
              <a:gd name="T26" fmla="*/ 1104 w 2016"/>
              <a:gd name="T27" fmla="*/ 1248 h 2016"/>
              <a:gd name="T28" fmla="*/ 1440 w 2016"/>
              <a:gd name="T29" fmla="*/ 1392 h 2016"/>
              <a:gd name="T30" fmla="*/ 1632 w 2016"/>
              <a:gd name="T31" fmla="*/ 1392 h 2016"/>
              <a:gd name="T32" fmla="*/ 1632 w 2016"/>
              <a:gd name="T33" fmla="*/ 1200 h 2016"/>
              <a:gd name="T34" fmla="*/ 1824 w 2016"/>
              <a:gd name="T35" fmla="*/ 1056 h 2016"/>
              <a:gd name="T36" fmla="*/ 2016 w 2016"/>
              <a:gd name="T37" fmla="*/ 1296 h 2016"/>
              <a:gd name="T38" fmla="*/ 2016 w 2016"/>
              <a:gd name="T39" fmla="*/ 1584 h 2016"/>
              <a:gd name="T40" fmla="*/ 1824 w 2016"/>
              <a:gd name="T41" fmla="*/ 1872 h 2016"/>
              <a:gd name="T42" fmla="*/ 1488 w 2016"/>
              <a:gd name="T43" fmla="*/ 2016 h 2016"/>
              <a:gd name="T44" fmla="*/ 1200 w 2016"/>
              <a:gd name="T45" fmla="*/ 1824 h 2016"/>
              <a:gd name="T46" fmla="*/ 1056 w 2016"/>
              <a:gd name="T47" fmla="*/ 1536 h 2016"/>
              <a:gd name="T48" fmla="*/ 912 w 2016"/>
              <a:gd name="T49" fmla="*/ 1440 h 2016"/>
              <a:gd name="T50" fmla="*/ 576 w 2016"/>
              <a:gd name="T51" fmla="*/ 1488 h 2016"/>
              <a:gd name="T52" fmla="*/ 144 w 2016"/>
              <a:gd name="T53" fmla="*/ 1488 h 2016"/>
              <a:gd name="T54" fmla="*/ 0 w 2016"/>
              <a:gd name="T55" fmla="*/ 1248 h 2016"/>
              <a:gd name="T56" fmla="*/ 0 w 2016"/>
              <a:gd name="T57" fmla="*/ 1152 h 2016"/>
              <a:gd name="T58" fmla="*/ 70 w 2016"/>
              <a:gd name="T59" fmla="*/ 888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6" h="2016">
                <a:moveTo>
                  <a:pt x="70" y="888"/>
                </a:moveTo>
                <a:cubicBezTo>
                  <a:pt x="83" y="850"/>
                  <a:pt x="73" y="862"/>
                  <a:pt x="88" y="847"/>
                </a:cubicBezTo>
                <a:lnTo>
                  <a:pt x="240" y="672"/>
                </a:lnTo>
                <a:lnTo>
                  <a:pt x="480" y="672"/>
                </a:lnTo>
                <a:lnTo>
                  <a:pt x="528" y="576"/>
                </a:lnTo>
                <a:lnTo>
                  <a:pt x="432" y="288"/>
                </a:lnTo>
                <a:lnTo>
                  <a:pt x="432" y="48"/>
                </a:lnTo>
                <a:lnTo>
                  <a:pt x="672" y="0"/>
                </a:lnTo>
                <a:lnTo>
                  <a:pt x="816" y="288"/>
                </a:lnTo>
                <a:lnTo>
                  <a:pt x="1104" y="480"/>
                </a:lnTo>
                <a:lnTo>
                  <a:pt x="1008" y="768"/>
                </a:lnTo>
                <a:lnTo>
                  <a:pt x="864" y="1008"/>
                </a:lnTo>
                <a:lnTo>
                  <a:pt x="912" y="1200"/>
                </a:lnTo>
                <a:lnTo>
                  <a:pt x="1104" y="1248"/>
                </a:lnTo>
                <a:lnTo>
                  <a:pt x="1440" y="1392"/>
                </a:lnTo>
                <a:lnTo>
                  <a:pt x="1632" y="1392"/>
                </a:lnTo>
                <a:lnTo>
                  <a:pt x="1632" y="1200"/>
                </a:lnTo>
                <a:lnTo>
                  <a:pt x="1824" y="1056"/>
                </a:lnTo>
                <a:lnTo>
                  <a:pt x="2016" y="1296"/>
                </a:lnTo>
                <a:lnTo>
                  <a:pt x="2016" y="1584"/>
                </a:lnTo>
                <a:lnTo>
                  <a:pt x="1824" y="1872"/>
                </a:lnTo>
                <a:lnTo>
                  <a:pt x="1488" y="2016"/>
                </a:lnTo>
                <a:lnTo>
                  <a:pt x="1200" y="1824"/>
                </a:lnTo>
                <a:lnTo>
                  <a:pt x="1056" y="1536"/>
                </a:lnTo>
                <a:lnTo>
                  <a:pt x="912" y="1440"/>
                </a:lnTo>
                <a:lnTo>
                  <a:pt x="576" y="1488"/>
                </a:lnTo>
                <a:lnTo>
                  <a:pt x="144" y="1488"/>
                </a:lnTo>
                <a:lnTo>
                  <a:pt x="0" y="1248"/>
                </a:lnTo>
                <a:lnTo>
                  <a:pt x="0" y="1152"/>
                </a:lnTo>
                <a:cubicBezTo>
                  <a:pt x="0" y="1152"/>
                  <a:pt x="70" y="888"/>
                  <a:pt x="70" y="888"/>
                </a:cubicBezTo>
                <a:close/>
              </a:path>
            </a:pathLst>
          </a:custGeom>
          <a:solidFill>
            <a:srgbClr val="EAEAEA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2" name="Oval 4"/>
          <p:cNvSpPr>
            <a:spLocks noChangeAspect="1" noChangeArrowheads="1"/>
          </p:cNvSpPr>
          <p:nvPr/>
        </p:nvSpPr>
        <p:spPr bwMode="auto">
          <a:xfrm>
            <a:off x="5425440" y="40271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3" name="Oval 5"/>
          <p:cNvSpPr>
            <a:spLocks noChangeAspect="1" noChangeArrowheads="1"/>
          </p:cNvSpPr>
          <p:nvPr/>
        </p:nvSpPr>
        <p:spPr bwMode="auto">
          <a:xfrm>
            <a:off x="4587240" y="4636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4" name="Oval 6"/>
          <p:cNvSpPr>
            <a:spLocks noChangeAspect="1" noChangeArrowheads="1"/>
          </p:cNvSpPr>
          <p:nvPr/>
        </p:nvSpPr>
        <p:spPr bwMode="auto">
          <a:xfrm>
            <a:off x="5044440" y="5093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5" name="Oval 7"/>
          <p:cNvSpPr>
            <a:spLocks noChangeAspect="1" noChangeArrowheads="1"/>
          </p:cNvSpPr>
          <p:nvPr/>
        </p:nvSpPr>
        <p:spPr bwMode="auto">
          <a:xfrm>
            <a:off x="5958840" y="4179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6" name="Oval 8"/>
          <p:cNvSpPr>
            <a:spLocks noChangeAspect="1" noChangeArrowheads="1"/>
          </p:cNvSpPr>
          <p:nvPr/>
        </p:nvSpPr>
        <p:spPr bwMode="auto">
          <a:xfrm>
            <a:off x="52730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7" name="Oval 9"/>
          <p:cNvSpPr>
            <a:spLocks noChangeAspect="1" noChangeArrowheads="1"/>
          </p:cNvSpPr>
          <p:nvPr/>
        </p:nvSpPr>
        <p:spPr bwMode="auto">
          <a:xfrm>
            <a:off x="5806440" y="4941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8" name="Oval 10"/>
          <p:cNvSpPr>
            <a:spLocks noChangeAspect="1" noChangeArrowheads="1"/>
          </p:cNvSpPr>
          <p:nvPr/>
        </p:nvSpPr>
        <p:spPr bwMode="auto">
          <a:xfrm>
            <a:off x="6416040" y="4560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9" name="Oval 11"/>
          <p:cNvSpPr>
            <a:spLocks noChangeAspect="1" noChangeArrowheads="1"/>
          </p:cNvSpPr>
          <p:nvPr/>
        </p:nvSpPr>
        <p:spPr bwMode="auto">
          <a:xfrm>
            <a:off x="6873240" y="5246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60" name="Oval 12"/>
          <p:cNvSpPr>
            <a:spLocks noChangeAspect="1" noChangeArrowheads="1"/>
          </p:cNvSpPr>
          <p:nvPr/>
        </p:nvSpPr>
        <p:spPr bwMode="auto">
          <a:xfrm>
            <a:off x="49682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4206240" y="3417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62" name="Oval 14"/>
          <p:cNvSpPr>
            <a:spLocks noChangeAspect="1" noChangeArrowheads="1"/>
          </p:cNvSpPr>
          <p:nvPr/>
        </p:nvSpPr>
        <p:spPr bwMode="auto">
          <a:xfrm>
            <a:off x="5730240" y="3493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64" name="Oval 16"/>
          <p:cNvSpPr>
            <a:spLocks noChangeAspect="1" noChangeArrowheads="1"/>
          </p:cNvSpPr>
          <p:nvPr/>
        </p:nvSpPr>
        <p:spPr bwMode="auto">
          <a:xfrm>
            <a:off x="66446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65" name="Oval 17"/>
          <p:cNvSpPr>
            <a:spLocks noChangeAspect="1" noChangeArrowheads="1"/>
          </p:cNvSpPr>
          <p:nvPr/>
        </p:nvSpPr>
        <p:spPr bwMode="auto">
          <a:xfrm>
            <a:off x="72542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66" name="Oval 18"/>
          <p:cNvSpPr>
            <a:spLocks noChangeAspect="1" noChangeArrowheads="1"/>
          </p:cNvSpPr>
          <p:nvPr/>
        </p:nvSpPr>
        <p:spPr bwMode="auto">
          <a:xfrm>
            <a:off x="7635240" y="3874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4206240" y="5269212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0000"/>
                </a:solidFill>
                <a:latin typeface="Times New Roman" panose="02020503050405090304" pitchFamily="18" charset="0"/>
                <a:cs typeface="+mn-cs"/>
              </a:rPr>
              <a:t>startNode</a:t>
            </a: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cs typeface="+mn-cs"/>
            </a:endParaRPr>
          </a:p>
        </p:txBody>
      </p:sp>
      <p:cxnSp>
        <p:nvCxnSpPr>
          <p:cNvPr id="68" name="AutoShape 20"/>
          <p:cNvCxnSpPr>
            <a:cxnSpLocks noChangeShapeType="1"/>
            <a:stCxn id="54" idx="1"/>
            <a:endCxn id="53" idx="6"/>
          </p:cNvCxnSpPr>
          <p:nvPr/>
        </p:nvCxnSpPr>
        <p:spPr bwMode="auto">
          <a:xfrm rot="5400000" flipH="1">
            <a:off x="4758690" y="4808220"/>
            <a:ext cx="376238" cy="2619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21"/>
          <p:cNvCxnSpPr>
            <a:cxnSpLocks noChangeShapeType="1"/>
            <a:stCxn id="53" idx="0"/>
            <a:endCxn id="56" idx="2"/>
          </p:cNvCxnSpPr>
          <p:nvPr/>
        </p:nvCxnSpPr>
        <p:spPr bwMode="auto">
          <a:xfrm rot="16200000">
            <a:off x="4968240" y="4331970"/>
            <a:ext cx="38100" cy="571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22"/>
          <p:cNvCxnSpPr>
            <a:cxnSpLocks noChangeShapeType="1"/>
            <a:stCxn id="56" idx="1"/>
            <a:endCxn id="60" idx="4"/>
          </p:cNvCxnSpPr>
          <p:nvPr/>
        </p:nvCxnSpPr>
        <p:spPr bwMode="auto">
          <a:xfrm rot="5400000" flipH="1">
            <a:off x="4834890" y="4046220"/>
            <a:ext cx="719138" cy="223838"/>
          </a:xfrm>
          <a:prstGeom prst="curvedConnector3">
            <a:avLst>
              <a:gd name="adj1" fmla="val 52319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3"/>
          <p:cNvCxnSpPr>
            <a:cxnSpLocks noChangeShapeType="1"/>
            <a:stCxn id="60" idx="2"/>
            <a:endCxn id="61" idx="5"/>
          </p:cNvCxnSpPr>
          <p:nvPr/>
        </p:nvCxnSpPr>
        <p:spPr bwMode="auto">
          <a:xfrm rot="10800000">
            <a:off x="4401503" y="3612833"/>
            <a:ext cx="566737" cy="714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4"/>
          <p:cNvCxnSpPr>
            <a:cxnSpLocks noChangeShapeType="1"/>
            <a:stCxn id="61" idx="3"/>
            <a:endCxn id="53" idx="0"/>
          </p:cNvCxnSpPr>
          <p:nvPr/>
        </p:nvCxnSpPr>
        <p:spPr bwMode="auto">
          <a:xfrm rot="16200000" flipH="1">
            <a:off x="3958590" y="3893821"/>
            <a:ext cx="1023937" cy="461962"/>
          </a:xfrm>
          <a:prstGeom prst="curvedConnector3">
            <a:avLst>
              <a:gd name="adj1" fmla="val 51630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5"/>
          <p:cNvCxnSpPr>
            <a:cxnSpLocks noChangeShapeType="1"/>
            <a:stCxn id="53" idx="6"/>
            <a:endCxn id="57" idx="1"/>
          </p:cNvCxnSpPr>
          <p:nvPr/>
        </p:nvCxnSpPr>
        <p:spPr bwMode="auto">
          <a:xfrm>
            <a:off x="4815840" y="4751070"/>
            <a:ext cx="1023938" cy="2238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6"/>
          <p:cNvCxnSpPr>
            <a:cxnSpLocks noChangeShapeType="1"/>
            <a:stCxn id="57" idx="0"/>
            <a:endCxn id="56" idx="6"/>
          </p:cNvCxnSpPr>
          <p:nvPr/>
        </p:nvCxnSpPr>
        <p:spPr bwMode="auto">
          <a:xfrm rot="5400000" flipH="1">
            <a:off x="5539740" y="4560570"/>
            <a:ext cx="342900" cy="4191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7"/>
          <p:cNvCxnSpPr>
            <a:cxnSpLocks noChangeShapeType="1"/>
            <a:stCxn id="56" idx="0"/>
            <a:endCxn id="52" idx="3"/>
          </p:cNvCxnSpPr>
          <p:nvPr/>
        </p:nvCxnSpPr>
        <p:spPr bwMode="auto">
          <a:xfrm rot="16200000">
            <a:off x="5292090" y="4317683"/>
            <a:ext cx="261937" cy="71438"/>
          </a:xfrm>
          <a:prstGeom prst="curvedConnector3">
            <a:avLst>
              <a:gd name="adj1" fmla="val 43634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8"/>
          <p:cNvCxnSpPr>
            <a:cxnSpLocks noChangeShapeType="1"/>
            <a:stCxn id="60" idx="5"/>
            <a:endCxn id="52" idx="0"/>
          </p:cNvCxnSpPr>
          <p:nvPr/>
        </p:nvCxnSpPr>
        <p:spPr bwMode="auto">
          <a:xfrm rot="16200000" flipH="1">
            <a:off x="5220653" y="3708083"/>
            <a:ext cx="261937" cy="376237"/>
          </a:xfrm>
          <a:prstGeom prst="curvedConnector3">
            <a:avLst>
              <a:gd name="adj1" fmla="val 56366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9"/>
          <p:cNvCxnSpPr>
            <a:cxnSpLocks noChangeShapeType="1"/>
            <a:stCxn id="60" idx="6"/>
            <a:endCxn id="62" idx="2"/>
          </p:cNvCxnSpPr>
          <p:nvPr/>
        </p:nvCxnSpPr>
        <p:spPr bwMode="auto">
          <a:xfrm flipV="1">
            <a:off x="5196840" y="3608070"/>
            <a:ext cx="533400" cy="76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31"/>
          <p:cNvCxnSpPr>
            <a:cxnSpLocks noChangeShapeType="1"/>
            <a:stCxn id="64" idx="3"/>
            <a:endCxn id="55" idx="7"/>
          </p:cNvCxnSpPr>
          <p:nvPr/>
        </p:nvCxnSpPr>
        <p:spPr bwMode="auto">
          <a:xfrm rot="5400000">
            <a:off x="6192203" y="3727133"/>
            <a:ext cx="447675" cy="523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stCxn id="55" idx="4"/>
            <a:endCxn id="57" idx="7"/>
          </p:cNvCxnSpPr>
          <p:nvPr/>
        </p:nvCxnSpPr>
        <p:spPr bwMode="auto">
          <a:xfrm rot="5400000">
            <a:off x="5754053" y="4655820"/>
            <a:ext cx="566738" cy="71437"/>
          </a:xfrm>
          <a:prstGeom prst="curvedConnector3">
            <a:avLst>
              <a:gd name="adj1" fmla="val 47060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33"/>
          <p:cNvCxnSpPr>
            <a:cxnSpLocks noChangeShapeType="1"/>
            <a:stCxn id="57" idx="3"/>
            <a:endCxn id="54" idx="6"/>
          </p:cNvCxnSpPr>
          <p:nvPr/>
        </p:nvCxnSpPr>
        <p:spPr bwMode="auto">
          <a:xfrm rot="5400000">
            <a:off x="5520690" y="4889183"/>
            <a:ext cx="71437" cy="5667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37"/>
          <p:cNvCxnSpPr>
            <a:cxnSpLocks noChangeShapeType="1"/>
            <a:stCxn id="59" idx="2"/>
            <a:endCxn id="57" idx="6"/>
          </p:cNvCxnSpPr>
          <p:nvPr/>
        </p:nvCxnSpPr>
        <p:spPr bwMode="auto">
          <a:xfrm rot="10800000">
            <a:off x="6035040" y="5055870"/>
            <a:ext cx="8382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38"/>
          <p:cNvCxnSpPr>
            <a:cxnSpLocks noChangeShapeType="1"/>
            <a:stCxn id="57" idx="5"/>
            <a:endCxn id="65" idx="3"/>
          </p:cNvCxnSpPr>
          <p:nvPr/>
        </p:nvCxnSpPr>
        <p:spPr bwMode="auto">
          <a:xfrm rot="5400000" flipH="1" flipV="1">
            <a:off x="6416041" y="4265295"/>
            <a:ext cx="457200" cy="1285875"/>
          </a:xfrm>
          <a:prstGeom prst="curvedConnector3">
            <a:avLst>
              <a:gd name="adj1" fmla="val -57292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39"/>
          <p:cNvCxnSpPr>
            <a:cxnSpLocks noChangeShapeType="1"/>
            <a:stCxn id="58" idx="5"/>
            <a:endCxn id="66" idx="2"/>
          </p:cNvCxnSpPr>
          <p:nvPr/>
        </p:nvCxnSpPr>
        <p:spPr bwMode="auto">
          <a:xfrm rot="5400000" flipH="1" flipV="1">
            <a:off x="6739890" y="3860483"/>
            <a:ext cx="766763" cy="1023937"/>
          </a:xfrm>
          <a:prstGeom prst="curvedConnector4">
            <a:avLst>
              <a:gd name="adj1" fmla="val -34162"/>
              <a:gd name="adj2" fmla="val 51630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40"/>
          <p:cNvCxnSpPr>
            <a:cxnSpLocks noChangeShapeType="1"/>
            <a:stCxn id="65" idx="7"/>
            <a:endCxn id="64" idx="5"/>
          </p:cNvCxnSpPr>
          <p:nvPr/>
        </p:nvCxnSpPr>
        <p:spPr bwMode="auto">
          <a:xfrm rot="5400000" flipH="1">
            <a:off x="6768465" y="3836671"/>
            <a:ext cx="752475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41"/>
          <p:cNvCxnSpPr>
            <a:cxnSpLocks noChangeShapeType="1"/>
            <a:stCxn id="55" idx="6"/>
            <a:endCxn id="66" idx="4"/>
          </p:cNvCxnSpPr>
          <p:nvPr/>
        </p:nvCxnSpPr>
        <p:spPr bwMode="auto">
          <a:xfrm flipV="1">
            <a:off x="6187440" y="4103370"/>
            <a:ext cx="1562100" cy="1905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42"/>
          <p:cNvCxnSpPr>
            <a:cxnSpLocks noChangeShapeType="1"/>
            <a:stCxn id="55" idx="5"/>
            <a:endCxn id="58" idx="2"/>
          </p:cNvCxnSpPr>
          <p:nvPr/>
        </p:nvCxnSpPr>
        <p:spPr bwMode="auto">
          <a:xfrm rot="16200000" flipH="1">
            <a:off x="6135053" y="4393883"/>
            <a:ext cx="300037" cy="2619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43"/>
          <p:cNvCxnSpPr>
            <a:cxnSpLocks noChangeShapeType="1"/>
            <a:stCxn id="58" idx="7"/>
            <a:endCxn id="62" idx="6"/>
          </p:cNvCxnSpPr>
          <p:nvPr/>
        </p:nvCxnSpPr>
        <p:spPr bwMode="auto">
          <a:xfrm rot="5400000" flipH="1">
            <a:off x="5792153" y="3774757"/>
            <a:ext cx="985838" cy="65246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 Box 44"/>
          <p:cNvSpPr txBox="1">
            <a:spLocks noChangeArrowheads="1"/>
          </p:cNvSpPr>
          <p:nvPr/>
        </p:nvSpPr>
        <p:spPr bwMode="auto">
          <a:xfrm>
            <a:off x="4932120" y="5916553"/>
            <a:ext cx="895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0000"/>
                </a:solidFill>
                <a:latin typeface="Times New Roman" panose="02020503050405090304" pitchFamily="18" charset="0"/>
                <a:cs typeface="+mn-cs"/>
              </a:rPr>
              <a:t>Visited</a:t>
            </a:r>
            <a:endParaRPr lang="en-US" altLang="zh-CN" sz="2000" b="1" i="1" dirty="0">
              <a:solidFill>
                <a:srgbClr val="000000"/>
              </a:solidFill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109" name="Oval 15"/>
          <p:cNvSpPr>
            <a:spLocks noChangeAspect="1" noChangeArrowheads="1"/>
          </p:cNvSpPr>
          <p:nvPr/>
        </p:nvSpPr>
        <p:spPr bwMode="auto">
          <a:xfrm>
            <a:off x="6315870" y="5729923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cxnSp>
        <p:nvCxnSpPr>
          <p:cNvPr id="110" name="AutoShape 35"/>
          <p:cNvCxnSpPr>
            <a:cxnSpLocks noChangeShapeType="1"/>
            <a:stCxn id="54" idx="5"/>
            <a:endCxn id="109" idx="1"/>
          </p:cNvCxnSpPr>
          <p:nvPr/>
        </p:nvCxnSpPr>
        <p:spPr bwMode="auto">
          <a:xfrm rot="16200000" flipH="1">
            <a:off x="5557301" y="4971353"/>
            <a:ext cx="474309" cy="110978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36"/>
          <p:cNvCxnSpPr>
            <a:cxnSpLocks noChangeShapeType="1"/>
            <a:stCxn id="109" idx="6"/>
            <a:endCxn id="59" idx="3"/>
          </p:cNvCxnSpPr>
          <p:nvPr/>
        </p:nvCxnSpPr>
        <p:spPr bwMode="auto">
          <a:xfrm flipV="1">
            <a:off x="6544470" y="5441492"/>
            <a:ext cx="362248" cy="402731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altLang="zh-CN" dirty="0"/>
              <a:t>	Consider the unvisited vertex </a:t>
            </a:r>
            <a:r>
              <a:rPr lang="en-CA" altLang="zh-CN" b="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r>
              <a:rPr lang="en-CA" altLang="zh-CN" dirty="0"/>
              <a:t> that has </a:t>
            </a:r>
            <a:r>
              <a:rPr lang="en-CA" altLang="zh-CN" dirty="0">
                <a:solidFill>
                  <a:srgbClr val="C00000"/>
                </a:solidFill>
              </a:rPr>
              <a:t>the shortest known distance</a:t>
            </a:r>
            <a:endParaRPr lang="en-CA" altLang="zh-CN" dirty="0">
              <a:solidFill>
                <a:srgbClr val="C00000"/>
              </a:solidFill>
            </a:endParaRPr>
          </a:p>
          <a:p>
            <a:pPr lvl="1"/>
            <a:r>
              <a:rPr lang="en-CA" altLang="zh-CN" dirty="0">
                <a:solidFill>
                  <a:srgbClr val="0000FF"/>
                </a:solidFill>
              </a:rPr>
              <a:t>We are guaranteed that the known distance to </a:t>
            </a:r>
            <a:r>
              <a:rPr lang="en-CA" altLang="zh-CN" b="1" i="1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v </a:t>
            </a:r>
            <a:r>
              <a:rPr lang="en-CA" altLang="zh-CN" dirty="0">
                <a:solidFill>
                  <a:srgbClr val="0000FF"/>
                </a:solidFill>
              </a:rPr>
              <a:t>is the shortest distance  from the start node to it</a:t>
            </a:r>
            <a:endParaRPr lang="en-CA" altLang="zh-CN" dirty="0">
              <a:solidFill>
                <a:srgbClr val="0000FF"/>
              </a:solidFill>
            </a:endParaRPr>
          </a:p>
          <a:p>
            <a:pPr lvl="1"/>
            <a:r>
              <a:rPr lang="en-CA" altLang="zh-CN" dirty="0"/>
              <a:t>Proof by contradiction</a:t>
            </a:r>
            <a:endParaRPr lang="en-CA" altLang="zh-CN" dirty="0"/>
          </a:p>
        </p:txBody>
      </p:sp>
      <p:sp>
        <p:nvSpPr>
          <p:cNvPr id="51" name="Freeform 2"/>
          <p:cNvSpPr/>
          <p:nvPr/>
        </p:nvSpPr>
        <p:spPr bwMode="auto">
          <a:xfrm>
            <a:off x="4130040" y="3341370"/>
            <a:ext cx="3200400" cy="3200400"/>
          </a:xfrm>
          <a:custGeom>
            <a:avLst/>
            <a:gdLst>
              <a:gd name="T0" fmla="*/ 70 w 2016"/>
              <a:gd name="T1" fmla="*/ 888 h 2016"/>
              <a:gd name="T2" fmla="*/ 88 w 2016"/>
              <a:gd name="T3" fmla="*/ 847 h 2016"/>
              <a:gd name="T4" fmla="*/ 240 w 2016"/>
              <a:gd name="T5" fmla="*/ 672 h 2016"/>
              <a:gd name="T6" fmla="*/ 480 w 2016"/>
              <a:gd name="T7" fmla="*/ 672 h 2016"/>
              <a:gd name="T8" fmla="*/ 528 w 2016"/>
              <a:gd name="T9" fmla="*/ 576 h 2016"/>
              <a:gd name="T10" fmla="*/ 432 w 2016"/>
              <a:gd name="T11" fmla="*/ 288 h 2016"/>
              <a:gd name="T12" fmla="*/ 432 w 2016"/>
              <a:gd name="T13" fmla="*/ 48 h 2016"/>
              <a:gd name="T14" fmla="*/ 672 w 2016"/>
              <a:gd name="T15" fmla="*/ 0 h 2016"/>
              <a:gd name="T16" fmla="*/ 816 w 2016"/>
              <a:gd name="T17" fmla="*/ 288 h 2016"/>
              <a:gd name="T18" fmla="*/ 1104 w 2016"/>
              <a:gd name="T19" fmla="*/ 480 h 2016"/>
              <a:gd name="T20" fmla="*/ 1008 w 2016"/>
              <a:gd name="T21" fmla="*/ 768 h 2016"/>
              <a:gd name="T22" fmla="*/ 864 w 2016"/>
              <a:gd name="T23" fmla="*/ 1008 h 2016"/>
              <a:gd name="T24" fmla="*/ 912 w 2016"/>
              <a:gd name="T25" fmla="*/ 1200 h 2016"/>
              <a:gd name="T26" fmla="*/ 1104 w 2016"/>
              <a:gd name="T27" fmla="*/ 1248 h 2016"/>
              <a:gd name="T28" fmla="*/ 1440 w 2016"/>
              <a:gd name="T29" fmla="*/ 1392 h 2016"/>
              <a:gd name="T30" fmla="*/ 1632 w 2016"/>
              <a:gd name="T31" fmla="*/ 1392 h 2016"/>
              <a:gd name="T32" fmla="*/ 1632 w 2016"/>
              <a:gd name="T33" fmla="*/ 1200 h 2016"/>
              <a:gd name="T34" fmla="*/ 1824 w 2016"/>
              <a:gd name="T35" fmla="*/ 1056 h 2016"/>
              <a:gd name="T36" fmla="*/ 2016 w 2016"/>
              <a:gd name="T37" fmla="*/ 1296 h 2016"/>
              <a:gd name="T38" fmla="*/ 2016 w 2016"/>
              <a:gd name="T39" fmla="*/ 1584 h 2016"/>
              <a:gd name="T40" fmla="*/ 1824 w 2016"/>
              <a:gd name="T41" fmla="*/ 1872 h 2016"/>
              <a:gd name="T42" fmla="*/ 1488 w 2016"/>
              <a:gd name="T43" fmla="*/ 2016 h 2016"/>
              <a:gd name="T44" fmla="*/ 1200 w 2016"/>
              <a:gd name="T45" fmla="*/ 1824 h 2016"/>
              <a:gd name="T46" fmla="*/ 1056 w 2016"/>
              <a:gd name="T47" fmla="*/ 1536 h 2016"/>
              <a:gd name="T48" fmla="*/ 912 w 2016"/>
              <a:gd name="T49" fmla="*/ 1440 h 2016"/>
              <a:gd name="T50" fmla="*/ 576 w 2016"/>
              <a:gd name="T51" fmla="*/ 1488 h 2016"/>
              <a:gd name="T52" fmla="*/ 144 w 2016"/>
              <a:gd name="T53" fmla="*/ 1488 h 2016"/>
              <a:gd name="T54" fmla="*/ 0 w 2016"/>
              <a:gd name="T55" fmla="*/ 1248 h 2016"/>
              <a:gd name="T56" fmla="*/ 0 w 2016"/>
              <a:gd name="T57" fmla="*/ 1152 h 2016"/>
              <a:gd name="T58" fmla="*/ 70 w 2016"/>
              <a:gd name="T59" fmla="*/ 888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6" h="2016">
                <a:moveTo>
                  <a:pt x="70" y="888"/>
                </a:moveTo>
                <a:cubicBezTo>
                  <a:pt x="83" y="850"/>
                  <a:pt x="73" y="862"/>
                  <a:pt x="88" y="847"/>
                </a:cubicBezTo>
                <a:lnTo>
                  <a:pt x="240" y="672"/>
                </a:lnTo>
                <a:lnTo>
                  <a:pt x="480" y="672"/>
                </a:lnTo>
                <a:lnTo>
                  <a:pt x="528" y="576"/>
                </a:lnTo>
                <a:lnTo>
                  <a:pt x="432" y="288"/>
                </a:lnTo>
                <a:lnTo>
                  <a:pt x="432" y="48"/>
                </a:lnTo>
                <a:lnTo>
                  <a:pt x="672" y="0"/>
                </a:lnTo>
                <a:lnTo>
                  <a:pt x="816" y="288"/>
                </a:lnTo>
                <a:lnTo>
                  <a:pt x="1104" y="480"/>
                </a:lnTo>
                <a:lnTo>
                  <a:pt x="1008" y="768"/>
                </a:lnTo>
                <a:lnTo>
                  <a:pt x="864" y="1008"/>
                </a:lnTo>
                <a:lnTo>
                  <a:pt x="912" y="1200"/>
                </a:lnTo>
                <a:lnTo>
                  <a:pt x="1104" y="1248"/>
                </a:lnTo>
                <a:lnTo>
                  <a:pt x="1440" y="1392"/>
                </a:lnTo>
                <a:lnTo>
                  <a:pt x="1632" y="1392"/>
                </a:lnTo>
                <a:lnTo>
                  <a:pt x="1632" y="1200"/>
                </a:lnTo>
                <a:lnTo>
                  <a:pt x="1824" y="1056"/>
                </a:lnTo>
                <a:lnTo>
                  <a:pt x="2016" y="1296"/>
                </a:lnTo>
                <a:lnTo>
                  <a:pt x="2016" y="1584"/>
                </a:lnTo>
                <a:lnTo>
                  <a:pt x="1824" y="1872"/>
                </a:lnTo>
                <a:lnTo>
                  <a:pt x="1488" y="2016"/>
                </a:lnTo>
                <a:lnTo>
                  <a:pt x="1200" y="1824"/>
                </a:lnTo>
                <a:lnTo>
                  <a:pt x="1056" y="1536"/>
                </a:lnTo>
                <a:lnTo>
                  <a:pt x="912" y="1440"/>
                </a:lnTo>
                <a:lnTo>
                  <a:pt x="576" y="1488"/>
                </a:lnTo>
                <a:lnTo>
                  <a:pt x="144" y="1488"/>
                </a:lnTo>
                <a:lnTo>
                  <a:pt x="0" y="1248"/>
                </a:lnTo>
                <a:lnTo>
                  <a:pt x="0" y="1152"/>
                </a:lnTo>
                <a:cubicBezTo>
                  <a:pt x="0" y="1152"/>
                  <a:pt x="70" y="888"/>
                  <a:pt x="70" y="888"/>
                </a:cubicBezTo>
                <a:close/>
              </a:path>
            </a:pathLst>
          </a:custGeom>
          <a:solidFill>
            <a:srgbClr val="EAEAEA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2" name="Oval 4"/>
          <p:cNvSpPr>
            <a:spLocks noChangeAspect="1" noChangeArrowheads="1"/>
          </p:cNvSpPr>
          <p:nvPr/>
        </p:nvSpPr>
        <p:spPr bwMode="auto">
          <a:xfrm>
            <a:off x="5425440" y="40271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3" name="Oval 5"/>
          <p:cNvSpPr>
            <a:spLocks noChangeAspect="1" noChangeArrowheads="1"/>
          </p:cNvSpPr>
          <p:nvPr/>
        </p:nvSpPr>
        <p:spPr bwMode="auto">
          <a:xfrm>
            <a:off x="4587240" y="4636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4" name="Oval 6"/>
          <p:cNvSpPr>
            <a:spLocks noChangeAspect="1" noChangeArrowheads="1"/>
          </p:cNvSpPr>
          <p:nvPr/>
        </p:nvSpPr>
        <p:spPr bwMode="auto">
          <a:xfrm>
            <a:off x="5044440" y="5093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5" name="Oval 7"/>
          <p:cNvSpPr>
            <a:spLocks noChangeAspect="1" noChangeArrowheads="1"/>
          </p:cNvSpPr>
          <p:nvPr/>
        </p:nvSpPr>
        <p:spPr bwMode="auto">
          <a:xfrm>
            <a:off x="5958840" y="4179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6" name="Oval 8"/>
          <p:cNvSpPr>
            <a:spLocks noChangeAspect="1" noChangeArrowheads="1"/>
          </p:cNvSpPr>
          <p:nvPr/>
        </p:nvSpPr>
        <p:spPr bwMode="auto">
          <a:xfrm>
            <a:off x="52730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7" name="Oval 9"/>
          <p:cNvSpPr>
            <a:spLocks noChangeAspect="1" noChangeArrowheads="1"/>
          </p:cNvSpPr>
          <p:nvPr/>
        </p:nvSpPr>
        <p:spPr bwMode="auto">
          <a:xfrm>
            <a:off x="5806440" y="4941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8" name="Oval 10"/>
          <p:cNvSpPr>
            <a:spLocks noChangeAspect="1" noChangeArrowheads="1"/>
          </p:cNvSpPr>
          <p:nvPr/>
        </p:nvSpPr>
        <p:spPr bwMode="auto">
          <a:xfrm>
            <a:off x="6416040" y="4560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59" name="Oval 11"/>
          <p:cNvSpPr>
            <a:spLocks noChangeAspect="1" noChangeArrowheads="1"/>
          </p:cNvSpPr>
          <p:nvPr/>
        </p:nvSpPr>
        <p:spPr bwMode="auto">
          <a:xfrm>
            <a:off x="6873240" y="5246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60" name="Oval 12"/>
          <p:cNvSpPr>
            <a:spLocks noChangeAspect="1" noChangeArrowheads="1"/>
          </p:cNvSpPr>
          <p:nvPr/>
        </p:nvSpPr>
        <p:spPr bwMode="auto">
          <a:xfrm>
            <a:off x="49682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4206240" y="3417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62" name="Oval 14"/>
          <p:cNvSpPr>
            <a:spLocks noChangeAspect="1" noChangeArrowheads="1"/>
          </p:cNvSpPr>
          <p:nvPr/>
        </p:nvSpPr>
        <p:spPr bwMode="auto">
          <a:xfrm>
            <a:off x="5730240" y="3493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64" name="Oval 16"/>
          <p:cNvSpPr>
            <a:spLocks noChangeAspect="1" noChangeArrowheads="1"/>
          </p:cNvSpPr>
          <p:nvPr/>
        </p:nvSpPr>
        <p:spPr bwMode="auto">
          <a:xfrm>
            <a:off x="66446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65" name="Oval 17"/>
          <p:cNvSpPr>
            <a:spLocks noChangeAspect="1" noChangeArrowheads="1"/>
          </p:cNvSpPr>
          <p:nvPr/>
        </p:nvSpPr>
        <p:spPr bwMode="auto">
          <a:xfrm>
            <a:off x="72542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66" name="Oval 18"/>
          <p:cNvSpPr>
            <a:spLocks noChangeAspect="1" noChangeArrowheads="1"/>
          </p:cNvSpPr>
          <p:nvPr/>
        </p:nvSpPr>
        <p:spPr bwMode="auto">
          <a:xfrm>
            <a:off x="7635240" y="3874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4206240" y="5269212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0000"/>
                </a:solidFill>
                <a:latin typeface="Times New Roman" panose="02020503050405090304" pitchFamily="18" charset="0"/>
                <a:cs typeface="+mn-cs"/>
              </a:rPr>
              <a:t>startNode</a:t>
            </a: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cs typeface="+mn-cs"/>
            </a:endParaRPr>
          </a:p>
        </p:txBody>
      </p:sp>
      <p:cxnSp>
        <p:nvCxnSpPr>
          <p:cNvPr id="68" name="AutoShape 20"/>
          <p:cNvCxnSpPr>
            <a:cxnSpLocks noChangeShapeType="1"/>
            <a:stCxn id="54" idx="1"/>
            <a:endCxn id="53" idx="6"/>
          </p:cNvCxnSpPr>
          <p:nvPr/>
        </p:nvCxnSpPr>
        <p:spPr bwMode="auto">
          <a:xfrm rot="5400000" flipH="1">
            <a:off x="4758690" y="4808220"/>
            <a:ext cx="376238" cy="261938"/>
          </a:xfrm>
          <a:prstGeom prst="curvedConnector2">
            <a:avLst/>
          </a:prstGeom>
          <a:noFill/>
          <a:ln w="508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21"/>
          <p:cNvCxnSpPr>
            <a:cxnSpLocks noChangeShapeType="1"/>
            <a:stCxn id="53" idx="0"/>
            <a:endCxn id="56" idx="2"/>
          </p:cNvCxnSpPr>
          <p:nvPr/>
        </p:nvCxnSpPr>
        <p:spPr bwMode="auto">
          <a:xfrm rot="16200000">
            <a:off x="4968240" y="4331970"/>
            <a:ext cx="38100" cy="571500"/>
          </a:xfrm>
          <a:prstGeom prst="curvedConnector2">
            <a:avLst/>
          </a:prstGeom>
          <a:noFill/>
          <a:ln w="508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22"/>
          <p:cNvCxnSpPr>
            <a:cxnSpLocks noChangeShapeType="1"/>
            <a:stCxn id="56" idx="1"/>
            <a:endCxn id="60" idx="4"/>
          </p:cNvCxnSpPr>
          <p:nvPr/>
        </p:nvCxnSpPr>
        <p:spPr bwMode="auto">
          <a:xfrm rot="5400000" flipH="1">
            <a:off x="4834890" y="4046220"/>
            <a:ext cx="719138" cy="223838"/>
          </a:xfrm>
          <a:prstGeom prst="curvedConnector3">
            <a:avLst>
              <a:gd name="adj1" fmla="val 52319"/>
            </a:avLst>
          </a:prstGeom>
          <a:noFill/>
          <a:ln w="508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3"/>
          <p:cNvCxnSpPr>
            <a:cxnSpLocks noChangeShapeType="1"/>
            <a:stCxn id="60" idx="2"/>
            <a:endCxn id="61" idx="5"/>
          </p:cNvCxnSpPr>
          <p:nvPr/>
        </p:nvCxnSpPr>
        <p:spPr bwMode="auto">
          <a:xfrm rot="10800000">
            <a:off x="4401503" y="3612833"/>
            <a:ext cx="566737" cy="714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4"/>
          <p:cNvCxnSpPr>
            <a:cxnSpLocks noChangeShapeType="1"/>
            <a:stCxn id="61" idx="3"/>
            <a:endCxn id="53" idx="0"/>
          </p:cNvCxnSpPr>
          <p:nvPr/>
        </p:nvCxnSpPr>
        <p:spPr bwMode="auto">
          <a:xfrm rot="16200000" flipH="1">
            <a:off x="3958590" y="3893821"/>
            <a:ext cx="1023937" cy="461962"/>
          </a:xfrm>
          <a:prstGeom prst="curvedConnector3">
            <a:avLst>
              <a:gd name="adj1" fmla="val 51630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5"/>
          <p:cNvCxnSpPr>
            <a:cxnSpLocks noChangeShapeType="1"/>
            <a:stCxn id="53" idx="6"/>
            <a:endCxn id="57" idx="1"/>
          </p:cNvCxnSpPr>
          <p:nvPr/>
        </p:nvCxnSpPr>
        <p:spPr bwMode="auto">
          <a:xfrm>
            <a:off x="4815840" y="4751070"/>
            <a:ext cx="1023938" cy="2238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6"/>
          <p:cNvCxnSpPr>
            <a:cxnSpLocks noChangeShapeType="1"/>
            <a:stCxn id="57" idx="0"/>
            <a:endCxn id="56" idx="6"/>
          </p:cNvCxnSpPr>
          <p:nvPr/>
        </p:nvCxnSpPr>
        <p:spPr bwMode="auto">
          <a:xfrm rot="5400000" flipH="1">
            <a:off x="5539740" y="4560570"/>
            <a:ext cx="342900" cy="4191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7"/>
          <p:cNvCxnSpPr>
            <a:cxnSpLocks noChangeShapeType="1"/>
            <a:stCxn id="56" idx="0"/>
            <a:endCxn id="52" idx="3"/>
          </p:cNvCxnSpPr>
          <p:nvPr/>
        </p:nvCxnSpPr>
        <p:spPr bwMode="auto">
          <a:xfrm rot="16200000">
            <a:off x="5292090" y="4317683"/>
            <a:ext cx="261937" cy="71438"/>
          </a:xfrm>
          <a:prstGeom prst="curvedConnector3">
            <a:avLst>
              <a:gd name="adj1" fmla="val 43634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8"/>
          <p:cNvCxnSpPr>
            <a:cxnSpLocks noChangeShapeType="1"/>
            <a:stCxn id="60" idx="5"/>
            <a:endCxn id="52" idx="0"/>
          </p:cNvCxnSpPr>
          <p:nvPr/>
        </p:nvCxnSpPr>
        <p:spPr bwMode="auto">
          <a:xfrm rot="16200000" flipH="1">
            <a:off x="5220653" y="3708083"/>
            <a:ext cx="261937" cy="376237"/>
          </a:xfrm>
          <a:prstGeom prst="curvedConnector3">
            <a:avLst>
              <a:gd name="adj1" fmla="val 56366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9"/>
          <p:cNvCxnSpPr>
            <a:cxnSpLocks noChangeShapeType="1"/>
            <a:stCxn id="60" idx="6"/>
            <a:endCxn id="62" idx="2"/>
          </p:cNvCxnSpPr>
          <p:nvPr/>
        </p:nvCxnSpPr>
        <p:spPr bwMode="auto">
          <a:xfrm flipV="1">
            <a:off x="5196840" y="3608070"/>
            <a:ext cx="533400" cy="76200"/>
          </a:xfrm>
          <a:prstGeom prst="curvedConnector3">
            <a:avLst>
              <a:gd name="adj1" fmla="val 50000"/>
            </a:avLst>
          </a:prstGeom>
          <a:noFill/>
          <a:ln w="508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30"/>
          <p:cNvCxnSpPr>
            <a:cxnSpLocks noChangeShapeType="1"/>
            <a:stCxn id="62" idx="7"/>
          </p:cNvCxnSpPr>
          <p:nvPr/>
        </p:nvCxnSpPr>
        <p:spPr bwMode="auto">
          <a:xfrm rot="16200000" flipH="1">
            <a:off x="6111240" y="3341370"/>
            <a:ext cx="1642922" cy="2014678"/>
          </a:xfrm>
          <a:prstGeom prst="curvedConnector4">
            <a:avLst>
              <a:gd name="adj1" fmla="val -13914"/>
              <a:gd name="adj2" fmla="val 124585"/>
            </a:avLst>
          </a:prstGeom>
          <a:noFill/>
          <a:ln w="28575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31"/>
          <p:cNvCxnSpPr>
            <a:cxnSpLocks noChangeShapeType="1"/>
            <a:stCxn id="64" idx="3"/>
            <a:endCxn id="55" idx="7"/>
          </p:cNvCxnSpPr>
          <p:nvPr/>
        </p:nvCxnSpPr>
        <p:spPr bwMode="auto">
          <a:xfrm rot="5400000">
            <a:off x="6192203" y="3727133"/>
            <a:ext cx="447675" cy="523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stCxn id="55" idx="4"/>
            <a:endCxn id="57" idx="7"/>
          </p:cNvCxnSpPr>
          <p:nvPr/>
        </p:nvCxnSpPr>
        <p:spPr bwMode="auto">
          <a:xfrm rot="5400000">
            <a:off x="5754053" y="4655820"/>
            <a:ext cx="566738" cy="71437"/>
          </a:xfrm>
          <a:prstGeom prst="curvedConnector3">
            <a:avLst>
              <a:gd name="adj1" fmla="val 47060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33"/>
          <p:cNvCxnSpPr>
            <a:cxnSpLocks noChangeShapeType="1"/>
            <a:stCxn id="57" idx="3"/>
            <a:endCxn id="54" idx="6"/>
          </p:cNvCxnSpPr>
          <p:nvPr/>
        </p:nvCxnSpPr>
        <p:spPr bwMode="auto">
          <a:xfrm rot="5400000">
            <a:off x="5520690" y="4889183"/>
            <a:ext cx="71437" cy="5667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35"/>
          <p:cNvCxnSpPr>
            <a:cxnSpLocks noChangeShapeType="1"/>
            <a:endCxn id="59" idx="4"/>
          </p:cNvCxnSpPr>
          <p:nvPr/>
        </p:nvCxnSpPr>
        <p:spPr bwMode="auto">
          <a:xfrm>
            <a:off x="5280184" y="5284470"/>
            <a:ext cx="1707356" cy="190500"/>
          </a:xfrm>
          <a:prstGeom prst="curvedConnector4">
            <a:avLst>
              <a:gd name="adj1" fmla="val 41967"/>
              <a:gd name="adj2" fmla="val 454000"/>
            </a:avLst>
          </a:prstGeom>
          <a:noFill/>
          <a:ln w="28575">
            <a:solidFill>
              <a:schemeClr val="accent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37"/>
          <p:cNvCxnSpPr>
            <a:cxnSpLocks noChangeShapeType="1"/>
            <a:stCxn id="59" idx="2"/>
            <a:endCxn id="57" idx="6"/>
          </p:cNvCxnSpPr>
          <p:nvPr/>
        </p:nvCxnSpPr>
        <p:spPr bwMode="auto">
          <a:xfrm rot="10800000">
            <a:off x="6035040" y="5055870"/>
            <a:ext cx="8382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38"/>
          <p:cNvCxnSpPr>
            <a:cxnSpLocks noChangeShapeType="1"/>
            <a:stCxn id="57" idx="5"/>
            <a:endCxn id="65" idx="3"/>
          </p:cNvCxnSpPr>
          <p:nvPr/>
        </p:nvCxnSpPr>
        <p:spPr bwMode="auto">
          <a:xfrm rot="5400000" flipH="1" flipV="1">
            <a:off x="6416041" y="4265295"/>
            <a:ext cx="457200" cy="1285875"/>
          </a:xfrm>
          <a:prstGeom prst="curvedConnector3">
            <a:avLst>
              <a:gd name="adj1" fmla="val -57292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39"/>
          <p:cNvCxnSpPr>
            <a:cxnSpLocks noChangeShapeType="1"/>
            <a:stCxn id="58" idx="5"/>
            <a:endCxn id="66" idx="2"/>
          </p:cNvCxnSpPr>
          <p:nvPr/>
        </p:nvCxnSpPr>
        <p:spPr bwMode="auto">
          <a:xfrm rot="5400000" flipH="1" flipV="1">
            <a:off x="6739890" y="3860483"/>
            <a:ext cx="766763" cy="1023937"/>
          </a:xfrm>
          <a:prstGeom prst="curvedConnector4">
            <a:avLst>
              <a:gd name="adj1" fmla="val -34162"/>
              <a:gd name="adj2" fmla="val 51630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40"/>
          <p:cNvCxnSpPr>
            <a:cxnSpLocks noChangeShapeType="1"/>
            <a:stCxn id="65" idx="7"/>
            <a:endCxn id="64" idx="5"/>
          </p:cNvCxnSpPr>
          <p:nvPr/>
        </p:nvCxnSpPr>
        <p:spPr bwMode="auto">
          <a:xfrm rot="5400000" flipH="1">
            <a:off x="6768465" y="3836671"/>
            <a:ext cx="752475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41"/>
          <p:cNvCxnSpPr>
            <a:cxnSpLocks noChangeShapeType="1"/>
            <a:stCxn id="55" idx="6"/>
            <a:endCxn id="66" idx="4"/>
          </p:cNvCxnSpPr>
          <p:nvPr/>
        </p:nvCxnSpPr>
        <p:spPr bwMode="auto">
          <a:xfrm flipV="1">
            <a:off x="6187440" y="4103370"/>
            <a:ext cx="1562100" cy="1905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42"/>
          <p:cNvCxnSpPr>
            <a:cxnSpLocks noChangeShapeType="1"/>
            <a:stCxn id="55" idx="5"/>
            <a:endCxn id="58" idx="2"/>
          </p:cNvCxnSpPr>
          <p:nvPr/>
        </p:nvCxnSpPr>
        <p:spPr bwMode="auto">
          <a:xfrm rot="16200000" flipH="1">
            <a:off x="6135053" y="4393883"/>
            <a:ext cx="300037" cy="2619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43"/>
          <p:cNvCxnSpPr>
            <a:cxnSpLocks noChangeShapeType="1"/>
            <a:stCxn id="58" idx="7"/>
            <a:endCxn id="62" idx="6"/>
          </p:cNvCxnSpPr>
          <p:nvPr/>
        </p:nvCxnSpPr>
        <p:spPr bwMode="auto">
          <a:xfrm rot="5400000" flipH="1">
            <a:off x="5792153" y="3774757"/>
            <a:ext cx="985838" cy="65246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 Box 44"/>
          <p:cNvSpPr txBox="1">
            <a:spLocks noChangeArrowheads="1"/>
          </p:cNvSpPr>
          <p:nvPr/>
        </p:nvSpPr>
        <p:spPr bwMode="auto">
          <a:xfrm>
            <a:off x="4932120" y="5916553"/>
            <a:ext cx="895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0000"/>
                </a:solidFill>
                <a:latin typeface="Times New Roman" panose="02020503050405090304" pitchFamily="18" charset="0"/>
                <a:cs typeface="+mn-cs"/>
              </a:rPr>
              <a:t>Visited</a:t>
            </a:r>
            <a:endParaRPr lang="en-US" altLang="zh-CN" sz="2000" b="1" i="1" dirty="0">
              <a:solidFill>
                <a:srgbClr val="000000"/>
              </a:solidFill>
              <a:latin typeface="Times New Roman" panose="02020503050405090304" pitchFamily="18" charset="0"/>
              <a:cs typeface="+mn-cs"/>
            </a:endParaRPr>
          </a:p>
        </p:txBody>
      </p:sp>
      <p:sp>
        <p:nvSpPr>
          <p:cNvPr id="99" name="Oval 18"/>
          <p:cNvSpPr>
            <a:spLocks noChangeAspect="1" noChangeArrowheads="1"/>
          </p:cNvSpPr>
          <p:nvPr/>
        </p:nvSpPr>
        <p:spPr bwMode="auto">
          <a:xfrm>
            <a:off x="7716062" y="5088414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cxnSp>
        <p:nvCxnSpPr>
          <p:cNvPr id="100" name="AutoShape 23"/>
          <p:cNvCxnSpPr>
            <a:cxnSpLocks noChangeShapeType="1"/>
            <a:stCxn id="59" idx="6"/>
            <a:endCxn id="99" idx="2"/>
          </p:cNvCxnSpPr>
          <p:nvPr/>
        </p:nvCxnSpPr>
        <p:spPr bwMode="auto">
          <a:xfrm flipV="1">
            <a:off x="7101840" y="5202714"/>
            <a:ext cx="614222" cy="15795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15"/>
          <p:cNvSpPr>
            <a:spLocks noChangeAspect="1" noChangeArrowheads="1"/>
          </p:cNvSpPr>
          <p:nvPr/>
        </p:nvSpPr>
        <p:spPr bwMode="auto">
          <a:xfrm>
            <a:off x="6315870" y="5729923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cs typeface="+mn-cs"/>
            </a:endParaRPr>
          </a:p>
        </p:txBody>
      </p:sp>
      <p:cxnSp>
        <p:nvCxnSpPr>
          <p:cNvPr id="110" name="AutoShape 35"/>
          <p:cNvCxnSpPr>
            <a:cxnSpLocks noChangeShapeType="1"/>
            <a:stCxn id="54" idx="5"/>
            <a:endCxn id="109" idx="1"/>
          </p:cNvCxnSpPr>
          <p:nvPr/>
        </p:nvCxnSpPr>
        <p:spPr bwMode="auto">
          <a:xfrm rot="16200000" flipH="1">
            <a:off x="5557301" y="4971353"/>
            <a:ext cx="474309" cy="110978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36"/>
          <p:cNvCxnSpPr>
            <a:cxnSpLocks noChangeShapeType="1"/>
            <a:stCxn id="109" idx="6"/>
            <a:endCxn id="59" idx="3"/>
          </p:cNvCxnSpPr>
          <p:nvPr/>
        </p:nvCxnSpPr>
        <p:spPr bwMode="auto">
          <a:xfrm flipV="1">
            <a:off x="6544470" y="5441492"/>
            <a:ext cx="362248" cy="402731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Rectangle 113"/>
          <p:cNvSpPr/>
          <p:nvPr/>
        </p:nvSpPr>
        <p:spPr>
          <a:xfrm>
            <a:off x="5642253" y="317779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b="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Dijkstra’s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505" indent="-357505">
              <a:buNone/>
            </a:pPr>
            <a:r>
              <a:rPr lang="en-CA" dirty="0"/>
              <a:t>	We need to track the known shortest distance to each vertex</a:t>
            </a:r>
            <a:endParaRPr lang="en-CA" dirty="0"/>
          </a:p>
          <a:p>
            <a:pPr lvl="1"/>
            <a:r>
              <a:rPr lang="en-CA" dirty="0"/>
              <a:t>We require an array of distances, all initialized to infinity except for the source vertex, which is initialized to 0</a:t>
            </a:r>
            <a:endParaRPr lang="en-CA" dirty="0"/>
          </a:p>
          <a:p>
            <a:pPr lvl="1"/>
            <a:endParaRPr lang="en-CA" altLang="zh-CN" dirty="0"/>
          </a:p>
          <a:p>
            <a:pPr marL="357505" lvl="1" indent="-357505">
              <a:buNone/>
            </a:pPr>
            <a:r>
              <a:rPr lang="en-CA" altLang="zh-CN" sz="2100" dirty="0"/>
              <a:t>	Do we need to track the shortest path to each vertex?</a:t>
            </a:r>
            <a:endParaRPr lang="en-CA" altLang="zh-CN" sz="2100" dirty="0"/>
          </a:p>
          <a:p>
            <a:pPr lvl="1"/>
            <a:r>
              <a:rPr lang="en-CA" altLang="zh-CN" dirty="0"/>
              <a:t>Ex: do I have to store (A, B, F) as the shortest path to vertex F?</a:t>
            </a:r>
            <a:endParaRPr lang="en-CA" altLang="zh-CN" dirty="0"/>
          </a:p>
          <a:p>
            <a:pPr lvl="1"/>
            <a:r>
              <a:rPr lang="en-CA" altLang="zh-CN" dirty="0"/>
              <a:t>No. We only have to record that the shortest path to vertex F came from vertex B</a:t>
            </a:r>
            <a:endParaRPr lang="en-CA" altLang="zh-CN" dirty="0"/>
          </a:p>
          <a:p>
            <a:pPr lvl="2"/>
            <a:r>
              <a:rPr lang="en-CA" altLang="zh-CN" dirty="0"/>
              <a:t>The shortest path to F is the shortest path to B followed by the edge (B, F)</a:t>
            </a:r>
            <a:endParaRPr lang="en-CA" altLang="zh-CN" dirty="0"/>
          </a:p>
          <a:p>
            <a:pPr lvl="1"/>
            <a:r>
              <a:rPr lang="en-CA" altLang="zh-CN" dirty="0"/>
              <a:t>Thus, we need an array of previous vertices, all initialized to null</a:t>
            </a:r>
            <a:endParaRPr lang="en-CA" altLang="zh-CN" dirty="0"/>
          </a:p>
          <a:p>
            <a:pPr lvl="1"/>
            <a:endParaRPr lang="en-CA" dirty="0"/>
          </a:p>
          <a:p>
            <a:pPr marL="357505" lvl="1" indent="-357505">
              <a:buNone/>
            </a:pPr>
            <a:r>
              <a:rPr lang="en-CA" sz="2000" dirty="0"/>
              <a:t>	</a:t>
            </a:r>
            <a:r>
              <a:rPr lang="en-CA" dirty="0"/>
              <a:t>We need to track visited vertices whose shortest paths have been found</a:t>
            </a:r>
            <a:endParaRPr lang="en-CA" dirty="0"/>
          </a:p>
          <a:p>
            <a:pPr lvl="1"/>
            <a:r>
              <a:rPr lang="en-CA" dirty="0"/>
              <a:t>a Boolean table of size </a:t>
            </a:r>
            <a:r>
              <a:rPr lang="en-CA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|</a:t>
            </a:r>
            <a:r>
              <a:rPr lang="en-CA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r>
              <a:rPr lang="en-CA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|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Shortest Path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90204" pitchFamily="34" charset="0"/>
              <a:buNone/>
            </a:pPr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	Given a weighted directed graph, one common problem is finding the shortest path between two given vertices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Recall that in a weighted graph, the </a:t>
            </a:r>
            <a:r>
              <a:rPr lang="en-US" altLang="en-US" i="1">
                <a:latin typeface="Arial" panose="020B0604020202090204" pitchFamily="34" charset="0"/>
                <a:cs typeface="Arial" panose="020B0604020202090204" pitchFamily="34" charset="0"/>
              </a:rPr>
              <a:t>length </a:t>
            </a:r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of a path is the sum of the weights of each of the edges in that path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Dijkstra’s algorithm</a:t>
            </a:r>
            <a:endParaRPr lang="en-CA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We will iterate </a:t>
            </a:r>
            <a:r>
              <a:rPr lang="en-CA" dirty="0">
                <a:latin typeface="Times New Roman" panose="02020503050405090304" pitchFamily="18" charset="0"/>
                <a:cs typeface="Times New Roman" panose="02020503050405090304" pitchFamily="18" charset="0"/>
              </a:rPr>
              <a:t>|</a:t>
            </a:r>
            <a:r>
              <a:rPr lang="en-CA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r>
              <a:rPr lang="en-CA" dirty="0">
                <a:latin typeface="Times New Roman" panose="02020503050405090304" pitchFamily="18" charset="0"/>
                <a:cs typeface="Times New Roman" panose="02020503050405090304" pitchFamily="18" charset="0"/>
              </a:rPr>
              <a:t>|</a:t>
            </a:r>
            <a:r>
              <a:rPr lang="en-CA" dirty="0"/>
              <a:t> times:</a:t>
            </a:r>
            <a:endParaRPr lang="en-CA" dirty="0"/>
          </a:p>
          <a:p>
            <a:pPr lvl="1"/>
            <a:r>
              <a:rPr lang="en-CA" dirty="0"/>
              <a:t>Find the unvisited vertex </a:t>
            </a:r>
            <a:r>
              <a:rPr lang="en-CA" b="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r>
              <a:rPr lang="en-CA" dirty="0"/>
              <a:t> that has a minimum distance to it</a:t>
            </a:r>
            <a:endParaRPr lang="en-CA" dirty="0"/>
          </a:p>
          <a:p>
            <a:pPr lvl="1"/>
            <a:r>
              <a:rPr lang="en-CA" dirty="0"/>
              <a:t>Mark it as visited</a:t>
            </a:r>
            <a:endParaRPr lang="en-CA" dirty="0"/>
          </a:p>
          <a:p>
            <a:pPr lvl="1"/>
            <a:r>
              <a:rPr lang="en-CA" dirty="0"/>
              <a:t>Consider its every adjacent vertex </a:t>
            </a:r>
            <a:r>
              <a:rPr lang="en-CA" b="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w</a:t>
            </a:r>
            <a:r>
              <a:rPr lang="en-CA" dirty="0"/>
              <a:t> that is unvisited:</a:t>
            </a:r>
            <a:endParaRPr lang="en-CA" dirty="0"/>
          </a:p>
          <a:p>
            <a:pPr lvl="2"/>
            <a:r>
              <a:rPr lang="en-CA" dirty="0"/>
              <a:t>Is the distance to </a:t>
            </a:r>
            <a:r>
              <a:rPr lang="en-CA" b="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r>
              <a:rPr lang="en-CA" dirty="0"/>
              <a:t> plus the weight of the edge (</a:t>
            </a:r>
            <a:r>
              <a:rPr lang="en-CA" b="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r>
              <a:rPr lang="en-CA" dirty="0"/>
              <a:t>, </a:t>
            </a:r>
            <a:r>
              <a:rPr lang="en-CA" b="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w</a:t>
            </a:r>
            <a:r>
              <a:rPr lang="en-CA" dirty="0"/>
              <a:t>) less than our currently known shortest distance to </a:t>
            </a:r>
            <a:r>
              <a:rPr lang="en-CA" b="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w</a:t>
            </a:r>
            <a:r>
              <a:rPr lang="en-CA" altLang="zh-CN" dirty="0"/>
              <a:t> ?</a:t>
            </a:r>
            <a:endParaRPr lang="en-CA" dirty="0"/>
          </a:p>
          <a:p>
            <a:pPr lvl="2"/>
            <a:r>
              <a:rPr lang="en-CA" dirty="0"/>
              <a:t>If so, update the shortest distance to </a:t>
            </a:r>
            <a:r>
              <a:rPr lang="en-CA" b="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w</a:t>
            </a:r>
            <a:r>
              <a:rPr lang="en-CA" dirty="0"/>
              <a:t> and record </a:t>
            </a:r>
            <a:r>
              <a:rPr lang="en-CA" b="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r>
              <a:rPr lang="en-CA" dirty="0"/>
              <a:t> as the previous pointer</a:t>
            </a:r>
            <a:endParaRPr lang="en-CA" dirty="0"/>
          </a:p>
          <a:p>
            <a:pPr marL="357505" lvl="1" indent="-357505">
              <a:buNone/>
            </a:pPr>
            <a:r>
              <a:rPr lang="en-CA" sz="2000" dirty="0"/>
              <a:t>	Continue iterating until all vertices are visited or </a:t>
            </a:r>
            <a:r>
              <a:rPr lang="en-CA" sz="2000" dirty="0">
                <a:solidFill>
                  <a:srgbClr val="C00000"/>
                </a:solidFill>
              </a:rPr>
              <a:t>all remaining vertices have a distance of infinity</a:t>
            </a:r>
            <a:endParaRPr lang="en-CA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Find the shortest distance from 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K to every other vertex (</a:t>
            </a:r>
            <a:r>
              <a:rPr lang="en-US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BFS?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We set up our table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Which unvisited vertex has the minimum distance to it?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We visit vertex K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Vertex K has four neighbors:  H, I, J and L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3377832" y="465313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953896" y="24419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ounded Rectangle 2"/>
          <p:cNvSpPr/>
          <p:nvPr/>
        </p:nvSpPr>
        <p:spPr>
          <a:xfrm>
            <a:off x="35496" y="2852936"/>
            <a:ext cx="3491880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We have now found at least one path to each of these vertices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3377832" y="465313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953896" y="24419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35496" y="2852936"/>
            <a:ext cx="3491880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We’re finished with vertex K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To which vertex are we now guaranteed we have the shortest path?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We visit vertex H:  the shortest path is (K, H) of length 8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Vertex H has four unvisited neighbors:  E, G, I, L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 rot="17029647">
            <a:off x="3125371" y="1883801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-648072" y="2661114"/>
            <a:ext cx="3491880" cy="4512302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ounded Rectangle 17"/>
          <p:cNvSpPr/>
          <p:nvPr/>
        </p:nvSpPr>
        <p:spPr>
          <a:xfrm rot="17029647">
            <a:off x="1922255" y="5445925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Consider these paths: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	(K, H, E)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8</a:t>
            </a: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 + 6 = 14	(K, H, G)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8</a:t>
            </a: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 + 11 = 19</a:t>
            </a:r>
            <a:endParaRPr lang="en-CA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	(K, H, I)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8</a:t>
            </a: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 + 2 = 10	(K, H, L)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8</a:t>
            </a: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 + 9 = 17</a:t>
            </a:r>
            <a:endParaRPr lang="en-CA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/>
              <a:t>Which of these are</a:t>
            </a:r>
            <a:br>
              <a:rPr lang="en-CA" dirty="0"/>
            </a:br>
            <a:r>
              <a:rPr lang="en-CA" dirty="0"/>
              <a:t>shorter than any</a:t>
            </a:r>
            <a:br>
              <a:rPr lang="en-CA" dirty="0"/>
            </a:br>
            <a:r>
              <a:rPr lang="en-CA" dirty="0"/>
              <a:t>known path?</a:t>
            </a:r>
            <a:endParaRPr lang="en-CA" dirty="0"/>
          </a:p>
          <a:p>
            <a:pPr lvl="1"/>
            <a:endParaRPr lang="en-CA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8772" y="53327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7029647">
            <a:off x="3125371" y="1883801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>
            <a:off x="-648072" y="2661114"/>
            <a:ext cx="3491880" cy="4512302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 rot="17029647">
            <a:off x="1922255" y="5445925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We already have a shorter path (K, L), but we update the other three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8772" y="53327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Shortest Path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90204" pitchFamily="34" charset="0"/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Given the graph, suppose we wish to find the shortest path from vertex 1 to vertex 13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7172" name="Picture 6" descr="sp0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481512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We are finished with vertex H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Which vertex do we visit next?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The path (K, H, I) is the shortest path from K to I of length 10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Vertex I has two unvisited neighbors:  G and J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2192925">
            <a:off x="3708034" y="4139478"/>
            <a:ext cx="2040760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Consider these paths: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	(K, H, I, G)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10</a:t>
            </a: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 + 3 = 13	(K, H, I, J)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10</a:t>
            </a: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 + 18 = 28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 rot="20125904">
            <a:off x="-402192" y="3333980"/>
            <a:ext cx="4040838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2192925">
            <a:off x="3708034" y="4139478"/>
            <a:ext cx="2040760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20125904">
            <a:off x="-402192" y="3333980"/>
            <a:ext cx="4040838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We have discovered a shorter path to vertex G, but (K, J) is still the shortest known path to vertex J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Which vertex can we visit next?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The path (K, H, I, G) is the shortest path from K to G of length 13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Vertex G has three unvisited neighbors:  E, F and J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 rot="818191">
            <a:off x="3954504" y="2446010"/>
            <a:ext cx="1368152" cy="347723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 rot="19078395">
            <a:off x="-593396" y="394213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Consider these paths: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(K, H, I, G, E)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13</a:t>
            </a: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 + 15 = 28	(K, H, I, G, F)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13</a:t>
            </a: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 + 4 = 17</a:t>
            </a:r>
            <a:endParaRPr lang="en-CA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(K, H, I, G, J)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13</a:t>
            </a: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 + 19 = 32</a:t>
            </a:r>
            <a:endParaRPr lang="en-CA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endParaRPr lang="en-CA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Which do we</a:t>
            </a:r>
            <a:b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update?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5498" y="532066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 rot="818191">
            <a:off x="3954504" y="2446010"/>
            <a:ext cx="1368152" cy="347723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 rot="19078395">
            <a:off x="-593396" y="394213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We have now found a path to vertex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5498" y="532066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Where do we visit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The path (K, H, E) is the shortest path from K to E of length 14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Vertex G has four unvisited neighbors:  B, C, D and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sp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481512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Shortest Path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90204" pitchFamily="34" charset="0"/>
              <a:buNone/>
            </a:pPr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	After some consideration, we may determine that the shortest path is as follows, with length 14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	Other paths exists, but they are longer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The path (K, H, E) is the shortest path from K to E of length 14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Vertex G has four unvisited neighbors:  B, C, D and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Consider these paths: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(K, H, E, B)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14</a:t>
            </a: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 + 5 = 19	(K, H, E, C)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14</a:t>
            </a: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 + 1 = 15</a:t>
            </a:r>
            <a:endParaRPr lang="en-CA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(K, H, E, D)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14</a:t>
            </a: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 + 10 = 24	(K, H, E, F)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14</a:t>
            </a: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 + 22 = 36</a:t>
            </a:r>
            <a:endParaRPr lang="en-CA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endParaRPr lang="en-CA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Which do we</a:t>
            </a:r>
            <a:b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update?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We’ve discovered paths to vertices B, C, D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Which vertex is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We’ve found that the path (K, H, E, C) of length 15 is the shortest</a:t>
            </a:r>
            <a:b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path from K to C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Vertex C has one unvisited neighbor, B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22788" y="601077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 rot="17501994">
            <a:off x="1847617" y="1209001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 rot="13893817">
            <a:off x="-72923" y="163298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The path (K, H, E, C, B) is of length </a:t>
            </a:r>
            <a:r>
              <a:rPr lang="en-CA" altLang="en-US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15 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+ 7 = 22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/>
              <a:t>We have already discovered a shorter path through vertex E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22788" y="601077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Where to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We now know that (K, L) is the shortest path between these</a:t>
            </a:r>
            <a:b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two points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latin typeface="Arial" panose="020B0604020202090204" pitchFamily="34" charset="0"/>
                <a:cs typeface="Arial" panose="020B0604020202090204" pitchFamily="34" charset="0"/>
              </a:rPr>
              <a:t>Vertex L has no unvisited neighbors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355976" y="509569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Where to next?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Does it matter if we visit vertex F first or vertex J first?</a:t>
            </a:r>
            <a:endParaRPr lang="en-CA" dirty="0">
              <a:solidFill>
                <a:srgbClr val="C00000"/>
              </a:solidFill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4190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Let’s visit vertex F first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It has one unvisited neighbor, vertex D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Applications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652520" cy="4525963"/>
          </a:xfrm>
        </p:spPr>
        <p:txBody>
          <a:bodyPr/>
          <a:lstStyle/>
          <a:p>
            <a:pPr>
              <a:buFont typeface="Arial" panose="020B0604020202090204" pitchFamily="34" charset="0"/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The Internet is a collection of interconnected devices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Routers, individual computers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These may be represented as graphs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20" y="1600199"/>
            <a:ext cx="4926330" cy="492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 rot="10800000">
            <a:off x="3059833" y="1734038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 rot="605781">
            <a:off x="-372084" y="5481717"/>
            <a:ext cx="5270497" cy="186431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The path (K, H, I, G, F, D) is of length </a:t>
            </a:r>
            <a:r>
              <a:rPr lang="en-CA" altLang="en-US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17 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+ 14 = 31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This is longer than the path we’ve already discovered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217592" y="498164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Now we visit vertex J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It has no unvisited neighbors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944948" y="244190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Next we visit vertex B, which has two unvisited neighbors: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(K, H, E, B, A)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19</a:t>
            </a:r>
            <a:r>
              <a:rPr lang="en-CA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+ 20 = 39	(K, H, E, B, D)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19</a:t>
            </a:r>
            <a:r>
              <a:rPr lang="en-CA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+ 13 = 32</a:t>
            </a:r>
            <a:endParaRPr lang="en-CA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We update the path length to A</a:t>
            </a:r>
            <a:endParaRPr lang="en-CA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None/>
            </a:pP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39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795218" y="60528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196572" y="498164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Next we visit vertex D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The path (K, H, E, D, A) is of length </a:t>
            </a:r>
            <a:r>
              <a:rPr lang="en-CA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24</a:t>
            </a:r>
            <a:r>
              <a:rPr lang="en-CA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+ 21 = 45</a:t>
            </a:r>
            <a:endParaRPr lang="en-CA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We don’t update A</a:t>
            </a:r>
            <a:endParaRPr lang="en-CA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None/>
            </a:pP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187624" y="498164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Finally, we visit vertex A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It has no unvisited neighbors and there are no unvisited vertices left</a:t>
            </a:r>
            <a:endParaRPr lang="en-CA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We are done</a:t>
            </a:r>
            <a:endParaRPr lang="en-CA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None/>
            </a:pP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</a:rPr>
                        <a:t>39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Thus, we have found the shortest path from vertex K to each of</a:t>
            </a:r>
            <a:b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the other vertices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492896"/>
            <a:ext cx="4322439" cy="403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Using the </a:t>
            </a:r>
            <a:r>
              <a:rPr lang="en-CA" altLang="en-US" i="1" dirty="0">
                <a:latin typeface="Arial" panose="020B0604020202090204" pitchFamily="34" charset="0"/>
                <a:cs typeface="Arial" panose="020B0604020202090204" pitchFamily="34" charset="0"/>
              </a:rPr>
              <a:t>previous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 pointers, we can reconstruct the paths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80120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Visited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Distance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 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Example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Note that this table defines a rooted parental tree (</a:t>
            </a:r>
            <a:r>
              <a:rPr lang="en-CA" altLang="en-US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is it also a minimum spanning tree?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The source vertex K is at the root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The previous pointer is the </a:t>
            </a:r>
            <a:r>
              <a:rPr lang="en-CA" altLang="en-US" i="1" dirty="0">
                <a:latin typeface="Arial" panose="020B0604020202090204" pitchFamily="34" charset="0"/>
                <a:cs typeface="Arial" panose="020B0604020202090204" pitchFamily="34" charset="0"/>
              </a:rPr>
              <a:t>parent</a:t>
            </a:r>
            <a:r>
              <a:rPr lang="en-CA" altLang="en-US" dirty="0">
                <a:latin typeface="Arial" panose="020B0604020202090204" pitchFamily="34" charset="0"/>
                <a:cs typeface="Arial" panose="020B0604020202090204" pitchFamily="34" charset="0"/>
              </a:rPr>
              <a:t> of the vertex in the tree</a:t>
            </a:r>
            <a:endParaRPr lang="en-CA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1800200" cy="3644173"/>
        </p:xfrm>
        <a:graphic>
          <a:graphicData uri="http://schemas.openxmlformats.org/drawingml/2006/table">
            <a:tbl>
              <a:tblPr/>
              <a:tblGrid>
                <a:gridCol w="792088"/>
                <a:gridCol w="1008112"/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Vertex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Previous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Arial" panose="020B060402020209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3714" name="Picture 2" descr="C:\Users\dwharder\Desktop\a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2496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Comments on Dijkstra’s algorithm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90204" pitchFamily="34" charset="0"/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Questions: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What if at some point, all unvisited vertices have a distance </a:t>
            </a:r>
            <a:r>
              <a:rPr lang="en-CA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∞</a:t>
            </a: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?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2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This means that the graph is unconnected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2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We have found the shortest paths to all vertices in the connected </a:t>
            </a:r>
            <a:r>
              <a:rPr lang="en-US" altLang="en-US" dirty="0" err="1">
                <a:latin typeface="Arial" panose="020B0604020202090204" pitchFamily="34" charset="0"/>
                <a:cs typeface="Arial" panose="020B0604020202090204" pitchFamily="34" charset="0"/>
              </a:rPr>
              <a:t>subgraph</a:t>
            </a: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 containing the source vertex  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What if we just want to find the shortest path between vertices </a:t>
            </a:r>
            <a:r>
              <a:rPr lang="en-US" altLang="en-US" i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j</a:t>
            </a:r>
            <a:r>
              <a:rPr lang="en-US" altLang="en-US" baseline="300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and </a:t>
            </a:r>
            <a:r>
              <a:rPr lang="en-US" altLang="en-US" i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</a:t>
            </a: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?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2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Apply the same algorithm, but stop when we are </a:t>
            </a:r>
            <a:r>
              <a:rPr lang="en-US" altLang="en-US" u="sng" dirty="0">
                <a:latin typeface="Arial" panose="020B0604020202090204" pitchFamily="34" charset="0"/>
                <a:cs typeface="Arial" panose="020B0604020202090204" pitchFamily="34" charset="0"/>
              </a:rPr>
              <a:t>visiting</a:t>
            </a: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 vertex </a:t>
            </a:r>
            <a:r>
              <a:rPr lang="en-US" altLang="en-US" i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</a:t>
            </a:r>
            <a:endParaRPr lang="en-US" altLang="en-US" i="1" baseline="-25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Does the algorithm change if we have a directed graph?</a:t>
            </a:r>
            <a:endParaRPr lang="en-US" altLang="en-US" dirty="0">
              <a:solidFill>
                <a:srgbClr val="C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2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No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2"/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Implementation and analysis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None/>
              <a:defRPr/>
            </a:pP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	The initialization requires </a:t>
            </a:r>
            <a:r>
              <a:rPr lang="en-US" dirty="0">
                <a:latin typeface="Symbol" pitchFamily="18" charset="2"/>
                <a:cs typeface="Arial" panose="020B0604020202090204" pitchFamily="34" charset="0"/>
              </a:rPr>
              <a:t>Q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|) 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memory and run time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lvl="1" indent="-342900">
              <a:buNone/>
              <a:defRPr/>
            </a:pP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	We iterate 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 times, each time finding next closest vertex to the source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Iterating through the table requires </a:t>
            </a:r>
            <a:r>
              <a:rPr lang="en-US" dirty="0">
                <a:latin typeface="Symbol" pitchFamily="18" charset="2"/>
                <a:cs typeface="Arial" panose="020B0604020202090204" pitchFamily="34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|)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 time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Each time we find a vertex, we must check all of its neighbors</a:t>
            </a:r>
            <a:endParaRPr lang="en-US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With an adjacency matrix, the run time is </a:t>
            </a:r>
            <a:r>
              <a:rPr lang="en-US" dirty="0">
                <a:latin typeface="Symbol" pitchFamily="18" charset="2"/>
                <a:cs typeface="Arial" panose="020B0604020202090204" pitchFamily="34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|(|</a:t>
            </a:r>
            <a:r>
              <a:rPr lang="en-US" i="1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 + |</a:t>
            </a:r>
            <a:r>
              <a:rPr lang="en-US" i="1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|)) = </a:t>
            </a:r>
            <a:r>
              <a:rPr lang="en-US" dirty="0">
                <a:latin typeface="Symbol" pitchFamily="18" charset="2"/>
                <a:cs typeface="Arial" panose="020B0604020202090204" pitchFamily="34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)</a:t>
            </a:r>
            <a:endParaRPr lang="en-US" dirty="0">
              <a:solidFill>
                <a:prstClr val="black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With an adjacency list, the run time is </a:t>
            </a:r>
            <a:r>
              <a:rPr lang="en-US" dirty="0">
                <a:latin typeface="Symbol" pitchFamily="18" charset="2"/>
                <a:cs typeface="Arial" panose="020B0604020202090204" pitchFamily="34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 + |</a:t>
            </a:r>
            <a:r>
              <a:rPr lang="en-US" i="1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|) = </a:t>
            </a:r>
            <a:r>
              <a:rPr lang="en-US" dirty="0">
                <a:latin typeface="Symbol" pitchFamily="18" charset="2"/>
                <a:cs typeface="Arial" panose="020B0604020202090204" pitchFamily="34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as 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i="1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 = O(|</a:t>
            </a:r>
            <a:r>
              <a:rPr lang="en-US" i="1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)</a:t>
            </a:r>
            <a:endParaRPr lang="en-US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>
              <a:defRPr/>
            </a:pPr>
            <a:endParaRPr lang="en-US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Can we do better?</a:t>
            </a:r>
            <a:endParaRPr lang="en-US" dirty="0">
              <a:solidFill>
                <a:srgbClr val="C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How about using a priority queue to find the closest vertex?</a:t>
            </a:r>
            <a:endParaRPr lang="en-US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Assume we are using a binary heap</a:t>
            </a:r>
            <a:endParaRPr lang="en-US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Applications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Information is passed through </a:t>
            </a:r>
            <a:r>
              <a:rPr lang="en-US" altLang="en-US" i="1" dirty="0">
                <a:latin typeface="Arial" panose="020B0604020202090204" pitchFamily="34" charset="0"/>
                <a:cs typeface="Arial" panose="020B0604020202090204" pitchFamily="34" charset="0"/>
              </a:rPr>
              <a:t>packets.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Packets are passed from the source, through routers, to their destination.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We would like to pass packets through the shortest path.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Metrics for measuring the shortest path may include: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low latency (minimize time), or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minimum hop count (all edges have weight 1)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Implementation and analysis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None/>
              <a:defRPr/>
            </a:pP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	The initialization still requires </a:t>
            </a:r>
            <a:r>
              <a:rPr lang="en-US" dirty="0">
                <a:latin typeface="Symbol" pitchFamily="18" charset="2"/>
                <a:cs typeface="Arial" panose="020B0604020202090204" pitchFamily="34" charset="0"/>
              </a:rPr>
              <a:t>Q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|) 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memory and run time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The priority queue will also requires </a:t>
            </a:r>
            <a:r>
              <a:rPr lang="en-US" dirty="0">
                <a:latin typeface="Symbol" pitchFamily="18" charset="2"/>
                <a:cs typeface="Arial" panose="020B0604020202090204" pitchFamily="34" charset="0"/>
              </a:rPr>
              <a:t>O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|)</a:t>
            </a: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memory</a:t>
            </a:r>
            <a:endParaRPr lang="en-US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We must use an adjacency list, not an adjacency matrix</a:t>
            </a:r>
            <a:endParaRPr lang="en-US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lvl="1" indent="-342900">
              <a:buNone/>
              <a:defRPr/>
            </a:pP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	We iterate 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 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 times, each time finding the </a:t>
            </a:r>
            <a:r>
              <a:rPr lang="en-US" i="1" dirty="0">
                <a:latin typeface="Arial" panose="020B0604020202090204" pitchFamily="34" charset="0"/>
                <a:cs typeface="Arial" panose="020B0604020202090204" pitchFamily="34" charset="0"/>
              </a:rPr>
              <a:t>closest 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vertex to the source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Place the distances into a priority queue</a:t>
            </a:r>
            <a:endParaRPr lang="en-US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The size of the priority queue is </a:t>
            </a:r>
            <a:r>
              <a:rPr lang="en-US" dirty="0">
                <a:latin typeface="Symbol" pitchFamily="18" charset="2"/>
                <a:cs typeface="Arial" panose="020B0604020202090204" pitchFamily="34" charset="0"/>
              </a:rPr>
              <a:t>O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|)</a:t>
            </a:r>
            <a:endParaRPr lang="en-US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Thus, the work required for this is 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O(|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 </a:t>
            </a:r>
            <a:r>
              <a:rPr lang="en-US" dirty="0" err="1">
                <a:latin typeface="Times New Roman" panose="02020503050405090304" pitchFamily="18" charset="0"/>
                <a:cs typeface="Arial" panose="020B0604020202090204" pitchFamily="34" charset="0"/>
              </a:rPr>
              <a:t>ln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(|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|))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lvl="1" indent="-342900">
              <a:buNone/>
              <a:defRPr/>
            </a:pP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	Is this all the work that is necessary?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Recall that each edge visited may result in a distance being updated</a:t>
            </a:r>
            <a:endParaRPr lang="en-US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Thus, the work required for this is 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O(|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E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 </a:t>
            </a:r>
            <a:r>
              <a:rPr lang="en-US" dirty="0" err="1">
                <a:latin typeface="Times New Roman" panose="02020503050405090304" pitchFamily="18" charset="0"/>
                <a:cs typeface="Arial" panose="020B0604020202090204" pitchFamily="34" charset="0"/>
              </a:rPr>
              <a:t>ln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(|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|))</a:t>
            </a:r>
            <a:endParaRPr lang="en-US" dirty="0"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 lvl="1">
              <a:defRPr/>
            </a:pPr>
            <a:endParaRPr lang="en-US" dirty="0"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	Thus, the total run time is </a:t>
            </a:r>
            <a:r>
              <a:rPr lang="en-US" dirty="0">
                <a:solidFill>
                  <a:srgbClr val="C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O(|</a:t>
            </a:r>
            <a:r>
              <a:rPr lang="en-US" i="1" dirty="0">
                <a:solidFill>
                  <a:srgbClr val="C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|) + </a:t>
            </a:r>
            <a:r>
              <a:rPr lang="en-US" dirty="0">
                <a:solidFill>
                  <a:srgbClr val="C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|</a:t>
            </a:r>
            <a:r>
              <a:rPr lang="en-US" i="1" dirty="0">
                <a:solidFill>
                  <a:srgbClr val="C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E</a:t>
            </a:r>
            <a:r>
              <a:rPr lang="en-US" dirty="0">
                <a:solidFill>
                  <a:srgbClr val="C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|)) = </a:t>
            </a:r>
            <a:r>
              <a:rPr lang="en-US" dirty="0">
                <a:solidFill>
                  <a:srgbClr val="C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O(|</a:t>
            </a:r>
            <a:r>
              <a:rPr lang="en-US" i="1" dirty="0">
                <a:solidFill>
                  <a:srgbClr val="C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E</a:t>
            </a:r>
            <a:r>
              <a:rPr lang="en-US" dirty="0">
                <a:solidFill>
                  <a:srgbClr val="C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|))</a:t>
            </a:r>
            <a:r>
              <a:rPr lang="zh-CN" altLang="en-US" dirty="0">
                <a:solidFill>
                  <a:srgbClr val="C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  ？</a:t>
            </a:r>
            <a:endParaRPr lang="en-US" dirty="0">
              <a:solidFill>
                <a:srgbClr val="C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 marL="342900" lvl="1" indent="-342900">
              <a:buNone/>
              <a:defRPr/>
            </a:pP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Here is an example of a worst-case scenario:</a:t>
            </a:r>
            <a:endParaRPr lang="en-CA" dirty="0"/>
          </a:p>
          <a:p>
            <a:pPr lvl="1"/>
            <a:r>
              <a:rPr lang="en-CA" dirty="0"/>
              <a:t>Immediately, all of the vertices are placed into the queue</a:t>
            </a:r>
            <a:endParaRPr lang="en-CA" dirty="0"/>
          </a:p>
          <a:p>
            <a:pPr lvl="1"/>
            <a:r>
              <a:rPr lang="en-CA" dirty="0"/>
              <a:t>Each time a vertex is visited, all the remaining vertices are checked, and in succession, each is pushed to the top of the binary heap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824" y="2995225"/>
            <a:ext cx="3314700" cy="31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We could use a different heap structure:</a:t>
            </a:r>
            <a:endParaRPr lang="en-CA" dirty="0"/>
          </a:p>
          <a:p>
            <a:pPr lvl="1"/>
            <a:r>
              <a:rPr lang="en-CA" dirty="0"/>
              <a:t>A Fibonacci heap is a node-based heap</a:t>
            </a:r>
            <a:endParaRPr lang="en-CA" dirty="0"/>
          </a:p>
          <a:p>
            <a:pPr lvl="1"/>
            <a:r>
              <a:rPr lang="en-CA" dirty="0"/>
              <a:t>Pop is still 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O(</a:t>
            </a:r>
            <a:r>
              <a:rPr lang="en-US" dirty="0" err="1">
                <a:latin typeface="Times New Roman" panose="02020503050405090304" pitchFamily="18" charset="0"/>
                <a:cs typeface="Arial" panose="020B0604020202090204" pitchFamily="34" charset="0"/>
              </a:rPr>
              <a:t>ln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(|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|))</a:t>
            </a:r>
            <a:r>
              <a:rPr lang="en-CA" dirty="0"/>
              <a:t>, but inserting and moving a key is </a:t>
            </a:r>
            <a:r>
              <a:rPr lang="en-US" dirty="0">
                <a:latin typeface="Symbol" pitchFamily="18" charset="2"/>
                <a:cs typeface="Arial" panose="020B0604020202090204" pitchFamily="34" charset="0"/>
              </a:rPr>
              <a:t>Q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1)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Thus, because we are only calling pop 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 – 1</a:t>
            </a:r>
            <a:r>
              <a:rPr lang="en-US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times, the overall run-time reduces to 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O(|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E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 + 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 ln(|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|))</a:t>
            </a:r>
            <a:endParaRPr lang="en-US" dirty="0">
              <a:latin typeface="Times New Roman" panose="02020503050405090304" pitchFamily="18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Thus, we have two run times when using</a:t>
            </a:r>
            <a:endParaRPr lang="en-CA" dirty="0"/>
          </a:p>
          <a:p>
            <a:pPr lvl="1"/>
            <a:r>
              <a:rPr lang="en-CA" dirty="0"/>
              <a:t>A binary heap:	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O(|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E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 </a:t>
            </a:r>
            <a:r>
              <a:rPr lang="en-US" dirty="0" err="1">
                <a:latin typeface="Times New Roman" panose="02020503050405090304" pitchFamily="18" charset="0"/>
                <a:cs typeface="Arial" panose="020B0604020202090204" pitchFamily="34" charset="0"/>
              </a:rPr>
              <a:t>ln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(|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|))</a:t>
            </a:r>
            <a:endParaRPr lang="en-US" dirty="0"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 lvl="1"/>
            <a:r>
              <a:rPr lang="en-CA" dirty="0"/>
              <a:t>A Fibonacci heap:	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O(|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E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 + 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 </a:t>
            </a:r>
            <a:r>
              <a:rPr lang="en-US" dirty="0" err="1">
                <a:latin typeface="Times New Roman" panose="02020503050405090304" pitchFamily="18" charset="0"/>
                <a:cs typeface="Arial" panose="020B0604020202090204" pitchFamily="34" charset="0"/>
              </a:rPr>
              <a:t>ln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(|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|))</a:t>
            </a:r>
            <a:endParaRPr lang="en-US" dirty="0"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 lvl="1"/>
            <a:endParaRPr lang="en-CA" dirty="0"/>
          </a:p>
          <a:p>
            <a:pPr marL="357505" indent="-357505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FF0000"/>
                </a:solidFill>
              </a:rPr>
              <a:t>Questions</a:t>
            </a:r>
            <a:r>
              <a:rPr lang="en-CA" dirty="0"/>
              <a:t>:  Which is faster if 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E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 = </a:t>
            </a:r>
            <a:r>
              <a:rPr lang="en-US" dirty="0">
                <a:latin typeface="Symbol" pitchFamily="18" charset="2"/>
                <a:cs typeface="Arial" panose="020B0604020202090204" pitchFamily="34" charset="0"/>
              </a:rPr>
              <a:t>Q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|)</a:t>
            </a:r>
            <a:r>
              <a:rPr lang="en-CA" dirty="0"/>
              <a:t>?   How about if 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E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 = </a:t>
            </a:r>
            <a:r>
              <a:rPr lang="en-US" dirty="0">
                <a:latin typeface="Symbol" pitchFamily="18" charset="2"/>
                <a:cs typeface="Arial" panose="020B0604020202090204" pitchFamily="34" charset="0"/>
              </a:rPr>
              <a:t>Q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</a:t>
            </a:r>
            <a:r>
              <a:rPr lang="en-US" baseline="30000" dirty="0">
                <a:latin typeface="Times New Roman" panose="02020503050405090304" pitchFamily="18" charset="0"/>
                <a:cs typeface="Arial" panose="020B0604020202090204" pitchFamily="34" charset="0"/>
              </a:rPr>
              <a:t>2</a:t>
            </a:r>
            <a:r>
              <a:rPr lang="en-US" dirty="0">
                <a:latin typeface="Times New Roman" panose="02020503050405090304" pitchFamily="18" charset="0"/>
                <a:cs typeface="Arial" panose="020B0604020202090204" pitchFamily="34" charset="0"/>
              </a:rPr>
              <a:t>)</a:t>
            </a:r>
            <a:r>
              <a:rPr lang="en-CA" dirty="0"/>
              <a:t>?</a:t>
            </a:r>
            <a:endParaRPr lang="en-US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Summary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90204" pitchFamily="34" charset="0"/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We have seen an algorithm for finding single-source shortest paths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Start with the initial vertex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Continue finding the next vertex that is closest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Dijkstra’s algorithm always finds the next closest vertex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It solves the problem in </a:t>
            </a:r>
            <a:r>
              <a:rPr lang="en-US" altLang="en-US" dirty="0">
                <a:latin typeface="Times New Roman" panose="02020503050405090304" pitchFamily="18" charset="0"/>
                <a:cs typeface="Arial" panose="020B0604020202090204" pitchFamily="34" charset="0"/>
              </a:rPr>
              <a:t>O(|</a:t>
            </a:r>
            <a:r>
              <a:rPr lang="en-US" alt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E</a:t>
            </a:r>
            <a:r>
              <a:rPr lang="en-US" alt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 + |</a:t>
            </a:r>
            <a:r>
              <a:rPr lang="en-US" alt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alt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 </a:t>
            </a:r>
            <a:r>
              <a:rPr lang="en-US" altLang="en-US" dirty="0" err="1">
                <a:latin typeface="Times New Roman" panose="02020503050405090304" pitchFamily="18" charset="0"/>
                <a:cs typeface="Arial" panose="020B0604020202090204" pitchFamily="34" charset="0"/>
              </a:rPr>
              <a:t>ln</a:t>
            </a:r>
            <a:r>
              <a:rPr lang="en-US" altLang="en-US" dirty="0">
                <a:latin typeface="Times New Roman" panose="02020503050405090304" pitchFamily="18" charset="0"/>
                <a:cs typeface="Arial" panose="020B0604020202090204" pitchFamily="34" charset="0"/>
              </a:rPr>
              <a:t>(|</a:t>
            </a:r>
            <a:r>
              <a:rPr lang="en-US" altLang="en-US" i="1" dirty="0">
                <a:latin typeface="Times New Roman" panose="02020503050405090304" pitchFamily="18" charset="0"/>
                <a:cs typeface="Arial" panose="020B0604020202090204" pitchFamily="34" charset="0"/>
              </a:rPr>
              <a:t>V</a:t>
            </a:r>
            <a:r>
              <a:rPr lang="en-US" altLang="en-US" dirty="0">
                <a:latin typeface="Times New Roman" panose="02020503050405090304" pitchFamily="18" charset="0"/>
                <a:cs typeface="Arial" panose="020B0604020202090204" pitchFamily="34" charset="0"/>
              </a:rPr>
              <a:t>|))</a:t>
            </a: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 time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Negative Weights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90204" pitchFamily="34" charset="0"/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If some of the edges have negative weight, so long as there are no cycles with negative weight, the </a:t>
            </a:r>
            <a:r>
              <a:rPr lang="en-US" altLang="en-US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Bellman-Ford algorithm </a:t>
            </a: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will find the minimum distance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It is slower than Dijkstra’s algorithm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40964" name="Picture 2" descr="C:\Users\dwharder\Desktop\dist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36838"/>
            <a:ext cx="255746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  <a:endParaRPr lang="en-US" altLang="en-US"/>
          </a:p>
        </p:txBody>
      </p:sp>
      <p:grpSp>
        <p:nvGrpSpPr>
          <p:cNvPr id="83972" name="Group 4"/>
          <p:cNvGrpSpPr/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397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  <a:endParaRPr lang="en-US" altLang="en-US" sz="2400"/>
            </a:p>
          </p:txBody>
        </p:sp>
      </p:grpSp>
      <p:grpSp>
        <p:nvGrpSpPr>
          <p:cNvPr id="83975" name="Group 7"/>
          <p:cNvGrpSpPr/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397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  <a:endParaRPr lang="en-US" altLang="en-US" sz="2400"/>
            </a:p>
          </p:txBody>
        </p:sp>
      </p:grpSp>
      <p:grpSp>
        <p:nvGrpSpPr>
          <p:cNvPr id="83978" name="Group 10"/>
          <p:cNvGrpSpPr/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3979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0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  <a:endParaRPr lang="en-US" altLang="en-US" sz="2400"/>
            </a:p>
          </p:txBody>
        </p:sp>
      </p:grpSp>
      <p:grpSp>
        <p:nvGrpSpPr>
          <p:cNvPr id="83981" name="Group 13"/>
          <p:cNvGrpSpPr/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3982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3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  <a:endParaRPr lang="en-US" altLang="en-US" sz="2400"/>
            </a:p>
          </p:txBody>
        </p:sp>
      </p:grpSp>
      <p:grpSp>
        <p:nvGrpSpPr>
          <p:cNvPr id="83984" name="Group 16"/>
          <p:cNvGrpSpPr/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3985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6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  <a:endParaRPr lang="en-US" altLang="en-US" sz="2400"/>
            </a:p>
          </p:txBody>
        </p:sp>
      </p:grpSp>
      <p:sp>
        <p:nvSpPr>
          <p:cNvPr id="83994" name="Line 26"/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  <a:endParaRPr lang="en-US" altLang="en-US"/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  <a:endParaRPr lang="en-US" altLang="en-US"/>
          </a:p>
        </p:txBody>
      </p:sp>
      <p:sp>
        <p:nvSpPr>
          <p:cNvPr id="84003" name="Text Box 35"/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  <a:endParaRPr lang="en-US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  <a:endParaRPr lang="en-US" altLang="en-US"/>
          </a:p>
        </p:txBody>
      </p:sp>
      <p:grpSp>
        <p:nvGrpSpPr>
          <p:cNvPr id="84995" name="Group 3"/>
          <p:cNvGrpSpPr/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499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  <a:endParaRPr lang="en-US" altLang="en-US" sz="2400"/>
            </a:p>
          </p:txBody>
        </p:sp>
      </p:grpSp>
      <p:grpSp>
        <p:nvGrpSpPr>
          <p:cNvPr id="84998" name="Group 6"/>
          <p:cNvGrpSpPr/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4999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0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  <a:endParaRPr lang="en-US" altLang="en-US" sz="2400"/>
            </a:p>
          </p:txBody>
        </p:sp>
      </p:grpSp>
      <p:grpSp>
        <p:nvGrpSpPr>
          <p:cNvPr id="85001" name="Group 9"/>
          <p:cNvGrpSpPr/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  <a:endParaRPr lang="en-US" altLang="en-US" sz="2400"/>
            </a:p>
          </p:txBody>
        </p:sp>
      </p:grpSp>
      <p:grpSp>
        <p:nvGrpSpPr>
          <p:cNvPr id="85004" name="Group 12"/>
          <p:cNvGrpSpPr/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6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  <a:endParaRPr lang="en-US" altLang="en-US" sz="2400"/>
            </a:p>
          </p:txBody>
        </p:sp>
      </p:grpSp>
      <p:grpSp>
        <p:nvGrpSpPr>
          <p:cNvPr id="85007" name="Group 15"/>
          <p:cNvGrpSpPr/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9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  <a:endParaRPr lang="en-US" altLang="en-US" sz="2400"/>
            </a:p>
          </p:txBody>
        </p:sp>
      </p:grpSp>
      <p:sp>
        <p:nvSpPr>
          <p:cNvPr id="85010" name="Line 18"/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  <a:endParaRPr lang="en-US" altLang="en-US"/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  <a:endParaRPr lang="en-US" altLang="en-US"/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  <a:endParaRPr lang="en-US" altLang="en-US"/>
          </a:p>
        </p:txBody>
      </p:sp>
      <p:grpSp>
        <p:nvGrpSpPr>
          <p:cNvPr id="86019" name="Group 3"/>
          <p:cNvGrpSpPr/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602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  <a:endParaRPr lang="en-US" altLang="en-US" sz="2400"/>
            </a:p>
          </p:txBody>
        </p:sp>
      </p:grpSp>
      <p:grpSp>
        <p:nvGrpSpPr>
          <p:cNvPr id="86022" name="Group 6"/>
          <p:cNvGrpSpPr/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602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  <a:endParaRPr lang="en-US" altLang="en-US" sz="2400"/>
            </a:p>
          </p:txBody>
        </p:sp>
      </p:grpSp>
      <p:grpSp>
        <p:nvGrpSpPr>
          <p:cNvPr id="86025" name="Group 9"/>
          <p:cNvGrpSpPr/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602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  <a:endParaRPr lang="en-US" altLang="en-US" sz="2400"/>
            </a:p>
          </p:txBody>
        </p:sp>
      </p:grpSp>
      <p:grpSp>
        <p:nvGrpSpPr>
          <p:cNvPr id="86028" name="Group 12"/>
          <p:cNvGrpSpPr/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602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  <a:endParaRPr lang="en-US" altLang="en-US" sz="2400"/>
            </a:p>
          </p:txBody>
        </p:sp>
      </p:grpSp>
      <p:grpSp>
        <p:nvGrpSpPr>
          <p:cNvPr id="86031" name="Group 15"/>
          <p:cNvGrpSpPr/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603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  <a:endParaRPr lang="en-US" altLang="en-US" sz="2400"/>
            </a:p>
          </p:txBody>
        </p:sp>
      </p:grpSp>
      <p:sp>
        <p:nvSpPr>
          <p:cNvPr id="86034" name="Line 18"/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  <a:endParaRPr lang="en-US" altLang="en-US"/>
          </a:p>
        </p:txBody>
      </p:sp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  <a:endParaRPr lang="en-US" altLang="en-US"/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>
            <a:off x="2438400" y="3200400"/>
            <a:ext cx="3810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1981200" y="167640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Dijkstra’s algorithm only works for positive edge weights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Bounding the distance</a:t>
            </a:r>
            <a:endParaRPr lang="en-US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r>
              <a:rPr lang="en-US" altLang="en-US"/>
              <a:t>Another invariant:  For each vertex v, dist[v] is an upper bound on the actual shortest distance</a:t>
            </a:r>
            <a:endParaRPr lang="en-US" altLang="en-US"/>
          </a:p>
          <a:p>
            <a:pPr lvl="1"/>
            <a:r>
              <a:rPr lang="en-US" altLang="en-US"/>
              <a:t>start of at </a:t>
            </a:r>
            <a:r>
              <a:rPr lang="en-US" altLang="en-US">
                <a:sym typeface="Symbol" pitchFamily="18" charset="2"/>
              </a:rPr>
              <a:t></a:t>
            </a:r>
            <a:endParaRPr lang="en-US" altLang="en-US">
              <a:sym typeface="Symbol" pitchFamily="18" charset="2"/>
            </a:endParaRPr>
          </a:p>
          <a:p>
            <a:pPr lvl="1"/>
            <a:r>
              <a:rPr lang="en-US" altLang="en-US">
                <a:sym typeface="Symbol" pitchFamily="18" charset="2"/>
              </a:rPr>
              <a:t>only update the value if we find a shorter distance</a:t>
            </a:r>
            <a:endParaRPr lang="en-US" altLang="en-US">
              <a:sym typeface="Symbol" pitchFamily="18" charset="2"/>
            </a:endParaRPr>
          </a:p>
          <a:p>
            <a:r>
              <a:rPr lang="en-US" altLang="en-US">
                <a:sym typeface="Symbol" pitchFamily="18" charset="2"/>
              </a:rPr>
              <a:t>An update procedure</a:t>
            </a:r>
            <a:endParaRPr lang="en-US" altLang="en-US">
              <a:sym typeface="Symbol" pitchFamily="18" charset="2"/>
            </a:endParaRP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143000" y="49530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1" imgW="56692800" imgH="4876800" progId="Equation.3">
                  <p:embed/>
                </p:oleObj>
              </mc:Choice>
              <mc:Fallback>
                <p:oleObj name="Equation" r:id="rId1" imgW="56692800" imgH="487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 descr="xv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20" y="2419481"/>
            <a:ext cx="5186680" cy="388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Applications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90204" pitchFamily="34" charset="0"/>
              <a:buNone/>
            </a:pP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	Another obvious application is finding the shortest route between two points on a map</a:t>
            </a:r>
            <a:endParaRPr lang="en-US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Tx/>
              <a:buNone/>
            </a:pPr>
            <a:b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The shortest path using </a:t>
            </a:r>
            <a:b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distance as a metric is </a:t>
            </a:r>
            <a:b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obvious, however, a </a:t>
            </a:r>
            <a:b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driver may be more </a:t>
            </a:r>
            <a:b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interested in minimizing </a:t>
            </a:r>
            <a:b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altLang="en-US" dirty="0">
                <a:latin typeface="Arial" panose="020B0604020202090204" pitchFamily="34" charset="0"/>
                <a:cs typeface="Arial" panose="020B0604020202090204" pitchFamily="34" charset="0"/>
              </a:rPr>
              <a:t>time</a:t>
            </a:r>
            <a:endParaRPr lang="en-US" altLang="en-US" dirty="0">
              <a:solidFill>
                <a:srgbClr val="96969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Tx/>
              <a:buNone/>
            </a:pPr>
            <a:endParaRPr lang="en-US" altLang="en-US" sz="1600" dirty="0">
              <a:solidFill>
                <a:srgbClr val="96969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we ever go wrong applying this update rule?</a:t>
            </a:r>
            <a:endParaRPr lang="en-US" altLang="en-US"/>
          </a:p>
          <a:p>
            <a:pPr lvl="1"/>
            <a:r>
              <a:rPr lang="en-US" altLang="en-US"/>
              <a:t>We can apply this rule as many times as we want and will never underestimate dist[v]</a:t>
            </a:r>
            <a:endParaRPr lang="en-US" altLang="en-US"/>
          </a:p>
          <a:p>
            <a:r>
              <a:rPr lang="en-US" altLang="en-US"/>
              <a:t>When will dist[v] be right?</a:t>
            </a:r>
            <a:endParaRPr lang="en-US" altLang="en-US"/>
          </a:p>
          <a:p>
            <a:pPr lvl="1"/>
            <a:r>
              <a:rPr lang="en-US" altLang="en-US"/>
              <a:t>If u is along the shortest path to v and dist[u] is correct</a:t>
            </a:r>
            <a:endParaRPr lang="en-US" altLang="en-US"/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1" imgW="56692800" imgH="4876800" progId="Equation.3">
                  <p:embed/>
                </p:oleObj>
              </mc:Choice>
              <mc:Fallback>
                <p:oleObj name="Equation" r:id="rId1" imgW="56692800" imgH="487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  <a:endParaRPr lang="en-US" altLang="en-US"/>
          </a:p>
          <a:p>
            <a:r>
              <a:rPr lang="en-US" altLang="en-US"/>
              <a:t>Consider the shortest path from s to v</a:t>
            </a:r>
            <a:endParaRPr lang="en-US" altLang="en-US"/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1" imgW="56692800" imgH="4876800" progId="Equation.3">
                  <p:embed/>
                </p:oleObj>
              </mc:Choice>
              <mc:Fallback>
                <p:oleObj name="Equation" r:id="rId1" imgW="56692800" imgH="487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3" name="Group 5"/>
          <p:cNvGrpSpPr/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89094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89111" name="Group 23"/>
          <p:cNvGrpSpPr/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89097" name="Oval 9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8" name="Text Box 10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89108" name="Group 20"/>
          <p:cNvGrpSpPr/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89109" name="Oval 2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0" name="Text Box 2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endParaRPr lang="en-US" altLang="en-US" sz="2400"/>
            </a:p>
          </p:txBody>
        </p:sp>
      </p:grpSp>
      <p:grpSp>
        <p:nvGrpSpPr>
          <p:cNvPr id="89112" name="Group 24"/>
          <p:cNvGrpSpPr/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89113" name="Oval 25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89115" name="Group 27"/>
          <p:cNvGrpSpPr/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89116" name="Oval 2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7" name="Text Box 2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89118" name="Group 30"/>
          <p:cNvGrpSpPr/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0" name="Text Box 32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89121" name="Line 33"/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2" name="Line 34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3" name="Line 35"/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4" name="Line 36"/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5" name="Line 37"/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  <a:endParaRPr lang="en-US" altLang="en-US"/>
          </a:p>
          <a:p>
            <a:r>
              <a:rPr lang="en-US" altLang="en-US"/>
              <a:t>What happens if we update all of the vertices with the above update?</a:t>
            </a:r>
            <a:endParaRPr lang="en-US" altLang="en-US"/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1" imgW="56692800" imgH="4876800" progId="Equation.3">
                  <p:embed/>
                </p:oleObj>
              </mc:Choice>
              <mc:Fallback>
                <p:oleObj name="Equation" r:id="rId1" imgW="56692800" imgH="487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40" name="Group 4"/>
          <p:cNvGrpSpPr/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114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91143" name="Group 7"/>
          <p:cNvGrpSpPr/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1144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5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1146" name="Group 10"/>
          <p:cNvGrpSpPr/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1147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endParaRPr lang="en-US" altLang="en-US" sz="2400"/>
            </a:p>
          </p:txBody>
        </p:sp>
      </p:grpSp>
      <p:grpSp>
        <p:nvGrpSpPr>
          <p:cNvPr id="91149" name="Group 13"/>
          <p:cNvGrpSpPr/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1150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1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1152" name="Group 16"/>
          <p:cNvGrpSpPr/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1153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4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1155" name="Group 19"/>
          <p:cNvGrpSpPr/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1156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7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0" name="Line 24"/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1" name="Line 25"/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2" name="Line 26"/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  <a:endParaRPr lang="en-US" altLang="en-US"/>
          </a:p>
          <a:p>
            <a:r>
              <a:rPr lang="en-US" altLang="en-US"/>
              <a:t>What happens if we update all of the vertices with the above update?</a:t>
            </a:r>
            <a:endParaRPr lang="en-US" altLang="en-US"/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1" imgW="56692800" imgH="4876800" progId="Equation.3">
                  <p:embed/>
                </p:oleObj>
              </mc:Choice>
              <mc:Fallback>
                <p:oleObj name="Equation" r:id="rId1" imgW="56692800" imgH="487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88" name="Group 4"/>
          <p:cNvGrpSpPr/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318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93191" name="Group 7"/>
          <p:cNvGrpSpPr/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3192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3194" name="Group 10"/>
          <p:cNvGrpSpPr/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3195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endParaRPr lang="en-US" altLang="en-US" sz="2400"/>
            </a:p>
          </p:txBody>
        </p:sp>
      </p:grpSp>
      <p:grpSp>
        <p:nvGrpSpPr>
          <p:cNvPr id="93197" name="Group 13"/>
          <p:cNvGrpSpPr/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3198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9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3200" name="Group 16"/>
          <p:cNvGrpSpPr/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3201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2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3203" name="Group 19"/>
          <p:cNvGrpSpPr/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3204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5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7" name="Line 23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8" name="Line 24"/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9" name="Line 25"/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0" name="Line 26"/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  <a:endParaRPr lang="en-US" altLang="en-US"/>
          </a:p>
          <a:p>
            <a:r>
              <a:rPr lang="en-US" altLang="en-US"/>
              <a:t>What happens if we update all of the vertices with the above update?</a:t>
            </a:r>
            <a:endParaRPr lang="en-US" altLang="en-US"/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1" imgW="56692800" imgH="4876800" progId="Equation.3">
                  <p:embed/>
                </p:oleObj>
              </mc:Choice>
              <mc:Fallback>
                <p:oleObj name="Equation" r:id="rId1" imgW="56692800" imgH="487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36" name="Group 4"/>
          <p:cNvGrpSpPr/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523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95239" name="Group 7"/>
          <p:cNvGrpSpPr/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5240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1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5242" name="Group 10"/>
          <p:cNvGrpSpPr/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endParaRPr lang="en-US" altLang="en-US" sz="2400"/>
            </a:p>
          </p:txBody>
        </p:sp>
      </p:grpSp>
      <p:grpSp>
        <p:nvGrpSpPr>
          <p:cNvPr id="95245" name="Group 13"/>
          <p:cNvGrpSpPr/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5248" name="Group 16"/>
          <p:cNvGrpSpPr/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5251" name="Group 19"/>
          <p:cNvGrpSpPr/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7" name="Line 25"/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  <a:endParaRPr lang="en-US" altLang="en-US"/>
          </a:p>
          <a:p>
            <a:r>
              <a:rPr lang="en-US" altLang="en-US"/>
              <a:t>Does the order that we update the vertices matter?</a:t>
            </a:r>
            <a:endParaRPr lang="en-US" altLang="en-US"/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1" imgW="56692800" imgH="4876800" progId="Equation.3">
                  <p:embed/>
                </p:oleObj>
              </mc:Choice>
              <mc:Fallback>
                <p:oleObj name="Equation" r:id="rId1" imgW="56692800" imgH="487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4" name="Group 4"/>
          <p:cNvGrpSpPr/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728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97287" name="Group 7"/>
          <p:cNvGrpSpPr/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7288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7290" name="Group 10"/>
          <p:cNvGrpSpPr/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729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endParaRPr lang="en-US" altLang="en-US" sz="2400"/>
            </a:p>
          </p:txBody>
        </p:sp>
      </p:grpSp>
      <p:grpSp>
        <p:nvGrpSpPr>
          <p:cNvPr id="97293" name="Group 13"/>
          <p:cNvGrpSpPr/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7294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7296" name="Group 16"/>
          <p:cNvGrpSpPr/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7297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7299" name="Group 19"/>
          <p:cNvGrpSpPr/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7300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1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7302" name="Line 22"/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3" name="Line 23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5" name="Line 25"/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6" name="Line 26"/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7" name="Text Box 27"/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97308" name="Text Box 28"/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  <a:endParaRPr lang="en-US" altLang="en-US" sz="2600"/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  <a:endParaRPr lang="en-US" altLang="en-US" sz="2600"/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  <a:endParaRPr lang="en-US" altLang="en-US" sz="2200">
              <a:solidFill>
                <a:srgbClr val="FF0000"/>
              </a:solidFill>
            </a:endParaRP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1" imgW="56692800" imgH="4876800" progId="Equation.3">
                  <p:embed/>
                </p:oleObj>
              </mc:Choice>
              <mc:Fallback>
                <p:oleObj name="Equation" r:id="rId1" imgW="56692800" imgH="487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4" name="Group 4"/>
          <p:cNvGrpSpPr/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216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92167" name="Group 7"/>
          <p:cNvGrpSpPr/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2168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9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2170" name="Group 10"/>
          <p:cNvGrpSpPr/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217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endParaRPr lang="en-US" altLang="en-US" sz="2400"/>
            </a:p>
          </p:txBody>
        </p:sp>
      </p:grpSp>
      <p:grpSp>
        <p:nvGrpSpPr>
          <p:cNvPr id="92173" name="Group 13"/>
          <p:cNvGrpSpPr/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2174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5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2176" name="Group 16"/>
          <p:cNvGrpSpPr/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2177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8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2179" name="Group 19"/>
          <p:cNvGrpSpPr/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2180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1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2182" name="Line 22"/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3" name="Line 23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4" name="Line 24"/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5" name="Line 25"/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6" name="Line 26"/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  <a:endParaRPr lang="en-US" altLang="en-US" sz="2600"/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  <a:endParaRPr lang="en-US" altLang="en-US" sz="2600"/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  <a:endParaRPr lang="en-US" altLang="en-US" sz="2200">
              <a:solidFill>
                <a:srgbClr val="FF0000"/>
              </a:solidFill>
            </a:endParaRP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1" imgW="56692800" imgH="4876800" progId="Equation.3">
                  <p:embed/>
                </p:oleObj>
              </mc:Choice>
              <mc:Fallback>
                <p:oleObj name="Equation" r:id="rId1" imgW="56692800" imgH="487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31" name="Group 27"/>
          <p:cNvGrpSpPr/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8332" name="Oval 2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3" name="Text Box 2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98334" name="Group 30"/>
          <p:cNvGrpSpPr/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8335" name="Oval 31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6" name="Text Box 32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8337" name="Group 33"/>
          <p:cNvGrpSpPr/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8338" name="Oval 3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9" name="Text Box 3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endParaRPr lang="en-US" altLang="en-US" sz="2400"/>
            </a:p>
          </p:txBody>
        </p:sp>
      </p:grpSp>
      <p:grpSp>
        <p:nvGrpSpPr>
          <p:cNvPr id="98340" name="Group 36"/>
          <p:cNvGrpSpPr/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8341" name="Oval 3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2" name="Text Box 3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8343" name="Group 39"/>
          <p:cNvGrpSpPr/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8344" name="Oval 4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5" name="Text Box 4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8346" name="Group 42"/>
          <p:cNvGrpSpPr/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8347" name="Oval 43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8" name="Text Box 44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8349" name="Line 45"/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0" name="Line 46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1" name="Line 47"/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2" name="Line 48"/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3" name="Line 49"/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4" name="Text Box 50"/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98355" name="Text Box 51"/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  <a:endParaRPr lang="en-US" altLang="en-US" sz="2600"/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  <a:endParaRPr lang="en-US" altLang="en-US" sz="2600"/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  <a:endParaRPr lang="en-US" altLang="en-US" sz="2200">
              <a:solidFill>
                <a:srgbClr val="FF0000"/>
              </a:solidFill>
            </a:endParaRP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1" imgW="56692800" imgH="4876800" progId="Equation.3">
                  <p:embed/>
                </p:oleObj>
              </mc:Choice>
              <mc:Fallback>
                <p:oleObj name="Equation" r:id="rId1" imgW="56692800" imgH="487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2" name="Group 4"/>
          <p:cNvGrpSpPr/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933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99335" name="Group 7"/>
          <p:cNvGrpSpPr/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9338" name="Group 10"/>
          <p:cNvGrpSpPr/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9339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endParaRPr lang="en-US" altLang="en-US" sz="2400"/>
            </a:p>
          </p:txBody>
        </p:sp>
      </p:grpSp>
      <p:grpSp>
        <p:nvGrpSpPr>
          <p:cNvPr id="99341" name="Group 13"/>
          <p:cNvGrpSpPr/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9342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9344" name="Group 16"/>
          <p:cNvGrpSpPr/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9345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9347" name="Group 19"/>
          <p:cNvGrpSpPr/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9348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1" name="Line 23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2" name="Line 24"/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3" name="Line 25"/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4" name="Line 26"/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  <a:endParaRPr lang="en-US" altLang="en-US" sz="2600"/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  <a:endParaRPr lang="en-US" altLang="en-US" sz="2600"/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  <a:endParaRPr lang="en-US" altLang="en-US" sz="2200">
              <a:solidFill>
                <a:srgbClr val="FF0000"/>
              </a:solidFill>
            </a:endParaRP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1" imgW="56692800" imgH="4876800" progId="Equation.3">
                  <p:embed/>
                </p:oleObj>
              </mc:Choice>
              <mc:Fallback>
                <p:oleObj name="Equation" r:id="rId1" imgW="56692800" imgH="487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56" name="Group 4"/>
          <p:cNvGrpSpPr/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035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100359" name="Group 7"/>
          <p:cNvGrpSpPr/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0360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0362" name="Group 10"/>
          <p:cNvGrpSpPr/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036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endParaRPr lang="en-US" altLang="en-US" sz="2400"/>
            </a:p>
          </p:txBody>
        </p:sp>
      </p:grpSp>
      <p:grpSp>
        <p:nvGrpSpPr>
          <p:cNvPr id="100365" name="Group 13"/>
          <p:cNvGrpSpPr/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0366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0368" name="Group 16"/>
          <p:cNvGrpSpPr/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0369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0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0371" name="Group 19"/>
          <p:cNvGrpSpPr/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0372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3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6" name="Line 24"/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8" name="Line 26"/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Applications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90204" pitchFamily="34" charset="0"/>
              <a:buNone/>
            </a:pPr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	A company will be interested in minimizing the cost which includes the following factors: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salary of the truck driver (overtime?)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possible tolls and administrative costs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bonuses for being early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penalties for being late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en-US">
                <a:latin typeface="Arial" panose="020B0604020202090204" pitchFamily="34" charset="0"/>
                <a:cs typeface="Arial" panose="020B0604020202090204" pitchFamily="34" charset="0"/>
              </a:rPr>
              <a:t>cost of fuel</a:t>
            </a:r>
            <a:endParaRPr lang="en-US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  <a:endParaRPr lang="en-US" altLang="en-US" sz="2600"/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  <a:endParaRPr lang="en-US" altLang="en-US" sz="2600"/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  <a:endParaRPr lang="en-US" altLang="en-US" sz="2200">
              <a:solidFill>
                <a:srgbClr val="FF0000"/>
              </a:solidFill>
            </a:endParaRPr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1" imgW="56692800" imgH="4876800" progId="Equation.3">
                  <p:embed/>
                </p:oleObj>
              </mc:Choice>
              <mc:Fallback>
                <p:oleObj name="Equation" r:id="rId1" imgW="56692800" imgH="487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0" name="Group 4"/>
          <p:cNvGrpSpPr/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138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101383" name="Group 7"/>
          <p:cNvGrpSpPr/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1384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5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1386" name="Group 10"/>
          <p:cNvGrpSpPr/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1387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8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endParaRPr lang="en-US" altLang="en-US" sz="2400"/>
            </a:p>
          </p:txBody>
        </p:sp>
      </p:grpSp>
      <p:grpSp>
        <p:nvGrpSpPr>
          <p:cNvPr id="101389" name="Group 13"/>
          <p:cNvGrpSpPr/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1390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1392" name="Group 16"/>
          <p:cNvGrpSpPr/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1393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1395" name="Group 19"/>
          <p:cNvGrpSpPr/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1396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7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1398" name="Line 22"/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9" name="Line 23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0" name="Line 24"/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2" name="Line 26"/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  <a:endParaRPr lang="en-US" altLang="en-US" sz="5400">
              <a:solidFill>
                <a:srgbClr val="1F02F6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dist[v] will be right if u is along the shortest path to v and dist[u] is correct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What is the longest (vetex-wise) the path from s to any node v can be?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|V| - 1 edges/vertices</a:t>
            </a:r>
            <a:endParaRPr lang="en-US" altLang="en-US">
              <a:solidFill>
                <a:srgbClr val="FF0000"/>
              </a:solidFill>
            </a:endParaRP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1" imgW="56692800" imgH="4876800" progId="Equation.3">
                  <p:embed/>
                </p:oleObj>
              </mc:Choice>
              <mc:Fallback>
                <p:oleObj name="Equation" r:id="rId1" imgW="56692800" imgH="487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28" name="Group 4"/>
          <p:cNvGrpSpPr/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342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103431" name="Group 7"/>
          <p:cNvGrpSpPr/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3432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3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3434" name="Group 10"/>
          <p:cNvGrpSpPr/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endParaRPr lang="en-US" altLang="en-US" sz="2400"/>
            </a:p>
          </p:txBody>
        </p:sp>
      </p:grpSp>
      <p:grpSp>
        <p:nvGrpSpPr>
          <p:cNvPr id="103437" name="Group 13"/>
          <p:cNvGrpSpPr/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3438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3440" name="Group 16"/>
          <p:cNvGrpSpPr/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3441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2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3443" name="Group 19"/>
          <p:cNvGrpSpPr/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3444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3446" name="Line 22"/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7" name="Line 23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8" name="Line 24"/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9" name="Line 25"/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0" name="Line 26"/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103454" name="Text Box 30"/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  <a:endParaRPr lang="en-US" altLang="en-US" sz="2000">
              <a:solidFill>
                <a:srgbClr val="1F02F6"/>
              </a:solidFill>
            </a:endParaRPr>
          </a:p>
        </p:txBody>
      </p:sp>
      <p:sp>
        <p:nvSpPr>
          <p:cNvPr id="103455" name="Text Box 31"/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  <a:endParaRPr lang="en-US" altLang="en-US" sz="5400">
              <a:solidFill>
                <a:srgbClr val="1F02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  <a:endParaRPr lang="en-US" altLang="en-US"/>
          </a:p>
        </p:txBody>
      </p:sp>
      <p:pic>
        <p:nvPicPr>
          <p:cNvPr id="102404" name="Picture 4" descr="bellma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05" y="1749725"/>
            <a:ext cx="6712789" cy="44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  <a:endParaRPr lang="en-US" altLang="en-US"/>
          </a:p>
        </p:txBody>
      </p:sp>
      <p:pic>
        <p:nvPicPr>
          <p:cNvPr id="104451" name="Picture 3" descr="bellma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09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6477000" y="23622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Initialize all the distances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  <a:endParaRPr lang="en-US" altLang="en-US"/>
          </a:p>
        </p:txBody>
      </p:sp>
      <p:pic>
        <p:nvPicPr>
          <p:cNvPr id="105475" name="Picture 3" descr="bellma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609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6629400" y="3657600"/>
            <a:ext cx="2286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iterate over all edges/vertices and apply update rule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  <a:endParaRPr lang="en-US" altLang="en-US"/>
          </a:p>
        </p:txBody>
      </p:sp>
      <p:pic>
        <p:nvPicPr>
          <p:cNvPr id="106499" name="Picture 3" descr="bellma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09600" y="3352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  <a:endParaRPr lang="en-US" altLang="en-US"/>
          </a:p>
        </p:txBody>
      </p:sp>
      <p:pic>
        <p:nvPicPr>
          <p:cNvPr id="107523" name="Picture 3" descr="bellma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6553200" y="4953000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check for negative cycles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Negative cycles</a:t>
            </a:r>
            <a:endParaRPr lang="en-US" altLang="en-US"/>
          </a:p>
        </p:txBody>
      </p:sp>
      <p:grpSp>
        <p:nvGrpSpPr>
          <p:cNvPr id="108548" name="Group 4"/>
          <p:cNvGrpSpPr/>
          <p:nvPr/>
        </p:nvGrpSpPr>
        <p:grpSpPr bwMode="auto">
          <a:xfrm>
            <a:off x="2514600" y="4662488"/>
            <a:ext cx="533400" cy="533400"/>
            <a:chOff x="1824" y="2736"/>
            <a:chExt cx="336" cy="336"/>
          </a:xfrm>
        </p:grpSpPr>
        <p:sp>
          <p:nvSpPr>
            <p:cNvPr id="10854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  <a:endParaRPr lang="en-US" altLang="en-US" sz="2400"/>
            </a:p>
          </p:txBody>
        </p:sp>
      </p:grpSp>
      <p:grpSp>
        <p:nvGrpSpPr>
          <p:cNvPr id="108551" name="Group 7"/>
          <p:cNvGrpSpPr/>
          <p:nvPr/>
        </p:nvGrpSpPr>
        <p:grpSpPr bwMode="auto">
          <a:xfrm>
            <a:off x="3657600" y="3748088"/>
            <a:ext cx="533400" cy="533400"/>
            <a:chOff x="1824" y="2736"/>
            <a:chExt cx="336" cy="336"/>
          </a:xfrm>
        </p:grpSpPr>
        <p:sp>
          <p:nvSpPr>
            <p:cNvPr id="10855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  <a:endParaRPr lang="en-US" altLang="en-US" sz="2400"/>
            </a:p>
          </p:txBody>
        </p:sp>
      </p:grpSp>
      <p:grpSp>
        <p:nvGrpSpPr>
          <p:cNvPr id="108554" name="Group 10"/>
          <p:cNvGrpSpPr/>
          <p:nvPr/>
        </p:nvGrpSpPr>
        <p:grpSpPr bwMode="auto">
          <a:xfrm>
            <a:off x="3657600" y="5424488"/>
            <a:ext cx="533400" cy="533400"/>
            <a:chOff x="1824" y="2736"/>
            <a:chExt cx="336" cy="336"/>
          </a:xfrm>
        </p:grpSpPr>
        <p:sp>
          <p:nvSpPr>
            <p:cNvPr id="108555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  <a:endParaRPr lang="en-US" altLang="en-US" sz="2400"/>
            </a:p>
          </p:txBody>
        </p:sp>
      </p:grpSp>
      <p:grpSp>
        <p:nvGrpSpPr>
          <p:cNvPr id="108557" name="Group 13"/>
          <p:cNvGrpSpPr/>
          <p:nvPr/>
        </p:nvGrpSpPr>
        <p:grpSpPr bwMode="auto">
          <a:xfrm>
            <a:off x="5181600" y="5348288"/>
            <a:ext cx="533400" cy="533400"/>
            <a:chOff x="1824" y="2736"/>
            <a:chExt cx="336" cy="336"/>
          </a:xfrm>
        </p:grpSpPr>
        <p:sp>
          <p:nvSpPr>
            <p:cNvPr id="108558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  <a:endParaRPr lang="en-US" altLang="en-US" sz="2400"/>
            </a:p>
          </p:txBody>
        </p:sp>
      </p:grpSp>
      <p:grpSp>
        <p:nvGrpSpPr>
          <p:cNvPr id="108560" name="Group 16"/>
          <p:cNvGrpSpPr/>
          <p:nvPr/>
        </p:nvGrpSpPr>
        <p:grpSpPr bwMode="auto">
          <a:xfrm>
            <a:off x="5181600" y="3748088"/>
            <a:ext cx="533400" cy="533400"/>
            <a:chOff x="1824" y="2736"/>
            <a:chExt cx="336" cy="336"/>
          </a:xfrm>
        </p:grpSpPr>
        <p:sp>
          <p:nvSpPr>
            <p:cNvPr id="108561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  <a:endParaRPr lang="en-US" altLang="en-US" sz="2400"/>
            </a:p>
          </p:txBody>
        </p:sp>
      </p:grpSp>
      <p:sp>
        <p:nvSpPr>
          <p:cNvPr id="108563" name="Line 19"/>
          <p:cNvSpPr>
            <a:spLocks noChangeShapeType="1"/>
          </p:cNvSpPr>
          <p:nvPr/>
        </p:nvSpPr>
        <p:spPr bwMode="auto">
          <a:xfrm flipV="1">
            <a:off x="2971800" y="40528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2971800" y="511968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5" name="Line 21"/>
          <p:cNvSpPr>
            <a:spLocks noChangeShapeType="1"/>
          </p:cNvSpPr>
          <p:nvPr/>
        </p:nvSpPr>
        <p:spPr bwMode="auto">
          <a:xfrm>
            <a:off x="4191000" y="39766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6" name="Line 22"/>
          <p:cNvSpPr>
            <a:spLocks noChangeShapeType="1"/>
          </p:cNvSpPr>
          <p:nvPr/>
        </p:nvSpPr>
        <p:spPr bwMode="auto">
          <a:xfrm flipV="1">
            <a:off x="4114800" y="4205288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7" name="Line 23"/>
          <p:cNvSpPr>
            <a:spLocks noChangeShapeType="1"/>
          </p:cNvSpPr>
          <p:nvPr/>
        </p:nvSpPr>
        <p:spPr bwMode="auto">
          <a:xfrm>
            <a:off x="5486400" y="42814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2667000" y="3824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4495800" y="3519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>
            <a:off x="4572000" y="49815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  <a:endParaRPr lang="en-US" altLang="en-US"/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5638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  <a:endParaRPr lang="en-US" altLang="en-US"/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3352800" y="49053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  <a:endParaRPr lang="en-US" altLang="en-US"/>
          </a:p>
        </p:txBody>
      </p:sp>
      <p:sp>
        <p:nvSpPr>
          <p:cNvPr id="108573" name="Line 29"/>
          <p:cNvSpPr>
            <a:spLocks noChangeShapeType="1"/>
          </p:cNvSpPr>
          <p:nvPr/>
        </p:nvSpPr>
        <p:spPr bwMode="auto">
          <a:xfrm flipH="1">
            <a:off x="4191000" y="5653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46482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2286000" y="1828800"/>
            <a:ext cx="518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What is the shortest path from a to e? </a:t>
            </a:r>
            <a:endParaRPr lang="en-US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  <a:endParaRPr lang="en-US" altLang="en-US"/>
          </a:p>
        </p:txBody>
      </p:sp>
      <p:grpSp>
        <p:nvGrpSpPr>
          <p:cNvPr id="111619" name="Group 3"/>
          <p:cNvGrpSpPr/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  <a:endParaRPr lang="en-US" altLang="en-US" sz="2400"/>
            </a:p>
          </p:txBody>
        </p:sp>
      </p:grpSp>
      <p:grpSp>
        <p:nvGrpSpPr>
          <p:cNvPr id="111622" name="Group 6"/>
          <p:cNvGrpSpPr/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111625" name="Group 9"/>
          <p:cNvGrpSpPr/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  <a:endParaRPr lang="en-US" altLang="en-US" sz="2400"/>
            </a:p>
          </p:txBody>
        </p:sp>
      </p:grpSp>
      <p:grpSp>
        <p:nvGrpSpPr>
          <p:cNvPr id="111628" name="Group 12"/>
          <p:cNvGrpSpPr/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  <a:endParaRPr lang="en-US" altLang="en-US" sz="2400"/>
            </a:p>
          </p:txBody>
        </p:sp>
      </p:grpSp>
      <p:grpSp>
        <p:nvGrpSpPr>
          <p:cNvPr id="111631" name="Group 15"/>
          <p:cNvGrpSpPr/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  <a:endParaRPr lang="en-US" altLang="en-US" sz="2400"/>
            </a:p>
          </p:txBody>
        </p:sp>
      </p:grpSp>
      <p:grpSp>
        <p:nvGrpSpPr>
          <p:cNvPr id="111634" name="Group 18"/>
          <p:cNvGrpSpPr/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6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  <a:endParaRPr lang="en-US" altLang="en-US" sz="2400"/>
            </a:p>
          </p:txBody>
        </p:sp>
      </p:grpSp>
      <p:grpSp>
        <p:nvGrpSpPr>
          <p:cNvPr id="111637" name="Group 21"/>
          <p:cNvGrpSpPr/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9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  <a:endParaRPr lang="en-US" altLang="en-US" sz="2400"/>
            </a:p>
          </p:txBody>
        </p:sp>
      </p:grpSp>
      <p:grpSp>
        <p:nvGrpSpPr>
          <p:cNvPr id="111640" name="Group 24"/>
          <p:cNvGrpSpPr/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2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503050405090304" pitchFamily="18" charset="0"/>
                </a:rPr>
                <a:t>C</a:t>
              </a:r>
              <a:endParaRPr lang="en-US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111643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4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5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6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7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8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9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0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1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2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3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4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  <a:endParaRPr lang="en-US" altLang="en-US"/>
          </a:p>
        </p:txBody>
      </p:sp>
      <p:sp>
        <p:nvSpPr>
          <p:cNvPr id="111655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111656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1657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1659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111660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1661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1662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111663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  <a:endParaRPr lang="en-US" altLang="en-US"/>
          </a:p>
        </p:txBody>
      </p:sp>
      <p:sp>
        <p:nvSpPr>
          <p:cNvPr id="111664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  <a:endParaRPr lang="en-US" altLang="en-US"/>
          </a:p>
        </p:txBody>
      </p:sp>
      <p:sp>
        <p:nvSpPr>
          <p:cNvPr id="111665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  <a:endParaRPr lang="en-US" altLang="en-US" b="1">
              <a:solidFill>
                <a:srgbClr val="00FF00"/>
              </a:solidFill>
            </a:endParaRPr>
          </a:p>
        </p:txBody>
      </p:sp>
      <p:sp>
        <p:nvSpPr>
          <p:cNvPr id="111666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1667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1668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1669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1670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1671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1672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1673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0</a:t>
            </a:r>
            <a:endParaRPr lang="en-US" altLang="en-US" sz="2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  <a:endParaRPr lang="en-US" altLang="en-US"/>
          </a:p>
        </p:txBody>
      </p:sp>
      <p:grpSp>
        <p:nvGrpSpPr>
          <p:cNvPr id="113667" name="Group 3"/>
          <p:cNvGrpSpPr/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  <a:endParaRPr lang="en-US" altLang="en-US" sz="2400"/>
            </a:p>
          </p:txBody>
        </p:sp>
      </p:grpSp>
      <p:grpSp>
        <p:nvGrpSpPr>
          <p:cNvPr id="113670" name="Group 6"/>
          <p:cNvGrpSpPr/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  <a:endParaRPr lang="en-US" altLang="en-US" sz="2400"/>
            </a:p>
          </p:txBody>
        </p:sp>
      </p:grpSp>
      <p:grpSp>
        <p:nvGrpSpPr>
          <p:cNvPr id="113673" name="Group 9"/>
          <p:cNvGrpSpPr/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  <a:endParaRPr lang="en-US" altLang="en-US" sz="2400"/>
            </a:p>
          </p:txBody>
        </p:sp>
      </p:grpSp>
      <p:grpSp>
        <p:nvGrpSpPr>
          <p:cNvPr id="113676" name="Group 12"/>
          <p:cNvGrpSpPr/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  <a:endParaRPr lang="en-US" altLang="en-US" sz="2400"/>
            </a:p>
          </p:txBody>
        </p:sp>
      </p:grpSp>
      <p:grpSp>
        <p:nvGrpSpPr>
          <p:cNvPr id="113679" name="Group 15"/>
          <p:cNvGrpSpPr/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  <a:endParaRPr lang="en-US" altLang="en-US" sz="2400"/>
            </a:p>
          </p:txBody>
        </p:sp>
      </p:grpSp>
      <p:grpSp>
        <p:nvGrpSpPr>
          <p:cNvPr id="113682" name="Group 18"/>
          <p:cNvGrpSpPr/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  <a:endParaRPr lang="en-US" altLang="en-US" sz="2400"/>
            </a:p>
          </p:txBody>
        </p:sp>
      </p:grpSp>
      <p:grpSp>
        <p:nvGrpSpPr>
          <p:cNvPr id="113685" name="Group 21"/>
          <p:cNvGrpSpPr/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7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  <a:endParaRPr lang="en-US" altLang="en-US" sz="2400"/>
            </a:p>
          </p:txBody>
        </p:sp>
      </p:grpSp>
      <p:grpSp>
        <p:nvGrpSpPr>
          <p:cNvPr id="113688" name="Group 24"/>
          <p:cNvGrpSpPr/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0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503050405090304" pitchFamily="18" charset="0"/>
                </a:rPr>
                <a:t>C</a:t>
              </a:r>
              <a:endParaRPr lang="en-US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113691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2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3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4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8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9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0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1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  <a:endParaRPr lang="en-US" altLang="en-US"/>
          </a:p>
        </p:txBody>
      </p:sp>
      <p:sp>
        <p:nvSpPr>
          <p:cNvPr id="113703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113704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3705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3706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113708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3709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3710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  <a:endParaRPr lang="en-US" altLang="en-US"/>
          </a:p>
        </p:txBody>
      </p:sp>
      <p:sp>
        <p:nvSpPr>
          <p:cNvPr id="113712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  <a:endParaRPr lang="en-US" altLang="en-US"/>
          </a:p>
        </p:txBody>
      </p:sp>
      <p:sp>
        <p:nvSpPr>
          <p:cNvPr id="113713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  <a:endParaRPr lang="en-US" altLang="en-US" b="1">
              <a:solidFill>
                <a:srgbClr val="00FF00"/>
              </a:solidFill>
            </a:endParaRPr>
          </a:p>
        </p:txBody>
      </p:sp>
      <p:sp>
        <p:nvSpPr>
          <p:cNvPr id="113714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10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3715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3716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3717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3718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3719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18" charset="2"/>
              </a:rPr>
              <a:t></a:t>
            </a:r>
            <a:endParaRPr lang="en-US" altLang="en-US" b="1">
              <a:solidFill>
                <a:srgbClr val="00FF00"/>
              </a:solidFill>
              <a:sym typeface="Symbol" pitchFamily="18" charset="2"/>
            </a:endParaRPr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8</a:t>
            </a:r>
            <a:endParaRPr lang="en-US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1</a:t>
            </a:r>
            <a:endParaRPr lang="en-US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Q1MDQ5NjE1ODU0MzU4NGJmMjI3YTgyNTgyZTZiNTc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18969</Words>
  <Application>WPS 演示</Application>
  <PresentationFormat>全屏显示(4:3)</PresentationFormat>
  <Paragraphs>5012</Paragraphs>
  <Slides>109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109</vt:i4>
      </vt:variant>
    </vt:vector>
  </HeadingPairs>
  <TitlesOfParts>
    <vt:vector size="139" baseType="lpstr">
      <vt:lpstr>Arial</vt:lpstr>
      <vt:lpstr>宋体</vt:lpstr>
      <vt:lpstr>Wingdings</vt:lpstr>
      <vt:lpstr>Calibri</vt:lpstr>
      <vt:lpstr>Helvetica Neue</vt:lpstr>
      <vt:lpstr>Arial</vt:lpstr>
      <vt:lpstr>微软雅黑</vt:lpstr>
      <vt:lpstr>汉仪旗黑</vt:lpstr>
      <vt:lpstr>宋体</vt:lpstr>
      <vt:lpstr>Arial Unicode MS</vt:lpstr>
      <vt:lpstr>汉仪书宋二KW</vt:lpstr>
      <vt:lpstr>Times New Roman</vt:lpstr>
      <vt:lpstr>Consolas</vt:lpstr>
      <vt:lpstr>苹方-简</vt:lpstr>
      <vt:lpstr>Symbol</vt:lpstr>
      <vt:lpstr>Kingsoft Sign</vt:lpstr>
      <vt:lpstr>Custom Design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CS101 Algorithms and Data Structures</vt:lpstr>
      <vt:lpstr>Outline</vt:lpstr>
      <vt:lpstr>Shortest Path</vt:lpstr>
      <vt:lpstr>Shortest Path</vt:lpstr>
      <vt:lpstr>Shortest Path</vt:lpstr>
      <vt:lpstr>Applications</vt:lpstr>
      <vt:lpstr>Applications</vt:lpstr>
      <vt:lpstr>Applications</vt:lpstr>
      <vt:lpstr>Applications</vt:lpstr>
      <vt:lpstr>Applications</vt:lpstr>
      <vt:lpstr>Shortest Path</vt:lpstr>
      <vt:lpstr>Algorithms</vt:lpstr>
      <vt:lpstr>Outline</vt:lpstr>
      <vt:lpstr>Dijkstra’s algorithm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Dijkstra’s algorithm</vt:lpstr>
      <vt:lpstr>Dijkstra’s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Comments on Dijkstra’s algorithm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Summary</vt:lpstr>
      <vt:lpstr>Negative Weights</vt:lpstr>
      <vt:lpstr>What about Dijkstra’s on…?</vt:lpstr>
      <vt:lpstr>What about Dijkstra’s on…?</vt:lpstr>
      <vt:lpstr>What about Dijkstra’s on…?</vt:lpstr>
      <vt:lpstr>Bounding the distance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Bellman-Ford algorithm</vt:lpstr>
      <vt:lpstr>Bellman-Ford algorithm</vt:lpstr>
      <vt:lpstr>Bellman-Ford algorithm</vt:lpstr>
      <vt:lpstr>Bellman-Ford algorithm</vt:lpstr>
      <vt:lpstr>Bellman-Ford algorithm</vt:lpstr>
      <vt:lpstr>Negative cycles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Correctness of Bellman-Ford</vt:lpstr>
      <vt:lpstr>Runtime of Bellman-Ford</vt:lpstr>
      <vt:lpstr>Runtime of Bellman-Ford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Shorstest Path 1 </dc:title>
  <dc:creator>dwharder</dc:creator>
  <cp:lastModifiedBy>韦永芬</cp:lastModifiedBy>
  <cp:revision>1458</cp:revision>
  <dcterms:created xsi:type="dcterms:W3CDTF">2024-11-28T10:54:14Z</dcterms:created>
  <dcterms:modified xsi:type="dcterms:W3CDTF">2024-11-28T10:54:14Z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2747D6AB98C4D39FB54B4867D879522E_42</vt:lpwstr>
  </property>
  <property fmtid="{D5CDD505-2E9C-101B-9397-08002B2CF9AE}" pid="3" name="KSOProductBuildVer">
    <vt:lpwstr>2052-6.10.0.8870</vt:lpwstr>
  </property>
</Properties>
</file>