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2"/>
  </p:notesMasterIdLst>
  <p:sldIdLst>
    <p:sldId id="256" r:id="rId2"/>
    <p:sldId id="653" r:id="rId3"/>
    <p:sldId id="428" r:id="rId4"/>
    <p:sldId id="500" r:id="rId5"/>
    <p:sldId id="429" r:id="rId6"/>
    <p:sldId id="704" r:id="rId7"/>
    <p:sldId id="705" r:id="rId8"/>
    <p:sldId id="706" r:id="rId9"/>
    <p:sldId id="708" r:id="rId10"/>
    <p:sldId id="709" r:id="rId11"/>
    <p:sldId id="707" r:id="rId12"/>
    <p:sldId id="710" r:id="rId13"/>
    <p:sldId id="711" r:id="rId14"/>
    <p:sldId id="712" r:id="rId15"/>
    <p:sldId id="713" r:id="rId16"/>
    <p:sldId id="714" r:id="rId17"/>
    <p:sldId id="722" r:id="rId18"/>
    <p:sldId id="721" r:id="rId19"/>
    <p:sldId id="715" r:id="rId20"/>
    <p:sldId id="716" r:id="rId21"/>
    <p:sldId id="718" r:id="rId22"/>
    <p:sldId id="717" r:id="rId23"/>
    <p:sldId id="719" r:id="rId24"/>
    <p:sldId id="737" r:id="rId25"/>
    <p:sldId id="740" r:id="rId26"/>
    <p:sldId id="723" r:id="rId27"/>
    <p:sldId id="724" r:id="rId28"/>
    <p:sldId id="725" r:id="rId29"/>
    <p:sldId id="726" r:id="rId30"/>
    <p:sldId id="727" r:id="rId31"/>
    <p:sldId id="736" r:id="rId32"/>
    <p:sldId id="730" r:id="rId33"/>
    <p:sldId id="728" r:id="rId34"/>
    <p:sldId id="731" r:id="rId35"/>
    <p:sldId id="732" r:id="rId36"/>
    <p:sldId id="733" r:id="rId37"/>
    <p:sldId id="734" r:id="rId38"/>
    <p:sldId id="735" r:id="rId39"/>
    <p:sldId id="739" r:id="rId40"/>
    <p:sldId id="738"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428"/>
            <p14:sldId id="500"/>
            <p14:sldId id="429"/>
            <p14:sldId id="704"/>
            <p14:sldId id="705"/>
            <p14:sldId id="706"/>
            <p14:sldId id="708"/>
            <p14:sldId id="709"/>
            <p14:sldId id="707"/>
            <p14:sldId id="710"/>
            <p14:sldId id="711"/>
            <p14:sldId id="712"/>
            <p14:sldId id="713"/>
            <p14:sldId id="714"/>
            <p14:sldId id="722"/>
            <p14:sldId id="721"/>
            <p14:sldId id="715"/>
            <p14:sldId id="716"/>
            <p14:sldId id="718"/>
            <p14:sldId id="717"/>
            <p14:sldId id="719"/>
            <p14:sldId id="737"/>
            <p14:sldId id="740"/>
            <p14:sldId id="723"/>
            <p14:sldId id="724"/>
            <p14:sldId id="725"/>
            <p14:sldId id="726"/>
            <p14:sldId id="727"/>
            <p14:sldId id="736"/>
            <p14:sldId id="730"/>
            <p14:sldId id="728"/>
            <p14:sldId id="731"/>
            <p14:sldId id="732"/>
            <p14:sldId id="733"/>
            <p14:sldId id="734"/>
            <p14:sldId id="735"/>
            <p14:sldId id="739"/>
            <p14:sldId id="7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F3FC"/>
    <a:srgbClr val="83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autoAdjust="0"/>
    <p:restoredTop sz="81039" autoAdjust="0"/>
  </p:normalViewPr>
  <p:slideViewPr>
    <p:cSldViewPr>
      <p:cViewPr varScale="1">
        <p:scale>
          <a:sx n="99" d="100"/>
          <a:sy n="99" d="100"/>
        </p:scale>
        <p:origin x="2072" y="1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9/2/22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10</a:t>
            </a:fld>
            <a:endParaRPr lang="en-CA"/>
          </a:p>
        </p:txBody>
      </p:sp>
    </p:spTree>
    <p:extLst>
      <p:ext uri="{BB962C8B-B14F-4D97-AF65-F5344CB8AC3E}">
        <p14:creationId xmlns:p14="http://schemas.microsoft.com/office/powerpoint/2010/main" val="1611302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dirty="0">
                <a:solidFill>
                  <a:schemeClr val="tx1"/>
                </a:solidFill>
                <a:effectLst/>
                <a:latin typeface="+mn-lt"/>
                <a:ea typeface="+mn-ea"/>
                <a:cs typeface="+mn-cs"/>
              </a:rPr>
              <a:t>看似递归和循环的代码相似甚至于递归代码还比较方便但是在输入的数字为十万或者更多的时候，使用递归的程序却无法执行了。这恰恰反映了递归对程序的内存占用过大</a:t>
            </a:r>
            <a:endParaRPr lang="en-CA" altLang="en-US"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12</a:t>
            </a:fld>
            <a:endParaRPr lang="en-CA"/>
          </a:p>
        </p:txBody>
      </p:sp>
    </p:spTree>
    <p:extLst>
      <p:ext uri="{BB962C8B-B14F-4D97-AF65-F5344CB8AC3E}">
        <p14:creationId xmlns:p14="http://schemas.microsoft.com/office/powerpoint/2010/main" val="3882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13</a:t>
            </a:fld>
            <a:endParaRPr lang="en-CA"/>
          </a:p>
        </p:txBody>
      </p:sp>
    </p:spTree>
    <p:extLst>
      <p:ext uri="{BB962C8B-B14F-4D97-AF65-F5344CB8AC3E}">
        <p14:creationId xmlns:p14="http://schemas.microsoft.com/office/powerpoint/2010/main" val="1376337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15</a:t>
            </a:fld>
            <a:endParaRPr lang="en-CA"/>
          </a:p>
        </p:txBody>
      </p:sp>
    </p:spTree>
    <p:extLst>
      <p:ext uri="{BB962C8B-B14F-4D97-AF65-F5344CB8AC3E}">
        <p14:creationId xmlns:p14="http://schemas.microsoft.com/office/powerpoint/2010/main" val="69108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16</a:t>
            </a:fld>
            <a:endParaRPr lang="en-CA"/>
          </a:p>
        </p:txBody>
      </p:sp>
    </p:spTree>
    <p:extLst>
      <p:ext uri="{BB962C8B-B14F-4D97-AF65-F5344CB8AC3E}">
        <p14:creationId xmlns:p14="http://schemas.microsoft.com/office/powerpoint/2010/main" val="199107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17</a:t>
            </a:fld>
            <a:endParaRPr lang="en-CA"/>
          </a:p>
        </p:txBody>
      </p:sp>
    </p:spTree>
    <p:extLst>
      <p:ext uri="{BB962C8B-B14F-4D97-AF65-F5344CB8AC3E}">
        <p14:creationId xmlns:p14="http://schemas.microsoft.com/office/powerpoint/2010/main" val="3766969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18</a:t>
            </a:fld>
            <a:endParaRPr lang="en-CA"/>
          </a:p>
        </p:txBody>
      </p:sp>
    </p:spTree>
    <p:extLst>
      <p:ext uri="{BB962C8B-B14F-4D97-AF65-F5344CB8AC3E}">
        <p14:creationId xmlns:p14="http://schemas.microsoft.com/office/powerpoint/2010/main" val="89355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19</a:t>
            </a:fld>
            <a:endParaRPr lang="en-CA"/>
          </a:p>
        </p:txBody>
      </p:sp>
    </p:spTree>
    <p:extLst>
      <p:ext uri="{BB962C8B-B14F-4D97-AF65-F5344CB8AC3E}">
        <p14:creationId xmlns:p14="http://schemas.microsoft.com/office/powerpoint/2010/main" val="36173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Sim Sun" charset="-122"/>
                <a:ea typeface="Sim Sun" charset="-122"/>
              </a:rPr>
              <a:t>算法选择时效率的考虑：</a:t>
            </a:r>
          </a:p>
          <a:p>
            <a:pPr>
              <a:buFont typeface="Wingdings" pitchFamily="2" charset="2"/>
              <a:buNone/>
            </a:pPr>
            <a:r>
              <a:rPr lang="zh-CN" altLang="en-US" dirty="0">
                <a:latin typeface="Li Super" charset="-122"/>
                <a:ea typeface="Li Super" charset="-122"/>
              </a:rPr>
              <a:t>    虽然我们希望所选的算法占用额外空间小，运行时间短，其他性能也好，但计算机的时间和空间这两大资源往往相互抵触。所以，一般算法选择的原则是：</a:t>
            </a:r>
            <a:endParaRPr lang="en-US" altLang="zh-CN"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1.</a:t>
            </a:r>
            <a:r>
              <a:rPr lang="zh-CN" altLang="en-US" sz="2400" dirty="0">
                <a:latin typeface="Li Super" charset="-122"/>
                <a:ea typeface="Li Super" charset="-122"/>
              </a:rPr>
              <a:t> 对于反复使用的算法应选择运行时间短的算法；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2.</a:t>
            </a:r>
            <a:r>
              <a:rPr lang="zh-CN" altLang="en-US" sz="2400" dirty="0">
                <a:latin typeface="Li Super" charset="-122"/>
                <a:ea typeface="Li Super" charset="-122"/>
              </a:rPr>
              <a:t> 而使用次数少的算法可力求简明、易于编写和调试；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3.</a:t>
            </a:r>
            <a:r>
              <a:rPr lang="zh-CN" altLang="en-US" sz="2400" dirty="0">
                <a:latin typeface="Li Super" charset="-122"/>
                <a:ea typeface="Li Super" charset="-122"/>
              </a:rPr>
              <a:t> 对于处理的数据量较大的算法可从如何节省空间的角度考虑。</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20</a:t>
            </a:fld>
            <a:endParaRPr lang="en-CA"/>
          </a:p>
        </p:txBody>
      </p:sp>
    </p:spTree>
    <p:extLst>
      <p:ext uri="{BB962C8B-B14F-4D97-AF65-F5344CB8AC3E}">
        <p14:creationId xmlns:p14="http://schemas.microsoft.com/office/powerpoint/2010/main" val="335495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21</a:t>
            </a:fld>
            <a:endParaRPr lang="en-CA"/>
          </a:p>
        </p:txBody>
      </p:sp>
    </p:spTree>
    <p:extLst>
      <p:ext uri="{BB962C8B-B14F-4D97-AF65-F5344CB8AC3E}">
        <p14:creationId xmlns:p14="http://schemas.microsoft.com/office/powerpoint/2010/main" val="52134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从不会开始讲</a:t>
            </a:r>
            <a:endParaRPr lang="en-US" altLang="zh-CN" dirty="0"/>
          </a:p>
          <a:p>
            <a:pPr marL="228600" indent="-228600">
              <a:buAutoNum type="arabicPeriod"/>
            </a:pPr>
            <a:r>
              <a:rPr lang="zh-CN" altLang="en-US" dirty="0"/>
              <a:t>迎头赶上</a:t>
            </a:r>
            <a:endParaRPr lang="en-US" altLang="zh-CN" dirty="0"/>
          </a:p>
          <a:p>
            <a:pPr marL="228600" indent="-228600">
              <a:buAutoNum type="arabicPeriod"/>
            </a:pPr>
            <a:r>
              <a:rPr lang="zh-CN" altLang="en-US" dirty="0"/>
              <a:t>最重要的课</a:t>
            </a:r>
            <a:endParaRPr lang="en-US" altLang="zh-CN" dirty="0"/>
          </a:p>
          <a:p>
            <a:pPr marL="228600" indent="-228600">
              <a:buAutoNum type="arabicPeriod"/>
            </a:pPr>
            <a:r>
              <a:rPr lang="zh-CN" altLang="en-US" dirty="0"/>
              <a:t>最好的助教团队</a:t>
            </a:r>
            <a:endParaRPr lang="en-US" altLang="zh-CN" dirty="0"/>
          </a:p>
          <a:p>
            <a:pPr marL="228600" indent="-228600">
              <a:buAutoNum type="arabicPeriod"/>
            </a:pPr>
            <a:r>
              <a:rPr lang="zh-CN" altLang="en-US" dirty="0"/>
              <a:t>课程调整</a:t>
            </a:r>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a:t>
            </a:fld>
            <a:endParaRPr lang="en-CA"/>
          </a:p>
        </p:txBody>
      </p:sp>
    </p:spTree>
    <p:extLst>
      <p:ext uri="{BB962C8B-B14F-4D97-AF65-F5344CB8AC3E}">
        <p14:creationId xmlns:p14="http://schemas.microsoft.com/office/powerpoint/2010/main" val="3001913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20000"/>
              </a:spcBef>
              <a:buFont typeface="Wingdings" pitchFamily="2" charset="2"/>
              <a:buNone/>
            </a:pPr>
            <a:r>
              <a:rPr lang="zh-CN" altLang="en-US" dirty="0">
                <a:ea typeface="Li Super" charset="-122"/>
              </a:rPr>
              <a:t>ADT指一个数学模型以及定义在该模型上的一组操作。</a:t>
            </a:r>
          </a:p>
          <a:p>
            <a:pPr>
              <a:lnSpc>
                <a:spcPct val="110000"/>
              </a:lnSpc>
              <a:spcBef>
                <a:spcPct val="20000"/>
              </a:spcBef>
              <a:buFont typeface="Wingdings" pitchFamily="2" charset="2"/>
              <a:buNone/>
            </a:pPr>
            <a:r>
              <a:rPr lang="zh-CN" altLang="en-US" dirty="0">
                <a:ea typeface="Li Super" charset="-122"/>
              </a:rPr>
              <a:t>ADT的定义仅取决于它的一组逻辑特性，而与其在计算机内部如何表示和实现无关。</a:t>
            </a:r>
          </a:p>
          <a:p>
            <a:pPr>
              <a:lnSpc>
                <a:spcPct val="110000"/>
              </a:lnSpc>
              <a:spcBef>
                <a:spcPct val="20000"/>
              </a:spcBef>
              <a:buFont typeface="Wingdings" pitchFamily="2" charset="2"/>
              <a:buNone/>
            </a:pPr>
            <a:r>
              <a:rPr lang="zh-CN" altLang="en-US" dirty="0">
                <a:ea typeface="Li Super" charset="-122"/>
              </a:rPr>
              <a:t>ADT比数据类型的范畴更为广泛，除了具有固有数据类型的特性之外，还包括用户在设计软件系统时自己定义的数据类型。</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22</a:t>
            </a:fld>
            <a:endParaRPr lang="en-CA"/>
          </a:p>
        </p:txBody>
      </p:sp>
    </p:spTree>
    <p:extLst>
      <p:ext uri="{BB962C8B-B14F-4D97-AF65-F5344CB8AC3E}">
        <p14:creationId xmlns:p14="http://schemas.microsoft.com/office/powerpoint/2010/main" val="2695219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25</a:t>
            </a:fld>
            <a:endParaRPr lang="en-CA"/>
          </a:p>
        </p:txBody>
      </p:sp>
    </p:spTree>
    <p:extLst>
      <p:ext uri="{BB962C8B-B14F-4D97-AF65-F5344CB8AC3E}">
        <p14:creationId xmlns:p14="http://schemas.microsoft.com/office/powerpoint/2010/main" val="3888776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26</a:t>
            </a:fld>
            <a:endParaRPr lang="en-CA"/>
          </a:p>
        </p:txBody>
      </p:sp>
    </p:spTree>
    <p:extLst>
      <p:ext uri="{BB962C8B-B14F-4D97-AF65-F5344CB8AC3E}">
        <p14:creationId xmlns:p14="http://schemas.microsoft.com/office/powerpoint/2010/main" val="344416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先发作业，再</a:t>
            </a:r>
            <a:r>
              <a:rPr lang="en-US" altLang="zh-CN" dirty="0"/>
              <a:t>quiz</a:t>
            </a:r>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27</a:t>
            </a:fld>
            <a:endParaRPr lang="en-CA"/>
          </a:p>
        </p:txBody>
      </p:sp>
    </p:spTree>
    <p:extLst>
      <p:ext uri="{BB962C8B-B14F-4D97-AF65-F5344CB8AC3E}">
        <p14:creationId xmlns:p14="http://schemas.microsoft.com/office/powerpoint/2010/main" val="2739266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28</a:t>
            </a:fld>
            <a:endParaRPr lang="en-CA"/>
          </a:p>
        </p:txBody>
      </p:sp>
    </p:spTree>
    <p:extLst>
      <p:ext uri="{BB962C8B-B14F-4D97-AF65-F5344CB8AC3E}">
        <p14:creationId xmlns:p14="http://schemas.microsoft.com/office/powerpoint/2010/main" val="722195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29</a:t>
            </a:fld>
            <a:endParaRPr lang="en-CA"/>
          </a:p>
        </p:txBody>
      </p:sp>
    </p:spTree>
    <p:extLst>
      <p:ext uri="{BB962C8B-B14F-4D97-AF65-F5344CB8AC3E}">
        <p14:creationId xmlns:p14="http://schemas.microsoft.com/office/powerpoint/2010/main" val="3756191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30</a:t>
            </a:fld>
            <a:endParaRPr lang="en-CA"/>
          </a:p>
        </p:txBody>
      </p:sp>
    </p:spTree>
    <p:extLst>
      <p:ext uri="{BB962C8B-B14F-4D97-AF65-F5344CB8AC3E}">
        <p14:creationId xmlns:p14="http://schemas.microsoft.com/office/powerpoint/2010/main" val="3042145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31</a:t>
            </a:fld>
            <a:endParaRPr lang="en-CA"/>
          </a:p>
        </p:txBody>
      </p:sp>
    </p:spTree>
    <p:extLst>
      <p:ext uri="{BB962C8B-B14F-4D97-AF65-F5344CB8AC3E}">
        <p14:creationId xmlns:p14="http://schemas.microsoft.com/office/powerpoint/2010/main" val="2585264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32</a:t>
            </a:fld>
            <a:endParaRPr lang="en-CA"/>
          </a:p>
        </p:txBody>
      </p:sp>
    </p:spTree>
    <p:extLst>
      <p:ext uri="{BB962C8B-B14F-4D97-AF65-F5344CB8AC3E}">
        <p14:creationId xmlns:p14="http://schemas.microsoft.com/office/powerpoint/2010/main" val="1759149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33</a:t>
            </a:fld>
            <a:endParaRPr lang="en-CA"/>
          </a:p>
        </p:txBody>
      </p:sp>
    </p:spTree>
    <p:extLst>
      <p:ext uri="{BB962C8B-B14F-4D97-AF65-F5344CB8AC3E}">
        <p14:creationId xmlns:p14="http://schemas.microsoft.com/office/powerpoint/2010/main" val="185270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85244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5</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6</a:t>
            </a:fld>
            <a:endParaRPr lang="en-CA"/>
          </a:p>
        </p:txBody>
      </p:sp>
    </p:spTree>
    <p:extLst>
      <p:ext uri="{BB962C8B-B14F-4D97-AF65-F5344CB8AC3E}">
        <p14:creationId xmlns:p14="http://schemas.microsoft.com/office/powerpoint/2010/main" val="185922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7</a:t>
            </a:fld>
            <a:endParaRPr lang="en-CA"/>
          </a:p>
        </p:txBody>
      </p:sp>
    </p:spTree>
    <p:extLst>
      <p:ext uri="{BB962C8B-B14F-4D97-AF65-F5344CB8AC3E}">
        <p14:creationId xmlns:p14="http://schemas.microsoft.com/office/powerpoint/2010/main" val="355197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8</a:t>
            </a:fld>
            <a:endParaRPr lang="en-CA"/>
          </a:p>
        </p:txBody>
      </p:sp>
    </p:spTree>
    <p:extLst>
      <p:ext uri="{BB962C8B-B14F-4D97-AF65-F5344CB8AC3E}">
        <p14:creationId xmlns:p14="http://schemas.microsoft.com/office/powerpoint/2010/main" val="390870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94070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zhangyy8@shanghaitech.edu.c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zhaodj@shanghaitech.edu.c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3568" y="1700808"/>
            <a:ext cx="7774632" cy="1872208"/>
          </a:xfrm>
        </p:spPr>
        <p:txBody>
          <a:bodyPr anchor="ctr">
            <a:normAutofit/>
          </a:bodyPr>
          <a:lstStyle/>
          <a:p>
            <a:pPr eaLnBrk="1" hangingPunct="1">
              <a:lnSpc>
                <a:spcPct val="150000"/>
              </a:lnSpc>
            </a:pPr>
            <a:r>
              <a:rPr lang="en-US" altLang="zh-CN" sz="4400" dirty="0"/>
              <a:t>Lecture 1 Introduction</a:t>
            </a:r>
            <a:br>
              <a:rPr lang="en-US" altLang="zh-CN" sz="4400" dirty="0"/>
            </a:br>
            <a:r>
              <a:rPr lang="en-US" altLang="zh-CN" sz="2700" dirty="0"/>
              <a:t>CS101 Algorithms and Data Structures</a:t>
            </a:r>
          </a:p>
        </p:txBody>
      </p:sp>
      <p:sp>
        <p:nvSpPr>
          <p:cNvPr id="7" name="Subtitle 1"/>
          <p:cNvSpPr txBox="1">
            <a:spLocks/>
          </p:cNvSpPr>
          <p:nvPr/>
        </p:nvSpPr>
        <p:spPr>
          <a:xfrm>
            <a:off x="1115616" y="4437112"/>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Instructor</a:t>
            </a:r>
            <a:r>
              <a:rPr lang="zh-CN" altLang="en-US" dirty="0">
                <a:ea typeface="宋体" panose="02010600030101010101" pitchFamily="2" charset="-122"/>
              </a:rPr>
              <a:t>：</a:t>
            </a:r>
            <a:r>
              <a:rPr lang="en-US" altLang="zh-CN" dirty="0" err="1">
                <a:ea typeface="宋体" panose="02010600030101010101" pitchFamily="2" charset="-122"/>
              </a:rPr>
              <a:t>Dengji</a:t>
            </a:r>
            <a:r>
              <a:rPr lang="en-US" altLang="zh-CN" dirty="0">
                <a:ea typeface="宋体" panose="02010600030101010101" pitchFamily="2" charset="-122"/>
              </a:rPr>
              <a:t> Zhao; </a:t>
            </a:r>
            <a:r>
              <a:rPr lang="en-US" altLang="zh-CN" dirty="0" err="1"/>
              <a:t>Yuyao</a:t>
            </a:r>
            <a:r>
              <a:rPr lang="en-US" altLang="zh-CN" dirty="0"/>
              <a:t> Zhang;</a:t>
            </a:r>
            <a:r>
              <a:rPr lang="zh-CN" altLang="en-US" dirty="0"/>
              <a:t> </a:t>
            </a:r>
            <a:r>
              <a:rPr lang="en-US" altLang="zh-CN" dirty="0"/>
              <a:t>Xin Liu; Hao </a:t>
            </a:r>
            <a:r>
              <a:rPr lang="en-US" altLang="zh-CN" dirty="0" err="1"/>
              <a:t>Geng</a:t>
            </a:r>
            <a:r>
              <a:rPr lang="en-US" altLang="zh-CN" dirty="0"/>
              <a:t> </a:t>
            </a:r>
          </a:p>
          <a:p>
            <a:pPr marL="0" indent="0" algn="ctr" eaLnBrk="1" hangingPunct="1">
              <a:buNone/>
            </a:pPr>
            <a:r>
              <a:rPr lang="en-US" altLang="zh-CN" dirty="0">
                <a:ea typeface="宋体" panose="02010600030101010101" pitchFamily="2" charset="-122"/>
              </a:rPr>
              <a:t>2022-09-05</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3: cluster books according to different topics </a:t>
            </a:r>
            <a:r>
              <a:rPr lang="en-US" altLang="en-US" sz="2400" dirty="0">
                <a:latin typeface="Arial" charset="0"/>
                <a:cs typeface="Arial" charset="0"/>
              </a:rPr>
              <a:t>(computer science, economics, agriculture, politics…), then 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 for topic first, then binary search for book title.</a:t>
            </a:r>
          </a:p>
          <a:p>
            <a:pPr marL="0">
              <a:lnSpc>
                <a:spcPct val="150000"/>
              </a:lnSpc>
              <a:spcAft>
                <a:spcPts val="600"/>
              </a:spcAft>
              <a:buFont typeface="Arial" panose="020B0604020202020204" pitchFamily="34" charset="0"/>
              <a:buChar char="•"/>
            </a:pPr>
            <a:r>
              <a:rPr lang="en-US" altLang="en-US" sz="2400" b="1" dirty="0">
                <a:latin typeface="Arial" charset="0"/>
                <a:cs typeface="Arial" charset="0"/>
              </a:rPr>
              <a:t>Discussion 3: </a:t>
            </a:r>
            <a:r>
              <a:rPr lang="en-US" altLang="en-US" sz="2400" dirty="0">
                <a:latin typeface="Arial" charset="0"/>
                <a:cs typeface="Arial" charset="0"/>
              </a:rPr>
              <a:t>how much space we should preserve for each topic? How many topics is an optimism option?</a:t>
            </a:r>
          </a:p>
          <a:p>
            <a:pPr marL="457200" indent="0">
              <a:lnSpc>
                <a:spcPct val="150000"/>
              </a:lnSpc>
              <a:spcAft>
                <a:spcPts val="600"/>
              </a:spcAft>
              <a:buNone/>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85998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28965"/>
            <a:ext cx="8229600" cy="3129211"/>
          </a:xfrm>
        </p:spPr>
        <p:txBody>
          <a:bodyPr>
            <a:normAutofit/>
          </a:bodyPr>
          <a:lstStyle/>
          <a:p>
            <a:pPr marL="0" indent="0" algn="ctr">
              <a:buNone/>
            </a:pPr>
            <a:r>
              <a:rPr lang="en-US" altLang="zh-CN" sz="3600" i="1" dirty="0"/>
              <a:t>The efficiency of a method/algorithm highly depends on the </a:t>
            </a:r>
            <a:r>
              <a:rPr lang="en-US" altLang="zh-CN" sz="3600" i="1" dirty="0" err="1"/>
              <a:t>organization&amp;amount</a:t>
            </a:r>
            <a:r>
              <a:rPr lang="en-US" altLang="zh-CN" sz="3600" i="1" dirty="0"/>
              <a:t> of the data.</a:t>
            </a:r>
            <a:endParaRPr lang="zh-CN" altLang="en-US" sz="3600" i="1" dirty="0"/>
          </a:p>
        </p:txBody>
      </p:sp>
      <p:pic>
        <p:nvPicPr>
          <p:cNvPr id="6" name="图片 5">
            <a:extLst>
              <a:ext uri="{FF2B5EF4-FFF2-40B4-BE49-F238E27FC236}">
                <a16:creationId xmlns:a16="http://schemas.microsoft.com/office/drawing/2014/main" id="{0EB4CEC8-6FAD-EB47-9DF9-E28A77CEC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343809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556792"/>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r>
              <a:rPr lang="en-US" altLang="en-US" dirty="0">
                <a:latin typeface="Arial" charset="0"/>
                <a:cs typeface="Arial" charset="0"/>
              </a:rPr>
              <a:t>Let N = 100, 1000, 10000, 100000, … …</a:t>
            </a: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12" name="组合 11"/>
          <p:cNvGrpSpPr/>
          <p:nvPr/>
        </p:nvGrpSpPr>
        <p:grpSpPr>
          <a:xfrm>
            <a:off x="899592" y="2852936"/>
            <a:ext cx="3816424" cy="2767037"/>
            <a:chOff x="899592" y="2852936"/>
            <a:chExt cx="3816424" cy="2767037"/>
          </a:xfrm>
        </p:grpSpPr>
        <p:grpSp>
          <p:nvGrpSpPr>
            <p:cNvPr id="4" name="组合 3"/>
            <p:cNvGrpSpPr/>
            <p:nvPr/>
          </p:nvGrpSpPr>
          <p:grpSpPr>
            <a:xfrm>
              <a:off x="899592" y="2852936"/>
              <a:ext cx="3816424" cy="2304256"/>
              <a:chOff x="899592" y="2852936"/>
              <a:chExt cx="3816424" cy="2304256"/>
            </a:xfrm>
          </p:grpSpPr>
          <p:sp>
            <p:nvSpPr>
              <p:cNvPr id="5" name="矩形 4"/>
              <p:cNvSpPr/>
              <p:nvPr/>
            </p:nvSpPr>
            <p:spPr>
              <a:xfrm>
                <a:off x="899592"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for </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&lt;=N;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1" name="文本框 10"/>
            <p:cNvSpPr txBox="1"/>
            <p:nvPr/>
          </p:nvSpPr>
          <p:spPr>
            <a:xfrm>
              <a:off x="1644665" y="5250641"/>
              <a:ext cx="2326278" cy="369332"/>
            </a:xfrm>
            <a:prstGeom prst="rect">
              <a:avLst/>
            </a:prstGeom>
            <a:noFill/>
          </p:spPr>
          <p:txBody>
            <a:bodyPr wrap="none" rtlCol="0">
              <a:spAutoFit/>
            </a:bodyPr>
            <a:lstStyle/>
            <a:p>
              <a:r>
                <a:rPr lang="en-US" altLang="zh-CN" dirty="0"/>
                <a:t>Loop implementation</a:t>
              </a:r>
              <a:endParaRPr lang="zh-CN" altLang="en-US" dirty="0"/>
            </a:p>
          </p:txBody>
        </p:sp>
      </p:grpSp>
      <p:grpSp>
        <p:nvGrpSpPr>
          <p:cNvPr id="15" name="组合 14"/>
          <p:cNvGrpSpPr/>
          <p:nvPr/>
        </p:nvGrpSpPr>
        <p:grpSpPr>
          <a:xfrm>
            <a:off x="4716016" y="2852936"/>
            <a:ext cx="3816424" cy="2767037"/>
            <a:chOff x="4716016" y="2852936"/>
            <a:chExt cx="3816424" cy="2767037"/>
          </a:xfrm>
        </p:grpSpPr>
        <p:grpSp>
          <p:nvGrpSpPr>
            <p:cNvPr id="8" name="组合 7"/>
            <p:cNvGrpSpPr/>
            <p:nvPr/>
          </p:nvGrpSpPr>
          <p:grpSpPr>
            <a:xfrm>
              <a:off x="4716016" y="2852936"/>
              <a:ext cx="3816424" cy="2304256"/>
              <a:chOff x="4716016" y="2852936"/>
              <a:chExt cx="3816424" cy="2304256"/>
            </a:xfrm>
          </p:grpSpPr>
          <p:sp>
            <p:nvSpPr>
              <p:cNvPr id="2" name="矩形 1"/>
              <p:cNvSpPr/>
              <p:nvPr/>
            </p:nvSpPr>
            <p:spPr>
              <a:xfrm>
                <a:off x="4716016"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01417"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N )</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(N);</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N-1);</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N);</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4" name="文本框 13"/>
            <p:cNvSpPr txBox="1"/>
            <p:nvPr/>
          </p:nvSpPr>
          <p:spPr>
            <a:xfrm>
              <a:off x="5236753" y="5250641"/>
              <a:ext cx="2903359" cy="369332"/>
            </a:xfrm>
            <a:prstGeom prst="rect">
              <a:avLst/>
            </a:prstGeom>
            <a:noFill/>
          </p:spPr>
          <p:txBody>
            <a:bodyPr wrap="none" rtlCol="0">
              <a:spAutoFit/>
            </a:bodyPr>
            <a:lstStyle/>
            <a:p>
              <a:r>
                <a:rPr lang="en-US" altLang="zh-CN" dirty="0"/>
                <a:t>Recursive implementation</a:t>
              </a:r>
              <a:endParaRPr lang="zh-CN" altLang="en-US" dirty="0"/>
            </a:p>
          </p:txBody>
        </p:sp>
      </p:grpSp>
    </p:spTree>
    <p:extLst>
      <p:ext uri="{BB962C8B-B14F-4D97-AF65-F5344CB8AC3E}">
        <p14:creationId xmlns:p14="http://schemas.microsoft.com/office/powerpoint/2010/main" val="28050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417638"/>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4" name="组合 3"/>
          <p:cNvGrpSpPr/>
          <p:nvPr/>
        </p:nvGrpSpPr>
        <p:grpSpPr>
          <a:xfrm>
            <a:off x="650836" y="2460664"/>
            <a:ext cx="2880320" cy="2358139"/>
            <a:chOff x="899592" y="2852936"/>
            <a:chExt cx="3816424" cy="2721282"/>
          </a:xfrm>
        </p:grpSpPr>
        <p:sp>
          <p:nvSpPr>
            <p:cNvPr id="5" name="矩形 4"/>
            <p:cNvSpPr/>
            <p:nvPr/>
          </p:nvSpPr>
          <p:spPr>
            <a:xfrm>
              <a:off x="899592" y="2852936"/>
              <a:ext cx="3816424" cy="26642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663795"/>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 include </a:t>
              </a:r>
              <a:r>
                <a:rPr lang="en-US" altLang="zh-CN" dirty="0">
                  <a:latin typeface="Arial" panose="020B0604020202020204" pitchFamily="34" charset="0"/>
                  <a:cs typeface="Arial" panose="020B0604020202020204" pitchFamily="34" charset="0"/>
                </a:rPr>
                <a:t>&lt;</a:t>
              </a:r>
              <a:r>
                <a:rPr lang="en-US" altLang="zh-CN" dirty="0" err="1">
                  <a:latin typeface="Arial" panose="020B0604020202020204" pitchFamily="34" charset="0"/>
                  <a:cs typeface="Arial" panose="020B0604020202020204" pitchFamily="34" charset="0"/>
                </a:rPr>
                <a:t>stdio.h</a:t>
              </a:r>
              <a:r>
                <a:rPr lang="en-US" altLang="zh-CN" dirty="0">
                  <a:latin typeface="Arial" panose="020B0604020202020204" pitchFamily="34" charset="0"/>
                  <a:cs typeface="Arial" panose="020B0604020202020204" pitchFamily="34" charset="0"/>
                </a:rPr>
                <a:t>&gt;</a:t>
              </a:r>
            </a:p>
            <a:p>
              <a:r>
                <a:rPr lang="en-US" altLang="zh-CN" dirty="0">
                  <a:solidFill>
                    <a:srgbClr val="0000FF"/>
                  </a:solidFill>
                  <a:latin typeface="Arial" panose="020B0604020202020204" pitchFamily="34" charset="0"/>
                  <a:cs typeface="Arial" panose="020B0604020202020204" pitchFamily="34" charset="0"/>
                </a:rPr>
                <a:t>void</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 (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 );</a:t>
              </a:r>
            </a:p>
            <a:p>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main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scanf</a:t>
              </a:r>
              <a:r>
                <a:rPr lang="en-US" altLang="zh-CN" dirty="0">
                  <a:latin typeface="Arial" panose="020B0604020202020204" pitchFamily="34" charset="0"/>
                  <a:cs typeface="Arial" panose="020B0604020202020204" pitchFamily="34" charset="0"/>
                </a:rPr>
                <a:t> (“%d”, &amp;N);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return</a:t>
              </a:r>
              <a:r>
                <a:rPr lang="en-US" altLang="zh-CN" dirty="0">
                  <a:latin typeface="Arial" panose="020B0604020202020204" pitchFamily="34" charset="0"/>
                  <a:cs typeface="Arial" panose="020B0604020202020204" pitchFamily="34" charset="0"/>
                </a:rPr>
                <a:t> 0;</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3123" y="2468421"/>
            <a:ext cx="2118345" cy="38409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628" y="4813157"/>
            <a:ext cx="1647402" cy="1455970"/>
          </a:xfrm>
          <a:prstGeom prst="rect">
            <a:avLst/>
          </a:prstGeom>
        </p:spPr>
      </p:pic>
      <p:sp>
        <p:nvSpPr>
          <p:cNvPr id="17" name="文本框 16"/>
          <p:cNvSpPr txBox="1"/>
          <p:nvPr/>
        </p:nvSpPr>
        <p:spPr>
          <a:xfrm>
            <a:off x="2141438" y="6273809"/>
            <a:ext cx="2326278" cy="369332"/>
          </a:xfrm>
          <a:prstGeom prst="rect">
            <a:avLst/>
          </a:prstGeom>
          <a:noFill/>
        </p:spPr>
        <p:txBody>
          <a:bodyPr wrap="none" rtlCol="0">
            <a:spAutoFit/>
          </a:bodyPr>
          <a:lstStyle/>
          <a:p>
            <a:r>
              <a:rPr lang="en-US" altLang="zh-CN" dirty="0">
                <a:solidFill>
                  <a:srgbClr val="0000FF"/>
                </a:solidFill>
              </a:rPr>
              <a:t>Loop implementation</a:t>
            </a:r>
            <a:endParaRPr lang="zh-CN" altLang="en-US" dirty="0">
              <a:solidFill>
                <a:srgbClr val="0000FF"/>
              </a:solidFill>
            </a:endParaRPr>
          </a:p>
        </p:txBody>
      </p:sp>
    </p:spTree>
    <p:extLst>
      <p:ext uri="{BB962C8B-B14F-4D97-AF65-F5344CB8AC3E}">
        <p14:creationId xmlns:p14="http://schemas.microsoft.com/office/powerpoint/2010/main" val="161242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132856"/>
            <a:ext cx="8229600" cy="3129211"/>
          </a:xfrm>
        </p:spPr>
        <p:txBody>
          <a:bodyPr>
            <a:normAutofit/>
          </a:bodyPr>
          <a:lstStyle/>
          <a:p>
            <a:pPr marL="0" indent="0" algn="ctr">
              <a:buNone/>
            </a:pPr>
            <a:r>
              <a:rPr lang="en-US" altLang="zh-CN" sz="3600" i="1" dirty="0"/>
              <a:t>The efficiency of a method/algorithm depends on the occupation of RAM.</a:t>
            </a:r>
            <a:endParaRPr lang="zh-CN" altLang="en-US" sz="3600" i="1" dirty="0"/>
          </a:p>
        </p:txBody>
      </p:sp>
      <p:pic>
        <p:nvPicPr>
          <p:cNvPr id="4" name="图片 3">
            <a:extLst>
              <a:ext uri="{FF2B5EF4-FFF2-40B4-BE49-F238E27FC236}">
                <a16:creationId xmlns:a16="http://schemas.microsoft.com/office/drawing/2014/main" id="{A2695FFA-95DE-C044-B58B-1DFE984EE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577" y="3933056"/>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7563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1556792"/>
            <a:ext cx="7920880" cy="5011376"/>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92829" y="2833988"/>
              <a:ext cx="4541061" cy="2211203"/>
            </a:xfrm>
            <a:prstGeom prst="rect">
              <a:avLst/>
            </a:prstGeom>
            <a:noFill/>
          </p:spPr>
          <p:txBody>
            <a:bodyPr wrap="square" rtlCol="0">
              <a:spAutoFit/>
            </a:bodyPr>
            <a:lstStyle/>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stdio.h</a:t>
              </a:r>
              <a:r>
                <a:rPr lang="en-US" altLang="zh-CN" b="1" dirty="0">
                  <a:latin typeface="+mj-lt"/>
                  <a:cs typeface="Arial" panose="020B0604020202020204" pitchFamily="34" charset="0"/>
                </a:rPr>
                <a:t>&gt; </a:t>
              </a:r>
            </a:p>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time.h</a:t>
              </a:r>
              <a:r>
                <a:rPr lang="en-US" altLang="zh-CN" b="1" dirty="0">
                  <a:latin typeface="+mj-lt"/>
                  <a:cs typeface="Arial" panose="020B0604020202020204" pitchFamily="34" charset="0"/>
                </a:rPr>
                <a:t>&gt; </a:t>
              </a:r>
              <a:endParaRPr lang="en-US" altLang="zh-CN" b="1" dirty="0">
                <a:solidFill>
                  <a:srgbClr val="0000FF"/>
                </a:solidFill>
                <a:latin typeface="+mj-lt"/>
                <a:cs typeface="Arial" panose="020B0604020202020204" pitchFamily="34" charset="0"/>
              </a:endParaRPr>
            </a:p>
            <a:p>
              <a:endParaRPr lang="en-US" altLang="zh-CN" b="1" dirty="0">
                <a:solidFill>
                  <a:srgbClr val="0000FF"/>
                </a:solidFill>
                <a:latin typeface="+mj-lt"/>
                <a:cs typeface="Arial" panose="020B0604020202020204" pitchFamily="34" charset="0"/>
              </a:endParaRPr>
            </a:p>
            <a:p>
              <a:r>
                <a:rPr lang="en-US" altLang="zh-CN" b="1" dirty="0" err="1">
                  <a:latin typeface="+mj-lt"/>
                  <a:cs typeface="Arial" panose="020B0604020202020204" pitchFamily="34" charset="0"/>
                </a:rPr>
                <a:t>clock_t</a:t>
              </a:r>
              <a:r>
                <a:rPr lang="en-US" altLang="zh-CN" b="1" dirty="0">
                  <a:latin typeface="+mj-lt"/>
                  <a:cs typeface="Arial" panose="020B0604020202020204" pitchFamily="34" charset="0"/>
                </a:rPr>
                <a:t>  start, stop; </a:t>
              </a:r>
            </a:p>
            <a:p>
              <a:endParaRPr lang="en-US" altLang="zh-CN" b="1" dirty="0">
                <a:latin typeface="+mj-lt"/>
                <a:cs typeface="Arial" panose="020B0604020202020204" pitchFamily="34" charset="0"/>
              </a:endParaRPr>
            </a:p>
            <a:p>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duration;</a:t>
              </a:r>
            </a:p>
            <a:p>
              <a:endParaRPr lang="en-US" altLang="zh-CN" b="1" dirty="0">
                <a:solidFill>
                  <a:srgbClr val="0000FF"/>
                </a:solidFill>
                <a:latin typeface="+mj-lt"/>
                <a:cs typeface="Arial" panose="020B0604020202020204" pitchFamily="34" charset="0"/>
              </a:endParaRPr>
            </a:p>
            <a:p>
              <a:r>
                <a:rPr lang="en-US" altLang="zh-CN" b="1" dirty="0" err="1">
                  <a:solidFill>
                    <a:srgbClr val="0000FF"/>
                  </a:solidFill>
                  <a:latin typeface="+mj-lt"/>
                  <a:cs typeface="Arial" panose="020B0604020202020204" pitchFamily="34" charset="0"/>
                </a:rPr>
                <a:t>int</a:t>
              </a:r>
              <a:r>
                <a:rPr lang="en-US" altLang="zh-CN" b="1" dirty="0">
                  <a:latin typeface="+mj-lt"/>
                  <a:cs typeface="Arial" panose="020B0604020202020204" pitchFamily="34" charset="0"/>
                </a:rPr>
                <a:t> main ()</a:t>
              </a:r>
            </a:p>
            <a:p>
              <a:r>
                <a:rPr lang="en-US" altLang="zh-CN" b="1" dirty="0">
                  <a:latin typeface="+mj-lt"/>
                  <a:cs typeface="Arial" panose="020B0604020202020204" pitchFamily="34" charset="0"/>
                </a:rPr>
                <a:t>{ </a:t>
              </a:r>
            </a:p>
            <a:p>
              <a:r>
                <a:rPr lang="en-US" altLang="zh-CN" b="1" dirty="0">
                  <a:latin typeface="+mj-lt"/>
                  <a:cs typeface="Arial" panose="020B0604020202020204" pitchFamily="34" charset="0"/>
                </a:rPr>
                <a:t>   start = clock ();</a:t>
              </a:r>
            </a:p>
            <a:p>
              <a:r>
                <a:rPr lang="en-US" altLang="zh-CN" b="1" dirty="0">
                  <a:latin typeface="+mj-lt"/>
                  <a:cs typeface="Arial" panose="020B0604020202020204" pitchFamily="34" charset="0"/>
                </a:rPr>
                <a:t>   </a:t>
              </a:r>
              <a:r>
                <a:rPr lang="en-US" altLang="zh-CN" b="1" dirty="0" err="1">
                  <a:latin typeface="+mj-lt"/>
                  <a:cs typeface="Arial" panose="020B0604020202020204" pitchFamily="34" charset="0"/>
                </a:rPr>
                <a:t>Myfunction</a:t>
              </a:r>
              <a:r>
                <a:rPr lang="en-US" altLang="zh-CN" b="1" dirty="0">
                  <a:latin typeface="+mj-lt"/>
                  <a:cs typeface="Arial" panose="020B0604020202020204" pitchFamily="34" charset="0"/>
                </a:rPr>
                <a:t>();</a:t>
              </a:r>
            </a:p>
            <a:p>
              <a:r>
                <a:rPr lang="en-US" altLang="zh-CN" b="1" dirty="0">
                  <a:latin typeface="+mj-lt"/>
                  <a:cs typeface="Arial" panose="020B0604020202020204" pitchFamily="34" charset="0"/>
                </a:rPr>
                <a:t>   stop = clock ();</a:t>
              </a:r>
            </a:p>
            <a:p>
              <a:r>
                <a:rPr lang="en-US" altLang="zh-CN" b="1" dirty="0">
                  <a:latin typeface="+mj-lt"/>
                  <a:cs typeface="Arial" panose="020B0604020202020204" pitchFamily="34" charset="0"/>
                </a:rPr>
                <a:t>   duration = ((</a:t>
              </a:r>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(stop - start))/CLOCKS_PER_SEC;</a:t>
              </a:r>
            </a:p>
            <a:p>
              <a:r>
                <a:rPr lang="en-US" altLang="zh-CN" b="1" dirty="0">
                  <a:latin typeface="+mj-lt"/>
                  <a:cs typeface="Arial" panose="020B0604020202020204" pitchFamily="34" charset="0"/>
                </a:rPr>
                <a:t>   </a:t>
              </a:r>
            </a:p>
            <a:p>
              <a:r>
                <a:rPr lang="en-US" altLang="zh-CN" b="1" dirty="0">
                  <a:solidFill>
                    <a:srgbClr val="0000FF"/>
                  </a:solidFill>
                  <a:latin typeface="+mj-lt"/>
                  <a:cs typeface="Arial" panose="020B0604020202020204" pitchFamily="34" charset="0"/>
                </a:rPr>
                <a:t>  return</a:t>
              </a:r>
              <a:r>
                <a:rPr lang="en-US" altLang="zh-CN" b="1" dirty="0">
                  <a:latin typeface="+mj-lt"/>
                  <a:cs typeface="Arial" panose="020B0604020202020204" pitchFamily="34" charset="0"/>
                </a:rPr>
                <a:t> 0;</a:t>
              </a:r>
            </a:p>
            <a:p>
              <a:r>
                <a:rPr lang="en-US" altLang="zh-CN" b="1" dirty="0">
                  <a:latin typeface="+mj-lt"/>
                  <a:cs typeface="Arial" panose="020B0604020202020204" pitchFamily="34" charset="0"/>
                </a:rPr>
                <a:t>}</a:t>
              </a:r>
            </a:p>
          </p:txBody>
        </p:sp>
      </p:grpSp>
      <p:sp>
        <p:nvSpPr>
          <p:cNvPr id="7" name="内容占位符 2"/>
          <p:cNvSpPr>
            <a:spLocks noGrp="1"/>
          </p:cNvSpPr>
          <p:nvPr>
            <p:ph idx="1"/>
          </p:nvPr>
        </p:nvSpPr>
        <p:spPr>
          <a:xfrm>
            <a:off x="323528" y="332656"/>
            <a:ext cx="8229600" cy="1080120"/>
          </a:xfrm>
        </p:spPr>
        <p:txBody>
          <a:bodyPr>
            <a:normAutofit fontScale="92500" lnSpcReduction="20000"/>
          </a:bodyPr>
          <a:lstStyle/>
          <a:p>
            <a:r>
              <a:rPr lang="en-US" altLang="zh-CN" dirty="0"/>
              <a:t>clock(): capture consumed time for running a function. The unit of the captured time is </a:t>
            </a:r>
            <a:r>
              <a:rPr lang="en-US" altLang="zh-CN" b="1" i="1" dirty="0"/>
              <a:t>clock tick</a:t>
            </a:r>
            <a:r>
              <a:rPr lang="en-US" altLang="zh-CN" dirty="0"/>
              <a:t>, which depends on the CPU.</a:t>
            </a:r>
          </a:p>
          <a:p>
            <a:r>
              <a:rPr lang="en-US" altLang="zh-CN" dirty="0"/>
              <a:t>CLOCKS_PER_SEC is a constant that presents the number of </a:t>
            </a:r>
            <a:r>
              <a:rPr lang="en-US" altLang="zh-CN" b="1" i="1" dirty="0"/>
              <a:t>clock ticks </a:t>
            </a:r>
            <a:r>
              <a:rPr lang="en-US" altLang="zh-CN" dirty="0"/>
              <a:t>per second.</a:t>
            </a:r>
          </a:p>
        </p:txBody>
      </p:sp>
      <p:sp>
        <p:nvSpPr>
          <p:cNvPr id="6" name="文本框 5"/>
          <p:cNvSpPr txBox="1"/>
          <p:nvPr/>
        </p:nvSpPr>
        <p:spPr>
          <a:xfrm>
            <a:off x="827585" y="2708920"/>
            <a:ext cx="5575565" cy="338554"/>
          </a:xfrm>
          <a:prstGeom prst="rect">
            <a:avLst/>
          </a:prstGeom>
          <a:noFill/>
        </p:spPr>
        <p:txBody>
          <a:bodyPr wrap="none" rtlCol="0">
            <a:spAutoFit/>
          </a:bodyPr>
          <a:lstStyle/>
          <a:p>
            <a:r>
              <a:rPr lang="en-US" altLang="zh-CN" sz="1600" b="1" dirty="0">
                <a:solidFill>
                  <a:srgbClr val="83C400"/>
                </a:solidFill>
              </a:rPr>
              <a:t>/* </a:t>
            </a:r>
            <a:r>
              <a:rPr lang="en-US" altLang="zh-CN" sz="1600" b="1" dirty="0" err="1">
                <a:solidFill>
                  <a:srgbClr val="83C400"/>
                </a:solidFill>
              </a:rPr>
              <a:t>Clock_t</a:t>
            </a:r>
            <a:r>
              <a:rPr lang="en-US" altLang="zh-CN" sz="1600" b="1" dirty="0">
                <a:solidFill>
                  <a:srgbClr val="83C400"/>
                </a:solidFill>
              </a:rPr>
              <a:t> is the variable returned by function clock(). */</a:t>
            </a:r>
            <a:endParaRPr lang="zh-CN" altLang="en-US" sz="1600" b="1" dirty="0">
              <a:solidFill>
                <a:srgbClr val="83C400"/>
              </a:solidFill>
            </a:endParaRPr>
          </a:p>
        </p:txBody>
      </p:sp>
      <p:sp>
        <p:nvSpPr>
          <p:cNvPr id="9" name="文本框 8"/>
          <p:cNvSpPr txBox="1"/>
          <p:nvPr/>
        </p:nvSpPr>
        <p:spPr>
          <a:xfrm>
            <a:off x="827584" y="3212976"/>
            <a:ext cx="6405408" cy="338554"/>
          </a:xfrm>
          <a:prstGeom prst="rect">
            <a:avLst/>
          </a:prstGeom>
          <a:noFill/>
        </p:spPr>
        <p:txBody>
          <a:bodyPr wrap="none" rtlCol="0">
            <a:spAutoFit/>
          </a:bodyPr>
          <a:lstStyle/>
          <a:p>
            <a:r>
              <a:rPr lang="en-US" altLang="zh-CN" sz="1600" b="1" dirty="0">
                <a:solidFill>
                  <a:srgbClr val="83C400"/>
                </a:solidFill>
              </a:rPr>
              <a:t>/* Record the running time for a function. Time unit is second. */</a:t>
            </a:r>
            <a:endParaRPr lang="zh-CN" altLang="en-US" sz="1600" b="1" dirty="0">
              <a:solidFill>
                <a:srgbClr val="83C400"/>
              </a:solidFill>
            </a:endParaRPr>
          </a:p>
        </p:txBody>
      </p:sp>
      <p:sp>
        <p:nvSpPr>
          <p:cNvPr id="11" name="文本框 10"/>
          <p:cNvSpPr txBox="1"/>
          <p:nvPr/>
        </p:nvSpPr>
        <p:spPr>
          <a:xfrm>
            <a:off x="2487072" y="4062480"/>
            <a:ext cx="1776448" cy="338554"/>
          </a:xfrm>
          <a:prstGeom prst="rect">
            <a:avLst/>
          </a:prstGeom>
          <a:noFill/>
        </p:spPr>
        <p:txBody>
          <a:bodyPr wrap="none" rtlCol="0">
            <a:spAutoFit/>
          </a:bodyPr>
          <a:lstStyle/>
          <a:p>
            <a:r>
              <a:rPr lang="en-US" altLang="zh-CN" sz="1600" b="1" dirty="0">
                <a:solidFill>
                  <a:srgbClr val="83C400"/>
                </a:solidFill>
              </a:rPr>
              <a:t>/* Start timing. */</a:t>
            </a:r>
            <a:endParaRPr lang="zh-CN" altLang="en-US" sz="1600" b="1" dirty="0">
              <a:solidFill>
                <a:srgbClr val="83C400"/>
              </a:solidFill>
            </a:endParaRPr>
          </a:p>
        </p:txBody>
      </p:sp>
      <p:sp>
        <p:nvSpPr>
          <p:cNvPr id="12" name="文本框 11"/>
          <p:cNvSpPr txBox="1"/>
          <p:nvPr/>
        </p:nvSpPr>
        <p:spPr>
          <a:xfrm>
            <a:off x="2502636" y="4658591"/>
            <a:ext cx="1763624" cy="338554"/>
          </a:xfrm>
          <a:prstGeom prst="rect">
            <a:avLst/>
          </a:prstGeom>
          <a:noFill/>
        </p:spPr>
        <p:txBody>
          <a:bodyPr wrap="none" rtlCol="0">
            <a:spAutoFit/>
          </a:bodyPr>
          <a:lstStyle/>
          <a:p>
            <a:r>
              <a:rPr lang="en-US" altLang="zh-CN" sz="1600" b="1" dirty="0">
                <a:solidFill>
                  <a:srgbClr val="83C400"/>
                </a:solidFill>
              </a:rPr>
              <a:t>/* Stop timing. */</a:t>
            </a:r>
            <a:endParaRPr lang="zh-CN" altLang="en-US" sz="1600" b="1" dirty="0">
              <a:solidFill>
                <a:srgbClr val="83C400"/>
              </a:solidFill>
            </a:endParaRPr>
          </a:p>
        </p:txBody>
      </p:sp>
    </p:spTree>
    <p:extLst>
      <p:ext uri="{BB962C8B-B14F-4D97-AF65-F5344CB8AC3E}">
        <p14:creationId xmlns:p14="http://schemas.microsoft.com/office/powerpoint/2010/main" val="36712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r>
                <a14:m>
                  <m:oMath xmlns:m="http://schemas.openxmlformats.org/officeDocument/2006/math">
                    <m:r>
                      <a:rPr lang="en-US" altLang="zh-CN" b="0" i="1">
                        <a:latin typeface="Cambria Math" panose="02040503050406030204" pitchFamily="18" charset="0"/>
                      </a:rPr>
                      <m:t>𝑓</m:t>
                    </m:r>
                    <m:d>
                      <m:dPr>
                        <m:ctrlPr>
                          <a:rPr lang="en-US" altLang="zh-CN" i="1">
                            <a:latin typeface="Cambria Math" panose="02040503050406030204" pitchFamily="18" charset="0"/>
                          </a:rPr>
                        </m:ctrlPr>
                      </m:dPr>
                      <m:e>
                        <m:r>
                          <a:rPr lang="en-US" altLang="zh-CN" b="0" i="1">
                            <a:latin typeface="Cambria Math" panose="02040503050406030204" pitchFamily="18" charset="0"/>
                          </a:rPr>
                          <m:t>𝑥</m:t>
                        </m:r>
                      </m:e>
                    </m:d>
                    <m:r>
                      <a:rPr lang="en-US" altLang="zh-CN" b="0"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=0</m:t>
                        </m:r>
                      </m:sub>
                      <m:sup>
                        <m:r>
                          <a:rPr lang="en-US" altLang="zh-CN" b="0" i="1">
                            <a:latin typeface="Cambria Math" panose="02040503050406030204" pitchFamily="18" charset="0"/>
                            <a:ea typeface="Cambria Math" panose="02040503050406030204" pitchFamily="18" charset="0"/>
                          </a:rPr>
                          <m:t>9</m:t>
                        </m:r>
                      </m:sup>
                    </m:sSubSup>
                    <m:r>
                      <a:rPr lang="en-US" altLang="zh-CN" b="0" i="1">
                        <a:latin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a:latin typeface="Cambria Math" panose="02040503050406030204" pitchFamily="18" charset="0"/>
                            <a:ea typeface="Cambria Math" panose="02040503050406030204" pitchFamily="18" charset="0"/>
                          </a:rPr>
                          <m:t>𝑥</m:t>
                        </m:r>
                      </m:e>
                      <m:sup>
                        <m:r>
                          <a:rPr lang="en-US" altLang="zh-CN" b="0" i="1">
                            <a:latin typeface="Cambria Math" panose="02040503050406030204" pitchFamily="18" charset="0"/>
                            <a:ea typeface="Cambria Math" panose="02040503050406030204" pitchFamily="18" charset="0"/>
                          </a:rPr>
                          <m:t>𝑖</m:t>
                        </m:r>
                      </m:sup>
                    </m:sSup>
                  </m:oMath>
                </a14:m>
                <a:r>
                  <a:rPr lang="en-US" altLang="zh-CN" dirty="0">
                    <a:latin typeface="Arial" charset="0"/>
                    <a:cs typeface="Arial" charset="0"/>
                  </a:rPr>
                  <a:t> at a fixed value</a:t>
                </a:r>
                <a14:m>
                  <m:oMath xmlns:m="http://schemas.openxmlformats.org/officeDocument/2006/math">
                    <m:r>
                      <a:rPr lang="en-US" altLang="zh-CN" i="1" dirty="0" smtClean="0">
                        <a:latin typeface="Cambria Math" panose="02040503050406030204" pitchFamily="18" charset="0"/>
                        <a:cs typeface="Arial" charset="0"/>
                      </a:rPr>
                      <m:t> </m:t>
                    </m:r>
                    <m:r>
                      <a:rPr lang="en-US" altLang="zh-CN" i="1" dirty="0" smtClean="0">
                        <a:latin typeface="Cambria Math" panose="02040503050406030204" pitchFamily="18" charset="0"/>
                        <a:cs typeface="Arial" charset="0"/>
                      </a:rPr>
                      <m:t>𝑥</m:t>
                    </m:r>
                    <m:r>
                      <a:rPr lang="en-US" altLang="zh-CN" i="1" dirty="0" smtClean="0">
                        <a:latin typeface="Cambria Math" panose="02040503050406030204" pitchFamily="18" charset="0"/>
                        <a:cs typeface="Arial" charset="0"/>
                      </a:rPr>
                      <m:t>=1.1</m:t>
                    </m:r>
                  </m:oMath>
                </a14:m>
                <a:r>
                  <a:rPr lang="en-US" altLang="zh-CN" dirty="0">
                    <a:latin typeface="Arial" charset="0"/>
                    <a:cs typeface="Arial" charset="0"/>
                  </a:rPr>
                  <a:t>,</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1.1</m:t>
                        </m:r>
                      </m:e>
                    </m:d>
                  </m:oMath>
                </a14:m>
                <a:r>
                  <a:rPr lang="en-US" altLang="zh-CN" dirty="0">
                    <a:latin typeface="Arial" charset="0"/>
                    <a:cs typeface="Arial" charset="0"/>
                  </a:rPr>
                  <a:t>.</a:t>
                </a:r>
                <a:endParaRPr lang="en-US" altLang="en-US" dirty="0">
                  <a:latin typeface="Arial" charset="0"/>
                  <a:cs typeface="Arial" charset="0"/>
                </a:endParaRPr>
              </a:p>
            </p:txBody>
          </p:sp>
        </mc:Choice>
        <mc:Fallback xmlns="">
          <p:sp>
            <p:nvSpPr>
              <p:cNvPr id="7170" name="Rectangle 2"/>
              <p:cNvSpPr>
                <a:spLocks noGrp="1" noRot="1" noChangeAspect="1" noMove="1" noResize="1" noEditPoints="1" noAdjustHandles="1" noChangeArrowheads="1" noChangeShapeType="1" noTextEdit="1"/>
              </p:cNvSpPr>
              <p:nvPr>
                <p:ph type="title"/>
              </p:nvPr>
            </p:nvSpPr>
            <p:spPr>
              <a:blipFill>
                <a:blip r:embed="rId3"/>
                <a:stretch>
                  <a:fillRect b="-5851"/>
                </a:stretch>
              </a:blipFill>
            </p:spPr>
            <p:txBody>
              <a:bodyPr/>
              <a:lstStyle/>
              <a:p>
                <a:r>
                  <a:rPr lang="zh-CN" altLang="en-US">
                    <a:noFill/>
                  </a:rPr>
                  <a:t> </a:t>
                </a:r>
              </a:p>
            </p:txBody>
          </p:sp>
        </mc:Fallback>
      </mc:AlternateContent>
      <p:grpSp>
        <p:nvGrpSpPr>
          <p:cNvPr id="4" name="组合 3"/>
          <p:cNvGrpSpPr/>
          <p:nvPr/>
        </p:nvGrpSpPr>
        <p:grpSpPr>
          <a:xfrm>
            <a:off x="1329190" y="1556792"/>
            <a:ext cx="6624736" cy="2448272"/>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32866" y="2925285"/>
              <a:ext cx="3374032" cy="2114606"/>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fpoly1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a[0];</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&lt;=0;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p +=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pow( x,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221089"/>
            <a:ext cx="6610218" cy="2364984"/>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40225" y="2910525"/>
              <a:ext cx="3374032" cy="2189077"/>
            </a:xfrm>
            <a:prstGeom prst="rect">
              <a:avLst/>
            </a:prstGeom>
            <a:noFill/>
            <a:ln w="19050">
              <a:noFill/>
            </a:ln>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fpoly2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a[n];</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&gt; 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latin typeface="Arial" panose="020B0604020202020204" pitchFamily="34" charset="0"/>
                  <a:cs typeface="Arial" panose="020B0604020202020204" pitchFamily="34" charset="0"/>
                </a:rPr>
                <a:t>       p = a[i-1]  + x* p;</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8003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3374032" cy="1033624"/>
            </a:xfrm>
            <a:prstGeom prst="rect">
              <a:avLst/>
            </a:prstGeom>
            <a:noFill/>
          </p:spPr>
          <p:txBody>
            <a:bodyPr wrap="square" rtlCol="0">
              <a:spAutoFit/>
            </a:bodyPr>
            <a:lstStyle/>
            <a:p>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stdio.h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time.h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math.h</a:t>
              </a:r>
              <a:r>
                <a:rPr lang="en-US" altLang="zh-CN" sz="1500" b="1" dirty="0">
                  <a:latin typeface="+mj-lt"/>
                  <a:cs typeface="Arial" panose="020B0604020202020204" pitchFamily="34" charset="0"/>
                </a:rPr>
                <a:t>&gt;</a:t>
              </a:r>
            </a:p>
            <a:p>
              <a:r>
                <a:rPr lang="en-US" altLang="zh-CN" sz="1500" b="1" dirty="0" err="1">
                  <a:latin typeface="+mj-lt"/>
                  <a:cs typeface="Arial" panose="020B0604020202020204" pitchFamily="34" charset="0"/>
                </a:rPr>
                <a:t>clock_t</a:t>
              </a:r>
              <a:r>
                <a:rPr lang="en-US" altLang="zh-CN" sz="1500" b="1" dirty="0">
                  <a:latin typeface="+mj-lt"/>
                  <a:cs typeface="Arial" panose="020B0604020202020204" pitchFamily="34" charset="0"/>
                </a:rPr>
                <a:t> start, stop;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duration;</a:t>
              </a:r>
            </a:p>
            <a:p>
              <a:r>
                <a:rPr lang="en-US" altLang="zh-CN" sz="1500" b="1" dirty="0">
                  <a:solidFill>
                    <a:srgbClr val="0000FF"/>
                  </a:solidFill>
                  <a:latin typeface="+mj-lt"/>
                  <a:cs typeface="Arial" panose="020B0604020202020204" pitchFamily="34" charset="0"/>
                </a:rPr>
                <a:t>#define </a:t>
              </a:r>
              <a:r>
                <a:rPr lang="en-US" altLang="zh-CN" sz="1500" b="1" dirty="0">
                  <a:latin typeface="+mj-lt"/>
                  <a:cs typeface="Arial" panose="020B0604020202020204" pitchFamily="34" charset="0"/>
                </a:rPr>
                <a:t>MAXN 10  </a:t>
              </a:r>
              <a:r>
                <a:rPr lang="en-US" altLang="zh-CN" sz="1500" b="1" dirty="0">
                  <a:solidFill>
                    <a:srgbClr val="83C400"/>
                  </a:solidFill>
                  <a:latin typeface="+mj-lt"/>
                  <a:cs typeface="Arial" panose="020B0604020202020204" pitchFamily="34" charset="0"/>
                </a:rPr>
                <a:t>/*maximum order of the polynomial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fpoly1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fpoly2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err="1">
                  <a:solidFill>
                    <a:srgbClr val="0000FF"/>
                  </a:solidFill>
                  <a:latin typeface="+mj-lt"/>
                  <a:cs typeface="Arial" panose="020B0604020202020204" pitchFamily="34" charset="0"/>
                </a:rPr>
                <a:t>int</a:t>
              </a:r>
              <a:r>
                <a:rPr lang="en-US" altLang="zh-CN" sz="1500" b="1" dirty="0">
                  <a:latin typeface="+mj-lt"/>
                  <a:cs typeface="Arial" panose="020B0604020202020204" pitchFamily="34" charset="0"/>
                </a:rPr>
                <a:t> main ()</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a[MAXN]; </a:t>
              </a:r>
              <a:r>
                <a:rPr lang="en-US" altLang="zh-CN" sz="1500" b="1" dirty="0">
                  <a:solidFill>
                    <a:srgbClr val="83C400"/>
                  </a:solidFill>
                  <a:latin typeface="+mj-lt"/>
                  <a:cs typeface="Arial" panose="020B0604020202020204" pitchFamily="34" charset="0"/>
                </a:rPr>
                <a:t>/*save the coefficient of the polynomial*/</a:t>
              </a:r>
            </a:p>
            <a:p>
              <a:r>
                <a:rPr lang="en-US" altLang="zh-CN" sz="1500" b="1" dirty="0">
                  <a:solidFill>
                    <a:srgbClr val="83C400"/>
                  </a:solidFill>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for</a:t>
              </a:r>
              <a:r>
                <a:rPr lang="en-US" altLang="zh-CN" sz="1500" b="1" dirty="0">
                  <a:latin typeface="+mj-lt"/>
                  <a:cs typeface="Arial" panose="020B0604020202020204" pitchFamily="34" charset="0"/>
                </a:rPr>
                <a:t> (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=0;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&lt;MAXN;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a[</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p:txBody>
        </p:sp>
      </p:grpSp>
      <mc:AlternateContent xmlns:mc="http://schemas.openxmlformats.org/markup-compatibility/2006" xmlns:a14="http://schemas.microsoft.com/office/drawing/2010/main">
        <mc:Choice Requires="a14">
          <p:sp>
            <p:nvSpPr>
              <p:cNvPr id="10" name="文本框 9"/>
              <p:cNvSpPr txBox="1"/>
              <p:nvPr/>
            </p:nvSpPr>
            <p:spPr>
              <a:xfrm>
                <a:off x="5836683" y="404664"/>
                <a:ext cx="2499852" cy="4900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ea typeface="Cambria Math" panose="02040503050406030204" pitchFamily="18" charset="0"/>
                            </a:rPr>
                          </m:ctrlPr>
                        </m:sSubSupPr>
                        <m:e>
                          <m:r>
                            <a:rPr lang="en-US" altLang="zh-CN" sz="2400" b="1" i="1">
                              <a:latin typeface="Cambria Math" panose="02040503050406030204" pitchFamily="18" charset="0"/>
                              <a:ea typeface="Cambria Math" panose="02040503050406030204" pitchFamily="18" charset="0"/>
                            </a:rPr>
                            <m:t>∑</m:t>
                          </m:r>
                        </m:e>
                        <m:sub>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sub>
                        <m:sup>
                          <m:r>
                            <a:rPr lang="en-US" altLang="zh-CN" sz="2400" b="1" i="1" smtClean="0">
                              <a:latin typeface="Cambria Math" panose="02040503050406030204" pitchFamily="18" charset="0"/>
                              <a:ea typeface="Cambria Math" panose="02040503050406030204" pitchFamily="18" charset="0"/>
                            </a:rPr>
                            <m:t>𝟗</m:t>
                          </m:r>
                        </m:sup>
                      </m:sSubSup>
                      <m:r>
                        <a:rPr lang="en-US" altLang="zh-CN" sz="2400" b="1" i="1" smtClean="0">
                          <a:latin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𝒊</m:t>
                          </m:r>
                        </m:sup>
                      </m:sSup>
                    </m:oMath>
                  </m:oMathPara>
                </a14:m>
                <a:endParaRPr lang="zh-CN" altLang="en-US" sz="24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5836683" y="404664"/>
                <a:ext cx="2499852" cy="490071"/>
              </a:xfrm>
              <a:prstGeom prst="rect">
                <a:avLst/>
              </a:prstGeom>
              <a:blipFill>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556791"/>
            <a:ext cx="3512162" cy="1845373"/>
          </a:xfrm>
          <a:prstGeom prst="rect">
            <a:avLst/>
          </a:prstGeom>
        </p:spPr>
      </p:pic>
      <p:sp>
        <p:nvSpPr>
          <p:cNvPr id="8" name="文本框 7"/>
          <p:cNvSpPr txBox="1"/>
          <p:nvPr/>
        </p:nvSpPr>
        <p:spPr>
          <a:xfrm>
            <a:off x="683568" y="3011832"/>
            <a:ext cx="4896544" cy="1754326"/>
          </a:xfrm>
          <a:prstGeom prst="rect">
            <a:avLst/>
          </a:prstGeom>
          <a:noFill/>
        </p:spPr>
        <p:txBody>
          <a:bodyPr wrap="square" rtlCol="0">
            <a:spAutoFit/>
          </a:bodyPr>
          <a:lstStyle/>
          <a:p>
            <a:r>
              <a:rPr lang="en-US" altLang="zh-CN" sz="1500" b="1" dirty="0">
                <a:latin typeface="+mn-lt"/>
                <a:cs typeface="Arial" panose="020B0604020202020204" pitchFamily="34" charset="0"/>
              </a:rPr>
              <a:t>   start = clock ();</a:t>
            </a:r>
          </a:p>
          <a:p>
            <a:r>
              <a:rPr lang="en-US" altLang="zh-CN" sz="1500" b="1" dirty="0">
                <a:latin typeface="+mn-lt"/>
                <a:cs typeface="Arial" panose="020B0604020202020204" pitchFamily="34" charset="0"/>
              </a:rPr>
              <a:t>   fpoly1(MAXN-1,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%f\n”,(</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endParaRPr lang="zh-CN" altLang="en-US" dirty="0"/>
          </a:p>
        </p:txBody>
      </p:sp>
      <p:sp>
        <p:nvSpPr>
          <p:cNvPr id="11" name="文本框 10"/>
          <p:cNvSpPr txBox="1"/>
          <p:nvPr/>
        </p:nvSpPr>
        <p:spPr>
          <a:xfrm>
            <a:off x="655812" y="4583009"/>
            <a:ext cx="4527906" cy="1985159"/>
          </a:xfrm>
          <a:prstGeom prst="rect">
            <a:avLst/>
          </a:prstGeom>
          <a:noFill/>
        </p:spPr>
        <p:txBody>
          <a:bodyPr wrap="none" rtlCol="0">
            <a:spAutoFit/>
          </a:bodyPr>
          <a:lstStyle/>
          <a:p>
            <a:r>
              <a:rPr lang="en-US" altLang="zh-CN" b="1" dirty="0">
                <a:latin typeface="+mn-lt"/>
                <a:cs typeface="Arial" panose="020B0604020202020204" pitchFamily="34" charset="0"/>
              </a:rPr>
              <a:t>   </a:t>
            </a:r>
            <a:r>
              <a:rPr lang="en-US" altLang="zh-CN" sz="1500" b="1" dirty="0">
                <a:latin typeface="+mn-lt"/>
                <a:cs typeface="Arial" panose="020B0604020202020204" pitchFamily="34" charset="0"/>
              </a:rPr>
              <a:t>start = clock ();</a:t>
            </a:r>
          </a:p>
          <a:p>
            <a:r>
              <a:rPr lang="en-US" altLang="zh-CN" sz="1500" b="1" dirty="0">
                <a:latin typeface="+mn-lt"/>
                <a:cs typeface="Arial" panose="020B0604020202020204" pitchFamily="34" charset="0"/>
              </a:rPr>
              <a:t>   fpoly2(MAXN-1,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r>
              <a:rPr lang="en-US" altLang="zh-CN" sz="1500" b="1" dirty="0">
                <a:solidFill>
                  <a:srgbClr val="0000FF"/>
                </a:solidFill>
                <a:latin typeface="+mn-lt"/>
                <a:cs typeface="Arial" panose="020B0604020202020204" pitchFamily="34" charset="0"/>
              </a:rPr>
              <a:t> return</a:t>
            </a:r>
            <a:r>
              <a:rPr lang="en-US" altLang="zh-CN" sz="1500" b="1" dirty="0">
                <a:latin typeface="+mn-lt"/>
                <a:cs typeface="Arial" panose="020B0604020202020204" pitchFamily="34" charset="0"/>
              </a:rPr>
              <a:t> 0;</a:t>
            </a:r>
          </a:p>
          <a:p>
            <a:r>
              <a:rPr lang="en-US" altLang="zh-CN" sz="1500" b="1" dirty="0">
                <a:latin typeface="+mn-lt"/>
                <a:cs typeface="Arial" panose="020B0604020202020204" pitchFamily="34" charset="0"/>
              </a:rPr>
              <a:t>}</a:t>
            </a:r>
            <a:endParaRPr lang="zh-CN" altLang="en-US" sz="1500" dirty="0">
              <a:latin typeface="+mn-lt"/>
            </a:endParaRPr>
          </a:p>
        </p:txBody>
      </p:sp>
    </p:spTree>
    <p:extLst>
      <p:ext uri="{BB962C8B-B14F-4D97-AF65-F5344CB8AC3E}">
        <p14:creationId xmlns:p14="http://schemas.microsoft.com/office/powerpoint/2010/main" val="91620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5072462" cy="2369476"/>
            </a:xfrm>
            <a:prstGeom prst="rect">
              <a:avLst/>
            </a:prstGeom>
            <a:noFill/>
          </p:spPr>
          <p:txBody>
            <a:bodyPr wrap="square" rtlCol="0">
              <a:spAutoFit/>
            </a:bodyPr>
            <a:lstStyle/>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stdio.h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time.h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math.h</a:t>
              </a:r>
              <a:r>
                <a:rPr lang="en-US" altLang="zh-CN" sz="1600" b="1" dirty="0">
                  <a:latin typeface="+mj-lt"/>
                  <a:cs typeface="Arial" panose="020B0604020202020204" pitchFamily="34" charset="0"/>
                </a:rPr>
                <a:t>&gt;</a:t>
              </a:r>
            </a:p>
            <a:p>
              <a:r>
                <a:rPr lang="en-US" altLang="zh-CN" b="1" dirty="0">
                  <a:latin typeface="Arial" panose="020B0604020202020204" pitchFamily="34" charset="0"/>
                  <a:cs typeface="Arial" panose="020B0604020202020204" pitchFamily="34" charset="0"/>
                </a:rPr>
                <a:t>……</a:t>
              </a:r>
            </a:p>
            <a:p>
              <a:r>
                <a:rPr lang="en-US" altLang="zh-CN" sz="1600" b="1" dirty="0">
                  <a:solidFill>
                    <a:srgbClr val="0000FF"/>
                  </a:solidFill>
                  <a:latin typeface="+mj-lt"/>
                  <a:cs typeface="Arial" panose="020B0604020202020204" pitchFamily="34" charset="0"/>
                </a:rPr>
                <a:t>#define </a:t>
              </a:r>
              <a:r>
                <a:rPr lang="en-US" altLang="zh-CN" sz="1600" b="1" dirty="0">
                  <a:latin typeface="+mj-lt"/>
                  <a:cs typeface="Arial" panose="020B0604020202020204" pitchFamily="34" charset="0"/>
                </a:rPr>
                <a:t>MAXK 1e7  </a:t>
              </a:r>
            </a:p>
            <a:p>
              <a:r>
                <a:rPr lang="en-US" altLang="zh-CN" sz="1600" b="1" dirty="0">
                  <a:solidFill>
                    <a:srgbClr val="83C400"/>
                  </a:solidFill>
                  <a:latin typeface="+mj-lt"/>
                  <a:cs typeface="Arial" panose="020B0604020202020204" pitchFamily="34" charset="0"/>
                </a:rPr>
                <a:t>/*maximum repeat time of the test function */</a:t>
              </a:r>
            </a:p>
            <a:p>
              <a:r>
                <a:rPr lang="en-US" altLang="zh-CN" sz="1600" b="1" dirty="0">
                  <a:cs typeface="Arial" panose="020B0604020202020204" pitchFamily="34" charset="0"/>
                </a:rPr>
                <a:t>……</a:t>
              </a:r>
            </a:p>
            <a:p>
              <a:r>
                <a:rPr lang="en-US" altLang="zh-CN" sz="1600" b="1" dirty="0" err="1">
                  <a:solidFill>
                    <a:srgbClr val="0000FF"/>
                  </a:solidFill>
                  <a:latin typeface="+mj-lt"/>
                  <a:cs typeface="Arial" panose="020B0604020202020204" pitchFamily="34" charset="0"/>
                </a:rPr>
                <a:t>int</a:t>
              </a:r>
              <a:r>
                <a:rPr lang="en-US" altLang="zh-CN" sz="1600" b="1" dirty="0">
                  <a:latin typeface="+mj-lt"/>
                  <a:cs typeface="Arial" panose="020B0604020202020204" pitchFamily="34" charset="0"/>
                </a:rPr>
                <a:t> main ()</a:t>
              </a:r>
            </a:p>
            <a:p>
              <a:r>
                <a:rPr lang="en-US" altLang="zh-CN" sz="1600" b="1" dirty="0">
                  <a:latin typeface="+mj-lt"/>
                  <a:cs typeface="Arial" panose="020B0604020202020204" pitchFamily="34" charset="0"/>
                </a:rPr>
                <a:t>{  </a:t>
              </a:r>
              <a:r>
                <a:rPr lang="en-US" altLang="zh-CN" sz="1600" b="1" dirty="0">
                  <a:cs typeface="Arial" panose="020B0604020202020204" pitchFamily="34" charset="0"/>
                </a:rPr>
                <a:t>……</a:t>
              </a: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start = clock ();</a:t>
              </a: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stop = clock (); </a:t>
              </a:r>
            </a:p>
            <a:p>
              <a:r>
                <a:rPr lang="en-US" altLang="zh-CN" sz="1600" b="1" dirty="0">
                  <a:latin typeface="+mj-lt"/>
                  <a:cs typeface="Arial" panose="020B0604020202020204" pitchFamily="34" charset="0"/>
                </a:rPr>
                <a:t>   duration = ((</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start))/CLOCKS_PER_SEC</a:t>
              </a:r>
              <a:r>
                <a:rPr lang="en-US" altLang="zh-CN" sz="1600" b="1" dirty="0">
                  <a:solidFill>
                    <a:srgbClr val="FF0000"/>
                  </a:solidFill>
                  <a:latin typeface="+mj-lt"/>
                  <a:cs typeface="Arial" panose="020B0604020202020204" pitchFamily="34" charset="0"/>
                </a:rPr>
                <a:t>/MAXK</a:t>
              </a:r>
              <a:r>
                <a:rPr lang="en-US" altLang="zh-CN" sz="1600" b="1" dirty="0">
                  <a:latin typeface="+mj-lt"/>
                  <a:cs typeface="Arial" panose="020B0604020202020204" pitchFamily="34" charset="0"/>
                </a:rPr>
                <a:t>; </a:t>
              </a:r>
            </a:p>
            <a:p>
              <a:r>
                <a:rPr lang="en-US" altLang="zh-CN" sz="1600" b="1" dirty="0">
                  <a:solidFill>
                    <a:srgbClr val="83C400"/>
                  </a:solidFill>
                  <a:latin typeface="+mj-lt"/>
                  <a:cs typeface="Arial" panose="020B0604020202020204" pitchFamily="34" charset="0"/>
                </a:rPr>
                <a:t>    </a:t>
              </a:r>
              <a:r>
                <a:rPr lang="en-US" altLang="zh-CN" sz="1600" b="1" dirty="0">
                  <a:solidFill>
                    <a:srgbClr val="83C400"/>
                  </a:solidFill>
                  <a:cs typeface="Arial" panose="020B0604020202020204" pitchFamily="34" charset="0"/>
                </a:rPr>
                <a:t>/* compute running time for single function duration */</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(“ticks1 = %f\n”,(</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(“duration1 = %6.2e\n”, duration));</a:t>
              </a:r>
            </a:p>
            <a:p>
              <a:endParaRPr lang="en-US" altLang="zh-CN" sz="1600" b="1" dirty="0">
                <a:cs typeface="Arial" panose="020B0604020202020204" pitchFamily="34" charset="0"/>
              </a:endParaRPr>
            </a:p>
            <a:p>
              <a:r>
                <a:rPr lang="en-US" altLang="zh-CN" sz="1600" b="1" dirty="0">
                  <a:cs typeface="Arial" panose="020B0604020202020204" pitchFamily="34" charset="0"/>
                </a:rPr>
                <a:t>   ……</a:t>
              </a:r>
            </a:p>
            <a:p>
              <a:endParaRPr lang="en-US" altLang="zh-CN" sz="1600" b="1" dirty="0">
                <a:latin typeface="+mj-lt"/>
                <a:cs typeface="Arial" panose="020B0604020202020204" pitchFamily="34" charset="0"/>
              </a:endParaRPr>
            </a:p>
            <a:p>
              <a:r>
                <a:rPr lang="en-US" altLang="zh-CN" sz="1600" b="1" dirty="0">
                  <a:solidFill>
                    <a:srgbClr val="0000FF"/>
                  </a:solidFill>
                  <a:latin typeface="+mj-lt"/>
                  <a:cs typeface="Arial" panose="020B0604020202020204" pitchFamily="34" charset="0"/>
                </a:rPr>
                <a:t>   return</a:t>
              </a:r>
              <a:r>
                <a:rPr lang="en-US" altLang="zh-CN" sz="1600" b="1" dirty="0">
                  <a:latin typeface="+mj-lt"/>
                  <a:cs typeface="Arial" panose="020B0604020202020204" pitchFamily="34" charset="0"/>
                </a:rPr>
                <a:t> 0;</a:t>
              </a:r>
            </a:p>
            <a:p>
              <a:r>
                <a:rPr lang="en-US" altLang="zh-CN" sz="1600" b="1" dirty="0">
                  <a:latin typeface="+mj-lt"/>
                  <a:cs typeface="Arial" panose="020B0604020202020204" pitchFamily="34" charset="0"/>
                </a:rPr>
                <a:t>}</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772" y="4890523"/>
            <a:ext cx="3623259" cy="1650001"/>
          </a:xfrm>
          <a:prstGeom prst="rect">
            <a:avLst/>
          </a:prstGeom>
        </p:spPr>
      </p:pic>
      <p:sp>
        <p:nvSpPr>
          <p:cNvPr id="6" name="文本框 5"/>
          <p:cNvSpPr txBox="1"/>
          <p:nvPr/>
        </p:nvSpPr>
        <p:spPr>
          <a:xfrm>
            <a:off x="755576" y="3127246"/>
            <a:ext cx="7328929" cy="615553"/>
          </a:xfrm>
          <a:prstGeom prst="rect">
            <a:avLst/>
          </a:prstGeom>
          <a:noFill/>
        </p:spPr>
        <p:txBody>
          <a:bodyPr wrap="none" rtlCol="0">
            <a:spAutoFit/>
          </a:bodyPr>
          <a:lstStyle/>
          <a:p>
            <a:r>
              <a:rPr lang="en-US" altLang="zh-CN" b="1" dirty="0">
                <a:cs typeface="Arial" panose="020B0604020202020204" pitchFamily="34" charset="0"/>
              </a:rPr>
              <a:t> </a:t>
            </a:r>
            <a:r>
              <a:rPr lang="en-US" altLang="zh-CN" sz="1600" b="1" dirty="0">
                <a:latin typeface="+mn-lt"/>
                <a:cs typeface="Arial" panose="020B0604020202020204" pitchFamily="34" charset="0"/>
              </a:rPr>
              <a:t>for (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=0;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&lt;MAXK;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 </a:t>
            </a:r>
          </a:p>
          <a:p>
            <a:r>
              <a:rPr lang="en-US" altLang="zh-CN" sz="1600" b="1" dirty="0">
                <a:latin typeface="+mn-lt"/>
                <a:cs typeface="Arial" panose="020B0604020202020204" pitchFamily="34" charset="0"/>
              </a:rPr>
              <a:t>          fpoly1(MAXN-1, a, 1.1); </a:t>
            </a:r>
            <a:r>
              <a:rPr lang="en-US" altLang="zh-CN" sz="1600" b="1" dirty="0">
                <a:solidFill>
                  <a:srgbClr val="83C400"/>
                </a:solidFill>
                <a:latin typeface="+mn-lt"/>
                <a:cs typeface="Arial" panose="020B0604020202020204" pitchFamily="34" charset="0"/>
              </a:rPr>
              <a:t> /* repeat the test function to get enough clock ticks*/</a:t>
            </a:r>
            <a:endParaRPr lang="zh-CN" altLang="en-US" sz="1600" dirty="0">
              <a:latin typeface="+mn-lt"/>
            </a:endParaRPr>
          </a:p>
        </p:txBody>
      </p:sp>
    </p:spTree>
    <p:extLst>
      <p:ext uri="{BB962C8B-B14F-4D97-AF65-F5344CB8AC3E}">
        <p14:creationId xmlns:p14="http://schemas.microsoft.com/office/powerpoint/2010/main" val="1738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latin typeface="Arial" charset="0"/>
                <a:cs typeface="Arial" charset="0"/>
              </a:rPr>
              <a:t>How we manage this course?</a:t>
            </a:r>
            <a:endParaRPr lang="en-US" altLang="zh-CN" dirty="0">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64394"/>
            <a:ext cx="8229600" cy="3129211"/>
          </a:xfrm>
        </p:spPr>
        <p:txBody>
          <a:bodyPr>
            <a:normAutofit/>
          </a:bodyPr>
          <a:lstStyle/>
          <a:p>
            <a:pPr marL="0" indent="0" algn="ctr">
              <a:buNone/>
            </a:pPr>
            <a:r>
              <a:rPr lang="en-US" altLang="zh-CN" sz="3600" i="1" dirty="0"/>
              <a:t>The efficiency of a method/algorithm depends on the design of the algorithm.</a:t>
            </a:r>
            <a:endParaRPr lang="zh-CN" altLang="en-US" sz="3600" i="1" dirty="0"/>
          </a:p>
        </p:txBody>
      </p:sp>
      <p:pic>
        <p:nvPicPr>
          <p:cNvPr id="4" name="图片 3">
            <a:extLst>
              <a:ext uri="{FF2B5EF4-FFF2-40B4-BE49-F238E27FC236}">
                <a16:creationId xmlns:a16="http://schemas.microsoft.com/office/drawing/2014/main" id="{D950E0EC-BA62-9F47-BF6E-5DA82CF3F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577" y="3861048"/>
            <a:ext cx="1386846" cy="1761295"/>
          </a:xfrm>
          <a:prstGeom prst="rect">
            <a:avLst/>
          </a:prstGeom>
        </p:spPr>
      </p:pic>
    </p:spTree>
    <p:extLst>
      <p:ext uri="{BB962C8B-B14F-4D97-AF65-F5344CB8AC3E}">
        <p14:creationId xmlns:p14="http://schemas.microsoft.com/office/powerpoint/2010/main" val="63646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50000"/>
              </a:lnSpc>
              <a:spcAft>
                <a:spcPts val="1200"/>
              </a:spcAft>
              <a:buFont typeface="Arial" panose="020B0604020202020204" pitchFamily="34" charset="0"/>
              <a:buChar char="•"/>
            </a:pPr>
            <a:r>
              <a:rPr lang="en-US" altLang="zh-CN" sz="2400" b="1" i="1" dirty="0"/>
              <a:t>Data structure</a:t>
            </a:r>
            <a:r>
              <a:rPr lang="en-US" altLang="zh-CN" sz="2400" dirty="0"/>
              <a:t>, way in which data are stored for efficient search and retrieval.</a:t>
            </a:r>
          </a:p>
          <a:p>
            <a:pPr algn="just">
              <a:lnSpc>
                <a:spcPct val="150000"/>
              </a:lnSpc>
              <a:spcAft>
                <a:spcPts val="1200"/>
              </a:spcAft>
              <a:buFont typeface="Arial" panose="020B0604020202020204" pitchFamily="34" charset="0"/>
              <a:buChar char="•"/>
            </a:pPr>
            <a:r>
              <a:rPr lang="en-US" altLang="zh-CN" sz="2400" dirty="0"/>
              <a:t>Different data structures are suited for different </a:t>
            </a:r>
            <a:r>
              <a:rPr lang="en-US" altLang="zh-CN" sz="2400" b="1" i="1" dirty="0"/>
              <a:t>operations</a:t>
            </a:r>
            <a:r>
              <a:rPr lang="en-US" altLang="zh-CN" sz="2400" dirty="0"/>
              <a:t>. </a:t>
            </a:r>
          </a:p>
          <a:p>
            <a:pPr algn="just">
              <a:lnSpc>
                <a:spcPct val="150000"/>
              </a:lnSpc>
              <a:spcAft>
                <a:spcPts val="1200"/>
              </a:spcAft>
              <a:buFont typeface="Arial" panose="020B0604020202020204" pitchFamily="34" charset="0"/>
              <a:buChar char="•"/>
            </a:pPr>
            <a:r>
              <a:rPr lang="en-US" altLang="zh-CN" sz="2400" b="1" i="1" dirty="0"/>
              <a:t>Algorithm</a:t>
            </a:r>
            <a:r>
              <a:rPr lang="en-US" altLang="zh-CN" sz="2400" dirty="0"/>
              <a:t> is a procedure for solving a mathematical problem in a finite number of steps that frequently involves repetition of an operation. </a:t>
            </a:r>
            <a:endParaRPr lang="en-US" altLang="en-US" sz="2400" dirty="0">
              <a:latin typeface="Arial" charset="0"/>
              <a:cs typeface="Arial" charset="0"/>
            </a:endParaRPr>
          </a:p>
        </p:txBody>
      </p:sp>
    </p:spTree>
    <p:extLst>
      <p:ext uri="{BB962C8B-B14F-4D97-AF65-F5344CB8AC3E}">
        <p14:creationId xmlns:p14="http://schemas.microsoft.com/office/powerpoint/2010/main" val="392478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Data Type (ADT </a:t>
            </a:r>
            <a:r>
              <a:rPr lang="zh-CN" altLang="en-US" dirty="0"/>
              <a:t>抽象数据类型</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en-US" altLang="zh-CN" sz="2400" dirty="0"/>
              <a:t>Abstract: The method that we describe the data type, does not depend on the implementations.</a:t>
            </a:r>
          </a:p>
          <a:p>
            <a:pPr indent="342900">
              <a:lnSpc>
                <a:spcPct val="150000"/>
              </a:lnSpc>
            </a:pPr>
            <a:r>
              <a:rPr lang="en-US" altLang="zh-CN" dirty="0"/>
              <a:t>Not related to the computer that stores the data.</a:t>
            </a:r>
          </a:p>
          <a:p>
            <a:pPr indent="342900">
              <a:lnSpc>
                <a:spcPct val="150000"/>
              </a:lnSpc>
            </a:pPr>
            <a:r>
              <a:rPr lang="en-US" altLang="zh-CN" dirty="0"/>
              <a:t>Not related to the  physical structure that stores the data.</a:t>
            </a:r>
          </a:p>
          <a:p>
            <a:pPr indent="342900">
              <a:lnSpc>
                <a:spcPct val="150000"/>
              </a:lnSpc>
            </a:pPr>
            <a:r>
              <a:rPr lang="en-US" altLang="zh-CN" dirty="0"/>
              <a:t>Not related to the algorithm and language that implements the operation.</a:t>
            </a:r>
          </a:p>
          <a:p>
            <a:pPr>
              <a:lnSpc>
                <a:spcPct val="150000"/>
              </a:lnSpc>
            </a:pPr>
            <a:endParaRPr lang="en-US" altLang="zh-CN" dirty="0"/>
          </a:p>
          <a:p>
            <a:pPr>
              <a:lnSpc>
                <a:spcPct val="150000"/>
              </a:lnSpc>
            </a:pPr>
            <a:r>
              <a:rPr lang="en-US" altLang="zh-CN" sz="2400" dirty="0"/>
              <a:t>We only care about “</a:t>
            </a:r>
            <a:r>
              <a:rPr lang="en-US" altLang="zh-CN" sz="2400" i="1" dirty="0">
                <a:solidFill>
                  <a:srgbClr val="0000FF"/>
                </a:solidFill>
              </a:rPr>
              <a:t>how to design</a:t>
            </a:r>
            <a:r>
              <a:rPr lang="en-US" altLang="zh-CN" sz="2400" dirty="0"/>
              <a:t>” the objective data sets and related operations, not how to “</a:t>
            </a:r>
            <a:r>
              <a:rPr lang="en-US" altLang="zh-CN" sz="2400" i="1" dirty="0">
                <a:solidFill>
                  <a:srgbClr val="0000FF"/>
                </a:solidFill>
              </a:rPr>
              <a:t>implement</a:t>
            </a:r>
            <a:r>
              <a:rPr lang="en-US" altLang="zh-CN" sz="2400" dirty="0"/>
              <a:t>” a data structure.</a:t>
            </a:r>
            <a:endParaRPr lang="zh-CN" altLang="en-US" sz="2400" dirty="0"/>
          </a:p>
        </p:txBody>
      </p:sp>
    </p:spTree>
    <p:extLst>
      <p:ext uri="{BB962C8B-B14F-4D97-AF65-F5344CB8AC3E}">
        <p14:creationId xmlns:p14="http://schemas.microsoft.com/office/powerpoint/2010/main" val="2471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b="1" dirty="0"/>
                  <a:t>EX4 </a:t>
                </a:r>
                <a:r>
                  <a:rPr lang="en-US" altLang="zh-CN" dirty="0"/>
                  <a:t>Abstract data type of a </a:t>
                </a:r>
                <a14:m>
                  <m:oMath xmlns:m="http://schemas.openxmlformats.org/officeDocument/2006/math">
                    <m:r>
                      <a:rPr lang="en-US" altLang="zh-CN" b="1" i="1" dirty="0" smtClean="0">
                        <a:latin typeface="Cambria Math" panose="02040503050406030204" pitchFamily="18" charset="0"/>
                      </a:rPr>
                      <m:t>𝒎𝒂𝒕𝒓𝒊𝒙</m:t>
                    </m:r>
                  </m:oMath>
                </a14:m>
                <a:r>
                  <a:rPr lang="en-US" altLang="zh-CN" b="1" dirty="0"/>
                  <a:t> </a:t>
                </a:r>
                <a:endParaRPr lang="zh-CN" altLang="en-US"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20287"/>
                <a:ext cx="8229600" cy="5112568"/>
              </a:xfrm>
            </p:spPr>
            <p:txBody>
              <a:bodyPr>
                <a:normAutofit fontScale="92500" lnSpcReduction="20000"/>
              </a:bodyPr>
              <a:lstStyle/>
              <a:p>
                <a:r>
                  <a:rPr lang="en-US" altLang="zh-CN" dirty="0">
                    <a:solidFill>
                      <a:srgbClr val="0000FF"/>
                    </a:solidFill>
                  </a:rPr>
                  <a:t>Data type: </a:t>
                </a:r>
                <a14:m>
                  <m:oMath xmlns:m="http://schemas.openxmlformats.org/officeDocument/2006/math">
                    <m:r>
                      <a:rPr lang="en-US" altLang="zh-CN" i="1" dirty="0">
                        <a:latin typeface="Cambria Math" panose="02040503050406030204" pitchFamily="18" charset="0"/>
                        <a:ea typeface="Cambria Math" panose="02040503050406030204" pitchFamily="18" charset="0"/>
                      </a:rPr>
                      <m:t>𝑀𝑎𝑡𝑟𝑖𝑥</m:t>
                    </m:r>
                  </m:oMath>
                </a14:m>
                <a:endParaRPr lang="en-US" altLang="zh-CN" dirty="0"/>
              </a:p>
              <a:p>
                <a:r>
                  <a:rPr lang="en-US" altLang="zh-CN" dirty="0">
                    <a:solidFill>
                      <a:srgbClr val="0000FF"/>
                    </a:solidFill>
                  </a:rPr>
                  <a:t>Objects: </a:t>
                </a:r>
                <a:r>
                  <a:rPr lang="en-US" altLang="zh-CN" dirty="0"/>
                  <a:t>a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dirty="0"/>
                  <a:t> matrix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M</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𝑁</m:t>
                        </m:r>
                      </m:e>
                    </m:d>
                  </m:oMath>
                </a14:m>
                <a:r>
                  <a:rPr lang="zh-CN" altLang="en-US" dirty="0"/>
                  <a:t> </a:t>
                </a:r>
                <a:r>
                  <a:rPr lang="en-US" altLang="zh-CN" dirty="0"/>
                  <a:t>is composed by a number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en-US" altLang="zh-CN" dirty="0"/>
                  <a:t> array of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&gt;</m:t>
                    </m:r>
                  </m:oMath>
                </a14:m>
                <a:r>
                  <a:rPr lang="en-US" altLang="zh-CN" dirty="0"/>
                  <a:t>, where </a:t>
                </a:r>
                <a14:m>
                  <m:oMath xmlns:m="http://schemas.openxmlformats.org/officeDocument/2006/math">
                    <m:r>
                      <a:rPr lang="en-US" altLang="zh-CN" i="1">
                        <a:latin typeface="Cambria Math" panose="02040503050406030204" pitchFamily="18" charset="0"/>
                      </a:rPr>
                      <m:t>𝑎</m:t>
                    </m:r>
                  </m:oMath>
                </a14:m>
                <a:r>
                  <a:rPr lang="zh-CN" altLang="en-US" dirty="0"/>
                  <a:t> </a:t>
                </a:r>
                <a:r>
                  <a:rPr lang="en-US" altLang="zh-CN" dirty="0"/>
                  <a:t>present the value of the matrix element, </a:t>
                </a:r>
                <a14:m>
                  <m:oMath xmlns:m="http://schemas.openxmlformats.org/officeDocument/2006/math">
                    <m:r>
                      <a:rPr lang="en-US" altLang="zh-CN" i="1">
                        <a:latin typeface="Cambria Math" panose="02040503050406030204" pitchFamily="18" charset="0"/>
                      </a:rPr>
                      <m:t>𝑖</m:t>
                    </m:r>
                  </m:oMath>
                </a14:m>
                <a:r>
                  <a:rPr lang="zh-CN" altLang="en-US" dirty="0"/>
                  <a:t> </a:t>
                </a:r>
                <a:r>
                  <a:rPr lang="en-US" altLang="zh-CN" dirty="0"/>
                  <a:t>present the no. of row, and </a:t>
                </a:r>
                <a14:m>
                  <m:oMath xmlns:m="http://schemas.openxmlformats.org/officeDocument/2006/math">
                    <m:r>
                      <a:rPr lang="en-US" altLang="zh-CN" i="1">
                        <a:latin typeface="Cambria Math" panose="02040503050406030204" pitchFamily="18" charset="0"/>
                      </a:rPr>
                      <m:t>𝑗</m:t>
                    </m:r>
                  </m:oMath>
                </a14:m>
                <a:r>
                  <a:rPr lang="en-US" altLang="zh-CN" dirty="0"/>
                  <a:t> present the no. of column. </a:t>
                </a:r>
              </a:p>
              <a:p>
                <a:r>
                  <a:rPr lang="en-US" altLang="zh-CN" dirty="0">
                    <a:solidFill>
                      <a:srgbClr val="0000FF"/>
                    </a:solidFill>
                  </a:rPr>
                  <a:t>Operations</a:t>
                </a:r>
                <a:r>
                  <a:rPr lang="en-US" altLang="zh-CN" dirty="0"/>
                  <a:t>: for an arbitrary matrix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C</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𝑀𝑎𝑡𝑟𝑖𝑥</m:t>
                    </m:r>
                  </m:oMath>
                </a14:m>
                <a:r>
                  <a:rPr lang="en-US" altLang="zh-CN" dirty="0"/>
                  <a:t>, and integers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𝑀</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endParaRPr lang="en-US" altLang="zh-CN"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𝑐𝑟𝑒𝑎𝑡𝑒</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return an empty matrix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b="0"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𝐺𝑒𝑡𝑀𝑎𝑥𝑅𝑜𝑤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a14:m>
                <a:r>
                  <a:rPr lang="en-US" altLang="zh-CN" dirty="0"/>
                  <a:t>: return the number of rows;</a:t>
                </a:r>
              </a:p>
              <a:p>
                <a14:m>
                  <m:oMath xmlns:m="http://schemas.openxmlformats.org/officeDocument/2006/math">
                    <m:r>
                      <a:rPr lang="en-US" altLang="zh-CN" i="1">
                        <a:solidFill>
                          <a:srgbClr val="0000FF"/>
                        </a:solidFill>
                        <a:latin typeface="Cambria Math" panose="02040503050406030204" pitchFamily="18" charset="0"/>
                      </a:rPr>
                      <m:t>𝑖𝑛𝑡</m:t>
                    </m:r>
                    <m:r>
                      <a:rPr lang="en-US" altLang="zh-CN" i="1">
                        <a:latin typeface="Cambria Math" panose="02040503050406030204" pitchFamily="18" charset="0"/>
                      </a:rPr>
                      <m:t> </m:t>
                    </m:r>
                    <m:r>
                      <a:rPr lang="en-US" altLang="zh-CN" i="1">
                        <a:latin typeface="Cambria Math" panose="02040503050406030204" pitchFamily="18" charset="0"/>
                      </a:rPr>
                      <m:t>𝐺𝑒𝑡𝑀𝑎𝑥𝐶𝑜𝑙</m:t>
                    </m:r>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 </m:t>
                        </m:r>
                      </m:e>
                    </m:d>
                  </m:oMath>
                </a14:m>
                <a:r>
                  <a:rPr lang="en-US" altLang="zh-CN" dirty="0"/>
                  <a:t>: return the number of columns;</a:t>
                </a:r>
              </a:p>
              <a:p>
                <a14:m>
                  <m:oMath xmlns:m="http://schemas.openxmlformats.org/officeDocument/2006/math">
                    <m:r>
                      <a:rPr lang="en-US" altLang="zh-CN" i="1" dirty="0" smtClean="0">
                        <a:latin typeface="Cambria Math" panose="02040503050406030204" pitchFamily="18" charset="0"/>
                      </a:rPr>
                      <m:t>𝐸𝑙𝑒𝑚𝑒𝑛𝑡𝑇𝑦𝑝𝑒</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𝐺𝑒𝑡𝐸𝑛𝑡𝑟𝑦</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𝑀𝑎𝑡𝑟𝑖𝑥</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m:t>
                    </m:r>
                  </m:oMath>
                </a14:m>
                <a:r>
                  <a:rPr lang="zh-CN" altLang="en-US" dirty="0"/>
                  <a:t> </a:t>
                </a:r>
                <a:r>
                  <a:rPr lang="en-US" altLang="zh-CN" dirty="0"/>
                  <a:t>return the element of matrix A in row </a:t>
                </a:r>
                <a:r>
                  <a:rPr lang="en-US" altLang="zh-CN" dirty="0" err="1"/>
                  <a:t>i</a:t>
                </a:r>
                <a:r>
                  <a:rPr lang="en-US" altLang="zh-CN" dirty="0"/>
                  <a:t>, column j;</a:t>
                </a:r>
              </a:p>
              <a:p>
                <a:r>
                  <a:rPr lang="en-US" altLang="zh-CN" b="0" dirty="0"/>
                  <a:t>M</a:t>
                </a:r>
                <a14:m>
                  <m:oMath xmlns:m="http://schemas.openxmlformats.org/officeDocument/2006/math">
                    <m:r>
                      <a:rPr lang="en-US" altLang="zh-CN" b="0" i="1" smtClean="0">
                        <a:latin typeface="Cambria Math" panose="02040503050406030204" pitchFamily="18" charset="0"/>
                      </a:rPr>
                      <m:t>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𝐴𝑑𝑑</m:t>
                    </m:r>
                    <m:r>
                      <a:rPr lang="en-US" altLang="zh-CN" b="0" i="0"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b="0" i="1" smtClean="0">
                        <a:latin typeface="Cambria Math" panose="02040503050406030204" pitchFamily="18" charset="0"/>
                      </a:rPr>
                      <m:t>𝐵</m:t>
                    </m:r>
                    <m:r>
                      <a:rPr lang="en-US" altLang="zh-CN" b="0" i="0" smtClean="0">
                        <a:latin typeface="Cambria Math" panose="02040503050406030204" pitchFamily="18" charset="0"/>
                      </a:rPr>
                      <m:t>)</m:t>
                    </m:r>
                  </m:oMath>
                </a14:m>
                <a:r>
                  <a:rPr lang="en-US" altLang="zh-CN" dirty="0"/>
                  <a:t>: if the dimension of matrix A and B are the same, return matrix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en-US" altLang="zh-CN" dirty="0"/>
                  <a:t> otherwise error;</a:t>
                </a:r>
              </a:p>
              <a:p>
                <a14:m>
                  <m:oMath xmlns:m="http://schemas.openxmlformats.org/officeDocument/2006/math">
                    <m:r>
                      <a:rPr lang="en-US" altLang="zh-CN" i="1" dirty="0" smtClean="0">
                        <a:latin typeface="Cambria Math" panose="02040503050406030204" pitchFamily="18" charset="0"/>
                      </a:rPr>
                      <m:t>𝑀𝑎𝑡𝑟𝑖𝑥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𝑚𝑢𝑙𝑡𝑖𝑝𝑙𝑦</m:t>
                    </m:r>
                    <m:r>
                      <a:rPr lang="en-US" altLang="zh-CN" i="1" dirty="0" smtClean="0">
                        <a:latin typeface="Cambria Math" panose="02040503050406030204" pitchFamily="18" charset="0"/>
                      </a:rPr>
                      <m:t> </m:t>
                    </m:r>
                    <m:r>
                      <a:rPr lang="en-US" altLang="zh-CN">
                        <a:latin typeface="Cambria Math" panose="02040503050406030204" pitchFamily="18" charset="0"/>
                      </a:rPr>
                      <m:t>(</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𝐵</m:t>
                    </m:r>
                    <m:r>
                      <a:rPr lang="en-US" altLang="zh-CN">
                        <a:latin typeface="Cambria Math" panose="02040503050406030204" pitchFamily="18" charset="0"/>
                      </a:rPr>
                      <m:t>)</m:t>
                    </m:r>
                  </m:oMath>
                </a14:m>
                <a:r>
                  <a:rPr lang="en-US" altLang="zh-CN" dirty="0"/>
                  <a:t>: if the number of columns of matrix A is equals to the number of rows of matrix B, return matrix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𝐴𝐵</m:t>
                    </m:r>
                  </m:oMath>
                </a14:m>
                <a:r>
                  <a:rPr lang="en-US" altLang="zh-CN" dirty="0"/>
                  <a:t>, otherwise return error;</a:t>
                </a:r>
              </a:p>
              <a:p>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20287"/>
                <a:ext cx="8229600" cy="5112568"/>
              </a:xfrm>
              <a:blipFill>
                <a:blip r:embed="rId3"/>
                <a:stretch>
                  <a:fillRect l="-519" t="-1788"/>
                </a:stretch>
              </a:blipFill>
            </p:spPr>
            <p:txBody>
              <a:bodyPr/>
              <a:lstStyle/>
              <a:p>
                <a:r>
                  <a:rPr lang="zh-CN" altLang="en-US">
                    <a:noFill/>
                  </a:rPr>
                  <a:t> </a:t>
                </a:r>
              </a:p>
            </p:txBody>
          </p:sp>
        </mc:Fallback>
      </mc:AlternateContent>
      <p:grpSp>
        <p:nvGrpSpPr>
          <p:cNvPr id="10" name="组合 9"/>
          <p:cNvGrpSpPr/>
          <p:nvPr/>
        </p:nvGrpSpPr>
        <p:grpSpPr>
          <a:xfrm>
            <a:off x="3419872" y="1084384"/>
            <a:ext cx="5266928" cy="904456"/>
            <a:chOff x="3419872" y="1084384"/>
            <a:chExt cx="5266928" cy="904456"/>
          </a:xfrm>
        </p:grpSpPr>
        <p:sp>
          <p:nvSpPr>
            <p:cNvPr id="4" name="矩形 3"/>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60204" y="1084384"/>
              <a:ext cx="4114800" cy="584775"/>
            </a:xfrm>
            <a:prstGeom prst="rect">
              <a:avLst/>
            </a:prstGeom>
            <a:noFill/>
          </p:spPr>
          <p:txBody>
            <a:bodyPr wrap="square" rtlCol="0">
              <a:spAutoFit/>
            </a:bodyPr>
            <a:lstStyle/>
            <a:p>
              <a:r>
                <a:rPr lang="en-US" altLang="zh-CN" sz="1600" b="1" dirty="0"/>
                <a:t>Array?</a:t>
              </a:r>
            </a:p>
            <a:p>
              <a:r>
                <a:rPr lang="en-US" altLang="zh-CN" sz="1600" b="1" dirty="0"/>
                <a:t>Structural array? Orthogonal list? </a:t>
              </a:r>
              <a:endParaRPr lang="zh-CN" altLang="en-US" sz="1600" b="1" dirty="0"/>
            </a:p>
          </p:txBody>
        </p:sp>
        <p:cxnSp>
          <p:nvCxnSpPr>
            <p:cNvPr id="7" name="直接连接符 6"/>
            <p:cNvCxnSpPr/>
            <p:nvPr/>
          </p:nvCxnSpPr>
          <p:spPr>
            <a:xfrm>
              <a:off x="3419872" y="198884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flipH="1">
              <a:off x="3995936" y="1376772"/>
              <a:ext cx="564268" cy="396044"/>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74531" y="5157192"/>
            <a:ext cx="5228293" cy="1160839"/>
            <a:chOff x="3458507" y="508320"/>
            <a:chExt cx="5228293" cy="1160839"/>
          </a:xfrm>
        </p:grpSpPr>
        <p:sp>
          <p:nvSpPr>
            <p:cNvPr id="12" name="矩形 11"/>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60204" y="1084384"/>
              <a:ext cx="4114800" cy="584775"/>
            </a:xfrm>
            <a:prstGeom prst="rect">
              <a:avLst/>
            </a:prstGeom>
            <a:noFill/>
          </p:spPr>
          <p:txBody>
            <a:bodyPr wrap="square" rtlCol="0">
              <a:spAutoFit/>
            </a:bodyPr>
            <a:lstStyle/>
            <a:p>
              <a:r>
                <a:rPr lang="en-US" altLang="zh-CN" sz="1600" b="1" dirty="0"/>
                <a:t>The elements are added in order of rows or columns? C,C++,Python,…?</a:t>
              </a:r>
              <a:endParaRPr lang="zh-CN" altLang="en-US" sz="1600" b="1" dirty="0"/>
            </a:p>
          </p:txBody>
        </p:sp>
        <p:cxnSp>
          <p:nvCxnSpPr>
            <p:cNvPr id="14" name="直接连接符 13"/>
            <p:cNvCxnSpPr/>
            <p:nvPr/>
          </p:nvCxnSpPr>
          <p:spPr>
            <a:xfrm>
              <a:off x="3458507" y="50832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4062046" y="598330"/>
              <a:ext cx="493676" cy="78219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899592" y="4365104"/>
            <a:ext cx="144016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36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solidFill>
                  <a:srgbClr val="C00000"/>
                </a:solidFill>
                <a:latin typeface="Arial" charset="0"/>
                <a:cs typeface="Arial" charset="0"/>
              </a:rPr>
              <a:t>How we manage this course?</a:t>
            </a:r>
            <a:endParaRPr lang="en-US" altLang="zh-CN" dirty="0">
              <a:solidFill>
                <a:srgbClr val="C00000"/>
              </a:solidFill>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15436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Instructors</a:t>
            </a:r>
          </a:p>
          <a:p>
            <a:pPr lvl="1">
              <a:lnSpc>
                <a:spcPct val="170000"/>
              </a:lnSpc>
              <a:spcBef>
                <a:spcPts val="0"/>
              </a:spcBef>
              <a:spcAft>
                <a:spcPts val="0"/>
              </a:spcAft>
              <a:buFont typeface="Wingdings" panose="05000000000000000000" pitchFamily="2" charset="2"/>
              <a:buChar char="p"/>
            </a:pPr>
            <a:r>
              <a:rPr lang="en-US" altLang="zh-CN" sz="2000" dirty="0" err="1"/>
              <a:t>Yuyao</a:t>
            </a:r>
            <a:r>
              <a:rPr lang="en-US" altLang="zh-CN" sz="2000" dirty="0"/>
              <a:t> Zhang </a:t>
            </a:r>
            <a:r>
              <a:rPr lang="en-US" altLang="zh-CN" sz="2000" dirty="0">
                <a:hlinkClick r:id="rId3"/>
              </a:rPr>
              <a:t>zhangyy8@shanghaitech.edu.cn</a:t>
            </a:r>
            <a:r>
              <a:rPr lang="en-US" altLang="zh-CN" sz="2000" dirty="0"/>
              <a:t> SIST 3-420</a:t>
            </a:r>
            <a:endParaRPr lang="pt-BR" altLang="zh-CN" sz="2000" dirty="0"/>
          </a:p>
          <a:p>
            <a:pPr lvl="1">
              <a:lnSpc>
                <a:spcPct val="170000"/>
              </a:lnSpc>
              <a:spcBef>
                <a:spcPts val="0"/>
              </a:spcBef>
              <a:spcAft>
                <a:spcPts val="0"/>
              </a:spcAft>
              <a:buFont typeface="Wingdings" panose="05000000000000000000" pitchFamily="2" charset="2"/>
              <a:buChar char="p"/>
            </a:pPr>
            <a:r>
              <a:rPr lang="pt-BR" altLang="zh-CN" sz="2000" dirty="0"/>
              <a:t>Dengji Zhao </a:t>
            </a:r>
            <a:r>
              <a:rPr lang="pt-BR" altLang="zh-CN" sz="2000" dirty="0">
                <a:hlinkClick r:id="rId4"/>
              </a:rPr>
              <a:t>zhaodj@shanghaitech.edu.cn</a:t>
            </a:r>
            <a:r>
              <a:rPr lang="pt-BR" altLang="zh-CN" sz="2000" dirty="0"/>
              <a:t> SIST 1A-304E</a:t>
            </a:r>
          </a:p>
          <a:p>
            <a:pPr lvl="1">
              <a:lnSpc>
                <a:spcPct val="170000"/>
              </a:lnSpc>
              <a:spcBef>
                <a:spcPts val="0"/>
              </a:spcBef>
              <a:spcAft>
                <a:spcPts val="0"/>
              </a:spcAft>
              <a:buFont typeface="Wingdings" panose="05000000000000000000" pitchFamily="2" charset="2"/>
              <a:buChar char="p"/>
            </a:pPr>
            <a:r>
              <a:rPr lang="en-US" altLang="zh-CN" sz="2000" dirty="0"/>
              <a:t>Xin Liu </a:t>
            </a:r>
            <a:r>
              <a:rPr lang="en-US" altLang="zh-CN" sz="2000" u="sng" dirty="0">
                <a:solidFill>
                  <a:srgbClr val="0000FF"/>
                </a:solidFill>
              </a:rPr>
              <a:t>liuxin7@shanghaitech.edu.cn </a:t>
            </a:r>
            <a:r>
              <a:rPr lang="en-US" altLang="zh-CN" sz="2000" dirty="0"/>
              <a:t>SIST 2-302</a:t>
            </a:r>
            <a:r>
              <a:rPr lang="nn-NO" altLang="zh-CN" sz="2000" dirty="0"/>
              <a:t>H</a:t>
            </a:r>
          </a:p>
          <a:p>
            <a:pPr lvl="1">
              <a:lnSpc>
                <a:spcPct val="170000"/>
              </a:lnSpc>
              <a:spcBef>
                <a:spcPts val="0"/>
              </a:spcBef>
              <a:spcAft>
                <a:spcPts val="0"/>
              </a:spcAft>
              <a:buFont typeface="Wingdings" panose="05000000000000000000" pitchFamily="2" charset="2"/>
              <a:buChar char="p"/>
            </a:pPr>
            <a:r>
              <a:rPr lang="en-US" altLang="zh-CN" sz="2000" dirty="0"/>
              <a:t>Hao </a:t>
            </a:r>
            <a:r>
              <a:rPr lang="en-US" altLang="zh-CN" sz="2000" dirty="0" err="1"/>
              <a:t>Geng</a:t>
            </a:r>
            <a:r>
              <a:rPr lang="en-US" altLang="zh-CN" sz="2000" dirty="0"/>
              <a:t> </a:t>
            </a:r>
            <a:r>
              <a:rPr lang="en-US" altLang="zh-CN" sz="2000" u="sng" dirty="0" err="1">
                <a:solidFill>
                  <a:srgbClr val="0000FF"/>
                </a:solidFill>
              </a:rPr>
              <a:t>genghao@shanghaitech.edu.cn</a:t>
            </a:r>
            <a:r>
              <a:rPr lang="en-US" altLang="zh-CN" sz="2000" u="sng" dirty="0">
                <a:solidFill>
                  <a:srgbClr val="0000FF"/>
                </a:solidFill>
              </a:rPr>
              <a:t> </a:t>
            </a:r>
            <a:r>
              <a:rPr lang="en-US" altLang="zh-CN" sz="2000" dirty="0"/>
              <a:t>SIST 3-332</a:t>
            </a:r>
            <a:endParaRPr lang="en-US" altLang="zh-CN" sz="2000" u="sng" dirty="0"/>
          </a:p>
        </p:txBody>
      </p:sp>
    </p:spTree>
    <p:extLst>
      <p:ext uri="{BB962C8B-B14F-4D97-AF65-F5344CB8AC3E}">
        <p14:creationId xmlns:p14="http://schemas.microsoft.com/office/powerpoint/2010/main" val="258202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TAs</a:t>
            </a:r>
            <a:r>
              <a:rPr lang="zh-CN" altLang="en-US" sz="2400" b="1" dirty="0"/>
              <a:t> </a:t>
            </a:r>
            <a:r>
              <a:rPr lang="en-US" altLang="zh-CN" sz="2400" b="1" dirty="0"/>
              <a:t>(</a:t>
            </a:r>
            <a:r>
              <a:rPr lang="en-US" altLang="zh-CN" sz="2200" dirty="0"/>
              <a:t>13 TAs )</a:t>
            </a: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Piazza</a:t>
            </a:r>
            <a:r>
              <a:rPr lang="zh-CN" altLang="en-US" sz="2200" dirty="0">
                <a:latin typeface="Arial" charset="0"/>
                <a:cs typeface="Arial" charset="0"/>
              </a:rPr>
              <a:t> </a:t>
            </a:r>
            <a:r>
              <a:rPr lang="en-US" altLang="zh-CN" sz="2200" dirty="0">
                <a:latin typeface="Arial" charset="0"/>
                <a:cs typeface="Arial" charset="0"/>
              </a:rPr>
              <a:t>organization</a:t>
            </a:r>
            <a:r>
              <a:rPr lang="zh-CN" altLang="en-US" sz="2200" dirty="0">
                <a:latin typeface="Arial" charset="0"/>
                <a:cs typeface="Arial" charset="0"/>
              </a:rPr>
              <a:t> </a:t>
            </a:r>
            <a:r>
              <a:rPr lang="en-US" altLang="zh-CN" sz="2200" dirty="0">
                <a:latin typeface="Arial" charset="0"/>
                <a:cs typeface="Arial" charset="0"/>
              </a:rPr>
              <a:t>group</a:t>
            </a:r>
            <a:r>
              <a:rPr lang="en-US" altLang="en-US" sz="2200" dirty="0">
                <a:latin typeface="Arial" charset="0"/>
                <a:cs typeface="Arial" charset="0"/>
              </a:rPr>
              <a:t>: </a:t>
            </a:r>
            <a:r>
              <a:rPr lang="en-US" altLang="en-US" sz="2200" dirty="0" err="1">
                <a:latin typeface="Arial" charset="0"/>
                <a:cs typeface="Arial" charset="0"/>
              </a:rPr>
              <a:t>Yucen</a:t>
            </a:r>
            <a:r>
              <a:rPr lang="en-US" altLang="en-US" sz="2200" dirty="0">
                <a:latin typeface="Arial" charset="0"/>
                <a:cs typeface="Arial" charset="0"/>
              </a:rPr>
              <a:t> Peng, Zhongxiao</a:t>
            </a:r>
            <a:r>
              <a:rPr lang="zh-CN" altLang="en-US" sz="2200" dirty="0">
                <a:latin typeface="Arial" charset="0"/>
                <a:cs typeface="Arial" charset="0"/>
              </a:rPr>
              <a:t> </a:t>
            </a:r>
            <a:r>
              <a:rPr lang="en-US" altLang="zh-CN" sz="2200" dirty="0">
                <a:latin typeface="Arial" charset="0"/>
                <a:cs typeface="Arial" charset="0"/>
              </a:rPr>
              <a:t>Cong</a:t>
            </a: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Quiz</a:t>
            </a:r>
            <a:r>
              <a:rPr lang="zh-CN" altLang="en-US" sz="2200" dirty="0">
                <a:latin typeface="Arial" charset="0"/>
                <a:cs typeface="Arial" charset="0"/>
              </a:rPr>
              <a:t> </a:t>
            </a:r>
            <a:r>
              <a:rPr lang="en-US" altLang="zh-CN" sz="2200" dirty="0">
                <a:latin typeface="Arial" charset="0"/>
                <a:cs typeface="Arial" charset="0"/>
              </a:rPr>
              <a:t>and</a:t>
            </a:r>
            <a:r>
              <a:rPr lang="zh-CN" altLang="en-US" sz="2200" dirty="0">
                <a:latin typeface="Arial" charset="0"/>
                <a:cs typeface="Arial" charset="0"/>
              </a:rPr>
              <a:t> </a:t>
            </a:r>
            <a:r>
              <a:rPr lang="en-US" altLang="zh-CN" sz="2200" dirty="0">
                <a:latin typeface="Arial" charset="0"/>
                <a:cs typeface="Arial" charset="0"/>
              </a:rPr>
              <a:t>homework</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Yihang</a:t>
            </a:r>
            <a:r>
              <a:rPr lang="zh-CN" altLang="en-US" sz="2200" dirty="0">
                <a:latin typeface="Arial" charset="0"/>
                <a:cs typeface="Arial" charset="0"/>
              </a:rPr>
              <a:t> </a:t>
            </a:r>
            <a:r>
              <a:rPr lang="en-US" altLang="zh-CN" sz="2200" dirty="0">
                <a:latin typeface="Arial" charset="0"/>
                <a:cs typeface="Arial" charset="0"/>
              </a:rPr>
              <a:t>Lian,</a:t>
            </a:r>
            <a:r>
              <a:rPr lang="zh-CN" altLang="en-US" sz="2200" dirty="0">
                <a:latin typeface="Arial" charset="0"/>
                <a:cs typeface="Arial" charset="0"/>
              </a:rPr>
              <a:t> </a:t>
            </a:r>
            <a:r>
              <a:rPr lang="en-US" altLang="zh-CN" sz="2200" dirty="0" err="1">
                <a:latin typeface="Arial" charset="0"/>
                <a:cs typeface="Arial" charset="0"/>
              </a:rPr>
              <a:t>Huizhe</a:t>
            </a:r>
            <a:r>
              <a:rPr lang="en-US" altLang="en-US" sz="2200" dirty="0">
                <a:latin typeface="Arial" charset="0"/>
                <a:cs typeface="Arial" charset="0"/>
              </a:rPr>
              <a:t> </a:t>
            </a:r>
            <a:r>
              <a:rPr lang="en-US" altLang="zh-CN" sz="2200" dirty="0" err="1">
                <a:latin typeface="Arial" charset="0"/>
                <a:cs typeface="Arial" charset="0"/>
              </a:rPr>
              <a:t>Su</a:t>
            </a:r>
            <a:r>
              <a:rPr lang="en-US" altLang="zh-CN" sz="2200" dirty="0">
                <a:latin typeface="Arial" charset="0"/>
                <a:cs typeface="Arial" charset="0"/>
              </a:rPr>
              <a:t>,</a:t>
            </a:r>
            <a:r>
              <a:rPr lang="zh-CN" altLang="en-US" sz="2200" dirty="0">
                <a:latin typeface="Arial" charset="0"/>
                <a:cs typeface="Arial" charset="0"/>
              </a:rPr>
              <a:t> </a:t>
            </a:r>
            <a:r>
              <a:rPr lang="en-US" altLang="zh-CN" sz="2200" dirty="0" err="1">
                <a:latin typeface="Arial" charset="0"/>
                <a:cs typeface="Arial" charset="0"/>
              </a:rPr>
              <a:t>Ke</a:t>
            </a:r>
            <a:r>
              <a:rPr lang="zh-CN" altLang="en-US" sz="2200" dirty="0">
                <a:latin typeface="Arial" charset="0"/>
                <a:cs typeface="Arial" charset="0"/>
              </a:rPr>
              <a:t> </a:t>
            </a:r>
            <a:r>
              <a:rPr lang="en-US" altLang="zh-CN" sz="2200" dirty="0">
                <a:latin typeface="Arial" charset="0"/>
                <a:cs typeface="Arial" charset="0"/>
              </a:rPr>
              <a:t>Gong</a:t>
            </a: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Program</a:t>
            </a:r>
            <a:r>
              <a:rPr lang="zh-CN" altLang="en-US" sz="2200" dirty="0">
                <a:latin typeface="Arial" charset="0"/>
                <a:cs typeface="Arial" charset="0"/>
              </a:rPr>
              <a:t> </a:t>
            </a:r>
            <a:r>
              <a:rPr lang="en-US" altLang="zh-CN" sz="2200" dirty="0">
                <a:latin typeface="Arial" charset="0"/>
                <a:cs typeface="Arial" charset="0"/>
              </a:rPr>
              <a:t>assignment</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a:latin typeface="Arial" charset="0"/>
                <a:cs typeface="Arial" charset="0"/>
              </a:rPr>
              <a:t>Cheng</a:t>
            </a:r>
            <a:r>
              <a:rPr lang="zh-CN" altLang="en-US" sz="2200" dirty="0">
                <a:latin typeface="Arial" charset="0"/>
                <a:cs typeface="Arial" charset="0"/>
              </a:rPr>
              <a:t> </a:t>
            </a:r>
            <a:r>
              <a:rPr lang="en-US" altLang="zh-CN" sz="2200" dirty="0">
                <a:latin typeface="Arial" charset="0"/>
                <a:cs typeface="Arial" charset="0"/>
              </a:rPr>
              <a:t>Peng</a:t>
            </a: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Video</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a:latin typeface="Arial" charset="0"/>
                <a:cs typeface="Arial" charset="0"/>
              </a:rPr>
              <a:t>Miao</a:t>
            </a:r>
            <a:r>
              <a:rPr lang="zh-CN" altLang="en-US" sz="2200" dirty="0">
                <a:latin typeface="Arial" charset="0"/>
                <a:cs typeface="Arial" charset="0"/>
              </a:rPr>
              <a:t> </a:t>
            </a:r>
            <a:r>
              <a:rPr lang="en-US" altLang="zh-CN" sz="2200" dirty="0">
                <a:latin typeface="Arial" charset="0"/>
                <a:cs typeface="Arial" charset="0"/>
              </a:rPr>
              <a:t>Li,</a:t>
            </a:r>
            <a:r>
              <a:rPr lang="zh-CN" altLang="en-US" sz="2200" dirty="0">
                <a:latin typeface="Arial" charset="0"/>
                <a:cs typeface="Arial" charset="0"/>
              </a:rPr>
              <a:t> </a:t>
            </a:r>
            <a:r>
              <a:rPr lang="en-US" altLang="zh-CN" sz="2200" dirty="0" err="1">
                <a:latin typeface="Arial" charset="0"/>
                <a:cs typeface="Arial" charset="0"/>
              </a:rPr>
              <a:t>Haoxin</a:t>
            </a:r>
            <a:r>
              <a:rPr lang="zh-CN" altLang="en-US" sz="2200" dirty="0">
                <a:latin typeface="Arial" charset="0"/>
                <a:cs typeface="Arial" charset="0"/>
              </a:rPr>
              <a:t> </a:t>
            </a:r>
            <a:r>
              <a:rPr lang="en-US" altLang="zh-CN" sz="2200" dirty="0">
                <a:latin typeface="Arial" charset="0"/>
                <a:cs typeface="Arial" charset="0"/>
              </a:rPr>
              <a:t>Liu,</a:t>
            </a:r>
            <a:r>
              <a:rPr lang="zh-CN" altLang="en-US" sz="2200" dirty="0">
                <a:latin typeface="Arial" charset="0"/>
                <a:cs typeface="Arial" charset="0"/>
              </a:rPr>
              <a:t> </a:t>
            </a:r>
            <a:r>
              <a:rPr lang="en-US" altLang="zh-CN" sz="2200" dirty="0" err="1">
                <a:latin typeface="Arial" charset="0"/>
                <a:cs typeface="Arial" charset="0"/>
              </a:rPr>
              <a:t>Yuhan</a:t>
            </a:r>
            <a:r>
              <a:rPr lang="zh-CN" altLang="en-US" sz="2200" dirty="0">
                <a:latin typeface="Arial" charset="0"/>
                <a:cs typeface="Arial" charset="0"/>
              </a:rPr>
              <a:t> </a:t>
            </a:r>
            <a:r>
              <a:rPr lang="en-US" altLang="zh-CN" sz="2200" dirty="0">
                <a:latin typeface="Arial" charset="0"/>
                <a:cs typeface="Arial" charset="0"/>
              </a:rPr>
              <a:t>Cao</a:t>
            </a:r>
          </a:p>
          <a:p>
            <a:pPr lvl="1" algn="just">
              <a:lnSpc>
                <a:spcPct val="170000"/>
              </a:lnSpc>
              <a:spcBef>
                <a:spcPts val="0"/>
              </a:spcBef>
              <a:spcAft>
                <a:spcPts val="0"/>
              </a:spcAft>
              <a:buFont typeface="Wingdings" panose="05000000000000000000" pitchFamily="2" charset="2"/>
              <a:buChar char="p"/>
            </a:pPr>
            <a:r>
              <a:rPr lang="en-US" sz="2400" dirty="0"/>
              <a:t>Blog</a:t>
            </a:r>
            <a:r>
              <a:rPr lang="zh-CN" altLang="en-US" sz="2400" dirty="0"/>
              <a:t> </a:t>
            </a:r>
            <a:r>
              <a:rPr lang="en-US" altLang="zh-CN" sz="2400" dirty="0"/>
              <a:t>group:</a:t>
            </a:r>
            <a:r>
              <a:rPr lang="zh-CN" altLang="en-US" sz="2400" dirty="0"/>
              <a:t> </a:t>
            </a:r>
            <a:r>
              <a:rPr lang="en-US" altLang="zh-CN" sz="2400" dirty="0" err="1"/>
              <a:t>Jintian</a:t>
            </a:r>
            <a:r>
              <a:rPr lang="zh-CN" altLang="en-US" sz="2400" dirty="0"/>
              <a:t> </a:t>
            </a:r>
            <a:r>
              <a:rPr lang="en-US" altLang="zh-CN" sz="2400" dirty="0"/>
              <a:t>Hu,</a:t>
            </a:r>
            <a:r>
              <a:rPr lang="zh-CN" altLang="en-US" sz="2400" dirty="0"/>
              <a:t> </a:t>
            </a:r>
            <a:r>
              <a:rPr lang="en-US" altLang="zh-CN" sz="2400" dirty="0" err="1"/>
              <a:t>Wenchao</a:t>
            </a:r>
            <a:r>
              <a:rPr lang="zh-CN" altLang="en-US" sz="2400" dirty="0"/>
              <a:t> </a:t>
            </a:r>
            <a:r>
              <a:rPr lang="en-US" altLang="zh-CN" sz="2400" dirty="0"/>
              <a:t>Li,</a:t>
            </a:r>
            <a:r>
              <a:rPr lang="zh-CN" altLang="en-US" sz="2400" dirty="0"/>
              <a:t> </a:t>
            </a:r>
            <a:r>
              <a:rPr lang="en-US" altLang="zh-CN" sz="2400" dirty="0"/>
              <a:t>Kai</a:t>
            </a:r>
            <a:r>
              <a:rPr lang="zh-CN" altLang="en-US" sz="2400" dirty="0"/>
              <a:t> </a:t>
            </a:r>
            <a:r>
              <a:rPr lang="en-US" altLang="zh-CN" sz="2400" dirty="0"/>
              <a:t>He,</a:t>
            </a:r>
            <a:r>
              <a:rPr lang="zh-CN" altLang="en-US" sz="2400" dirty="0"/>
              <a:t> </a:t>
            </a:r>
            <a:r>
              <a:rPr lang="en-US" altLang="zh-CN" sz="2400" dirty="0"/>
              <a:t>Ye</a:t>
            </a:r>
            <a:r>
              <a:rPr lang="zh-CN" altLang="en-US" sz="2400" dirty="0"/>
              <a:t> </a:t>
            </a:r>
            <a:r>
              <a:rPr lang="en-US" altLang="zh-CN" sz="2400" dirty="0"/>
              <a:t>Tian</a:t>
            </a:r>
            <a:endParaRPr lang="en-US" altLang="en-US" sz="2200" dirty="0">
              <a:latin typeface="Arial" charset="0"/>
              <a:cs typeface="Arial" charset="0"/>
            </a:endParaRPr>
          </a:p>
        </p:txBody>
      </p:sp>
    </p:spTree>
    <p:extLst>
      <p:ext uri="{BB962C8B-B14F-4D97-AF65-F5344CB8AC3E}">
        <p14:creationId xmlns:p14="http://schemas.microsoft.com/office/powerpoint/2010/main" val="188774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40161" y="1340768"/>
            <a:ext cx="8229600" cy="4525963"/>
          </a:xfrm>
        </p:spPr>
        <p:txBody>
          <a:bodyPr>
            <a:noAutofit/>
          </a:bodyPr>
          <a:lstStyle/>
          <a:p>
            <a:pPr algn="just">
              <a:lnSpc>
                <a:spcPct val="130000"/>
              </a:lnSpc>
              <a:spcBef>
                <a:spcPts val="600"/>
              </a:spcBef>
              <a:spcAft>
                <a:spcPts val="0"/>
              </a:spcAft>
              <a:buFont typeface="Arial" panose="020B0604020202020204" pitchFamily="34" charset="0"/>
              <a:buChar char="•"/>
            </a:pPr>
            <a:r>
              <a:rPr lang="en-US" altLang="zh-CN" b="1" dirty="0"/>
              <a:t>Classes </a:t>
            </a:r>
          </a:p>
          <a:p>
            <a:pPr lvl="1" algn="just">
              <a:lnSpc>
                <a:spcPct val="130000"/>
              </a:lnSpc>
              <a:spcBef>
                <a:spcPts val="600"/>
              </a:spcBef>
              <a:spcAft>
                <a:spcPts val="0"/>
              </a:spcAft>
              <a:buFont typeface="Wingdings" panose="05000000000000000000" pitchFamily="2" charset="2"/>
              <a:buChar char="p"/>
            </a:pPr>
            <a:r>
              <a:rPr lang="en-US" altLang="zh-CN" sz="2000" dirty="0"/>
              <a:t>Mon 8:15-9:55; Wed 8:15-9:55</a:t>
            </a:r>
          </a:p>
          <a:p>
            <a:pPr>
              <a:lnSpc>
                <a:spcPct val="130000"/>
              </a:lnSpc>
              <a:spcBef>
                <a:spcPts val="600"/>
              </a:spcBef>
              <a:spcAft>
                <a:spcPts val="0"/>
              </a:spcAft>
            </a:pPr>
            <a:r>
              <a:rPr lang="en-US" altLang="zh-CN" b="1" dirty="0"/>
              <a:t>Review/Quizzes/Discussions</a:t>
            </a:r>
          </a:p>
          <a:p>
            <a:pPr lvl="1">
              <a:lnSpc>
                <a:spcPct val="130000"/>
              </a:lnSpc>
              <a:spcBef>
                <a:spcPts val="600"/>
              </a:spcBef>
              <a:spcAft>
                <a:spcPts val="0"/>
              </a:spcAft>
              <a:buFont typeface="Wingdings" panose="05000000000000000000" pitchFamily="2" charset="2"/>
              <a:buChar char="p"/>
            </a:pPr>
            <a:r>
              <a:rPr lang="en-US" altLang="zh-CN" sz="2000" dirty="0"/>
              <a:t>Format: 5 groups, about 45 students each (Week 3-16</a:t>
            </a:r>
            <a:r>
              <a:rPr lang="zh-CN" altLang="en-US" sz="2000" dirty="0"/>
              <a:t> </a:t>
            </a:r>
            <a:r>
              <a:rPr lang="en-US" altLang="zh-CN" sz="2000" dirty="0"/>
              <a:t>Weekly)</a:t>
            </a:r>
          </a:p>
          <a:p>
            <a:pPr lvl="1">
              <a:lnSpc>
                <a:spcPct val="130000"/>
              </a:lnSpc>
              <a:spcBef>
                <a:spcPts val="600"/>
              </a:spcBef>
              <a:spcAft>
                <a:spcPts val="0"/>
              </a:spcAft>
              <a:buFont typeface="Wingdings" panose="05000000000000000000" pitchFamily="2" charset="2"/>
              <a:buChar char="p"/>
            </a:pPr>
            <a:r>
              <a:rPr lang="en-US" altLang="zh-CN" sz="2000" dirty="0"/>
              <a:t>Length: 60mins each</a:t>
            </a:r>
            <a:r>
              <a:rPr lang="zh-CN" altLang="en-US" sz="2000" dirty="0"/>
              <a:t> </a:t>
            </a:r>
            <a:r>
              <a:rPr lang="en-US" altLang="zh-CN" sz="2000" dirty="0"/>
              <a:t>time</a:t>
            </a:r>
          </a:p>
          <a:p>
            <a:pPr lvl="1">
              <a:lnSpc>
                <a:spcPct val="130000"/>
              </a:lnSpc>
              <a:spcBef>
                <a:spcPts val="600"/>
              </a:spcBef>
              <a:spcAft>
                <a:spcPts val="0"/>
              </a:spcAft>
              <a:buFont typeface="Wingdings" panose="05000000000000000000" pitchFamily="2" charset="2"/>
              <a:buChar char="p"/>
            </a:pPr>
            <a:r>
              <a:rPr lang="en-US" altLang="zh-CN" sz="2000" dirty="0"/>
              <a:t>Location: TBA</a:t>
            </a:r>
          </a:p>
          <a:p>
            <a:pPr lvl="1">
              <a:lnSpc>
                <a:spcPct val="130000"/>
              </a:lnSpc>
              <a:spcBef>
                <a:spcPts val="600"/>
              </a:spcBef>
              <a:spcAft>
                <a:spcPts val="0"/>
              </a:spcAft>
              <a:buFont typeface="Wingdings" panose="05000000000000000000" pitchFamily="2" charset="2"/>
              <a:buChar char="p"/>
            </a:pPr>
            <a:r>
              <a:rPr lang="en-US" altLang="zh-CN" sz="2000" dirty="0"/>
              <a:t>Time: TBA</a:t>
            </a:r>
          </a:p>
          <a:p>
            <a:pPr lvl="1">
              <a:lnSpc>
                <a:spcPct val="130000"/>
              </a:lnSpc>
              <a:spcBef>
                <a:spcPts val="600"/>
              </a:spcBef>
              <a:spcAft>
                <a:spcPts val="0"/>
              </a:spcAft>
              <a:buFont typeface="Wingdings" panose="05000000000000000000" pitchFamily="2" charset="2"/>
              <a:buChar char="p"/>
            </a:pPr>
            <a:r>
              <a:rPr lang="en-US" altLang="zh-CN" sz="2000" dirty="0"/>
              <a:t>Instructors: all TAs</a:t>
            </a:r>
          </a:p>
          <a:p>
            <a:pPr lvl="1">
              <a:lnSpc>
                <a:spcPct val="130000"/>
              </a:lnSpc>
              <a:spcBef>
                <a:spcPts val="600"/>
              </a:spcBef>
              <a:spcAft>
                <a:spcPts val="0"/>
              </a:spcAft>
              <a:buFont typeface="Wingdings" panose="05000000000000000000" pitchFamily="2" charset="2"/>
              <a:buChar char="p"/>
            </a:pPr>
            <a:r>
              <a:rPr lang="en-US" altLang="zh-CN" sz="2000" dirty="0"/>
              <a:t>Contents: quizzes, and homework solutions</a:t>
            </a:r>
          </a:p>
        </p:txBody>
      </p:sp>
    </p:spTree>
    <p:extLst>
      <p:ext uri="{BB962C8B-B14F-4D97-AF65-F5344CB8AC3E}">
        <p14:creationId xmlns:p14="http://schemas.microsoft.com/office/powerpoint/2010/main" val="2013352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57200" y="1449458"/>
            <a:ext cx="8507288" cy="4525963"/>
          </a:xfrm>
        </p:spPr>
        <p:txBody>
          <a:bodyPr>
            <a:noAutofit/>
          </a:bodyPr>
          <a:lstStyle/>
          <a:p>
            <a:pPr>
              <a:lnSpc>
                <a:spcPct val="150000"/>
              </a:lnSpc>
            </a:pPr>
            <a:r>
              <a:rPr lang="en-US" altLang="zh-CN" dirty="0"/>
              <a:t>Piazza Course Forum</a:t>
            </a:r>
          </a:p>
          <a:p>
            <a:pPr lvl="1">
              <a:lnSpc>
                <a:spcPct val="150000"/>
              </a:lnSpc>
              <a:buFont typeface="Wingdings" panose="05000000000000000000" pitchFamily="2" charset="2"/>
              <a:buChar char="p"/>
            </a:pPr>
            <a:r>
              <a:rPr lang="en-US" dirty="0" err="1"/>
              <a:t>piazza.com</a:t>
            </a:r>
            <a:r>
              <a:rPr lang="en-US" dirty="0"/>
              <a:t>/</a:t>
            </a:r>
            <a:r>
              <a:rPr lang="en-US" dirty="0" err="1"/>
              <a:t>shanghaitech.edu.cn</a:t>
            </a:r>
            <a:r>
              <a:rPr lang="en-US" dirty="0"/>
              <a:t>/fall202</a:t>
            </a:r>
            <a:r>
              <a:rPr lang="en-US" altLang="zh-CN" dirty="0"/>
              <a:t>2</a:t>
            </a:r>
            <a:r>
              <a:rPr lang="en-US" dirty="0"/>
              <a:t>/cs101  </a:t>
            </a:r>
          </a:p>
          <a:p>
            <a:pPr marL="457200" lvl="1" indent="0">
              <a:lnSpc>
                <a:spcPct val="150000"/>
              </a:lnSpc>
              <a:buNone/>
            </a:pPr>
            <a:r>
              <a:rPr lang="en-US" altLang="zh-CN" dirty="0"/>
              <a:t>     You are encouraged to ask questions and participate in discussions</a:t>
            </a:r>
          </a:p>
          <a:p>
            <a:pPr lvl="1">
              <a:lnSpc>
                <a:spcPct val="150000"/>
              </a:lnSpc>
              <a:buFont typeface="Wingdings" panose="05000000000000000000" pitchFamily="2" charset="2"/>
              <a:buChar char="p"/>
            </a:pPr>
            <a:r>
              <a:rPr lang="en-US" altLang="zh-CN" dirty="0">
                <a:solidFill>
                  <a:srgbClr val="C00000"/>
                </a:solidFill>
              </a:rPr>
              <a:t>Course schedule, slides, office hour etc. are published on the forum</a:t>
            </a:r>
          </a:p>
          <a:p>
            <a:pPr lvl="1">
              <a:lnSpc>
                <a:spcPct val="150000"/>
              </a:lnSpc>
              <a:buFont typeface="Wingdings" panose="05000000000000000000" pitchFamily="2" charset="2"/>
              <a:buChar char="p"/>
            </a:pPr>
            <a:r>
              <a:rPr lang="en-US" altLang="zh-CN" dirty="0"/>
              <a:t>Invitation has been sent to your </a:t>
            </a:r>
            <a:r>
              <a:rPr lang="en-US" altLang="zh-CN" dirty="0" err="1"/>
              <a:t>ShanghaiTech</a:t>
            </a:r>
            <a:r>
              <a:rPr lang="en-US" altLang="zh-CN" dirty="0"/>
              <a:t> email (</a:t>
            </a:r>
            <a:r>
              <a:rPr lang="en-US" altLang="zh-CN" dirty="0">
                <a:solidFill>
                  <a:srgbClr val="C00000"/>
                </a:solidFill>
              </a:rPr>
              <a:t>haven’t received it?)</a:t>
            </a:r>
          </a:p>
          <a:p>
            <a:pPr>
              <a:lnSpc>
                <a:spcPct val="150000"/>
              </a:lnSpc>
            </a:pPr>
            <a:r>
              <a:rPr lang="en-US" altLang="zh-CN" dirty="0"/>
              <a:t>Office Hours</a:t>
            </a:r>
          </a:p>
          <a:p>
            <a:pPr lvl="1">
              <a:lnSpc>
                <a:spcPct val="150000"/>
              </a:lnSpc>
              <a:buFont typeface="Wingdings" panose="05000000000000000000" pitchFamily="2" charset="2"/>
              <a:buChar char="p"/>
            </a:pPr>
            <a:r>
              <a:rPr lang="en-US" altLang="zh-CN" dirty="0"/>
              <a:t>Location and Time: see course forum</a:t>
            </a:r>
            <a:endParaRPr lang="en-US" altLang="zh-CN" dirty="0">
              <a:latin typeface="Arial" charset="0"/>
              <a:cs typeface="Arial" charset="0"/>
            </a:endParaRPr>
          </a:p>
          <a:p>
            <a:pPr>
              <a:lnSpc>
                <a:spcPct val="150000"/>
              </a:lnSpc>
            </a:pPr>
            <a:r>
              <a:rPr lang="en-US" altLang="zh-CN" dirty="0"/>
              <a:t>Homework</a:t>
            </a:r>
          </a:p>
          <a:p>
            <a:pPr lvl="1">
              <a:lnSpc>
                <a:spcPct val="150000"/>
              </a:lnSpc>
              <a:buFont typeface="Wingdings" panose="05000000000000000000" pitchFamily="2" charset="2"/>
              <a:buChar char="p"/>
            </a:pPr>
            <a:r>
              <a:rPr lang="en-US" altLang="en-US" dirty="0"/>
              <a:t>Submit to </a:t>
            </a:r>
            <a:r>
              <a:rPr lang="en-US" altLang="en-US" dirty="0" err="1"/>
              <a:t>gradescope</a:t>
            </a:r>
            <a:r>
              <a:rPr lang="en-US" altLang="en-US" dirty="0"/>
              <a:t> </a:t>
            </a:r>
            <a:r>
              <a:rPr lang="en-US" altLang="zh-CN" dirty="0"/>
              <a:t>: see course forum</a:t>
            </a:r>
            <a:endParaRPr lang="en-US" altLang="zh-CN" dirty="0">
              <a:latin typeface="Arial" charset="0"/>
              <a:cs typeface="Arial" charset="0"/>
            </a:endParaRPr>
          </a:p>
          <a:p>
            <a:pPr marL="457200" lvl="1" indent="0">
              <a:lnSpc>
                <a:spcPct val="150000"/>
              </a:lnSpc>
              <a:buNone/>
            </a:pPr>
            <a:endParaRPr lang="en-US" altLang="zh-CN" dirty="0"/>
          </a:p>
        </p:txBody>
      </p:sp>
    </p:spTree>
    <p:extLst>
      <p:ext uri="{BB962C8B-B14F-4D97-AF65-F5344CB8AC3E}">
        <p14:creationId xmlns:p14="http://schemas.microsoft.com/office/powerpoint/2010/main" val="630053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nSpc>
                <a:spcPct val="150000"/>
              </a:lnSpc>
            </a:pPr>
            <a:r>
              <a:rPr lang="en-US" altLang="zh-CN" sz="2400" dirty="0"/>
              <a:t>Reference Book</a:t>
            </a:r>
          </a:p>
          <a:p>
            <a:pPr lvl="1" algn="just">
              <a:lnSpc>
                <a:spcPct val="150000"/>
              </a:lnSpc>
              <a:buFont typeface="Wingdings" panose="05000000000000000000" pitchFamily="2" charset="2"/>
              <a:buChar char="p"/>
            </a:pPr>
            <a:r>
              <a:rPr lang="en-US" altLang="zh-CN" sz="2000" dirty="0">
                <a:solidFill>
                  <a:srgbClr val="C00000"/>
                </a:solidFill>
              </a:rPr>
              <a:t>Introduction to Algorithms </a:t>
            </a:r>
            <a:r>
              <a:rPr lang="en-US" altLang="zh-CN" sz="2000" dirty="0"/>
              <a:t>(3rd ed.). </a:t>
            </a:r>
            <a:r>
              <a:rPr lang="en-US" altLang="zh-CN" sz="2000" dirty="0" err="1"/>
              <a:t>Cormen</a:t>
            </a:r>
            <a:r>
              <a:rPr lang="en-US" altLang="zh-CN" sz="2000" dirty="0"/>
              <a:t>, Thomas H., </a:t>
            </a:r>
            <a:r>
              <a:rPr lang="en-US" altLang="zh-CN" sz="2000" dirty="0" err="1"/>
              <a:t>Leiserson</a:t>
            </a:r>
            <a:r>
              <a:rPr lang="en-US" altLang="zh-CN" sz="2000" dirty="0"/>
              <a:t>, Charles E., </a:t>
            </a:r>
            <a:r>
              <a:rPr lang="en-US" altLang="zh-CN" sz="2000" dirty="0" err="1"/>
              <a:t>Rivest</a:t>
            </a:r>
            <a:r>
              <a:rPr lang="en-US" altLang="zh-CN" sz="2000" dirty="0"/>
              <a:t>, Ronald L., Stein, Clifford. MIT Press. ISBN</a:t>
            </a:r>
            <a:r>
              <a:rPr lang="zh-CN" altLang="en-US" sz="2000" dirty="0"/>
              <a:t>，</a:t>
            </a:r>
            <a:r>
              <a:rPr lang="en-US" altLang="zh-CN" sz="2000" dirty="0"/>
              <a:t>9780262033848.</a:t>
            </a:r>
          </a:p>
          <a:p>
            <a:pPr lvl="1" algn="just">
              <a:lnSpc>
                <a:spcPct val="150000"/>
              </a:lnSpc>
              <a:buFont typeface="Wingdings" panose="05000000000000000000" pitchFamily="2" charset="2"/>
              <a:buChar char="p"/>
            </a:pPr>
            <a:r>
              <a:rPr lang="en-US" altLang="zh-CN" sz="2000" dirty="0">
                <a:solidFill>
                  <a:srgbClr val="C00000"/>
                </a:solidFill>
              </a:rPr>
              <a:t>Algorithm design. </a:t>
            </a:r>
            <a:r>
              <a:rPr lang="en-US" altLang="zh-CN" sz="2000" dirty="0"/>
              <a:t>Jon Kleinberg, </a:t>
            </a:r>
            <a:r>
              <a:rPr lang="en-US" altLang="zh-CN" sz="2000" dirty="0" err="1"/>
              <a:t>Éva</a:t>
            </a:r>
            <a:r>
              <a:rPr lang="en-US" altLang="zh-CN" sz="2000" dirty="0"/>
              <a:t> </a:t>
            </a:r>
            <a:r>
              <a:rPr lang="en-US" altLang="zh-CN" sz="2000" dirty="0" err="1"/>
              <a:t>Tardos</a:t>
            </a:r>
            <a:r>
              <a:rPr lang="en-US" altLang="zh-CN" sz="2000" dirty="0"/>
              <a:t>.  Pearson. </a:t>
            </a:r>
            <a:r>
              <a:rPr lang="zh-CN" altLang="zh-CN" sz="2000" dirty="0"/>
              <a:t>ISBN</a:t>
            </a:r>
            <a:r>
              <a:rPr lang="en-US" altLang="zh-CN" sz="2000" dirty="0"/>
              <a:t>,</a:t>
            </a:r>
            <a:r>
              <a:rPr lang="zh-CN" altLang="zh-CN" sz="2000" dirty="0"/>
              <a:t> 978-0321295354</a:t>
            </a:r>
            <a:r>
              <a:rPr lang="en-US" altLang="zh-CN" sz="2000" dirty="0"/>
              <a:t>.</a:t>
            </a:r>
            <a:r>
              <a:rPr lang="zh-CN" altLang="zh-CN" sz="2000" dirty="0"/>
              <a:t> </a:t>
            </a:r>
          </a:p>
          <a:p>
            <a:pPr marL="457200" lvl="1" indent="0">
              <a:lnSpc>
                <a:spcPct val="150000"/>
              </a:lnSpc>
              <a:buNone/>
            </a:pPr>
            <a:endParaRPr lang="en-US" altLang="zh-CN" sz="2000" dirty="0"/>
          </a:p>
          <a:p>
            <a:pPr lvl="1">
              <a:lnSpc>
                <a:spcPct val="150000"/>
              </a:lnSpc>
              <a:buFont typeface="Wingdings" panose="05000000000000000000" pitchFamily="2" charset="2"/>
              <a:buChar char="p"/>
            </a:pPr>
            <a:endParaRPr lang="en-US" altLang="en-US" sz="2400" dirty="0">
              <a:latin typeface="Arial" charset="0"/>
              <a:cs typeface="Arial"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559" y="4312618"/>
            <a:ext cx="1991241" cy="228079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312618"/>
            <a:ext cx="2016224" cy="2280796"/>
          </a:xfrm>
          <a:prstGeom prst="rect">
            <a:avLst/>
          </a:prstGeom>
        </p:spPr>
      </p:pic>
    </p:spTree>
    <p:extLst>
      <p:ext uri="{BB962C8B-B14F-4D97-AF65-F5344CB8AC3E}">
        <p14:creationId xmlns:p14="http://schemas.microsoft.com/office/powerpoint/2010/main" val="42821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lnSpcReduction="10000"/>
          </a:bodyPr>
          <a:lstStyle/>
          <a:p>
            <a:pPr algn="just">
              <a:lnSpc>
                <a:spcPct val="150000"/>
              </a:lnSpc>
              <a:spcAft>
                <a:spcPts val="1200"/>
              </a:spcAft>
              <a:buFont typeface="Arial" panose="020B0604020202020204" pitchFamily="34" charset="0"/>
              <a:buChar char="•"/>
            </a:pPr>
            <a:r>
              <a:rPr lang="en-US" altLang="en-US" sz="2400" dirty="0">
                <a:latin typeface="Arial" charset="0"/>
                <a:cs typeface="Arial" charset="0"/>
              </a:rPr>
              <a:t>A data structure is a scheme for organizing data in the memory of a computer. </a:t>
            </a:r>
          </a:p>
          <a:p>
            <a:pPr algn="just">
              <a:lnSpc>
                <a:spcPct val="150000"/>
              </a:lnSpc>
              <a:spcAft>
                <a:spcPts val="1200"/>
              </a:spcAft>
              <a:buFont typeface="Arial" panose="020B0604020202020204" pitchFamily="34" charset="0"/>
              <a:buChar char="•"/>
            </a:pPr>
            <a:r>
              <a:rPr lang="en-US" altLang="en-US" sz="2400" dirty="0">
                <a:latin typeface="Arial" charset="0"/>
                <a:cs typeface="Arial" charset="0"/>
              </a:rPr>
              <a:t>The way in which the data is organized affects the performance of an algorithm for different tasks.</a:t>
            </a:r>
          </a:p>
          <a:p>
            <a:pPr algn="just">
              <a:lnSpc>
                <a:spcPct val="150000"/>
              </a:lnSpc>
              <a:spcAft>
                <a:spcPts val="1200"/>
              </a:spcAft>
              <a:buFont typeface="Arial" panose="020B0604020202020204" pitchFamily="34" charset="0"/>
              <a:buChar char="•"/>
            </a:pPr>
            <a:r>
              <a:rPr lang="zh-CN" altLang="en-US" sz="2400" dirty="0">
                <a:latin typeface="Arial" charset="0"/>
                <a:cs typeface="Arial" charset="0"/>
              </a:rPr>
              <a:t>数据结构（</a:t>
            </a:r>
            <a:r>
              <a:rPr lang="en-US" altLang="zh-CN" sz="2400" dirty="0">
                <a:latin typeface="Arial" charset="0"/>
                <a:cs typeface="Arial" charset="0"/>
              </a:rPr>
              <a:t>data structure</a:t>
            </a:r>
            <a:r>
              <a:rPr lang="zh-CN" altLang="en-US" sz="2400" dirty="0">
                <a:latin typeface="Arial" charset="0"/>
                <a:cs typeface="Arial" charset="0"/>
              </a:rPr>
              <a:t>）是计算机中存储、组织数据的方式。通常情况下，精心选择的数据结构可以带来最优效率的算法（</a:t>
            </a:r>
            <a:r>
              <a:rPr lang="en-US" altLang="zh-CN" sz="2400" dirty="0">
                <a:latin typeface="Arial" charset="0"/>
                <a:cs typeface="Arial" charset="0"/>
              </a:rPr>
              <a:t>algorithm</a:t>
            </a:r>
            <a:r>
              <a:rPr lang="zh-CN" altLang="en-US" sz="2400" dirty="0">
                <a:latin typeface="Arial" charset="0"/>
                <a:cs typeface="Arial" charset="0"/>
              </a:rPr>
              <a:t>）。</a:t>
            </a:r>
            <a:endParaRPr lang="en-US" altLang="en-US" sz="2400" dirty="0">
              <a:latin typeface="Arial" charset="0"/>
              <a:cs typeface="Arial" charset="0"/>
            </a:endParaRPr>
          </a:p>
          <a:p>
            <a:pPr>
              <a:lnSpc>
                <a:spcPct val="150000"/>
              </a:lnSpc>
              <a:buFont typeface="Arial" panose="020B0604020202020204" pitchFamily="34" charset="0"/>
              <a:buChar char="•"/>
            </a:pP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053091990"/>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936104">
                  <a:extLst>
                    <a:ext uri="{9D8B030D-6E8A-4147-A177-3AD203B41FA5}">
                      <a16:colId xmlns:a16="http://schemas.microsoft.com/office/drawing/2014/main" val="1302222363"/>
                    </a:ext>
                  </a:extLst>
                </a:gridCol>
                <a:gridCol w="2448272">
                  <a:extLst>
                    <a:ext uri="{9D8B030D-6E8A-4147-A177-3AD203B41FA5}">
                      <a16:colId xmlns:a16="http://schemas.microsoft.com/office/drawing/2014/main" val="702780512"/>
                    </a:ext>
                  </a:extLst>
                </a:gridCol>
                <a:gridCol w="484522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pPr algn="l"/>
                      <a:r>
                        <a:rPr lang="en-US" altLang="zh-CN" sz="1600" dirty="0"/>
                        <a:t>1</a:t>
                      </a:r>
                      <a:endParaRPr lang="zh-CN" altLang="en-US" sz="1600" dirty="0"/>
                    </a:p>
                  </a:txBody>
                  <a:tcPr anchor="ctr"/>
                </a:tc>
                <a:tc>
                  <a:txBody>
                    <a:bodyPr/>
                    <a:lstStyle/>
                    <a:p>
                      <a:r>
                        <a:rPr lang="en-US" altLang="zh-CN" sz="1600" dirty="0"/>
                        <a:t>9/05 Mon</a:t>
                      </a:r>
                      <a:endParaRPr lang="zh-CN" altLang="en-US" sz="1600" dirty="0"/>
                    </a:p>
                  </a:txBody>
                  <a:tcPr/>
                </a:tc>
                <a:tc>
                  <a:txBody>
                    <a:bodyPr/>
                    <a:lstStyle/>
                    <a:p>
                      <a:r>
                        <a:rPr lang="en-US" altLang="zh-CN" sz="1600" dirty="0"/>
                        <a:t>Introduction</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t>9/07 Wed</a:t>
                      </a:r>
                      <a:endParaRPr lang="zh-CN" altLang="en-US" sz="1600" dirty="0"/>
                    </a:p>
                  </a:txBody>
                  <a:tcPr/>
                </a:tc>
                <a:tc>
                  <a:txBody>
                    <a:bodyPr/>
                    <a:lstStyle/>
                    <a:p>
                      <a:r>
                        <a:rPr lang="en-US" altLang="zh-CN" sz="1600" b="0" i="0" u="none" strike="noStrike" kern="1200" baseline="0" dirty="0">
                          <a:solidFill>
                            <a:schemeClr val="tx1"/>
                          </a:solidFill>
                          <a:latin typeface="+mn-lt"/>
                          <a:ea typeface="+mn-ea"/>
                          <a:cs typeface="+mn-cs"/>
                        </a:rPr>
                        <a:t>Elementary Data Structures: Array and Lists</a:t>
                      </a:r>
                      <a:endParaRPr lang="zh-CN" altLang="en-US" sz="1600" dirty="0"/>
                    </a:p>
                  </a:txBody>
                  <a:tcPr/>
                </a:tc>
                <a:extLst>
                  <a:ext uri="{0D108BD9-81ED-4DB2-BD59-A6C34878D82A}">
                    <a16:rowId xmlns:a16="http://schemas.microsoft.com/office/drawing/2014/main" val="2800605221"/>
                  </a:ext>
                </a:extLst>
              </a:tr>
              <a:tr h="212908">
                <a:tc rowSpan="2">
                  <a:txBody>
                    <a:bodyPr/>
                    <a:lstStyle/>
                    <a:p>
                      <a:pPr algn="l"/>
                      <a:r>
                        <a:rPr lang="en-US" altLang="zh-CN" sz="1600" dirty="0"/>
                        <a:t>2</a:t>
                      </a:r>
                      <a:endParaRPr lang="zh-CN" altLang="en-US" sz="1600" dirty="0"/>
                    </a:p>
                  </a:txBody>
                  <a:tcPr anchor="ctr"/>
                </a:tc>
                <a:tc>
                  <a:txBody>
                    <a:bodyPr/>
                    <a:lstStyle/>
                    <a:p>
                      <a:pPr marL="0" algn="l" defTabSz="914400" rtl="0" eaLnBrk="1" latinLnBrk="0" hangingPunct="1"/>
                      <a:r>
                        <a:rPr lang="en-US" altLang="zh-CN" sz="1600" kern="1200" dirty="0">
                          <a:solidFill>
                            <a:schemeClr val="tx1"/>
                          </a:solidFill>
                          <a:latin typeface="+mn-lt"/>
                          <a:ea typeface="+mn-ea"/>
                          <a:cs typeface="+mn-cs"/>
                        </a:rPr>
                        <a:t>9/12 Mon</a:t>
                      </a:r>
                      <a:endParaRPr lang="zh-CN" altLang="en-US" sz="1600"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Mid-Autumn Festival </a:t>
                      </a:r>
                      <a:endParaRPr lang="zh-CN" altLang="en-US" sz="1600" dirty="0">
                        <a:solidFill>
                          <a:schemeClr val="tx1"/>
                        </a:solidFill>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9/14 </a:t>
                      </a:r>
                      <a:r>
                        <a:rPr lang="en-US" altLang="zh-CN" sz="1600" dirty="0"/>
                        <a:t>Wed</a:t>
                      </a:r>
                      <a:endParaRPr lang="zh-CN" altLang="en-US" sz="16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Stack and Queue</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95713109"/>
                  </a:ext>
                </a:extLst>
              </a:tr>
              <a:tr h="212908">
                <a:tc rowSpan="2">
                  <a:txBody>
                    <a:bodyPr/>
                    <a:lstStyle/>
                    <a:p>
                      <a:pPr algn="l"/>
                      <a:r>
                        <a:rPr lang="en-US" altLang="zh-CN" sz="1600" dirty="0"/>
                        <a:t>3</a:t>
                      </a:r>
                      <a:endParaRPr lang="zh-CN" altLang="en-US" sz="1600" dirty="0"/>
                    </a:p>
                  </a:txBody>
                  <a:tcPr anchor="ctr"/>
                </a:tc>
                <a:tc>
                  <a:txBody>
                    <a:bodyPr/>
                    <a:lstStyle/>
                    <a:p>
                      <a:r>
                        <a:rPr lang="en-US" altLang="zh-CN" sz="1600" dirty="0"/>
                        <a:t>9/19 Mon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Big</a:t>
                      </a:r>
                      <a:r>
                        <a:rPr lang="en-US" altLang="zh-CN" sz="1600" baseline="0" dirty="0"/>
                        <a:t> O/Theta/Omega    </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9/21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Hash Table</a:t>
                      </a:r>
                      <a:endParaRPr lang="zh-CN" altLang="en-US" sz="1600" dirty="0"/>
                    </a:p>
                  </a:txBody>
                  <a:tcPr/>
                </a:tc>
                <a:extLst>
                  <a:ext uri="{0D108BD9-81ED-4DB2-BD59-A6C34878D82A}">
                    <a16:rowId xmlns:a16="http://schemas.microsoft.com/office/drawing/2014/main" val="3891330380"/>
                  </a:ext>
                </a:extLst>
              </a:tr>
              <a:tr h="212908">
                <a:tc rowSpan="2">
                  <a:txBody>
                    <a:bodyPr/>
                    <a:lstStyle/>
                    <a:p>
                      <a:pPr algn="l"/>
                      <a:r>
                        <a:rPr lang="en-US" altLang="zh-CN" sz="1600" dirty="0"/>
                        <a:t>4</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9/26 Mon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a:t>
                      </a:r>
                      <a:r>
                        <a:rPr lang="en-US" altLang="zh-CN" sz="1600" baseline="0" dirty="0"/>
                        <a:t> Insertion, Bubble </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9/28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Merge</a:t>
                      </a:r>
                      <a:endParaRPr lang="zh-CN" altLang="en-US" sz="1600" dirty="0"/>
                    </a:p>
                  </a:txBody>
                  <a:tcPr/>
                </a:tc>
                <a:extLst>
                  <a:ext uri="{0D108BD9-81ED-4DB2-BD59-A6C34878D82A}">
                    <a16:rowId xmlns:a16="http://schemas.microsoft.com/office/drawing/2014/main" val="3531804322"/>
                  </a:ext>
                </a:extLst>
              </a:tr>
              <a:tr h="212908">
                <a:tc rowSpan="2">
                  <a:txBody>
                    <a:bodyPr/>
                    <a:lstStyle/>
                    <a:p>
                      <a:pPr algn="l"/>
                      <a:r>
                        <a:rPr lang="en-US" altLang="zh-CN" sz="1600" dirty="0"/>
                        <a:t>5</a:t>
                      </a:r>
                      <a:endParaRPr lang="zh-CN" altLang="en-US" sz="1600" dirty="0"/>
                    </a:p>
                  </a:txBody>
                  <a:tcPr anchor="ctr"/>
                </a:tc>
                <a:tc>
                  <a:txBody>
                    <a:bodyPr/>
                    <a:lstStyle/>
                    <a:p>
                      <a:r>
                        <a:rPr lang="en-US" altLang="zh-CN" sz="1600" dirty="0"/>
                        <a:t>10/03 10/05 Mon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National Day</a:t>
                      </a:r>
                      <a:endParaRPr lang="zh-CN" altLang="en-US" sz="1600" dirty="0">
                        <a:solidFill>
                          <a:schemeClr val="tx1"/>
                        </a:solidFill>
                      </a:endParaRPr>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10/08 Sat</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Quick</a:t>
                      </a:r>
                      <a:endParaRPr lang="zh-CN" altLang="en-US" sz="1600" dirty="0"/>
                    </a:p>
                  </a:txBody>
                  <a:tcPr/>
                </a:tc>
                <a:extLst>
                  <a:ext uri="{0D108BD9-81ED-4DB2-BD59-A6C34878D82A}">
                    <a16:rowId xmlns:a16="http://schemas.microsoft.com/office/drawing/2014/main" val="2043911362"/>
                  </a:ext>
                </a:extLst>
              </a:tr>
              <a:tr h="212908">
                <a:tc rowSpan="2">
                  <a:txBody>
                    <a:bodyPr/>
                    <a:lstStyle/>
                    <a:p>
                      <a:pPr algn="l"/>
                      <a:r>
                        <a:rPr lang="en-US" altLang="zh-CN" sz="1600" dirty="0"/>
                        <a:t>6</a:t>
                      </a:r>
                      <a:endParaRPr lang="zh-CN" altLang="en-US" sz="1600" dirty="0"/>
                    </a:p>
                  </a:txBody>
                  <a:tcPr anchor="ctr"/>
                </a:tc>
                <a:tc>
                  <a:txBody>
                    <a:bodyPr/>
                    <a:lstStyle/>
                    <a:p>
                      <a:r>
                        <a:rPr lang="en-US" altLang="zh-CN" sz="1600" dirty="0"/>
                        <a:t>10/10 Mon</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Divide and Conquer</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10/12 Wed</a:t>
                      </a:r>
                      <a:endParaRPr lang="zh-CN" altLang="en-US" sz="1600" dirty="0"/>
                    </a:p>
                  </a:txBody>
                  <a:tcPr/>
                </a:tc>
                <a:tc>
                  <a:txBody>
                    <a:bodyPr/>
                    <a:lstStyle/>
                    <a:p>
                      <a:r>
                        <a:rPr lang="en-US" altLang="zh-CN" sz="1600" dirty="0"/>
                        <a:t>Trees: Introduction, DFS, BFS</a:t>
                      </a:r>
                      <a:endParaRPr lang="zh-CN" altLang="en-US" sz="1600" dirty="0"/>
                    </a:p>
                  </a:txBody>
                  <a:tcPr/>
                </a:tc>
                <a:extLst>
                  <a:ext uri="{0D108BD9-81ED-4DB2-BD59-A6C34878D82A}">
                    <a16:rowId xmlns:a16="http://schemas.microsoft.com/office/drawing/2014/main" val="3367678899"/>
                  </a:ext>
                </a:extLst>
              </a:tr>
              <a:tr h="212908">
                <a:tc rowSpan="2">
                  <a:txBody>
                    <a:bodyPr/>
                    <a:lstStyle/>
                    <a:p>
                      <a:pPr algn="l"/>
                      <a:r>
                        <a:rPr lang="en-US" altLang="zh-CN" sz="1600" dirty="0"/>
                        <a:t>7</a:t>
                      </a:r>
                      <a:endParaRPr lang="zh-CN" altLang="en-US" sz="1600" dirty="0"/>
                    </a:p>
                  </a:txBody>
                  <a:tcPr anchor="ctr"/>
                </a:tc>
                <a:tc>
                  <a:txBody>
                    <a:bodyPr/>
                    <a:lstStyle/>
                    <a:p>
                      <a:r>
                        <a:rPr lang="en-US" altLang="zh-CN" sz="1600" dirty="0"/>
                        <a:t>10/17 Mon</a:t>
                      </a:r>
                      <a:endParaRPr lang="zh-CN" altLang="en-US" sz="1600" dirty="0"/>
                    </a:p>
                  </a:txBody>
                  <a:tcPr/>
                </a:tc>
                <a:tc>
                  <a:txBody>
                    <a:bodyPr/>
                    <a:lstStyle/>
                    <a:p>
                      <a:r>
                        <a:rPr lang="en-US" altLang="zh-CN" sz="1600" dirty="0"/>
                        <a:t>Binary Trees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10/19 Wed</a:t>
                      </a:r>
                      <a:endParaRPr lang="zh-CN" altLang="en-US" sz="1600" dirty="0"/>
                    </a:p>
                  </a:txBody>
                  <a:tcPr/>
                </a:tc>
                <a:tc>
                  <a:txBody>
                    <a:bodyPr/>
                    <a:lstStyle/>
                    <a:p>
                      <a:r>
                        <a:rPr lang="en-US" altLang="zh-CN" sz="1600" dirty="0"/>
                        <a:t>Heap and Heap Sort</a:t>
                      </a:r>
                      <a:endParaRPr lang="zh-CN" altLang="en-US" sz="1600" dirty="0"/>
                    </a:p>
                  </a:txBody>
                  <a:tcPr/>
                </a:tc>
                <a:extLst>
                  <a:ext uri="{0D108BD9-81ED-4DB2-BD59-A6C34878D82A}">
                    <a16:rowId xmlns:a16="http://schemas.microsoft.com/office/drawing/2014/main" val="4192324055"/>
                  </a:ext>
                </a:extLst>
              </a:tr>
              <a:tr h="212908">
                <a:tc rowSpan="2">
                  <a:txBody>
                    <a:bodyPr/>
                    <a:lstStyle/>
                    <a:p>
                      <a:pPr algn="l"/>
                      <a:r>
                        <a:rPr lang="en-US" altLang="zh-CN" sz="1600" dirty="0"/>
                        <a:t>8</a:t>
                      </a:r>
                      <a:endParaRPr lang="zh-CN" altLang="en-US" sz="1600" dirty="0"/>
                    </a:p>
                  </a:txBody>
                  <a:tcPr anchor="ctr"/>
                </a:tc>
                <a:tc>
                  <a:txBody>
                    <a:bodyPr/>
                    <a:lstStyle/>
                    <a:p>
                      <a:r>
                        <a:rPr lang="en-US" altLang="zh-CN" sz="1600" dirty="0"/>
                        <a:t>10/24 Mon</a:t>
                      </a:r>
                      <a:endParaRPr lang="zh-CN" altLang="en-US" sz="1600" dirty="0"/>
                    </a:p>
                  </a:txBody>
                  <a:tcPr/>
                </a:tc>
                <a:tc>
                  <a:txBody>
                    <a:bodyPr/>
                    <a:lstStyle/>
                    <a:p>
                      <a:r>
                        <a:rPr lang="en-US" altLang="zh-CN" sz="1600" dirty="0"/>
                        <a:t>Binary Search Trees</a:t>
                      </a:r>
                      <a:r>
                        <a:rPr lang="zh-CN" altLang="en-US" sz="1600" dirty="0"/>
                        <a:t> </a:t>
                      </a:r>
                      <a:r>
                        <a:rPr lang="en-US" altLang="zh-CN" sz="1600" dirty="0"/>
                        <a:t>+</a:t>
                      </a:r>
                      <a:r>
                        <a:rPr lang="zh-CN" altLang="en-US" sz="1600" dirty="0"/>
                        <a:t> </a:t>
                      </a:r>
                      <a:r>
                        <a:rPr lang="en-US" altLang="zh-CN" sz="1600" dirty="0"/>
                        <a:t>Huffman</a:t>
                      </a:r>
                      <a:r>
                        <a:rPr lang="zh-CN" altLang="en-US" sz="1600" dirty="0"/>
                        <a:t> </a:t>
                      </a:r>
                      <a:r>
                        <a:rPr lang="en-US" altLang="zh-CN" sz="1600" dirty="0"/>
                        <a:t>Coding</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10/26 Wed</a:t>
                      </a:r>
                      <a:endParaRPr lang="zh-CN" altLang="en-US" sz="1600" dirty="0"/>
                    </a:p>
                  </a:txBody>
                  <a:tcPr/>
                </a:tc>
                <a:tc>
                  <a:txBody>
                    <a:bodyPr/>
                    <a:lstStyle/>
                    <a:p>
                      <a:r>
                        <a:rPr lang="en-US" altLang="zh-CN" sz="1600" dirty="0"/>
                        <a:t>Balanced</a:t>
                      </a:r>
                      <a:r>
                        <a:rPr lang="en-US" altLang="zh-CN" sz="1600" baseline="0" dirty="0"/>
                        <a:t> Binary Search Trees: AVL</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1162506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23109107"/>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1280922">
                  <a:extLst>
                    <a:ext uri="{9D8B030D-6E8A-4147-A177-3AD203B41FA5}">
                      <a16:colId xmlns:a16="http://schemas.microsoft.com/office/drawing/2014/main" val="1302222363"/>
                    </a:ext>
                  </a:extLst>
                </a:gridCol>
                <a:gridCol w="1643774">
                  <a:extLst>
                    <a:ext uri="{9D8B030D-6E8A-4147-A177-3AD203B41FA5}">
                      <a16:colId xmlns:a16="http://schemas.microsoft.com/office/drawing/2014/main" val="702780512"/>
                    </a:ext>
                  </a:extLst>
                </a:gridCol>
                <a:gridCol w="530490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r>
                        <a:rPr lang="en-US" altLang="zh-CN" sz="1600" dirty="0"/>
                        <a:t>9</a:t>
                      </a:r>
                      <a:endParaRPr lang="zh-CN" altLang="en-US" sz="1600" dirty="0"/>
                    </a:p>
                  </a:txBody>
                  <a:tcPr/>
                </a:tc>
                <a:tc>
                  <a:txBody>
                    <a:bodyPr/>
                    <a:lstStyle/>
                    <a:p>
                      <a:r>
                        <a:rPr lang="en-US" altLang="zh-CN" sz="1600" dirty="0"/>
                        <a:t>10/31 Mon</a:t>
                      </a:r>
                      <a:endParaRPr lang="zh-CN" altLang="en-US" sz="1600" dirty="0"/>
                    </a:p>
                  </a:txBody>
                  <a:tcPr/>
                </a:tc>
                <a:tc>
                  <a:txBody>
                    <a:bodyPr/>
                    <a:lstStyle/>
                    <a:p>
                      <a:r>
                        <a:rPr lang="en-US" altLang="zh-CN" sz="1600" dirty="0"/>
                        <a:t>Red-Black</a:t>
                      </a:r>
                      <a:r>
                        <a:rPr lang="zh-CN" altLang="en-US" sz="1600" dirty="0"/>
                        <a:t> </a:t>
                      </a:r>
                      <a:r>
                        <a:rPr lang="en-US" altLang="zh-CN" sz="1600" dirty="0"/>
                        <a:t>Tree</a:t>
                      </a:r>
                      <a:r>
                        <a:rPr lang="zh-CN" altLang="en-US" sz="1600" dirty="0"/>
                        <a:t> </a:t>
                      </a:r>
                      <a:r>
                        <a:rPr lang="en-US" altLang="zh-CN" sz="1600" dirty="0"/>
                        <a:t>+</a:t>
                      </a:r>
                      <a:r>
                        <a:rPr lang="zh-CN" altLang="en-US" sz="1600" dirty="0"/>
                        <a:t> </a:t>
                      </a:r>
                      <a:r>
                        <a:rPr lang="en-US" altLang="zh-CN" sz="1600" dirty="0"/>
                        <a:t>Disjoint sets</a:t>
                      </a:r>
                      <a:r>
                        <a:rPr lang="zh-CN" altLang="en-US" sz="1600" dirty="0"/>
                        <a:t> </a:t>
                      </a:r>
                      <a:r>
                        <a:rPr lang="en-US" altLang="zh-CN" sz="1600" dirty="0"/>
                        <a:t>1</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solidFill>
                            <a:srgbClr val="C00000"/>
                          </a:solidFill>
                        </a:rPr>
                        <a:t>11/02 Wed</a:t>
                      </a:r>
                      <a:endParaRPr lang="zh-CN" altLang="en-US" sz="1600" dirty="0">
                        <a:solidFill>
                          <a:srgbClr val="C00000"/>
                        </a:solidFill>
                      </a:endParaRPr>
                    </a:p>
                  </a:txBody>
                  <a:tcPr/>
                </a:tc>
                <a:tc>
                  <a:txBody>
                    <a:bodyPr/>
                    <a:lstStyle/>
                    <a:p>
                      <a:r>
                        <a:rPr lang="en-US" altLang="zh-CN" sz="1600" b="0" i="0" u="none" strike="noStrike" kern="1200" baseline="0" dirty="0">
                          <a:solidFill>
                            <a:srgbClr val="C00000"/>
                          </a:solidFill>
                          <a:latin typeface="+mn-lt"/>
                          <a:ea typeface="+mn-ea"/>
                          <a:cs typeface="+mn-cs"/>
                        </a:rPr>
                        <a:t>Middle Term Exam</a:t>
                      </a:r>
                      <a:endParaRPr lang="zh-CN" altLang="en-US" sz="1600" dirty="0">
                        <a:solidFill>
                          <a:srgbClr val="C00000"/>
                        </a:solidFill>
                      </a:endParaRPr>
                    </a:p>
                  </a:txBody>
                  <a:tcPr/>
                </a:tc>
                <a:extLst>
                  <a:ext uri="{0D108BD9-81ED-4DB2-BD59-A6C34878D82A}">
                    <a16:rowId xmlns:a16="http://schemas.microsoft.com/office/drawing/2014/main" val="2800605221"/>
                  </a:ext>
                </a:extLst>
              </a:tr>
              <a:tr h="212908">
                <a:tc rowSpan="2">
                  <a:txBody>
                    <a:bodyPr/>
                    <a:lstStyle/>
                    <a:p>
                      <a:r>
                        <a:rPr lang="en-US" altLang="zh-CN" sz="1600" dirty="0"/>
                        <a:t>10</a:t>
                      </a:r>
                      <a:endParaRPr lang="zh-CN" altLang="en-US" sz="1600" dirty="0"/>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11/07 </a:t>
                      </a:r>
                      <a:r>
                        <a:rPr lang="en-US" altLang="zh-CN" sz="1600" dirty="0"/>
                        <a:t>Mon</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dirty="0"/>
                        <a:t>Disjoint sets</a:t>
                      </a:r>
                      <a:r>
                        <a:rPr lang="zh-CN" altLang="en-US" sz="1600" dirty="0"/>
                        <a:t> </a:t>
                      </a:r>
                      <a:r>
                        <a:rPr lang="en-US" altLang="zh-CN" sz="1600" dirty="0"/>
                        <a:t>2+</a:t>
                      </a:r>
                      <a:r>
                        <a:rPr lang="zh-CN" altLang="en-US" sz="1600" dirty="0"/>
                        <a:t>  </a:t>
                      </a:r>
                      <a:r>
                        <a:rPr lang="en-US" altLang="zh-CN" sz="1600" b="0" i="0" u="none" strike="noStrike" kern="1200" baseline="0" dirty="0">
                          <a:solidFill>
                            <a:schemeClr val="tx1"/>
                          </a:solidFill>
                          <a:latin typeface="+mn-lt"/>
                          <a:ea typeface="+mn-ea"/>
                          <a:cs typeface="+mn-cs"/>
                        </a:rPr>
                        <a:t>Graphs: Introduction,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11/09 Wed</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Graphs: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95713109"/>
                  </a:ext>
                </a:extLst>
              </a:tr>
              <a:tr h="212908">
                <a:tc rowSpan="2">
                  <a:txBody>
                    <a:bodyPr/>
                    <a:lstStyle/>
                    <a:p>
                      <a:r>
                        <a:rPr lang="en-US" altLang="zh-CN" sz="1600" dirty="0"/>
                        <a:t>11</a:t>
                      </a:r>
                      <a:endParaRPr lang="zh-CN" altLang="en-US" sz="1600" dirty="0"/>
                    </a:p>
                  </a:txBody>
                  <a:tcPr/>
                </a:tc>
                <a:tc>
                  <a:txBody>
                    <a:bodyPr/>
                    <a:lstStyle/>
                    <a:p>
                      <a:r>
                        <a:rPr lang="en-US" altLang="zh-CN" sz="1600" dirty="0"/>
                        <a:t>11/14 Mon</a:t>
                      </a:r>
                      <a:endParaRPr lang="zh-CN" altLang="en-US" sz="1600" dirty="0"/>
                    </a:p>
                  </a:txBody>
                  <a:tcPr/>
                </a:tc>
                <a:tc>
                  <a:txBody>
                    <a:bodyPr/>
                    <a:lstStyle/>
                    <a:p>
                      <a:r>
                        <a:rPr lang="en-US" altLang="zh-CN" sz="1600" b="0" i="0" u="none" strike="noStrike" kern="1200" baseline="0" dirty="0">
                          <a:solidFill>
                            <a:schemeClr val="tx1"/>
                          </a:solidFill>
                          <a:latin typeface="+mn-lt"/>
                          <a:ea typeface="+mn-ea"/>
                          <a:cs typeface="+mn-cs"/>
                        </a:rPr>
                        <a:t>Minimum Spanning Trees</a:t>
                      </a:r>
                      <a:endParaRPr lang="zh-CN" altLang="en-US" sz="1600" dirty="0"/>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11/16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Greedy </a:t>
                      </a:r>
                      <a:endParaRPr lang="zh-CN" altLang="en-US" sz="1600" dirty="0"/>
                    </a:p>
                  </a:txBody>
                  <a:tcPr/>
                </a:tc>
                <a:extLst>
                  <a:ext uri="{0D108BD9-81ED-4DB2-BD59-A6C34878D82A}">
                    <a16:rowId xmlns:a16="http://schemas.microsoft.com/office/drawing/2014/main" val="3891330380"/>
                  </a:ext>
                </a:extLst>
              </a:tr>
              <a:tr h="212908">
                <a:tc rowSpan="2">
                  <a:txBody>
                    <a:bodyPr/>
                    <a:lstStyle/>
                    <a:p>
                      <a:r>
                        <a:rPr lang="en-US" altLang="zh-CN" sz="1600" dirty="0"/>
                        <a:t>12</a:t>
                      </a:r>
                      <a:endParaRPr lang="zh-CN" altLang="en-US" sz="1600" dirty="0"/>
                    </a:p>
                  </a:txBody>
                  <a:tcPr/>
                </a:tc>
                <a:tc>
                  <a:txBody>
                    <a:bodyPr/>
                    <a:lstStyle/>
                    <a:p>
                      <a:r>
                        <a:rPr lang="en-US" altLang="zh-CN" sz="1600" dirty="0"/>
                        <a:t>11/21 Mon</a:t>
                      </a:r>
                      <a:endParaRPr lang="zh-CN" altLang="en-US" sz="1600" dirty="0"/>
                    </a:p>
                  </a:txBody>
                  <a:tcPr/>
                </a:tc>
                <a:tc>
                  <a:txBody>
                    <a:bodyPr/>
                    <a:lstStyle/>
                    <a:p>
                      <a:r>
                        <a:rPr lang="en-US" altLang="zh-CN" sz="1600" dirty="0"/>
                        <a:t>Topological Sorts</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11/23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Shortest Path</a:t>
                      </a:r>
                      <a:r>
                        <a:rPr lang="en-US" altLang="zh-CN" sz="1600" baseline="0" dirty="0"/>
                        <a:t> Algorithm: </a:t>
                      </a:r>
                      <a:r>
                        <a:rPr lang="en-US" altLang="zh-CN" sz="1600" baseline="0" dirty="0" err="1"/>
                        <a:t>Dijkstra</a:t>
                      </a:r>
                      <a:endParaRPr lang="zh-CN" altLang="en-US" sz="1600" dirty="0"/>
                    </a:p>
                  </a:txBody>
                  <a:tcPr/>
                </a:tc>
                <a:extLst>
                  <a:ext uri="{0D108BD9-81ED-4DB2-BD59-A6C34878D82A}">
                    <a16:rowId xmlns:a16="http://schemas.microsoft.com/office/drawing/2014/main" val="3531804322"/>
                  </a:ext>
                </a:extLst>
              </a:tr>
              <a:tr h="212908">
                <a:tc rowSpan="2">
                  <a:txBody>
                    <a:bodyPr/>
                    <a:lstStyle/>
                    <a:p>
                      <a:r>
                        <a:rPr lang="en-US" altLang="zh-CN" sz="1600" dirty="0"/>
                        <a:t>13</a:t>
                      </a:r>
                      <a:endParaRPr lang="zh-CN" altLang="en-US" sz="1600" dirty="0"/>
                    </a:p>
                  </a:txBody>
                  <a:tcPr/>
                </a:tc>
                <a:tc>
                  <a:txBody>
                    <a:bodyPr/>
                    <a:lstStyle/>
                    <a:p>
                      <a:r>
                        <a:rPr lang="en-US" altLang="zh-CN" sz="1600" dirty="0"/>
                        <a:t>11/28 Mon</a:t>
                      </a:r>
                      <a:endParaRPr lang="zh-CN" altLang="en-US" sz="1600" dirty="0"/>
                    </a:p>
                  </a:txBody>
                  <a:tcPr/>
                </a:tc>
                <a:tc>
                  <a:txBody>
                    <a:bodyPr/>
                    <a:lstStyle/>
                    <a:p>
                      <a:r>
                        <a:rPr lang="en-US" altLang="zh-CN" sz="1600" dirty="0"/>
                        <a:t>A*</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11/30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Floyd-</a:t>
                      </a:r>
                      <a:r>
                        <a:rPr lang="en-US" altLang="zh-CN" sz="1600" dirty="0" err="1"/>
                        <a:t>Warshall</a:t>
                      </a:r>
                      <a:r>
                        <a:rPr lang="en-US" altLang="zh-CN" sz="1600" baseline="0" dirty="0"/>
                        <a:t> Algorithm</a:t>
                      </a:r>
                      <a:endParaRPr lang="zh-CN" altLang="en-US" sz="1600" dirty="0"/>
                    </a:p>
                  </a:txBody>
                  <a:tcPr/>
                </a:tc>
                <a:extLst>
                  <a:ext uri="{0D108BD9-81ED-4DB2-BD59-A6C34878D82A}">
                    <a16:rowId xmlns:a16="http://schemas.microsoft.com/office/drawing/2014/main" val="2043911362"/>
                  </a:ext>
                </a:extLst>
              </a:tr>
              <a:tr h="212908">
                <a:tc rowSpan="2">
                  <a:txBody>
                    <a:bodyPr/>
                    <a:lstStyle/>
                    <a:p>
                      <a:r>
                        <a:rPr lang="en-US" altLang="zh-CN" sz="1600" dirty="0"/>
                        <a:t>14</a:t>
                      </a:r>
                      <a:endParaRPr lang="zh-CN" altLang="en-US" sz="1600" dirty="0"/>
                    </a:p>
                  </a:txBody>
                  <a:tcPr/>
                </a:tc>
                <a:tc>
                  <a:txBody>
                    <a:bodyPr/>
                    <a:lstStyle/>
                    <a:p>
                      <a:r>
                        <a:rPr lang="en-US" altLang="zh-CN" sz="1600" dirty="0"/>
                        <a:t>12/05 Mon</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Dynamic Programming</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12/07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Knapsack</a:t>
                      </a:r>
                      <a:r>
                        <a:rPr lang="en-US" altLang="zh-CN" sz="1600" baseline="0" dirty="0"/>
                        <a:t> Problem</a:t>
                      </a:r>
                      <a:endParaRPr lang="zh-CN" altLang="en-US" sz="1600" dirty="0"/>
                    </a:p>
                  </a:txBody>
                  <a:tcPr/>
                </a:tc>
                <a:extLst>
                  <a:ext uri="{0D108BD9-81ED-4DB2-BD59-A6C34878D82A}">
                    <a16:rowId xmlns:a16="http://schemas.microsoft.com/office/drawing/2014/main" val="3367678899"/>
                  </a:ext>
                </a:extLst>
              </a:tr>
              <a:tr h="212908">
                <a:tc rowSpan="2">
                  <a:txBody>
                    <a:bodyPr/>
                    <a:lstStyle/>
                    <a:p>
                      <a:r>
                        <a:rPr lang="en-US" altLang="zh-CN" sz="1600" dirty="0"/>
                        <a:t>15</a:t>
                      </a:r>
                      <a:endParaRPr lang="zh-CN" altLang="en-US" sz="1600" dirty="0"/>
                    </a:p>
                  </a:txBody>
                  <a:tcPr/>
                </a:tc>
                <a:tc>
                  <a:txBody>
                    <a:bodyPr/>
                    <a:lstStyle/>
                    <a:p>
                      <a:r>
                        <a:rPr lang="en-US" altLang="zh-CN" sz="1600" dirty="0"/>
                        <a:t>12/12 Mon</a:t>
                      </a:r>
                      <a:endParaRPr lang="zh-CN" altLang="en-US" sz="1600" dirty="0"/>
                    </a:p>
                  </a:txBody>
                  <a:tcPr/>
                </a:tc>
                <a:tc>
                  <a:txBody>
                    <a:bodyPr/>
                    <a:lstStyle/>
                    <a:p>
                      <a:r>
                        <a:rPr lang="en-US" altLang="zh-CN" sz="1600" dirty="0"/>
                        <a:t>Reductions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12/14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P+NP</a:t>
                      </a:r>
                      <a:endParaRPr lang="zh-CN" altLang="en-US" sz="1600" dirty="0"/>
                    </a:p>
                  </a:txBody>
                  <a:tcPr/>
                </a:tc>
                <a:extLst>
                  <a:ext uri="{0D108BD9-81ED-4DB2-BD59-A6C34878D82A}">
                    <a16:rowId xmlns:a16="http://schemas.microsoft.com/office/drawing/2014/main" val="4192324055"/>
                  </a:ext>
                </a:extLst>
              </a:tr>
              <a:tr h="212908">
                <a:tc rowSpan="2">
                  <a:txBody>
                    <a:bodyPr/>
                    <a:lstStyle/>
                    <a:p>
                      <a:r>
                        <a:rPr lang="en-US" altLang="zh-CN" sz="1600" dirty="0"/>
                        <a:t>16</a:t>
                      </a:r>
                      <a:endParaRPr lang="zh-CN" altLang="en-US" sz="1600" dirty="0"/>
                    </a:p>
                  </a:txBody>
                  <a:tcPr/>
                </a:tc>
                <a:tc>
                  <a:txBody>
                    <a:bodyPr/>
                    <a:lstStyle/>
                    <a:p>
                      <a:r>
                        <a:rPr lang="en-US" altLang="zh-CN" sz="1600" dirty="0"/>
                        <a:t>12/19 Mon</a:t>
                      </a:r>
                      <a:endParaRPr lang="zh-CN" altLang="en-US" sz="1600" dirty="0"/>
                    </a:p>
                  </a:txBody>
                  <a:tcPr/>
                </a:tc>
                <a:tc>
                  <a:txBody>
                    <a:bodyPr/>
                    <a:lstStyle/>
                    <a:p>
                      <a:r>
                        <a:rPr lang="en-US" altLang="zh-CN" sz="1600" dirty="0"/>
                        <a:t>NPC</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12/21 </a:t>
                      </a:r>
                      <a:r>
                        <a:rPr lang="en-US" altLang="zh-CN" sz="1600" b="0" i="0" u="none" strike="noStrike" kern="1200" baseline="0" dirty="0">
                          <a:solidFill>
                            <a:schemeClr val="tx1"/>
                          </a:solidFill>
                          <a:latin typeface="+mn-lt"/>
                          <a:ea typeface="+mn-ea"/>
                          <a:cs typeface="+mn-cs"/>
                        </a:rPr>
                        <a:t>Wed</a:t>
                      </a:r>
                      <a:endParaRPr lang="zh-CN" altLang="en-US" sz="1600" dirty="0"/>
                    </a:p>
                  </a:txBody>
                  <a:tcPr/>
                </a:tc>
                <a:tc>
                  <a:txBody>
                    <a:bodyPr/>
                    <a:lstStyle/>
                    <a:p>
                      <a:r>
                        <a:rPr lang="en-US" altLang="zh-CN" sz="1600" dirty="0"/>
                        <a:t>Review</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3329977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800" dirty="0"/>
              <a:t>Plagiarism</a:t>
            </a:r>
          </a:p>
          <a:p>
            <a:pPr lvl="1">
              <a:lnSpc>
                <a:spcPct val="150000"/>
              </a:lnSpc>
              <a:buFont typeface="Wingdings" panose="05000000000000000000" pitchFamily="2" charset="2"/>
              <a:buChar char="p"/>
            </a:pPr>
            <a:r>
              <a:rPr lang="en-US" altLang="zh-CN" sz="2400" dirty="0"/>
              <a:t>All assignments must be done individually</a:t>
            </a:r>
          </a:p>
          <a:p>
            <a:pPr lvl="2">
              <a:lnSpc>
                <a:spcPct val="150000"/>
              </a:lnSpc>
            </a:pPr>
            <a:r>
              <a:rPr lang="en-US" altLang="zh-CN" sz="2000" dirty="0"/>
              <a:t>You </a:t>
            </a:r>
            <a:r>
              <a:rPr lang="en-US" altLang="zh-CN" sz="2000" dirty="0">
                <a:solidFill>
                  <a:srgbClr val="C00000"/>
                </a:solidFill>
              </a:rPr>
              <a:t>cannot</a:t>
            </a:r>
            <a:r>
              <a:rPr lang="en-US" altLang="zh-CN" sz="2000" dirty="0"/>
              <a:t> copy directly from any other source</a:t>
            </a:r>
          </a:p>
          <a:p>
            <a:pPr lvl="2">
              <a:lnSpc>
                <a:spcPct val="150000"/>
              </a:lnSpc>
            </a:pPr>
            <a:r>
              <a:rPr lang="en-US" altLang="zh-CN" sz="2000" dirty="0"/>
              <a:t>You</a:t>
            </a:r>
            <a:r>
              <a:rPr lang="en-US" altLang="zh-CN" sz="2000" dirty="0">
                <a:solidFill>
                  <a:srgbClr val="C00000"/>
                </a:solidFill>
              </a:rPr>
              <a:t> cannot </a:t>
            </a:r>
            <a:r>
              <a:rPr lang="en-US" altLang="zh-CN" sz="2000" dirty="0"/>
              <a:t>share solutions with any other students</a:t>
            </a:r>
          </a:p>
          <a:p>
            <a:pPr lvl="2">
              <a:lnSpc>
                <a:spcPct val="150000"/>
              </a:lnSpc>
            </a:pPr>
            <a:r>
              <a:rPr lang="en-US" altLang="zh-CN" sz="2000" dirty="0"/>
              <a:t>Plagiarism detection software will be used on all the assignments</a:t>
            </a:r>
          </a:p>
          <a:p>
            <a:pPr lvl="1">
              <a:lnSpc>
                <a:spcPct val="150000"/>
              </a:lnSpc>
              <a:buFont typeface="Wingdings" panose="05000000000000000000" pitchFamily="2" charset="2"/>
              <a:buChar char="p"/>
            </a:pPr>
            <a:r>
              <a:rPr lang="en-US" altLang="zh-CN" sz="2400" dirty="0"/>
              <a:t>Ways of collaboration</a:t>
            </a:r>
          </a:p>
          <a:p>
            <a:pPr lvl="2">
              <a:lnSpc>
                <a:spcPct val="150000"/>
              </a:lnSpc>
            </a:pPr>
            <a:r>
              <a:rPr lang="en-US" altLang="zh-CN" sz="2000" dirty="0"/>
              <a:t>You may discuss together or help another student such as </a:t>
            </a:r>
            <a:r>
              <a:rPr lang="en-US" altLang="zh-CN" sz="2000" dirty="0" err="1"/>
              <a:t>debuging</a:t>
            </a:r>
            <a:r>
              <a:rPr lang="en-US" altLang="zh-CN" sz="2000" dirty="0"/>
              <a:t> his or her code; however, you </a:t>
            </a:r>
            <a:r>
              <a:rPr lang="en-US" altLang="zh-CN" sz="2000" dirty="0">
                <a:solidFill>
                  <a:srgbClr val="C00000"/>
                </a:solidFill>
              </a:rPr>
              <a:t>cannot </a:t>
            </a:r>
            <a:r>
              <a:rPr lang="en-US" altLang="zh-CN" sz="2000" dirty="0"/>
              <a:t>dictate or give the exact solutions.</a:t>
            </a:r>
            <a:endParaRPr lang="en-US" altLang="en-US" sz="2800" dirty="0">
              <a:latin typeface="Arial" charset="0"/>
              <a:cs typeface="Arial" charset="0"/>
            </a:endParaRPr>
          </a:p>
        </p:txBody>
      </p:sp>
    </p:spTree>
    <p:extLst>
      <p:ext uri="{BB962C8B-B14F-4D97-AF65-F5344CB8AC3E}">
        <p14:creationId xmlns:p14="http://schemas.microsoft.com/office/powerpoint/2010/main" val="350839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10000"/>
          </a:bodyPr>
          <a:lstStyle/>
          <a:p>
            <a:pPr>
              <a:lnSpc>
                <a:spcPct val="150000"/>
              </a:lnSpc>
            </a:pPr>
            <a:r>
              <a:rPr lang="en-US" altLang="zh-CN" sz="2600" dirty="0"/>
              <a:t>Plagiarism</a:t>
            </a:r>
          </a:p>
          <a:p>
            <a:pPr lvl="1">
              <a:lnSpc>
                <a:spcPct val="150000"/>
              </a:lnSpc>
              <a:buFont typeface="Wingdings" panose="05000000000000000000" pitchFamily="2" charset="2"/>
              <a:buChar char="p"/>
            </a:pPr>
            <a:r>
              <a:rPr lang="en-US" altLang="zh-CN" sz="2400" dirty="0"/>
              <a:t>Punishment</a:t>
            </a:r>
          </a:p>
          <a:p>
            <a:pPr lvl="2">
              <a:lnSpc>
                <a:spcPct val="150000"/>
              </a:lnSpc>
            </a:pPr>
            <a:r>
              <a:rPr lang="en-US" altLang="zh-CN" sz="1900" dirty="0"/>
              <a:t>When one student copied from another student, </a:t>
            </a:r>
            <a:r>
              <a:rPr lang="en-US" altLang="zh-CN" sz="1900" dirty="0">
                <a:solidFill>
                  <a:srgbClr val="C00000"/>
                </a:solidFill>
              </a:rPr>
              <a:t>both students are responsible.</a:t>
            </a:r>
          </a:p>
          <a:p>
            <a:pPr lvl="2">
              <a:lnSpc>
                <a:spcPct val="150000"/>
              </a:lnSpc>
            </a:pPr>
            <a:r>
              <a:rPr lang="en-US" altLang="zh-CN" sz="1900" dirty="0">
                <a:solidFill>
                  <a:srgbClr val="C00000"/>
                </a:solidFill>
              </a:rPr>
              <a:t>Zero point on the assignment or exam in question.</a:t>
            </a:r>
          </a:p>
          <a:p>
            <a:pPr lvl="2">
              <a:lnSpc>
                <a:spcPct val="150000"/>
              </a:lnSpc>
            </a:pPr>
            <a:r>
              <a:rPr lang="en-US" altLang="zh-CN" sz="1900" dirty="0"/>
              <a:t>Disqualified from receiving any awards recommended by the school and from any competitive studying opportunities (e.g., international exchange).</a:t>
            </a:r>
          </a:p>
          <a:p>
            <a:pPr lvl="2">
              <a:lnSpc>
                <a:spcPct val="150000"/>
              </a:lnSpc>
            </a:pPr>
            <a:r>
              <a:rPr lang="en-US" altLang="zh-CN" sz="1900" dirty="0">
                <a:solidFill>
                  <a:srgbClr val="C00000"/>
                </a:solidFill>
              </a:rPr>
              <a:t>Repeated violation will result in a F </a:t>
            </a:r>
            <a:r>
              <a:rPr lang="en-US" altLang="zh-CN" sz="1900" dirty="0"/>
              <a:t>grade for this course as well as further punishment at the school/university level.</a:t>
            </a:r>
            <a:endParaRPr lang="en-US" altLang="en-US" sz="2600" dirty="0">
              <a:latin typeface="Arial" charset="0"/>
              <a:cs typeface="Arial" charset="0"/>
            </a:endParaRPr>
          </a:p>
        </p:txBody>
      </p:sp>
    </p:spTree>
    <p:extLst>
      <p:ext uri="{BB962C8B-B14F-4D97-AF65-F5344CB8AC3E}">
        <p14:creationId xmlns:p14="http://schemas.microsoft.com/office/powerpoint/2010/main" val="3143025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1</a:t>
            </a:r>
            <a:endParaRPr lang="zh-CN" altLang="en-US" dirty="0"/>
          </a:p>
        </p:txBody>
      </p:sp>
      <p:sp>
        <p:nvSpPr>
          <p:cNvPr id="3" name="内容占位符 2"/>
          <p:cNvSpPr>
            <a:spLocks noGrp="1"/>
          </p:cNvSpPr>
          <p:nvPr>
            <p:ph idx="1"/>
          </p:nvPr>
        </p:nvSpPr>
        <p:spPr>
          <a:xfrm>
            <a:off x="457200" y="1628800"/>
            <a:ext cx="8229600" cy="4525963"/>
          </a:xfrm>
        </p:spPr>
        <p:txBody>
          <a:bodyPr/>
          <a:lstStyle/>
          <a:p>
            <a:pPr>
              <a:lnSpc>
                <a:spcPct val="150000"/>
              </a:lnSpc>
              <a:buFont typeface="Arial" panose="020B0604020202020204" pitchFamily="34" charset="0"/>
              <a:buChar char="•"/>
            </a:pPr>
            <a:r>
              <a:rPr lang="en-US" altLang="zh-CN" dirty="0"/>
              <a:t>Alex and Bob were roommates.</a:t>
            </a:r>
          </a:p>
          <a:p>
            <a:pPr>
              <a:lnSpc>
                <a:spcPct val="150000"/>
              </a:lnSpc>
              <a:buFont typeface="Arial" panose="020B0604020202020204" pitchFamily="34" charset="0"/>
              <a:buChar char="•"/>
            </a:pPr>
            <a:r>
              <a:rPr lang="en-US" altLang="zh-CN" dirty="0"/>
              <a:t>Bob let Alex use his laptop to complete an assignment.</a:t>
            </a:r>
          </a:p>
          <a:p>
            <a:pPr>
              <a:lnSpc>
                <a:spcPct val="150000"/>
              </a:lnSpc>
              <a:buFont typeface="Arial" panose="020B0604020202020204" pitchFamily="34" charset="0"/>
              <a:buChar char="•"/>
            </a:pPr>
            <a:r>
              <a:rPr lang="en-US" altLang="zh-CN" dirty="0"/>
              <a:t>Alex copied Bob’s solution for the assignment.</a:t>
            </a:r>
            <a:endParaRPr lang="zh-CN" altLang="en-US" dirty="0"/>
          </a:p>
        </p:txBody>
      </p:sp>
    </p:spTree>
    <p:extLst>
      <p:ext uri="{BB962C8B-B14F-4D97-AF65-F5344CB8AC3E}">
        <p14:creationId xmlns:p14="http://schemas.microsoft.com/office/powerpoint/2010/main" val="3122501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2</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Leslie asked if Morgan could send her his code so that she could look at it (promising, of course, not to copy it).</a:t>
            </a:r>
          </a:p>
          <a:p>
            <a:pPr>
              <a:lnSpc>
                <a:spcPct val="150000"/>
              </a:lnSpc>
              <a:buFont typeface="Arial" panose="020B0604020202020204" pitchFamily="34" charset="0"/>
              <a:buChar char="•"/>
            </a:pPr>
            <a:r>
              <a:rPr lang="en-US" altLang="zh-CN" dirty="0"/>
              <a:t>Morgan sent the code.</a:t>
            </a:r>
          </a:p>
          <a:p>
            <a:pPr>
              <a:lnSpc>
                <a:spcPct val="150000"/>
              </a:lnSpc>
              <a:buFont typeface="Arial" panose="020B0604020202020204" pitchFamily="34" charset="0"/>
              <a:buChar char="•"/>
            </a:pPr>
            <a:r>
              <a:rPr lang="en-US" altLang="zh-CN" dirty="0"/>
              <a:t>Leslie copied it and handed it in.</a:t>
            </a:r>
            <a:endParaRPr lang="zh-CN" altLang="en-US" dirty="0"/>
          </a:p>
        </p:txBody>
      </p:sp>
    </p:spTree>
    <p:extLst>
      <p:ext uri="{BB962C8B-B14F-4D97-AF65-F5344CB8AC3E}">
        <p14:creationId xmlns:p14="http://schemas.microsoft.com/office/powerpoint/2010/main" val="796293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3</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Garry and Harry worked together on a single source file initially and then worked separately to finish off the details.</a:t>
            </a:r>
          </a:p>
          <a:p>
            <a:pPr>
              <a:lnSpc>
                <a:spcPct val="150000"/>
              </a:lnSpc>
              <a:buFont typeface="Arial" panose="020B0604020202020204" pitchFamily="34" charset="0"/>
              <a:buChar char="•"/>
            </a:pPr>
            <a:r>
              <a:rPr lang="en-US" altLang="zh-CN" dirty="0"/>
              <a:t>The result was still noticeably similar with finger-print-like characteristics which left no doubt that some of the code had a common source.</a:t>
            </a:r>
            <a:endParaRPr lang="zh-CN" altLang="en-US" dirty="0"/>
          </a:p>
        </p:txBody>
      </p:sp>
    </p:spTree>
    <p:extLst>
      <p:ext uri="{BB962C8B-B14F-4D97-AF65-F5344CB8AC3E}">
        <p14:creationId xmlns:p14="http://schemas.microsoft.com/office/powerpoint/2010/main" val="53286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4</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Jordan uploaded the projects to GITHUB.com without setting appropriate permissions. Kasey found this site, downloaded the projects and submitted them. Both are guilty.</a:t>
            </a:r>
          </a:p>
          <a:p>
            <a:pPr lvl="1">
              <a:lnSpc>
                <a:spcPct val="150000"/>
              </a:lnSpc>
              <a:buFont typeface="Wingdings" panose="05000000000000000000" pitchFamily="2" charset="2"/>
              <a:buChar char="p"/>
            </a:pPr>
            <a:r>
              <a:rPr lang="en-US" altLang="zh-CN" dirty="0"/>
              <a:t>This applies to any public forum, news group, etc., not just gitub.com…</a:t>
            </a:r>
            <a:endParaRPr lang="zh-CN" altLang="en-US" dirty="0"/>
          </a:p>
        </p:txBody>
      </p:sp>
    </p:spTree>
    <p:extLst>
      <p:ext uri="{BB962C8B-B14F-4D97-AF65-F5344CB8AC3E}">
        <p14:creationId xmlns:p14="http://schemas.microsoft.com/office/powerpoint/2010/main" val="214606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Plagiarism Examples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Copied a piece of the codes from others or online repositories.</a:t>
            </a:r>
          </a:p>
          <a:p>
            <a:pPr>
              <a:lnSpc>
                <a:spcPct val="150000"/>
              </a:lnSpc>
            </a:pPr>
            <a:r>
              <a:rPr lang="en-US" altLang="zh-CN" dirty="0"/>
              <a:t>Copied someone’s solution from his/her USB drive.</a:t>
            </a:r>
          </a:p>
          <a:p>
            <a:pPr>
              <a:lnSpc>
                <a:spcPct val="150000"/>
              </a:lnSpc>
            </a:pPr>
            <a:r>
              <a:rPr lang="en-US" altLang="zh-CN" dirty="0"/>
              <a:t>Copied a piece of others’ codes and change all the variable/function names.</a:t>
            </a:r>
          </a:p>
          <a:p>
            <a:pPr>
              <a:lnSpc>
                <a:spcPct val="150000"/>
              </a:lnSpc>
            </a:pPr>
            <a:r>
              <a:rPr lang="en-US" altLang="zh-CN" dirty="0"/>
              <a:t>Unusual solutions appeared in different submissions.</a:t>
            </a:r>
            <a:endParaRPr lang="zh-CN" altLang="en-US" dirty="0"/>
          </a:p>
        </p:txBody>
      </p:sp>
    </p:spTree>
    <p:extLst>
      <p:ext uri="{BB962C8B-B14F-4D97-AF65-F5344CB8AC3E}">
        <p14:creationId xmlns:p14="http://schemas.microsoft.com/office/powerpoint/2010/main" val="3891121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Policy</a:t>
            </a:r>
            <a:endParaRPr lang="zh-CN" altLang="en-US" dirty="0"/>
          </a:p>
        </p:txBody>
      </p:sp>
      <p:sp>
        <p:nvSpPr>
          <p:cNvPr id="3" name="内容占位符 2"/>
          <p:cNvSpPr>
            <a:spLocks noGrp="1"/>
          </p:cNvSpPr>
          <p:nvPr>
            <p:ph idx="1"/>
          </p:nvPr>
        </p:nvSpPr>
        <p:spPr/>
        <p:txBody>
          <a:bodyPr>
            <a:normAutofit/>
          </a:bodyPr>
          <a:lstStyle/>
          <a:p>
            <a:pPr algn="just">
              <a:lnSpc>
                <a:spcPct val="150000"/>
              </a:lnSpc>
            </a:pPr>
            <a:r>
              <a:rPr lang="en-US" altLang="zh-CN" sz="2400" b="1" dirty="0"/>
              <a:t>Grading</a:t>
            </a:r>
          </a:p>
          <a:p>
            <a:pPr lvl="1" algn="just">
              <a:lnSpc>
                <a:spcPct val="150000"/>
              </a:lnSpc>
              <a:buFont typeface="Wingdings" panose="05000000000000000000" pitchFamily="2" charset="2"/>
              <a:buChar char="p"/>
            </a:pPr>
            <a:r>
              <a:rPr lang="en-US" altLang="zh-CN" sz="2000" dirty="0"/>
              <a:t>Exams (45%): middle term: 20%; final: 25%</a:t>
            </a:r>
          </a:p>
          <a:p>
            <a:pPr lvl="1" algn="just">
              <a:lnSpc>
                <a:spcPct val="150000"/>
              </a:lnSpc>
              <a:buFont typeface="Wingdings" panose="05000000000000000000" pitchFamily="2" charset="2"/>
              <a:buChar char="p"/>
            </a:pPr>
            <a:r>
              <a:rPr lang="en-US" altLang="zh-CN" sz="2000" dirty="0"/>
              <a:t>Weekly Homework (20%): non-programming questions</a:t>
            </a:r>
          </a:p>
          <a:p>
            <a:pPr lvl="1" algn="just">
              <a:lnSpc>
                <a:spcPct val="150000"/>
              </a:lnSpc>
              <a:buFont typeface="Wingdings" panose="05000000000000000000" pitchFamily="2" charset="2"/>
              <a:buChar char="p"/>
            </a:pPr>
            <a:r>
              <a:rPr lang="en-US" altLang="zh-CN" sz="2000" dirty="0"/>
              <a:t>Programming Tasks (20%): 4 programming tasks (each lasts 3 weeks)</a:t>
            </a:r>
          </a:p>
          <a:p>
            <a:pPr lvl="1" algn="just">
              <a:lnSpc>
                <a:spcPct val="150000"/>
              </a:lnSpc>
              <a:buFont typeface="Wingdings" panose="05000000000000000000" pitchFamily="2" charset="2"/>
              <a:buChar char="p"/>
            </a:pPr>
            <a:r>
              <a:rPr lang="en-US" altLang="zh-CN" sz="2000" dirty="0"/>
              <a:t>In-Class Quizzes (15%): in lectures and discussions</a:t>
            </a:r>
            <a:endParaRPr lang="zh-CN" altLang="en-US" sz="2000" dirty="0"/>
          </a:p>
        </p:txBody>
      </p:sp>
    </p:spTree>
    <p:extLst>
      <p:ext uri="{BB962C8B-B14F-4D97-AF65-F5344CB8AC3E}">
        <p14:creationId xmlns:p14="http://schemas.microsoft.com/office/powerpoint/2010/main" val="203096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7"/>
          <p:cNvSpPr>
            <a:spLocks noChangeArrowheads="1"/>
          </p:cNvSpPr>
          <p:nvPr/>
        </p:nvSpPr>
        <p:spPr bwMode="auto">
          <a:xfrm>
            <a:off x="-346042" y="3446664"/>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6" name="Rectangle 2">
            <a:extLst>
              <a:ext uri="{FF2B5EF4-FFF2-40B4-BE49-F238E27FC236}">
                <a16:creationId xmlns:a16="http://schemas.microsoft.com/office/drawing/2014/main" id="{909FFECC-EB9A-9F4E-AE41-F3C0E3DCEC63}"/>
              </a:ext>
            </a:extLst>
          </p:cNvPr>
          <p:cNvSpPr>
            <a:spLocks noGrp="1" noChangeArrowheads="1"/>
          </p:cNvSpPr>
          <p:nvPr>
            <p:ph type="title"/>
          </p:nvPr>
        </p:nvSpPr>
        <p:spPr>
          <a:xfrm>
            <a:off x="457200" y="362946"/>
            <a:ext cx="8229600" cy="1143000"/>
          </a:xfrm>
        </p:spPr>
        <p:txBody>
          <a:bodyPr/>
          <a:lstStyle/>
          <a:p>
            <a:r>
              <a:rPr lang="en-US" altLang="en-US" dirty="0">
                <a:latin typeface="Arial" charset="0"/>
                <a:cs typeface="Arial" charset="0"/>
              </a:rPr>
              <a:t>How to combat problems via a computer</a:t>
            </a:r>
          </a:p>
        </p:txBody>
      </p:sp>
      <p:grpSp>
        <p:nvGrpSpPr>
          <p:cNvPr id="3" name="组合 2">
            <a:extLst>
              <a:ext uri="{FF2B5EF4-FFF2-40B4-BE49-F238E27FC236}">
                <a16:creationId xmlns:a16="http://schemas.microsoft.com/office/drawing/2014/main" id="{F058AB68-0358-8E4E-9011-D2BE57C745F3}"/>
              </a:ext>
            </a:extLst>
          </p:cNvPr>
          <p:cNvGrpSpPr/>
          <p:nvPr/>
        </p:nvGrpSpPr>
        <p:grpSpPr>
          <a:xfrm>
            <a:off x="1187624" y="1844824"/>
            <a:ext cx="6966817" cy="2835150"/>
            <a:chOff x="945465" y="1783277"/>
            <a:chExt cx="6966817" cy="2835150"/>
          </a:xfrm>
        </p:grpSpPr>
        <p:sp>
          <p:nvSpPr>
            <p:cNvPr id="13" name="Rectangle 5"/>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5" name="Rectangle 6"/>
            <p:cNvSpPr>
              <a:spLocks noChangeArrowheads="1"/>
            </p:cNvSpPr>
            <p:nvPr/>
          </p:nvSpPr>
          <p:spPr bwMode="auto">
            <a:xfrm>
              <a:off x="3575030" y="178327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7" name="Rectangle 7"/>
            <p:cNvSpPr>
              <a:spLocks noChangeArrowheads="1"/>
            </p:cNvSpPr>
            <p:nvPr/>
          </p:nvSpPr>
          <p:spPr bwMode="auto">
            <a:xfrm>
              <a:off x="3575030" y="1971396"/>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9" name="Rectangle 8"/>
            <p:cNvSpPr>
              <a:spLocks noChangeArrowheads="1"/>
            </p:cNvSpPr>
            <p:nvPr/>
          </p:nvSpPr>
          <p:spPr bwMode="auto">
            <a:xfrm>
              <a:off x="3575030" y="31024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1" name="Rectangle 9"/>
            <p:cNvSpPr>
              <a:spLocks noChangeArrowheads="1"/>
            </p:cNvSpPr>
            <p:nvPr/>
          </p:nvSpPr>
          <p:spPr bwMode="auto">
            <a:xfrm>
              <a:off x="3575030" y="2222618"/>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3" name="Rectangle 10"/>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7" name="Rectangle 12"/>
            <p:cNvSpPr>
              <a:spLocks noChangeArrowheads="1"/>
            </p:cNvSpPr>
            <p:nvPr/>
          </p:nvSpPr>
          <p:spPr bwMode="auto">
            <a:xfrm>
              <a:off x="3575030" y="26631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9" name="Rectangle 13"/>
            <p:cNvSpPr>
              <a:spLocks noChangeArrowheads="1"/>
            </p:cNvSpPr>
            <p:nvPr/>
          </p:nvSpPr>
          <p:spPr bwMode="auto">
            <a:xfrm>
              <a:off x="3575030" y="28738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3" name="Rectangle 15"/>
            <p:cNvSpPr>
              <a:spLocks noChangeArrowheads="1"/>
            </p:cNvSpPr>
            <p:nvPr/>
          </p:nvSpPr>
          <p:spPr bwMode="auto">
            <a:xfrm>
              <a:off x="3575030" y="272029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5" name="Rectangle 16"/>
            <p:cNvSpPr>
              <a:spLocks noChangeArrowheads="1"/>
            </p:cNvSpPr>
            <p:nvPr/>
          </p:nvSpPr>
          <p:spPr bwMode="auto">
            <a:xfrm>
              <a:off x="3575030" y="27774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44" name="Rectangle 4">
              <a:extLst>
                <a:ext uri="{FF2B5EF4-FFF2-40B4-BE49-F238E27FC236}">
                  <a16:creationId xmlns:a16="http://schemas.microsoft.com/office/drawing/2014/main" id="{69A1D105-3E15-3A4D-9501-E2DCC5A43DB4}"/>
                </a:ext>
              </a:extLst>
            </p:cNvPr>
            <p:cNvSpPr>
              <a:spLocks noChangeArrowheads="1"/>
            </p:cNvSpPr>
            <p:nvPr/>
          </p:nvSpPr>
          <p:spPr bwMode="auto">
            <a:xfrm>
              <a:off x="946128" y="2276872"/>
              <a:ext cx="1314451" cy="628650"/>
            </a:xfrm>
            <a:prstGeom prst="rect">
              <a:avLst/>
            </a:prstGeom>
            <a:solidFill>
              <a:srgbClr val="E4F3FC"/>
            </a:solidFill>
            <a:ln w="19050">
              <a:solidFill>
                <a:schemeClr val="tx1"/>
              </a:solidFill>
            </a:ln>
            <a:effectLst/>
          </p:spPr>
          <p:txBody>
            <a:bodyPr wrap="none" tIns="35100" bIns="35100" anchor="ctr"/>
            <a:lstStyle/>
            <a:p>
              <a:pPr algn="ctr">
                <a:lnSpc>
                  <a:spcPct val="70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45" name="Rectangle 5">
              <a:extLst>
                <a:ext uri="{FF2B5EF4-FFF2-40B4-BE49-F238E27FC236}">
                  <a16:creationId xmlns:a16="http://schemas.microsoft.com/office/drawing/2014/main" id="{212A19A8-E626-DE40-8B36-E50A609AFCF3}"/>
                </a:ext>
              </a:extLst>
            </p:cNvPr>
            <p:cNvSpPr>
              <a:spLocks noChangeArrowheads="1"/>
            </p:cNvSpPr>
            <p:nvPr/>
          </p:nvSpPr>
          <p:spPr bwMode="auto">
            <a:xfrm>
              <a:off x="3563888"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Mathematic</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Model</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46" name="Group 6">
              <a:extLst>
                <a:ext uri="{FF2B5EF4-FFF2-40B4-BE49-F238E27FC236}">
                  <a16:creationId xmlns:a16="http://schemas.microsoft.com/office/drawing/2014/main" id="{7B51369B-2EAF-1844-AABE-4893328DD5FC}"/>
                </a:ext>
              </a:extLst>
            </p:cNvPr>
            <p:cNvGrpSpPr>
              <a:grpSpLocks/>
            </p:cNvGrpSpPr>
            <p:nvPr/>
          </p:nvGrpSpPr>
          <p:grpSpPr bwMode="auto">
            <a:xfrm>
              <a:off x="2260579" y="2213769"/>
              <a:ext cx="1314450" cy="463153"/>
              <a:chOff x="0" y="-12"/>
              <a:chExt cx="1104" cy="389"/>
            </a:xfrm>
          </p:grpSpPr>
          <p:sp>
            <p:nvSpPr>
              <p:cNvPr id="47" name="AutoShape 7">
                <a:extLst>
                  <a:ext uri="{FF2B5EF4-FFF2-40B4-BE49-F238E27FC236}">
                    <a16:creationId xmlns:a16="http://schemas.microsoft.com/office/drawing/2014/main" id="{96FD9E16-ACFC-2A4C-84F5-604CD7E26DF5}"/>
                  </a:ext>
                </a:extLst>
              </p:cNvPr>
              <p:cNvSpPr>
                <a:spLocks noChangeArrowheads="1"/>
              </p:cNvSpPr>
              <p:nvPr/>
            </p:nvSpPr>
            <p:spPr bwMode="auto">
              <a:xfrm>
                <a:off x="0" y="233"/>
                <a:ext cx="1104"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48" name="Rectangle 8">
                <a:extLst>
                  <a:ext uri="{FF2B5EF4-FFF2-40B4-BE49-F238E27FC236}">
                    <a16:creationId xmlns:a16="http://schemas.microsoft.com/office/drawing/2014/main" id="{9EB90168-5ADB-6847-808E-887CCEDC5FAA}"/>
                  </a:ext>
                </a:extLst>
              </p:cNvPr>
              <p:cNvSpPr>
                <a:spLocks noChangeArrowheads="1"/>
              </p:cNvSpPr>
              <p:nvPr/>
            </p:nvSpPr>
            <p:spPr bwMode="auto">
              <a:xfrm>
                <a:off x="142" y="-12"/>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Modeling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49" name="Rectangle 9">
              <a:extLst>
                <a:ext uri="{FF2B5EF4-FFF2-40B4-BE49-F238E27FC236}">
                  <a16:creationId xmlns:a16="http://schemas.microsoft.com/office/drawing/2014/main" id="{478863F3-90A2-AD4F-84C5-04100D03ECD9}"/>
                </a:ext>
              </a:extLst>
            </p:cNvPr>
            <p:cNvSpPr>
              <a:spLocks noChangeArrowheads="1"/>
            </p:cNvSpPr>
            <p:nvPr/>
          </p:nvSpPr>
          <p:spPr bwMode="auto">
            <a:xfrm>
              <a:off x="6411810"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Data</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Structure</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0" name="Group 10">
              <a:extLst>
                <a:ext uri="{FF2B5EF4-FFF2-40B4-BE49-F238E27FC236}">
                  <a16:creationId xmlns:a16="http://schemas.microsoft.com/office/drawing/2014/main" id="{BD027E79-FC28-ED4B-96D4-C69C87AEB78A}"/>
                </a:ext>
              </a:extLst>
            </p:cNvPr>
            <p:cNvGrpSpPr>
              <a:grpSpLocks/>
            </p:cNvGrpSpPr>
            <p:nvPr/>
          </p:nvGrpSpPr>
          <p:grpSpPr bwMode="auto">
            <a:xfrm>
              <a:off x="5075502" y="2225475"/>
              <a:ext cx="1325166" cy="448866"/>
              <a:chOff x="-9" y="0"/>
              <a:chExt cx="1113" cy="377"/>
            </a:xfrm>
          </p:grpSpPr>
          <p:sp>
            <p:nvSpPr>
              <p:cNvPr id="51" name="AutoShape 11">
                <a:extLst>
                  <a:ext uri="{FF2B5EF4-FFF2-40B4-BE49-F238E27FC236}">
                    <a16:creationId xmlns:a16="http://schemas.microsoft.com/office/drawing/2014/main" id="{A2A7835B-CCAD-7F4C-B9B9-477988F95290}"/>
                  </a:ext>
                </a:extLst>
              </p:cNvPr>
              <p:cNvSpPr>
                <a:spLocks noChangeArrowheads="1"/>
              </p:cNvSpPr>
              <p:nvPr/>
            </p:nvSpPr>
            <p:spPr bwMode="auto">
              <a:xfrm>
                <a:off x="-9" y="233"/>
                <a:ext cx="1113"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2" name="Rectangle 12">
                <a:extLst>
                  <a:ext uri="{FF2B5EF4-FFF2-40B4-BE49-F238E27FC236}">
                    <a16:creationId xmlns:a16="http://schemas.microsoft.com/office/drawing/2014/main" id="{E7EE80EB-C68D-534D-ADFF-16D5A1EA8D57}"/>
                  </a:ext>
                </a:extLst>
              </p:cNvPr>
              <p:cNvSpPr>
                <a:spLocks noChangeArrowheads="1"/>
              </p:cNvSpPr>
              <p:nvPr/>
            </p:nvSpPr>
            <p:spPr bwMode="auto">
              <a:xfrm>
                <a:off x="173" y="0"/>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53" name="Rectangle 13">
              <a:extLst>
                <a:ext uri="{FF2B5EF4-FFF2-40B4-BE49-F238E27FC236}">
                  <a16:creationId xmlns:a16="http://schemas.microsoft.com/office/drawing/2014/main" id="{4415475F-EC3F-EC40-A7BE-CCA77ADB99BC}"/>
                </a:ext>
              </a:extLst>
            </p:cNvPr>
            <p:cNvSpPr>
              <a:spLocks noChangeArrowheads="1"/>
            </p:cNvSpPr>
            <p:nvPr/>
          </p:nvSpPr>
          <p:spPr bwMode="auto">
            <a:xfrm>
              <a:off x="6411810" y="3872245"/>
              <a:ext cx="1500472" cy="628651"/>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Algorithms</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4" name="Group 14">
              <a:extLst>
                <a:ext uri="{FF2B5EF4-FFF2-40B4-BE49-F238E27FC236}">
                  <a16:creationId xmlns:a16="http://schemas.microsoft.com/office/drawing/2014/main" id="{66C56205-782A-1C47-BCD2-ED0BC5E9B1BC}"/>
                </a:ext>
              </a:extLst>
            </p:cNvPr>
            <p:cNvGrpSpPr>
              <a:grpSpLocks/>
            </p:cNvGrpSpPr>
            <p:nvPr/>
          </p:nvGrpSpPr>
          <p:grpSpPr bwMode="auto">
            <a:xfrm>
              <a:off x="5619192" y="2902940"/>
              <a:ext cx="1688306" cy="952501"/>
              <a:chOff x="-404" y="-35"/>
              <a:chExt cx="1418" cy="800"/>
            </a:xfrm>
          </p:grpSpPr>
          <p:sp>
            <p:nvSpPr>
              <p:cNvPr id="55" name="AutoShape 15">
                <a:extLst>
                  <a:ext uri="{FF2B5EF4-FFF2-40B4-BE49-F238E27FC236}">
                    <a16:creationId xmlns:a16="http://schemas.microsoft.com/office/drawing/2014/main" id="{BC6A20D3-5945-8649-81C5-57A8A0E0DB55}"/>
                  </a:ext>
                </a:extLst>
              </p:cNvPr>
              <p:cNvSpPr>
                <a:spLocks noChangeArrowheads="1"/>
              </p:cNvSpPr>
              <p:nvPr/>
            </p:nvSpPr>
            <p:spPr bwMode="auto">
              <a:xfrm>
                <a:off x="831" y="-35"/>
                <a:ext cx="183" cy="800"/>
              </a:xfrm>
              <a:prstGeom prst="downArrow">
                <a:avLst>
                  <a:gd name="adj1" fmla="val 50000"/>
                  <a:gd name="adj2" fmla="val 158333"/>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6" name="Rectangle 16">
                <a:extLst>
                  <a:ext uri="{FF2B5EF4-FFF2-40B4-BE49-F238E27FC236}">
                    <a16:creationId xmlns:a16="http://schemas.microsoft.com/office/drawing/2014/main" id="{F9001A7B-F7E9-834B-8809-C395A8DC17FC}"/>
                  </a:ext>
                </a:extLst>
              </p:cNvPr>
              <p:cNvSpPr>
                <a:spLocks noChangeArrowheads="1"/>
              </p:cNvSpPr>
              <p:nvPr/>
            </p:nvSpPr>
            <p:spPr bwMode="auto">
              <a:xfrm>
                <a:off x="-404" y="39"/>
                <a:ext cx="768" cy="576"/>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Arial" panose="020B0604020202020204" pitchFamily="34" charset="0"/>
                    <a:cs typeface="Arial" panose="020B0604020202020204" pitchFamily="34" charset="0"/>
                  </a:rPr>
                  <a:t>Algorithmic </a:t>
                </a:r>
                <a:r>
                  <a:rPr lang="en-US" altLang="zh-CN" sz="1500" dirty="0">
                    <a:latin typeface="Arial" panose="020B0604020202020204" pitchFamily="34" charset="0"/>
                    <a:ea typeface="KaiTi" panose="02010609060101010101" pitchFamily="49" charset="-122"/>
                    <a:cs typeface="Arial" panose="020B0604020202020204" pitchFamily="34" charset="0"/>
                  </a:rPr>
                  <a:t>Analysis </a:t>
                </a:r>
              </a:p>
              <a:p>
                <a:pPr algn="ctr"/>
                <a:r>
                  <a:rPr lang="en-US" altLang="zh-CN" sz="1500" dirty="0">
                    <a:latin typeface="Arial" panose="020B0604020202020204" pitchFamily="34" charset="0"/>
                    <a:ea typeface="KaiTi" panose="02010609060101010101" pitchFamily="49" charset="-122"/>
                    <a:cs typeface="Arial" panose="020B0604020202020204" pitchFamily="34" charset="0"/>
                  </a:rPr>
                  <a:t>&amp;</a:t>
                </a:r>
                <a:r>
                  <a:rPr lang="zh-CN" altLang="en-US" sz="1500" dirty="0">
                    <a:latin typeface="Arial" panose="020B0604020202020204" pitchFamily="34" charset="0"/>
                    <a:ea typeface="KaiTi" panose="02010609060101010101" pitchFamily="49" charset="-122"/>
                    <a:cs typeface="Arial" panose="020B0604020202020204" pitchFamily="34" charset="0"/>
                  </a:rPr>
                  <a:t> </a:t>
                </a: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60" name="Rectangle 20">
              <a:extLst>
                <a:ext uri="{FF2B5EF4-FFF2-40B4-BE49-F238E27FC236}">
                  <a16:creationId xmlns:a16="http://schemas.microsoft.com/office/drawing/2014/main" id="{065922B6-5214-9042-A091-39B30ECCEBB4}"/>
                </a:ext>
              </a:extLst>
            </p:cNvPr>
            <p:cNvSpPr>
              <a:spLocks noChangeArrowheads="1"/>
            </p:cNvSpPr>
            <p:nvPr/>
          </p:nvSpPr>
          <p:spPr bwMode="auto">
            <a:xfrm>
              <a:off x="3583428" y="3896230"/>
              <a:ext cx="1500472" cy="628650"/>
            </a:xfrm>
            <a:prstGeom prst="rect">
              <a:avLst/>
            </a:prstGeom>
            <a:solidFill>
              <a:srgbClr val="E4F3FC"/>
            </a:solidFill>
            <a:ln w="19050">
              <a:solidFill>
                <a:schemeClr val="tx1"/>
              </a:solidFill>
            </a:ln>
            <a:effectLst/>
          </p:spPr>
          <p:txBody>
            <a:bodyPr wrap="none" anchor="ctr"/>
            <a:lstStyle/>
            <a:p>
              <a:pPr algn="ctr">
                <a:lnSpc>
                  <a:spcPct val="75000"/>
                </a:lnSpc>
              </a:pPr>
              <a:endParaRPr lang="en-US" altLang="zh-CN" sz="2100" dirty="0">
                <a:latin typeface="Arial" panose="020B0604020202020204" pitchFamily="34" charset="0"/>
                <a:ea typeface="KaiTi" panose="02010609060101010101" pitchFamily="49" charset="-122"/>
                <a:cs typeface="Arial" panose="020B0604020202020204" pitchFamily="34" charset="0"/>
              </a:endParaRP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Program</a:t>
              </a:r>
            </a:p>
            <a:p>
              <a:pPr algn="ctr">
                <a:lnSpc>
                  <a:spcPct val="75000"/>
                </a:lnSpc>
              </a:pP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1" name="Rectangle 21">
              <a:extLst>
                <a:ext uri="{FF2B5EF4-FFF2-40B4-BE49-F238E27FC236}">
                  <a16:creationId xmlns:a16="http://schemas.microsoft.com/office/drawing/2014/main" id="{0FE1D762-8EDA-4848-BFFF-59581A278810}"/>
                </a:ext>
              </a:extLst>
            </p:cNvPr>
            <p:cNvSpPr>
              <a:spLocks noChangeArrowheads="1"/>
            </p:cNvSpPr>
            <p:nvPr/>
          </p:nvSpPr>
          <p:spPr bwMode="auto">
            <a:xfrm>
              <a:off x="945465" y="3872245"/>
              <a:ext cx="1314451"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Solved</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4" name="Text Box 24">
              <a:extLst>
                <a:ext uri="{FF2B5EF4-FFF2-40B4-BE49-F238E27FC236}">
                  <a16:creationId xmlns:a16="http://schemas.microsoft.com/office/drawing/2014/main" id="{929C4C16-A0ED-6741-9B7E-FAAF2742D1CD}"/>
                </a:ext>
              </a:extLst>
            </p:cNvPr>
            <p:cNvSpPr txBox="1">
              <a:spLocks noChangeArrowheads="1"/>
            </p:cNvSpPr>
            <p:nvPr/>
          </p:nvSpPr>
          <p:spPr bwMode="auto">
            <a:xfrm>
              <a:off x="2456787" y="4295262"/>
              <a:ext cx="956072" cy="323165"/>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500" dirty="0">
                  <a:latin typeface="Arial" panose="020B0604020202020204" pitchFamily="34" charset="0"/>
                  <a:ea typeface="KaiTi" panose="02010609060101010101" pitchFamily="49" charset="-122"/>
                  <a:cs typeface="Arial" panose="020B0604020202020204" pitchFamily="34" charset="0"/>
                </a:rPr>
                <a:t>Running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sp>
          <p:nvSpPr>
            <p:cNvPr id="66" name="AutoShape 7">
              <a:extLst>
                <a:ext uri="{FF2B5EF4-FFF2-40B4-BE49-F238E27FC236}">
                  <a16:creationId xmlns:a16="http://schemas.microsoft.com/office/drawing/2014/main" id="{F99B1FF2-048A-854E-A7C5-1EDFED2BDC86}"/>
                </a:ext>
              </a:extLst>
            </p:cNvPr>
            <p:cNvSpPr>
              <a:spLocks noChangeArrowheads="1"/>
            </p:cNvSpPr>
            <p:nvPr/>
          </p:nvSpPr>
          <p:spPr bwMode="auto">
            <a:xfrm rot="10800000">
              <a:off x="2260579" y="4125364"/>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67" name="AutoShape 7">
              <a:extLst>
                <a:ext uri="{FF2B5EF4-FFF2-40B4-BE49-F238E27FC236}">
                  <a16:creationId xmlns:a16="http://schemas.microsoft.com/office/drawing/2014/main" id="{FDD439A7-F7A9-E746-8E78-A8B7E387867D}"/>
                </a:ext>
              </a:extLst>
            </p:cNvPr>
            <p:cNvSpPr>
              <a:spLocks noChangeArrowheads="1"/>
            </p:cNvSpPr>
            <p:nvPr/>
          </p:nvSpPr>
          <p:spPr bwMode="auto">
            <a:xfrm rot="10800000">
              <a:off x="5097360" y="4127061"/>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38" name="Rectangle 12">
              <a:extLst>
                <a:ext uri="{FF2B5EF4-FFF2-40B4-BE49-F238E27FC236}">
                  <a16:creationId xmlns:a16="http://schemas.microsoft.com/office/drawing/2014/main" id="{A7A0A3BE-026B-6C42-AAA7-4D167DB68FA8}"/>
                </a:ext>
              </a:extLst>
            </p:cNvPr>
            <p:cNvSpPr>
              <a:spLocks noChangeArrowheads="1"/>
            </p:cNvSpPr>
            <p:nvPr/>
          </p:nvSpPr>
          <p:spPr bwMode="auto">
            <a:xfrm>
              <a:off x="5319230" y="4295262"/>
              <a:ext cx="857250" cy="2857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Programming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Tree>
    <p:extLst>
      <p:ext uri="{BB962C8B-B14F-4D97-AF65-F5344CB8AC3E}">
        <p14:creationId xmlns:p14="http://schemas.microsoft.com/office/powerpoint/2010/main" val="1486545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Take Home Message</a:t>
            </a:r>
            <a:endParaRPr lang="zh-CN" altLang="en-US" sz="3200" dirty="0"/>
          </a:p>
        </p:txBody>
      </p:sp>
      <p:sp>
        <p:nvSpPr>
          <p:cNvPr id="3" name="内容占位符 2"/>
          <p:cNvSpPr>
            <a:spLocks noGrp="1"/>
          </p:cNvSpPr>
          <p:nvPr>
            <p:ph idx="1"/>
          </p:nvPr>
        </p:nvSpPr>
        <p:spPr/>
        <p:txBody>
          <a:bodyPr>
            <a:normAutofit/>
          </a:bodyPr>
          <a:lstStyle/>
          <a:p>
            <a:pPr>
              <a:lnSpc>
                <a:spcPct val="150000"/>
              </a:lnSpc>
            </a:pPr>
            <a:r>
              <a:rPr lang="en-US" altLang="zh-CN" sz="2800" dirty="0"/>
              <a:t>Algorithms and Data Structure is </a:t>
            </a:r>
            <a:r>
              <a:rPr lang="en-US" altLang="zh-CN" sz="2800" strike="sngStrike" dirty="0">
                <a:solidFill>
                  <a:srgbClr val="C00000"/>
                </a:solidFill>
              </a:rPr>
              <a:t>one of </a:t>
            </a:r>
            <a:r>
              <a:rPr lang="en-US" altLang="zh-CN" sz="2800" dirty="0"/>
              <a:t>the most important course during your undergraduate. </a:t>
            </a:r>
          </a:p>
          <a:p>
            <a:pPr>
              <a:lnSpc>
                <a:spcPct val="150000"/>
              </a:lnSpc>
            </a:pPr>
            <a:endParaRPr lang="en-US" altLang="zh-CN" sz="2800" dirty="0"/>
          </a:p>
          <a:p>
            <a:pPr>
              <a:lnSpc>
                <a:spcPct val="150000"/>
              </a:lnSpc>
            </a:pPr>
            <a:r>
              <a:rPr lang="en-US" altLang="zh-CN" sz="2800" dirty="0"/>
              <a:t>You will sometimes feel it very tough, but please always keep on going, we are here to help.</a:t>
            </a:r>
          </a:p>
          <a:p>
            <a:pPr marL="0" indent="0">
              <a:buNone/>
            </a:pPr>
            <a:endParaRPr lang="zh-CN" altLang="en-US" sz="2800" dirty="0"/>
          </a:p>
        </p:txBody>
      </p:sp>
    </p:spTree>
    <p:extLst>
      <p:ext uri="{BB962C8B-B14F-4D97-AF65-F5344CB8AC3E}">
        <p14:creationId xmlns:p14="http://schemas.microsoft.com/office/powerpoint/2010/main" val="17205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5" y="1196752"/>
            <a:ext cx="2242331" cy="224233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6"/>
          <a:stretch/>
        </p:blipFill>
        <p:spPr>
          <a:xfrm>
            <a:off x="4860032" y="1196752"/>
            <a:ext cx="3384377" cy="224233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58" y="3501008"/>
            <a:ext cx="8766684" cy="3324039"/>
          </a:xfrm>
          <a:prstGeom prst="rect">
            <a:avLst/>
          </a:prstGeom>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dirty="0">
                <a:latin typeface="Arial" charset="0"/>
                <a:cs typeface="Arial" charset="0"/>
              </a:rPr>
              <a:t>The following two operations are essential for efficiently arranging your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1: </a:t>
            </a:r>
            <a:r>
              <a:rPr lang="en-US" altLang="en-US" dirty="0">
                <a:latin typeface="Arial" charset="0"/>
                <a:cs typeface="Arial" charset="0"/>
              </a:rPr>
              <a:t>how to insert new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2: </a:t>
            </a:r>
            <a:r>
              <a:rPr lang="en-US" altLang="en-US" dirty="0">
                <a:latin typeface="Arial" charset="0"/>
                <a:cs typeface="Arial" charset="0"/>
              </a:rPr>
              <a:t>how to find/access an existing book?</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30470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1: </a:t>
            </a:r>
            <a:r>
              <a:rPr lang="en-US" altLang="en-US" sz="2400" dirty="0">
                <a:latin typeface="Arial" charset="0"/>
                <a:cs typeface="Arial" charset="0"/>
              </a:rPr>
              <a:t>randomly insert new books.</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Insert the book wherever there is an available space. Nice and easy!</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It depends …</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161773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2: </a:t>
            </a:r>
            <a:r>
              <a:rPr lang="en-US" altLang="en-US" sz="2400" dirty="0">
                <a:latin typeface="Arial" charset="0"/>
                <a:cs typeface="Arial" charset="0"/>
              </a:rPr>
              <a:t>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09416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3352" y="156206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1: </a:t>
            </a:r>
            <a:r>
              <a:rPr lang="en-US" altLang="en-US" sz="2400" dirty="0">
                <a:latin typeface="Arial" charset="0"/>
                <a:cs typeface="Arial" charset="0"/>
              </a:rPr>
              <a:t>is </a:t>
            </a:r>
            <a:r>
              <a:rPr lang="en-US" altLang="en-US" sz="2400" b="1" dirty="0">
                <a:latin typeface="Arial" charset="0"/>
                <a:cs typeface="Arial" charset="0"/>
              </a:rPr>
              <a:t>Method 2</a:t>
            </a:r>
            <a:r>
              <a:rPr lang="en-US" altLang="en-US" sz="2400" dirty="0">
                <a:latin typeface="Arial" charset="0"/>
                <a:cs typeface="Arial" charset="0"/>
              </a:rPr>
              <a:t> absolutely better/more efficient than </a:t>
            </a:r>
            <a:r>
              <a:rPr lang="en-US" altLang="en-US" sz="2400" b="1" dirty="0">
                <a:latin typeface="Arial" charset="0"/>
                <a:cs typeface="Arial" charset="0"/>
              </a:rPr>
              <a:t>Method 1</a:t>
            </a:r>
            <a:r>
              <a:rPr lang="en-US" altLang="en-US" sz="2400" dirty="0">
                <a:latin typeface="Arial" charset="0"/>
                <a:cs typeface="Arial" charset="0"/>
              </a:rPr>
              <a:t>?</a:t>
            </a:r>
          </a:p>
          <a:p>
            <a:pPr marL="0" indent="0">
              <a:lnSpc>
                <a:spcPct val="150000"/>
              </a:lnSpc>
              <a:spcAft>
                <a:spcPts val="600"/>
              </a:spcAft>
              <a:buNone/>
            </a:pPr>
            <a:r>
              <a:rPr lang="en-US" altLang="en-US" sz="2400" b="1" dirty="0">
                <a:latin typeface="Arial" charset="0"/>
                <a:cs typeface="Arial" charset="0"/>
              </a:rPr>
              <a:t>    Method 1: </a:t>
            </a:r>
            <a:r>
              <a:rPr lang="en-US" altLang="en-US" sz="2400" dirty="0">
                <a:latin typeface="Arial" charset="0"/>
                <a:cs typeface="Arial" charset="0"/>
              </a:rPr>
              <a:t>randomly insert new books.</a:t>
            </a:r>
            <a:endParaRPr lang="en-US" altLang="en-US" sz="2400" b="1" dirty="0">
              <a:latin typeface="Arial" charset="0"/>
              <a:cs typeface="Arial" charset="0"/>
            </a:endParaRPr>
          </a:p>
          <a:p>
            <a:pPr marL="0" indent="-457200">
              <a:lnSpc>
                <a:spcPct val="150000"/>
              </a:lnSpc>
              <a:spcAft>
                <a:spcPts val="600"/>
              </a:spcAft>
              <a:buNone/>
            </a:pPr>
            <a:r>
              <a:rPr lang="en-US" altLang="en-US" sz="2400" b="1" dirty="0">
                <a:latin typeface="Arial" charset="0"/>
                <a:cs typeface="Arial" charset="0"/>
              </a:rPr>
              <a:t>    Method 2: </a:t>
            </a:r>
            <a:r>
              <a:rPr lang="en-US" altLang="en-US" sz="2400" dirty="0">
                <a:latin typeface="Arial" charset="0"/>
                <a:cs typeface="Arial" charset="0"/>
              </a:rPr>
              <a:t>insert new books according to the alphabets order of the first letter.</a:t>
            </a:r>
          </a:p>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2: </a:t>
            </a:r>
            <a:r>
              <a:rPr lang="en-US" altLang="en-US" sz="2400" dirty="0">
                <a:latin typeface="Arial" charset="0"/>
                <a:cs typeface="Arial" charset="0"/>
              </a:rPr>
              <a:t>how can we further improve </a:t>
            </a:r>
            <a:r>
              <a:rPr lang="en-US" altLang="en-US" sz="2400" b="1" dirty="0">
                <a:latin typeface="Arial" charset="0"/>
                <a:cs typeface="Arial" charset="0"/>
              </a:rPr>
              <a:t>Method 2</a:t>
            </a:r>
            <a:r>
              <a:rPr lang="en-US" altLang="en-US" sz="2400" dirty="0">
                <a:latin typeface="Arial" charset="0"/>
                <a:cs typeface="Arial" charset="0"/>
              </a:rPr>
              <a:t>?</a:t>
            </a: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2" name="矩形 1"/>
          <p:cNvSpPr/>
          <p:nvPr/>
        </p:nvSpPr>
        <p:spPr>
          <a:xfrm>
            <a:off x="498376" y="2852936"/>
            <a:ext cx="8147248" cy="1944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Tree>
    <p:extLst>
      <p:ext uri="{BB962C8B-B14F-4D97-AF65-F5344CB8AC3E}">
        <p14:creationId xmlns:p14="http://schemas.microsoft.com/office/powerpoint/2010/main" val="34011759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40514</TotalTime>
  <Words>3238</Words>
  <Application>Microsoft Macintosh PowerPoint</Application>
  <PresentationFormat>全屏显示(4:3)</PresentationFormat>
  <Paragraphs>481</Paragraphs>
  <Slides>40</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KaiTi</vt:lpstr>
      <vt:lpstr>Li Super</vt:lpstr>
      <vt:lpstr>Sim Sun</vt:lpstr>
      <vt:lpstr>Arial</vt:lpstr>
      <vt:lpstr>Calibri</vt:lpstr>
      <vt:lpstr>Cambria Math</vt:lpstr>
      <vt:lpstr>Wingdings</vt:lpstr>
      <vt:lpstr>Custom Design</vt:lpstr>
      <vt:lpstr>Lecture 1 Introduction CS101 Algorithms and Data Structures</vt:lpstr>
      <vt:lpstr>Outline</vt:lpstr>
      <vt:lpstr>Definition of Data Structure</vt:lpstr>
      <vt:lpstr>How to combat problems via a computer</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PowerPoint 演示文稿</vt:lpstr>
      <vt:lpstr>Ex2 How to implement a function PrintN?</vt:lpstr>
      <vt:lpstr>Ex2 How to implement a function PrintN?</vt:lpstr>
      <vt:lpstr>PowerPoint 演示文稿</vt:lpstr>
      <vt:lpstr>Ex3 compute the summation for a polynomial at a fixed value x.</vt:lpstr>
      <vt:lpstr>PowerPoint 演示文稿</vt:lpstr>
      <vt:lpstr>Ex3 compute the summation for a polynomial f(x)=∑_(i=0)^9 i⋅x^i at a fixed value x=1.1, f(1.1).</vt:lpstr>
      <vt:lpstr>PowerPoint 演示文稿</vt:lpstr>
      <vt:lpstr>PowerPoint 演示文稿</vt:lpstr>
      <vt:lpstr>PowerPoint 演示文稿</vt:lpstr>
      <vt:lpstr>Definition of Data Structure</vt:lpstr>
      <vt:lpstr>Abstract Data Type (ADT 抽象数据类型)</vt:lpstr>
      <vt:lpstr>EX4 Abstract data type of a matrix </vt:lpstr>
      <vt:lpstr>Outline</vt:lpstr>
      <vt:lpstr>Course info</vt:lpstr>
      <vt:lpstr>Course info</vt:lpstr>
      <vt:lpstr>Course info</vt:lpstr>
      <vt:lpstr>Course info</vt:lpstr>
      <vt:lpstr>Course info</vt:lpstr>
      <vt:lpstr>Course Schedule</vt:lpstr>
      <vt:lpstr>Course Schedule</vt:lpstr>
      <vt:lpstr>Course Policy</vt:lpstr>
      <vt:lpstr>Course Policy</vt:lpstr>
      <vt:lpstr>Plagiarism: Example 1</vt:lpstr>
      <vt:lpstr>Plagiarism: Example 2</vt:lpstr>
      <vt:lpstr>Plagiarism: Example 3</vt:lpstr>
      <vt:lpstr>Plagiarism: Example 4</vt:lpstr>
      <vt:lpstr>Real Plagiarism Examples</vt:lpstr>
      <vt:lpstr>Course Policy</vt:lpstr>
      <vt:lpstr>Take 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GENG, Hao</cp:lastModifiedBy>
  <cp:revision>856</cp:revision>
  <cp:lastPrinted>2018-09-19T16:32:53Z</cp:lastPrinted>
  <dcterms:created xsi:type="dcterms:W3CDTF">2009-09-11T23:00:44Z</dcterms:created>
  <dcterms:modified xsi:type="dcterms:W3CDTF">2022-09-02T12:39:52Z</dcterms:modified>
</cp:coreProperties>
</file>