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厶元 张" initials="厶元" lastIdx="1" clrIdx="0">
    <p:extLst>
      <p:ext uri="{19B8F6BF-5375-455C-9EA6-DF929625EA0E}">
        <p15:presenceInfo xmlns:p15="http://schemas.microsoft.com/office/powerpoint/2012/main" userId="671c7cf12c5d05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57FF6-C745-4673-9226-5E2961EC75D1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4C286-8526-4276-BFC0-9C8CDDC3A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对于跨越两个缝合补丁的坡度的连续性，要求。</a:t>
            </a:r>
          </a:p>
          <a:p>
            <a:r>
              <a:rPr lang="zh-CN" altLang="en-US" dirty="0"/>
              <a:t>沿着共同的边缘曲线有相同的控制点（</a:t>
            </a:r>
            <a:r>
              <a:rPr lang="en-US" altLang="zh-CN" dirty="0"/>
              <a:t>0</a:t>
            </a:r>
            <a:r>
              <a:rPr lang="zh-CN" altLang="en-US" dirty="0"/>
              <a:t>阶连续性）。</a:t>
            </a:r>
          </a:p>
          <a:p>
            <a:r>
              <a:rPr lang="zh-CN" altLang="en-US" dirty="0"/>
              <a:t>正交控制曲线的坡度相同（</a:t>
            </a:r>
            <a:r>
              <a:rPr lang="en-US" altLang="zh-CN" dirty="0"/>
              <a:t>1</a:t>
            </a:r>
            <a:r>
              <a:rPr lang="zh-CN" altLang="en-US" dirty="0"/>
              <a:t>阶连续性）。</a:t>
            </a:r>
          </a:p>
          <a:p>
            <a:r>
              <a:rPr lang="zh-CN" altLang="en-US" dirty="0"/>
              <a:t>在一个共同的边缘控制点相遇的控制网边缘的共线性，如</a:t>
            </a:r>
            <a:r>
              <a:rPr lang="en-US" altLang="zh-CN" dirty="0"/>
              <a:t>E1</a:t>
            </a:r>
            <a:r>
              <a:rPr lang="zh-CN" altLang="en-US" dirty="0"/>
              <a:t>和</a:t>
            </a:r>
            <a:r>
              <a:rPr lang="en-US" altLang="zh-CN" dirty="0"/>
              <a:t>E2</a:t>
            </a:r>
            <a:r>
              <a:rPr lang="zh-CN" altLang="en-US" dirty="0"/>
              <a:t>（称为几何连续性），或</a:t>
            </a:r>
          </a:p>
          <a:p>
            <a:r>
              <a:rPr lang="zh-CN" altLang="en-US" dirty="0"/>
              <a:t>边缘向量的平等性</a:t>
            </a:r>
            <a:r>
              <a:rPr lang="en-US" altLang="zh-CN" dirty="0"/>
              <a:t>(</a:t>
            </a:r>
            <a:r>
              <a:rPr lang="zh-CN" altLang="en-US" dirty="0"/>
              <a:t>称为参数连续性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4C286-8526-4276-BFC0-9C8CDDC3A7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7148-CE13-4148-89D0-0C40534D8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D35AF-3055-46EF-A015-1522A852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9BBB-4AD7-4D01-9544-B0647A34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C046-09E1-4FAF-BD52-C98108A3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CD0F9-AECE-4D26-B5C3-90ED0E8E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3FE0-E2F2-4C59-B4C8-87E071D6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023B7-3045-42DB-AAE2-0EB7B209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4A31-5A2C-449B-BA3F-A4672429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5E26-AF26-4326-A191-32975E3A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D300-DC12-421A-82CE-4D051A8F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A92B6-46E3-4DBC-9692-1AD6498EF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1C4A1-F34F-457A-A9D6-A92DDB96C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BD54-AD0F-4210-B249-481516D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9451-37C8-4337-AE4A-63BEA3CF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7145-FBEE-4A93-8D01-48BC74C2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D21-A737-4B1A-9ED2-707C28BB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EFD0-3CF6-41F5-BC34-C8218377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AC47-67B5-48D7-8C37-9CF73F8F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7F49-F492-40FC-8662-1182CC74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F4CA-5A27-47C5-965C-3DB2F7FF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8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2E1E-F450-4A2C-A6A7-DCA1F203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CAB9-5EB9-430A-B752-75B684E7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3C40A-11CF-4290-A72F-66652173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AB3-F4FE-4794-B69B-F7FD8BD5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B389-2583-48BD-97F8-E780F3FD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00CA-1EE3-4703-AAA8-E67E78BE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D17D-113D-4C39-814F-608FC2E47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60D58-9A61-40FB-9191-B02EEAEA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81E22-4294-48E3-84F3-0BC9047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6815B-E255-465F-8039-62F3F7C5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1C2D-C6FB-4FF0-BC49-3AE0DBDC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D468-CFAE-4E53-9E86-D47971FE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C9B5-2C9B-46C3-8197-EC9DB029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2D8B7-3982-47D0-BD63-A4DD2578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3A42-F3E4-4F17-89AB-752648A4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B7C59-8B81-4ADA-A5F9-24E56B8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61065-1186-46A7-8273-38A59F8A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97354-4AED-4C34-ADCF-02226A37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7A684-0500-42F6-B052-492D18EC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5254-6B2E-408E-B5B6-35B7AD3C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8EE02-3AF1-4CCB-BE1C-F27C713D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00A63-51C2-402E-96E9-8F997B83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EB300-ECE6-4D0A-9897-DFBA9B0F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58E62-BF04-4FDF-80A9-A4D5C73B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EBC20-3007-431E-B6E6-4961311C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F9645-CEFA-48FA-9684-AC323728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4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DE22-6355-4B10-9855-0CDC68A8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770B-565D-402A-8F65-BDA524308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7E36B-436D-4092-B76A-BCF12639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1E8E-0697-4A43-B4C5-3BC7CE8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2FAB4-4BA4-448E-AADD-A3313779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097-782A-49D3-AD2A-EF83128E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F461-07CB-409D-96B2-0DFCE008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ADCD3-111A-4A2A-B17E-289AD2AC0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E7767-1EF4-4A91-B5F2-84F2453E8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2A4A-8E33-458B-B9D1-27408CA6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20668-7B35-4185-9A51-81001729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8C2D-EDC9-4446-ADE4-C53CABFC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1B6FF-7DD2-4F91-81DA-AF5D0C12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7BF79-833E-46BC-BC0C-410017D13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8BF9-EB6E-4D3C-90C3-B8C5ACA7C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1905-B544-490B-9559-52C5B494F38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E76B-3503-4C48-809D-2742D2C0C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2057-A9DC-42CF-A971-BB4980CCF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C715-2350-42BD-AFC7-1BE7397A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9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5485-3B4B-4596-B1C5-64E33FE29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9628A-99E3-4A47-B8FE-ABD986195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Wu </a:t>
            </a:r>
            <a:r>
              <a:rPr lang="en-US" dirty="0" err="1"/>
              <a:t>Yiheng</a:t>
            </a:r>
            <a:r>
              <a:rPr lang="en-US" dirty="0"/>
              <a:t> Zhan, </a:t>
            </a:r>
            <a:r>
              <a:rPr lang="en-US" dirty="0" err="1"/>
              <a:t>Zhanrui</a:t>
            </a:r>
            <a:r>
              <a:rPr lang="en-US" dirty="0"/>
              <a:t>, Zhang </a:t>
            </a:r>
            <a:r>
              <a:rPr lang="en-US" dirty="0" err="1"/>
              <a:t>Siyuan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1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230-D5C7-4D2F-A65C-5A06A3A2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en-US" altLang="zh-CN" dirty="0"/>
              <a:t>Surface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BB14C-877D-4525-8DE0-98CB5EDB6660}"/>
              </a:ext>
            </a:extLst>
          </p:cNvPr>
          <p:cNvSpPr txBox="1"/>
          <p:nvPr/>
        </p:nvSpPr>
        <p:spPr>
          <a:xfrm>
            <a:off x="4084317" y="605417"/>
            <a:ext cx="214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Stitching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D4B92-6B13-4B0B-A483-857572D91F05}"/>
              </a:ext>
            </a:extLst>
          </p:cNvPr>
          <p:cNvSpPr txBox="1"/>
          <p:nvPr/>
        </p:nvSpPr>
        <p:spPr>
          <a:xfrm>
            <a:off x="838200" y="1467101"/>
            <a:ext cx="10866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For continuity of slope across two stitched patches, require: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Identical control points along common edge curves (0-order continuity)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Identical slopes of orthogonal control curves (1st -order continuity)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Co-linearity of control mesh edges that meet at a common edge control point,</a:t>
            </a:r>
            <a:br>
              <a:rPr lang="en-US" sz="2400" dirty="0"/>
            </a:br>
            <a:r>
              <a:rPr lang="en-US" sz="2400" b="0" i="0" dirty="0">
                <a:effectLst/>
                <a:latin typeface="Arial" panose="020B0604020202020204" pitchFamily="34" charset="0"/>
              </a:rPr>
              <a:t>e.g. E1 and E2 (called geometric continuity), 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Equality of edge vectors(called parametric continuity)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0CACA-7A21-469D-A20B-D107440F9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51" y="4098567"/>
            <a:ext cx="4240458" cy="2394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C7B19-6380-48C7-8595-D8531C07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421" y="4176097"/>
            <a:ext cx="3114419" cy="24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26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230-D5C7-4D2F-A65C-5A06A3A2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en-US" altLang="zh-CN" dirty="0"/>
              <a:t>Surface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BB14C-877D-4525-8DE0-98CB5EDB6660}"/>
              </a:ext>
            </a:extLst>
          </p:cNvPr>
          <p:cNvSpPr txBox="1"/>
          <p:nvPr/>
        </p:nvSpPr>
        <p:spPr>
          <a:xfrm>
            <a:off x="4084317" y="605417"/>
            <a:ext cx="22525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Sampling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1989F-09CA-49AC-84AA-2802B9B8A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4" y="1844169"/>
            <a:ext cx="5185295" cy="3046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FFE8E6-6217-4ABA-99E5-FA2620F62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63" y="1930980"/>
            <a:ext cx="6156623" cy="29597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BCB09C-1AC9-4051-966B-9DFF44CF4CFF}"/>
              </a:ext>
            </a:extLst>
          </p:cNvPr>
          <p:cNvSpPr txBox="1"/>
          <p:nvPr/>
        </p:nvSpPr>
        <p:spPr>
          <a:xfrm>
            <a:off x="838200" y="5131040"/>
            <a:ext cx="28756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Curvature?</a:t>
            </a:r>
          </a:p>
          <a:p>
            <a:r>
              <a:rPr lang="en-US" sz="2000" dirty="0"/>
              <a:t>Deflection?</a:t>
            </a:r>
          </a:p>
          <a:p>
            <a:r>
              <a:rPr lang="en-US" sz="2000" dirty="0"/>
              <a:t>Length?</a:t>
            </a:r>
          </a:p>
        </p:txBody>
      </p:sp>
    </p:spTree>
    <p:extLst>
      <p:ext uri="{BB962C8B-B14F-4D97-AF65-F5344CB8AC3E}">
        <p14:creationId xmlns:p14="http://schemas.microsoft.com/office/powerpoint/2010/main" val="9206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FA0-C0B4-4EAC-B261-2315FE7A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914" y="365125"/>
            <a:ext cx="10515600" cy="1325563"/>
          </a:xfrm>
        </p:spPr>
        <p:txBody>
          <a:bodyPr/>
          <a:lstStyle/>
          <a:p>
            <a:r>
              <a:rPr lang="en-US" dirty="0"/>
              <a:t>Skeleton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6BFE6-8A2F-4A83-8736-0DDF7D3EE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988234" cy="6858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8BB85-F0E0-45E1-97A7-AA2868211CFF}"/>
              </a:ext>
            </a:extLst>
          </p:cNvPr>
          <p:cNvSpPr txBox="1"/>
          <p:nvPr/>
        </p:nvSpPr>
        <p:spPr>
          <a:xfrm>
            <a:off x="2152357" y="2105465"/>
            <a:ext cx="678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bezier.h</a:t>
            </a:r>
            <a:r>
              <a:rPr lang="en-US" dirty="0"/>
              <a:t>/.</a:t>
            </a:r>
            <a:r>
              <a:rPr lang="en-US" dirty="0" err="1"/>
              <a:t>cpp</a:t>
            </a:r>
            <a:r>
              <a:rPr lang="en-US" dirty="0"/>
              <a:t> Implements of generate mesh from Bezier Control Points.</a:t>
            </a:r>
          </a:p>
          <a:p>
            <a:r>
              <a:rPr lang="en-US" dirty="0" err="1"/>
              <a:t>object.h</a:t>
            </a:r>
            <a:r>
              <a:rPr lang="en-US" dirty="0"/>
              <a:t>/.</a:t>
            </a:r>
            <a:r>
              <a:rPr lang="en-US" dirty="0" err="1"/>
              <a:t>cpp</a:t>
            </a:r>
            <a:r>
              <a:rPr lang="en-US" dirty="0"/>
              <a:t> Implements of draw mesh in OpenGL.</a:t>
            </a:r>
          </a:p>
        </p:txBody>
      </p:sp>
    </p:spTree>
    <p:extLst>
      <p:ext uri="{BB962C8B-B14F-4D97-AF65-F5344CB8AC3E}">
        <p14:creationId xmlns:p14="http://schemas.microsoft.com/office/powerpoint/2010/main" val="180381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DA707E-A437-4B8B-BABB-8B5187C6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61" y="4816570"/>
            <a:ext cx="2300744" cy="2113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EAFA0-C0B4-4EAC-B261-2315FE7A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914" y="365125"/>
            <a:ext cx="10515600" cy="1325563"/>
          </a:xfrm>
        </p:spPr>
        <p:txBody>
          <a:bodyPr/>
          <a:lstStyle/>
          <a:p>
            <a:r>
              <a:rPr lang="en-US" dirty="0"/>
              <a:t>Tea Party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6BFE6-8A2F-4A83-8736-0DDF7D3EE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988234" cy="68580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7B325A-9AEC-4FB5-85A1-ED29F98BD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61" y="3164030"/>
            <a:ext cx="2300744" cy="2120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83956-C759-4A7B-9F41-C6369C583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84" y="1401889"/>
            <a:ext cx="2298622" cy="2120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948A9A-043B-4727-9A35-E0232EFB9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61" y="-125347"/>
            <a:ext cx="2300745" cy="212033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53DC7D6-3FAB-4E8E-939E-96BFEA636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881" y="4426993"/>
            <a:ext cx="5334586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teaspoon.bzs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16 148 4 4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0 1 1 2 3 4 5 6 7 8 9 10 11 12 13 14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111 116 117 90 138 143 144 118 141 145 146 122 142 142 147 126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-0.000107143 0.205357 0.0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0.0 0.196429 -0.0178571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….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78A16-13CA-45C5-B76C-CCB8C4D46B67}"/>
              </a:ext>
            </a:extLst>
          </p:cNvPr>
          <p:cNvSpPr txBox="1"/>
          <p:nvPr/>
        </p:nvSpPr>
        <p:spPr>
          <a:xfrm>
            <a:off x="2302881" y="1541979"/>
            <a:ext cx="63055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b</a:t>
            </a:r>
            <a:r>
              <a:rPr lang="en-US" dirty="0"/>
              <a:t> represents for number of Bezier Surface,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</a:t>
            </a:r>
            <a:r>
              <a:rPr lang="en-US" dirty="0"/>
              <a:t> represents for control points number,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m</a:t>
            </a:r>
            <a:r>
              <a:rPr lang="en-US" dirty="0"/>
              <a:t> and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n</a:t>
            </a:r>
            <a:r>
              <a:rPr lang="en-US" dirty="0"/>
              <a:t> represents for the Bezier Surface’s control point row number and column number. For the next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b</a:t>
            </a:r>
            <a:r>
              <a:rPr lang="en-US" dirty="0"/>
              <a:t> lines, each line includes m \times n integers ranging from 0 to b-1 telling the index of the control points of a single </a:t>
            </a:r>
            <a:r>
              <a:rPr lang="en-US" dirty="0" err="1"/>
              <a:t>bezier</a:t>
            </a:r>
            <a:r>
              <a:rPr lang="en-US" dirty="0"/>
              <a:t> surface. For the last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</a:t>
            </a:r>
            <a:r>
              <a:rPr lang="en-US" dirty="0"/>
              <a:t> liens, each line have three float number telling the position of control points. we have offered teacup, teapot and teaspoon’s </a:t>
            </a:r>
            <a:r>
              <a:rPr lang="en-US" dirty="0" err="1"/>
              <a:t>bezier</a:t>
            </a:r>
            <a:r>
              <a:rPr lang="en-US" dirty="0"/>
              <a:t> surface file separately and a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tea_party.bzs</a:t>
            </a:r>
            <a:r>
              <a:rPr lang="en-US" dirty="0"/>
              <a:t> file putting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290697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915A-F5F9-4DCC-9F5D-7B861819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3F4C-4153-42C5-98DD-BE98C693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 2</a:t>
            </a:r>
          </a:p>
          <a:p>
            <a:r>
              <a:rPr lang="en-US" dirty="0"/>
              <a:t>Bezier</a:t>
            </a:r>
          </a:p>
          <a:p>
            <a:pPr lvl="1"/>
            <a:r>
              <a:rPr lang="en-US" dirty="0"/>
              <a:t>Bezier Curve</a:t>
            </a:r>
          </a:p>
          <a:p>
            <a:pPr lvl="2"/>
            <a:r>
              <a:rPr lang="en-US" dirty="0"/>
              <a:t>Tangent</a:t>
            </a:r>
          </a:p>
          <a:p>
            <a:pPr lvl="1"/>
            <a:r>
              <a:rPr lang="en-US" dirty="0"/>
              <a:t>Bezier Surface</a:t>
            </a:r>
          </a:p>
          <a:p>
            <a:pPr lvl="2"/>
            <a:r>
              <a:rPr lang="en-US" dirty="0"/>
              <a:t>Normal</a:t>
            </a:r>
          </a:p>
          <a:p>
            <a:pPr lvl="2"/>
            <a:r>
              <a:rPr lang="en-US" dirty="0"/>
              <a:t>Stitching</a:t>
            </a:r>
          </a:p>
          <a:p>
            <a:pPr lvl="2"/>
            <a:r>
              <a:rPr lang="en-US" dirty="0"/>
              <a:t>Sampling</a:t>
            </a:r>
          </a:p>
          <a:p>
            <a:pPr lvl="2"/>
            <a:r>
              <a:rPr lang="en-US" dirty="0"/>
              <a:t>Differential</a:t>
            </a:r>
          </a:p>
          <a:p>
            <a:r>
              <a:rPr lang="en-US" dirty="0"/>
              <a:t>Skeleton Code</a:t>
            </a:r>
          </a:p>
          <a:p>
            <a:pPr lvl="1"/>
            <a:r>
              <a:rPr lang="en-US" dirty="0"/>
              <a:t>Tea Party</a:t>
            </a:r>
          </a:p>
          <a:p>
            <a:r>
              <a:rPr lang="en-US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4AECB-D9A3-4B0D-9A6A-499A15F59ADF}"/>
              </a:ext>
            </a:extLst>
          </p:cNvPr>
          <p:cNvSpPr txBox="1"/>
          <p:nvPr/>
        </p:nvSpPr>
        <p:spPr>
          <a:xfrm>
            <a:off x="6621517" y="5417609"/>
            <a:ext cx="5129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Related Lecture : Lecture05</a:t>
            </a:r>
          </a:p>
        </p:txBody>
      </p:sp>
    </p:spTree>
    <p:extLst>
      <p:ext uri="{BB962C8B-B14F-4D97-AF65-F5344CB8AC3E}">
        <p14:creationId xmlns:p14="http://schemas.microsoft.com/office/powerpoint/2010/main" val="394949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EF99-E8B3-4F0A-9DDF-0721ACBF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635"/>
            <a:ext cx="10515600" cy="1554054"/>
          </a:xfrm>
        </p:spPr>
        <p:txBody>
          <a:bodyPr/>
          <a:lstStyle/>
          <a:p>
            <a:r>
              <a:rPr lang="en-US" dirty="0"/>
              <a:t>Assignment 2</a:t>
            </a:r>
            <a:br>
              <a:rPr lang="en-US" dirty="0"/>
            </a:br>
            <a:r>
              <a:rPr lang="en-US" b="1" dirty="0"/>
              <a:t>Programming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7174-FD45-4616-8EDB-5E2FC2AB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1"/>
            <a:ext cx="10515600" cy="49373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Must</a:t>
            </a:r>
          </a:p>
          <a:p>
            <a:pPr lvl="1"/>
            <a:r>
              <a:rPr lang="en-US" dirty="0"/>
              <a:t>[ ] Implementation of the basic iterative de </a:t>
            </a:r>
            <a:r>
              <a:rPr lang="en-US" dirty="0" err="1"/>
              <a:t>Casteljau</a:t>
            </a:r>
            <a:r>
              <a:rPr lang="en-US" dirty="0"/>
              <a:t> </a:t>
            </a:r>
            <a:r>
              <a:rPr lang="en-US" dirty="0" err="1"/>
              <a:t>Bézier</a:t>
            </a:r>
            <a:r>
              <a:rPr lang="en-US" dirty="0"/>
              <a:t> vertex evaluation algorithm is required. (25% </a:t>
            </a:r>
            <a:r>
              <a:rPr lang="en-US" b="1" dirty="0"/>
              <a:t>Must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 ] Construction of </a:t>
            </a:r>
            <a:r>
              <a:rPr lang="en-US" dirty="0" err="1"/>
              <a:t>Bézier</a:t>
            </a:r>
            <a:r>
              <a:rPr lang="en-US" dirty="0"/>
              <a:t> Surface with normal evaluation at each mesh vertex is required. (40% </a:t>
            </a:r>
            <a:r>
              <a:rPr lang="en-US" b="1" dirty="0"/>
              <a:t>Must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 ] Rendering a </a:t>
            </a:r>
            <a:r>
              <a:rPr lang="en-US" dirty="0" err="1"/>
              <a:t>Bézier</a:t>
            </a:r>
            <a:r>
              <a:rPr lang="en-US" dirty="0"/>
              <a:t> Surface in a OpenGL window based on vertices array is required. (5% </a:t>
            </a:r>
            <a:r>
              <a:rPr lang="en-US" b="1" dirty="0"/>
              <a:t>Must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 ] Tea party! Stitching multiple </a:t>
            </a:r>
            <a:r>
              <a:rPr lang="en-US" dirty="0" err="1"/>
              <a:t>Bézier</a:t>
            </a:r>
            <a:r>
              <a:rPr lang="en-US" dirty="0"/>
              <a:t> Surface </a:t>
            </a:r>
            <a:r>
              <a:rPr lang="en-US" dirty="0" err="1"/>
              <a:t>patchs</a:t>
            </a:r>
            <a:r>
              <a:rPr lang="en-US" dirty="0"/>
              <a:t> together to create a complex meshes is required. (20% </a:t>
            </a:r>
            <a:r>
              <a:rPr lang="en-US" b="1" dirty="0"/>
              <a:t>Must</a:t>
            </a:r>
            <a:r>
              <a:rPr lang="en-US" dirty="0"/>
              <a:t>)</a:t>
            </a:r>
          </a:p>
          <a:p>
            <a:r>
              <a:rPr lang="en-US" b="1" dirty="0"/>
              <a:t>Bonus</a:t>
            </a:r>
          </a:p>
          <a:p>
            <a:pPr lvl="1"/>
            <a:r>
              <a:rPr lang="en-US" dirty="0"/>
              <a:t>[ ] Adaptive mesh construction based on the curvature estimation. (15% </a:t>
            </a:r>
            <a:r>
              <a:rPr lang="en-US" b="1" dirty="0"/>
              <a:t>Optional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 ] B-Spline / NURBS surfaces. (15% </a:t>
            </a:r>
            <a:r>
              <a:rPr lang="en-US" b="1" dirty="0"/>
              <a:t>Optional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 ] Interactive editing (by selection) of control points. (15% </a:t>
            </a:r>
            <a:r>
              <a:rPr lang="en-US" b="1" dirty="0"/>
              <a:t>Optional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 ] Make a Cut! Cut the </a:t>
            </a:r>
            <a:r>
              <a:rPr lang="en-US" dirty="0" err="1"/>
              <a:t>bezier</a:t>
            </a:r>
            <a:r>
              <a:rPr lang="en-US" dirty="0"/>
              <a:t> surface with a plane. (30% </a:t>
            </a:r>
            <a:r>
              <a:rPr lang="en-US" b="1" dirty="0"/>
              <a:t>Optional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79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6467-AA09-4FF7-BA47-6ECA8026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387"/>
            <a:ext cx="10515600" cy="1325563"/>
          </a:xfrm>
        </p:spPr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3A517-9C4B-4F7C-892E-7FBF49618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924" y="5305863"/>
            <a:ext cx="3429000" cy="1428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F23DC-8470-4696-8E86-572B502CF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83" y="5305863"/>
            <a:ext cx="342900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64B17-CEB0-4CBE-8ECB-5F638C848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85" y="5305863"/>
            <a:ext cx="34290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7D3BB-6872-4B3A-8A82-D54A14021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83" y="5305863"/>
            <a:ext cx="3429000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544C24-1DDF-4C84-AD82-64653F78B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18" y="1972170"/>
            <a:ext cx="10600563" cy="15547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08C49F-A50B-4258-981B-492D9C924767}"/>
              </a:ext>
            </a:extLst>
          </p:cNvPr>
          <p:cNvSpPr txBox="1"/>
          <p:nvPr/>
        </p:nvSpPr>
        <p:spPr>
          <a:xfrm>
            <a:off x="872359" y="14489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Explicit definition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15695-77D6-4106-8593-2CE49801D33E}"/>
              </a:ext>
            </a:extLst>
          </p:cNvPr>
          <p:cNvSpPr txBox="1"/>
          <p:nvPr/>
        </p:nvSpPr>
        <p:spPr>
          <a:xfrm>
            <a:off x="872359" y="340646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Recursive definition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8712DA-221B-4190-8E07-E8BFAE18D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359" y="3929683"/>
            <a:ext cx="8290092" cy="10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0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230-D5C7-4D2F-A65C-5A06A3A2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BADD-72F0-4295-B615-0B741B726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016"/>
            <a:ext cx="10796451" cy="4351338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simple way: Compute each term in the explicit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defination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errors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Casteljau's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Algorithm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and stable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0CEEA60-0D34-48FF-8190-1766506A5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924" y="5305863"/>
            <a:ext cx="342900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E1D3F-0AE5-4407-9C3E-7B26BC707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83" y="5305863"/>
            <a:ext cx="3429000" cy="142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D399B-20C0-4A88-91B9-DD51F4D4E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85" y="5305863"/>
            <a:ext cx="34290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F4BC2-43C1-476A-8532-F5DA62F97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83" y="5305863"/>
            <a:ext cx="34290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C98B6-E319-4EC8-8BCF-59A6C190BB4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38" y="1744007"/>
            <a:ext cx="3322324" cy="3089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5AAB0B-D82C-4349-B550-658669CF3FA7}"/>
              </a:ext>
            </a:extLst>
          </p:cNvPr>
          <p:cNvSpPr txBox="1"/>
          <p:nvPr/>
        </p:nvSpPr>
        <p:spPr>
          <a:xfrm>
            <a:off x="3805482" y="602575"/>
            <a:ext cx="6309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Evaluation</a:t>
            </a:r>
            <a:r>
              <a:rPr lang="en-US" sz="44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F20FC-C128-4EFA-884B-90376EC6EBB5}"/>
              </a:ext>
            </a:extLst>
          </p:cNvPr>
          <p:cNvSpPr txBox="1"/>
          <p:nvPr/>
        </p:nvSpPr>
        <p:spPr>
          <a:xfrm>
            <a:off x="0" y="44822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[</a:t>
            </a:r>
            <a:r>
              <a:rPr lang="zh-CN" altLang="en-US" dirty="0"/>
              <a:t>√</a:t>
            </a:r>
            <a:r>
              <a:rPr lang="en-US" dirty="0"/>
              <a:t>] Implementation of the basic iterative de </a:t>
            </a:r>
            <a:r>
              <a:rPr lang="en-US" dirty="0" err="1"/>
              <a:t>Casteljau</a:t>
            </a:r>
            <a:r>
              <a:rPr lang="en-US" dirty="0"/>
              <a:t> </a:t>
            </a:r>
            <a:r>
              <a:rPr lang="en-US" dirty="0" err="1"/>
              <a:t>Bézier</a:t>
            </a:r>
            <a:r>
              <a:rPr lang="en-US" dirty="0"/>
              <a:t> vertex evaluation algorithm is required. (25% </a:t>
            </a:r>
            <a:r>
              <a:rPr lang="en-US" b="1" dirty="0"/>
              <a:t>Must</a:t>
            </a:r>
            <a:r>
              <a:rPr lang="en-US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361890-9C48-4892-B864-F89302B2B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49" y="2265795"/>
            <a:ext cx="3798651" cy="25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230-D5C7-4D2F-A65C-5A06A3A2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Curve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0CEEA60-0D34-48FF-8190-1766506A5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924" y="5305863"/>
            <a:ext cx="3429000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E1D3F-0AE5-4407-9C3E-7B26BC707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83" y="5305863"/>
            <a:ext cx="3429000" cy="142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D399B-20C0-4A88-91B9-DD51F4D4E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785" y="5305863"/>
            <a:ext cx="3429000" cy="1428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F4BC2-43C1-476A-8532-F5DA62F97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83" y="5305863"/>
            <a:ext cx="34290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BC98B6-E319-4EC8-8BCF-59A6C190B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18" y="2216102"/>
            <a:ext cx="3322324" cy="30897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5AAB0B-D82C-4349-B550-658669CF3FA7}"/>
              </a:ext>
            </a:extLst>
          </p:cNvPr>
          <p:cNvSpPr txBox="1"/>
          <p:nvPr/>
        </p:nvSpPr>
        <p:spPr>
          <a:xfrm>
            <a:off x="3805482" y="602575"/>
            <a:ext cx="6309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Tangent</a:t>
            </a:r>
            <a:r>
              <a:rPr lang="en-US" sz="4400" dirty="0"/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F515977-DEB6-4824-BB3F-546F31349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78" y="2216102"/>
            <a:ext cx="3235528" cy="3009041"/>
          </a:xfrm>
        </p:spPr>
      </p:pic>
    </p:spTree>
    <p:extLst>
      <p:ext uri="{BB962C8B-B14F-4D97-AF65-F5344CB8AC3E}">
        <p14:creationId xmlns:p14="http://schemas.microsoft.com/office/powerpoint/2010/main" val="4005301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230-D5C7-4D2F-A65C-5A06A3A2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en-US" altLang="zh-CN" dirty="0"/>
              <a:t>Surface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AEFAE7-611B-4BED-842C-CD155FD6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3438"/>
            <a:ext cx="5867400" cy="11387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A18B4-366D-44ED-9CD6-A35B0DD5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75" y="3775325"/>
            <a:ext cx="4356083" cy="11387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0988F8-4DAA-44D9-9221-C82007C36286}"/>
              </a:ext>
            </a:extLst>
          </p:cNvPr>
          <p:cNvSpPr txBox="1"/>
          <p:nvPr/>
        </p:nvSpPr>
        <p:spPr>
          <a:xfrm>
            <a:off x="1193075" y="33625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Bernstein polynomial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05AC88-E071-4A2A-81EC-C90FAB9BE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26" y="1761055"/>
            <a:ext cx="3980474" cy="3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230-D5C7-4D2F-A65C-5A06A3A2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en-US" altLang="zh-CN" dirty="0"/>
              <a:t>Surface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BB14C-877D-4525-8DE0-98CB5EDB6660}"/>
              </a:ext>
            </a:extLst>
          </p:cNvPr>
          <p:cNvSpPr txBox="1"/>
          <p:nvPr/>
        </p:nvSpPr>
        <p:spPr>
          <a:xfrm>
            <a:off x="4084317" y="605417"/>
            <a:ext cx="2532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Evaluation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F2FD-A598-4534-B09D-4FF06A0D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858"/>
            <a:ext cx="10898311" cy="54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F230-D5C7-4D2F-A65C-5A06A3A2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en-US" altLang="zh-CN" dirty="0"/>
              <a:t>Surface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BB14C-877D-4525-8DE0-98CB5EDB6660}"/>
              </a:ext>
            </a:extLst>
          </p:cNvPr>
          <p:cNvSpPr txBox="1"/>
          <p:nvPr/>
        </p:nvSpPr>
        <p:spPr>
          <a:xfrm>
            <a:off x="4084317" y="605417"/>
            <a:ext cx="1871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Calibri Light" panose="020F0302020204030204" pitchFamily="34" charset="0"/>
                <a:ea typeface="+mj-ea"/>
                <a:cs typeface="+mj-cs"/>
              </a:rPr>
              <a:t>Normal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F2FD-A598-4534-B09D-4FF06A0D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2018" y="1374857"/>
            <a:ext cx="10898311" cy="548314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5DED19-4B6B-49E3-BAD3-4576DA6FDFBB}"/>
              </a:ext>
            </a:extLst>
          </p:cNvPr>
          <p:cNvGrpSpPr/>
          <p:nvPr/>
        </p:nvGrpSpPr>
        <p:grpSpPr>
          <a:xfrm>
            <a:off x="8080237" y="2078179"/>
            <a:ext cx="3789207" cy="3518535"/>
            <a:chOff x="8719430" y="3028090"/>
            <a:chExt cx="2068138" cy="19204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D228B8-4818-4F40-9657-055B1E358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4076" y="3028090"/>
              <a:ext cx="967824" cy="192040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321D26-0797-4416-9B6A-1F7075FAE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9430" y="3485801"/>
              <a:ext cx="1889924" cy="114309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06C5AC-C335-411D-BD67-39BBE3439377}"/>
                </a:ext>
              </a:extLst>
            </p:cNvPr>
            <p:cNvSpPr/>
            <p:nvPr/>
          </p:nvSpPr>
          <p:spPr>
            <a:xfrm>
              <a:off x="10291158" y="4057350"/>
              <a:ext cx="496410" cy="555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A0509D-A292-45E4-9DA0-2BA4187C6969}"/>
              </a:ext>
            </a:extLst>
          </p:cNvPr>
          <p:cNvCxnSpPr/>
          <p:nvPr/>
        </p:nvCxnSpPr>
        <p:spPr>
          <a:xfrm flipV="1">
            <a:off x="10085033" y="2512381"/>
            <a:ext cx="195309" cy="11452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51E86A0-B393-4762-A7B6-D1ABE3AA7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699" y="5761292"/>
            <a:ext cx="2667231" cy="7315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1E2F91-17D3-49BA-990D-34BAA3D61B2C}"/>
              </a:ext>
            </a:extLst>
          </p:cNvPr>
          <p:cNvSpPr txBox="1"/>
          <p:nvPr/>
        </p:nvSpPr>
        <p:spPr>
          <a:xfrm>
            <a:off x="8292699" y="5438126"/>
            <a:ext cx="2365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Surface normal: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14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636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SFMono-Regular</vt:lpstr>
      <vt:lpstr>Arial</vt:lpstr>
      <vt:lpstr>Calibri</vt:lpstr>
      <vt:lpstr>Calibri Light</vt:lpstr>
      <vt:lpstr>Office Theme</vt:lpstr>
      <vt:lpstr>Tutorial 3</vt:lpstr>
      <vt:lpstr>Agenda</vt:lpstr>
      <vt:lpstr>Assignment 2 Programming Requirements</vt:lpstr>
      <vt:lpstr>Bézier Curve</vt:lpstr>
      <vt:lpstr>Bézier Curve</vt:lpstr>
      <vt:lpstr>Bézier Curve</vt:lpstr>
      <vt:lpstr>Bézier Surface</vt:lpstr>
      <vt:lpstr>Bézier Surface</vt:lpstr>
      <vt:lpstr>Bézier Surface</vt:lpstr>
      <vt:lpstr>Bézier Surface</vt:lpstr>
      <vt:lpstr>Bézier Surface</vt:lpstr>
      <vt:lpstr>Skeleton Code</vt:lpstr>
      <vt:lpstr>Tea Party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</dc:title>
  <dc:creator>厶元 张</dc:creator>
  <cp:lastModifiedBy>厶元 张</cp:lastModifiedBy>
  <cp:revision>19</cp:revision>
  <dcterms:created xsi:type="dcterms:W3CDTF">2022-10-12T01:24:31Z</dcterms:created>
  <dcterms:modified xsi:type="dcterms:W3CDTF">2022-10-12T10:34:06Z</dcterms:modified>
</cp:coreProperties>
</file>