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6" r:id="rId19"/>
    <p:sldId id="277" r:id="rId20"/>
    <p:sldId id="279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64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066058-6DF5-4A32-A371-363737F931EB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BDED5-17DD-4769-B900-FA8E36067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259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4ED27-0B35-4C65-8E3D-4A8EEB645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18FBA4-1C63-4697-8D4D-86DD44EDE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76439D-E6D5-4708-BBFA-3CD70F541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0468-612E-4269-A108-20BD872208E3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80964F-E384-48EF-A8DD-77E76861E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6341D3-47CD-43F8-B381-D981A5BF2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2E88-D937-4F8E-9711-643BAA996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792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60AED-4C28-4D8D-8296-CD4EC69BE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6DC37F-A9AE-40B5-A897-3AC6C7814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68C228-0284-4B5E-8B92-27D3DDF56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0468-612E-4269-A108-20BD872208E3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4A1C12-3629-4DEB-9730-3270ACB06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82DFA1-9549-4021-B6E7-C01402A93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2E88-D937-4F8E-9711-643BAA99623E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5301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466E75-428D-4D4C-9A96-CAB2AB7866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2435E9-FAF4-423F-8D5D-AB072A756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132B81-B4D0-4FBA-9FE4-3D6016E5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0468-612E-4269-A108-20BD872208E3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0F8723-CA26-468C-A017-BF08FA236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571BF9-F34D-4ED6-A1F2-4DE83ACE4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2E88-D937-4F8E-9711-643BAA996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69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D377A-5653-4105-AAD5-359336A9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DC05BA-1F92-4CB2-905E-C553DC340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6DA36B-129E-4A67-B3B2-D9EB4784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0468-612E-4269-A108-20BD872208E3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E32E40-E8BB-468C-88FE-C497FA2FE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DD0425-776D-4896-AFD8-AF8F7BCE3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2E88-D937-4F8E-9711-643BAA996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442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ECB20-1EDA-4102-948D-1A56679F5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5BD4FD-D58C-4B0D-8BA2-BBC1123AB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29D967-F588-42DE-9581-FE353BE83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0468-612E-4269-A108-20BD872208E3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D73189-4F5A-452A-9010-24F58F97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2A4A7E-B9A8-4DF4-A61A-E1181EC71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2E88-D937-4F8E-9711-643BAA996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95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15B3CD-897B-4A34-9D20-19C254B8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9B516D-38EC-412E-8EA4-F368893417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E705C3-75D6-48DD-BB46-54FE67E5C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89866C-9ED2-4326-9ABA-EA09298E1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0468-612E-4269-A108-20BD872208E3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BAF0C8-9FEF-4B3F-84BD-5698A37F9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EC0D7B-98B7-4984-9127-374F46159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2E88-D937-4F8E-9711-643BAA996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951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5B323-D48B-4F84-9B00-F60AAF65F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90FB74-43ED-4AD8-A5A8-7009BD499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B23A85-C8E0-4598-A816-C7FF15BAD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00C7F0-0E6D-4BC6-9E49-2494E16F2D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8F2435-49C6-48EB-BC60-AEED104A2A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05A232-B5F8-402D-A56C-68D7EE74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0468-612E-4269-A108-20BD872208E3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06A0FE-E59F-4D09-BE1F-B4BDD9C97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AAD5C0-E9ED-42E3-AE27-67F9B0DA0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2E88-D937-4F8E-9711-643BAA996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939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D884E-4CF4-490D-85FA-B1256811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FE962E-747E-4E6B-8585-6BB709FBA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0468-612E-4269-A108-20BD872208E3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1FDFAE-F0C6-4933-B920-32447A0A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527862-7015-4D44-A5F0-BD42A42C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2E88-D937-4F8E-9711-643BAA996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605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C1FE5F-9B15-452A-A9E1-0653B2079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0468-612E-4269-A108-20BD872208E3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15981A7-977F-40FD-BC26-0CDE95908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0A00BF-7FC1-45EC-A9FF-95ED48ECD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2E88-D937-4F8E-9711-643BAA996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102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36937-D75D-4A16-B531-31ACA0B3D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93A674-7F96-4390-BA91-1D99CF534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E27EB4-DE66-4837-B46F-B58DAC06C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74E477-CC21-4309-AB8B-B6DF7F021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0468-612E-4269-A108-20BD872208E3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A997B2-7563-4018-9D37-F2CD76D4C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B8FF0C-97F7-4D08-AAFC-499017CF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2E88-D937-4F8E-9711-643BAA996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25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31CD2-6D49-49A0-9895-2E8664B0A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BDCF92-4DCF-430D-BF71-B6857092F4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7AC93A-182A-4E12-BF17-8549F17F4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1B5020-8593-4A27-999A-83676C0A2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0468-612E-4269-A108-20BD872208E3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144FB8-F886-4A2D-8A56-57D7B32B0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55DB2F-CF6C-4D76-A463-BFE44235E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2E88-D937-4F8E-9711-643BAA996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86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E7560E-131C-48AF-B657-6997DD3C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8AF712-876B-4E37-86D8-9AC31A6DA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A03BC3-87CE-4DE0-8572-09AA9EA52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80468-612E-4269-A108-20BD872208E3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7D0A5A-BB9E-43FB-9FB1-BB4EEE01C1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03E61-1EE5-4B1F-9831-41FBDCC7B9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52E88-D937-4F8E-9711-643BAA996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19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080F5-8FFD-4661-A9B8-1AB2E23BB4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CS182 Introduction to Machine Learning, Fall 2023 </a:t>
            </a:r>
            <a:br>
              <a:rPr lang="en-US" altLang="zh-CN" dirty="0"/>
            </a:br>
            <a:r>
              <a:rPr lang="en-US" altLang="zh-CN" dirty="0"/>
              <a:t>Discussion3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2EA4AE-B366-41AC-8809-396F5D91E4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Zhan-Wang Mao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maozhw@shanghaitech.edu.cn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November 2, 2023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345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F9EF4-ACD6-4559-9932-51A27F9C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Lasso Optimality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A25C757-819D-4475-85C4-DCAF9DFD2B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9520" y="1825625"/>
            <a:ext cx="633296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172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F9EF4-ACD6-4559-9932-51A27F9C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Lasso Solution*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991DCA-4D9E-4D07-B023-F62963280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C4B8CB-4F0A-419A-AFD1-2B3C153A7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1208"/>
            <a:ext cx="7826418" cy="169178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746C762-DE38-4656-B6F3-B304156A3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628" y="3539725"/>
            <a:ext cx="7902625" cy="24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05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F9EF4-ACD6-4559-9932-51A27F9C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Lasso Solution*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991DCA-4D9E-4D07-B023-F629632801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68351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</a:t>
                </a: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 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Proximal Gradient Method!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991DCA-4D9E-4D07-B023-F629632801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68351"/>
              </a:xfrm>
              <a:blipFill>
                <a:blip r:embed="rId2"/>
                <a:stretch>
                  <a:fillRect l="-1043" t="-2267" b="-36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DAF8E4A8-1100-4E0E-92E4-1AC8C03D2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48479"/>
            <a:ext cx="7399661" cy="324640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78A3640-160D-46DC-9E3D-425E429D4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1684" y="1891961"/>
            <a:ext cx="6614733" cy="3581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1A286B5-CEA3-4581-B5C7-3957354446E7}"/>
                  </a:ext>
                </a:extLst>
              </p:cNvPr>
              <p:cNvSpPr txBox="1"/>
              <p:nvPr/>
            </p:nvSpPr>
            <p:spPr>
              <a:xfrm>
                <a:off x="1026995" y="3108277"/>
                <a:ext cx="665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1A286B5-CEA3-4581-B5C7-395735444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995" y="3108277"/>
                <a:ext cx="665054" cy="369332"/>
              </a:xfrm>
              <a:prstGeom prst="rect">
                <a:avLst/>
              </a:prstGeom>
              <a:blipFill>
                <a:blip r:embed="rId5"/>
                <a:stretch>
                  <a:fillRect l="-14545" r="-1818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429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F9EF4-ACD6-4559-9932-51A27F9C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Lagrangian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87E8CD5-B157-480D-A1B1-06EA37B7D41E}"/>
              </a:ext>
            </a:extLst>
          </p:cNvPr>
          <p:cNvSpPr txBox="1"/>
          <p:nvPr/>
        </p:nvSpPr>
        <p:spPr>
          <a:xfrm>
            <a:off x="300252" y="6332561"/>
            <a:ext cx="6837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https://web.stanford.edu/class/ee364a/lectures/duality.pdf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F4F605A-76AF-4CBD-8A0A-0B6C9BDD62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4553" y="1825625"/>
            <a:ext cx="69428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809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F9EF4-ACD6-4559-9932-51A27F9C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Lagrange Dual Function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B36F684-2CBE-4B2F-9DF0-01DDF9AD8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077" y="1825625"/>
            <a:ext cx="883984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280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F9EF4-ACD6-4559-9932-51A27F9C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Lagrange Dual Problem 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10003BD-8FFE-460A-AAAB-8DE57C44EA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0725" y="2240921"/>
            <a:ext cx="9350550" cy="352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66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F9EF4-ACD6-4559-9932-51A27F9C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Weak and Strong Duality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991DCA-4D9E-4D07-B023-F62963280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 Duality: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holds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Duality: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hold in general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(Usually) hold for convex problems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 that guarantee strong duality in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problems are called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 qualifications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Slater’s Condition: strong duality hold for a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problem if it is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strictly feasible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i.e.,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4F0BC8-DA5B-494F-AC19-42C45D00D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545" y="1845218"/>
            <a:ext cx="1088136" cy="457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F66DF8-5C93-40BF-B085-980FD784B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228" y="2802309"/>
            <a:ext cx="1091687" cy="39319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4D07F86-2573-4840-B794-3AE2B9BE1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4827" y="5685644"/>
            <a:ext cx="7562346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17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F9EF4-ACD6-4559-9932-51A27F9C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Complementary Slackness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003D1AC-E07E-47A5-AC79-0F9D14AEE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9963" y="1951336"/>
            <a:ext cx="7552074" cy="40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830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F9EF4-ACD6-4559-9932-51A27F9C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Karush</a:t>
            </a:r>
            <a:r>
              <a:rPr lang="en-US" altLang="zh-CN" dirty="0"/>
              <a:t>-Kuhn-Tucker (KKT) Conditions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DA679169-F382-4BD4-8286-DD4F1D5B2F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Make no assumptions about convexity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strong duality holds,</a:t>
                </a: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Thus, they must satisfy</a:t>
                </a:r>
              </a:p>
              <a:p>
                <a:pPr lvl="1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Primal feasible:</a:t>
                </a:r>
              </a:p>
              <a:p>
                <a:pPr marL="457200" lvl="1" indent="0">
                  <a:buNone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Dual feasible:</a:t>
                </a:r>
              </a:p>
              <a:p>
                <a:pPr lvl="1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Complementary Slackness:</a:t>
                </a:r>
              </a:p>
              <a:p>
                <a:pPr lvl="1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Gradient of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Lagrangian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respect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vanishes:</a:t>
                </a: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DA679169-F382-4BD4-8286-DD4F1D5B2F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E8856619-A36D-4771-8B6E-0D642FBBB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083" y="2915542"/>
            <a:ext cx="7315834" cy="3581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FE7BE71-4B3A-4F07-8DE8-83BD67E59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7694" y="3820344"/>
            <a:ext cx="4492529" cy="15544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A12BC6B-590A-4A2C-9966-879EAE3C4E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3729" y="5811203"/>
            <a:ext cx="4444541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83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F9EF4-ACD6-4559-9932-51A27F9C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KKT Conditions for Convex Problems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679169-F382-4BD4-8286-DD4F1D5B2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primal problem is </a:t>
            </a:r>
            <a:r>
              <a:rPr lang="en-US" altLang="zh-CN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KKT conditions are also sufficient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Complementary Slackness: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last condition and </a:t>
            </a:r>
            <a:r>
              <a:rPr lang="en-US" altLang="zh-CN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convexity: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Slater’s condition is satisfied, then</a:t>
            </a:r>
          </a:p>
          <a:p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8502A1-19BA-4702-A681-C9B61F08E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890" y="2368387"/>
            <a:ext cx="6091562" cy="29260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10080AA-3D1C-48F7-B932-6A80ECD77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050" y="2661529"/>
            <a:ext cx="6523285" cy="156223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5146B36-E46E-425D-935B-E3B71163F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0880" y="4174245"/>
            <a:ext cx="6187976" cy="3048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B90243D-6471-4C1A-9499-D976C136F7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7671" y="4582593"/>
            <a:ext cx="2143758" cy="36576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3881E7B-848B-40DB-A06A-F67D1005F8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2092" y="5083290"/>
            <a:ext cx="2130555" cy="3657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5EF072D-A057-4318-817A-0E41C91567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5649" y="5991787"/>
            <a:ext cx="7607802" cy="3657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C4E8E6A-ECE7-4D6D-99CB-BE6AB6DE3C66}"/>
                  </a:ext>
                </a:extLst>
              </p:cNvPr>
              <p:cNvSpPr txBox="1"/>
              <p:nvPr/>
            </p:nvSpPr>
            <p:spPr>
              <a:xfrm>
                <a:off x="7817111" y="4095825"/>
                <a:ext cx="26125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KKT conditions</a:t>
                </a:r>
                <a:endParaRPr lang="zh-CN" alt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C4E8E6A-ECE7-4D6D-99CB-BE6AB6DE3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111" y="4095825"/>
                <a:ext cx="2612571" cy="461665"/>
              </a:xfrm>
              <a:prstGeom prst="rect">
                <a:avLst/>
              </a:prstGeom>
              <a:blipFill>
                <a:blip r:embed="rId8"/>
                <a:stretch>
                  <a:fillRect t="-10526" r="-233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08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F9EF4-ACD6-4559-9932-51A27F9C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Log-Sum-Exp Trick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991DCA-4D9E-4D07-B023-F62963280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statistical modeling and machine learning, we often work in a logarithmic scale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Multiplying small numbers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Differentiation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Multivariate Normal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1B42490-5509-47D8-B82A-7129220CD7AE}"/>
              </a:ext>
            </a:extLst>
          </p:cNvPr>
          <p:cNvSpPr txBox="1"/>
          <p:nvPr/>
        </p:nvSpPr>
        <p:spPr>
          <a:xfrm>
            <a:off x="300252" y="6332561"/>
            <a:ext cx="6837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https://gregorygundersen.com/blog/2020/02/09/log-sum-exp/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图片 7" descr="\documentclass{article}&#10;\usepackage{amsmath}&#10;\pagestyle{empty}&#10;\begin{document}&#10;&#10;&#10;\[ \log xy = \log x + \log y \]&#10;&#10;\end{document}" title="IguanaTex Bitmap Display">
            <a:extLst>
              <a:ext uri="{FF2B5EF4-FFF2-40B4-BE49-F238E27FC236}">
                <a16:creationId xmlns:a16="http://schemas.microsoft.com/office/drawing/2014/main" id="{0957C0FD-CDD3-4A8A-8F3F-A270B3CB64C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000" y="3142392"/>
            <a:ext cx="2752000" cy="272457"/>
          </a:xfrm>
          <a:prstGeom prst="rect">
            <a:avLst/>
          </a:prstGeom>
        </p:spPr>
      </p:pic>
      <p:pic>
        <p:nvPicPr>
          <p:cNvPr id="22" name="图片 21" descr="\documentclass{article}&#10;\usepackage{amsmath}&#10;\pagestyle{empty}&#10;\begin{document}&#10;&#10;&#10;\[ \frac{\partial}{\partial x} \log [f(x)g(x)] = \frac{\partial}{\partial x} \log f(x) + \frac{\partial}{\partial x} \log g(x) \]&#10;&#10;\end{document}" title="IguanaTex Bitmap Display">
            <a:extLst>
              <a:ext uri="{FF2B5EF4-FFF2-40B4-BE49-F238E27FC236}">
                <a16:creationId xmlns:a16="http://schemas.microsoft.com/office/drawing/2014/main" id="{9F11735B-882A-4ECA-8CC8-7F2ADC89DFD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257" y="3932948"/>
            <a:ext cx="5893486" cy="638171"/>
          </a:xfrm>
          <a:prstGeom prst="rect">
            <a:avLst/>
          </a:prstGeom>
        </p:spPr>
      </p:pic>
      <p:pic>
        <p:nvPicPr>
          <p:cNvPr id="24" name="图片 23" descr="\documentclass{article}&#10;\usepackage{amsmath}&#10;\pagestyle{empty}&#10;\begin{document}&#10;&#10;\[ \log(\det(\Sigma))=\sum_{d=1}^{D}\log(\lambda_d) \]&#10;&#10;&#10;\end{document}" title="IguanaTex Bitmap Display">
            <a:extLst>
              <a:ext uri="{FF2B5EF4-FFF2-40B4-BE49-F238E27FC236}">
                <a16:creationId xmlns:a16="http://schemas.microsoft.com/office/drawing/2014/main" id="{2053074B-8CFE-41CD-AAB3-13B4E25C5E2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972" y="5247962"/>
            <a:ext cx="3306057" cy="89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388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F9EF4-ACD6-4559-9932-51A27F9C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Constrained and Lagrange Forms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18DAB22-EAF2-4728-BFCD-B06A42328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858" y="5868467"/>
            <a:ext cx="6687199" cy="694944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FEF02AD4-A6EC-4BE7-83AD-FC780A1FD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44120" y="1427215"/>
            <a:ext cx="6703760" cy="4351338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1257E143-8BD3-465E-8A0F-6DD434F00FB5}"/>
              </a:ext>
            </a:extLst>
          </p:cNvPr>
          <p:cNvSpPr/>
          <p:nvPr/>
        </p:nvSpPr>
        <p:spPr>
          <a:xfrm>
            <a:off x="2729858" y="4232366"/>
            <a:ext cx="6687199" cy="154618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55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F9EF4-ACD6-4559-9932-51A27F9C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Log-Sum-Exp Trick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991DCA-4D9E-4D07-B023-F629632801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Normalize 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-vector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log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Exponentiating might result in underflow or overflow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Log-Sum-Exp operator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991DCA-4D9E-4D07-B023-F629632801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6DB93FBA-77C0-48F4-A21B-5338271B1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957" y="2278212"/>
            <a:ext cx="4458086" cy="112785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24787B0-7E3E-422D-8E26-EC519A00C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6923" y="4581325"/>
            <a:ext cx="4778154" cy="104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053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F9EF4-ACD6-4559-9932-51A27F9C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Log-Sum-Exp Trick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991DCA-4D9E-4D07-B023-F62963280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the normalization using the Log-Sum-Exp operator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it really helps?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C38225C-536F-4388-AFD6-F7FCE7EE0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295" y="2280175"/>
            <a:ext cx="3531414" cy="31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147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F9EF4-ACD6-4559-9932-51A27F9C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Log-Sum-Exp Trick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991DCA-4D9E-4D07-B023-F629632801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Shift the values in the exponent by an arbitrary constant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Largest term as the reference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991DCA-4D9E-4D07-B023-F629632801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370B1E5E-6D31-4CE0-9478-48389E109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727" y="2381774"/>
            <a:ext cx="2944623" cy="293852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76679CE-A35E-4F27-946C-694D9E21F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136" y="5389717"/>
            <a:ext cx="2522439" cy="47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07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F9EF4-ACD6-4559-9932-51A27F9C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Subgradients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991DCA-4D9E-4D07-B023-F629632801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Recall that for </a:t>
                </a:r>
                <a:r>
                  <a:rPr lang="en-US" altLang="zh-CN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convex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altLang="zh-CN" dirty="0" err="1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differentialble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approximation always underestimates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</a:t>
                </a:r>
                <a:r>
                  <a:rPr lang="en-US" altLang="zh-CN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subgradient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:r>
                  <a:rPr lang="en-US" altLang="zh-CN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convex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function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if</a:t>
                </a:r>
              </a:p>
              <a:p>
                <a:endParaRPr lang="en-US" altLang="zh-CN" dirty="0"/>
              </a:p>
              <a:p>
                <a:pPr lvl="1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Always exists</a:t>
                </a:r>
              </a:p>
              <a:p>
                <a:pPr lvl="1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differentiable 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unique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Same definition works for nonconvex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(however,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subgradients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need not exist)</a:t>
                </a:r>
              </a:p>
              <a:p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Subdifferential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991DCA-4D9E-4D07-B023-F629632801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638" b="-7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660B16EA-B108-432E-9922-FF0E11A030A6}"/>
              </a:ext>
            </a:extLst>
          </p:cNvPr>
          <p:cNvSpPr txBox="1"/>
          <p:nvPr/>
        </p:nvSpPr>
        <p:spPr>
          <a:xfrm>
            <a:off x="300252" y="6332561"/>
            <a:ext cx="6837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https://www.stat.cmu.edu/~ryantibs/convexopt/lectures/subgrad.pdf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26F9004-7EB8-4E99-A0E0-561CDB3BA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079" y="2281076"/>
            <a:ext cx="5227773" cy="5715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8B384A5-5B91-4781-8701-C02720586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3559" y="3881823"/>
            <a:ext cx="4282811" cy="51820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4D19870-4093-4C50-9469-812C97C065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5767" y="5503081"/>
            <a:ext cx="5845047" cy="64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043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F9EF4-ACD6-4559-9932-51A27F9C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 of </a:t>
            </a:r>
            <a:r>
              <a:rPr lang="en-US" altLang="zh-CN" dirty="0" err="1"/>
              <a:t>Subgradients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A8712F4-0EB9-4B23-B7AC-0A7AFD77F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2050" y="1825625"/>
            <a:ext cx="72479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689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F9EF4-ACD6-4559-9932-51A27F9C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 of </a:t>
            </a:r>
            <a:r>
              <a:rPr lang="en-US" altLang="zh-CN" dirty="0" err="1"/>
              <a:t>Subgradients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5F7031B-3681-4889-89BD-06C492592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6604" y="1825625"/>
            <a:ext cx="64787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981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F9EF4-ACD6-4559-9932-51A27F9C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Optimality Condition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991DCA-4D9E-4D07-B023-F629632801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3212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Subgradient Optimality Condition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for any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(convex or not)</a:t>
                </a: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is a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subgradient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     , then for all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Recall 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first-order optimality condition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for </a:t>
                </a:r>
                <a:r>
                  <a:rPr lang="en-US" altLang="zh-CN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convex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problem</a:t>
                </a: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differentiable, a feasible point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optimal if and only if</a:t>
                </a:r>
              </a:p>
              <a:p>
                <a:pPr lvl="1"/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               reduces to familiar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991DCA-4D9E-4D07-B023-F629632801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32125"/>
              </a:xfrm>
              <a:blipFill>
                <a:blip r:embed="rId2"/>
                <a:stretch>
                  <a:fillRect l="-1043" t="-2188"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D22D19F2-E167-42B7-8DB6-92EAFD57A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630" y="2312304"/>
            <a:ext cx="4846740" cy="5410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1E49CCE-1D27-4986-A5A2-8C66E618B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324" y="2909517"/>
            <a:ext cx="376080" cy="36007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4659A4F-2912-4DD9-B463-6D3A5E1A5C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9791" y="3321946"/>
            <a:ext cx="4496190" cy="62489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5CFA441-8194-4D58-9E7E-EF33AEA7AC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5610" y="4316497"/>
            <a:ext cx="3680779" cy="51058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9E10E9E-EBE1-4220-A0AC-B7FDB7E54B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3645" y="5391296"/>
            <a:ext cx="4244708" cy="57917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71A86A9-8F43-4C82-AD4B-79BC012905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52098" y="6162571"/>
            <a:ext cx="1013548" cy="32006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A7E73C2-CB13-40B9-A990-854003E34F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02519" y="6143519"/>
            <a:ext cx="1386960" cy="35817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F193928-1E6B-4AA9-8237-55A9969534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24476" y="4892685"/>
            <a:ext cx="2688569" cy="17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189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128.609"/>
  <p:tag name="OUTPUTTYPE" val="PNG"/>
  <p:tag name="IGUANATEXVERSION" val="160"/>
  <p:tag name="LATEXADDIN" val="\documentclass{article}&#10;\usepackage{amsmath}&#10;\pagestyle{empty}&#10;\begin{document}&#10;&#10;&#10;\[ \log xy = \log x + \log y \]&#10;&#10;\end{document}"/>
  <p:tag name="IGUANATEXSIZE" val="24"/>
  <p:tag name="IGUANATEXCURSOR" val="110"/>
  <p:tag name="TRANSPARENCY" val="True"/>
  <p:tag name="FILENAME" val=""/>
  <p:tag name="LATEXENGINEID" val="0"/>
  <p:tag name="TEMPFOLDER" val="D:\IguanaTemp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1.7173"/>
  <p:tag name="ORIGINALWIDTH" val="2416.948"/>
  <p:tag name="OUTPUTTYPE" val="PNG"/>
  <p:tag name="IGUANATEXVERSION" val="160"/>
  <p:tag name="LATEXADDIN" val="\documentclass{article}&#10;\usepackage{amsmath}&#10;\pagestyle{empty}&#10;\begin{document}&#10;&#10;&#10;\[ \frac{\partial}{\partial x} \log [f(x)g(x)] = \frac{\partial}{\partial x} \log f(x) + \frac{\partial}{\partial x} \log g(x) \]&#10;&#10;\end{document}"/>
  <p:tag name="IGUANATEXSIZE" val="24"/>
  <p:tag name="IGUANATEXCURSOR" val="82"/>
  <p:tag name="TRANSPARENCY" val="True"/>
  <p:tag name="FILENAME" val=""/>
  <p:tag name="LATEXENGINEID" val="0"/>
  <p:tag name="TEMPFOLDER" val="D:\IguanaTemp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5.9543"/>
  <p:tag name="ORIGINALWIDTH" val="1355.831"/>
  <p:tag name="OUTPUTTYPE" val="PNG"/>
  <p:tag name="IGUANATEXVERSION" val="160"/>
  <p:tag name="LATEXADDIN" val="\documentclass{article}&#10;\usepackage{amsmath}&#10;\pagestyle{empty}&#10;\begin{document}&#10;&#10;\[ \log(\det(\Sigma))=\sum_{d=1}^{D}\log(\lambda_d) \]&#10;&#10;&#10;\end{document}"/>
  <p:tag name="IGUANATEXSIZE" val="24"/>
  <p:tag name="IGUANATEXCURSOR" val="81"/>
  <p:tag name="TRANSPARENCY" val="True"/>
  <p:tag name="FILENAME" val=""/>
  <p:tag name="LATEXENGINEID" val="0"/>
  <p:tag name="TEMPFOLDER" val="D:\Iguana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438</Words>
  <Application>Microsoft Office PowerPoint</Application>
  <PresentationFormat>宽屏</PresentationFormat>
  <Paragraphs>111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等线</vt:lpstr>
      <vt:lpstr>等线 Light</vt:lpstr>
      <vt:lpstr>Arial</vt:lpstr>
      <vt:lpstr>Cambria Math</vt:lpstr>
      <vt:lpstr>Times New Roman</vt:lpstr>
      <vt:lpstr>Office 主题​​</vt:lpstr>
      <vt:lpstr>CS182 Introduction to Machine Learning, Fall 2023  Discussion3</vt:lpstr>
      <vt:lpstr>The Log-Sum-Exp Trick</vt:lpstr>
      <vt:lpstr>The Log-Sum-Exp Trick</vt:lpstr>
      <vt:lpstr>The Log-Sum-Exp Trick</vt:lpstr>
      <vt:lpstr>The Log-Sum-Exp Trick</vt:lpstr>
      <vt:lpstr>Subgradients</vt:lpstr>
      <vt:lpstr>Examples of Subgradients</vt:lpstr>
      <vt:lpstr>Examples of Subgradients</vt:lpstr>
      <vt:lpstr>Optimality Condition</vt:lpstr>
      <vt:lpstr>Lasso Optimality</vt:lpstr>
      <vt:lpstr>Lasso Solution*</vt:lpstr>
      <vt:lpstr>Lasso Solution*</vt:lpstr>
      <vt:lpstr>Lagrangian</vt:lpstr>
      <vt:lpstr>Lagrange Dual Function</vt:lpstr>
      <vt:lpstr>The Lagrange Dual Problem </vt:lpstr>
      <vt:lpstr>Weak and Strong Duality</vt:lpstr>
      <vt:lpstr>Complementary Slackness</vt:lpstr>
      <vt:lpstr>Karush-Kuhn-Tucker (KKT) Conditions</vt:lpstr>
      <vt:lpstr>KKT Conditions for Convex Problems</vt:lpstr>
      <vt:lpstr>Constrained and Lagrange Forms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CS182 Introduction to Machine Learning, Fall 2023, Discussion3</dc:title>
  <dc:creator>Jhan-Wong Mao</dc:creator>
  <cp:lastModifiedBy>Jhan-Wong Mao</cp:lastModifiedBy>
  <cp:revision>39</cp:revision>
  <dcterms:created xsi:type="dcterms:W3CDTF">2023-10-24T08:20:45Z</dcterms:created>
  <dcterms:modified xsi:type="dcterms:W3CDTF">2023-11-02T08:23:06Z</dcterms:modified>
</cp:coreProperties>
</file>