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0" r:id="rId9"/>
    <p:sldId id="262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CC00FF"/>
    <a:srgbClr val="6C42F3"/>
    <a:srgbClr val="FFFF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7926" autoAdjust="0"/>
  </p:normalViewPr>
  <p:slideViewPr>
    <p:cSldViewPr snapToGrid="0">
      <p:cViewPr varScale="1">
        <p:scale>
          <a:sx n="100" d="100"/>
          <a:sy n="100" d="100"/>
        </p:scale>
        <p:origin x="9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5849F-D026-4D8C-A6ED-82C7726119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3BB7C-A255-4D27-BEAB-DF08AD34A7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首先来看一下整体的</a:t>
            </a:r>
            <a:r>
              <a:rPr lang="en-US" altLang="zh-CN"/>
              <a:t>pipeline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3BB7C-A255-4D27-BEAB-DF08AD34A7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3BB7C-A255-4D27-BEAB-DF08AD34A7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3BB7C-A255-4D27-BEAB-DF08AD34A7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3BB7C-A255-4D27-BEAB-DF08AD34A7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515F-C811-4532-A69D-586FE936BE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3355-BC8D-4F0C-BB87-B984079744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515F-C811-4532-A69D-586FE936BE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3355-BC8D-4F0C-BB87-B984079744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515F-C811-4532-A69D-586FE936BE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3355-BC8D-4F0C-BB87-B984079744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515F-C811-4532-A69D-586FE936BE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3355-BC8D-4F0C-BB87-B984079744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515F-C811-4532-A69D-586FE936BE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3355-BC8D-4F0C-BB87-B984079744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515F-C811-4532-A69D-586FE936BE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3355-BC8D-4F0C-BB87-B984079744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515F-C811-4532-A69D-586FE936BE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3355-BC8D-4F0C-BB87-B984079744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515F-C811-4532-A69D-586FE936BE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3355-BC8D-4F0C-BB87-B984079744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515F-C811-4532-A69D-586FE936BE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3355-BC8D-4F0C-BB87-B984079744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515F-C811-4532-A69D-586FE936BE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3355-BC8D-4F0C-BB87-B984079744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515F-C811-4532-A69D-586FE936BE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3355-BC8D-4F0C-BB87-B984079744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34515F-C811-4532-A69D-586FE936BE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963355-BC8D-4F0C-BB87-B984079744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495" y="1890644"/>
            <a:ext cx="11737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Project 4: Time Efficient Ultrasound Localization </a:t>
            </a:r>
            <a:endParaRPr lang="en-US" altLang="zh-CN" sz="4000" dirty="0">
              <a:latin typeface="Candara" panose="020E0502030303020204" pitchFamily="34" charset="0"/>
            </a:endParaRPr>
          </a:p>
          <a:p>
            <a:pPr algn="ctr"/>
            <a:r>
              <a:rPr lang="en-US" altLang="zh-CN" sz="4000" b="1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Microscopy (TEULM)</a:t>
            </a:r>
            <a:endParaRPr lang="zh-CN" altLang="en-US" sz="4000" dirty="0">
              <a:latin typeface="Candara" panose="020E0502030303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3807" y="4479235"/>
            <a:ext cx="494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latin typeface="Candara" panose="020E0502030303020204" pitchFamily="34" charset="0"/>
              </a:rPr>
              <a:t>Yao Shenshuo, Hong Yu, Zhou Shouchen</a:t>
            </a:r>
            <a:endParaRPr lang="en-US" altLang="zh-CN" sz="2000">
              <a:latin typeface="Candara" panose="020E0502030303020204" pitchFamily="34" charset="0"/>
            </a:endParaRPr>
          </a:p>
          <a:p>
            <a:pPr algn="r"/>
            <a:r>
              <a:rPr lang="en-US" altLang="zh-CN" sz="2000">
                <a:latin typeface="Candara" panose="020E0502030303020204" pitchFamily="34" charset="0"/>
              </a:rPr>
              <a:t>2024 Spring</a:t>
            </a:r>
            <a:endParaRPr lang="zh-CN" altLang="en-US" sz="20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942" y="1231654"/>
            <a:ext cx="10346116" cy="39330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62073" y="244722"/>
            <a:ext cx="5067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Pipeline Overview</a:t>
            </a:r>
            <a:endParaRPr lang="zh-CN" altLang="en-US" sz="4000" dirty="0">
              <a:latin typeface="Candara" panose="020E0502030303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5860" y="3486073"/>
            <a:ext cx="1978992" cy="109109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CC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77322" y="5517321"/>
            <a:ext cx="7288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ndara" panose="020E0502030303020204" pitchFamily="34" charset="0"/>
              </a:rPr>
              <a:t>What we need to implement: </a:t>
            </a:r>
            <a:endParaRPr lang="en-US" altLang="zh-CN" sz="2400" b="1" dirty="0">
              <a:latin typeface="Candara" panose="020E0502030303020204" pitchFamily="34" charset="0"/>
            </a:endParaRPr>
          </a:p>
          <a:p>
            <a:r>
              <a:rPr lang="en-US" altLang="zh-CN" dirty="0">
                <a:latin typeface="Candara" panose="020E0502030303020204" pitchFamily="34" charset="0"/>
              </a:rPr>
              <a:t>Python interpolation with </a:t>
            </a:r>
            <a:r>
              <a:rPr lang="en-US" altLang="zh-CN" dirty="0" err="1">
                <a:latin typeface="Candara" panose="020E0502030303020204" pitchFamily="34" charset="0"/>
              </a:rPr>
              <a:t>Matlab</a:t>
            </a:r>
            <a:r>
              <a:rPr lang="en-US" altLang="zh-CN" dirty="0">
                <a:latin typeface="Candara" panose="020E0502030303020204" pitchFamily="34" charset="0"/>
              </a:rPr>
              <a:t> visualization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9" name="箭头: 上 8"/>
          <p:cNvSpPr/>
          <p:nvPr/>
        </p:nvSpPr>
        <p:spPr>
          <a:xfrm>
            <a:off x="4090505" y="4658400"/>
            <a:ext cx="313635" cy="858921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62532" y="248072"/>
            <a:ext cx="7666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Spatio</a:t>
            </a:r>
            <a:r>
              <a:rPr lang="en-US" altLang="zh-CN" sz="4000" b="1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-temporal Interpolation</a:t>
            </a:r>
            <a:endParaRPr lang="zh-CN" altLang="en-US" sz="4000" dirty="0">
              <a:latin typeface="Candara" panose="020E0502030303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16000" y="1130853"/>
            <a:ext cx="5831105" cy="2173356"/>
            <a:chOff x="985078" y="1135270"/>
            <a:chExt cx="5831105" cy="217335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/>
            <a:srcRect l="302" t="46856" r="40436"/>
            <a:stretch>
              <a:fillRect/>
            </a:stretch>
          </p:blipFill>
          <p:spPr>
            <a:xfrm>
              <a:off x="985078" y="1320799"/>
              <a:ext cx="5831105" cy="1987827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4572000" y="1135270"/>
              <a:ext cx="2032000" cy="344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2080766" y="3167743"/>
            <a:ext cx="0" cy="715079"/>
          </a:xfrm>
          <a:prstGeom prst="straightConnector1">
            <a:avLst/>
          </a:prstGeom>
          <a:ln w="41275">
            <a:solidFill>
              <a:schemeClr val="bg2">
                <a:lumMod val="25000"/>
              </a:schemeClr>
            </a:solidFill>
            <a:headEnd w="lg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/>
          <p:cNvSpPr/>
          <p:nvPr/>
        </p:nvSpPr>
        <p:spPr>
          <a:xfrm>
            <a:off x="1391938" y="3986423"/>
            <a:ext cx="1377655" cy="6351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andara" panose="020E0502030303020204" pitchFamily="34" charset="0"/>
              </a:rPr>
              <a:t>Construct phi matrix</a:t>
            </a:r>
            <a:endParaRPr lang="zh-CN" altLang="en-US" sz="1600" dirty="0">
              <a:latin typeface="Candara" panose="020E0502030303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87" y="4809568"/>
            <a:ext cx="4771455" cy="1266587"/>
          </a:xfrm>
          <a:prstGeom prst="rect">
            <a:avLst/>
          </a:prstGeom>
        </p:spPr>
      </p:pic>
      <p:sp>
        <p:nvSpPr>
          <p:cNvPr id="18" name="矩形: 圆角 17"/>
          <p:cNvSpPr/>
          <p:nvPr/>
        </p:nvSpPr>
        <p:spPr>
          <a:xfrm>
            <a:off x="5486427" y="3986847"/>
            <a:ext cx="1735962" cy="63470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andara" panose="020E0502030303020204" pitchFamily="34" charset="0"/>
              </a:rPr>
              <a:t>Get interpolation weights B</a:t>
            </a:r>
            <a:endParaRPr lang="zh-CN" altLang="en-US" sz="1600" dirty="0">
              <a:latin typeface="Candara" panose="020E0502030303020204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817935" y="4299482"/>
            <a:ext cx="2584516" cy="0"/>
          </a:xfrm>
          <a:prstGeom prst="straightConnector1">
            <a:avLst/>
          </a:prstGeom>
          <a:ln w="41275">
            <a:solidFill>
              <a:schemeClr val="bg2">
                <a:lumMod val="25000"/>
              </a:schemeClr>
            </a:solidFill>
            <a:headEnd w="lg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/>
          <p:cNvSpPr/>
          <p:nvPr/>
        </p:nvSpPr>
        <p:spPr>
          <a:xfrm>
            <a:off x="9779277" y="3986847"/>
            <a:ext cx="1250694" cy="63470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andara" panose="020E0502030303020204" pitchFamily="34" charset="0"/>
              </a:rPr>
              <a:t>Estimate data </a:t>
            </a:r>
            <a:r>
              <a:rPr lang="en-US" altLang="zh-CN" sz="1600" dirty="0" err="1">
                <a:latin typeface="Candara" panose="020E0502030303020204" pitchFamily="34" charset="0"/>
              </a:rPr>
              <a:t>F_est</a:t>
            </a:r>
            <a:endParaRPr lang="zh-CN" altLang="en-US" sz="1600" dirty="0">
              <a:latin typeface="Candara" panose="020E0502030303020204" pitchFamily="34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7306365" y="4314090"/>
            <a:ext cx="2383735" cy="0"/>
          </a:xfrm>
          <a:prstGeom prst="straightConnector1">
            <a:avLst/>
          </a:prstGeom>
          <a:ln w="41275">
            <a:solidFill>
              <a:schemeClr val="bg2">
                <a:lumMod val="25000"/>
              </a:schemeClr>
            </a:solidFill>
            <a:headEnd w="lg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652" y="5209674"/>
            <a:ext cx="2175909" cy="27534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210" y="4809568"/>
            <a:ext cx="3000794" cy="40010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223" y="4715907"/>
            <a:ext cx="1038370" cy="323895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137806" y="5515882"/>
            <a:ext cx="5461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andara" panose="020E0502030303020204" pitchFamily="34" charset="0"/>
              </a:rPr>
              <a:t>Keypoint</a:t>
            </a:r>
            <a:r>
              <a:rPr lang="en-US" altLang="zh-CN" b="1" dirty="0">
                <a:latin typeface="Candara" panose="020E0502030303020204" pitchFamily="34" charset="0"/>
              </a:rPr>
              <a:t>:</a:t>
            </a:r>
            <a:endParaRPr lang="en-US" altLang="zh-CN" b="1" dirty="0">
              <a:latin typeface="Candara" panose="020E0502030303020204" pitchFamily="34" charset="0"/>
            </a:endParaRPr>
          </a:p>
          <a:p>
            <a:r>
              <a:rPr lang="en-US" altLang="zh-CN" dirty="0">
                <a:latin typeface="Candara" panose="020E0502030303020204" pitchFamily="34" charset="0"/>
              </a:rPr>
              <a:t>How to make sure phi is invertible?</a:t>
            </a:r>
            <a:endParaRPr lang="en-US" altLang="zh-CN" dirty="0">
              <a:latin typeface="Candara" panose="020E0502030303020204" pitchFamily="34" charset="0"/>
            </a:endParaRPr>
          </a:p>
          <a:p>
            <a:r>
              <a:rPr lang="en-US" altLang="zh-CN" dirty="0">
                <a:latin typeface="Candara" panose="020E0502030303020204" pitchFamily="34" charset="0"/>
              </a:rPr>
              <a:t>Choose kernel function &amp; adjust hyperparameter !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6873593" y="2367425"/>
            <a:ext cx="3527144" cy="0"/>
          </a:xfrm>
          <a:prstGeom prst="straightConnector1">
            <a:avLst/>
          </a:prstGeom>
          <a:ln w="41275">
            <a:solidFill>
              <a:schemeClr val="bg2">
                <a:lumMod val="25000"/>
              </a:schemeClr>
            </a:solidFill>
            <a:headEnd w="lg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0400737" y="2345994"/>
            <a:ext cx="0" cy="1478294"/>
          </a:xfrm>
          <a:prstGeom prst="straightConnector1">
            <a:avLst/>
          </a:prstGeom>
          <a:ln w="41275">
            <a:solidFill>
              <a:schemeClr val="bg2">
                <a:lumMod val="25000"/>
              </a:schemeClr>
            </a:solidFill>
            <a:headEnd w="lg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箭头: 上 49"/>
          <p:cNvSpPr/>
          <p:nvPr/>
        </p:nvSpPr>
        <p:spPr>
          <a:xfrm>
            <a:off x="6327783" y="5089838"/>
            <a:ext cx="326522" cy="566697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62532" y="248072"/>
            <a:ext cx="7666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Different Radial Basis Function</a:t>
            </a:r>
            <a:endParaRPr lang="zh-CN" altLang="en-US" sz="4000" dirty="0">
              <a:latin typeface="Candara" panose="020E0502030303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16000" y="1130853"/>
            <a:ext cx="5831105" cy="2173356"/>
            <a:chOff x="985078" y="1135270"/>
            <a:chExt cx="5831105" cy="217335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/>
            <a:srcRect l="302" t="46856" r="40436"/>
            <a:stretch>
              <a:fillRect/>
            </a:stretch>
          </p:blipFill>
          <p:spPr>
            <a:xfrm>
              <a:off x="985078" y="1320799"/>
              <a:ext cx="5831105" cy="1987827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4572000" y="1135270"/>
              <a:ext cx="2032000" cy="344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2080766" y="3167743"/>
            <a:ext cx="0" cy="715079"/>
          </a:xfrm>
          <a:prstGeom prst="straightConnector1">
            <a:avLst/>
          </a:prstGeom>
          <a:ln w="41275">
            <a:solidFill>
              <a:schemeClr val="bg2">
                <a:lumMod val="25000"/>
              </a:schemeClr>
            </a:solidFill>
            <a:headEnd w="lg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/>
          <p:cNvSpPr/>
          <p:nvPr/>
        </p:nvSpPr>
        <p:spPr>
          <a:xfrm>
            <a:off x="1391938" y="3986423"/>
            <a:ext cx="1377655" cy="6351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andara" panose="020E0502030303020204" pitchFamily="34" charset="0"/>
              </a:rPr>
              <a:t>Construct phi matrix</a:t>
            </a:r>
            <a:endParaRPr lang="zh-CN" altLang="en-US" sz="1600" dirty="0">
              <a:latin typeface="Candara" panose="020E0502030303020204" pitchFamily="34" charset="0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5486427" y="3986847"/>
            <a:ext cx="1735962" cy="63470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andara" panose="020E0502030303020204" pitchFamily="34" charset="0"/>
              </a:rPr>
              <a:t>Get interpolation weights B</a:t>
            </a:r>
            <a:endParaRPr lang="zh-CN" altLang="en-US" sz="1600" dirty="0">
              <a:latin typeface="Candara" panose="020E0502030303020204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817935" y="4299482"/>
            <a:ext cx="2584516" cy="0"/>
          </a:xfrm>
          <a:prstGeom prst="straightConnector1">
            <a:avLst/>
          </a:prstGeom>
          <a:ln w="41275">
            <a:solidFill>
              <a:schemeClr val="bg2">
                <a:lumMod val="25000"/>
              </a:schemeClr>
            </a:solidFill>
            <a:headEnd w="lg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/>
          <p:cNvSpPr/>
          <p:nvPr/>
        </p:nvSpPr>
        <p:spPr>
          <a:xfrm>
            <a:off x="9779277" y="3986847"/>
            <a:ext cx="1250694" cy="63470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andara" panose="020E0502030303020204" pitchFamily="34" charset="0"/>
              </a:rPr>
              <a:t>Estimate data </a:t>
            </a:r>
            <a:r>
              <a:rPr lang="en-US" altLang="zh-CN" sz="1600" dirty="0" err="1">
                <a:latin typeface="Candara" panose="020E0502030303020204" pitchFamily="34" charset="0"/>
              </a:rPr>
              <a:t>F_est</a:t>
            </a:r>
            <a:endParaRPr lang="zh-CN" altLang="en-US" sz="1600" dirty="0">
              <a:latin typeface="Candara" panose="020E0502030303020204" pitchFamily="34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7306365" y="4314090"/>
            <a:ext cx="2383735" cy="0"/>
          </a:xfrm>
          <a:prstGeom prst="straightConnector1">
            <a:avLst/>
          </a:prstGeom>
          <a:ln w="41275">
            <a:solidFill>
              <a:schemeClr val="bg2">
                <a:lumMod val="25000"/>
              </a:schemeClr>
            </a:solidFill>
            <a:headEnd w="lg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6873593" y="2367425"/>
            <a:ext cx="3527144" cy="0"/>
          </a:xfrm>
          <a:prstGeom prst="straightConnector1">
            <a:avLst/>
          </a:prstGeom>
          <a:ln w="41275">
            <a:solidFill>
              <a:schemeClr val="bg2">
                <a:lumMod val="25000"/>
              </a:schemeClr>
            </a:solidFill>
            <a:headEnd w="lg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0400737" y="2345994"/>
            <a:ext cx="0" cy="1478294"/>
          </a:xfrm>
          <a:prstGeom prst="straightConnector1">
            <a:avLst/>
          </a:prstGeom>
          <a:ln w="41275">
            <a:solidFill>
              <a:schemeClr val="bg2">
                <a:lumMod val="25000"/>
              </a:schemeClr>
            </a:solidFill>
            <a:headEnd w="lg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38229" t="45795" b="1"/>
          <a:stretch>
            <a:fillRect/>
          </a:stretch>
        </p:blipFill>
        <p:spPr>
          <a:xfrm>
            <a:off x="4700577" y="5324433"/>
            <a:ext cx="3557600" cy="9802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09" y="4958152"/>
            <a:ext cx="3828516" cy="13173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26207" y="5291724"/>
            <a:ext cx="2686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andara" panose="020E0502030303020204" pitchFamily="34" charset="0"/>
              </a:rPr>
              <a:t>Unitilizing</a:t>
            </a:r>
            <a:r>
              <a:rPr lang="en-US" altLang="zh-CN" sz="1600" dirty="0">
                <a:latin typeface="Candara" panose="020E0502030303020204" pitchFamily="34" charset="0"/>
              </a:rPr>
              <a:t> matrix calculation using torch and GPU!</a:t>
            </a:r>
            <a:endParaRPr lang="zh-CN" altLang="en-US" sz="1600" dirty="0">
              <a:latin typeface="Candara" panose="020E0502030303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49558" y="4922392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ndara" panose="020E0502030303020204" pitchFamily="34" charset="0"/>
              </a:rPr>
              <a:t>RBF basis function</a:t>
            </a:r>
            <a:endParaRPr lang="zh-CN" altLang="en-US" b="1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62532" y="248072"/>
            <a:ext cx="7666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Reconstruction Results</a:t>
            </a:r>
            <a:endParaRPr lang="zh-CN" altLang="en-US" sz="4000" dirty="0">
              <a:latin typeface="Candara" panose="020E0502030303020204" pitchFamily="34" charset="0"/>
            </a:endParaRPr>
          </a:p>
        </p:txBody>
      </p:sp>
      <p:pic>
        <p:nvPicPr>
          <p:cNvPr id="4" name="图片 3" descr="图片包含 室内, 水, 照片, 华美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61" y="891386"/>
            <a:ext cx="10315135" cy="58273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62532" y="248072"/>
            <a:ext cx="7666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Experiment &amp; Evaluation</a:t>
            </a:r>
            <a:endParaRPr lang="zh-CN" altLang="en-US" sz="4000" dirty="0">
              <a:latin typeface="Candara" panose="020E0502030303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7836" y="1193386"/>
            <a:ext cx="4808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ndara" panose="020E0502030303020204" pitchFamily="34" charset="0"/>
              </a:rPr>
              <a:t>Root Mean Square Error (RMSE)</a:t>
            </a:r>
            <a:endParaRPr lang="en-US" altLang="zh-CN" sz="2000" b="1" dirty="0"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highlight>
                  <a:srgbClr val="FFFFFF"/>
                </a:highlight>
                <a:latin typeface="Candara" panose="020E0502030303020204" pitchFamily="34" charset="0"/>
              </a:rPr>
              <a:t>the similarity between images measured pixel-by-pixel</a:t>
            </a:r>
            <a:endParaRPr lang="en-US" altLang="zh-CN" sz="1600" dirty="0">
              <a:highlight>
                <a:srgbClr val="FFFFFF"/>
              </a:highlight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000" dirty="0">
              <a:latin typeface="Candara" panose="020E0502030303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8412" y="2119695"/>
            <a:ext cx="2482225" cy="8067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87836" y="2929075"/>
            <a:ext cx="48083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ndara" panose="020E0502030303020204" pitchFamily="34" charset="0"/>
              </a:rPr>
              <a:t>DICE score</a:t>
            </a:r>
            <a:endParaRPr lang="en-US" altLang="zh-CN" sz="2000" b="1" dirty="0"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effectLst/>
                <a:highlight>
                  <a:srgbClr val="FFFFFF"/>
                </a:highlight>
                <a:latin typeface="Candara" panose="020E0502030303020204" pitchFamily="34" charset="0"/>
              </a:rPr>
              <a:t>Evaluate similarity between images by measuring overlapping area</a:t>
            </a:r>
            <a:br>
              <a:rPr lang="en-US" altLang="zh-CN" sz="1600" dirty="0">
                <a:latin typeface="Candara" panose="020E0502030303020204" pitchFamily="34" charset="0"/>
              </a:rPr>
            </a:br>
            <a:r>
              <a:rPr lang="en-US" altLang="zh-CN" sz="1600" b="0" i="0" dirty="0">
                <a:effectLst/>
                <a:highlight>
                  <a:srgbClr val="FFFFFF"/>
                </a:highlight>
                <a:latin typeface="Candara" panose="020E0502030303020204" pitchFamily="34" charset="0"/>
              </a:rPr>
              <a:t>of two images over the area of their union</a:t>
            </a:r>
            <a:endParaRPr lang="zh-CN" altLang="en-US" sz="1600" dirty="0">
              <a:latin typeface="Candara" panose="020E0502030303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995" y="4142837"/>
            <a:ext cx="2061057" cy="6428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2" y="1273266"/>
            <a:ext cx="3785495" cy="14929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836" y="2877561"/>
            <a:ext cx="3763981" cy="14515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7836" y="4860724"/>
            <a:ext cx="43414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ndara" panose="020E0502030303020204" pitchFamily="34" charset="0"/>
              </a:rPr>
              <a:t>Interpolation Method Ablation</a:t>
            </a:r>
            <a:endParaRPr lang="en-US" altLang="zh-CN" sz="2000" b="1" dirty="0"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highlight>
                  <a:srgbClr val="FFFFFF"/>
                </a:highlight>
                <a:latin typeface="Candara" panose="020E0502030303020204" pitchFamily="34" charset="0"/>
              </a:rPr>
              <a:t>Comparison between interpolation with real and imaginary together or separately</a:t>
            </a:r>
            <a:endParaRPr lang="en-US" altLang="zh-CN" sz="1600" dirty="0">
              <a:highlight>
                <a:srgbClr val="FFFFFF"/>
              </a:highlight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000" dirty="0">
              <a:latin typeface="Candara" panose="020E0502030303020204" pitchFamily="34" charset="0"/>
            </a:endParaRPr>
          </a:p>
        </p:txBody>
      </p:sp>
      <p:pic>
        <p:nvPicPr>
          <p:cNvPr id="8" name="图片 7" descr="图片包含 游戏机, 烟花, 星星&#10;&#10;描述已自动生成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66" y="4440449"/>
            <a:ext cx="5265990" cy="24038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48112" y="2282076"/>
            <a:ext cx="42957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latin typeface="Candara" panose="020E0502030303020204" pitchFamily="34" charset="0"/>
              </a:rPr>
              <a:t>Q &amp; A</a:t>
            </a:r>
            <a:endParaRPr lang="zh-CN" altLang="en-US" sz="11500" b="1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Q3NDJlYTY1ZGZmODY0OWVlNjMzYzcwN2M2YTZjND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WPS 演示</Application>
  <PresentationFormat>宽屏</PresentationFormat>
  <Paragraphs>52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Candara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e20589</dc:creator>
  <cp:lastModifiedBy>葙薏</cp:lastModifiedBy>
  <cp:revision>9</cp:revision>
  <dcterms:created xsi:type="dcterms:W3CDTF">2024-06-18T03:06:00Z</dcterms:created>
  <dcterms:modified xsi:type="dcterms:W3CDTF">2024-06-18T11:24:18Z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1FCE9E36EF77439D90A5990E257CF95B_12</vt:lpwstr>
  </property>
  <property fmtid="{D5CDD505-2E9C-101B-9397-08002B2CF9AE}" pid="3" name="KSOProductBuildVer">
    <vt:lpwstr>2052-12.1.0.16929</vt:lpwstr>
  </property>
</Properties>
</file>