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5" r:id="rId2"/>
    <p:sldId id="276" r:id="rId3"/>
    <p:sldId id="286" r:id="rId4"/>
    <p:sldId id="287" r:id="rId5"/>
    <p:sldId id="290" r:id="rId6"/>
    <p:sldId id="291" r:id="rId7"/>
    <p:sldId id="292" r:id="rId8"/>
    <p:sldId id="285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81608" autoAdjust="0"/>
  </p:normalViewPr>
  <p:slideViewPr>
    <p:cSldViewPr snapToGrid="0">
      <p:cViewPr varScale="1">
        <p:scale>
          <a:sx n="70" d="100"/>
          <a:sy n="70" d="100"/>
        </p:scale>
        <p:origin x="1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69027-A922-4F67-8042-83B75092C4EA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835E1-2019-431E-83A9-F579478F19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F8846-D71A-4222-B678-F6ED891CDB0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F8846-D71A-4222-B678-F6ED891CDB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53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F8846-D71A-4222-B678-F6ED891CDB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797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F8846-D71A-4222-B678-F6ED891CDB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2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CCDF-D8FA-4113-B47E-A24CE830CB4A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89D8-2E48-4DD0-9948-2293740A28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CCDF-D8FA-4113-B47E-A24CE830CB4A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89D8-2E48-4DD0-9948-2293740A28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CCDF-D8FA-4113-B47E-A24CE830CB4A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89D8-2E48-4DD0-9948-2293740A28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CCDF-D8FA-4113-B47E-A24CE830CB4A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89D8-2E48-4DD0-9948-2293740A28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CCDF-D8FA-4113-B47E-A24CE830CB4A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89D8-2E48-4DD0-9948-2293740A28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CCDF-D8FA-4113-B47E-A24CE830CB4A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89D8-2E48-4DD0-9948-2293740A28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CCDF-D8FA-4113-B47E-A24CE830CB4A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89D8-2E48-4DD0-9948-2293740A28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CCDF-D8FA-4113-B47E-A24CE830CB4A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89D8-2E48-4DD0-9948-2293740A28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CCDF-D8FA-4113-B47E-A24CE830CB4A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89D8-2E48-4DD0-9948-2293740A28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CCDF-D8FA-4113-B47E-A24CE830CB4A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89D8-2E48-4DD0-9948-2293740A28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CCDF-D8FA-4113-B47E-A24CE830CB4A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89D8-2E48-4DD0-9948-2293740A28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BCCDF-D8FA-4113-B47E-A24CE830CB4A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089D8-2E48-4DD0-9948-2293740A28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370" y="247523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6200" b="1" dirty="0">
                <a:solidFill>
                  <a:schemeClr val="tx1"/>
                </a:solidFill>
                <a:uFillTx/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Flat minima generalize for low-rank matrix recovery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88435" y="4109455"/>
            <a:ext cx="74555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Yiran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zh-CN" sz="24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liu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  <a:sym typeface="+mn-ea"/>
              </a:rPr>
              <a:t>, </a:t>
            </a:r>
            <a:r>
              <a:rPr lang="en-US" altLang="zh-CN" sz="24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Z</a:t>
            </a:r>
            <a:r>
              <a:rPr lang="en-US" altLang="zh-CN" sz="2400" dirty="0" err="1">
                <a:latin typeface="Calibri" panose="020F0502020204030204" charset="0"/>
                <a:cs typeface="Calibri" panose="020F0502020204030204" charset="0"/>
              </a:rPr>
              <a:t>hehao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 Shen, </a:t>
            </a:r>
            <a:r>
              <a:rPr lang="en-US" altLang="zh-CN" sz="2400" dirty="0" err="1">
                <a:latin typeface="Calibri" panose="020F0502020204030204" charset="0"/>
                <a:cs typeface="Calibri" panose="020F0502020204030204" charset="0"/>
              </a:rPr>
              <a:t>Shouchen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 Zhou</a:t>
            </a:r>
          </a:p>
          <a:p>
            <a:pPr lvl="1" algn="r"/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 2024Spring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5785" y="657225"/>
            <a:ext cx="11060430" cy="6451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xmlns="" type="title"/>
              </a:ext>
            </a:extLst>
          </a:bodyPr>
          <a:lstStyle/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4000" b="1" dirty="0">
                <a:uFillTx/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Flat minima</a:t>
            </a:r>
            <a:r>
              <a:rPr lang="en-US" altLang="zh-CN" sz="4000" b="1" dirty="0">
                <a:uFillTx/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: Problem we meet?</a:t>
            </a:r>
          </a:p>
        </p:txBody>
      </p:sp>
      <p:sp>
        <p:nvSpPr>
          <p:cNvPr id="2" name="右箭头 59">
            <a:extLst>
              <a:ext uri="{FF2B5EF4-FFF2-40B4-BE49-F238E27FC236}">
                <a16:creationId xmlns:a16="http://schemas.microsoft.com/office/drawing/2014/main" id="{0385F035-4F25-F54F-D14D-33CA3C30CFF3}"/>
              </a:ext>
            </a:extLst>
          </p:cNvPr>
          <p:cNvSpPr/>
          <p:nvPr/>
        </p:nvSpPr>
        <p:spPr>
          <a:xfrm>
            <a:off x="6096000" y="3429000"/>
            <a:ext cx="370840" cy="262890"/>
          </a:xfrm>
          <a:prstGeom prst="rightArrow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32">
            <a:extLst>
              <a:ext uri="{FF2B5EF4-FFF2-40B4-BE49-F238E27FC236}">
                <a16:creationId xmlns:a16="http://schemas.microsoft.com/office/drawing/2014/main" id="{B2798FC0-1CD8-786F-E266-F06C5085B998}"/>
              </a:ext>
            </a:extLst>
          </p:cNvPr>
          <p:cNvSpPr/>
          <p:nvPr/>
        </p:nvSpPr>
        <p:spPr>
          <a:xfrm>
            <a:off x="7352665" y="3442335"/>
            <a:ext cx="205740" cy="226060"/>
          </a:xfrm>
          <a:prstGeom prst="rightArrow">
            <a:avLst>
              <a:gd name="adj1" fmla="val 43820"/>
              <a:gd name="adj2" fmla="val 40740"/>
            </a:avLst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9B4A61A-E0B0-7ED8-339B-51A112086804}"/>
              </a:ext>
            </a:extLst>
          </p:cNvPr>
          <p:cNvGrpSpPr/>
          <p:nvPr/>
        </p:nvGrpSpPr>
        <p:grpSpPr>
          <a:xfrm>
            <a:off x="208280" y="2868295"/>
            <a:ext cx="930275" cy="1372870"/>
            <a:chOff x="5463" y="4573"/>
            <a:chExt cx="1465" cy="2162"/>
          </a:xfrm>
        </p:grpSpPr>
        <p:sp>
          <p:nvSpPr>
            <p:cNvPr id="14" name="梯形 13">
              <a:extLst>
                <a:ext uri="{FF2B5EF4-FFF2-40B4-BE49-F238E27FC236}">
                  <a16:creationId xmlns:a16="http://schemas.microsoft.com/office/drawing/2014/main" id="{6B1F53E5-48F8-EAC4-247E-D2565BAA8355}"/>
                </a:ext>
              </a:extLst>
            </p:cNvPr>
            <p:cNvSpPr/>
            <p:nvPr/>
          </p:nvSpPr>
          <p:spPr>
            <a:xfrm rot="5400000">
              <a:off x="5116" y="4971"/>
              <a:ext cx="2162" cy="1365"/>
            </a:xfrm>
            <a:prstGeom prst="trapezoid">
              <a:avLst/>
            </a:prstGeom>
            <a:solidFill>
              <a:schemeClr val="bg1"/>
            </a:solidFill>
            <a:ln w="57150">
              <a:solidFill>
                <a:srgbClr val="8FA4D8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D4B57D2-B4E2-F70B-FB66-83C6A8AB6339}"/>
                </a:ext>
              </a:extLst>
            </p:cNvPr>
            <p:cNvSpPr txBox="1"/>
            <p:nvPr/>
          </p:nvSpPr>
          <p:spPr>
            <a:xfrm>
              <a:off x="5463" y="5403"/>
              <a:ext cx="14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Calibri" panose="020F0502020204030204" charset="0"/>
                  <a:cs typeface="Calibri" panose="020F0502020204030204" charset="0"/>
                </a:rPr>
                <a:t>CNN</a:t>
              </a:r>
            </a:p>
          </p:txBody>
        </p:sp>
      </p:grpSp>
      <p:sp>
        <p:nvSpPr>
          <p:cNvPr id="16" name="圆角矩形 11">
            <a:extLst>
              <a:ext uri="{FF2B5EF4-FFF2-40B4-BE49-F238E27FC236}">
                <a16:creationId xmlns:a16="http://schemas.microsoft.com/office/drawing/2014/main" id="{EE39249B-A9CC-C2D6-24BC-6F6E8DCEC3D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51100" y="3862070"/>
            <a:ext cx="221615" cy="15208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ReLU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4C8695E-AAC1-639D-66EC-09AF38569BF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772285" y="4170045"/>
            <a:ext cx="622935" cy="774700"/>
            <a:chOff x="5681" y="4573"/>
            <a:chExt cx="1465" cy="2162"/>
          </a:xfrm>
        </p:grpSpPr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6978A561-0473-1187-B344-A48BA3C13D7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5400000">
              <a:off x="5349" y="5003"/>
              <a:ext cx="2162" cy="1301"/>
            </a:xfrm>
            <a:prstGeom prst="trapezoid">
              <a:avLst/>
            </a:prstGeom>
            <a:solidFill>
              <a:schemeClr val="bg1"/>
            </a:solidFill>
            <a:ln w="57150">
              <a:solidFill>
                <a:srgbClr val="8FA4D8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907DC33-9B49-7DEA-E500-1C59D55ED2E1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5681" y="5219"/>
              <a:ext cx="1465" cy="1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CNN</a:t>
              </a:r>
            </a:p>
          </p:txBody>
        </p:sp>
      </p:grpSp>
      <p:sp>
        <p:nvSpPr>
          <p:cNvPr id="25" name="椭圆 24">
            <a:extLst>
              <a:ext uri="{FF2B5EF4-FFF2-40B4-BE49-F238E27FC236}">
                <a16:creationId xmlns:a16="http://schemas.microsoft.com/office/drawing/2014/main" id="{BB8F55B4-1F87-A41F-C0FD-73B70533D6ED}"/>
              </a:ext>
            </a:extLst>
          </p:cNvPr>
          <p:cNvSpPr/>
          <p:nvPr/>
        </p:nvSpPr>
        <p:spPr>
          <a:xfrm>
            <a:off x="7565390" y="3387090"/>
            <a:ext cx="304800" cy="304800"/>
          </a:xfrm>
          <a:prstGeom prst="ellipse">
            <a:avLst/>
          </a:prstGeom>
          <a:noFill/>
          <a:ln w="34925">
            <a:solidFill>
              <a:srgbClr val="8FA4D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加号 25">
            <a:extLst>
              <a:ext uri="{FF2B5EF4-FFF2-40B4-BE49-F238E27FC236}">
                <a16:creationId xmlns:a16="http://schemas.microsoft.com/office/drawing/2014/main" id="{7CF884E2-A7BD-B762-D2C5-DE400328E577}"/>
              </a:ext>
            </a:extLst>
          </p:cNvPr>
          <p:cNvSpPr/>
          <p:nvPr/>
        </p:nvSpPr>
        <p:spPr>
          <a:xfrm>
            <a:off x="7639050" y="3461385"/>
            <a:ext cx="179705" cy="17970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1">
            <a:extLst>
              <a:ext uri="{FF2B5EF4-FFF2-40B4-BE49-F238E27FC236}">
                <a16:creationId xmlns:a16="http://schemas.microsoft.com/office/drawing/2014/main" id="{67BC2627-0A7C-34C1-B195-A13AE73AD742}"/>
              </a:ext>
            </a:extLst>
          </p:cNvPr>
          <p:cNvSpPr/>
          <p:nvPr/>
        </p:nvSpPr>
        <p:spPr>
          <a:xfrm>
            <a:off x="1313180" y="2183130"/>
            <a:ext cx="167640" cy="2743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14">
            <a:extLst>
              <a:ext uri="{FF2B5EF4-FFF2-40B4-BE49-F238E27FC236}">
                <a16:creationId xmlns:a16="http://schemas.microsoft.com/office/drawing/2014/main" id="{3691C885-D1C9-A2DD-4AA1-DF67B64A148A}"/>
              </a:ext>
            </a:extLst>
          </p:cNvPr>
          <p:cNvSpPr/>
          <p:nvPr/>
        </p:nvSpPr>
        <p:spPr>
          <a:xfrm>
            <a:off x="1548765" y="3553460"/>
            <a:ext cx="167640" cy="204597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15">
            <a:extLst>
              <a:ext uri="{FF2B5EF4-FFF2-40B4-BE49-F238E27FC236}">
                <a16:creationId xmlns:a16="http://schemas.microsoft.com/office/drawing/2014/main" id="{7D492F9C-F2A4-AE4F-F778-B9396E76296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393440" y="3862070"/>
            <a:ext cx="221615" cy="15208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ReLU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0519F81-A604-A981-4404-55AA1390B8B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714625" y="4170045"/>
            <a:ext cx="622935" cy="774700"/>
            <a:chOff x="5681" y="4573"/>
            <a:chExt cx="1465" cy="2162"/>
          </a:xfrm>
        </p:grpSpPr>
        <p:sp>
          <p:nvSpPr>
            <p:cNvPr id="33" name="梯形 32">
              <a:extLst>
                <a:ext uri="{FF2B5EF4-FFF2-40B4-BE49-F238E27FC236}">
                  <a16:creationId xmlns:a16="http://schemas.microsoft.com/office/drawing/2014/main" id="{10548C20-8D9A-B4EE-8005-DF963E60962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5400000">
              <a:off x="5349" y="5003"/>
              <a:ext cx="2162" cy="1301"/>
            </a:xfrm>
            <a:prstGeom prst="trapezoid">
              <a:avLst/>
            </a:prstGeom>
            <a:solidFill>
              <a:schemeClr val="bg1"/>
            </a:solidFill>
            <a:ln w="57150">
              <a:solidFill>
                <a:srgbClr val="8FA4D8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64FB247-CFA6-38B5-9FB5-0C3C378C27F4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681" y="5219"/>
              <a:ext cx="1465" cy="1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CNN</a:t>
              </a:r>
            </a:p>
          </p:txBody>
        </p:sp>
      </p:grpSp>
      <p:sp>
        <p:nvSpPr>
          <p:cNvPr id="35" name="圆角矩形 30">
            <a:extLst>
              <a:ext uri="{FF2B5EF4-FFF2-40B4-BE49-F238E27FC236}">
                <a16:creationId xmlns:a16="http://schemas.microsoft.com/office/drawing/2014/main" id="{2075CDD0-4392-725A-307B-C45153C513C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389880" y="3862070"/>
            <a:ext cx="221615" cy="15208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ReLU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D9A9ADA-AF1A-107A-71AC-580F4857FD4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711065" y="4170045"/>
            <a:ext cx="622935" cy="774700"/>
            <a:chOff x="5681" y="4573"/>
            <a:chExt cx="1465" cy="2162"/>
          </a:xfrm>
        </p:grpSpPr>
        <p:sp>
          <p:nvSpPr>
            <p:cNvPr id="37" name="梯形 36">
              <a:extLst>
                <a:ext uri="{FF2B5EF4-FFF2-40B4-BE49-F238E27FC236}">
                  <a16:creationId xmlns:a16="http://schemas.microsoft.com/office/drawing/2014/main" id="{2B38B7E4-1B5B-D4BE-38A1-7E068BEE049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5400000">
              <a:off x="5349" y="5003"/>
              <a:ext cx="2162" cy="1301"/>
            </a:xfrm>
            <a:prstGeom prst="trapezoid">
              <a:avLst/>
            </a:prstGeom>
            <a:solidFill>
              <a:schemeClr val="bg1"/>
            </a:solidFill>
            <a:ln w="57150">
              <a:solidFill>
                <a:srgbClr val="8FA4D8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BD25F8E-0628-0C32-ABA1-61DDF2F5914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5681" y="5219"/>
              <a:ext cx="1465" cy="1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CNN</a:t>
              </a:r>
            </a:p>
          </p:txBody>
        </p:sp>
      </p:grpSp>
      <p:sp>
        <p:nvSpPr>
          <p:cNvPr id="42" name="圆角矩形 44">
            <a:extLst>
              <a:ext uri="{FF2B5EF4-FFF2-40B4-BE49-F238E27FC236}">
                <a16:creationId xmlns:a16="http://schemas.microsoft.com/office/drawing/2014/main" id="{3E56D402-F228-2C06-0DE2-75558921E9A2}"/>
              </a:ext>
            </a:extLst>
          </p:cNvPr>
          <p:cNvSpPr/>
          <p:nvPr/>
        </p:nvSpPr>
        <p:spPr>
          <a:xfrm>
            <a:off x="5695315" y="3553460"/>
            <a:ext cx="167640" cy="204597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8">
            <a:extLst>
              <a:ext uri="{FF2B5EF4-FFF2-40B4-BE49-F238E27FC236}">
                <a16:creationId xmlns:a16="http://schemas.microsoft.com/office/drawing/2014/main" id="{DD89DFDE-49AC-EF75-BEF8-796E2299ABD9}"/>
              </a:ext>
            </a:extLst>
          </p:cNvPr>
          <p:cNvSpPr/>
          <p:nvPr/>
        </p:nvSpPr>
        <p:spPr>
          <a:xfrm>
            <a:off x="5911215" y="2183130"/>
            <a:ext cx="167640" cy="2743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D28F700-86F9-6E0B-1124-346E5CF167DF}"/>
              </a:ext>
            </a:extLst>
          </p:cNvPr>
          <p:cNvGrpSpPr/>
          <p:nvPr/>
        </p:nvGrpSpPr>
        <p:grpSpPr>
          <a:xfrm>
            <a:off x="6482080" y="2868295"/>
            <a:ext cx="930275" cy="1372870"/>
            <a:chOff x="5779" y="4573"/>
            <a:chExt cx="1465" cy="2162"/>
          </a:xfrm>
        </p:grpSpPr>
        <p:sp>
          <p:nvSpPr>
            <p:cNvPr id="45" name="梯形 44">
              <a:extLst>
                <a:ext uri="{FF2B5EF4-FFF2-40B4-BE49-F238E27FC236}">
                  <a16:creationId xmlns:a16="http://schemas.microsoft.com/office/drawing/2014/main" id="{B9421656-903A-B3F1-ED7F-7A44F61A5848}"/>
                </a:ext>
              </a:extLst>
            </p:cNvPr>
            <p:cNvSpPr/>
            <p:nvPr/>
          </p:nvSpPr>
          <p:spPr>
            <a:xfrm rot="5400000">
              <a:off x="5381" y="4971"/>
              <a:ext cx="2162" cy="1365"/>
            </a:xfrm>
            <a:prstGeom prst="trapezoid">
              <a:avLst/>
            </a:prstGeom>
            <a:solidFill>
              <a:schemeClr val="bg1"/>
            </a:solidFill>
            <a:ln w="57150">
              <a:solidFill>
                <a:srgbClr val="8FA4D8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B6D8DC3-28D0-E1D0-8516-F7DB627302EC}"/>
                </a:ext>
              </a:extLst>
            </p:cNvPr>
            <p:cNvSpPr txBox="1"/>
            <p:nvPr/>
          </p:nvSpPr>
          <p:spPr>
            <a:xfrm>
              <a:off x="5779" y="5403"/>
              <a:ext cx="14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Calibri" panose="020F0502020204030204" charset="0"/>
                  <a:cs typeface="Calibri" panose="020F0502020204030204" charset="0"/>
                </a:rPr>
                <a:t>CNN</a:t>
              </a:r>
            </a:p>
          </p:txBody>
        </p:sp>
      </p:grpSp>
      <p:sp>
        <p:nvSpPr>
          <p:cNvPr id="47" name="右箭头 54">
            <a:extLst>
              <a:ext uri="{FF2B5EF4-FFF2-40B4-BE49-F238E27FC236}">
                <a16:creationId xmlns:a16="http://schemas.microsoft.com/office/drawing/2014/main" id="{FAFEB2D6-8184-2D14-3B4D-B135261F2F6C}"/>
              </a:ext>
            </a:extLst>
          </p:cNvPr>
          <p:cNvSpPr/>
          <p:nvPr/>
        </p:nvSpPr>
        <p:spPr>
          <a:xfrm>
            <a:off x="1083945" y="3480435"/>
            <a:ext cx="242570" cy="262890"/>
          </a:xfrm>
          <a:prstGeom prst="rightArrow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56">
            <a:extLst>
              <a:ext uri="{FF2B5EF4-FFF2-40B4-BE49-F238E27FC236}">
                <a16:creationId xmlns:a16="http://schemas.microsoft.com/office/drawing/2014/main" id="{158BCF4D-1C8A-97DC-8C15-B8CBCA529085}"/>
              </a:ext>
            </a:extLst>
          </p:cNvPr>
          <p:cNvSpPr/>
          <p:nvPr/>
        </p:nvSpPr>
        <p:spPr>
          <a:xfrm>
            <a:off x="3611880" y="4494530"/>
            <a:ext cx="299720" cy="262890"/>
          </a:xfrm>
          <a:prstGeom prst="rightArrow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57">
            <a:extLst>
              <a:ext uri="{FF2B5EF4-FFF2-40B4-BE49-F238E27FC236}">
                <a16:creationId xmlns:a16="http://schemas.microsoft.com/office/drawing/2014/main" id="{77376E4C-4957-A1F3-32D6-FC09DBD0D696}"/>
              </a:ext>
            </a:extLst>
          </p:cNvPr>
          <p:cNvSpPr/>
          <p:nvPr/>
        </p:nvSpPr>
        <p:spPr>
          <a:xfrm>
            <a:off x="4443095" y="4494530"/>
            <a:ext cx="299720" cy="262890"/>
          </a:xfrm>
          <a:prstGeom prst="rightArrow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DC826E7-DB0C-4466-36F0-855E35188A97}"/>
              </a:ext>
            </a:extLst>
          </p:cNvPr>
          <p:cNvSpPr txBox="1"/>
          <p:nvPr/>
        </p:nvSpPr>
        <p:spPr>
          <a:xfrm>
            <a:off x="3930015" y="4330700"/>
            <a:ext cx="7391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···</a:t>
            </a:r>
          </a:p>
        </p:txBody>
      </p:sp>
      <p:cxnSp>
        <p:nvCxnSpPr>
          <p:cNvPr id="51" name="肘形连接符 60">
            <a:extLst>
              <a:ext uri="{FF2B5EF4-FFF2-40B4-BE49-F238E27FC236}">
                <a16:creationId xmlns:a16="http://schemas.microsoft.com/office/drawing/2014/main" id="{61BAA497-3947-9D2E-A627-083704C23344}"/>
              </a:ext>
            </a:extLst>
          </p:cNvPr>
          <p:cNvCxnSpPr>
            <a:stCxn id="14" idx="1"/>
            <a:endCxn id="25" idx="0"/>
          </p:cNvCxnSpPr>
          <p:nvPr/>
        </p:nvCxnSpPr>
        <p:spPr>
          <a:xfrm rot="16200000" flipH="1">
            <a:off x="3990340" y="-340360"/>
            <a:ext cx="410845" cy="7043420"/>
          </a:xfrm>
          <a:prstGeom prst="bentConnector3">
            <a:avLst>
              <a:gd name="adj1" fmla="val -259891"/>
            </a:avLst>
          </a:prstGeom>
          <a:ln w="44450">
            <a:solidFill>
              <a:srgbClr val="8FA4D8"/>
            </a:solidFill>
            <a:tailEnd type="triangle" w="lg" len="sm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43CF678-CB70-EDF7-2E5F-3D92F77ADB6B}"/>
              </a:ext>
            </a:extLst>
          </p:cNvPr>
          <p:cNvSpPr txBox="1"/>
          <p:nvPr/>
        </p:nvSpPr>
        <p:spPr>
          <a:xfrm>
            <a:off x="1397000" y="5762847"/>
            <a:ext cx="7598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DNN? Or other ML/AI method…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DC7E4A-9F43-7640-4C86-B39BBF4FBC82}"/>
              </a:ext>
            </a:extLst>
          </p:cNvPr>
          <p:cNvSpPr txBox="1"/>
          <p:nvPr/>
        </p:nvSpPr>
        <p:spPr>
          <a:xfrm>
            <a:off x="8484781" y="1733107"/>
            <a:ext cx="36630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Powerful !!!</a:t>
            </a:r>
            <a:endParaRPr lang="zh-CN" altLang="en-US" sz="4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5D9CB29-6C4E-A6CA-76D0-9AE1C7F6F72D}"/>
              </a:ext>
            </a:extLst>
          </p:cNvPr>
          <p:cNvSpPr txBox="1"/>
          <p:nvPr/>
        </p:nvSpPr>
        <p:spPr>
          <a:xfrm>
            <a:off x="8540884" y="3174210"/>
            <a:ext cx="366308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But!</a:t>
            </a:r>
          </a:p>
          <a:p>
            <a:r>
              <a:rPr lang="en-US" altLang="zh-CN" sz="2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overparameterized</a:t>
            </a:r>
          </a:p>
          <a:p>
            <a:r>
              <a:rPr lang="en-US" altLang="zh-CN" sz="2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generalizable</a:t>
            </a:r>
            <a:endParaRPr lang="zh-CN" altLang="en-US" sz="21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5785" y="657225"/>
            <a:ext cx="11060430" cy="6451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xmlns="" type="title"/>
              </a:ext>
            </a:extLst>
          </a:bodyPr>
          <a:lstStyle/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4000" b="1" dirty="0">
                <a:uFillTx/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Flat minima</a:t>
            </a:r>
            <a:r>
              <a:rPr lang="en-US" altLang="zh-CN" sz="4000" b="1" dirty="0">
                <a:uFillTx/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: How to solve it?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EE3F69-0738-5AA7-D793-8179ABBD60E7}"/>
              </a:ext>
            </a:extLst>
          </p:cNvPr>
          <p:cNvSpPr txBox="1"/>
          <p:nvPr/>
        </p:nvSpPr>
        <p:spPr>
          <a:xfrm>
            <a:off x="870097" y="2392325"/>
            <a:ext cx="1045180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our survey, to enhance the model's generalizability, it is crucial to ensure that the model with properties of </a:t>
            </a:r>
            <a:r>
              <a:rPr lang="en-US" altLang="zh-CN" sz="3200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'small norm' </a:t>
            </a:r>
            <a:r>
              <a:rPr lang="en-US" altLang="zh-C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CN" sz="3200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'flat landscape.</a:t>
            </a:r>
            <a:endParaRPr lang="zh-CN" altLang="en-US" sz="3200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5785" y="657225"/>
            <a:ext cx="11060430" cy="6451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xmlns="" type="title"/>
              </a:ext>
            </a:extLst>
          </a:bodyPr>
          <a:lstStyle/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4000" b="1" dirty="0">
                <a:uFillTx/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Flat minima</a:t>
            </a:r>
            <a:r>
              <a:rPr lang="en-US" altLang="zh-CN" sz="4000" b="1" dirty="0">
                <a:uFillTx/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: Problem modeling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EAFDAA-4556-3D96-B5A4-89313A824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17" y="2146718"/>
            <a:ext cx="10553725" cy="185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7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5785" y="657225"/>
            <a:ext cx="11060430" cy="6451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xmlns="" type="title"/>
              </a:ext>
            </a:extLst>
          </a:bodyPr>
          <a:lstStyle/>
          <a:p>
            <a:pPr>
              <a:lnSpc>
                <a:spcPct val="90000"/>
              </a:lnSpc>
              <a:buClrTx/>
              <a:buSzTx/>
              <a:buFontTx/>
            </a:pPr>
            <a:r>
              <a:rPr lang="en-US" altLang="zh-CN" sz="4000" b="1" dirty="0">
                <a:uFillTx/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Flat minima</a:t>
            </a:r>
            <a:r>
              <a:rPr lang="en-US" altLang="zh-CN" sz="4000" b="1" dirty="0">
                <a:uFillTx/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: Important notion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ECB5C9-0E45-803E-C378-01CCCB777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32" y="2436284"/>
            <a:ext cx="9698335" cy="14358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4C4E23-8F44-8E51-1107-840A8348FD9B}"/>
              </a:ext>
            </a:extLst>
          </p:cNvPr>
          <p:cNvSpPr txBox="1"/>
          <p:nvPr/>
        </p:nvSpPr>
        <p:spPr>
          <a:xfrm>
            <a:off x="1246831" y="3974988"/>
            <a:ext cx="96983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three properties are almost equivalent!</a:t>
            </a:r>
          </a:p>
          <a:p>
            <a:pPr algn="ctr"/>
            <a:endParaRPr lang="en-US" altLang="zh-CN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use norm-minimal constraint or balanced constraint to make model flat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2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3C019-ACCA-ACCF-2EF1-5A643F42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sz="4400" b="1" dirty="0">
                <a:uFillTx/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Flat minima</a:t>
            </a:r>
            <a:r>
              <a:rPr lang="en-US" altLang="zh-CN" sz="4400" b="1" dirty="0">
                <a:uFillTx/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: Some appliance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9931F4-9DD3-267E-3C01-EAD4A76C2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97" y="1676001"/>
            <a:ext cx="8654859" cy="345117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BDA651-AADA-9C1A-6A60-376FCBB6A7D2}"/>
              </a:ext>
            </a:extLst>
          </p:cNvPr>
          <p:cNvSpPr txBox="1"/>
          <p:nvPr/>
        </p:nvSpPr>
        <p:spPr>
          <a:xfrm>
            <a:off x="1491343" y="5584371"/>
            <a:ext cx="77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Bernoulli random variable 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15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0FB25-3D2B-E801-7863-CE62D894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uFillTx/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Flat minima</a:t>
            </a:r>
            <a:r>
              <a:rPr lang="en-US" altLang="zh-CN" sz="4400" b="1" dirty="0">
                <a:uFillTx/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: Some appliance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7D04975-4CC0-1217-60B7-44BDB2C3F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47" y="1988441"/>
            <a:ext cx="9971048" cy="33020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7E1B210-10EE-E293-B668-8788500E14F5}"/>
              </a:ext>
            </a:extLst>
          </p:cNvPr>
          <p:cNvSpPr txBox="1"/>
          <p:nvPr/>
        </p:nvSpPr>
        <p:spPr>
          <a:xfrm>
            <a:off x="1491343" y="5584370"/>
            <a:ext cx="804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Bernoulli random variable 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8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Thank you for watching!</a:t>
            </a:r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5MzIwOTRmNjI5MDk3YWEyYmFiN2U0Mzk0YjkzM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9.75,&quot;left&quot;:248.45,&quot;top&quot;:310.9,&quot;width&quot;:273.3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9.75,&quot;left&quot;:248.45,&quot;top&quot;:310.9,&quot;width&quot;:273.35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9.75,&quot;left&quot;:248.45,&quot;top&quot;:310.9,&quot;width&quot;:273.35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9.75,&quot;left&quot;:248.45,&quot;top&quot;:310.9,&quot;width&quot;:273.3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9.75,&quot;left&quot;:248.45,&quot;top&quot;:310.9,&quot;width&quot;:273.3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9.75,&quot;left&quot;:248.45,&quot;top&quot;:310.9,&quot;width&quot;:273.3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9.75,&quot;left&quot;:248.45,&quot;top&quot;:310.9,&quot;width&quot;:273.3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9.75,&quot;left&quot;:248.45,&quot;top&quot;:310.9,&quot;width&quot;:273.3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9.75,&quot;left&quot;:248.45,&quot;top&quot;:310.9,&quot;width&quot;:273.3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9.75,&quot;left&quot;:248.45,&quot;top&quot;:310.9,&quot;width&quot;:273.3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9.75,&quot;left&quot;:248.45,&quot;top&quot;:310.9,&quot;width&quot;:273.3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9.75,&quot;left&quot;:248.45,&quot;top&quot;:310.9,&quot;width&quot;:273.3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143</Words>
  <Application>Microsoft Office PowerPoint</Application>
  <PresentationFormat>宽屏</PresentationFormat>
  <Paragraphs>34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Office 主题​​</vt:lpstr>
      <vt:lpstr>Flat minima generalize for low-rank matrix recovery</vt:lpstr>
      <vt:lpstr>PowerPoint 演示文稿</vt:lpstr>
      <vt:lpstr>PowerPoint 演示文稿</vt:lpstr>
      <vt:lpstr>PowerPoint 演示文稿</vt:lpstr>
      <vt:lpstr>PowerPoint 演示文稿</vt:lpstr>
      <vt:lpstr>Flat minima: Some appliance</vt:lpstr>
      <vt:lpstr>Flat minima: Some appliance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moqi yinlun</dc:creator>
  <cp:lastModifiedBy>发的 柳</cp:lastModifiedBy>
  <cp:revision>16</cp:revision>
  <dcterms:created xsi:type="dcterms:W3CDTF">2024-06-11T05:50:00Z</dcterms:created>
  <dcterms:modified xsi:type="dcterms:W3CDTF">2024-06-13T06:01:11Z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D4C42A701280403FA70FFBB45A13842B_13</vt:lpwstr>
  </property>
  <property fmtid="{D5CDD505-2E9C-101B-9397-08002B2CF9AE}" pid="3" name="KSOProductBuildVer">
    <vt:lpwstr>2052-12.1.0.16929</vt:lpwstr>
  </property>
</Properties>
</file>