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64" r:id="rId5"/>
    <p:sldId id="265" r:id="rId6"/>
    <p:sldId id="258" r:id="rId7"/>
    <p:sldId id="276" r:id="rId8"/>
    <p:sldId id="267" r:id="rId9"/>
    <p:sldId id="270" r:id="rId10"/>
    <p:sldId id="271" r:id="rId11"/>
    <p:sldId id="272" r:id="rId12"/>
    <p:sldId id="273" r:id="rId13"/>
    <p:sldId id="274" r:id="rId14"/>
    <p:sldId id="280" r:id="rId15"/>
    <p:sldId id="283" r:id="rId16"/>
    <p:sldId id="259" r:id="rId17"/>
    <p:sldId id="279" r:id="rId18"/>
    <p:sldId id="277" r:id="rId19"/>
    <p:sldId id="278" r:id="rId20"/>
    <p:sldId id="282" r:id="rId21"/>
    <p:sldId id="260" r:id="rId22"/>
    <p:sldId id="261" r:id="rId23"/>
    <p:sldId id="281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q" initials="jq" lastIdx="1" clrIdx="0">
    <p:extLst>
      <p:ext uri="{19B8F6BF-5375-455C-9EA6-DF929625EA0E}">
        <p15:presenceInfo xmlns:p15="http://schemas.microsoft.com/office/powerpoint/2012/main" userId="6e250b8e57f6ea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74" autoAdjust="0"/>
  </p:normalViewPr>
  <p:slideViewPr>
    <p:cSldViewPr snapToGrid="0">
      <p:cViewPr varScale="1">
        <p:scale>
          <a:sx n="109" d="100"/>
          <a:sy n="109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2T10:21:15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18CE8-79A6-4AB3-BC15-68BF36F76B6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36D3-7EC5-483E-BB77-54298C37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8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36D3-7EC5-483E-BB77-54298C37A6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36D3-7EC5-483E-BB77-54298C37A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0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36D3-7EC5-483E-BB77-54298C37A6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9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1E76-C589-436A-8575-9C5B2353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5A68C-71F0-48CB-88ED-26C95F465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0DD1D-4180-4A5C-A353-201256A0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BA787-3A01-4764-B5A2-B20111C2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E96EA-10BB-48C5-873B-3DCF8C86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DBD94-33E9-492F-ADE9-DB571D3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00331-D588-4FDD-ACD5-FEDBDA7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9D04F-4C1F-4CE1-8053-CE1230BC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E539E-AA5D-4520-BC97-55204BE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B06AF-4C27-481E-A2AD-8F6088D2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25BE2-CD24-4DCD-B24E-527DE32FC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31BC3-ACA3-4FF5-8531-D5FC9608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B6F89-70C5-428D-A19E-1F5BA60D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6588E-AA4A-4448-8291-B9F217C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E951F-E3DC-473D-9859-9C86AC0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369B-7C66-455A-9A25-69F3E510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00461-D7BD-4703-B4B5-E847A561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E3B29-6E06-41B1-92EB-7198EE58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6B20D-3C1D-4DC3-9EDF-2BB1F7E2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2D9A4-5D28-469D-BA5D-B584D22A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51EA-3665-494D-8579-BC9378D9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D483D-A3FF-413D-B11D-677EFE9F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C54BA-F2B4-4921-B780-4CE90005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059CC-BE63-4F70-9061-74488095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AD26-EA32-4018-B667-A67CED9F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60387-D4E9-4263-A978-341C8162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7DF03-E0CF-4731-A438-E663BFF7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A5A13-294E-440D-A691-C95FBDC9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118E8-92A7-488A-9826-FE550CE0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6C48C-95CB-430C-9AD1-911F94BC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79FCE-8ECD-4C09-862C-A3BE9A05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8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FC632-F472-4120-845E-2F3CAA08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E9A00-5B97-4D21-9591-C194596F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7D253-6A09-497D-9E26-EEC6788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8337C-F529-45C6-A12D-28C5192A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4E56B-B1C5-4F91-AA2D-80B26D2E7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F0CE2-3ED4-425A-BB0A-8C91939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74E7F-A4AB-473A-97AB-3DFB6FBD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BEE13-4B09-4712-9EF9-E24B2024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614F-1504-4219-816C-3A5509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CCDBE-0D1E-47E2-A9B0-155DD61C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9AA01-5AEA-4560-8BD4-95AADA67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044F4-4DF0-4D58-987A-AD4EB7E8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0610A-431B-4576-9D53-1057ED9F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80354-CAA1-4DEE-A296-8C1E1067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BF7A7-D176-41DB-96B3-D068E2F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F7AE-8006-432A-9D60-E984067C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1F024-7927-47DC-9BB8-094EDD3C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BDCF3-C8E4-468A-A392-86E5B439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29BE4-DD02-4D2C-82D4-42ED14F4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5E34A-B8D6-420B-A0D5-A223A7CA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B1620-27DF-4927-BEA8-8EFBB1B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F0E97-329C-4FC2-AB51-01876B6F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28797-E545-48E9-A675-FC5D5F72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05467-BEA1-43BE-87C3-C37B93A2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2ED0F-D4BA-409B-B15C-D11C6279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11008-D889-4166-9D68-42510849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BADB2-4CB3-4F39-8AFF-724E672F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7D927-FFC5-43DA-8E72-4CAF80E0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F6BA5-53DA-41E7-B0FC-EA1C349B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F5DD6-4149-41C7-82EB-04D3CAAF7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42C7-22B3-4C3E-8501-CF581367CBB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473D0-B798-4D0B-A756-1694E349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13ADE-5671-4855-B135-CAF673A48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4DB5-5633-4F34-A76E-CA2E872D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F6DE2-748F-4992-BB4F-96A62E6F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SI100B Tutorial #2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976B6-9BD2-4D9A-8F7E-6A444D2F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Fall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3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3471" y="1283665"/>
            <a:ext cx="10425058" cy="4234674"/>
            <a:chOff x="883470" y="1942289"/>
            <a:chExt cx="10425058" cy="4234674"/>
          </a:xfrm>
        </p:grpSpPr>
        <p:grpSp>
          <p:nvGrpSpPr>
            <p:cNvPr id="7" name="组合 6"/>
            <p:cNvGrpSpPr/>
            <p:nvPr/>
          </p:nvGrpSpPr>
          <p:grpSpPr>
            <a:xfrm>
              <a:off x="883471" y="1942289"/>
              <a:ext cx="10425057" cy="4234674"/>
              <a:chOff x="883471" y="2314775"/>
              <a:chExt cx="10425057" cy="423467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133E939-DA01-48AD-8840-0551E0B5E0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2290"/>
              <a:stretch/>
            </p:blipFill>
            <p:spPr>
              <a:xfrm>
                <a:off x="883471" y="4117996"/>
                <a:ext cx="10425057" cy="2431453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1144599" y="2314775"/>
                <a:ext cx="2807144" cy="1816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133E939-DA01-48AD-8840-0551E0B5E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7" b="81786"/>
            <a:stretch/>
          </p:blipFill>
          <p:spPr>
            <a:xfrm>
              <a:off x="883470" y="2850295"/>
              <a:ext cx="10425057" cy="90800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BIPOLAR JUNCTION TRANSISTORS(BJT)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6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BJT example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6C4A1-7E8C-490B-B81E-620E0560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t="12801" r="66526" b="8057"/>
          <a:stretch/>
        </p:blipFill>
        <p:spPr>
          <a:xfrm>
            <a:off x="1048624" y="1588185"/>
            <a:ext cx="2692866" cy="4689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924152-0D7F-4BAB-A1AE-E87FCE5BF3F4}"/>
                  </a:ext>
                </a:extLst>
              </p:cNvPr>
              <p:cNvSpPr txBox="1"/>
              <p:nvPr/>
            </p:nvSpPr>
            <p:spPr>
              <a:xfrm>
                <a:off x="3741490" y="1724957"/>
                <a:ext cx="5922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Find 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,V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,V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924152-0D7F-4BAB-A1AE-E87FCE5B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90" y="1724957"/>
                <a:ext cx="5922628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5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BJT example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6C4A1-7E8C-490B-B81E-620E0560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t="12801" r="66526" b="8057"/>
          <a:stretch/>
        </p:blipFill>
        <p:spPr>
          <a:xfrm>
            <a:off x="1048624" y="1588185"/>
            <a:ext cx="2692866" cy="4689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924152-0D7F-4BAB-A1AE-E87FCE5BF3F4}"/>
              </a:ext>
            </a:extLst>
          </p:cNvPr>
          <p:cNvSpPr txBox="1"/>
          <p:nvPr/>
        </p:nvSpPr>
        <p:spPr>
          <a:xfrm>
            <a:off x="3741490" y="1724957"/>
            <a:ext cx="592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AF082E-0A93-4290-96D2-63616A4CBA07}"/>
                  </a:ext>
                </a:extLst>
              </p:cNvPr>
              <p:cNvSpPr txBox="1"/>
              <p:nvPr/>
            </p:nvSpPr>
            <p:spPr>
              <a:xfrm>
                <a:off x="3800912" y="2412286"/>
                <a:ext cx="6869884" cy="344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Assume the BJT is operating in active mode. Then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-0.7V.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−0.7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=0.93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=0.91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−0.91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×5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=5.45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Check: BJT is indeed operating in active mode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AF082E-0A93-4290-96D2-63616A4C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12" y="2412286"/>
                <a:ext cx="6869884" cy="3446713"/>
              </a:xfrm>
              <a:prstGeom prst="rect">
                <a:avLst/>
              </a:prstGeom>
              <a:blipFill>
                <a:blip r:embed="rId3"/>
                <a:stretch>
                  <a:fillRect l="-1421" t="-1416" b="-3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BJT I-V characteristic</a:t>
            </a:r>
            <a:endParaRPr lang="zh-CN" altLang="en-US" b="1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B0DD3C-79D2-43D6-9E40-E0CD75B6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144113" cy="4536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94E84-D80B-407B-BE27-F8A55A74E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9" y="1844946"/>
            <a:ext cx="552527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Early Effect(BJT)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0" y="6011987"/>
            <a:ext cx="77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mentioned, assume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6358" y="5378318"/>
            <a:ext cx="8556780" cy="10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93" y="1402731"/>
            <a:ext cx="5823621" cy="33960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86" y="4798821"/>
            <a:ext cx="4686300" cy="133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7525" y="1918177"/>
            <a:ext cx="446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= Early Voltage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13" y="2586354"/>
            <a:ext cx="3572374" cy="102884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1966304" y="3451345"/>
            <a:ext cx="13062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69432" y="3478426"/>
            <a:ext cx="471928" cy="708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19727" y="4182695"/>
            <a:ext cx="129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Collector current without early effect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Early Effect(BJT)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0" y="6011987"/>
            <a:ext cx="77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mentioned, assume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6358" y="5378318"/>
            <a:ext cx="8556780" cy="10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8200" y="1904426"/>
            <a:ext cx="367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Equivalent circuit model in active mode with Early effect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7" y="1358595"/>
            <a:ext cx="6582694" cy="418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14430" y="3022090"/>
                <a:ext cx="8286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30" y="3022090"/>
                <a:ext cx="82862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8748" y="3974658"/>
                <a:ext cx="39788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where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collector </a:t>
                </a:r>
                <a:r>
                  <a:rPr lang="en-US" altLang="zh-CN" dirty="0"/>
                  <a:t>current with the Early effect neglected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8" y="3974658"/>
                <a:ext cx="3978879" cy="646331"/>
              </a:xfrm>
              <a:prstGeom prst="rect">
                <a:avLst/>
              </a:prstGeom>
              <a:blipFill>
                <a:blip r:embed="rId4"/>
                <a:stretch>
                  <a:fillRect l="-138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MOSFET</a:t>
            </a:r>
            <a:endParaRPr lang="zh-CN" altLang="en-US" b="1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57019" y="2077072"/>
            <a:ext cx="7877961" cy="3362467"/>
            <a:chOff x="838200" y="1825625"/>
            <a:chExt cx="7877961" cy="336246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D42BFC-E897-4989-9F70-10D53EF0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5625"/>
              <a:ext cx="5487964" cy="336246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A311079-4934-488A-A92F-E4B308A95304}"/>
                </a:ext>
              </a:extLst>
            </p:cNvPr>
            <p:cNvSpPr txBox="1"/>
            <p:nvPr/>
          </p:nvSpPr>
          <p:spPr>
            <a:xfrm>
              <a:off x="6392411" y="2151727"/>
              <a:ext cx="23237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PMOS</a:t>
              </a:r>
            </a:p>
            <a:p>
              <a:endPara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NMOS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12572" y="3680446"/>
            <a:ext cx="219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漏极（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Drain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6060" y="4559992"/>
            <a:ext cx="219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栅极（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Gate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2651" y="5140648"/>
            <a:ext cx="219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极（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Sourc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MOSFET</a:t>
            </a:r>
            <a:endParaRPr lang="zh-CN" altLang="en-US" b="1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82" y="1606694"/>
            <a:ext cx="5219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MOSFET</a:t>
            </a:r>
            <a:endParaRPr lang="zh-CN" altLang="en-US" b="1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99A340-7CE8-415A-82B4-39909F4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8" y="2304038"/>
            <a:ext cx="5496647" cy="29390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3A057D-8168-4F4B-8173-680AFA31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74" y="1876781"/>
            <a:ext cx="5144218" cy="36581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AF082E-0A93-4290-96D2-63616A4CBA07}"/>
              </a:ext>
            </a:extLst>
          </p:cNvPr>
          <p:cNvSpPr txBox="1"/>
          <p:nvPr/>
        </p:nvSpPr>
        <p:spPr>
          <a:xfrm>
            <a:off x="5515441" y="4375368"/>
            <a:ext cx="686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线性区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AF082E-0A93-4290-96D2-63616A4CBA07}"/>
              </a:ext>
            </a:extLst>
          </p:cNvPr>
          <p:cNvSpPr txBox="1"/>
          <p:nvPr/>
        </p:nvSpPr>
        <p:spPr>
          <a:xfrm>
            <a:off x="5227693" y="3192403"/>
            <a:ext cx="686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饱和区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MOSFET</a:t>
            </a:r>
            <a:endParaRPr lang="zh-CN" altLang="en-US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416C40-278C-49A4-BE49-CB0EFC46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9" y="1329962"/>
            <a:ext cx="9852305" cy="4682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6011987"/>
            <a:ext cx="77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mentioned, assume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8710" y="4987636"/>
            <a:ext cx="914400" cy="306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6358" y="5378318"/>
            <a:ext cx="8556780" cy="10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20895" y="3024554"/>
            <a:ext cx="1048684" cy="434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19002" y="3722488"/>
            <a:ext cx="641917" cy="68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701713" y="3915015"/>
            <a:ext cx="0" cy="188259"/>
          </a:xfrm>
          <a:prstGeom prst="line">
            <a:avLst/>
          </a:prstGeom>
          <a:ln w="19050">
            <a:solidFill>
              <a:srgbClr val="A6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9C36-3CBB-42FD-A8D3-9819062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Topics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94556-F707-4C53-92DE-570E644E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Diodes</a:t>
            </a:r>
          </a:p>
          <a:p>
            <a:r>
              <a:rPr lang="en-US" altLang="zh-CN" dirty="0"/>
              <a:t>BJT</a:t>
            </a:r>
          </a:p>
          <a:p>
            <a:r>
              <a:rPr lang="en-US" altLang="zh-CN" dirty="0"/>
              <a:t>MOSFET</a:t>
            </a:r>
          </a:p>
          <a:p>
            <a:r>
              <a:rPr lang="en-US" altLang="zh-CN" dirty="0"/>
              <a:t>Photoresistor</a:t>
            </a:r>
          </a:p>
          <a:p>
            <a:r>
              <a:rPr lang="en-US" altLang="zh-CN" dirty="0"/>
              <a:t>Solar Panel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8907-84BC-4D9B-8E8D-5541E73C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7" y="420127"/>
            <a:ext cx="12176532" cy="1312421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</a:rPr>
              <a:t>Channel length modulation effect(MOSFET)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0" y="6011987"/>
            <a:ext cx="77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mentioned, assume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6358" y="5378318"/>
            <a:ext cx="8556780" cy="10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60F7AD-448B-4378-8A61-E439F103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14" y="1930067"/>
            <a:ext cx="5927081" cy="4351338"/>
          </a:xfrm>
        </p:spPr>
        <p:txBody>
          <a:bodyPr/>
          <a:lstStyle/>
          <a:p>
            <a:r>
              <a:rPr lang="en-US" altLang="zh-CN" dirty="0" smtClean="0"/>
              <a:t>Same as Early effect.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1" y="2414700"/>
            <a:ext cx="10926700" cy="3781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2595" y="5918334"/>
            <a:ext cx="7940843" cy="278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57850" y="3558292"/>
                <a:ext cx="4210493" cy="7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50" y="3558292"/>
                <a:ext cx="4210493" cy="747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A7DE-D026-4CC9-8E56-A30B664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Photoresistor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50" y="1864764"/>
            <a:ext cx="5271650" cy="394629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60F7AD-448B-4378-8A61-E439F103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14" y="1930067"/>
            <a:ext cx="5927081" cy="4351338"/>
          </a:xfrm>
        </p:spPr>
        <p:txBody>
          <a:bodyPr/>
          <a:lstStyle/>
          <a:p>
            <a:r>
              <a:rPr lang="en-US" altLang="zh-CN" dirty="0" smtClean="0"/>
              <a:t>Resistance increase 5000% when there is no illumination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83" y="2868662"/>
            <a:ext cx="2311490" cy="24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5ED4-0751-4921-98EA-99AC2AA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Solar Panel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25D54-B6F4-4C3D-BCF2-96550BF1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163" y="-512872"/>
            <a:ext cx="766774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6" y="1900672"/>
            <a:ext cx="7067813" cy="3176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49116" y="1577506"/>
                <a:ext cx="42104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Increase with illumination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16" y="1577506"/>
                <a:ext cx="4210493" cy="707886"/>
              </a:xfrm>
              <a:prstGeom prst="rect">
                <a:avLst/>
              </a:prstGeom>
              <a:blipFill>
                <a:blip r:embed="rId4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5ED4-0751-4921-98EA-99AC2AA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Solar Panel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25D54-B6F4-4C3D-BCF2-96550BF1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23" y="2194885"/>
            <a:ext cx="766774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79" y="1218077"/>
            <a:ext cx="7736972" cy="50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28524-4E30-4A8D-9513-30EA3773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Recommended reading materials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0F7AD-448B-4378-8A61-E439F103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Adel S. </a:t>
            </a:r>
            <a:r>
              <a:rPr lang="en-US" altLang="zh-CN" dirty="0" err="1"/>
              <a:t>Sedra</a:t>
            </a:r>
            <a:r>
              <a:rPr lang="en-US" altLang="zh-CN" dirty="0"/>
              <a:t>, Kenneth C. Smith - Microelectronic Circuits-Oxford University Press (2014)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8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48A8-B34A-4530-8454-C9F16C7D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Diode</a:t>
            </a:r>
            <a:endParaRPr lang="zh-CN" altLang="en-US" b="1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492B57-1CB3-410A-A818-452D7CEE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40BBF-A619-472D-99E5-15AB5E10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35" y="2303798"/>
            <a:ext cx="4522365" cy="13749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04EDCD-DB1C-4183-B476-0141755424C3}"/>
              </a:ext>
            </a:extLst>
          </p:cNvPr>
          <p:cNvSpPr txBox="1"/>
          <p:nvPr/>
        </p:nvSpPr>
        <p:spPr>
          <a:xfrm>
            <a:off x="1573635" y="3535423"/>
            <a:ext cx="660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K</a:t>
            </a: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正极（阳极） 负极（阴极）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re Are Hundreds GIF | Gfycat">
            <a:extLst>
              <a:ext uri="{FF2B5EF4-FFF2-40B4-BE49-F238E27FC236}">
                <a16:creationId xmlns:a16="http://schemas.microsoft.com/office/drawing/2014/main" id="{A2E2E72D-E608-45D0-8C9E-7FB5EA6691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42" y="1555677"/>
            <a:ext cx="3746646" cy="37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48A8-B34A-4530-8454-C9F16C7D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I-V Characteristics</a:t>
            </a:r>
            <a:endParaRPr lang="zh-CN" altLang="en-US" b="1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7289A5-D8FD-4A38-991E-17C8AF8E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497"/>
            <a:ext cx="9541104" cy="44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48A8-B34A-4530-8454-C9F16C7D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Mathematical model</a:t>
            </a:r>
            <a:endParaRPr lang="zh-CN" altLang="en-US" dirty="0">
              <a:latin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79A16E-241F-487A-9275-768F9222DF04}"/>
              </a:ext>
            </a:extLst>
          </p:cNvPr>
          <p:cNvGrpSpPr/>
          <p:nvPr/>
        </p:nvGrpSpPr>
        <p:grpSpPr>
          <a:xfrm>
            <a:off x="838200" y="3588889"/>
            <a:ext cx="10369492" cy="2588074"/>
            <a:chOff x="838200" y="3588889"/>
            <a:chExt cx="10369492" cy="25880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F5F1875-DCBB-4719-B8EE-072E32FA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88889"/>
              <a:ext cx="10369492" cy="258807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512F40-76D6-4A00-85AF-0AA0C9019B2C}"/>
                </a:ext>
              </a:extLst>
            </p:cNvPr>
            <p:cNvSpPr/>
            <p:nvPr/>
          </p:nvSpPr>
          <p:spPr>
            <a:xfrm>
              <a:off x="10276514" y="3716323"/>
              <a:ext cx="855677" cy="562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020A34C-6C71-4326-9B2E-B5B9E55C8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39" y="1988466"/>
            <a:ext cx="2248214" cy="16004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257FB3-1B55-4C38-83EA-5608A595BEE2}"/>
              </a:ext>
            </a:extLst>
          </p:cNvPr>
          <p:cNvSpPr txBox="1"/>
          <p:nvPr/>
        </p:nvSpPr>
        <p:spPr>
          <a:xfrm>
            <a:off x="6858006" y="5694142"/>
            <a:ext cx="402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25.9mV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room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Bipolar junction transistors (</a:t>
            </a:r>
            <a:r>
              <a:rPr lang="en-US" altLang="zh-CN" b="1" dirty="0">
                <a:latin typeface="+mn-lt"/>
              </a:rPr>
              <a:t>BJT)</a:t>
            </a:r>
            <a:endParaRPr lang="zh-CN" altLang="en-US" b="1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908C6-8506-4724-B4A3-069F5CB4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59" y="2161185"/>
            <a:ext cx="5806916" cy="33923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2575" y="4413871"/>
            <a:ext cx="8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5092" y="3738083"/>
            <a:ext cx="1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集电极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5092" y="5152742"/>
            <a:ext cx="1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发射极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0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Bipolar junction transistors(BJT</a:t>
            </a:r>
            <a:r>
              <a:rPr lang="en-US" altLang="zh-CN" b="1" dirty="0">
                <a:latin typeface="+mn-lt"/>
              </a:rPr>
              <a:t>)</a:t>
            </a:r>
            <a:endParaRPr lang="zh-CN" altLang="en-US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7AE22-A392-49BD-95ED-968AF4AC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48" y="2010824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Bipolar junction transistors(BJT</a:t>
            </a:r>
            <a:r>
              <a:rPr lang="en-US" altLang="zh-CN" b="1" dirty="0">
                <a:latin typeface="+mn-lt"/>
              </a:rPr>
              <a:t>)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A049F-09C2-4128-86C8-6FFC2BAE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0766AF-7784-434E-AD0B-D64C34665177}"/>
              </a:ext>
            </a:extLst>
          </p:cNvPr>
          <p:cNvGrpSpPr/>
          <p:nvPr/>
        </p:nvGrpSpPr>
        <p:grpSpPr>
          <a:xfrm>
            <a:off x="838200" y="1825625"/>
            <a:ext cx="10515600" cy="3778655"/>
            <a:chOff x="1906971" y="2553292"/>
            <a:chExt cx="8059275" cy="289600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B46E0B-2502-44E1-9ABA-C2B94879E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971" y="2553292"/>
              <a:ext cx="8059275" cy="289600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21B0AED-7089-4DEC-83C9-5C0E144003B0}"/>
                </a:ext>
              </a:extLst>
            </p:cNvPr>
            <p:cNvSpPr txBox="1"/>
            <p:nvPr/>
          </p:nvSpPr>
          <p:spPr>
            <a:xfrm>
              <a:off x="5496186" y="4580389"/>
              <a:ext cx="880844" cy="28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饱和区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8C3EBC-B965-4240-904B-8049FD58AD60}"/>
                </a:ext>
              </a:extLst>
            </p:cNvPr>
            <p:cNvSpPr txBox="1"/>
            <p:nvPr/>
          </p:nvSpPr>
          <p:spPr>
            <a:xfrm>
              <a:off x="5276675" y="3093224"/>
              <a:ext cx="981512" cy="28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放大区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FB97-EB4D-4930-AFC1-65B5944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Mathematical model in active mode</a:t>
            </a:r>
            <a:endParaRPr lang="zh-CN" altLang="en-US" b="1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14A08-02A2-4A56-A494-2A4249EB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47" y="1581134"/>
            <a:ext cx="2724530" cy="3029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83091-2158-4979-9F1A-737EC7A9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05" y="1690688"/>
            <a:ext cx="2314898" cy="2810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004648-D820-44D6-8A68-B6D0CFD548D4}"/>
                  </a:ext>
                </a:extLst>
              </p:cNvPr>
              <p:cNvSpPr txBox="1"/>
              <p:nvPr/>
            </p:nvSpPr>
            <p:spPr>
              <a:xfrm>
                <a:off x="2416359" y="2323753"/>
                <a:ext cx="59226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0.7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004648-D820-44D6-8A68-B6D0CFD5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59" y="2323753"/>
                <a:ext cx="5922628" cy="1384995"/>
              </a:xfrm>
              <a:prstGeom prst="rect">
                <a:avLst/>
              </a:prstGeom>
              <a:blipFill>
                <a:blip r:embed="rId4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244</Words>
  <Application>Microsoft Office PowerPoint</Application>
  <PresentationFormat>宽屏</PresentationFormat>
  <Paragraphs>81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SI100B Tutorial #2</vt:lpstr>
      <vt:lpstr>Topics</vt:lpstr>
      <vt:lpstr>Diode</vt:lpstr>
      <vt:lpstr>I-V Characteristics</vt:lpstr>
      <vt:lpstr>Mathematical model</vt:lpstr>
      <vt:lpstr>Bipolar junction transistors (BJT)</vt:lpstr>
      <vt:lpstr>Bipolar junction transistors(BJT)</vt:lpstr>
      <vt:lpstr>Bipolar junction transistors(BJT)</vt:lpstr>
      <vt:lpstr>Mathematical model in active mode</vt:lpstr>
      <vt:lpstr>BIPOLAR JUNCTION TRANSISTORS(BJT)</vt:lpstr>
      <vt:lpstr>BJT example</vt:lpstr>
      <vt:lpstr>BJT example</vt:lpstr>
      <vt:lpstr>BJT I-V characteristic</vt:lpstr>
      <vt:lpstr>Early Effect(BJT)</vt:lpstr>
      <vt:lpstr>Early Effect(BJT)</vt:lpstr>
      <vt:lpstr>MOSFET</vt:lpstr>
      <vt:lpstr>MOSFET</vt:lpstr>
      <vt:lpstr>MOSFET</vt:lpstr>
      <vt:lpstr>MOSFET</vt:lpstr>
      <vt:lpstr>Channel length modulation effect(MOSFET)</vt:lpstr>
      <vt:lpstr>Photoresistor</vt:lpstr>
      <vt:lpstr>Solar Panel</vt:lpstr>
      <vt:lpstr>Solar Panel</vt:lpstr>
      <vt:lpstr>Recommended reading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#2</dc:title>
  <dc:creator>QJC</dc:creator>
  <cp:lastModifiedBy>jc q</cp:lastModifiedBy>
  <cp:revision>77</cp:revision>
  <dcterms:created xsi:type="dcterms:W3CDTF">2021-09-20T04:27:26Z</dcterms:created>
  <dcterms:modified xsi:type="dcterms:W3CDTF">2021-09-24T09:25:23Z</dcterms:modified>
</cp:coreProperties>
</file>