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57" r:id="rId4"/>
    <p:sldId id="307" r:id="rId5"/>
    <p:sldId id="308" r:id="rId6"/>
    <p:sldId id="261" r:id="rId7"/>
    <p:sldId id="269" r:id="rId8"/>
    <p:sldId id="282" r:id="rId9"/>
    <p:sldId id="281" r:id="rId10"/>
    <p:sldId id="279" r:id="rId11"/>
    <p:sldId id="260" r:id="rId12"/>
    <p:sldId id="271" r:id="rId13"/>
    <p:sldId id="272" r:id="rId14"/>
    <p:sldId id="284" r:id="rId15"/>
    <p:sldId id="256" r:id="rId16"/>
    <p:sldId id="324" r:id="rId17"/>
    <p:sldId id="325" r:id="rId18"/>
    <p:sldId id="326" r:id="rId19"/>
    <p:sldId id="273" r:id="rId20"/>
    <p:sldId id="262" r:id="rId21"/>
    <p:sldId id="275" r:id="rId22"/>
    <p:sldId id="285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9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20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9.xml"/><Relationship Id="rId7" Type="http://schemas.openxmlformats.org/officeDocument/2006/relationships/image" Target="../media/image15.jpeg"/><Relationship Id="rId6" Type="http://schemas.openxmlformats.org/officeDocument/2006/relationships/image" Target="../media/image10.jpeg"/><Relationship Id="rId5" Type="http://schemas.openxmlformats.org/officeDocument/2006/relationships/image" Target="../media/image19.jpeg"/><Relationship Id="rId4" Type="http://schemas.openxmlformats.org/officeDocument/2006/relationships/image" Target="../media/image9.png"/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88530" y="5101590"/>
            <a:ext cx="3823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TA: Zijie Chen, Shiyi Liu, Guorui Cui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6975" y="1249680"/>
            <a:ext cx="9799320" cy="1354455"/>
          </a:xfrm>
        </p:spPr>
        <p:txBody>
          <a:bodyPr/>
          <a:p>
            <a:r>
              <a:rPr lang="en-US" altLang="zh-CN" dirty="0"/>
              <a:t>SI100B Tutourial-1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25495" y="190500"/>
            <a:ext cx="34518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rgbClr val="FF0000"/>
                </a:solidFill>
              </a:rPr>
              <a:t>esp32</a:t>
            </a:r>
            <a:endParaRPr lang="en-US" altLang="zh-CN" sz="8800">
              <a:solidFill>
                <a:srgbClr val="FF0000"/>
              </a:solidFill>
            </a:endParaRPr>
          </a:p>
        </p:txBody>
      </p:sp>
      <p:pic>
        <p:nvPicPr>
          <p:cNvPr id="123" name="图片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7444740" y="40005"/>
            <a:ext cx="2375535" cy="1746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205" y="1877695"/>
            <a:ext cx="9724390" cy="48634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359410"/>
            <a:ext cx="10008235" cy="6257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4790" y="628650"/>
            <a:ext cx="44157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/>
              <a:t>Bread board</a:t>
            </a:r>
            <a:endParaRPr lang="zh-CN" altLang="en-US" sz="4000"/>
          </a:p>
        </p:txBody>
      </p:sp>
      <p:pic>
        <p:nvPicPr>
          <p:cNvPr id="126" name="图片 125"/>
          <p:cNvPicPr/>
          <p:nvPr/>
        </p:nvPicPr>
        <p:blipFill>
          <a:blip r:embed="rId1"/>
          <a:stretch>
            <a:fillRect/>
          </a:stretch>
        </p:blipFill>
        <p:spPr>
          <a:xfrm>
            <a:off x="579120" y="3417570"/>
            <a:ext cx="4625975" cy="332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G_5118(20210915-19451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390765" y="2712720"/>
            <a:ext cx="2773680" cy="529082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2280" y="192405"/>
            <a:ext cx="5756910" cy="3225165"/>
            <a:chOff x="728" y="303"/>
            <a:chExt cx="9066" cy="5079"/>
          </a:xfrm>
        </p:grpSpPr>
        <p:pic>
          <p:nvPicPr>
            <p:cNvPr id="125" name="图片 124"/>
            <p:cNvPicPr/>
            <p:nvPr/>
          </p:nvPicPr>
          <p:blipFill>
            <a:blip r:embed="rId3"/>
            <a:srcRect t="31319" r="880" b="25873"/>
            <a:stretch>
              <a:fillRect/>
            </a:stretch>
          </p:blipFill>
          <p:spPr>
            <a:xfrm>
              <a:off x="728" y="2644"/>
              <a:ext cx="9066" cy="27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7" name="图片 12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80" y="303"/>
              <a:ext cx="3363" cy="276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300" y="1334135"/>
            <a:ext cx="3773170" cy="24276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0490" y="1842135"/>
            <a:ext cx="46234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/>
              <a:t>Q &amp; A</a:t>
            </a:r>
            <a:endParaRPr lang="en-US" altLang="zh-CN" sz="115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8170" y="713105"/>
            <a:ext cx="8455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rgbClr val="FF0000"/>
                </a:solidFill>
              </a:rPr>
              <a:t>UpyCraft</a:t>
            </a:r>
            <a:r>
              <a:rPr lang="zh-CN" altLang="en-US" sz="7200"/>
              <a:t>（</a:t>
            </a:r>
            <a:r>
              <a:rPr lang="en-US" altLang="zh-CN" sz="7200"/>
              <a:t>micropython</a:t>
            </a:r>
            <a:r>
              <a:rPr lang="zh-CN" altLang="en-US" sz="7200"/>
              <a:t>）</a:t>
            </a:r>
            <a:r>
              <a:rPr lang="en-US" altLang="zh-CN" sz="7200"/>
              <a:t>    </a:t>
            </a:r>
            <a:endParaRPr lang="zh-CN" altLang="en-US" sz="7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905" y="4053205"/>
            <a:ext cx="5053965" cy="1057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30" y="3192145"/>
            <a:ext cx="2781300" cy="3185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509395"/>
            <a:ext cx="11416665" cy="3480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292100"/>
            <a:ext cx="9393555" cy="6378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1587500"/>
            <a:ext cx="11438255" cy="3408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2990" y="328930"/>
            <a:ext cx="7526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Teach you how to blink the light in detail.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10" y="947420"/>
            <a:ext cx="8818880" cy="2924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3906520"/>
            <a:ext cx="7431405" cy="2856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68170" y="827405"/>
            <a:ext cx="8455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/>
              <a:t> </a:t>
            </a:r>
            <a:r>
              <a:rPr lang="en-US" altLang="zh-CN" sz="7200">
                <a:solidFill>
                  <a:srgbClr val="FF0000"/>
                </a:solidFill>
              </a:rPr>
              <a:t>Multisim</a:t>
            </a:r>
            <a:r>
              <a:rPr lang="en-US" altLang="zh-CN" sz="7200"/>
              <a:t> </a:t>
            </a:r>
            <a:endParaRPr lang="en-US" altLang="zh-CN" sz="7200"/>
          </a:p>
          <a:p>
            <a:pPr algn="ctr"/>
            <a:r>
              <a:rPr lang="zh-CN" altLang="en-US" sz="7200"/>
              <a:t>（</a:t>
            </a:r>
            <a:r>
              <a:rPr lang="en-US" altLang="zh-CN" sz="7200"/>
              <a:t>circuit</a:t>
            </a:r>
            <a:r>
              <a:rPr lang="zh-CN" altLang="en-US" sz="7200"/>
              <a:t>）</a:t>
            </a:r>
            <a:endParaRPr lang="zh-CN" altLang="en-US" sz="7200"/>
          </a:p>
        </p:txBody>
      </p:sp>
      <p:sp>
        <p:nvSpPr>
          <p:cNvPr id="2" name="文本框 1"/>
          <p:cNvSpPr txBox="1"/>
          <p:nvPr/>
        </p:nvSpPr>
        <p:spPr>
          <a:xfrm>
            <a:off x="137160" y="3528695"/>
            <a:ext cx="12273280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effectLst/>
                <a:latin typeface="Helvetica Neue"/>
                <a:sym typeface="+mn-ea"/>
              </a:rPr>
              <a:t>  Multisim is industry-standard SPICE simulation and circuit design </a:t>
            </a:r>
            <a:endParaRPr lang="en-US" altLang="zh-CN" sz="2800" dirty="0">
              <a:effectLst/>
              <a:latin typeface="Helvetica Neue"/>
              <a:sym typeface="+mn-ea"/>
            </a:endParaRPr>
          </a:p>
          <a:p>
            <a:r>
              <a:rPr lang="en-US" altLang="zh-CN" sz="2800" dirty="0">
                <a:effectLst/>
                <a:latin typeface="Helvetica Neue"/>
                <a:sym typeface="+mn-ea"/>
              </a:rPr>
              <a:t>software for 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Helvetica Neue"/>
                <a:sym typeface="+mn-ea"/>
              </a:rPr>
              <a:t>analog</a:t>
            </a:r>
            <a:r>
              <a:rPr lang="en-US" altLang="zh-CN" sz="2800" dirty="0">
                <a:effectLst/>
                <a:latin typeface="Helvetica Neue"/>
                <a:sym typeface="+mn-ea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Helvetica Neue"/>
                <a:sym typeface="+mn-ea"/>
              </a:rPr>
              <a:t>digital</a:t>
            </a:r>
            <a:r>
              <a:rPr lang="en-US" altLang="zh-CN" sz="2800" dirty="0">
                <a:effectLst/>
                <a:latin typeface="Helvetica Neue"/>
                <a:sym typeface="+mn-ea"/>
              </a:rPr>
              <a:t>, and 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Helvetica Neue"/>
                <a:sym typeface="+mn-ea"/>
              </a:rPr>
              <a:t>power electronics </a:t>
            </a:r>
            <a:r>
              <a:rPr lang="en-US" altLang="zh-CN" sz="2800" dirty="0">
                <a:effectLst/>
                <a:latin typeface="Helvetica Neue"/>
                <a:sym typeface="+mn-ea"/>
              </a:rPr>
              <a:t>in education </a:t>
            </a:r>
            <a:endParaRPr lang="en-US" altLang="zh-CN" sz="2800" dirty="0">
              <a:effectLst/>
              <a:latin typeface="Helvetica Neue"/>
              <a:sym typeface="+mn-ea"/>
            </a:endParaRPr>
          </a:p>
          <a:p>
            <a:r>
              <a:rPr lang="en-US" altLang="zh-CN" sz="2800" dirty="0">
                <a:effectLst/>
                <a:latin typeface="Helvetica Neue"/>
                <a:sym typeface="+mn-ea"/>
              </a:rPr>
              <a:t>and research.</a:t>
            </a:r>
            <a:endParaRPr lang="en-US" altLang="zh-CN" sz="2800" dirty="0">
              <a:effectLst/>
              <a:latin typeface="Helvetica Neue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9035" y="1281430"/>
            <a:ext cx="1149985" cy="744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1025" y="643890"/>
            <a:ext cx="594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rgbClr val="FF0000"/>
                </a:solidFill>
              </a:rPr>
              <a:t> Content</a:t>
            </a:r>
            <a:endParaRPr lang="en-US" altLang="zh-CN" sz="5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8770" y="2185670"/>
            <a:ext cx="9376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</a:t>
            </a:r>
            <a:r>
              <a:rPr lang="en-US" altLang="zh-CN" sz="4000"/>
              <a:t>MCU </a:t>
            </a:r>
            <a:r>
              <a:rPr lang="zh-CN" altLang="en-US" sz="4000"/>
              <a:t>、</a:t>
            </a:r>
            <a:r>
              <a:rPr lang="en-US" altLang="zh-CN" sz="4000"/>
              <a:t>esp32 </a:t>
            </a:r>
            <a:r>
              <a:rPr lang="zh-CN" altLang="en-US" sz="4000"/>
              <a:t>、</a:t>
            </a:r>
            <a:r>
              <a:rPr lang="en-US" altLang="zh-CN" sz="4000"/>
              <a:t>device introduction</a:t>
            </a:r>
            <a:r>
              <a:rPr lang="en-US" altLang="zh-CN" sz="2400"/>
              <a:t> </a:t>
            </a:r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3710" y="4261485"/>
            <a:ext cx="10259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r>
              <a:rPr lang="en-US" altLang="zh-CN" sz="4000"/>
              <a:t> Software installation and use</a:t>
            </a:r>
            <a:endParaRPr lang="en-US" altLang="zh-CN" sz="4000"/>
          </a:p>
          <a:p>
            <a:r>
              <a:rPr lang="en-US" altLang="zh-CN" sz="4000"/>
              <a:t> </a:t>
            </a:r>
            <a:r>
              <a:rPr lang="zh-CN" altLang="en-US" sz="4000"/>
              <a:t>（</a:t>
            </a:r>
            <a:r>
              <a:rPr lang="en-US" altLang="zh-CN" sz="4000">
                <a:solidFill>
                  <a:srgbClr val="FF0000"/>
                </a:solidFill>
              </a:rPr>
              <a:t>UpyCraft</a:t>
            </a:r>
            <a:r>
              <a:rPr lang="en-US" altLang="zh-CN" sz="4000"/>
              <a:t> &amp; </a:t>
            </a:r>
            <a:r>
              <a:rPr lang="en-US" altLang="zh-CN" sz="4000">
                <a:solidFill>
                  <a:srgbClr val="FF0000"/>
                </a:solidFill>
              </a:rPr>
              <a:t>Multisim</a:t>
            </a:r>
            <a:r>
              <a:rPr lang="zh-CN" altLang="en-US" sz="4000"/>
              <a:t>）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21395" y="2892425"/>
            <a:ext cx="258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(Thought matters!!!)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43710" y="2477770"/>
            <a:ext cx="122555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43710" y="4528820"/>
            <a:ext cx="122555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8390" y="521970"/>
            <a:ext cx="79832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Teach you how to use Multisim in detail.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0680" y="1544955"/>
            <a:ext cx="79832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Verify KCL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KVL.</a:t>
            </a:r>
            <a:endParaRPr lang="en-US" altLang="zh-CN" sz="3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4575" y="1197610"/>
            <a:ext cx="2527935" cy="1564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0680" y="2947035"/>
            <a:ext cx="8710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Measure the output characteristic curve</a:t>
            </a:r>
            <a:endParaRPr lang="en-US" altLang="zh-CN" sz="3200">
              <a:sym typeface="+mn-ea"/>
            </a:endParaRPr>
          </a:p>
          <a:p>
            <a:r>
              <a:rPr lang="en-US" altLang="zh-CN" sz="3200">
                <a:sym typeface="+mn-ea"/>
              </a:rPr>
              <a:t>      of Diode and NMOS.</a:t>
            </a:r>
            <a:endParaRPr lang="en-US" altLang="zh-CN" sz="32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" y="4406900"/>
            <a:ext cx="4885055" cy="2094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15" y="3581400"/>
            <a:ext cx="5404485" cy="2920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0330" y="1953895"/>
            <a:ext cx="46234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/>
              <a:t>Q &amp; A</a:t>
            </a:r>
            <a:endParaRPr lang="en-US" altLang="zh-CN" sz="115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211580"/>
            <a:ext cx="8577580" cy="2123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3601085"/>
            <a:ext cx="2551430" cy="2231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24705" y="144780"/>
            <a:ext cx="28702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rgbClr val="FF0000"/>
                </a:solidFill>
              </a:rPr>
              <a:t>MCU</a:t>
            </a:r>
            <a:endParaRPr lang="en-US" altLang="zh-CN" sz="880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0055" y="144780"/>
            <a:ext cx="3731895" cy="16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74570" y="1343025"/>
            <a:ext cx="72428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400">
                <a:sym typeface="+mn-ea"/>
              </a:rPr>
              <a:t>单片集成电路芯片</a:t>
            </a:r>
            <a:endParaRPr lang="zh-CN" altLang="en-US" sz="4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55" y="3842385"/>
            <a:ext cx="3752850" cy="2663190"/>
          </a:xfrm>
          <a:prstGeom prst="ellipse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94245" y="4124325"/>
            <a:ext cx="4853940" cy="768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华文中宋" panose="02010600040101010101" charset="-122"/>
                <a:ea typeface="华文中宋" panose="02010600040101010101" charset="-122"/>
              </a:rPr>
              <a:t>Interrupt system</a:t>
            </a:r>
            <a:endParaRPr lang="en-US" altLang="zh-CN" sz="4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775" y="5033010"/>
            <a:ext cx="2555875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latin typeface="华文中宋" panose="02010600040101010101" charset="-122"/>
                <a:ea typeface="华文中宋" panose="02010600040101010101" charset="-122"/>
              </a:rPr>
              <a:t>CPU</a:t>
            </a:r>
            <a:endParaRPr lang="en-US" altLang="zh-CN" sz="7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1670" y="2281555"/>
            <a:ext cx="2271395" cy="119888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latin typeface="华文中宋" panose="02010600040101010101" charset="-122"/>
                <a:ea typeface="华文中宋" panose="02010600040101010101" charset="-122"/>
              </a:rPr>
              <a:t>T/C</a:t>
            </a:r>
            <a:endParaRPr lang="en-US" altLang="zh-CN" sz="7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4310" y="2281555"/>
            <a:ext cx="2908935" cy="1198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r>
              <a:rPr lang="zh-CN" altLang="en-US" sz="7200">
                <a:latin typeface="华文中宋" panose="02010600040101010101" charset="-122"/>
                <a:ea typeface="华文中宋" panose="02010600040101010101" charset="-122"/>
              </a:rPr>
              <a:t>口</a:t>
            </a:r>
            <a:endParaRPr lang="zh-CN" altLang="en-US" sz="7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775" y="3650615"/>
            <a:ext cx="2524760" cy="10147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华文中宋" panose="02010600040101010101" charset="-122"/>
                <a:ea typeface="华文中宋" panose="02010600040101010101" charset="-122"/>
              </a:rPr>
              <a:t>ROM</a:t>
            </a:r>
            <a:endParaRPr lang="en-US" altLang="zh-CN" sz="6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775" y="2373630"/>
            <a:ext cx="2555875" cy="10147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华文中宋" panose="02010600040101010101" charset="-122"/>
                <a:ea typeface="华文中宋" panose="02010600040101010101" charset="-122"/>
              </a:rPr>
              <a:t>RAM</a:t>
            </a:r>
            <a:endParaRPr lang="en-US" altLang="zh-CN" sz="6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94905" y="5309870"/>
            <a:ext cx="4452620" cy="922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华文中宋" panose="02010600040101010101" charset="-122"/>
                <a:ea typeface="华文中宋" panose="02010600040101010101" charset="-122"/>
              </a:rPr>
              <a:t>clock circuit</a:t>
            </a:r>
            <a:endParaRPr lang="en-US" altLang="zh-CN" sz="5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2" grpId="0" bldLvl="0" animBg="1"/>
      <p:bldP spid="12" grpId="1" animBg="1"/>
      <p:bldP spid="5" grpId="0" bldLvl="0" animBg="1"/>
      <p:bldP spid="5" grpId="1" animBg="1"/>
      <p:bldP spid="11" grpId="0" bldLvl="0" animBg="1"/>
      <p:bldP spid="11" grpId="1" animBg="1"/>
      <p:bldP spid="10" grpId="0" bldLvl="0" animBg="1"/>
      <p:bldP spid="10" grpId="1" animBg="1"/>
      <p:bldP spid="8" grpId="0" bldLvl="0" animBg="1"/>
      <p:bldP spid="8" grpId="1" animBg="1"/>
      <p:bldP spid="16" grpId="0" bldLvl="0" animBg="1"/>
      <p:bldP spid="16" grpId="1" animBg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850" t="2661" r="7167" b="214"/>
          <a:stretch>
            <a:fillRect/>
          </a:stretch>
        </p:blipFill>
        <p:spPr>
          <a:xfrm>
            <a:off x="2373630" y="612775"/>
            <a:ext cx="6998335" cy="5632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2995" y="801370"/>
            <a:ext cx="6998335" cy="525462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0085" y="3184525"/>
            <a:ext cx="2128520" cy="1198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</a:rPr>
              <a:t>中断控制</a:t>
            </a:r>
            <a:endParaRPr lang="zh-CN" altLang="en-US" sz="36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</a:rPr>
              <a:t>系统</a:t>
            </a:r>
            <a:endParaRPr lang="zh-CN" altLang="en-US" sz="36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30085" y="2059305"/>
            <a:ext cx="2110105" cy="9220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华文中宋" panose="02010600040101010101" charset="-122"/>
                <a:ea typeface="华文中宋" panose="02010600040101010101" charset="-122"/>
              </a:rPr>
              <a:t>T/C</a:t>
            </a:r>
            <a:endParaRPr lang="en-US" altLang="zh-CN" sz="5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30085" y="4474845"/>
            <a:ext cx="2110740" cy="1198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</a:rPr>
              <a:t>时钟产生</a:t>
            </a:r>
            <a:endParaRPr lang="zh-CN" altLang="en-US" sz="36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</a:rPr>
              <a:t>电路</a:t>
            </a:r>
            <a:endParaRPr lang="zh-CN" altLang="en-US" sz="36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2225" y="4474845"/>
            <a:ext cx="2555875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latin typeface="华文中宋" panose="02010600040101010101" charset="-122"/>
                <a:ea typeface="华文中宋" panose="02010600040101010101" charset="-122"/>
              </a:rPr>
              <a:t>CPU</a:t>
            </a:r>
            <a:endParaRPr lang="en-US" altLang="zh-CN" sz="72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0085" y="1045210"/>
            <a:ext cx="2127885" cy="9220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华文中宋" panose="02010600040101010101" charset="-122"/>
                <a:ea typeface="华文中宋" panose="02010600040101010101" charset="-122"/>
              </a:rPr>
              <a:t>I/O</a:t>
            </a:r>
            <a:r>
              <a:rPr lang="zh-CN" altLang="en-US" sz="5400">
                <a:latin typeface="华文中宋" panose="02010600040101010101" charset="-122"/>
                <a:ea typeface="华文中宋" panose="02010600040101010101" charset="-122"/>
              </a:rPr>
              <a:t>口</a:t>
            </a:r>
            <a:endParaRPr lang="zh-CN" altLang="en-US" sz="5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62225" y="2169795"/>
            <a:ext cx="2524760" cy="10147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华文中宋" panose="02010600040101010101" charset="-122"/>
                <a:ea typeface="华文中宋" panose="02010600040101010101" charset="-122"/>
              </a:rPr>
              <a:t>ROM</a:t>
            </a:r>
            <a:endParaRPr lang="en-US" altLang="zh-CN" sz="6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62225" y="1044575"/>
            <a:ext cx="2555875" cy="10147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华文中宋" panose="02010600040101010101" charset="-122"/>
                <a:ea typeface="华文中宋" panose="02010600040101010101" charset="-122"/>
              </a:rPr>
              <a:t>RAM</a:t>
            </a:r>
            <a:endParaRPr lang="en-US" altLang="zh-CN" sz="6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2562225" y="3256280"/>
            <a:ext cx="3671570" cy="1055370"/>
          </a:xfrm>
          <a:prstGeom prst="leftArrow">
            <a:avLst>
              <a:gd name="adj1" fmla="val 59566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rot="5400000">
            <a:off x="4545330" y="1811020"/>
            <a:ext cx="3195320" cy="1329690"/>
          </a:xfrm>
          <a:prstGeom prst="leftArrow">
            <a:avLst>
              <a:gd name="adj1" fmla="val 56446"/>
              <a:gd name="adj2" fmla="val 4923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 rot="16200000">
            <a:off x="4702810" y="3830320"/>
            <a:ext cx="2880995" cy="1329690"/>
          </a:xfrm>
          <a:prstGeom prst="leftArrow">
            <a:avLst>
              <a:gd name="adj1" fmla="val 56399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75325" y="2405380"/>
            <a:ext cx="736600" cy="1906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eaVert" wrap="square" rtlCol="0">
            <a:spAutoFit/>
          </a:bodyPr>
          <a:p>
            <a:r>
              <a:rPr lang="zh-CN" altLang="en-US" sz="3600"/>
              <a:t>总      线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7" grpId="0" animBg="1"/>
      <p:bldP spid="9" grpId="0" animBg="1"/>
      <p:bldP spid="11" grpId="0" animBg="1"/>
      <p:bldP spid="12" grpId="0" animBg="1"/>
      <p:bldP spid="6" grpId="1" animBg="1"/>
      <p:bldP spid="8" grpId="1" animBg="1"/>
      <p:bldP spid="10" grpId="1" animBg="1"/>
      <p:bldP spid="16" grpId="1" animBg="1"/>
      <p:bldP spid="19" grpId="1" animBg="1"/>
      <p:bldP spid="20" grpId="1" animBg="1"/>
      <p:bldP spid="21" grpId="1" animBg="1"/>
      <p:bldP spid="22" grpId="1" animBg="1"/>
      <p:bldP spid="7" grpId="1" animBg="1"/>
      <p:bldP spid="9" grpId="1" animBg="1"/>
      <p:bldP spid="11" grpId="1" animBg="1"/>
      <p:bldP spid="12" grpId="1" animBg="1"/>
      <p:bldP spid="6" grpId="2" bldLvl="0" animBg="1"/>
      <p:bldP spid="8" grpId="2" bldLvl="0" animBg="1"/>
      <p:bldP spid="10" grpId="2" bldLvl="0" animBg="1"/>
      <p:bldP spid="16" grpId="2" bldLvl="0" animBg="1"/>
      <p:bldP spid="19" grpId="2" bldLvl="0" animBg="1"/>
      <p:bldP spid="20" grpId="2" bldLvl="0" animBg="1"/>
      <p:bldP spid="21" grpId="2" bldLvl="0" animBg="1"/>
      <p:bldP spid="22" grpId="2" bldLvl="0" animBg="1"/>
      <p:bldP spid="7" grpId="2" bldLvl="0" animBg="1"/>
      <p:bldP spid="9" grpId="2" bldLvl="0" animBg="1"/>
      <p:bldP spid="11" grpId="2" bldLvl="0" animBg="1"/>
      <p:bldP spid="12" grpId="2" bldLvl="0" animBg="1"/>
      <p:bldP spid="6" grpId="3" bldLvl="0" animBg="1"/>
      <p:bldP spid="8" grpId="3" bldLvl="0" animBg="1"/>
      <p:bldP spid="10" grpId="3" bldLvl="0" animBg="1"/>
      <p:bldP spid="16" grpId="3" bldLvl="0" animBg="1"/>
      <p:bldP spid="19" grpId="3" bldLvl="0" animBg="1"/>
      <p:bldP spid="20" grpId="3" bldLvl="0" animBg="1"/>
      <p:bldP spid="21" grpId="3" bldLvl="0" animBg="1"/>
      <p:bldP spid="22" grpId="3" bldLvl="0" animBg="1"/>
      <p:bldP spid="7" grpId="3" bldLvl="0" animBg="1"/>
      <p:bldP spid="9" grpId="3" bldLvl="0" animBg="1"/>
      <p:bldP spid="11" grpId="3" bldLvl="0" animBg="1"/>
      <p:bldP spid="12" grpId="3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86910" y="453390"/>
            <a:ext cx="28702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rgbClr val="FF0000"/>
                </a:solidFill>
              </a:rPr>
              <a:t>MCU</a:t>
            </a:r>
            <a:endParaRPr lang="en-US" altLang="zh-CN" sz="8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6910" y="2046605"/>
            <a:ext cx="2007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MSP430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16 bit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99187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serial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565900" y="5321300"/>
            <a:ext cx="3959225" cy="922020"/>
            <a:chOff x="7539" y="8612"/>
            <a:chExt cx="6235" cy="1452"/>
          </a:xfrm>
        </p:grpSpPr>
        <p:sp>
          <p:nvSpPr>
            <p:cNvPr id="9" name="文本框 8"/>
            <p:cNvSpPr txBox="1"/>
            <p:nvPr/>
          </p:nvSpPr>
          <p:spPr>
            <a:xfrm>
              <a:off x="7539" y="8612"/>
              <a:ext cx="556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>
                  <a:solidFill>
                    <a:srgbClr val="7030A0"/>
                  </a:solidFill>
                </a:rPr>
                <a:t>FPGA</a:t>
              </a:r>
              <a:endParaRPr lang="en-US" altLang="zh-CN" sz="5400">
                <a:solidFill>
                  <a:srgbClr val="7030A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614" y="9063"/>
              <a:ext cx="31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parallel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05990" y="1972310"/>
            <a:ext cx="2103120" cy="2580640"/>
            <a:chOff x="1927" y="3742"/>
            <a:chExt cx="3312" cy="4064"/>
          </a:xfrm>
        </p:grpSpPr>
        <p:sp>
          <p:nvSpPr>
            <p:cNvPr id="4" name="文本框 3"/>
            <p:cNvSpPr txBox="1"/>
            <p:nvPr/>
          </p:nvSpPr>
          <p:spPr>
            <a:xfrm>
              <a:off x="2078" y="3742"/>
              <a:ext cx="316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51/arduino </a:t>
              </a:r>
              <a:r>
                <a:rPr lang="en-US" altLang="zh-CN" sz="2400">
                  <a:sym typeface="+mn-ea"/>
                </a:rPr>
                <a:t>microchip</a:t>
              </a:r>
              <a:endParaRPr lang="en-US" altLang="zh-CN" sz="2400">
                <a:sym typeface="+mn-ea"/>
              </a:endParaRPr>
            </a:p>
            <a:p>
              <a:r>
                <a:rPr lang="en-US" altLang="zh-CN" sz="2400">
                  <a:sym typeface="+mn-ea"/>
                </a:rPr>
                <a:t>(8 bit)</a:t>
              </a:r>
              <a:endParaRPr lang="en-US" altLang="zh-CN" sz="2400"/>
            </a:p>
            <a:p>
              <a:endParaRPr lang="en-US" altLang="zh-CN" sz="2400"/>
            </a:p>
            <a:p>
              <a:endParaRPr lang="zh-CN" altLang="en-US" sz="240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7" y="5455"/>
              <a:ext cx="3312" cy="2351"/>
            </a:xfrm>
            <a:prstGeom prst="ellipse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184265" y="2046605"/>
            <a:ext cx="2169795" cy="2629535"/>
            <a:chOff x="8168" y="3858"/>
            <a:chExt cx="3417" cy="4141"/>
          </a:xfrm>
        </p:grpSpPr>
        <p:sp>
          <p:nvSpPr>
            <p:cNvPr id="6" name="文本框 5"/>
            <p:cNvSpPr txBox="1"/>
            <p:nvPr/>
          </p:nvSpPr>
          <p:spPr>
            <a:xfrm>
              <a:off x="8425" y="3858"/>
              <a:ext cx="316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STM32</a:t>
              </a:r>
              <a:endParaRPr lang="en-US" altLang="zh-CN" sz="2400"/>
            </a:p>
            <a:p>
              <a:r>
                <a:rPr lang="zh-CN" altLang="en-US" sz="2400"/>
                <a:t>（</a:t>
              </a:r>
              <a:r>
                <a:rPr lang="en-US" altLang="zh-CN" sz="2400"/>
                <a:t>32 bit</a:t>
              </a:r>
              <a:r>
                <a:rPr lang="zh-CN" altLang="en-US" sz="2400"/>
                <a:t>）</a:t>
              </a:r>
              <a:endParaRPr lang="zh-CN" altLang="en-US" sz="2400"/>
            </a:p>
          </p:txBody>
        </p:sp>
        <p:pic>
          <p:nvPicPr>
            <p:cNvPr id="100" name="图片 9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168" y="5581"/>
              <a:ext cx="2676" cy="241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8675370" y="1360170"/>
            <a:ext cx="2884170" cy="3698875"/>
            <a:chOff x="11443" y="3567"/>
            <a:chExt cx="3776" cy="5154"/>
          </a:xfrm>
        </p:grpSpPr>
        <p:sp>
          <p:nvSpPr>
            <p:cNvPr id="7" name="文本框 6"/>
            <p:cNvSpPr txBox="1"/>
            <p:nvPr/>
          </p:nvSpPr>
          <p:spPr>
            <a:xfrm>
              <a:off x="11586" y="3567"/>
              <a:ext cx="3633" cy="1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rgbClr val="FF0000"/>
                  </a:solidFill>
                </a:rPr>
                <a:t> e</a:t>
              </a:r>
              <a:r>
                <a:rPr lang="en-US" altLang="zh-CN" sz="3600">
                  <a:solidFill>
                    <a:schemeClr val="accent4"/>
                  </a:solidFill>
                </a:rPr>
                <a:t>s</a:t>
              </a:r>
              <a:r>
                <a:rPr lang="en-US" altLang="zh-CN" sz="3600">
                  <a:solidFill>
                    <a:schemeClr val="accent3"/>
                  </a:solidFill>
                </a:rPr>
                <a:t>p</a:t>
              </a:r>
              <a:r>
                <a:rPr lang="en-US" altLang="zh-CN" sz="3600">
                  <a:solidFill>
                    <a:srgbClr val="00B0F0"/>
                  </a:solidFill>
                </a:rPr>
                <a:t>3</a:t>
              </a:r>
              <a:r>
                <a:rPr lang="en-US" altLang="zh-CN" sz="3600">
                  <a:solidFill>
                    <a:srgbClr val="0070C0"/>
                  </a:solidFill>
                </a:rPr>
                <a:t>2</a:t>
              </a:r>
              <a:endParaRPr lang="en-US" altLang="zh-CN" sz="3600">
                <a:solidFill>
                  <a:srgbClr val="0070C0"/>
                </a:solidFill>
              </a:endParaRPr>
            </a:p>
            <a:p>
              <a:r>
                <a:rPr lang="zh-CN" altLang="en-US" sz="3600">
                  <a:solidFill>
                    <a:schemeClr val="tx2"/>
                  </a:solidFill>
                </a:rPr>
                <a:t>（</a:t>
              </a:r>
              <a:r>
                <a:rPr lang="en-US" altLang="zh-CN" sz="3600">
                  <a:solidFill>
                    <a:schemeClr val="tx2"/>
                  </a:solidFill>
                </a:rPr>
                <a:t>32 bit</a:t>
              </a:r>
              <a:r>
                <a:rPr lang="zh-CN" altLang="en-US" sz="3600">
                  <a:solidFill>
                    <a:schemeClr val="tx2"/>
                  </a:solidFill>
                </a:rPr>
                <a:t>）</a:t>
              </a:r>
              <a:endParaRPr lang="zh-CN" altLang="en-US" sz="3600">
                <a:solidFill>
                  <a:schemeClr val="tx2"/>
                </a:solidFill>
              </a:endParaRPr>
            </a:p>
          </p:txBody>
        </p:sp>
        <p:pic>
          <p:nvPicPr>
            <p:cNvPr id="102" name="图片 10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443" y="5508"/>
              <a:ext cx="3522" cy="321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3657600" y="4470400"/>
            <a:ext cx="2360930" cy="2042160"/>
            <a:chOff x="15137" y="3758"/>
            <a:chExt cx="3782" cy="3763"/>
          </a:xfrm>
        </p:grpSpPr>
        <p:sp>
          <p:nvSpPr>
            <p:cNvPr id="8" name="文本框 7"/>
            <p:cNvSpPr txBox="1"/>
            <p:nvPr/>
          </p:nvSpPr>
          <p:spPr>
            <a:xfrm>
              <a:off x="15447" y="3758"/>
              <a:ext cx="3161" cy="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raspberry pi</a:t>
              </a:r>
              <a:endParaRPr lang="en-US" altLang="zh-CN" sz="2400"/>
            </a:p>
            <a:p>
              <a:r>
                <a:rPr lang="zh-CN" altLang="en-US" sz="2400"/>
                <a:t>（</a:t>
              </a:r>
              <a:r>
                <a:rPr lang="en-US" altLang="zh-CN" sz="2400"/>
                <a:t>64 bit</a:t>
              </a:r>
              <a:r>
                <a:rPr lang="zh-CN" altLang="en-US" sz="2400"/>
                <a:t>）</a:t>
              </a:r>
              <a:endParaRPr lang="zh-CN" altLang="en-US" sz="2400"/>
            </a:p>
          </p:txBody>
        </p:sp>
        <p:pic>
          <p:nvPicPr>
            <p:cNvPr id="103" name="图片 10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137" y="5326"/>
              <a:ext cx="3782" cy="219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" name="文本框 20"/>
          <p:cNvSpPr txBox="1"/>
          <p:nvPr/>
        </p:nvSpPr>
        <p:spPr>
          <a:xfrm>
            <a:off x="8385175" y="469900"/>
            <a:ext cx="35744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Minimum system</a:t>
            </a:r>
            <a:endParaRPr lang="zh-CN" altLang="en-US" sz="2800"/>
          </a:p>
        </p:txBody>
      </p:sp>
      <p:pic>
        <p:nvPicPr>
          <p:cNvPr id="121" name="图片 120"/>
          <p:cNvPicPr/>
          <p:nvPr/>
        </p:nvPicPr>
        <p:blipFill>
          <a:blip r:embed="rId5"/>
          <a:stretch>
            <a:fillRect/>
          </a:stretch>
        </p:blipFill>
        <p:spPr>
          <a:xfrm>
            <a:off x="111125" y="2997835"/>
            <a:ext cx="1993265" cy="1638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7930" y="725170"/>
            <a:ext cx="10121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/>
              <a:t>The essence of MCU Development</a:t>
            </a:r>
            <a:endParaRPr lang="en-US" altLang="zh-CN" sz="4800"/>
          </a:p>
        </p:txBody>
      </p:sp>
      <p:sp>
        <p:nvSpPr>
          <p:cNvPr id="3" name="文本框 2"/>
          <p:cNvSpPr txBox="1"/>
          <p:nvPr/>
        </p:nvSpPr>
        <p:spPr>
          <a:xfrm>
            <a:off x="597535" y="2753995"/>
            <a:ext cx="3255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The Control of I/O port</a:t>
            </a:r>
            <a:r>
              <a:rPr lang="en-US" altLang="zh-CN"/>
              <a:t> 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846955" y="2139950"/>
            <a:ext cx="6492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The Utilization of the </a:t>
            </a:r>
            <a:r>
              <a:rPr lang="en-US" altLang="zh-CN" sz="2400">
                <a:solidFill>
                  <a:srgbClr val="FF0000"/>
                </a:solidFill>
              </a:rPr>
              <a:t>internal resource</a:t>
            </a:r>
            <a:r>
              <a:rPr lang="en-US" altLang="zh-CN" sz="2400"/>
              <a:t> of MCU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846955" y="3644900"/>
            <a:ext cx="6492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The use of several </a:t>
            </a:r>
            <a:r>
              <a:rPr lang="en-US" altLang="zh-CN" sz="2400">
                <a:solidFill>
                  <a:srgbClr val="FF0000"/>
                </a:solidFill>
              </a:rPr>
              <a:t>peripherals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9860" y="2892425"/>
            <a:ext cx="4547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Serial port、</a:t>
            </a:r>
            <a:r>
              <a:rPr lang="en-US" altLang="zh-CN" sz="2400">
                <a:solidFill>
                  <a:srgbClr val="00B050"/>
                </a:solidFill>
              </a:rPr>
              <a:t>T/C</a:t>
            </a:r>
            <a:r>
              <a:rPr lang="zh-CN" altLang="en-US" sz="2400">
                <a:solidFill>
                  <a:srgbClr val="00B050"/>
                </a:solidFill>
              </a:rPr>
              <a:t>、</a:t>
            </a:r>
            <a:r>
              <a:rPr lang="en-US" altLang="zh-CN" sz="2400">
                <a:solidFill>
                  <a:srgbClr val="00B050"/>
                </a:solidFill>
              </a:rPr>
              <a:t>interrupt</a:t>
            </a:r>
            <a:endParaRPr lang="en-US" altLang="zh-CN" sz="2400">
              <a:solidFill>
                <a:srgbClr val="00B05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6460" y="3932555"/>
            <a:ext cx="10920730" cy="2869565"/>
            <a:chOff x="1396" y="6193"/>
            <a:chExt cx="17198" cy="4519"/>
          </a:xfrm>
        </p:grpSpPr>
        <p:pic>
          <p:nvPicPr>
            <p:cNvPr id="104" name="图片 103"/>
            <p:cNvPicPr/>
            <p:nvPr/>
          </p:nvPicPr>
          <p:blipFill>
            <a:blip r:embed="rId1"/>
            <a:srcRect l="6361" t="21815" r="49120" b="33963"/>
            <a:stretch>
              <a:fillRect/>
            </a:stretch>
          </p:blipFill>
          <p:spPr>
            <a:xfrm>
              <a:off x="1918" y="6552"/>
              <a:ext cx="1723" cy="16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5" name="图片 10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26" y="6465"/>
              <a:ext cx="3755" cy="22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6" name="图片 10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4157" y="6574"/>
              <a:ext cx="1704" cy="22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" name="图片 10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198" y="6574"/>
              <a:ext cx="2397" cy="22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8" name="图片 10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91" y="6193"/>
              <a:ext cx="2692" cy="179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9" name="图片 10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96" y="8516"/>
              <a:ext cx="2786" cy="20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0" name="图片 10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358" y="8215"/>
              <a:ext cx="2778" cy="249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1" name="图片 1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1471" y="6574"/>
              <a:ext cx="2241" cy="22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" name="图片 111"/>
            <p:cNvPicPr/>
            <p:nvPr/>
          </p:nvPicPr>
          <p:blipFill>
            <a:blip r:embed="rId9"/>
            <a:srcRect l="7322" t="13076" r="14715" b="21918"/>
            <a:stretch>
              <a:fillRect/>
            </a:stretch>
          </p:blipFill>
          <p:spPr>
            <a:xfrm>
              <a:off x="7426" y="8844"/>
              <a:ext cx="2491" cy="18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10207" y="9920"/>
              <a:ext cx="6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......</a:t>
              </a:r>
              <a:endPara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9003665" y="705485"/>
            <a:ext cx="2839085" cy="286004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770255" y="603885"/>
            <a:ext cx="2133600" cy="1816100"/>
            <a:chOff x="1597" y="1686"/>
            <a:chExt cx="3360" cy="2860"/>
          </a:xfrm>
        </p:grpSpPr>
        <p:pic>
          <p:nvPicPr>
            <p:cNvPr id="115" name="图片 114"/>
            <p:cNvPicPr/>
            <p:nvPr/>
          </p:nvPicPr>
          <p:blipFill>
            <a:blip r:embed="rId2"/>
            <a:srcRect l="8287" t="23889" r="47343" b="34917"/>
            <a:stretch>
              <a:fillRect/>
            </a:stretch>
          </p:blipFill>
          <p:spPr>
            <a:xfrm>
              <a:off x="1597" y="1686"/>
              <a:ext cx="1680" cy="14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/>
            <p:nvPr/>
          </p:nvPicPr>
          <p:blipFill>
            <a:blip r:embed="rId2"/>
            <a:srcRect l="8287" t="23889" r="47343" b="34917"/>
            <a:stretch>
              <a:fillRect/>
            </a:stretch>
          </p:blipFill>
          <p:spPr>
            <a:xfrm>
              <a:off x="1597" y="3116"/>
              <a:ext cx="1680" cy="14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" name="图片 2"/>
            <p:cNvPicPr/>
            <p:nvPr/>
          </p:nvPicPr>
          <p:blipFill>
            <a:blip r:embed="rId2"/>
            <a:srcRect l="8287" t="23889" r="47343" b="34917"/>
            <a:stretch>
              <a:fillRect/>
            </a:stretch>
          </p:blipFill>
          <p:spPr>
            <a:xfrm>
              <a:off x="3277" y="1686"/>
              <a:ext cx="1680" cy="14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图片 3"/>
            <p:cNvPicPr/>
            <p:nvPr/>
          </p:nvPicPr>
          <p:blipFill>
            <a:blip r:embed="rId2"/>
            <a:srcRect l="8287" t="23889" r="47343" b="34917"/>
            <a:stretch>
              <a:fillRect/>
            </a:stretch>
          </p:blipFill>
          <p:spPr>
            <a:xfrm>
              <a:off x="3277" y="3116"/>
              <a:ext cx="1680" cy="143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16" name="图片 115"/>
          <p:cNvPicPr/>
          <p:nvPr/>
        </p:nvPicPr>
        <p:blipFill>
          <a:blip r:embed="rId3"/>
          <a:stretch>
            <a:fillRect/>
          </a:stretch>
        </p:blipFill>
        <p:spPr>
          <a:xfrm>
            <a:off x="2758440" y="3068320"/>
            <a:ext cx="3288030" cy="2170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/>
          <p:nvPr/>
        </p:nvPicPr>
        <p:blipFill>
          <a:blip r:embed="rId4"/>
          <a:stretch>
            <a:fillRect/>
          </a:stretch>
        </p:blipFill>
        <p:spPr>
          <a:xfrm>
            <a:off x="4705985" y="481965"/>
            <a:ext cx="3306445" cy="1938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图片 117"/>
          <p:cNvPicPr/>
          <p:nvPr/>
        </p:nvPicPr>
        <p:blipFill>
          <a:blip r:embed="rId5"/>
          <a:stretch>
            <a:fillRect/>
          </a:stretch>
        </p:blipFill>
        <p:spPr>
          <a:xfrm>
            <a:off x="7037070" y="2783840"/>
            <a:ext cx="1243330" cy="12903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箭头连接符 5"/>
          <p:cNvCxnSpPr/>
          <p:nvPr/>
        </p:nvCxnSpPr>
        <p:spPr>
          <a:xfrm>
            <a:off x="2179955" y="2555875"/>
            <a:ext cx="446405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827270" y="2373630"/>
            <a:ext cx="34480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095365" y="3296285"/>
            <a:ext cx="892810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图片 118"/>
          <p:cNvPicPr/>
          <p:nvPr/>
        </p:nvPicPr>
        <p:blipFill>
          <a:blip r:embed="rId6"/>
          <a:stretch>
            <a:fillRect/>
          </a:stretch>
        </p:blipFill>
        <p:spPr>
          <a:xfrm>
            <a:off x="537845" y="4475480"/>
            <a:ext cx="1299210" cy="158877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箭头连接符 9"/>
          <p:cNvCxnSpPr/>
          <p:nvPr/>
        </p:nvCxnSpPr>
        <p:spPr>
          <a:xfrm flipV="1">
            <a:off x="1875790" y="4615180"/>
            <a:ext cx="760730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19"/>
          <p:cNvPicPr/>
          <p:nvPr/>
        </p:nvPicPr>
        <p:blipFill>
          <a:blip r:embed="rId7"/>
          <a:stretch>
            <a:fillRect/>
          </a:stretch>
        </p:blipFill>
        <p:spPr>
          <a:xfrm>
            <a:off x="6842125" y="4659630"/>
            <a:ext cx="2161540" cy="19888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箭头连接符 10"/>
          <p:cNvCxnSpPr/>
          <p:nvPr/>
        </p:nvCxnSpPr>
        <p:spPr>
          <a:xfrm>
            <a:off x="5618480" y="5325110"/>
            <a:ext cx="1075055" cy="466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7930" y="725170"/>
            <a:ext cx="10121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/>
              <a:t>The process of MCU Development</a:t>
            </a:r>
            <a:endParaRPr lang="en-US" altLang="zh-CN" sz="4800"/>
          </a:p>
        </p:txBody>
      </p:sp>
      <p:grpSp>
        <p:nvGrpSpPr>
          <p:cNvPr id="11" name="组合 10"/>
          <p:cNvGrpSpPr/>
          <p:nvPr/>
        </p:nvGrpSpPr>
        <p:grpSpPr>
          <a:xfrm>
            <a:off x="1424940" y="2099310"/>
            <a:ext cx="7173595" cy="2405380"/>
            <a:chOff x="6005" y="3625"/>
            <a:chExt cx="11297" cy="3788"/>
          </a:xfrm>
        </p:grpSpPr>
        <p:sp>
          <p:nvSpPr>
            <p:cNvPr id="4" name="文本框 3"/>
            <p:cNvSpPr txBox="1"/>
            <p:nvPr/>
          </p:nvSpPr>
          <p:spPr>
            <a:xfrm>
              <a:off x="6133" y="3625"/>
              <a:ext cx="9478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200"/>
                <a:t>Programming on IDE</a:t>
              </a:r>
              <a:endParaRPr lang="zh-CN" altLang="en-US" sz="3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824" y="5719"/>
              <a:ext cx="9478" cy="1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200"/>
                <a:t>Debug</a:t>
              </a:r>
              <a:endParaRPr lang="en-US" altLang="zh-CN" sz="3200"/>
            </a:p>
            <a:p>
              <a:endParaRPr lang="en-US" altLang="zh-CN" sz="320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005" y="4656"/>
              <a:ext cx="1262" cy="1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0605" y="4848"/>
              <a:ext cx="1406" cy="1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506220" y="4707890"/>
            <a:ext cx="101873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programing language</a:t>
            </a:r>
            <a:r>
              <a:rPr lang="en-US" altLang="zh-CN" sz="2800"/>
              <a:t>:   C </a:t>
            </a:r>
            <a:r>
              <a:rPr lang="zh-CN" altLang="en-US" sz="2800"/>
              <a:t>、</a:t>
            </a:r>
            <a:r>
              <a:rPr lang="en-US" altLang="zh-CN" sz="2800"/>
              <a:t>C++ </a:t>
            </a:r>
            <a:r>
              <a:rPr lang="zh-CN" altLang="en-US" sz="2800"/>
              <a:t>、</a:t>
            </a:r>
            <a:r>
              <a:rPr lang="en-US" altLang="zh-CN" sz="2800">
                <a:solidFill>
                  <a:srgbClr val="00B0F0"/>
                </a:solidFill>
              </a:rPr>
              <a:t>micropython</a:t>
            </a:r>
            <a:r>
              <a:rPr lang="en-US" altLang="zh-CN" sz="2800"/>
              <a:t>......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1506220" y="5403215"/>
            <a:ext cx="101873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IDE:   Keil </a:t>
            </a:r>
            <a:r>
              <a:rPr lang="zh-CN" altLang="en-US" sz="2800"/>
              <a:t>、</a:t>
            </a:r>
            <a:r>
              <a:rPr lang="en-US" altLang="zh-CN" sz="2800"/>
              <a:t>arduino </a:t>
            </a:r>
            <a:r>
              <a:rPr lang="zh-CN" altLang="en-US" sz="2800"/>
              <a:t>、</a:t>
            </a:r>
            <a:r>
              <a:rPr lang="en-US" altLang="zh-CN" sz="2800">
                <a:solidFill>
                  <a:srgbClr val="00B0F0"/>
                </a:solidFill>
              </a:rPr>
              <a:t>UpyCraft/Thonny</a:t>
            </a:r>
            <a:r>
              <a:rPr lang="en-US" altLang="zh-CN" sz="2800"/>
              <a:t>......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8113395" y="2099310"/>
            <a:ext cx="34994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initialization</a:t>
            </a:r>
            <a:endParaRPr lang="en-US" altLang="zh-CN" sz="2400"/>
          </a:p>
          <a:p>
            <a:r>
              <a:rPr lang="en-US" altLang="zh-CN" sz="2400"/>
              <a:t>while True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   ......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9" grpId="1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0690" y="2113915"/>
            <a:ext cx="4196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ADC</a:t>
            </a:r>
            <a:r>
              <a:rPr lang="zh-CN" altLang="en-US" sz="6000"/>
              <a:t>、</a:t>
            </a:r>
            <a:r>
              <a:rPr lang="en-US" altLang="zh-CN" sz="6000"/>
              <a:t>DAC</a:t>
            </a:r>
            <a:endParaRPr lang="en-US" alt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5244465" y="3429635"/>
            <a:ext cx="4305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PWM</a:t>
            </a:r>
            <a:endParaRPr lang="en-US" altLang="zh-CN" sz="5400"/>
          </a:p>
        </p:txBody>
      </p:sp>
      <p:sp>
        <p:nvSpPr>
          <p:cNvPr id="4" name="文本框 3"/>
          <p:cNvSpPr txBox="1"/>
          <p:nvPr/>
        </p:nvSpPr>
        <p:spPr>
          <a:xfrm>
            <a:off x="5367020" y="4652645"/>
            <a:ext cx="4305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FSM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8084185" y="5543550"/>
            <a:ext cx="30645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站杜洋的</a:t>
            </a:r>
            <a:r>
              <a:rPr lang="en-US" altLang="zh-CN" sz="2400">
                <a:sym typeface="+mn-ea"/>
              </a:rPr>
              <a:t>stm32</a:t>
            </a:r>
            <a:r>
              <a:rPr lang="zh-CN" altLang="en-US" sz="2400">
                <a:sym typeface="+mn-ea"/>
              </a:rPr>
              <a:t>教学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6765" y="612140"/>
            <a:ext cx="586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Brief introduction</a:t>
            </a:r>
            <a:endParaRPr lang="en-US" altLang="zh-CN" sz="4000" b="1"/>
          </a:p>
        </p:txBody>
      </p:sp>
      <p:sp>
        <p:nvSpPr>
          <p:cNvPr id="8" name="椭圆 7"/>
          <p:cNvSpPr/>
          <p:nvPr/>
        </p:nvSpPr>
        <p:spPr>
          <a:xfrm>
            <a:off x="3549015" y="2560320"/>
            <a:ext cx="122555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49015" y="5006340"/>
            <a:ext cx="122555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49015" y="3852545"/>
            <a:ext cx="122555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宽屏</PresentationFormat>
  <Paragraphs>142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华文中宋</vt:lpstr>
      <vt:lpstr>Calibri</vt:lpstr>
      <vt:lpstr>Arial Unicode MS</vt:lpstr>
      <vt:lpstr>Helvetica Neue</vt:lpstr>
      <vt:lpstr>Office 主题​​</vt:lpstr>
      <vt:lpstr>SI100B Tutourial-1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O-Jay</cp:lastModifiedBy>
  <cp:revision>183</cp:revision>
  <dcterms:created xsi:type="dcterms:W3CDTF">2019-06-19T02:08:00Z</dcterms:created>
  <dcterms:modified xsi:type="dcterms:W3CDTF">2021-09-17T09:23:08Z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0EBC90FA4CA14FD7BF3A4511E77AFF4B</vt:lpwstr>
  </property>
</Properties>
</file>