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77" r:id="rId11"/>
    <p:sldId id="264" r:id="rId12"/>
    <p:sldId id="265" r:id="rId13"/>
    <p:sldId id="266" r:id="rId14"/>
    <p:sldId id="278" r:id="rId15"/>
    <p:sldId id="267" r:id="rId16"/>
    <p:sldId id="268" r:id="rId17"/>
    <p:sldId id="269" r:id="rId18"/>
    <p:sldId id="270" r:id="rId19"/>
    <p:sldId id="271" r:id="rId20"/>
    <p:sldId id="272" r:id="rId21"/>
    <p:sldId id="279" r:id="rId22"/>
    <p:sldId id="273" r:id="rId23"/>
    <p:sldId id="274" r:id="rId24"/>
    <p:sldId id="280" r:id="rId25"/>
    <p:sldId id="281" r:id="rId26"/>
    <p:sldId id="275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56" autoAdjust="0"/>
  </p:normalViewPr>
  <p:slideViewPr>
    <p:cSldViewPr snapToGrid="0">
      <p:cViewPr varScale="1">
        <p:scale>
          <a:sx n="153" d="100"/>
          <a:sy n="153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E1879-05A3-458A-8671-9A8BDFC5A7FB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FFD76-1BC2-4D26-B100-291B47EB0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74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由于成本和面积等因素的限定，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CMOS/CCD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在成像时，感光面阵列前通常会有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CFA(color filter array)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，如下图所示，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CFA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过滤不同频段的光，因此，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Sensor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的输出的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RAW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数据信号包含了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个通道的信息。由于人眼对绿色（大约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550nm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波长）光更敏感，因此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CFA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阵列包含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1/2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G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分量，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1/4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R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1/4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B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分量。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FD76-1BC2-4D26-B100-291B47EB0B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26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matlab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中读取图片后保存的数据是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uint8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类型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位无符号整数，即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个字节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，而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matlab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默认数据类型双精度浮点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double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64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位，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个字节）。虽然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matlab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中读入图像的数据类型是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uint8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，但图像矩阵运算时的数据类型是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double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类型（这是因为精度及计算溢出问题）。</a:t>
            </a:r>
          </a:p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将图像转为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double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格式：</a:t>
            </a:r>
            <a:b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(1) im2double()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函数：参数为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uint8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型时，转化结果矩阵元素取值位于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(0,1)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。</a:t>
            </a:r>
            <a:b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(2) double()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函数：参数为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uint8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型时，转化结果矩阵元素取值位于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(0,255)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。</a:t>
            </a:r>
          </a:p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图像显示：</a:t>
            </a:r>
            <a:b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lang="en-US" altLang="zh-CN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matlab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处理完图像矩阵后，用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imshow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显示图像或用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inwrite()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写入图片。如果参数数据类型是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double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型，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认为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double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型数据位于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(0,1)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，对于数组中大于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的元素，会将其归为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，显示为白色。而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imshow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显示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uint8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型时是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0~255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范围。所以对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double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类型的图像显示的时候，要么归一化到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0~1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之间，要么将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double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类型的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0~255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数据转为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uint8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类型。解决方法如下：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FD76-1BC2-4D26-B100-291B47EB0B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251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matlab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中读取图片后保存的数据是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uint8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类型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位无符号整数，即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个字节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，而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matlab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默认数据类型双精度浮点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double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64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位，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个字节）。虽然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matlab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中读入图像的数据类型是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uint8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，但图像矩阵运算时的数据类型是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double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类型（这是因为精度及计算溢出问题）。</a:t>
            </a:r>
          </a:p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将图像转为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double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格式：</a:t>
            </a:r>
            <a:b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(1) im2double()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函数：参数为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uint8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型时，转化结果矩阵元素取值位于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(0,1)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。</a:t>
            </a:r>
            <a:b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(2) double()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函数：参数为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uint8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型时，转化结果矩阵元素取值位于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(0,255)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。</a:t>
            </a:r>
          </a:p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图像显示：</a:t>
            </a:r>
            <a:b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lang="en-US" altLang="zh-CN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matlab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处理完图像矩阵后，用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imshow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显示图像或用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inwrite()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写入图片。如果参数数据类型是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double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型，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认为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double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型数据位于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(0,1)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，对于数组中大于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的元素，会将其归为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，显示为白色。而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imshow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显示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uint8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型时是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0~255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范围。所以对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double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类型的图像显示的时候，要么归一化到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0~1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之间，要么将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double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类型的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0~255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数据转为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uint8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类型。解决方法如下：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FD76-1BC2-4D26-B100-291B47EB0B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53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F5A28-80A7-4A4F-B4B4-2B06BF612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959BB9-250B-4361-8D5A-F7A6316FE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A02EE-FC3B-4507-8008-9DFA1C74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496D-DD94-452A-92E7-BA4392F2B49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0A162-D822-490B-9B11-A7B338F4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DCDF1-A7C4-4E7F-B406-5A318377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9F79-36B5-452D-B673-D36BCDD5C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8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2F4DA-EA48-4288-8BF3-3DE34241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5909CA-D6F5-43F1-A679-6A656490D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11EE8-9E92-4CF4-B021-B1340184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496D-DD94-452A-92E7-BA4392F2B49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9BBAE1-6A7A-4340-A59D-C4FC2901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7949C-C118-4274-8100-D054B243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9F79-36B5-452D-B673-D36BCDD5C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62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78A4C0-0690-42DE-8A30-8BAB894C3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2F2F22-F035-4015-AD6A-8277F034A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628D3-E0B8-4FC4-8E12-8D97F1E6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496D-DD94-452A-92E7-BA4392F2B49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57CDC-D35F-43D8-952C-65D8560C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8F564-0C55-4791-9AC0-C7431A3B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9F79-36B5-452D-B673-D36BCDD5C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9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9F4D2-27F0-4F66-A223-5D5A4196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CE629-B2CE-4211-89BA-E32EDA37F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20034-1DAF-4609-AE49-F04D1C28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496D-DD94-452A-92E7-BA4392F2B49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69284-0944-41AE-B8DC-80E98702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4E6CD-9513-4349-B5A7-5249D61E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9F79-36B5-452D-B673-D36BCDD5C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F2E23-7D84-4827-8A37-4434AEDA7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8F9B9-3D06-4E54-AFD5-CAFEDC327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FF3F2-8CDC-4F14-BA08-77770ADD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496D-DD94-452A-92E7-BA4392F2B49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58817-DD9D-437A-86FE-67F60B62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8D83A-C367-478C-AEC6-ECB5515F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9F79-36B5-452D-B673-D36BCDD5C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5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C859E-9C59-4E3E-B0AA-AB8FE0F5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62507-1DF8-4AB4-8DFC-20A7BC3B8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8107E4-F8C6-4FE7-97E8-207311835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1323C9-25F7-49DE-93EA-42E8DAD0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496D-DD94-452A-92E7-BA4392F2B49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A31591-E79C-4377-A1D4-27049F74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FB9CEA-A9AF-4072-8425-B00B2FA9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9F79-36B5-452D-B673-D36BCDD5C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6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AB1FD-2653-4DFB-895B-959B4852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520FE3-A055-41F4-8969-3CBD0262B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0F7388-009F-4413-9F3F-58C63E4B0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3ACF92-474B-4DDF-8017-CE6C63A69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62EA62-4B06-4C17-9613-0B5784C9F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B39718-CDFA-4B5E-9F82-5C759DE4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496D-DD94-452A-92E7-BA4392F2B49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761ABD-AD63-4624-960D-18A0D15B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515B54-D36C-4371-BE99-C0665E4F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9F79-36B5-452D-B673-D36BCDD5C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6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4A2BE-1874-4346-BF49-F18DA58A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D3350B-702A-452D-BF31-3598C202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496D-DD94-452A-92E7-BA4392F2B49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27DEDF-7480-4DC5-839D-DCF4348D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0E6D38-C51D-4244-A3EF-1361054C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9F79-36B5-452D-B673-D36BCDD5C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4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ADFABA-2E44-4570-99BB-3AABA0BA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496D-DD94-452A-92E7-BA4392F2B49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3240E9-0EA2-4D80-820C-EEEAC004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C2D911-A3FD-4126-80A6-2B88A75B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9F79-36B5-452D-B673-D36BCDD5C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9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338CA-61F1-45D4-B1F9-EBC0F80D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EECC9-ABD5-437A-846B-3B6F9A779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F6C5B0-A01A-42DB-9ECD-C69E64AC4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C4CEC1-A8CB-4780-B9E9-AE6F4BF8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496D-DD94-452A-92E7-BA4392F2B49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64A64A-5D64-41C8-82BF-D5DEFD2B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D83C66-4D73-4FB7-A6B0-E329FF73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9F79-36B5-452D-B673-D36BCDD5C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82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8CC7E-E64F-4438-B70E-3BD146ED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31C077-17B6-4871-A620-46D06B117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2D7FFA-4EA7-44A7-A489-C3AC4F039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63361E-D3E6-4B36-B4FA-327FF9D8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496D-DD94-452A-92E7-BA4392F2B49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1765BA-35D7-4E90-BCE0-FAF1810F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E90A3D-2205-4993-A51F-C85F6F3E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9F79-36B5-452D-B673-D36BCDD5C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5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CF2A1F-2B8B-413C-BCC7-DF34D9C2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0056AA-05DA-438D-AF87-AE55B6A68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7F0EB-8387-4D33-A4AB-F9D613F95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A496D-DD94-452A-92E7-BA4392F2B49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268AD-8113-4C89-9B4C-19DF24148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F8307-8EE8-4E72-B11D-6D4F805EF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D9F79-36B5-452D-B673-D36BCDD5C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4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26858-8392-451D-A376-561F82855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Image Processing Using MATLAB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54AD9D-DFB0-44A2-8D9E-C0F43A559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2021.11.22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2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CD837-50F2-4797-889F-0FD2718F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CDF07-0083-40ED-8594-1ED3D40AE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Demosaicing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Balance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Filtering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Equalization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Matching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8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E0399-CA0A-4BA8-9958-0E1ACFEE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Filtering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1D1DD-49F1-42BB-A870-90482BACB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spatial filter is directly applied on the image.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spatial filter is also called spatial masks(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掩模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kernels(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templates(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模板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windows(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窗口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spatial filter consists of 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predefined operation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spatial filter can be linear and nonlinear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9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E0399-CA0A-4BA8-9958-0E1ACFEE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Filtering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71D1DD-49F1-42BB-A870-90482BACB6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Spatial Filter: Average Filter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Nonlinear Spatial Filter: Median Filter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Order-statistic Filter(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统计排序滤波器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𝑚𝑒𝑑𝑖𝑎𝑛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𝑝𝑖𝑥𝑒𝑙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𝑛𝑒𝑖𝑔h𝑏𝑜𝑢𝑟𝑖𝑛𝑔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𝑎𝑟𝑜𝑢𝑛𝑑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71D1DD-49F1-42BB-A870-90482BACB6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2B3BFFA-0C4E-4843-8AC4-5A69FC5FD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92" y="2402836"/>
            <a:ext cx="4487968" cy="13537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ADB790-804D-4D26-BACC-3A279848E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750" y="297832"/>
            <a:ext cx="4524761" cy="448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8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E0399-CA0A-4BA8-9958-0E1ACFEE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Filtering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71D1DD-49F1-42BB-A870-90482BACB6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Gaussian Noise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𝑚𝑒𝑎𝑛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𝑣𝑎𝑟𝑖𝑎𝑛𝑐𝑒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Salt-and-pepper Noise(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椒盐噪声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Pulse Noise(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冲激噪声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71D1DD-49F1-42BB-A870-90482BACB6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CC0C16CB-5703-42F3-ABDA-DCBAF953C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653" y="1690688"/>
            <a:ext cx="2269373" cy="21716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45B17D-1D60-4E7A-BB4A-6939C251B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423" y="684891"/>
            <a:ext cx="3852774" cy="58079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EA6DE0-22DF-465D-83C5-CB2F5F270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249" y="2327149"/>
            <a:ext cx="3532415" cy="8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88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CD837-50F2-4797-889F-0FD2718F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CDF07-0083-40ED-8594-1ED3D40AE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Demosaicing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Balance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Filtering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Equalization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Matching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1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37932-3F7B-4224-903D-9970B05A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16B959-DA04-41CA-8AF2-6EDBA9C4C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721" y="1572284"/>
            <a:ext cx="9173628" cy="4351338"/>
          </a:xfrm>
        </p:spPr>
      </p:pic>
    </p:spTree>
    <p:extLst>
      <p:ext uri="{BB962C8B-B14F-4D97-AF65-F5344CB8AC3E}">
        <p14:creationId xmlns:p14="http://schemas.microsoft.com/office/powerpoint/2010/main" val="88096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37932-3F7B-4224-903D-9970B05A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Equalization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73C3CF6-8F48-4690-A28E-C194547D6B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intensity transformation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strictly monotonically increasing function(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严格单调递增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in the interval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inverse transform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73C3CF6-8F48-4690-A28E-C194547D6B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90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37932-3F7B-4224-903D-9970B05A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Equalization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7E0F342-6CDD-4703-86D5-88AC7D37E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7843107" cy="224004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133CF8-D732-4EFA-8C2C-A6157E995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670" y="4272623"/>
            <a:ext cx="5368512" cy="196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20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37932-3F7B-4224-903D-9970B05A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Equalization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F042C05-CD9B-4811-8FF3-1273ADEF3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767" y="1516653"/>
            <a:ext cx="6718465" cy="822866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052D02F-C077-422D-8DE9-6B0D7F6DB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249" y="2430538"/>
            <a:ext cx="7131502" cy="34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0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37932-3F7B-4224-903D-9970B05A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Equalization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73A8F6A-4F5F-45F9-A6A5-30EE64D60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7446"/>
            <a:ext cx="10515600" cy="3617690"/>
          </a:xfrm>
        </p:spPr>
      </p:pic>
    </p:spTree>
    <p:extLst>
      <p:ext uri="{BB962C8B-B14F-4D97-AF65-F5344CB8AC3E}">
        <p14:creationId xmlns:p14="http://schemas.microsoft.com/office/powerpoint/2010/main" val="124044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FE7EA-B56D-4756-A29A-73076F08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6EF75-9CE9-4E99-A8C7-E5256688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ea typeface="宋体" panose="02010600030101010101" pitchFamily="2" charset="-122"/>
              </a:rPr>
              <a:t>崔子昂</a:t>
            </a:r>
            <a:endParaRPr lang="en-US" altLang="zh-CN" sz="3200" dirty="0">
              <a:ea typeface="宋体" panose="02010600030101010101" pitchFamily="2" charset="-122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cuiza@shanghaitech.edu.cn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516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37932-3F7B-4224-903D-9970B05A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Equalization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CEDFC0D-BEE1-4320-A700-9DF8AE67B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787" y="1825625"/>
            <a:ext cx="8936425" cy="4351338"/>
          </a:xfrm>
        </p:spPr>
      </p:pic>
    </p:spTree>
    <p:extLst>
      <p:ext uri="{BB962C8B-B14F-4D97-AF65-F5344CB8AC3E}">
        <p14:creationId xmlns:p14="http://schemas.microsoft.com/office/powerpoint/2010/main" val="2742118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CD837-50F2-4797-889F-0FD2718F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CDF07-0083-40ED-8594-1ED3D40AE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Demosaicing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Balance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Filtering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Equalization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Matching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015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37932-3F7B-4224-903D-9970B05A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Matching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3">
                <a:extLst>
                  <a:ext uri="{FF2B5EF4-FFF2-40B4-BE49-F238E27FC236}">
                    <a16:creationId xmlns:a16="http://schemas.microsoft.com/office/drawing/2014/main" id="{03865334-0F88-4454-A63C-1EA6537A28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a processed image with a specified histogram: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For input: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𝑑𝑤</m:t>
                        </m:r>
                      </m:e>
                    </m:nary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For output:</a:t>
                </a:r>
                <a:r>
                  <a:rPr lang="en-US" altLang="zh-CN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Therefore,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内容占位符 3">
                <a:extLst>
                  <a:ext uri="{FF2B5EF4-FFF2-40B4-BE49-F238E27FC236}">
                    <a16:creationId xmlns:a16="http://schemas.microsoft.com/office/drawing/2014/main" id="{03865334-0F88-4454-A63C-1EA6537A2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568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37932-3F7B-4224-903D-9970B05A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Matching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03865334-0F88-4454-A63C-1EA6537A284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11A927-11CB-438A-B0AB-2CCC5884C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65" y="1670205"/>
            <a:ext cx="10116669" cy="459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29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37932-3F7B-4224-903D-9970B05A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Matching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03865334-0F88-4454-A63C-1EA6537A284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E17A43-824F-4245-BE52-39CEB12F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23" y="1783081"/>
            <a:ext cx="504495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37932-3F7B-4224-903D-9970B05A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Matching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03865334-0F88-4454-A63C-1EA6537A284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87268F-29CD-420F-AE60-CF556327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74" y="1748877"/>
            <a:ext cx="2346982" cy="37429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E5B3A6-56A8-4EC3-9009-E477A9488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431" y="1931425"/>
            <a:ext cx="5431291" cy="41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04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386C9-41C5-46C8-87C5-66AF4DC8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Tips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03660-34DC-4BE6-BD9C-7A2B53EF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close all; clear all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imshow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load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uint8; double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im2double()----[0,1]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double()----[0,255]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uint8()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height,width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size(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)----zeros([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height,width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imgsize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size(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)----zeros(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imgsize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814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386C9-41C5-46C8-87C5-66AF4DC8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Tips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03660-34DC-4BE6-BD9C-7A2B53EF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(:,:,1);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result_img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=cat(3,img_R,img_G,img_B);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mean();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sort();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round();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subplot();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12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CD837-50F2-4797-889F-0FD2718F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CDF07-0083-40ED-8594-1ED3D40AE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Demosaicing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Balance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Filtering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Equalization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Matching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48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7E234-7BA1-45EC-B90D-9367537F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Demosaicing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E4357DA4-F597-4FBE-BED6-007717009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4128" y="1825625"/>
            <a:ext cx="9983744" cy="43513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9DC7ACF-DD92-425A-AF4C-A57B16D0044E}"/>
                  </a:ext>
                </a:extLst>
              </p:cNvPr>
              <p:cNvSpPr txBox="1"/>
              <p:nvPr/>
            </p:nvSpPr>
            <p:spPr>
              <a:xfrm>
                <a:off x="2640280" y="5668488"/>
                <a:ext cx="21213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9DC7ACF-DD92-425A-AF4C-A57B16D00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280" y="5668488"/>
                <a:ext cx="212135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71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8BACC-EDC6-4410-B8B9-78A90EC0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Demosaicing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A42DF69-47ED-4D3B-B8CC-571457A06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803" y="2518352"/>
            <a:ext cx="5156232" cy="342440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229273-8E02-4EA0-9A9B-96627045D243}"/>
              </a:ext>
            </a:extLst>
          </p:cNvPr>
          <p:cNvSpPr txBox="1"/>
          <p:nvPr/>
        </p:nvSpPr>
        <p:spPr>
          <a:xfrm>
            <a:off x="2181101" y="1751022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95AFE05-A74A-4D39-8410-C9F2256B514A}"/>
                  </a:ext>
                </a:extLst>
              </p:cNvPr>
              <p:cNvSpPr txBox="1"/>
              <p:nvPr/>
            </p:nvSpPr>
            <p:spPr>
              <a:xfrm flipH="1">
                <a:off x="6874029" y="2518352"/>
                <a:ext cx="4918167" cy="2822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Nearest-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neighbour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interpolation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最近相邻插值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Bilinear interpolation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双线性插值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Bicubic interpolation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双三次插值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95AFE05-A74A-4D39-8410-C9F2256B5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74029" y="2518352"/>
                <a:ext cx="4918167" cy="2822889"/>
              </a:xfrm>
              <a:prstGeom prst="rect">
                <a:avLst/>
              </a:prstGeom>
              <a:blipFill>
                <a:blip r:embed="rId3"/>
                <a:stretch>
                  <a:fillRect l="-1737" t="-1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80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CD837-50F2-4797-889F-0FD2718F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CDF07-0083-40ED-8594-1ED3D40AE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Demosaicing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Balance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Filtering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Equalization</a:t>
            </a:r>
          </a:p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Matching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35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72238-EEB6-4C7C-966B-F327C810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Balance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70CA6-D6A7-4696-9E4B-C3C805BFF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Balance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value balance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33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72238-EEB6-4C7C-966B-F327C810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Balance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070CA6-D6A7-4696-9E4B-C3C805BFF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5797" y="1827604"/>
                <a:ext cx="5345339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means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&amp;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&amp;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070CA6-D6A7-4696-9E4B-C3C805BFF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5797" y="1827604"/>
                <a:ext cx="5345339" cy="4351338"/>
              </a:xfrm>
              <a:blipFill>
                <a:blip r:embed="rId2"/>
                <a:stretch>
                  <a:fillRect l="-2052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C177030-6BF3-49C6-A19C-F6B0A20B5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8084"/>
            <a:ext cx="5168788" cy="2344757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01BBD75-91D7-44B7-A926-CE834F4494E1}"/>
              </a:ext>
            </a:extLst>
          </p:cNvPr>
          <p:cNvSpPr txBox="1">
            <a:spLocks/>
          </p:cNvSpPr>
          <p:nvPr/>
        </p:nvSpPr>
        <p:spPr>
          <a:xfrm>
            <a:off x="838200" y="1827604"/>
            <a:ext cx="51548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Balance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4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72238-EEB6-4C7C-966B-F327C810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Balance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70CA6-D6A7-4696-9E4B-C3C805BFF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6948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value balance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F108B9-8CE2-49A0-95A0-CCE990F75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5329"/>
            <a:ext cx="4210489" cy="26079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81D35ABE-D631-4194-BC79-2CA3CEF40B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5796" y="1827604"/>
                <a:ext cx="5585361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smallest max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𝑅𝐺𝐵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each color channel;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number of intensities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𝑅𝐺𝐵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each color channel;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largest number 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 the intensities in each channel and find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intensity value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in each color channel.</a:t>
                </a:r>
              </a:p>
            </p:txBody>
          </p:sp>
        </mc:Choice>
        <mc:Fallback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81D35ABE-D631-4194-BC79-2CA3CEF40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96" y="1827604"/>
                <a:ext cx="5585361" cy="4351338"/>
              </a:xfrm>
              <a:prstGeom prst="rect">
                <a:avLst/>
              </a:prstGeom>
              <a:blipFill>
                <a:blip r:embed="rId3"/>
                <a:stretch>
                  <a:fillRect l="-1418" t="-1961" r="-47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43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1106</Words>
  <Application>Microsoft Office PowerPoint</Application>
  <PresentationFormat>宽屏</PresentationFormat>
  <Paragraphs>132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-apple-system</vt:lpstr>
      <vt:lpstr>等线</vt:lpstr>
      <vt:lpstr>等线 Light</vt:lpstr>
      <vt:lpstr>Arial</vt:lpstr>
      <vt:lpstr>Cambria Math</vt:lpstr>
      <vt:lpstr>Times New Roman</vt:lpstr>
      <vt:lpstr>verdana</vt:lpstr>
      <vt:lpstr>Office 主题​​</vt:lpstr>
      <vt:lpstr>Digital Image Processing Using MATLAB</vt:lpstr>
      <vt:lpstr>PowerPoint 演示文稿</vt:lpstr>
      <vt:lpstr>Outline</vt:lpstr>
      <vt:lpstr>Demosaicing Algorithm</vt:lpstr>
      <vt:lpstr>Demosaicing Algorithm</vt:lpstr>
      <vt:lpstr>Outline</vt:lpstr>
      <vt:lpstr>Color Balance</vt:lpstr>
      <vt:lpstr>Color Balance</vt:lpstr>
      <vt:lpstr>Color Balance</vt:lpstr>
      <vt:lpstr>Outline</vt:lpstr>
      <vt:lpstr>Spatial Filtering</vt:lpstr>
      <vt:lpstr>Spatial Filtering</vt:lpstr>
      <vt:lpstr>Spatial Filtering</vt:lpstr>
      <vt:lpstr>Outline</vt:lpstr>
      <vt:lpstr>Histogram </vt:lpstr>
      <vt:lpstr>Histogram Equalization </vt:lpstr>
      <vt:lpstr>Histogram Equalization </vt:lpstr>
      <vt:lpstr>Histogram Equalization </vt:lpstr>
      <vt:lpstr>Histogram Equalization </vt:lpstr>
      <vt:lpstr>Histogram Equalization </vt:lpstr>
      <vt:lpstr>Outline</vt:lpstr>
      <vt:lpstr>Histogram Matching </vt:lpstr>
      <vt:lpstr>Histogram Matching </vt:lpstr>
      <vt:lpstr>Histogram Matching </vt:lpstr>
      <vt:lpstr>Histogram Matching </vt:lpstr>
      <vt:lpstr>Some Tips</vt:lpstr>
      <vt:lpstr>Some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Using MATLAB</dc:title>
  <dc:creator>子昂 崔</dc:creator>
  <cp:lastModifiedBy>子昂 崔</cp:lastModifiedBy>
  <cp:revision>11</cp:revision>
  <dcterms:created xsi:type="dcterms:W3CDTF">2021-11-22T05:59:44Z</dcterms:created>
  <dcterms:modified xsi:type="dcterms:W3CDTF">2021-11-22T10:11:20Z</dcterms:modified>
</cp:coreProperties>
</file>