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788" r:id="rId2"/>
    <p:sldId id="376" r:id="rId3"/>
    <p:sldId id="426" r:id="rId4"/>
    <p:sldId id="257" r:id="rId5"/>
    <p:sldId id="331" r:id="rId6"/>
    <p:sldId id="332" r:id="rId7"/>
    <p:sldId id="333" r:id="rId8"/>
    <p:sldId id="334" r:id="rId9"/>
    <p:sldId id="335" r:id="rId10"/>
    <p:sldId id="336" r:id="rId11"/>
    <p:sldId id="341" r:id="rId12"/>
    <p:sldId id="337" r:id="rId13"/>
    <p:sldId id="338" r:id="rId14"/>
    <p:sldId id="339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427" r:id="rId28"/>
    <p:sldId id="786" r:id="rId29"/>
    <p:sldId id="787" r:id="rId30"/>
    <p:sldId id="377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78" r:id="rId43"/>
    <p:sldId id="379" r:id="rId44"/>
    <p:sldId id="380" r:id="rId45"/>
    <p:sldId id="367" r:id="rId46"/>
    <p:sldId id="420" r:id="rId47"/>
    <p:sldId id="421" r:id="rId48"/>
    <p:sldId id="418" r:id="rId49"/>
    <p:sldId id="366" r:id="rId50"/>
    <p:sldId id="422" r:id="rId51"/>
    <p:sldId id="368" r:id="rId52"/>
    <p:sldId id="425" r:id="rId53"/>
    <p:sldId id="370" r:id="rId54"/>
    <p:sldId id="423" r:id="rId55"/>
    <p:sldId id="371" r:id="rId56"/>
    <p:sldId id="424" r:id="rId57"/>
    <p:sldId id="372" r:id="rId58"/>
    <p:sldId id="373" r:id="rId59"/>
    <p:sldId id="374" r:id="rId60"/>
    <p:sldId id="289" r:id="rId61"/>
    <p:sldId id="290" r:id="rId62"/>
    <p:sldId id="375" r:id="rId63"/>
    <p:sldId id="313" r:id="rId64"/>
    <p:sldId id="342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35" autoAdjust="0"/>
  </p:normalViewPr>
  <p:slideViewPr>
    <p:cSldViewPr>
      <p:cViewPr varScale="1">
        <p:scale>
          <a:sx n="61" d="100"/>
          <a:sy n="61" d="100"/>
        </p:scale>
        <p:origin x="1458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cschool.cn/python/python-operators.html#ysf6" TargetMode="External"/><Relationship Id="rId3" Type="http://schemas.openxmlformats.org/officeDocument/2006/relationships/hyperlink" Target="https://www.w3cschool.cn/python/python-operators.html#ysf1" TargetMode="External"/><Relationship Id="rId7" Type="http://schemas.openxmlformats.org/officeDocument/2006/relationships/hyperlink" Target="https://www.w3cschool.cn/python/python-operators.html#ysf5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w3cschool.cn/python/python-operators.html#ysf4" TargetMode="External"/><Relationship Id="rId5" Type="http://schemas.openxmlformats.org/officeDocument/2006/relationships/hyperlink" Target="https://www.w3cschool.cn/python/python-operators.html#ysf3" TargetMode="External"/><Relationship Id="rId10" Type="http://schemas.openxmlformats.org/officeDocument/2006/relationships/hyperlink" Target="https://www.w3cschool.cn/python/python-operators.html#ysf8" TargetMode="External"/><Relationship Id="rId4" Type="http://schemas.openxmlformats.org/officeDocument/2006/relationships/hyperlink" Target="https://www.w3cschool.cn/python/python-operators.html#ysf2" TargetMode="External"/><Relationship Id="rId9" Type="http://schemas.openxmlformats.org/officeDocument/2006/relationships/hyperlink" Target="https://www.w3cschool.cn/python/python-operators.html#ysf7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python/python-operators.html#ysf1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python/python-operators.html#ysf1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cschool.cn/python/python-operators.html#ysf2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python/python-operators.html#ysf3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python/python-operators.html#ysf5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cschool.cn/python/python-operators.html#ysf7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Operators </a:t>
            </a:r>
            <a:r>
              <a:rPr lang="zh-CN" altLang="en-US" dirty="0">
                <a:solidFill>
                  <a:srgbClr val="0000FF"/>
                </a:solidFill>
                <a:latin typeface="Avenir Book"/>
                <a:cs typeface="Avenir Book"/>
              </a:rPr>
              <a:t>运算符</a:t>
            </a:r>
            <a:endParaRPr lang="en-US" altLang="zh-CN" dirty="0">
              <a:solidFill>
                <a:srgbClr val="0000FF"/>
              </a:solidFill>
              <a:latin typeface="Avenir Book"/>
              <a:cs typeface="Avenir Book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35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Avenir Next Regular"/>
                <a:cs typeface="Avenir Next Regular"/>
              </a:rPr>
              <a:t>Operators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 和 </a:t>
            </a:r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operands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</a:t>
            </a:r>
            <a:endParaRPr lang="en-US" altLang="zh-CN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算术运算符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比较（关系）运算符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赋值运算符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逻辑运算符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位运算符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成员运算符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身份运算符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运算符优先级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26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算术运算符</a:t>
            </a:r>
            <a:endParaRPr lang="en-US" altLang="zh-CN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运算符	描述	实例</a:t>
            </a:r>
          </a:p>
          <a:p>
            <a:r>
              <a:rPr lang="en-US" altLang="zh-CN" dirty="0"/>
              <a:t>+	</a:t>
            </a:r>
            <a:r>
              <a:rPr lang="zh-CN" altLang="en-US" dirty="0"/>
              <a:t>加 </a:t>
            </a:r>
            <a:r>
              <a:rPr lang="en-US" altLang="zh-CN" dirty="0"/>
              <a:t>- </a:t>
            </a:r>
            <a:r>
              <a:rPr lang="zh-CN" altLang="en-US" dirty="0"/>
              <a:t>两个对象相加	</a:t>
            </a:r>
            <a:r>
              <a:rPr lang="en-US" altLang="zh-CN" dirty="0"/>
              <a:t>a + b </a:t>
            </a:r>
            <a:r>
              <a:rPr lang="zh-CN" altLang="en-US" dirty="0"/>
              <a:t>输出结果 </a:t>
            </a:r>
            <a:r>
              <a:rPr lang="en-US" altLang="zh-CN" dirty="0"/>
              <a:t>30</a:t>
            </a:r>
          </a:p>
          <a:p>
            <a:r>
              <a:rPr lang="en-US" altLang="zh-CN" dirty="0"/>
              <a:t>-	</a:t>
            </a:r>
            <a:r>
              <a:rPr lang="zh-CN" altLang="en-US" dirty="0"/>
              <a:t>减 </a:t>
            </a:r>
            <a:r>
              <a:rPr lang="en-US" altLang="zh-CN" dirty="0"/>
              <a:t>- </a:t>
            </a:r>
            <a:r>
              <a:rPr lang="zh-CN" altLang="en-US" dirty="0"/>
              <a:t>得到负数或是一个数减去另一个数	</a:t>
            </a:r>
            <a:r>
              <a:rPr lang="en-US" altLang="zh-CN" dirty="0"/>
              <a:t>a - b </a:t>
            </a:r>
            <a:r>
              <a:rPr lang="zh-CN" altLang="en-US" dirty="0"/>
              <a:t>输出结果 </a:t>
            </a:r>
            <a:r>
              <a:rPr lang="en-US" altLang="zh-CN" dirty="0"/>
              <a:t>-10</a:t>
            </a:r>
          </a:p>
          <a:p>
            <a:r>
              <a:rPr lang="en-US" altLang="zh-CN" dirty="0"/>
              <a:t>*	</a:t>
            </a:r>
            <a:r>
              <a:rPr lang="zh-CN" altLang="en-US" dirty="0"/>
              <a:t>乘 </a:t>
            </a:r>
            <a:r>
              <a:rPr lang="en-US" altLang="zh-CN" dirty="0"/>
              <a:t>- </a:t>
            </a:r>
            <a:r>
              <a:rPr lang="zh-CN" altLang="en-US" dirty="0"/>
              <a:t>两个数相乘或是返回一个被重复若干次的字符串	</a:t>
            </a:r>
            <a:r>
              <a:rPr lang="en-US" altLang="zh-CN" dirty="0"/>
              <a:t>a * b </a:t>
            </a:r>
            <a:r>
              <a:rPr lang="zh-CN" altLang="en-US" dirty="0"/>
              <a:t>输出结果 </a:t>
            </a:r>
            <a:r>
              <a:rPr lang="en-US" altLang="zh-CN" dirty="0"/>
              <a:t>200</a:t>
            </a:r>
          </a:p>
          <a:p>
            <a:r>
              <a:rPr lang="en-US" altLang="zh-CN" dirty="0"/>
              <a:t>/	</a:t>
            </a:r>
            <a:r>
              <a:rPr lang="zh-CN" altLang="en-US" dirty="0"/>
              <a:t>除 </a:t>
            </a:r>
            <a:r>
              <a:rPr lang="en-US" altLang="zh-CN" dirty="0"/>
              <a:t>- x</a:t>
            </a:r>
            <a:r>
              <a:rPr lang="zh-CN" altLang="en-US" dirty="0"/>
              <a:t>除以</a:t>
            </a:r>
            <a:r>
              <a:rPr lang="en-US" altLang="zh-CN" dirty="0"/>
              <a:t>y	b / a </a:t>
            </a:r>
            <a:r>
              <a:rPr lang="zh-CN" altLang="en-US" dirty="0"/>
              <a:t>输出结果 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%	</a:t>
            </a:r>
            <a:r>
              <a:rPr lang="zh-CN" altLang="en-US" dirty="0"/>
              <a:t>取模 </a:t>
            </a:r>
            <a:r>
              <a:rPr lang="en-US" altLang="zh-CN" dirty="0"/>
              <a:t>- </a:t>
            </a:r>
            <a:r>
              <a:rPr lang="zh-CN" altLang="en-US" dirty="0"/>
              <a:t>返回除法的余数	</a:t>
            </a:r>
            <a:r>
              <a:rPr lang="en-US" altLang="zh-CN" dirty="0"/>
              <a:t>b % a </a:t>
            </a:r>
            <a:r>
              <a:rPr lang="zh-CN" altLang="en-US" dirty="0"/>
              <a:t>输出结果 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**	</a:t>
            </a:r>
            <a:r>
              <a:rPr lang="zh-CN" altLang="en-US" dirty="0"/>
              <a:t>幂 </a:t>
            </a:r>
            <a:r>
              <a:rPr lang="en-US" altLang="zh-CN" dirty="0"/>
              <a:t>- </a:t>
            </a:r>
            <a:r>
              <a:rPr lang="zh-CN" altLang="en-US" dirty="0"/>
              <a:t>返回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次幂	</a:t>
            </a:r>
            <a:r>
              <a:rPr lang="en-US" altLang="zh-CN" dirty="0"/>
              <a:t>a**b 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20</a:t>
            </a:r>
            <a:r>
              <a:rPr lang="zh-CN" altLang="en-US" dirty="0"/>
              <a:t>次方， 输出结果 </a:t>
            </a:r>
            <a:r>
              <a:rPr lang="en-US" altLang="zh-CN" dirty="0"/>
              <a:t>100000000000000000000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//	</a:t>
            </a:r>
            <a:r>
              <a:rPr lang="zh-CN" altLang="en-US" dirty="0"/>
              <a:t>取整除 </a:t>
            </a:r>
            <a:r>
              <a:rPr lang="en-US" altLang="zh-CN" dirty="0"/>
              <a:t>-</a:t>
            </a:r>
            <a:r>
              <a:rPr lang="zh-CN" altLang="en-US" dirty="0"/>
              <a:t>小于商的整数中最大的一个	</a:t>
            </a:r>
            <a:r>
              <a:rPr lang="en-US" altLang="zh-CN" dirty="0"/>
              <a:t>9//2 </a:t>
            </a:r>
            <a:r>
              <a:rPr lang="zh-CN" altLang="en-US" dirty="0"/>
              <a:t>输出结果 </a:t>
            </a:r>
            <a:r>
              <a:rPr lang="en-US" altLang="zh-CN" dirty="0"/>
              <a:t>4 , 9.0//2.0 </a:t>
            </a:r>
            <a:r>
              <a:rPr lang="zh-CN" altLang="en-US" dirty="0"/>
              <a:t>输出结果 </a:t>
            </a:r>
            <a:r>
              <a:rPr lang="en-US" altLang="zh-CN" dirty="0"/>
              <a:t>4.0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2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比较（关系）运算符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运算符	描述	实例</a:t>
            </a:r>
          </a:p>
          <a:p>
            <a:r>
              <a:rPr lang="en-US" altLang="zh-CN" dirty="0"/>
              <a:t>==	</a:t>
            </a:r>
            <a:r>
              <a:rPr lang="zh-CN" altLang="en-US" dirty="0"/>
              <a:t>等于 </a:t>
            </a:r>
            <a:r>
              <a:rPr lang="en-US" altLang="zh-CN" dirty="0"/>
              <a:t>- </a:t>
            </a:r>
            <a:r>
              <a:rPr lang="zh-CN" altLang="en-US" dirty="0"/>
              <a:t>比较对象是否相等	</a:t>
            </a:r>
            <a:r>
              <a:rPr lang="en-US" altLang="zh-CN" dirty="0"/>
              <a:t>(</a:t>
            </a:r>
            <a:r>
              <a:rPr lang="en-US" dirty="0"/>
              <a:t>a == b) </a:t>
            </a:r>
            <a:r>
              <a:rPr lang="zh-CN" altLang="en-US" dirty="0"/>
              <a:t>返回 </a:t>
            </a:r>
            <a:r>
              <a:rPr lang="en-US" dirty="0"/>
              <a:t>False。</a:t>
            </a:r>
          </a:p>
          <a:p>
            <a:r>
              <a:rPr lang="en-US" dirty="0"/>
              <a:t>!=	</a:t>
            </a:r>
            <a:r>
              <a:rPr lang="zh-CN" altLang="en-US" dirty="0"/>
              <a:t>不等于 </a:t>
            </a:r>
            <a:r>
              <a:rPr lang="en-US" altLang="zh-CN" dirty="0"/>
              <a:t>- </a:t>
            </a:r>
            <a:r>
              <a:rPr lang="zh-CN" altLang="en-US" dirty="0"/>
              <a:t>比较两个对象是否不相等	</a:t>
            </a:r>
            <a:r>
              <a:rPr lang="en-US" altLang="zh-CN" dirty="0"/>
              <a:t>(</a:t>
            </a:r>
            <a:r>
              <a:rPr lang="en-US" dirty="0"/>
              <a:t>a != b) </a:t>
            </a:r>
            <a:r>
              <a:rPr lang="zh-CN" altLang="en-US" dirty="0"/>
              <a:t>返回 </a:t>
            </a:r>
            <a:r>
              <a:rPr lang="en-US" dirty="0"/>
              <a:t>true.</a:t>
            </a:r>
          </a:p>
          <a:p>
            <a:r>
              <a:rPr lang="en-US" dirty="0"/>
              <a:t>&lt;&gt;	</a:t>
            </a:r>
            <a:r>
              <a:rPr lang="zh-CN" altLang="en-US" dirty="0"/>
              <a:t>不等于 </a:t>
            </a:r>
            <a:r>
              <a:rPr lang="en-US" altLang="zh-CN" dirty="0"/>
              <a:t>- </a:t>
            </a:r>
            <a:r>
              <a:rPr lang="zh-CN" altLang="en-US" dirty="0"/>
              <a:t>比较两个对象是否不相等	</a:t>
            </a:r>
            <a:r>
              <a:rPr lang="en-US" altLang="zh-CN" dirty="0"/>
              <a:t>(</a:t>
            </a:r>
            <a:r>
              <a:rPr lang="en-US" dirty="0"/>
              <a:t>a &lt;&gt; b) </a:t>
            </a:r>
            <a:r>
              <a:rPr lang="zh-CN" altLang="en-US" dirty="0"/>
              <a:t>返回 </a:t>
            </a:r>
            <a:r>
              <a:rPr lang="en-US" dirty="0"/>
              <a:t>true。</a:t>
            </a:r>
            <a:r>
              <a:rPr lang="zh-CN" altLang="en-US" dirty="0"/>
              <a:t>这个运算符类似 </a:t>
            </a:r>
            <a:r>
              <a:rPr lang="en-US" altLang="zh-CN" dirty="0"/>
              <a:t>!= 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&gt;	</a:t>
            </a:r>
            <a:r>
              <a:rPr lang="zh-CN" altLang="en-US" dirty="0"/>
              <a:t>大于 </a:t>
            </a:r>
            <a:r>
              <a:rPr lang="en-US" altLang="zh-CN" dirty="0"/>
              <a:t>- </a:t>
            </a:r>
            <a:r>
              <a:rPr lang="zh-CN" altLang="en-US" dirty="0"/>
              <a:t>返回</a:t>
            </a:r>
            <a:r>
              <a:rPr lang="en-US" dirty="0"/>
              <a:t>x</a:t>
            </a:r>
            <a:r>
              <a:rPr lang="zh-CN" altLang="en-US" dirty="0"/>
              <a:t>是否大于</a:t>
            </a:r>
            <a:r>
              <a:rPr lang="en-US" dirty="0"/>
              <a:t>y	(a &gt; b) </a:t>
            </a:r>
            <a:r>
              <a:rPr lang="zh-CN" altLang="en-US" dirty="0"/>
              <a:t>返回 </a:t>
            </a:r>
            <a:r>
              <a:rPr lang="en-US" dirty="0"/>
              <a:t>False。</a:t>
            </a:r>
          </a:p>
          <a:p>
            <a:r>
              <a:rPr lang="en-US" dirty="0"/>
              <a:t>&lt;	</a:t>
            </a:r>
            <a:r>
              <a:rPr lang="zh-CN" altLang="en-US" dirty="0"/>
              <a:t>小于 </a:t>
            </a:r>
            <a:r>
              <a:rPr lang="en-US" altLang="zh-CN" dirty="0"/>
              <a:t>- </a:t>
            </a:r>
            <a:r>
              <a:rPr lang="zh-CN" altLang="en-US" dirty="0"/>
              <a:t>返回</a:t>
            </a:r>
            <a:r>
              <a:rPr lang="en-US" dirty="0"/>
              <a:t>x</a:t>
            </a:r>
            <a:r>
              <a:rPr lang="zh-CN" altLang="en-US" dirty="0"/>
              <a:t>是否小于</a:t>
            </a:r>
            <a:r>
              <a:rPr lang="en-US" dirty="0"/>
              <a:t>y。</a:t>
            </a:r>
            <a:r>
              <a:rPr lang="zh-CN" altLang="en-US" dirty="0"/>
              <a:t>所有比较运算符返回</a:t>
            </a:r>
            <a:r>
              <a:rPr lang="en-US" altLang="zh-CN" dirty="0"/>
              <a:t>1</a:t>
            </a:r>
            <a:r>
              <a:rPr lang="zh-CN" altLang="en-US" dirty="0"/>
              <a:t>表示真，返回</a:t>
            </a:r>
            <a:r>
              <a:rPr lang="en-US" altLang="zh-CN" dirty="0"/>
              <a:t>0</a:t>
            </a:r>
            <a:r>
              <a:rPr lang="zh-CN" altLang="en-US" dirty="0"/>
              <a:t>表示假。这分别与特殊的变量</a:t>
            </a:r>
            <a:r>
              <a:rPr lang="en-US" dirty="0"/>
              <a:t>True</a:t>
            </a:r>
            <a:r>
              <a:rPr lang="zh-CN" altLang="en-US" dirty="0"/>
              <a:t>和</a:t>
            </a:r>
            <a:r>
              <a:rPr lang="en-US" dirty="0"/>
              <a:t>False</a:t>
            </a:r>
            <a:r>
              <a:rPr lang="zh-CN" altLang="en-US" dirty="0"/>
              <a:t>等价。注意，这些变量名的大写。	</a:t>
            </a:r>
            <a:r>
              <a:rPr lang="en-US" altLang="zh-CN" dirty="0"/>
              <a:t>(</a:t>
            </a:r>
            <a:r>
              <a:rPr lang="en-US" dirty="0"/>
              <a:t>a &lt; b) </a:t>
            </a:r>
            <a:r>
              <a:rPr lang="zh-CN" altLang="en-US" dirty="0"/>
              <a:t>返回 </a:t>
            </a:r>
            <a:r>
              <a:rPr lang="en-US" dirty="0"/>
              <a:t>true。</a:t>
            </a:r>
          </a:p>
          <a:p>
            <a:r>
              <a:rPr lang="en-US" dirty="0"/>
              <a:t>&gt;=	</a:t>
            </a:r>
            <a:r>
              <a:rPr lang="zh-CN" altLang="en-US" dirty="0"/>
              <a:t>大于等于 </a:t>
            </a:r>
            <a:r>
              <a:rPr lang="en-US" altLang="zh-CN" dirty="0"/>
              <a:t>- </a:t>
            </a:r>
            <a:r>
              <a:rPr lang="zh-CN" altLang="en-US" dirty="0"/>
              <a:t>返回</a:t>
            </a:r>
            <a:r>
              <a:rPr lang="en-US" dirty="0"/>
              <a:t>x</a:t>
            </a:r>
            <a:r>
              <a:rPr lang="zh-CN" altLang="en-US" dirty="0"/>
              <a:t>是否大于等于</a:t>
            </a:r>
            <a:r>
              <a:rPr lang="en-US" dirty="0"/>
              <a:t>y。	(a &gt;= b) </a:t>
            </a:r>
            <a:r>
              <a:rPr lang="zh-CN" altLang="en-US" dirty="0"/>
              <a:t>返回 </a:t>
            </a:r>
            <a:r>
              <a:rPr lang="en-US" dirty="0"/>
              <a:t>False。</a:t>
            </a:r>
          </a:p>
          <a:p>
            <a:r>
              <a:rPr lang="en-US" dirty="0"/>
              <a:t>&lt;=	</a:t>
            </a:r>
            <a:r>
              <a:rPr lang="zh-CN" altLang="en-US" dirty="0"/>
              <a:t>小于等于 </a:t>
            </a:r>
            <a:r>
              <a:rPr lang="en-US" altLang="zh-CN" dirty="0"/>
              <a:t>- </a:t>
            </a:r>
            <a:r>
              <a:rPr lang="zh-CN" altLang="en-US" dirty="0"/>
              <a:t>返回</a:t>
            </a:r>
            <a:r>
              <a:rPr lang="en-US" dirty="0"/>
              <a:t>x</a:t>
            </a:r>
            <a:r>
              <a:rPr lang="zh-CN" altLang="en-US" dirty="0"/>
              <a:t>是否小于等于</a:t>
            </a:r>
            <a:r>
              <a:rPr lang="en-US" dirty="0"/>
              <a:t>y。	(a &lt;= b) </a:t>
            </a:r>
            <a:r>
              <a:rPr lang="zh-CN" altLang="en-US" dirty="0"/>
              <a:t>返回 </a:t>
            </a:r>
            <a:r>
              <a:rPr lang="en-US" dirty="0"/>
              <a:t>true。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3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9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68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赋值运算符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+=	</a:t>
            </a:r>
            <a:r>
              <a:rPr lang="zh-CN" altLang="en-US" dirty="0"/>
              <a:t>加法赋值运算符	</a:t>
            </a:r>
            <a:r>
              <a:rPr lang="en-US" altLang="zh-CN" dirty="0"/>
              <a:t>c += a </a:t>
            </a:r>
            <a:r>
              <a:rPr lang="zh-CN" altLang="en-US" dirty="0"/>
              <a:t>等效于 </a:t>
            </a:r>
            <a:r>
              <a:rPr lang="en-US" altLang="zh-CN" dirty="0"/>
              <a:t>c = c + a</a:t>
            </a:r>
          </a:p>
          <a:p>
            <a:r>
              <a:rPr lang="en-US" altLang="zh-CN" dirty="0"/>
              <a:t>-=	</a:t>
            </a:r>
            <a:r>
              <a:rPr lang="zh-CN" altLang="en-US" dirty="0"/>
              <a:t>减法赋值运算符	</a:t>
            </a:r>
            <a:r>
              <a:rPr lang="en-US" altLang="zh-CN" dirty="0"/>
              <a:t>c -= a </a:t>
            </a:r>
            <a:r>
              <a:rPr lang="zh-CN" altLang="en-US" dirty="0"/>
              <a:t>等效于 </a:t>
            </a:r>
            <a:r>
              <a:rPr lang="en-US" altLang="zh-CN" dirty="0"/>
              <a:t>c = c - a</a:t>
            </a:r>
          </a:p>
          <a:p>
            <a:r>
              <a:rPr lang="en-US" altLang="zh-CN" dirty="0"/>
              <a:t>*=	</a:t>
            </a:r>
            <a:r>
              <a:rPr lang="zh-CN" altLang="en-US" dirty="0"/>
              <a:t>乘法赋值运算符	</a:t>
            </a:r>
            <a:r>
              <a:rPr lang="en-US" altLang="zh-CN" dirty="0"/>
              <a:t>c *= a </a:t>
            </a:r>
            <a:r>
              <a:rPr lang="zh-CN" altLang="en-US" dirty="0"/>
              <a:t>等效于 </a:t>
            </a:r>
            <a:r>
              <a:rPr lang="en-US" altLang="zh-CN" dirty="0"/>
              <a:t>c = c * a</a:t>
            </a:r>
          </a:p>
          <a:p>
            <a:r>
              <a:rPr lang="en-US" altLang="zh-CN" dirty="0"/>
              <a:t>/=	</a:t>
            </a:r>
            <a:r>
              <a:rPr lang="zh-CN" altLang="en-US" dirty="0"/>
              <a:t>除法赋值运算符	</a:t>
            </a:r>
            <a:r>
              <a:rPr lang="en-US" altLang="zh-CN" dirty="0"/>
              <a:t>c /= a </a:t>
            </a:r>
            <a:r>
              <a:rPr lang="zh-CN" altLang="en-US" dirty="0"/>
              <a:t>等效于 </a:t>
            </a:r>
            <a:r>
              <a:rPr lang="en-US" altLang="zh-CN" dirty="0"/>
              <a:t>c = c / a</a:t>
            </a:r>
          </a:p>
          <a:p>
            <a:r>
              <a:rPr lang="en-US" altLang="zh-CN" dirty="0"/>
              <a:t>%=	</a:t>
            </a:r>
            <a:r>
              <a:rPr lang="zh-CN" altLang="en-US" dirty="0"/>
              <a:t>取模赋值运算符	</a:t>
            </a:r>
            <a:r>
              <a:rPr lang="en-US" altLang="zh-CN" dirty="0"/>
              <a:t>c %= a </a:t>
            </a:r>
            <a:r>
              <a:rPr lang="zh-CN" altLang="en-US" dirty="0"/>
              <a:t>等效于 </a:t>
            </a:r>
            <a:r>
              <a:rPr lang="en-US" altLang="zh-CN" dirty="0"/>
              <a:t>c = c % a</a:t>
            </a:r>
          </a:p>
          <a:p>
            <a:r>
              <a:rPr lang="en-US" altLang="zh-CN" dirty="0"/>
              <a:t>**=	</a:t>
            </a:r>
            <a:r>
              <a:rPr lang="zh-CN" altLang="en-US" dirty="0"/>
              <a:t>幂赋值运算符	</a:t>
            </a:r>
            <a:r>
              <a:rPr lang="en-US" altLang="zh-CN" dirty="0"/>
              <a:t>c **= a </a:t>
            </a:r>
            <a:r>
              <a:rPr lang="zh-CN" altLang="en-US" dirty="0"/>
              <a:t>等效于 </a:t>
            </a:r>
            <a:r>
              <a:rPr lang="en-US" altLang="zh-CN" dirty="0"/>
              <a:t>c = c ** a</a:t>
            </a:r>
          </a:p>
          <a:p>
            <a:r>
              <a:rPr lang="en-US" altLang="zh-CN" dirty="0"/>
              <a:t>//=	</a:t>
            </a:r>
            <a:r>
              <a:rPr lang="zh-CN" altLang="en-US" dirty="0"/>
              <a:t>取整除赋值运算符	</a:t>
            </a:r>
            <a:r>
              <a:rPr lang="en-US" altLang="zh-CN" dirty="0"/>
              <a:t>c //= a </a:t>
            </a:r>
            <a:r>
              <a:rPr lang="zh-CN" altLang="en-US" dirty="0"/>
              <a:t>等效于 </a:t>
            </a:r>
            <a:r>
              <a:rPr lang="en-US" altLang="zh-CN" dirty="0"/>
              <a:t>c = c // a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09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位运算符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运算符	描述	实例</a:t>
            </a:r>
          </a:p>
          <a:p>
            <a:r>
              <a:rPr lang="en-US" altLang="zh-CN" dirty="0"/>
              <a:t>&amp;	</a:t>
            </a:r>
            <a:r>
              <a:rPr lang="zh-CN" altLang="en-US" dirty="0"/>
              <a:t>按位与运算符	</a:t>
            </a:r>
            <a:r>
              <a:rPr lang="en-US" altLang="zh-CN" dirty="0"/>
              <a:t>(a &amp; b) </a:t>
            </a:r>
            <a:r>
              <a:rPr lang="zh-CN" altLang="en-US" dirty="0"/>
              <a:t>输出结果 </a:t>
            </a:r>
            <a:r>
              <a:rPr lang="en-US" altLang="zh-CN" dirty="0"/>
              <a:t>12 </a:t>
            </a:r>
            <a:r>
              <a:rPr lang="zh-CN" altLang="en-US" dirty="0"/>
              <a:t>，二进制解释： </a:t>
            </a:r>
            <a:r>
              <a:rPr lang="en-US" altLang="zh-CN" dirty="0"/>
              <a:t>0000 1100     </a:t>
            </a:r>
            <a:r>
              <a:rPr lang="zh-CN" altLang="en-US" dirty="0"/>
              <a:t>只要有一个是</a:t>
            </a:r>
            <a:r>
              <a:rPr lang="en-US" altLang="zh-CN" dirty="0"/>
              <a:t>0</a:t>
            </a:r>
            <a:r>
              <a:rPr lang="zh-CN" altLang="en-US" dirty="0"/>
              <a:t>，就是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|	</a:t>
            </a:r>
            <a:r>
              <a:rPr lang="zh-CN" altLang="en-US" dirty="0"/>
              <a:t>按位或运算符	</a:t>
            </a:r>
            <a:r>
              <a:rPr lang="en-US" altLang="zh-CN" dirty="0"/>
              <a:t>(a | b) </a:t>
            </a:r>
            <a:r>
              <a:rPr lang="zh-CN" altLang="en-US" dirty="0"/>
              <a:t>输出结果 </a:t>
            </a:r>
            <a:r>
              <a:rPr lang="en-US" altLang="zh-CN" dirty="0"/>
              <a:t>61 </a:t>
            </a:r>
            <a:r>
              <a:rPr lang="zh-CN" altLang="en-US" dirty="0"/>
              <a:t>，二进制解释： </a:t>
            </a:r>
            <a:r>
              <a:rPr lang="en-US" altLang="zh-CN" dirty="0"/>
              <a:t>0011 1101     </a:t>
            </a:r>
            <a:r>
              <a:rPr lang="zh-CN" altLang="en-US" dirty="0"/>
              <a:t>只要有一个是</a:t>
            </a:r>
            <a:r>
              <a:rPr lang="en-US" altLang="zh-CN" dirty="0"/>
              <a:t>1</a:t>
            </a:r>
            <a:r>
              <a:rPr lang="zh-CN" altLang="en-US" dirty="0"/>
              <a:t>，就是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^	</a:t>
            </a:r>
            <a:r>
              <a:rPr lang="zh-CN" altLang="en-US" dirty="0"/>
              <a:t>按位异或运算符	</a:t>
            </a:r>
            <a:r>
              <a:rPr lang="en-US" altLang="zh-CN" dirty="0"/>
              <a:t>(a ^ b) </a:t>
            </a:r>
            <a:r>
              <a:rPr lang="zh-CN" altLang="en-US" dirty="0"/>
              <a:t>输出结果 </a:t>
            </a:r>
            <a:r>
              <a:rPr lang="en-US" altLang="zh-CN" dirty="0"/>
              <a:t>49 </a:t>
            </a:r>
            <a:r>
              <a:rPr lang="zh-CN" altLang="en-US" dirty="0"/>
              <a:t>，二进制解释： </a:t>
            </a:r>
            <a:r>
              <a:rPr lang="en-US" altLang="zh-CN" dirty="0"/>
              <a:t>0011 0001    </a:t>
            </a:r>
            <a:r>
              <a:rPr lang="zh-CN" altLang="en-US" dirty="0"/>
              <a:t>一样的话是</a:t>
            </a:r>
            <a:r>
              <a:rPr lang="en-US" altLang="zh-CN" dirty="0"/>
              <a:t>0</a:t>
            </a:r>
            <a:r>
              <a:rPr lang="zh-CN" altLang="en-US" dirty="0"/>
              <a:t>，不一样是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~	</a:t>
            </a:r>
            <a:r>
              <a:rPr lang="zh-CN" altLang="en-US" dirty="0"/>
              <a:t>按位取反运算符	</a:t>
            </a:r>
            <a:r>
              <a:rPr lang="en-US" altLang="zh-CN" dirty="0"/>
              <a:t>(~a ) </a:t>
            </a:r>
            <a:r>
              <a:rPr lang="zh-CN" altLang="en-US" dirty="0"/>
              <a:t>输出结果 </a:t>
            </a:r>
            <a:r>
              <a:rPr lang="en-US" altLang="zh-CN" dirty="0"/>
              <a:t>-61 </a:t>
            </a:r>
            <a:r>
              <a:rPr lang="zh-CN" altLang="en-US" dirty="0"/>
              <a:t>，二进制解释： </a:t>
            </a:r>
            <a:r>
              <a:rPr lang="en-US" altLang="zh-CN" dirty="0"/>
              <a:t>1100 0011</a:t>
            </a:r>
            <a:r>
              <a:rPr lang="zh-CN" altLang="en-US" dirty="0"/>
              <a:t>， 在一个有符号二进制数的补码形式。</a:t>
            </a:r>
          </a:p>
          <a:p>
            <a:r>
              <a:rPr lang="en-US" altLang="zh-CN" dirty="0"/>
              <a:t>&lt;&lt;	</a:t>
            </a:r>
            <a:r>
              <a:rPr lang="zh-CN" altLang="en-US" dirty="0"/>
              <a:t>左移动运算符	</a:t>
            </a:r>
            <a:r>
              <a:rPr lang="en-US" altLang="zh-CN" dirty="0"/>
              <a:t>a &lt;&lt; 2 </a:t>
            </a:r>
            <a:r>
              <a:rPr lang="zh-CN" altLang="en-US" dirty="0"/>
              <a:t>输出结果 </a:t>
            </a:r>
            <a:r>
              <a:rPr lang="en-US" altLang="zh-CN" dirty="0"/>
              <a:t>240 </a:t>
            </a:r>
            <a:r>
              <a:rPr lang="zh-CN" altLang="en-US" dirty="0"/>
              <a:t>，二进制解释： </a:t>
            </a:r>
            <a:r>
              <a:rPr lang="en-US" altLang="zh-CN" dirty="0"/>
              <a:t>1111 0000</a:t>
            </a:r>
          </a:p>
          <a:p>
            <a:r>
              <a:rPr lang="en-US" altLang="zh-CN" dirty="0"/>
              <a:t>&gt;&gt;	</a:t>
            </a:r>
            <a:r>
              <a:rPr lang="zh-CN" altLang="en-US" dirty="0"/>
              <a:t>右移动运算符	</a:t>
            </a:r>
            <a:r>
              <a:rPr lang="en-US" altLang="zh-CN" dirty="0"/>
              <a:t>a &gt;&gt; 2 </a:t>
            </a:r>
            <a:r>
              <a:rPr lang="zh-CN" altLang="en-US" dirty="0"/>
              <a:t>输出结果 </a:t>
            </a:r>
            <a:r>
              <a:rPr lang="en-US" altLang="zh-CN" dirty="0"/>
              <a:t>15 </a:t>
            </a:r>
            <a:r>
              <a:rPr lang="zh-CN" altLang="en-US" dirty="0"/>
              <a:t>，二进制解释： </a:t>
            </a:r>
            <a:r>
              <a:rPr lang="en-US" altLang="zh-CN" dirty="0"/>
              <a:t>0000 1111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6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成员运算符</a:t>
            </a:r>
          </a:p>
          <a:p>
            <a:r>
              <a:rPr lang="zh-CN" altLang="en-US" dirty="0"/>
              <a:t>检查左边操作数是否是右边操作数的成员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5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身份运算符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判断两个对象的内存地址是否一样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6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常量，被称为常量因为它们的值不变，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运算符的优先级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03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数字，字符串，表，元组，字典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虚数部分用</a:t>
            </a:r>
            <a:r>
              <a:rPr lang="en-US" altLang="zh-CN" dirty="0"/>
              <a:t>j</a:t>
            </a:r>
            <a:r>
              <a:rPr lang="zh-CN" altLang="en-US" dirty="0"/>
              <a:t>表示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6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1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7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Raises </a:t>
            </a:r>
            <a:r>
              <a:rPr lang="en-US" altLang="zh-CN" sz="1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KeyError</a:t>
            </a:r>
            <a:endParaRPr lang="en-US" altLang="zh-CN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28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42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29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21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#more-on-lis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ontrolflow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C587A-1454-4954-9B9E-1E4E8AA8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Reserved words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D218-908E-4065-A6AA-7A22D854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4434E-B603-4FC0-9460-01D16D40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Shape 177">
            <a:extLst>
              <a:ext uri="{FF2B5EF4-FFF2-40B4-BE49-F238E27FC236}">
                <a16:creationId xmlns:a16="http://schemas.microsoft.com/office/drawing/2014/main" id="{8B4E75CB-974A-4497-AD5F-1E90CF06155A}"/>
              </a:ext>
            </a:extLst>
          </p:cNvPr>
          <p:cNvSpPr txBox="1"/>
          <p:nvPr/>
        </p:nvSpPr>
        <p:spPr>
          <a:xfrm>
            <a:off x="1439531" y="2416524"/>
            <a:ext cx="6303101" cy="2089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and   del   for   is   raise   assert   </a:t>
            </a:r>
            <a:r>
              <a:rPr lang="en-US" sz="2800" b="0" i="0" u="none" strike="noStrike" cap="none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elif</a:t>
            </a:r>
            <a:r>
              <a:rPr lang="en-US" sz="28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  from   lambda   return   break   else   global   not   try   class   except   if   or   while   continue   exec   import   pass   yield   </a:t>
            </a:r>
            <a:r>
              <a:rPr lang="en-US" sz="2800" b="0" i="0" u="none" strike="noStrike" cap="none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28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  ﬁnally   in   print   as   with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F9A0AA0-E7A3-4232-A996-DEC0A297B017}"/>
              </a:ext>
            </a:extLst>
          </p:cNvPr>
          <p:cNvSpPr txBox="1"/>
          <p:nvPr/>
        </p:nvSpPr>
        <p:spPr>
          <a:xfrm>
            <a:off x="2654516" y="4879022"/>
            <a:ext cx="4003718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&gt;&gt;&gt; 32smith = ‘hello world’</a:t>
            </a:r>
          </a:p>
          <a:p>
            <a:r>
              <a:rPr lang="en-US" dirty="0" err="1">
                <a:solidFill>
                  <a:schemeClr val="bg1"/>
                </a:solidFill>
                <a:latin typeface="Times"/>
                <a:cs typeface="Times"/>
              </a:rPr>
              <a:t>SyntaxError</a:t>
            </a:r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: invalid syntax</a:t>
            </a:r>
          </a:p>
          <a:p>
            <a:endParaRPr lang="en-US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&gt;&gt;&gt; class = 27</a:t>
            </a:r>
          </a:p>
          <a:p>
            <a:r>
              <a:rPr lang="en-US" dirty="0" err="1">
                <a:solidFill>
                  <a:schemeClr val="bg1"/>
                </a:solidFill>
                <a:latin typeface="Times"/>
                <a:cs typeface="Times"/>
              </a:rPr>
              <a:t>SyntaxError</a:t>
            </a:r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: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185232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C587A-1454-4954-9B9E-1E4E8AA8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Reserved words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D218-908E-4065-A6AA-7A22D854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reserved words (keywords)</a:t>
            </a:r>
          </a:p>
          <a:p>
            <a:pPr lvl="1"/>
            <a:r>
              <a:rPr lang="en-US" dirty="0"/>
              <a:t>help(‘keywords’)</a:t>
            </a:r>
          </a:p>
          <a:p>
            <a:pPr lvl="1"/>
            <a:r>
              <a:rPr lang="en-US" dirty="0"/>
              <a:t>import keyword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keyword.kwlist</a:t>
            </a:r>
            <a:r>
              <a:rPr lang="en-US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74434E-B603-4FC0-9460-01D16D40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98975-BBA2-4244-8F19-F1FF4B5E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75" y="3789040"/>
            <a:ext cx="7494849" cy="22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7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656F0-A1C8-4B47-B34A-B8C3F802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Variable type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8D757-5243-46FA-96FD-53970A6B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 programmer (and the interpreter) can identify the type of a variable.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You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do not need to explicitly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define or declare the type of a variable.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x = 3   (for most other languages) 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x = 3 (for Python)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Python’s data types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Numbers 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String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List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Tuple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Dictionary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Bool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98B034-6534-470A-9401-001DB053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7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21DF-2D30-4A9E-AD60-4C93C869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Numbers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2AEA6-8828-4E05-B253-F4E46042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Python 3.X supports </a:t>
            </a:r>
            <a:r>
              <a:rPr lang="en-US" altLang="zh-CN" dirty="0">
                <a:solidFill>
                  <a:srgbClr val="000000"/>
                </a:solidFill>
                <a:latin typeface="Times"/>
                <a:cs typeface="Times"/>
              </a:rPr>
              <a:t>three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numerical types: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(signed integers)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float (floating point real values)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complex (complex numbers)</a:t>
            </a:r>
          </a:p>
          <a:p>
            <a:r>
              <a:rPr lang="en-US" dirty="0"/>
              <a:t>Variables of numeric types are created when you assign a value to them: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561C8B-CB2D-4F66-A2B9-912A77C9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740F17-A055-47A4-A931-6D82FBB8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438819"/>
            <a:ext cx="4104456" cy="21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4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CB0E7-9264-4E77-AC3D-B37D6BDC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2A8C6-9AC6-41D0-B9B1-D5DCBFED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Int, or integer, is positive or negative, without decimals, of unlimited length.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D1DFBD-2138-4657-B0EE-25730822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2E711-B511-4EA9-98A5-D354D901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12976"/>
            <a:ext cx="5149552" cy="23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7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CFD2-FAAF-4984-ABF9-923351BE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A62A6-B734-4326-8213-F4867103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Float, or "floating point number" is a number, positive or negative, containing one or more decimals.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FBFFC7-5463-4F85-BFE4-4473D7DE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502C39-4601-415B-92D3-B9E27EA7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60128"/>
            <a:ext cx="4680520" cy="20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6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CFD2-FAAF-4984-ABF9-923351BE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A62A6-B734-4326-8213-F4867103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 can also be scientific numbers with an "e" to indicate the power of 10.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FBFFC7-5463-4F85-BFE4-4473D7DE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EBD251-D0C0-46FE-95A9-2AB6FBAB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8920"/>
            <a:ext cx="560248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9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D6CD5-53A6-4EE7-B3E4-D7954357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4137F-A1DF-4F6B-9AE6-F0E1214F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numbers are written with a "j" as the imaginary part: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AC56C-ED24-4EF5-B2F2-5CFE37AD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F949A-70A6-4FC4-85C3-25C8C99C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24944"/>
            <a:ext cx="5112568" cy="2465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D72E173-2DAA-4C59-85B0-AFEC79B06E26}"/>
              </a:ext>
            </a:extLst>
          </p:cNvPr>
          <p:cNvCxnSpPr/>
          <p:nvPr/>
        </p:nvCxnSpPr>
        <p:spPr>
          <a:xfrm>
            <a:off x="3275856" y="3212976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4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E0095-519C-4908-A412-FE3FFE1C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33C8E-E67F-41E8-8FE4-D91830CA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Strings in Python are identified as a contiguous set of characters represented in the single or double quotes.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Subsets of strings can be taken using the slice operator ([ ] and [ : ]) with indexes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starting at 0 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in the beginning of the string.</a:t>
            </a:r>
          </a:p>
          <a:p>
            <a:endParaRPr 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4C77C-1301-4036-8409-DB4D3828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3DA8C4-6FDE-454C-81A8-6706E1B3BFB5}"/>
              </a:ext>
            </a:extLst>
          </p:cNvPr>
          <p:cNvSpPr/>
          <p:nvPr/>
        </p:nvSpPr>
        <p:spPr>
          <a:xfrm>
            <a:off x="251520" y="3645024"/>
            <a:ext cx="5616624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#!/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usr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/bin/python</a:t>
            </a:r>
          </a:p>
          <a:p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mystr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 = 'Hello World!'</a:t>
            </a:r>
          </a:p>
          <a:p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mystr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)    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complete string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mystr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0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first character of the string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mystr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2:5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characters starting from 3rd to 5th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mystr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2: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string starting from 3rd character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AF549C-3619-4519-80A4-B1445AA6A416}"/>
              </a:ext>
            </a:extLst>
          </p:cNvPr>
          <p:cNvSpPr/>
          <p:nvPr/>
        </p:nvSpPr>
        <p:spPr>
          <a:xfrm>
            <a:off x="6056037" y="3979899"/>
            <a:ext cx="2908451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31859C"/>
                </a:solidFill>
                <a:latin typeface="Times"/>
                <a:cs typeface="Times"/>
              </a:rPr>
              <a:t>Output:</a:t>
            </a:r>
          </a:p>
          <a:p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Hello World!</a:t>
            </a:r>
          </a:p>
          <a:p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H</a:t>
            </a:r>
          </a:p>
          <a:p>
            <a:r>
              <a:rPr lang="en-US" dirty="0" err="1">
                <a:solidFill>
                  <a:schemeClr val="bg1"/>
                </a:solidFill>
                <a:latin typeface="Times"/>
                <a:cs typeface="Times"/>
              </a:rPr>
              <a:t>llo</a:t>
            </a:r>
            <a:endParaRPr lang="en-US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"/>
                <a:cs typeface="Times"/>
              </a:rPr>
              <a:t>llo</a:t>
            </a:r>
            <a:r>
              <a:rPr lang="en-US" dirty="0">
                <a:solidFill>
                  <a:schemeClr val="bg1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"/>
                <a:cs typeface="Times"/>
              </a:rPr>
              <a:t>World!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A33EB39-3489-4A2C-AFE5-E6C53104F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777517"/>
              </p:ext>
            </p:extLst>
          </p:nvPr>
        </p:nvGraphicFramePr>
        <p:xfrm>
          <a:off x="2195736" y="5733256"/>
          <a:ext cx="519051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017">
                  <a:extLst>
                    <a:ext uri="{9D8B030D-6E8A-4147-A177-3AD203B41FA5}">
                      <a16:colId xmlns:a16="http://schemas.microsoft.com/office/drawing/2014/main" val="40547361"/>
                    </a:ext>
                  </a:extLst>
                </a:gridCol>
                <a:gridCol w="348243">
                  <a:extLst>
                    <a:ext uri="{9D8B030D-6E8A-4147-A177-3AD203B41FA5}">
                      <a16:colId xmlns:a16="http://schemas.microsoft.com/office/drawing/2014/main" val="1915090155"/>
                    </a:ext>
                  </a:extLst>
                </a:gridCol>
                <a:gridCol w="321927">
                  <a:extLst>
                    <a:ext uri="{9D8B030D-6E8A-4147-A177-3AD203B41FA5}">
                      <a16:colId xmlns:a16="http://schemas.microsoft.com/office/drawing/2014/main" val="2098652356"/>
                    </a:ext>
                  </a:extLst>
                </a:gridCol>
                <a:gridCol w="264910">
                  <a:extLst>
                    <a:ext uri="{9D8B030D-6E8A-4147-A177-3AD203B41FA5}">
                      <a16:colId xmlns:a16="http://schemas.microsoft.com/office/drawing/2014/main" val="232377045"/>
                    </a:ext>
                  </a:extLst>
                </a:gridCol>
                <a:gridCol w="264910">
                  <a:extLst>
                    <a:ext uri="{9D8B030D-6E8A-4147-A177-3AD203B41FA5}">
                      <a16:colId xmlns:a16="http://schemas.microsoft.com/office/drawing/2014/main" val="3457662632"/>
                    </a:ext>
                  </a:extLst>
                </a:gridCol>
                <a:gridCol w="327775">
                  <a:extLst>
                    <a:ext uri="{9D8B030D-6E8A-4147-A177-3AD203B41FA5}">
                      <a16:colId xmlns:a16="http://schemas.microsoft.com/office/drawing/2014/main" val="422368005"/>
                    </a:ext>
                  </a:extLst>
                </a:gridCol>
                <a:gridCol w="255033">
                  <a:extLst>
                    <a:ext uri="{9D8B030D-6E8A-4147-A177-3AD203B41FA5}">
                      <a16:colId xmlns:a16="http://schemas.microsoft.com/office/drawing/2014/main" val="1389378952"/>
                    </a:ext>
                  </a:extLst>
                </a:gridCol>
                <a:gridCol w="340576">
                  <a:extLst>
                    <a:ext uri="{9D8B030D-6E8A-4147-A177-3AD203B41FA5}">
                      <a16:colId xmlns:a16="http://schemas.microsoft.com/office/drawing/2014/main" val="2701909216"/>
                    </a:ext>
                  </a:extLst>
                </a:gridCol>
                <a:gridCol w="357429">
                  <a:extLst>
                    <a:ext uri="{9D8B030D-6E8A-4147-A177-3AD203B41FA5}">
                      <a16:colId xmlns:a16="http://schemas.microsoft.com/office/drawing/2014/main" val="2429660"/>
                    </a:ext>
                  </a:extLst>
                </a:gridCol>
                <a:gridCol w="357429">
                  <a:extLst>
                    <a:ext uri="{9D8B030D-6E8A-4147-A177-3AD203B41FA5}">
                      <a16:colId xmlns:a16="http://schemas.microsoft.com/office/drawing/2014/main" val="2121111072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194382488"/>
                    </a:ext>
                  </a:extLst>
                </a:gridCol>
                <a:gridCol w="430113">
                  <a:extLst>
                    <a:ext uri="{9D8B030D-6E8A-4147-A177-3AD203B41FA5}">
                      <a16:colId xmlns:a16="http://schemas.microsoft.com/office/drawing/2014/main" val="1770628621"/>
                    </a:ext>
                  </a:extLst>
                </a:gridCol>
                <a:gridCol w="430113">
                  <a:extLst>
                    <a:ext uri="{9D8B030D-6E8A-4147-A177-3AD203B41FA5}">
                      <a16:colId xmlns:a16="http://schemas.microsoft.com/office/drawing/2014/main" val="2542860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7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1591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8581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B8E52-0887-4332-8A0B-36AD7ADD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3F342-0C98-4C65-9854-7F5229A41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68863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strip() method removes any whitespace from the beginning or the end: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method returns the length of a string: </a:t>
            </a:r>
            <a:r>
              <a:rPr lang="en-US" dirty="0" err="1">
                <a:solidFill>
                  <a:srgbClr val="0000CD"/>
                </a:solidFill>
              </a:rPr>
              <a:t>len</a:t>
            </a:r>
            <a:r>
              <a:rPr lang="en-US" dirty="0"/>
              <a:t>(a)</a:t>
            </a:r>
          </a:p>
          <a:p>
            <a:r>
              <a:rPr lang="en-US" dirty="0"/>
              <a:t>String concatenate: </a:t>
            </a:r>
            <a:r>
              <a:rPr lang="en-US" dirty="0">
                <a:solidFill>
                  <a:srgbClr val="0000CD"/>
                </a:solidFill>
              </a:rPr>
              <a:t>print</a:t>
            </a:r>
            <a:r>
              <a:rPr lang="en-US" dirty="0"/>
              <a:t>(a+’!!!!’) </a:t>
            </a:r>
            <a:r>
              <a:rPr lang="en-US" dirty="0">
                <a:solidFill>
                  <a:srgbClr val="008000"/>
                </a:solidFill>
              </a:rPr>
              <a:t>#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 Hello, World! !!!!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/>
              <a:t>The lower() method returns the string in lower case </a:t>
            </a:r>
            <a:r>
              <a:rPr lang="en-US" dirty="0" err="1"/>
              <a:t>a.lower</a:t>
            </a:r>
            <a:r>
              <a:rPr lang="en-US" dirty="0"/>
              <a:t>()</a:t>
            </a:r>
          </a:p>
          <a:p>
            <a:r>
              <a:rPr lang="en-US" dirty="0"/>
              <a:t>The upper() method returns the string in upper case </a:t>
            </a:r>
            <a:r>
              <a:rPr lang="en-US" dirty="0" err="1"/>
              <a:t>a.upper</a:t>
            </a:r>
            <a:r>
              <a:rPr lang="en-US" dirty="0"/>
              <a:t>()</a:t>
            </a:r>
          </a:p>
          <a:p>
            <a:r>
              <a:rPr lang="en-US" dirty="0"/>
              <a:t>The replace() method replaces a string with another string:</a:t>
            </a:r>
          </a:p>
          <a:p>
            <a:pPr marL="0" indent="0">
              <a:buNone/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endParaRPr lang="en-US" dirty="0"/>
          </a:p>
          <a:p>
            <a:r>
              <a:rPr lang="en-US" dirty="0"/>
              <a:t>The split() method splits the string into substrings if it finds instances of the separator: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D16F28-307A-4F33-8B5D-A9430A5E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B0D5D8-F38D-46DD-9A60-43CB062BC6FD}"/>
              </a:ext>
            </a:extLst>
          </p:cNvPr>
          <p:cNvSpPr/>
          <p:nvPr/>
        </p:nvSpPr>
        <p:spPr>
          <a:xfrm>
            <a:off x="1475656" y="1916832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Hello, World! 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a.strip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returns "Hello, World!"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BF0E49-7E77-48C6-ACAC-81ECED4804E7}"/>
              </a:ext>
            </a:extLst>
          </p:cNvPr>
          <p:cNvSpPr/>
          <p:nvPr/>
        </p:nvSpPr>
        <p:spPr>
          <a:xfrm>
            <a:off x="1547664" y="4005064"/>
            <a:ext cx="7596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Jello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, World!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(a)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#but string a is not changed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DFAE13-622F-4D6E-A1BF-D806E33081C9}"/>
              </a:ext>
            </a:extLst>
          </p:cNvPr>
          <p:cNvSpPr/>
          <p:nvPr/>
        </p:nvSpPr>
        <p:spPr>
          <a:xfrm>
            <a:off x="251520" y="5405450"/>
            <a:ext cx="9011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"Hello, World!"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returns ['Hello', ' World!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a.split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#default splitter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, returns [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'Hello,', 'World!'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3BB4D2-F6C0-44AE-ACD0-F94EAAAE8AA5}"/>
              </a:ext>
            </a:extLst>
          </p:cNvPr>
          <p:cNvSpPr/>
          <p:nvPr/>
        </p:nvSpPr>
        <p:spPr>
          <a:xfrm>
            <a:off x="833737" y="639133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https://docs.python.org/3/library/stdtypes.html#string-methods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243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F2825-E8F8-45CB-8C85-FDF89172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office hours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C4D15-00AE-4C5E-AB0D-2F6FB553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today, first 4 weeks</a:t>
            </a:r>
          </a:p>
          <a:p>
            <a:r>
              <a:rPr lang="en-US" b="1" dirty="0"/>
              <a:t>Location: SIST 1B-101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1176B-4551-4F57-B07E-1FA40217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CCCF30-745B-4B1C-A4B4-DA33EE22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708920"/>
            <a:ext cx="7429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32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1D96D-949F-4DDE-A3BA-30E274C0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0B9E8-E68C-48DB-AE6F-93C5E75C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 list contains items separated by commas and enclosed within square brackets([]).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The values stored in a list can be accessed using the slice operator ([ ] and [ : ]) with indexes starting at 0 in the beginning of the list.</a:t>
            </a:r>
          </a:p>
          <a:p>
            <a:endParaRPr 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6AB85-7DCE-4627-9F93-6C886540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8AC21-10BF-4361-B2FD-44A1C67F480D}"/>
              </a:ext>
            </a:extLst>
          </p:cNvPr>
          <p:cNvSpPr/>
          <p:nvPr/>
        </p:nvSpPr>
        <p:spPr>
          <a:xfrm>
            <a:off x="323528" y="4149080"/>
            <a:ext cx="5625952" cy="184665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 = [ '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', 786 , 2.23, 'john', 70.2 ]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tinylist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 = [123, 'john']</a:t>
            </a:r>
          </a:p>
          <a:p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)    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complete list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0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first element of the list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1:3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elements starting from 2nd till 3rd 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thislist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2: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 	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elements starting from 3rd element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82D33F5-12A0-4355-87E9-62A4F9864729}"/>
              </a:ext>
            </a:extLst>
          </p:cNvPr>
          <p:cNvSpPr/>
          <p:nvPr/>
        </p:nvSpPr>
        <p:spPr>
          <a:xfrm>
            <a:off x="6083152" y="4410689"/>
            <a:ext cx="2923357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i-FI" sz="1600" b="1" u="sng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Output:</a:t>
            </a:r>
          </a:p>
          <a:p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['</a:t>
            </a:r>
            <a:r>
              <a:rPr lang="fi-FI" sz="1600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', 786, 2.23, '</a:t>
            </a:r>
            <a:r>
              <a:rPr lang="fi-FI" sz="1600" dirty="0" err="1">
                <a:solidFill>
                  <a:schemeClr val="bg1"/>
                </a:solidFill>
                <a:latin typeface="Times"/>
                <a:cs typeface="Times"/>
              </a:rPr>
              <a:t>john</a:t>
            </a:r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', 70.2]</a:t>
            </a:r>
          </a:p>
          <a:p>
            <a:r>
              <a:rPr lang="fi-FI" sz="1600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endParaRPr lang="fi-FI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[786, 2.23]</a:t>
            </a:r>
          </a:p>
          <a:p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[2.23, '</a:t>
            </a:r>
            <a:r>
              <a:rPr lang="fi-FI" sz="1600" dirty="0" err="1">
                <a:solidFill>
                  <a:schemeClr val="bg1"/>
                </a:solidFill>
                <a:latin typeface="Times"/>
                <a:cs typeface="Times"/>
              </a:rPr>
              <a:t>john</a:t>
            </a:r>
            <a:r>
              <a:rPr lang="fi-FI" sz="1600" dirty="0">
                <a:solidFill>
                  <a:schemeClr val="bg1"/>
                </a:solidFill>
                <a:latin typeface="Times"/>
                <a:cs typeface="Times"/>
              </a:rPr>
              <a:t>', 70.2]</a:t>
            </a:r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58D72A-38A5-4FBE-B765-BF84A03E723D}"/>
              </a:ext>
            </a:extLst>
          </p:cNvPr>
          <p:cNvSpPr txBox="1"/>
          <p:nvPr/>
        </p:nvSpPr>
        <p:spPr>
          <a:xfrm>
            <a:off x="323528" y="371023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Index:       0          1       2      3        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5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B643D-B4F2-4169-85CA-28E62445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1F970-78E5-4806-A191-B25D620D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value of a specific item, refer to the index number: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through the list items by using a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loop:</a:t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01B986-6C67-4F3D-958A-B3D6AF25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51E3B5-23C0-4EB1-8739-B17BEE26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7488832" cy="10563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0AE72EB-F9D0-4EDE-901B-FC210A65E35B}"/>
              </a:ext>
            </a:extLst>
          </p:cNvPr>
          <p:cNvSpPr/>
          <p:nvPr/>
        </p:nvSpPr>
        <p:spPr>
          <a:xfrm>
            <a:off x="899592" y="4420919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19E66B-7ACE-4F4E-A9F4-B26993BC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31" y="5450711"/>
            <a:ext cx="3623331" cy="7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51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D656A-C720-46D6-8363-7E1082BD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8A2C3-50F1-4C59-91CE-73309200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if a specified item is present in a list use the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keyword: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r>
              <a:rPr lang="en-US" dirty="0" err="1"/>
              <a:t>thislist.</a:t>
            </a:r>
            <a:r>
              <a:rPr lang="en-US" dirty="0" err="1">
                <a:solidFill>
                  <a:srgbClr val="FF0000"/>
                </a:solidFill>
              </a:rPr>
              <a:t>append</a:t>
            </a:r>
            <a:r>
              <a:rPr lang="en-US" dirty="0"/>
              <a:t>("orange")</a:t>
            </a:r>
          </a:p>
          <a:p>
            <a:r>
              <a:rPr lang="en-US" dirty="0" err="1"/>
              <a:t>thislist.</a:t>
            </a:r>
            <a:r>
              <a:rPr lang="en-US" dirty="0" err="1">
                <a:solidFill>
                  <a:srgbClr val="FF0000"/>
                </a:solidFill>
              </a:rPr>
              <a:t>insert</a:t>
            </a:r>
            <a:r>
              <a:rPr lang="en-US" dirty="0"/>
              <a:t>(1, "orange")</a:t>
            </a:r>
          </a:p>
          <a:p>
            <a:r>
              <a:rPr lang="en-US" dirty="0" err="1"/>
              <a:t>thislist.</a:t>
            </a:r>
            <a:r>
              <a:rPr lang="en-US" dirty="0" err="1">
                <a:solidFill>
                  <a:srgbClr val="FF0000"/>
                </a:solidFill>
              </a:rPr>
              <a:t>remove</a:t>
            </a:r>
            <a:r>
              <a:rPr lang="en-US" dirty="0"/>
              <a:t>("banana")</a:t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ACD33-C4C1-423D-9006-BA4ABBC1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D557BA-B3AF-4287-9C14-08198302B283}"/>
              </a:ext>
            </a:extLst>
          </p:cNvPr>
          <p:cNvSpPr/>
          <p:nvPr/>
        </p:nvSpPr>
        <p:spPr>
          <a:xfrm>
            <a:off x="1691680" y="2636912"/>
            <a:ext cx="6246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"Yes, 'apple' is in the fruits list"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339CB5-CD1C-4431-8050-19E95B37F84D}"/>
              </a:ext>
            </a:extLst>
          </p:cNvPr>
          <p:cNvSpPr/>
          <p:nvPr/>
        </p:nvSpPr>
        <p:spPr>
          <a:xfrm>
            <a:off x="611560" y="5687259"/>
            <a:ext cx="7182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https://docs.python.org/3/tutorial/datastructures.html#more-on-lists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697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722C-C4B4-4F85-9705-358A242F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C597-7A89-4ED9-8748-4DE88A5A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 tuple is another sequence data type that is similar to the list.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A tuple contains items separated by commas and enclosed within parentheses ().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Difference between lists and tuples:</a:t>
            </a:r>
          </a:p>
          <a:p>
            <a:pPr lvl="1">
              <a:buFont typeface="Wingdings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Times"/>
                <a:cs typeface="Times"/>
              </a:rPr>
              <a:t>Elements and size in lists can be changed, while tuples can not</a:t>
            </a:r>
          </a:p>
          <a:p>
            <a:endParaRPr 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64E7FA-3251-4355-8A0A-C84F7F9B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AD6CA5-08B7-40E3-818C-121AD06204C0}"/>
              </a:ext>
            </a:extLst>
          </p:cNvPr>
          <p:cNvSpPr/>
          <p:nvPr/>
        </p:nvSpPr>
        <p:spPr>
          <a:xfrm>
            <a:off x="107504" y="3932933"/>
            <a:ext cx="552181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#!/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usr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/bin/python</a:t>
            </a:r>
          </a:p>
          <a:p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 = ( '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', 786 , 2.23, 'john', 70.2  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tinytuple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 = (123, 'john')</a:t>
            </a:r>
          </a:p>
          <a:p>
            <a:endParaRPr lang="en-US" sz="16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)           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complete list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0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 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first element of the list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1:3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elements starting from 2nd till 3rd </a:t>
            </a:r>
          </a:p>
          <a:p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print(</a:t>
            </a:r>
            <a:r>
              <a:rPr lang="en-US" sz="1600" dirty="0" err="1">
                <a:solidFill>
                  <a:schemeClr val="bg1"/>
                </a:solidFill>
                <a:latin typeface="Times"/>
                <a:cs typeface="Times"/>
              </a:rPr>
              <a:t>thistuple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[</a:t>
            </a:r>
            <a:r>
              <a:rPr lang="en-US" sz="1600" dirty="0">
                <a:solidFill>
                  <a:srgbClr val="008000"/>
                </a:solidFill>
                <a:latin typeface="Times"/>
                <a:cs typeface="Times"/>
              </a:rPr>
              <a:t>2:</a:t>
            </a:r>
            <a:r>
              <a:rPr lang="en-US" sz="1600" dirty="0">
                <a:solidFill>
                  <a:schemeClr val="bg1"/>
                </a:solidFill>
                <a:latin typeface="Times"/>
                <a:cs typeface="Times"/>
              </a:rPr>
              <a:t>])     </a:t>
            </a:r>
            <a:r>
              <a:rPr lang="en-US" sz="1600" dirty="0">
                <a:solidFill>
                  <a:srgbClr val="800000"/>
                </a:solidFill>
                <a:latin typeface="Times"/>
                <a:cs typeface="Times"/>
              </a:rPr>
              <a:t># Prints elements starting from 3rd element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CF4866-3E91-4AE4-ACA8-F56A5A20AD1B}"/>
              </a:ext>
            </a:extLst>
          </p:cNvPr>
          <p:cNvSpPr/>
          <p:nvPr/>
        </p:nvSpPr>
        <p:spPr>
          <a:xfrm>
            <a:off x="5732559" y="4312153"/>
            <a:ext cx="318148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i-FI" b="1" u="sng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Output:</a:t>
            </a:r>
          </a:p>
          <a:p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('</a:t>
            </a:r>
            <a:r>
              <a:rPr lang="fi-FI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', 786, 2.23, '</a:t>
            </a:r>
            <a:r>
              <a:rPr lang="fi-FI" dirty="0" err="1">
                <a:solidFill>
                  <a:schemeClr val="bg1"/>
                </a:solidFill>
                <a:latin typeface="Times"/>
                <a:cs typeface="Times"/>
              </a:rPr>
              <a:t>john</a:t>
            </a:r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', 70.2)</a:t>
            </a:r>
          </a:p>
          <a:p>
            <a:r>
              <a:rPr lang="fi-FI" dirty="0" err="1">
                <a:solidFill>
                  <a:schemeClr val="bg1"/>
                </a:solidFill>
                <a:latin typeface="Times"/>
                <a:cs typeface="Times"/>
              </a:rPr>
              <a:t>abcd</a:t>
            </a:r>
            <a:endParaRPr lang="fi-FI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(786, 2.23)</a:t>
            </a:r>
          </a:p>
          <a:p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(2.23, '</a:t>
            </a:r>
            <a:r>
              <a:rPr lang="fi-FI" dirty="0" err="1">
                <a:solidFill>
                  <a:schemeClr val="bg1"/>
                </a:solidFill>
                <a:latin typeface="Times"/>
                <a:cs typeface="Times"/>
              </a:rPr>
              <a:t>john</a:t>
            </a:r>
            <a:r>
              <a:rPr lang="fi-FI" dirty="0">
                <a:solidFill>
                  <a:schemeClr val="bg1"/>
                </a:solidFill>
                <a:latin typeface="Times"/>
                <a:cs typeface="Times"/>
              </a:rPr>
              <a:t>', 70.2)</a:t>
            </a:r>
            <a:endParaRPr lang="en-US" dirty="0">
              <a:solidFill>
                <a:schemeClr val="bg1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06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8CC9-8B3E-45BC-9748-149947B4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4AF91-52AA-4A66-B954-3A8BE8CE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cannot change values in a tuple: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Through a Tuple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Item Exists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DAD75A-8FA1-4ABE-80D5-06F7C058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044A9E-3C39-495B-B629-C457DEEBCCB1}"/>
              </a:ext>
            </a:extLst>
          </p:cNvPr>
          <p:cNvSpPr/>
          <p:nvPr/>
        </p:nvSpPr>
        <p:spPr>
          <a:xfrm>
            <a:off x="971600" y="1916832"/>
            <a:ext cx="6174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"blackcurrant"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values will remain the same: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9EE1AB-D3A3-4D5E-A5EC-6DCFC614A6BA}"/>
              </a:ext>
            </a:extLst>
          </p:cNvPr>
          <p:cNvSpPr/>
          <p:nvPr/>
        </p:nvSpPr>
        <p:spPr>
          <a:xfrm>
            <a:off x="951248" y="3573016"/>
            <a:ext cx="5814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75934C-3EA1-43FE-ABF3-BED3E5212932}"/>
              </a:ext>
            </a:extLst>
          </p:cNvPr>
          <p:cNvSpPr/>
          <p:nvPr/>
        </p:nvSpPr>
        <p:spPr>
          <a:xfrm>
            <a:off x="951248" y="4763929"/>
            <a:ext cx="6501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"Yes, 'apple' is in the fruits tuple"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47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52947-3291-41CD-8613-963D05A0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7C27F-27CD-443F-976D-F96742C46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dictionary is a collection which is unordered, changeable and indexed. </a:t>
            </a:r>
          </a:p>
          <a:p>
            <a:r>
              <a:rPr lang="en-US">
                <a:solidFill>
                  <a:srgbClr val="000000"/>
                </a:solidFill>
                <a:latin typeface="Times"/>
                <a:cs typeface="Times"/>
              </a:rPr>
              <a:t>Consists of a number of key-value pairs.</a:t>
            </a:r>
          </a:p>
          <a:p>
            <a:r>
              <a:rPr lang="en-US">
                <a:solidFill>
                  <a:srgbClr val="000000"/>
                </a:solidFill>
                <a:latin typeface="Times"/>
                <a:cs typeface="Times"/>
              </a:rPr>
              <a:t>It is enclosed by curly braces (</a:t>
            </a:r>
            <a:r>
              <a:rPr lang="en-US" b="1">
                <a:solidFill>
                  <a:srgbClr val="008000"/>
                </a:solidFill>
                <a:latin typeface="Times"/>
                <a:cs typeface="Times"/>
              </a:rPr>
              <a:t>{ }</a:t>
            </a:r>
            <a:r>
              <a:rPr lang="en-US">
                <a:solidFill>
                  <a:srgbClr val="000000"/>
                </a:solidFill>
                <a:latin typeface="Times"/>
                <a:cs typeface="Times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EB9BAA-E549-46D4-903A-698FDFB1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40F0F6-AF37-40E9-AE15-E41E204E0B2E}"/>
              </a:ext>
            </a:extLst>
          </p:cNvPr>
          <p:cNvSpPr/>
          <p:nvPr/>
        </p:nvSpPr>
        <p:spPr>
          <a:xfrm>
            <a:off x="899592" y="393305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Ford"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"model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Mustang"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"year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31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FEDE3-5D0C-432C-BFE5-F82A3848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EEDB0-67B5-4CB9-A13F-861DB09E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Get value</a:t>
            </a:r>
          </a:p>
          <a:p>
            <a:endParaRPr lang="en-US" sz="2800" dirty="0"/>
          </a:p>
          <a:p>
            <a:r>
              <a:rPr lang="en-US" sz="2800" dirty="0"/>
              <a:t>Change Values</a:t>
            </a:r>
          </a:p>
          <a:p>
            <a:endParaRPr lang="en-US" sz="2800" dirty="0"/>
          </a:p>
          <a:p>
            <a:r>
              <a:rPr lang="en-US" sz="2800" dirty="0"/>
              <a:t>Loop through keys</a:t>
            </a:r>
          </a:p>
          <a:p>
            <a:endParaRPr lang="en-US" sz="2800" dirty="0"/>
          </a:p>
          <a:p>
            <a:r>
              <a:rPr lang="en-US" sz="2800" dirty="0"/>
              <a:t>Loop through values</a:t>
            </a:r>
          </a:p>
          <a:p>
            <a:endParaRPr lang="en-US" sz="2800" dirty="0"/>
          </a:p>
          <a:p>
            <a:r>
              <a:rPr lang="en-US" sz="2800" dirty="0"/>
              <a:t>Add/delete items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42FC2-50AB-46CC-8572-D1CB24F2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AB57D5-406F-49EB-AFE1-73354864ABB6}"/>
              </a:ext>
            </a:extLst>
          </p:cNvPr>
          <p:cNvSpPr/>
          <p:nvPr/>
        </p:nvSpPr>
        <p:spPr>
          <a:xfrm>
            <a:off x="1115616" y="2123564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5AD0C6-A605-49AE-B6B1-93849BD9E587}"/>
              </a:ext>
            </a:extLst>
          </p:cNvPr>
          <p:cNvSpPr/>
          <p:nvPr/>
        </p:nvSpPr>
        <p:spPr>
          <a:xfrm>
            <a:off x="1100538" y="31409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2018</a:t>
            </a:r>
            <a:br>
              <a:rPr lang="en-US" dirty="0"/>
            </a:b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2DC4B4-5724-4E06-B4EE-3E7FFDD0C8FF}"/>
              </a:ext>
            </a:extLst>
          </p:cNvPr>
          <p:cNvSpPr/>
          <p:nvPr/>
        </p:nvSpPr>
        <p:spPr>
          <a:xfrm>
            <a:off x="1115616" y="38631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9DFE44-A7F2-4B0F-A45E-F0BD78745A27}"/>
              </a:ext>
            </a:extLst>
          </p:cNvPr>
          <p:cNvSpPr/>
          <p:nvPr/>
        </p:nvSpPr>
        <p:spPr>
          <a:xfrm>
            <a:off x="1159263" y="47902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thisdict.values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EDA482-AE22-45DC-B09D-5FC1BE4EDCED}"/>
              </a:ext>
            </a:extLst>
          </p:cNvPr>
          <p:cNvSpPr/>
          <p:nvPr/>
        </p:nvSpPr>
        <p:spPr>
          <a:xfrm>
            <a:off x="1199293" y="5717269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"red"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D38EEB-454A-40DA-B255-2DC3C0C7C387}"/>
              </a:ext>
            </a:extLst>
          </p:cNvPr>
          <p:cNvSpPr/>
          <p:nvPr/>
        </p:nvSpPr>
        <p:spPr>
          <a:xfrm>
            <a:off x="1226676" y="6023616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69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55568-F7F3-4389-ACFF-9B3FC6ED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5AE76-A67C-4ED0-B41F-DFBD05B8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collection which is unordered and unindexed, written with curly brackets.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{1,2,’a’,’b’} 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set() # empty set, not  {}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3600" b="1" dirty="0"/>
              <a:t>Common uses include </a:t>
            </a:r>
          </a:p>
          <a:p>
            <a:pPr marL="757136" lvl="1" indent="-457200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/>
              <a:t>membership testing</a:t>
            </a:r>
          </a:p>
          <a:p>
            <a:pPr marL="757136" lvl="1" indent="-457200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/>
              <a:t>removing duplicates from a sequence</a:t>
            </a:r>
          </a:p>
          <a:p>
            <a:pPr marL="757136" lvl="1" indent="-457200">
              <a:lnSpc>
                <a:spcPct val="120000"/>
              </a:lnSpc>
              <a:spcBef>
                <a:spcPts val="0"/>
              </a:spcBef>
            </a:pPr>
            <a:r>
              <a:rPr lang="en-US" altLang="zh-CN" sz="3400" dirty="0"/>
              <a:t>intersection, union, difference, and symmetric difference</a:t>
            </a:r>
          </a:p>
          <a:p>
            <a:pPr marL="228600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15496B-089B-4703-B728-81A25494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50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1746"/>
          <p:cNvSpPr>
            <a:spLocks noGrp="1" noChangeArrowheads="1"/>
          </p:cNvSpPr>
          <p:nvPr>
            <p:ph idx="4294967295"/>
          </p:nvPr>
        </p:nvSpPr>
        <p:spPr>
          <a:xfrm>
            <a:off x="337456" y="1023257"/>
            <a:ext cx="8425543" cy="5671455"/>
          </a:xfrm>
          <a:prstGeom prst="rect">
            <a:avLst/>
          </a:prstGeom>
          <a:solidFill>
            <a:schemeClr val="tx1"/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a.pop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a.remove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a.add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b.issubset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c = 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c.isdisjoint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 = 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1.00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 Set</a:t>
            </a:r>
          </a:p>
        </p:txBody>
      </p:sp>
      <p:sp>
        <p:nvSpPr>
          <p:cNvPr id="5" name="矩形 4"/>
          <p:cNvSpPr/>
          <p:nvPr/>
        </p:nvSpPr>
        <p:spPr>
          <a:xfrm>
            <a:off x="5627916" y="1055909"/>
            <a:ext cx="2808512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b="1" dirty="0">
                <a:solidFill>
                  <a:srgbClr val="0000FF"/>
                </a:solidFill>
              </a:rPr>
              <a:t>pop</a:t>
            </a:r>
            <a:r>
              <a:rPr lang="en-US" altLang="zh-CN" sz="2400" b="1" dirty="0">
                <a:solidFill>
                  <a:srgbClr val="FF0000"/>
                </a:solidFill>
              </a:rPr>
              <a:t>: remove and return an arbitrary set element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43393" y="2436964"/>
            <a:ext cx="2749491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b="1" dirty="0">
                <a:solidFill>
                  <a:srgbClr val="0000FF"/>
                </a:solidFill>
              </a:rPr>
              <a:t>pop</a:t>
            </a:r>
            <a:r>
              <a:rPr lang="en-US" altLang="zh-CN" sz="2400" b="1" dirty="0">
                <a:solidFill>
                  <a:srgbClr val="FF0000"/>
                </a:solidFill>
              </a:rPr>
              <a:t> and </a:t>
            </a:r>
            <a:r>
              <a:rPr lang="en-US" altLang="zh-CN" sz="2400" b="1" dirty="0">
                <a:solidFill>
                  <a:srgbClr val="0000FF"/>
                </a:solidFill>
              </a:rPr>
              <a:t>remove</a:t>
            </a:r>
            <a:r>
              <a:rPr lang="en-US" altLang="zh-CN" sz="2400" b="1" dirty="0">
                <a:solidFill>
                  <a:srgbClr val="FF0000"/>
                </a:solidFill>
              </a:rPr>
              <a:t> raise </a:t>
            </a:r>
            <a:r>
              <a:rPr lang="en-US" altLang="zh-CN" sz="2400" b="1" dirty="0" err="1">
                <a:solidFill>
                  <a:srgbClr val="0000FF"/>
                </a:solidFill>
              </a:rPr>
              <a:t>KeyError</a:t>
            </a:r>
            <a:r>
              <a:rPr lang="en-US" altLang="zh-CN" sz="2400" b="1" dirty="0">
                <a:solidFill>
                  <a:srgbClr val="FF0000"/>
                </a:solidFill>
              </a:rPr>
              <a:t> if the set does </a:t>
            </a:r>
            <a:r>
              <a:rPr lang="en-US" altLang="zh-CN" sz="2400" b="1" dirty="0">
                <a:solidFill>
                  <a:srgbClr val="0000FF"/>
                </a:solidFill>
              </a:rPr>
              <a:t>not</a:t>
            </a:r>
            <a:r>
              <a:rPr lang="en-US" altLang="zh-CN" sz="2400" b="1" dirty="0">
                <a:solidFill>
                  <a:srgbClr val="FF0000"/>
                </a:solidFill>
              </a:rPr>
              <a:t> contain the element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5423" y="5757011"/>
            <a:ext cx="274949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altLang="zh-CN" sz="2400" b="1" dirty="0">
                <a:solidFill>
                  <a:srgbClr val="0000FF"/>
                </a:solidFill>
              </a:rPr>
              <a:t>Elements are compared via ==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1746"/>
          <p:cNvSpPr>
            <a:spLocks noGrp="1" noChangeArrowheads="1"/>
          </p:cNvSpPr>
          <p:nvPr>
            <p:ph idx="4294967295"/>
          </p:nvPr>
        </p:nvSpPr>
        <p:spPr>
          <a:xfrm>
            <a:off x="337457" y="1325564"/>
            <a:ext cx="8643260" cy="5260294"/>
          </a:xfrm>
          <a:prstGeom prst="rect">
            <a:avLst/>
          </a:prstGeom>
          <a:solidFill>
            <a:schemeClr val="tx1"/>
          </a:solidFill>
          <a:ln w="22225">
            <a:solidFill>
              <a:schemeClr val="accent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				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# union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a_set.union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			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# union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			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# intersection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a_set.intersection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	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# intersection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a_set.difference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	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# difference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a_set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b_set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8641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564E8-6D16-4E5C-9BEA-8D21F21B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930D1-EC56-4404-8828-800793FD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Tutorial 1 video recording has been uploaded, check Piazza</a:t>
            </a:r>
          </a:p>
          <a:p>
            <a:r>
              <a:rPr lang="en-US" altLang="zh-CN" dirty="0"/>
              <a:t>Tutorial time will be decided soon, according to the pool results.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766F2-A4DB-48CA-B5CC-9D0B8D0B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1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8C393-9B97-4F76-835A-7A48113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 type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E17DD-D217-43CA-BE2E-84D6D1E4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Only has two values: True and False</a:t>
            </a:r>
          </a:p>
          <a:p>
            <a:r>
              <a:rPr lang="en-US" altLang="zh-CN" dirty="0"/>
              <a:t>True equals to int 1</a:t>
            </a:r>
          </a:p>
          <a:p>
            <a:endParaRPr lang="en-US" altLang="zh-CN" dirty="0"/>
          </a:p>
          <a:p>
            <a:r>
              <a:rPr lang="en-US" altLang="zh-CN" dirty="0"/>
              <a:t>Any zero numerical values are False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Associated with Logic and Comparison Operations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484C7D-FDE6-4132-99BF-BF86B7F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BA0AF5-CB41-4DC5-B509-D91308C0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1878470" cy="5760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BFD8B9-8C96-4E66-867E-E636392E4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005064"/>
            <a:ext cx="2908904" cy="136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C2F30-63CB-46D0-96FD-D4D33E57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variable type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1DE96-5C9D-4AB0-84B2-2FF145D0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If you are not sure what type a variable has, the interpreter can tell you by using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type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&gt;&gt;&gt; type(‘Hello, world!’)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	  &lt;type ‘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str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’&gt;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&gt;&gt;&gt; type(17)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	  &lt;type ‘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’&gt;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&gt;&gt;&gt; type(3.2)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	  &lt;type ‘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’&gt;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&gt;&gt;&gt; type(‘4.7’)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	  &lt;type ‘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str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’&gt;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ADE46-508F-41E8-A603-713598FB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742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F5BE3-EF7E-4CB9-8890-7425C7FD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matters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10DE0-5F64-49B5-9D84-14A0F1C3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Python knows what “type” everything is.</a:t>
            </a: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Some operations are prohibited.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You can not add a string to an integer.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D14FD-AA74-4498-B126-F56FC5D3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Shape 367">
            <a:extLst>
              <a:ext uri="{FF2B5EF4-FFF2-40B4-BE49-F238E27FC236}">
                <a16:creationId xmlns:a16="http://schemas.microsoft.com/office/drawing/2014/main" id="{449B8210-9FC5-4E38-BFA6-E60799A0D411}"/>
              </a:ext>
            </a:extLst>
          </p:cNvPr>
          <p:cNvSpPr txBox="1"/>
          <p:nvPr/>
        </p:nvSpPr>
        <p:spPr>
          <a:xfrm>
            <a:off x="1331640" y="3573016"/>
            <a:ext cx="6022498" cy="2082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'123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 = a</a:t>
            </a:r>
            <a:r>
              <a:rPr lang="en-US" sz="2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000" b="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000" b="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000" b="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000" b="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000" b="0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000" b="0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'int' objects</a:t>
            </a:r>
          </a:p>
        </p:txBody>
      </p:sp>
    </p:spTree>
    <p:extLst>
      <p:ext uri="{BB962C8B-B14F-4D97-AF65-F5344CB8AC3E}">
        <p14:creationId xmlns:p14="http://schemas.microsoft.com/office/powerpoint/2010/main" val="3477229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15C43-9BDF-4243-BBB8-FE206FF8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matters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BF63C-DA03-4E96-A2BB-3A49597B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Operations on the same type operands will lead to results with the same type, except division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+ int =&gt; int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– int =&gt; int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* int =&gt; int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 / int =&gt; float   (if in Python2, int)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3FE6F-48D2-4FDF-A392-1570A65C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706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6F535-5E70-49C5-866B-6E513F67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BD59B-C297-4D40-BCC5-F3527785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Covert type with the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built-in functions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int(), float(), str()</a:t>
            </a:r>
          </a:p>
          <a:p>
            <a:pPr lvl="1"/>
            <a:r>
              <a:rPr lang="en-US" dirty="0"/>
              <a:t>int() - constructs an integer number from an integer literal, a float literal (by rounding down to the previous whole number), or a string literal (providing the string represents a whole number)</a:t>
            </a:r>
          </a:p>
          <a:p>
            <a:pPr lvl="1"/>
            <a:r>
              <a:rPr lang="en-US" dirty="0"/>
              <a:t>float() - constructs a float number from an integer literal, a float literal or a string literal (providing the string represents a float or an integer)</a:t>
            </a:r>
          </a:p>
          <a:p>
            <a:pPr lvl="1"/>
            <a:r>
              <a:rPr lang="en-US" dirty="0"/>
              <a:t>str() - constructs a string from a wide variety of data types, including strings, integer literals and float literals</a:t>
            </a:r>
          </a:p>
          <a:p>
            <a:pPr lvl="1"/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8B9962-4126-4508-96D2-D96F7D1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23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6F535-5E70-49C5-866B-6E513F67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BD59B-C297-4D40-BCC5-F3527785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8B9962-4126-4508-96D2-D96F7D10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7E5FFD-D8AA-4952-9A23-1E9DF3480B08}"/>
              </a:ext>
            </a:extLst>
          </p:cNvPr>
          <p:cNvSpPr/>
          <p:nvPr/>
        </p:nvSpPr>
        <p:spPr>
          <a:xfrm>
            <a:off x="2411760" y="1600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x will be 1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2.8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y will be 2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z will be 3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5D2BAB-022B-42EA-9D1D-A9FE6F9F2E37}"/>
              </a:ext>
            </a:extLst>
          </p:cNvPr>
          <p:cNvSpPr/>
          <p:nvPr/>
        </p:nvSpPr>
        <p:spPr>
          <a:xfrm>
            <a:off x="2432855" y="28288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x will be 1.0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2.8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y will be 2.8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z will be 3.0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"4.2"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w will be 4.2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E82444-4144-4C5E-9B91-7954166D404E}"/>
              </a:ext>
            </a:extLst>
          </p:cNvPr>
          <p:cNvSpPr/>
          <p:nvPr/>
        </p:nvSpPr>
        <p:spPr>
          <a:xfrm>
            <a:off x="2432855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"s1"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x will be 's1'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y will be '2'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z will be '3.0'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8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4BD03-A347-41CA-BC93-69D8A60D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29370-7913-49BC-B109-F97E2ED6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We can ask Python to pause and read data from the keyboard using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input()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function.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input()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function returns a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D08A9-FE65-4F71-8F76-16415390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Shape 395">
            <a:extLst>
              <a:ext uri="{FF2B5EF4-FFF2-40B4-BE49-F238E27FC236}">
                <a16:creationId xmlns:a16="http://schemas.microsoft.com/office/drawing/2014/main" id="{7E944FED-E3C0-44F4-AB56-2E3531CA4EF4}"/>
              </a:ext>
            </a:extLst>
          </p:cNvPr>
          <p:cNvSpPr txBox="1"/>
          <p:nvPr/>
        </p:nvSpPr>
        <p:spPr>
          <a:xfrm>
            <a:off x="891502" y="3721100"/>
            <a:ext cx="7559447" cy="1505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name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What’s your name? </a:t>
            </a: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What’s your name? </a:t>
            </a: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HP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You type using keyboard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'Welcome', </a:t>
            </a: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 dirty="0">
                <a:solidFill>
                  <a:srgbClr val="FFFF00"/>
                </a:solidFill>
                <a:latin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Welcome HP</a:t>
            </a:r>
          </a:p>
        </p:txBody>
      </p:sp>
    </p:spTree>
    <p:extLst>
      <p:ext uri="{BB962C8B-B14F-4D97-AF65-F5344CB8AC3E}">
        <p14:creationId xmlns:p14="http://schemas.microsoft.com/office/powerpoint/2010/main" val="967992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E659B-95D7-4505-9F1B-7ADA5405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5FC97-CA4F-4F83-94EF-032B60C2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If we want to read a number from the keyboard, we must convert it from a string to a number using a type conversion function [int() or float()].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73C4F-349E-41CC-9249-28393D3D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Shape 403">
            <a:extLst>
              <a:ext uri="{FF2B5EF4-FFF2-40B4-BE49-F238E27FC236}">
                <a16:creationId xmlns:a16="http://schemas.microsoft.com/office/drawing/2014/main" id="{367D0F8E-CFEB-4D69-9BEE-A466D88D8341}"/>
              </a:ext>
            </a:extLst>
          </p:cNvPr>
          <p:cNvSpPr txBox="1"/>
          <p:nvPr/>
        </p:nvSpPr>
        <p:spPr>
          <a:xfrm>
            <a:off x="1335354" y="3963852"/>
            <a:ext cx="7140020" cy="181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 </a:t>
            </a: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 2 # 2 is the input from keyboard</a:t>
            </a:r>
            <a:endParaRPr lang="en-US" sz="2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('US floor', </a:t>
            </a:r>
            <a:r>
              <a:rPr lang="en-US" sz="2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0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US floor 3</a:t>
            </a:r>
            <a:endParaRPr lang="en-US" sz="2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204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AE29-ED89-461C-BCA8-1CDC3C60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Regular"/>
                <a:cs typeface="Avenir Next Regular"/>
              </a:rPr>
              <a:t>The assignment statement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2F424-500F-474F-B204-2F8420CF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 </a:t>
            </a:r>
            <a:r>
              <a:rPr lang="en-US" altLang="zh-CN" b="1" dirty="0"/>
              <a:t>statement</a:t>
            </a:r>
            <a:r>
              <a:rPr lang="en-US" altLang="zh-CN" dirty="0"/>
              <a:t> is an instruction that the Python interpreter can execute. E.g. if statement, while statement, assignment statement…</a:t>
            </a:r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 assignment statement creates new variables and gives them values.</a:t>
            </a: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 assignment statement consists of an 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expression on the right-hand side 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and a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to store the result.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&gt;&gt;&gt; message = “hello, world”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&gt;&gt;&gt; x = 17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&gt;&gt;&gt; pi = 3.14159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18F30-5B3A-415D-80D6-575A6B5B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07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6BCF0-8133-4A59-888A-C3EF5852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Regular"/>
                <a:cs typeface="Avenir Next Regular"/>
              </a:rPr>
              <a:t>Expressions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0A8CD-9C4B-443A-8C8C-0371AF76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 expression is a combination of values, variables, and </a:t>
            </a:r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operators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. Not every expression contains all of these elements.</a:t>
            </a: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If you type an expression on the command line (after &gt;&gt;&gt;), the interpreter </a:t>
            </a:r>
            <a:r>
              <a:rPr lang="en-US" b="1" dirty="0">
                <a:solidFill>
                  <a:srgbClr val="31859C"/>
                </a:solidFill>
                <a:latin typeface="Avenir Book"/>
                <a:cs typeface="Avenir Book"/>
              </a:rPr>
              <a:t>evaluates</a:t>
            </a:r>
            <a:r>
              <a:rPr lang="en-US" dirty="0">
                <a:solidFill>
                  <a:srgbClr val="31859C"/>
                </a:solidFill>
                <a:latin typeface="Avenir Book"/>
                <a:cs typeface="Avenir Book"/>
              </a:rPr>
              <a:t> 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it and displays the result.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&gt;&gt;&gt; 1+2*7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	      15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&gt;&gt;&gt;’Hello’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	      Hello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8C7E3-0972-44AB-803B-694D1A05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1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</a:t>
            </a:r>
          </a:p>
          <a:p>
            <a:r>
              <a:rPr lang="en-US" altLang="zh-CN" dirty="0"/>
              <a:t>Expressions</a:t>
            </a:r>
          </a:p>
          <a:p>
            <a:r>
              <a:rPr lang="en-US" altLang="zh-CN" dirty="0"/>
              <a:t>Statements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69A8B-83BF-4CEB-A46F-358E396F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Operators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9EB4B-015F-4041-9CDA-655307B5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Operators are special symbols that represent computations like addition and multiplication. </a:t>
            </a: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The values the operator uses are called </a:t>
            </a:r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operands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Types of operator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Arithmetic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Comparison (Relational)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Assignment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Logic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Bitwise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Membership operators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Identity operators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2406D5-8CAD-4C13-A2DF-CAEF1587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24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ACF0E-9E28-488E-85A3-B779CD84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040A-0A55-405C-99F8-6A59ACB2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sz="2000" dirty="0"/>
              <a:t>Arithmetic operators are used with numeric values to perform common mathematical operations: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C8E7BA-D5A8-4F88-B5EE-66835CB0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15B303-3BD7-4008-9746-EE884063B9AF}"/>
              </a:ext>
            </a:extLst>
          </p:cNvPr>
          <p:cNvSpPr txBox="1">
            <a:spLocks/>
          </p:cNvSpPr>
          <p:nvPr/>
        </p:nvSpPr>
        <p:spPr>
          <a:xfrm>
            <a:off x="179512" y="2852936"/>
            <a:ext cx="3497019" cy="2448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a = 10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b = 20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0ED44D-3943-4760-8FE2-3091FDEC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867089"/>
            <a:ext cx="58102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9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3A16D-4345-4E7C-AF9A-828AA0A1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The modulus operator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93E7C-40D6-4DC4-8E46-841CA5EA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It works on integers (and integer expressions) and yields the remainder when the first operand is divided by the second.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C3A26-0B63-40CE-9227-E34BCDBE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A2242AB5-DAAD-4A17-995D-927F2B21C9CC}"/>
              </a:ext>
            </a:extLst>
          </p:cNvPr>
          <p:cNvSpPr txBox="1"/>
          <p:nvPr/>
        </p:nvSpPr>
        <p:spPr>
          <a:xfrm>
            <a:off x="1919912" y="3633305"/>
            <a:ext cx="5225218" cy="13078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remainder = 7 % 3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print(remainder)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118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E52F1-1AFD-40A6-9BE8-5EB3DA6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Use case (1)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442C8-D9AF-4CE5-90B2-5E2BC650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You can check whether one number is divisible by another –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if x % y is zero, the x is divisible by y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EF3CB2-8698-4586-BD4B-6BC55E62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0ADF0A2B-1A21-423F-B89F-CDB260101711}"/>
              </a:ext>
            </a:extLst>
          </p:cNvPr>
          <p:cNvSpPr txBox="1"/>
          <p:nvPr/>
        </p:nvSpPr>
        <p:spPr>
          <a:xfrm>
            <a:off x="1798434" y="3533912"/>
            <a:ext cx="5225218" cy="2025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is_divisible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6 % 3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is_divisible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2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is_not_</a:t>
            </a:r>
            <a:r>
              <a:rPr lang="en-US" sz="2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divisible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7 % 3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is_not_divisible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6437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2B0BB-B830-4BD3-A9A7-703B4CBA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Use case (2)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3A58E-6F58-4CCE-86FF-7F820DBF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You can extract the right-most digit or digits from a number.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For example, the last two digits in 123491 is 91.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D16A8-6546-43C6-BBB3-62D11A6A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6" name="Shape 98">
            <a:extLst>
              <a:ext uri="{FF2B5EF4-FFF2-40B4-BE49-F238E27FC236}">
                <a16:creationId xmlns:a16="http://schemas.microsoft.com/office/drawing/2014/main" id="{002A428F-93C3-4824-B041-85A971C37A5A}"/>
              </a:ext>
            </a:extLst>
          </p:cNvPr>
          <p:cNvSpPr txBox="1"/>
          <p:nvPr/>
        </p:nvSpPr>
        <p:spPr>
          <a:xfrm>
            <a:off x="1798434" y="3533912"/>
            <a:ext cx="5225218" cy="20252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last_two_digits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123491 % 100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last_two_digits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91</a:t>
            </a:r>
            <a:endParaRPr lang="en-US" sz="2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last_one_digit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123491 % 10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last_one_digit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658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ACF0E-9E28-488E-85A3-B779CD84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040A-0A55-405C-99F8-6A59ACB2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en-US" sz="2000" dirty="0"/>
              <a:t>Compare values on either sides of them and decide the relation among them. </a:t>
            </a:r>
            <a:r>
              <a:rPr lang="en-US" sz="2000" b="1" dirty="0"/>
              <a:t>Give bool type results.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C8E7BA-D5A8-4F88-B5EE-66835CB0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15B303-3BD7-4008-9746-EE884063B9AF}"/>
              </a:ext>
            </a:extLst>
          </p:cNvPr>
          <p:cNvSpPr txBox="1">
            <a:spLocks/>
          </p:cNvSpPr>
          <p:nvPr/>
        </p:nvSpPr>
        <p:spPr>
          <a:xfrm>
            <a:off x="179512" y="2852936"/>
            <a:ext cx="3497019" cy="2448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a = 10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b = 20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651DBD-CAB6-42B4-9D21-3E1BCC34F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121" y="1885950"/>
            <a:ext cx="5343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2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05463" y="336588"/>
            <a:ext cx="8060106" cy="57150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Comparison: Example</a:t>
            </a:r>
            <a:endParaRPr lang="en-US" altLang="en-US" sz="6600" b="1" u="sng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970189"/>
              </p:ext>
            </p:extLst>
          </p:nvPr>
        </p:nvGraphicFramePr>
        <p:xfrm>
          <a:off x="1466850" y="1771650"/>
          <a:ext cx="6040438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Document" r:id="rId4" imgW="4641120" imgH="3271680" progId="Word.OpenDocumentText.12">
                  <p:embed/>
                </p:oleObj>
              </mc:Choice>
              <mc:Fallback>
                <p:oleObj name="Document" r:id="rId4" imgW="4641120" imgH="3271680" progId="Word.OpenDocumentTex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6850" y="1771650"/>
                        <a:ext cx="6040438" cy="425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041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1BDCF-BD40-43F6-8516-43A8224A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E3109-196C-49E7-929D-5415062262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Performs logic operations: and, or, not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B96DFB-A419-4C21-A3B7-B535487B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60848"/>
            <a:ext cx="5924550" cy="29813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E5B896A-874A-468A-AE3F-C4186FBA94D6}"/>
              </a:ext>
            </a:extLst>
          </p:cNvPr>
          <p:cNvSpPr/>
          <p:nvPr/>
        </p:nvSpPr>
        <p:spPr>
          <a:xfrm>
            <a:off x="971600" y="5208329"/>
            <a:ext cx="28664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Logical operators</a:t>
            </a:r>
          </a:p>
          <a:p>
            <a:r>
              <a:rPr lang="en-US" altLang="zh-CN" sz="2800" b="1" dirty="0"/>
              <a:t>ascending priority</a:t>
            </a:r>
            <a:endParaRPr lang="zh-CN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0FAA1C-DCF2-4333-BA1C-18D572231ABF}"/>
              </a:ext>
            </a:extLst>
          </p:cNvPr>
          <p:cNvSpPr/>
          <p:nvPr/>
        </p:nvSpPr>
        <p:spPr>
          <a:xfrm>
            <a:off x="469079" y="5208164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or   and    not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4D8A29-26AC-4318-BA88-D63292322DA8}"/>
              </a:ext>
            </a:extLst>
          </p:cNvPr>
          <p:cNvCxnSpPr/>
          <p:nvPr/>
        </p:nvCxnSpPr>
        <p:spPr>
          <a:xfrm>
            <a:off x="4211960" y="5731384"/>
            <a:ext cx="20057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8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65518" y="314554"/>
            <a:ext cx="8060106" cy="57150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Boolean: Example</a:t>
            </a:r>
            <a:endParaRPr lang="en-US" altLang="en-US" sz="6600" b="1" u="sng" dirty="0">
              <a:latin typeface="+mn-lt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917687"/>
              </p:ext>
            </p:extLst>
          </p:nvPr>
        </p:nvGraphicFramePr>
        <p:xfrm>
          <a:off x="203200" y="2438400"/>
          <a:ext cx="67278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4" imgW="4619160" imgH="1072800" progId="Word.OpenDocumentText.12">
                  <p:embed/>
                </p:oleObj>
              </mc:Choice>
              <mc:Fallback>
                <p:oleObj name="Document" r:id="rId4" imgW="4619160" imgH="1072800" progId="Word.OpenDocumentText.12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" y="2438400"/>
                        <a:ext cx="6727825" cy="152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377187" y="1866917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Output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301797" y="2412171"/>
            <a:ext cx="1647022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da-DK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da-DK" altLang="zh-CN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da-DK" altLang="zh-CN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334700" y="2690237"/>
            <a:ext cx="967097" cy="1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610122" y="3108878"/>
            <a:ext cx="771181" cy="1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610121" y="3549548"/>
            <a:ext cx="771181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4DA18-9BA6-447B-8C9A-FCEB21C8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F87F0-1F4F-4070-A581-1E8403F5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331398-DE12-42F6-8FC6-11E23F66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95F4C-8CBA-4EF1-8F43-58288620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707" y="1165050"/>
            <a:ext cx="5542585" cy="56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6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885A-A04F-44DA-9A97-94AFDB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Constants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AA1EAD-A294-4325-AFC2-E3B4FAC5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/>
                <a:cs typeface="Avenir Book"/>
              </a:rPr>
              <a:t>Fixed values </a:t>
            </a:r>
            <a:r>
              <a:rPr lang="en-US" dirty="0">
                <a:latin typeface="Avenir Book"/>
                <a:cs typeface="Avenir Book"/>
              </a:rPr>
              <a:t>such as numbers, letters, and strings are called “constants” because their value does not change.</a:t>
            </a:r>
          </a:p>
          <a:p>
            <a:r>
              <a:rPr lang="en-US" dirty="0">
                <a:latin typeface="Avenir Book"/>
                <a:cs typeface="Avenir Book"/>
              </a:rPr>
              <a:t>Numeric constants: e.g. 100 280 8.8</a:t>
            </a:r>
          </a:p>
          <a:p>
            <a:r>
              <a:rPr lang="en-US" dirty="0">
                <a:latin typeface="Avenir Book"/>
                <a:cs typeface="Avenir Book"/>
              </a:rPr>
              <a:t>String constants use single quotes (‘) or double quotes (“)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33BC0D-CF9F-485D-853E-E37656AC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ECA1D18E-D967-4482-AA02-B4FDC5F59193}"/>
              </a:ext>
            </a:extLst>
          </p:cNvPr>
          <p:cNvSpPr txBox="1"/>
          <p:nvPr/>
        </p:nvSpPr>
        <p:spPr>
          <a:xfrm>
            <a:off x="4283968" y="4428758"/>
            <a:ext cx="3816424" cy="1957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world’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101575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00CA-6CD7-413B-B54C-3B2E2342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421EE-C81B-47E1-884B-6734C251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EB100C-DD89-4563-93C0-F450AF7F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FCB137-51E4-448F-BBBD-429BDA03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81794"/>
            <a:ext cx="6280956" cy="18722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DA9833-D915-4AFF-82C2-09BCEC04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28032"/>
            <a:ext cx="635323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26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8525D-BDE5-4215-B541-7F043FCD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4F518-E814-49C4-A7A6-208AC7C0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68614D-8377-4AD0-ADDB-4E5A3BE4D123}"/>
              </a:ext>
            </a:extLst>
          </p:cNvPr>
          <p:cNvSpPr txBox="1">
            <a:spLocks/>
          </p:cNvSpPr>
          <p:nvPr/>
        </p:nvSpPr>
        <p:spPr>
          <a:xfrm>
            <a:off x="90585" y="1653555"/>
            <a:ext cx="3329689" cy="5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Assume variable a holds 60 and variable b holds 13.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Binary representation: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a = 0011 1100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b = 0000 1101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a &amp; b = 0000 1100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a | b = 0011 1101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venir Book"/>
                <a:cs typeface="Avenir Book"/>
              </a:rPr>
              <a:t>a ^ b = 0011 0001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BB81DF-E0BC-4ADC-82EA-74F5E8BE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53" y="2015390"/>
            <a:ext cx="5952002" cy="45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41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54330-E503-4277-B6DD-2CFB0BA3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CA0EB-94DD-40DD-91C7-E019AB19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06486-7470-40A8-9D4E-8D6F761D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BFDCC5-C9D4-4A66-8F71-83A3C383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452437"/>
            <a:ext cx="76866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42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8112C-58DF-4A0A-BFD9-B4A38B10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E0223-AE5C-4433-A592-EC854091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Test for memberships in a sequence, such as strings, lists, or tuples.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5F5DE-EE7D-4FD1-AB06-CA60522D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  <p:pic>
        <p:nvPicPr>
          <p:cNvPr id="5" name="Picture 4" descr="Screen Shot 2016-01-05 at 12.51.18 PM.png">
            <a:extLst>
              <a:ext uri="{FF2B5EF4-FFF2-40B4-BE49-F238E27FC236}">
                <a16:creationId xmlns:a16="http://schemas.microsoft.com/office/drawing/2014/main" id="{8D0382A5-030D-4D83-B1AE-034D9BBE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62124"/>
            <a:ext cx="7772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87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16C71-64D8-4960-BB1D-2EE97516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46F24-5D2D-4D16-9B2A-9F0C3E06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2CB29-D5F2-4204-9193-F30AF281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15DC4C-B892-455F-9240-CAAC6A774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35475"/>
            <a:ext cx="5616624" cy="47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97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7B246-92FC-47B3-B93C-3B877F29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4A8285-853C-4FD9-AB5B-FD4F417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  <p:pic>
        <p:nvPicPr>
          <p:cNvPr id="5" name="Picture 3" descr="Screen Shot 2016-01-05 at 12.52.09 PM.png">
            <a:extLst>
              <a:ext uri="{FF2B5EF4-FFF2-40B4-BE49-F238E27FC236}">
                <a16:creationId xmlns:a16="http://schemas.microsoft.com/office/drawing/2014/main" id="{B9824A22-3614-4C2F-943E-47E9FDB63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0" y="2332753"/>
            <a:ext cx="7760099" cy="3060857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96721C6-F265-4875-8315-A1295BCCF03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Compare the memory location of two objects. </a:t>
            </a:r>
          </a:p>
        </p:txBody>
      </p:sp>
    </p:spTree>
    <p:extLst>
      <p:ext uri="{BB962C8B-B14F-4D97-AF65-F5344CB8AC3E}">
        <p14:creationId xmlns:p14="http://schemas.microsoft.com/office/powerpoint/2010/main" val="3950893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9DB79-A015-481A-9D2F-F7022569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86780-B1BB-45BC-BC2F-11AEDE15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CDDDA-62EF-43EB-A749-1D82A9CC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F17A88-7A18-4F94-9E63-94FB51FA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6" y="1419142"/>
            <a:ext cx="6977567" cy="35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97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60275-B416-463C-8CDB-B226ED89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B35EF-7563-4939-878E-F8A0B6D5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When more than one operator appears in an expression, the order of evaluation depends on the rules of precedence. 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Parentheses have the highest precedence and can be used to force an expression to evaluate in the order you want. 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Exponentiation has the next highest precedence.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Multiplication and Division have the same precedence, which is higher than Addition and Subtraction, which also have the same precedence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Operators with the same precedence are evaluated from left to right. 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9FE26-27ED-4875-A0CF-1B059166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80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03F7B-2564-4B1A-AB8D-543CA408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87A58-7AFF-4458-87CD-2903A61F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57724-F8FB-422B-8D14-FABDB3BC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4548D6-D9FD-4D37-9396-B85051B5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80738"/>
            <a:ext cx="87439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00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2C730-34B7-438A-8633-130D7912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2BDF6-6240-467F-B4A2-A4DA0AA4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 assignment statement consists of an 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expression on the right-hand side 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and a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to store the result.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X = 3.9 * X * (1 - X)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D75BF-AE0C-4FD1-B575-4C237322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9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2DB10-EBE7-42DD-88C1-65239701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Variables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59316-8158-4DD2-BC1D-2C7905BB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/>
                <a:cs typeface="Avenir Book"/>
              </a:rPr>
              <a:t>A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variable</a:t>
            </a:r>
            <a:r>
              <a:rPr lang="en-US" dirty="0">
                <a:latin typeface="Avenir Book"/>
                <a:cs typeface="Avenir Book"/>
              </a:rPr>
              <a:t> is a named place in the memory where a programmer can store data and later retrieve the data using the variable “</a:t>
            </a:r>
            <a:r>
              <a:rPr lang="en-US" dirty="0">
                <a:solidFill>
                  <a:srgbClr val="800000"/>
                </a:solidFill>
                <a:latin typeface="Avenir Book"/>
                <a:cs typeface="Avenir Book"/>
              </a:rPr>
              <a:t>name</a:t>
            </a:r>
            <a:r>
              <a:rPr lang="en-US" dirty="0">
                <a:latin typeface="Avenir Book"/>
                <a:cs typeface="Avenir Book"/>
              </a:rPr>
              <a:t>”.</a:t>
            </a:r>
          </a:p>
          <a:p>
            <a:r>
              <a:rPr lang="en-US" dirty="0">
                <a:latin typeface="Avenir Book"/>
                <a:cs typeface="Avenir Book"/>
              </a:rPr>
              <a:t>Programmers need to choose the names of the variables.</a:t>
            </a:r>
          </a:p>
          <a:p>
            <a:r>
              <a:rPr lang="en-US" dirty="0">
                <a:latin typeface="Avenir Book"/>
                <a:cs typeface="Avenir Book"/>
              </a:rPr>
              <a:t>You can change the contents of a variable in a later statement.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E6CF09-7AF3-4F8F-977C-825797A5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0" name="Shape 148">
            <a:extLst>
              <a:ext uri="{FF2B5EF4-FFF2-40B4-BE49-F238E27FC236}">
                <a16:creationId xmlns:a16="http://schemas.microsoft.com/office/drawing/2014/main" id="{018DA73E-5653-415E-9E60-104917089F2A}"/>
              </a:ext>
            </a:extLst>
          </p:cNvPr>
          <p:cNvSpPr txBox="1"/>
          <p:nvPr/>
        </p:nvSpPr>
        <p:spPr>
          <a:xfrm>
            <a:off x="1744856" y="5773716"/>
            <a:ext cx="2126460" cy="956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</p:txBody>
      </p:sp>
      <p:sp>
        <p:nvSpPr>
          <p:cNvPr id="11" name="Shape 144">
            <a:extLst>
              <a:ext uri="{FF2B5EF4-FFF2-40B4-BE49-F238E27FC236}">
                <a16:creationId xmlns:a16="http://schemas.microsoft.com/office/drawing/2014/main" id="{14430094-B89A-42B5-9F8D-47FB88F6C230}"/>
              </a:ext>
            </a:extLst>
          </p:cNvPr>
          <p:cNvSpPr txBox="1"/>
          <p:nvPr/>
        </p:nvSpPr>
        <p:spPr>
          <a:xfrm>
            <a:off x="5721351" y="5374204"/>
            <a:ext cx="1874733" cy="536575"/>
          </a:xfrm>
          <a:prstGeom prst="rect">
            <a:avLst/>
          </a:prstGeom>
          <a:noFill/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i="0" u="none" strike="noStrike" cap="none" dirty="0"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12" name="Shape 145">
            <a:extLst>
              <a:ext uri="{FF2B5EF4-FFF2-40B4-BE49-F238E27FC236}">
                <a16:creationId xmlns:a16="http://schemas.microsoft.com/office/drawing/2014/main" id="{9993CFC4-3D39-4F01-B0C8-AB8160113BC5}"/>
              </a:ext>
            </a:extLst>
          </p:cNvPr>
          <p:cNvSpPr txBox="1"/>
          <p:nvPr/>
        </p:nvSpPr>
        <p:spPr>
          <a:xfrm>
            <a:off x="5294313" y="5374205"/>
            <a:ext cx="22225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13" name="Shape 146">
            <a:extLst>
              <a:ext uri="{FF2B5EF4-FFF2-40B4-BE49-F238E27FC236}">
                <a16:creationId xmlns:a16="http://schemas.microsoft.com/office/drawing/2014/main" id="{784729FD-BA79-4D2E-BEBE-BD242C96F904}"/>
              </a:ext>
            </a:extLst>
          </p:cNvPr>
          <p:cNvSpPr txBox="1"/>
          <p:nvPr/>
        </p:nvSpPr>
        <p:spPr>
          <a:xfrm>
            <a:off x="5702301" y="6094930"/>
            <a:ext cx="1893783" cy="533400"/>
          </a:xfrm>
          <a:prstGeom prst="rect">
            <a:avLst/>
          </a:prstGeom>
          <a:noFill/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defRPr sz="2800">
                <a:latin typeface="Cabin"/>
                <a:ea typeface="Cabin"/>
                <a:cs typeface="Cabin"/>
              </a:defRPr>
            </a:lvl1pPr>
          </a:lstStyle>
          <a:p>
            <a:r>
              <a:rPr lang="en-US" dirty="0">
                <a:sym typeface="Cabin"/>
              </a:rPr>
              <a:t> 14               </a:t>
            </a:r>
          </a:p>
        </p:txBody>
      </p:sp>
      <p:sp>
        <p:nvSpPr>
          <p:cNvPr id="14" name="Shape 147">
            <a:extLst>
              <a:ext uri="{FF2B5EF4-FFF2-40B4-BE49-F238E27FC236}">
                <a16:creationId xmlns:a16="http://schemas.microsoft.com/office/drawing/2014/main" id="{D1AEAA52-662D-48C8-A703-C8779AC534BA}"/>
              </a:ext>
            </a:extLst>
          </p:cNvPr>
          <p:cNvSpPr txBox="1"/>
          <p:nvPr/>
        </p:nvSpPr>
        <p:spPr>
          <a:xfrm>
            <a:off x="5286376" y="6111053"/>
            <a:ext cx="202405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23105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1670682" y="2602040"/>
            <a:ext cx="6883065" cy="6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5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&gt;&gt;&gt;x</a:t>
            </a:r>
            <a:r>
              <a:rPr lang="en-US" sz="35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903054" y="638175"/>
            <a:ext cx="2328075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1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27289" y="785813"/>
            <a:ext cx="1743075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3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&gt;&gt;&gt; X = 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26826" y="4857750"/>
            <a:ext cx="3975919" cy="1247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3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right side is an expression. </a:t>
            </a:r>
            <a:br>
              <a:rPr lang="en-US" sz="23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3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Once the expression is evaluated,</a:t>
            </a:r>
            <a:r>
              <a:rPr lang="en-US" sz="23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3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result is placed in (assigned to) x.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547888" y="1988840"/>
            <a:ext cx="50625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3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236617" y="2169586"/>
            <a:ext cx="598050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3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</a:p>
        </p:txBody>
      </p:sp>
      <p:cxnSp>
        <p:nvCxnSpPr>
          <p:cNvPr id="248" name="Shape 248"/>
          <p:cNvCxnSpPr>
            <a:cxnSpLocks/>
          </p:cNvCxnSpPr>
          <p:nvPr/>
        </p:nvCxnSpPr>
        <p:spPr>
          <a:xfrm flipV="1">
            <a:off x="4506708" y="1533957"/>
            <a:ext cx="1313250" cy="133488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9" name="Shape 249"/>
          <p:cNvCxnSpPr>
            <a:cxnSpLocks/>
          </p:cNvCxnSpPr>
          <p:nvPr/>
        </p:nvCxnSpPr>
        <p:spPr>
          <a:xfrm flipH="1" flipV="1">
            <a:off x="6304346" y="1482310"/>
            <a:ext cx="530437" cy="1350641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326827" y="814388"/>
            <a:ext cx="3700462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3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variable is a memory location used to store a value (</a:t>
            </a:r>
            <a:r>
              <a:rPr lang="en-US" sz="23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  <a:r>
              <a:rPr lang="en-US" sz="23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33F04FF-7A78-4EFF-A909-B3E6B0CC7A00}"/>
              </a:ext>
            </a:extLst>
          </p:cNvPr>
          <p:cNvGrpSpPr/>
          <p:nvPr/>
        </p:nvGrpSpPr>
        <p:grpSpPr>
          <a:xfrm>
            <a:off x="5364088" y="3242170"/>
            <a:ext cx="1872529" cy="466649"/>
            <a:chOff x="5364088" y="3242170"/>
            <a:chExt cx="1872529" cy="466649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2F3B060-271E-4DFF-8023-91F352A5D711}"/>
                </a:ext>
              </a:extLst>
            </p:cNvPr>
            <p:cNvCxnSpPr/>
            <p:nvPr/>
          </p:nvCxnSpPr>
          <p:spPr>
            <a:xfrm>
              <a:off x="5364088" y="3287379"/>
              <a:ext cx="1872529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hape 247">
              <a:extLst>
                <a:ext uri="{FF2B5EF4-FFF2-40B4-BE49-F238E27FC236}">
                  <a16:creationId xmlns:a16="http://schemas.microsoft.com/office/drawing/2014/main" id="{8B0A72C0-C96E-4F4E-8186-3DB206056DEF}"/>
                </a:ext>
              </a:extLst>
            </p:cNvPr>
            <p:cNvSpPr txBox="1"/>
            <p:nvPr/>
          </p:nvSpPr>
          <p:spPr>
            <a:xfrm>
              <a:off x="5971514" y="3242170"/>
              <a:ext cx="598050" cy="4666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300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0.</a:t>
              </a:r>
              <a:r>
                <a:rPr lang="en-US" altLang="zh-CN" sz="2300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4</a:t>
              </a:r>
              <a:endParaRPr lang="en-US" sz="23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2548929-5857-4306-B717-5BC14A284142}"/>
              </a:ext>
            </a:extLst>
          </p:cNvPr>
          <p:cNvGrpSpPr/>
          <p:nvPr/>
        </p:nvGrpSpPr>
        <p:grpSpPr>
          <a:xfrm>
            <a:off x="2928484" y="3244451"/>
            <a:ext cx="1872529" cy="466649"/>
            <a:chOff x="2928484" y="3244451"/>
            <a:chExt cx="1872529" cy="466649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DD66F37-E85D-44C9-AED3-3320AF9F2749}"/>
                </a:ext>
              </a:extLst>
            </p:cNvPr>
            <p:cNvCxnSpPr/>
            <p:nvPr/>
          </p:nvCxnSpPr>
          <p:spPr>
            <a:xfrm>
              <a:off x="2928484" y="3278963"/>
              <a:ext cx="1872529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hape 247">
              <a:extLst>
                <a:ext uri="{FF2B5EF4-FFF2-40B4-BE49-F238E27FC236}">
                  <a16:creationId xmlns:a16="http://schemas.microsoft.com/office/drawing/2014/main" id="{32F07D50-7410-4C09-90A5-D46A41E2864F}"/>
                </a:ext>
              </a:extLst>
            </p:cNvPr>
            <p:cNvSpPr txBox="1"/>
            <p:nvPr/>
          </p:nvSpPr>
          <p:spPr>
            <a:xfrm>
              <a:off x="3565723" y="3244451"/>
              <a:ext cx="598050" cy="4666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300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2.34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7E1304F-25D9-4B97-9F41-F04F9FB7AF2E}"/>
              </a:ext>
            </a:extLst>
          </p:cNvPr>
          <p:cNvGrpSpPr/>
          <p:nvPr/>
        </p:nvGrpSpPr>
        <p:grpSpPr>
          <a:xfrm>
            <a:off x="3707904" y="3646886"/>
            <a:ext cx="2736304" cy="466649"/>
            <a:chOff x="3707904" y="3646886"/>
            <a:chExt cx="2736304" cy="466649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093F5B5-9CE1-47D0-88D5-1EBBFC51ABE3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3708819"/>
              <a:ext cx="2736304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hape 247">
              <a:extLst>
                <a:ext uri="{FF2B5EF4-FFF2-40B4-BE49-F238E27FC236}">
                  <a16:creationId xmlns:a16="http://schemas.microsoft.com/office/drawing/2014/main" id="{A4065682-F7A1-435B-B0CF-3030E11BE0A3}"/>
                </a:ext>
              </a:extLst>
            </p:cNvPr>
            <p:cNvSpPr txBox="1"/>
            <p:nvPr/>
          </p:nvSpPr>
          <p:spPr>
            <a:xfrm>
              <a:off x="4719730" y="3646886"/>
              <a:ext cx="851108" cy="46664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-US" sz="2300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0.936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600772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2784418" y="2724150"/>
            <a:ext cx="5769330" cy="68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00FF"/>
              </a:buClr>
              <a:buSzPct val="25000"/>
            </a:pPr>
            <a:r>
              <a:rPr lang="en-US" sz="35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US" sz="35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35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3.9   *   x   *   (  1   -   x  )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000750" y="638175"/>
            <a:ext cx="2657809" cy="9525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1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0.6    0.93</a:t>
            </a:r>
            <a:r>
              <a:rPr lang="en-US" altLang="zh-CN" sz="31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endParaRPr lang="en-US" sz="31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5055915" y="785813"/>
            <a:ext cx="714449" cy="64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3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X = 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26827" y="4662488"/>
            <a:ext cx="4023506" cy="1638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right side is an expression. </a:t>
            </a:r>
            <a:r>
              <a:rPr lang="en-US"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Once the expression is evaluated,</a:t>
            </a:r>
            <a:r>
              <a:rPr lang="en-US"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result is placed in (assigned to) the variable on the left side (i.e., x).</a:t>
            </a:r>
          </a:p>
        </p:txBody>
      </p:sp>
      <p:cxnSp>
        <p:nvCxnSpPr>
          <p:cNvPr id="266" name="Shape 266"/>
          <p:cNvCxnSpPr/>
          <p:nvPr/>
        </p:nvCxnSpPr>
        <p:spPr>
          <a:xfrm>
            <a:off x="2992027" y="3369469"/>
            <a:ext cx="2931927" cy="179665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5991820" y="4953001"/>
            <a:ext cx="758025" cy="4666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23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US" sz="2300" b="1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23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93</a:t>
            </a:r>
            <a:r>
              <a:rPr lang="en-US" altLang="zh-CN" sz="23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endParaRPr lang="en-US" sz="2300" dirty="0">
              <a:solidFill>
                <a:srgbClr val="FF99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26827" y="228600"/>
            <a:ext cx="3939637" cy="2028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0.6</a:t>
            </a:r>
            <a:r>
              <a:rPr lang="en-US" sz="2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 with a new value (</a:t>
            </a:r>
            <a:r>
              <a:rPr lang="en-US" sz="2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0.93</a:t>
            </a:r>
            <a:r>
              <a:rPr lang="en-US" sz="2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2992027" y="1365713"/>
            <a:ext cx="4044567" cy="15649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flipH="1">
            <a:off x="6156175" y="779859"/>
            <a:ext cx="429469" cy="664425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6156127" y="766763"/>
            <a:ext cx="322312" cy="59895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0767743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BCA8A-C544-410A-A16D-BAFF7ACE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0CE23-AF7C-40FE-A7AB-52B2D6F7E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Simple statements: executed sequentially and do not affect the flow of control.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Print statement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Assignment statement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And many others…</a:t>
            </a:r>
          </a:p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Compound statements: may affect the sequence of execution.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A728A-6C61-489B-94F2-0D758D79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692633B-382F-4F17-8A9A-CFDA2F07A323}"/>
              </a:ext>
            </a:extLst>
          </p:cNvPr>
          <p:cNvSpPr/>
          <p:nvPr/>
        </p:nvSpPr>
        <p:spPr>
          <a:xfrm>
            <a:off x="5436096" y="1988840"/>
            <a:ext cx="3187934" cy="31085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expression_stmt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assert_stmt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assignment_stmt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augmented_assignment_stmt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pass_stmt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del_stmt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return_stmt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yield_stmt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raise_stmt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break_stmt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continue_stmt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import_stmt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global_stmt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"/>
                <a:cs typeface="Times"/>
              </a:rPr>
              <a:t>                 | </a:t>
            </a:r>
            <a:r>
              <a:rPr lang="en-US" sz="1400" dirty="0" err="1">
                <a:solidFill>
                  <a:schemeClr val="bg1"/>
                </a:solidFill>
                <a:latin typeface="Times"/>
                <a:cs typeface="Times"/>
              </a:rPr>
              <a:t>nonlocal_stmt</a:t>
            </a:r>
            <a:endParaRPr lang="en-US" sz="1400" dirty="0">
              <a:solidFill>
                <a:schemeClr val="bg1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169169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altLang="zh-CN" dirty="0"/>
              <a:t>4.1 to 4.6 in </a:t>
            </a:r>
            <a:r>
              <a:rPr lang="en-US" u="sng" dirty="0">
                <a:hlinkClick r:id="rId3"/>
              </a:rPr>
              <a:t>4. More Control Flow Tools</a:t>
            </a:r>
            <a:endParaRPr lang="en-US" u="sng" dirty="0"/>
          </a:p>
          <a:p>
            <a:pPr lvl="1"/>
            <a:endParaRPr lang="en-US" u="sn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</a:t>
            </a:r>
          </a:p>
          <a:p>
            <a:r>
              <a:rPr lang="en-US" altLang="zh-CN" dirty="0"/>
              <a:t>Expressions</a:t>
            </a:r>
          </a:p>
          <a:p>
            <a:r>
              <a:rPr lang="en-US" altLang="zh-CN" dirty="0"/>
              <a:t>Statements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1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399A4-212F-44E8-8B21-C0B4CCE3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Variables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ACB80-62B0-4BA6-9ABC-07BB1393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/>
                <a:cs typeface="Avenir Book"/>
              </a:rPr>
              <a:t>A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variable</a:t>
            </a:r>
            <a:r>
              <a:rPr lang="en-US" dirty="0">
                <a:latin typeface="Avenir Book"/>
                <a:cs typeface="Avenir Book"/>
              </a:rPr>
              <a:t> is a named place in the memory where a programmer can store data and later retrieve the data using the variable “</a:t>
            </a:r>
            <a:r>
              <a:rPr lang="en-US" dirty="0">
                <a:solidFill>
                  <a:srgbClr val="800000"/>
                </a:solidFill>
                <a:latin typeface="Avenir Book"/>
                <a:cs typeface="Avenir Book"/>
              </a:rPr>
              <a:t>name</a:t>
            </a:r>
            <a:r>
              <a:rPr lang="en-US" dirty="0">
                <a:latin typeface="Avenir Book"/>
                <a:cs typeface="Avenir Book"/>
              </a:rPr>
              <a:t>”.</a:t>
            </a:r>
          </a:p>
          <a:p>
            <a:r>
              <a:rPr lang="en-US" dirty="0">
                <a:latin typeface="Avenir Book"/>
                <a:cs typeface="Avenir Book"/>
              </a:rPr>
              <a:t>Programmers need to choose the names of the variables.</a:t>
            </a:r>
          </a:p>
          <a:p>
            <a:r>
              <a:rPr lang="en-US" dirty="0">
                <a:latin typeface="Avenir Book"/>
                <a:cs typeface="Avenir Book"/>
              </a:rPr>
              <a:t>You can change the contents of a variable in a later statement.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6FD95-88F0-4C30-8CDF-35794072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723E0A01-796E-4068-80C4-7265CC0E590D}"/>
              </a:ext>
            </a:extLst>
          </p:cNvPr>
          <p:cNvSpPr txBox="1"/>
          <p:nvPr/>
        </p:nvSpPr>
        <p:spPr>
          <a:xfrm>
            <a:off x="1744856" y="5773716"/>
            <a:ext cx="2126460" cy="956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20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</p:txBody>
      </p:sp>
      <p:sp>
        <p:nvSpPr>
          <p:cNvPr id="6" name="Shape 144">
            <a:extLst>
              <a:ext uri="{FF2B5EF4-FFF2-40B4-BE49-F238E27FC236}">
                <a16:creationId xmlns:a16="http://schemas.microsoft.com/office/drawing/2014/main" id="{7530468A-6686-4B20-A8C5-EFACFA52FD86}"/>
              </a:ext>
            </a:extLst>
          </p:cNvPr>
          <p:cNvSpPr txBox="1"/>
          <p:nvPr/>
        </p:nvSpPr>
        <p:spPr>
          <a:xfrm>
            <a:off x="5721351" y="5374204"/>
            <a:ext cx="1874733" cy="536575"/>
          </a:xfrm>
          <a:prstGeom prst="rect">
            <a:avLst/>
          </a:prstGeom>
          <a:noFill/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800" i="0" u="none" strike="noStrike" cap="none" dirty="0">
                <a:latin typeface="Cabin"/>
                <a:ea typeface="Cabin"/>
                <a:cs typeface="Cabin"/>
                <a:sym typeface="Cabin"/>
              </a:rPr>
              <a:t>12.2</a:t>
            </a:r>
          </a:p>
        </p:txBody>
      </p:sp>
      <p:sp>
        <p:nvSpPr>
          <p:cNvPr id="7" name="Shape 145">
            <a:extLst>
              <a:ext uri="{FF2B5EF4-FFF2-40B4-BE49-F238E27FC236}">
                <a16:creationId xmlns:a16="http://schemas.microsoft.com/office/drawing/2014/main" id="{4A2DBB66-2BEF-4FFE-A7AF-656B66E42149}"/>
              </a:ext>
            </a:extLst>
          </p:cNvPr>
          <p:cNvSpPr txBox="1"/>
          <p:nvPr/>
        </p:nvSpPr>
        <p:spPr>
          <a:xfrm>
            <a:off x="5294313" y="5374205"/>
            <a:ext cx="22225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</a:p>
        </p:txBody>
      </p:sp>
      <p:sp>
        <p:nvSpPr>
          <p:cNvPr id="8" name="Shape 146">
            <a:extLst>
              <a:ext uri="{FF2B5EF4-FFF2-40B4-BE49-F238E27FC236}">
                <a16:creationId xmlns:a16="http://schemas.microsoft.com/office/drawing/2014/main" id="{5FA3A7B2-4CB1-4564-ABD3-883B0E7386CA}"/>
              </a:ext>
            </a:extLst>
          </p:cNvPr>
          <p:cNvSpPr txBox="1"/>
          <p:nvPr/>
        </p:nvSpPr>
        <p:spPr>
          <a:xfrm>
            <a:off x="5702301" y="6094930"/>
            <a:ext cx="1893783" cy="533400"/>
          </a:xfrm>
          <a:prstGeom prst="rect">
            <a:avLst/>
          </a:prstGeom>
          <a:noFill/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  <a:defRPr sz="2800">
                <a:latin typeface="Cabin"/>
                <a:ea typeface="Cabin"/>
                <a:cs typeface="Cabin"/>
              </a:defRPr>
            </a:lvl1pPr>
          </a:lstStyle>
          <a:p>
            <a:r>
              <a:rPr lang="en-US" dirty="0">
                <a:sym typeface="Cabin"/>
              </a:rPr>
              <a:t> 14               </a:t>
            </a:r>
          </a:p>
        </p:txBody>
      </p:sp>
      <p:sp>
        <p:nvSpPr>
          <p:cNvPr id="9" name="Shape 147">
            <a:extLst>
              <a:ext uri="{FF2B5EF4-FFF2-40B4-BE49-F238E27FC236}">
                <a16:creationId xmlns:a16="http://schemas.microsoft.com/office/drawing/2014/main" id="{7CAF9518-D5B3-4369-B420-E23A2070FB5C}"/>
              </a:ext>
            </a:extLst>
          </p:cNvPr>
          <p:cNvSpPr txBox="1"/>
          <p:nvPr/>
        </p:nvSpPr>
        <p:spPr>
          <a:xfrm>
            <a:off x="5286376" y="6111053"/>
            <a:ext cx="202405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</a:p>
        </p:txBody>
      </p:sp>
      <p:grpSp>
        <p:nvGrpSpPr>
          <p:cNvPr id="10" name="Shape 161">
            <a:extLst>
              <a:ext uri="{FF2B5EF4-FFF2-40B4-BE49-F238E27FC236}">
                <a16:creationId xmlns:a16="http://schemas.microsoft.com/office/drawing/2014/main" id="{A60CA955-B43D-4048-9CF1-4BD48735FFAF}"/>
              </a:ext>
            </a:extLst>
          </p:cNvPr>
          <p:cNvGrpSpPr/>
          <p:nvPr/>
        </p:nvGrpSpPr>
        <p:grpSpPr>
          <a:xfrm>
            <a:off x="6081753" y="5435259"/>
            <a:ext cx="320552" cy="431801"/>
            <a:chOff x="0" y="0"/>
            <a:chExt cx="762000" cy="901775"/>
          </a:xfrm>
        </p:grpSpPr>
        <p:cxnSp>
          <p:nvCxnSpPr>
            <p:cNvPr id="11" name="Shape 162">
              <a:extLst>
                <a:ext uri="{FF2B5EF4-FFF2-40B4-BE49-F238E27FC236}">
                  <a16:creationId xmlns:a16="http://schemas.microsoft.com/office/drawing/2014/main" id="{12210593-A0A1-469C-8406-696584F07D19}"/>
                </a:ext>
              </a:extLst>
            </p:cNvPr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63">
              <a:extLst>
                <a:ext uri="{FF2B5EF4-FFF2-40B4-BE49-F238E27FC236}">
                  <a16:creationId xmlns:a16="http://schemas.microsoft.com/office/drawing/2014/main" id="{C48699FA-97EE-47F2-9249-83ED5E58ED5B}"/>
                </a:ext>
              </a:extLst>
            </p:cNvPr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164">
            <a:extLst>
              <a:ext uri="{FF2B5EF4-FFF2-40B4-BE49-F238E27FC236}">
                <a16:creationId xmlns:a16="http://schemas.microsoft.com/office/drawing/2014/main" id="{C1D0B766-BABD-459F-A98D-C27A6B309642}"/>
              </a:ext>
            </a:extLst>
          </p:cNvPr>
          <p:cNvSpPr txBox="1"/>
          <p:nvPr/>
        </p:nvSpPr>
        <p:spPr>
          <a:xfrm>
            <a:off x="6562266" y="5263010"/>
            <a:ext cx="778769" cy="6456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52585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7263B-D160-43A3-887B-0CD6DE64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Variable name rules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15DD8-75F9-407C-BBF3-302088A4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Must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start with 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a letter or underscore 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Only consist of letters, numbers, and underscores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Case sensitive</a:t>
            </a:r>
          </a:p>
          <a:p>
            <a:pPr marL="971550" lvl="3" indent="-514350">
              <a:buFont typeface="Wingdings" charset="2"/>
              <a:buChar char="q"/>
            </a:pPr>
            <a:r>
              <a:rPr lang="en-US" sz="2800" dirty="0">
                <a:solidFill>
                  <a:srgbClr val="0000FF"/>
                </a:solidFill>
                <a:latin typeface="Avenir Book"/>
                <a:cs typeface="Avenir Book"/>
              </a:rPr>
              <a:t>Different</a:t>
            </a: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: smith  </a:t>
            </a:r>
            <a:r>
              <a:rPr lang="en-US" sz="2800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r>
              <a:rPr lang="en-US" sz="2800" dirty="0">
                <a:solidFill>
                  <a:srgbClr val="000000"/>
                </a:solidFill>
                <a:latin typeface="Avenir Book"/>
                <a:cs typeface="Avenir Book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endParaRPr lang="en-US" sz="2800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You can not use reserved words as variable names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smith  $smiths  smith23  _smith  _23_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23smith  smith.23  </a:t>
            </a:r>
            <a:r>
              <a:rPr lang="en-US" dirty="0" err="1">
                <a:solidFill>
                  <a:srgbClr val="000000"/>
                </a:solidFill>
                <a:latin typeface="Avenir Book"/>
                <a:cs typeface="Avenir Book"/>
              </a:rPr>
              <a:t>a+b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 -smith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FB6DA-903F-49CC-BE15-97A48C6F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6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93FEC-4EDC-48AD-BB44-6A3B9A87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Variable name rules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DDF98-A28F-45A9-B5B3-0B10F458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Must start with a letter or underscore 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Only consist of letters, numbers, and underscores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Case sensitive</a:t>
            </a:r>
          </a:p>
          <a:p>
            <a:pPr marL="914400" lvl="1" indent="-514350">
              <a:buFont typeface="Wingdings" charset="2"/>
              <a:buChar char="q"/>
            </a:pPr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Different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: smith  </a:t>
            </a:r>
            <a:r>
              <a:rPr lang="en-US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Avenir Book"/>
                <a:cs typeface="Avenir Book"/>
              </a:rPr>
              <a:t>SmiTH</a:t>
            </a:r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venir Book"/>
                <a:cs typeface="Avenir Book"/>
              </a:rPr>
              <a:t>You can not use reserved words as variable names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smith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  $smiths 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smith23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 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_smith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  </a:t>
            </a: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_23_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23smith  smith.23  </a:t>
            </a:r>
            <a:r>
              <a:rPr lang="en-US" dirty="0" err="1">
                <a:solidFill>
                  <a:srgbClr val="FF0000"/>
                </a:solidFill>
                <a:latin typeface="Avenir Book"/>
                <a:cs typeface="Avenir Book"/>
              </a:rPr>
              <a:t>a+b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Avenir Book"/>
                <a:cs typeface="Avenir Book"/>
              </a:rPr>
              <a:t>smiTH</a:t>
            </a:r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  -smith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91885-F437-4E74-B0D1-E2C897B9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AD942B9-9CE3-4B34-B721-843565C29F65}"/>
              </a:ext>
            </a:extLst>
          </p:cNvPr>
          <p:cNvSpPr txBox="1"/>
          <p:nvPr/>
        </p:nvSpPr>
        <p:spPr>
          <a:xfrm>
            <a:off x="1680882" y="6413381"/>
            <a:ext cx="5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Times"/>
                <a:cs typeface="Times"/>
              </a:rPr>
              <a:t>Green: Good </a:t>
            </a:r>
            <a:r>
              <a:rPr lang="en-US" b="1" dirty="0" err="1">
                <a:solidFill>
                  <a:srgbClr val="008000"/>
                </a:solidFill>
                <a:latin typeface="Times"/>
                <a:cs typeface="Times"/>
              </a:rPr>
              <a:t>var</a:t>
            </a:r>
            <a:r>
              <a:rPr lang="en-US" b="1" dirty="0">
                <a:solidFill>
                  <a:srgbClr val="008000"/>
                </a:solidFill>
                <a:latin typeface="Times"/>
                <a:cs typeface="Times"/>
              </a:rPr>
              <a:t> names	Red: 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Bad </a:t>
            </a:r>
            <a:r>
              <a:rPr lang="en-US" b="1" dirty="0" err="1">
                <a:solidFill>
                  <a:srgbClr val="FF0000"/>
                </a:solidFill>
                <a:latin typeface="Times"/>
                <a:cs typeface="Times"/>
              </a:rPr>
              <a:t>var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 names</a:t>
            </a:r>
          </a:p>
        </p:txBody>
      </p:sp>
    </p:spTree>
    <p:extLst>
      <p:ext uri="{BB962C8B-B14F-4D97-AF65-F5344CB8AC3E}">
        <p14:creationId xmlns:p14="http://schemas.microsoft.com/office/powerpoint/2010/main" val="2389048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3|17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66855</TotalTime>
  <Words>4357</Words>
  <Application>Microsoft Office PowerPoint</Application>
  <PresentationFormat>全屏显示(4:3)</PresentationFormat>
  <Paragraphs>645</Paragraphs>
  <Slides>64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Avenir Book</vt:lpstr>
      <vt:lpstr>Avenir Next Regular</vt:lpstr>
      <vt:lpstr>Cabin</vt:lpstr>
      <vt:lpstr>等线</vt:lpstr>
      <vt:lpstr>宋体</vt:lpstr>
      <vt:lpstr>Arial</vt:lpstr>
      <vt:lpstr>Calibri</vt:lpstr>
      <vt:lpstr>Consolas</vt:lpstr>
      <vt:lpstr>Courier New</vt:lpstr>
      <vt:lpstr>Times</vt:lpstr>
      <vt:lpstr>Wingdings</vt:lpstr>
      <vt:lpstr>Office 主题</vt:lpstr>
      <vt:lpstr>Document</vt:lpstr>
      <vt:lpstr>SI100B Introduction to Information Science and Technology (Python Programming)</vt:lpstr>
      <vt:lpstr>TA office hours</vt:lpstr>
      <vt:lpstr>Tutorial</vt:lpstr>
      <vt:lpstr>Learning Objectives</vt:lpstr>
      <vt:lpstr>Constants</vt:lpstr>
      <vt:lpstr>Variables</vt:lpstr>
      <vt:lpstr>Variables</vt:lpstr>
      <vt:lpstr>Variable name rules</vt:lpstr>
      <vt:lpstr>Variable name rules</vt:lpstr>
      <vt:lpstr>Reserved words</vt:lpstr>
      <vt:lpstr>Reserved words</vt:lpstr>
      <vt:lpstr>Variable type</vt:lpstr>
      <vt:lpstr>Numbers</vt:lpstr>
      <vt:lpstr>Int</vt:lpstr>
      <vt:lpstr>Float</vt:lpstr>
      <vt:lpstr>Float</vt:lpstr>
      <vt:lpstr>Complex</vt:lpstr>
      <vt:lpstr>Strings</vt:lpstr>
      <vt:lpstr>String methods</vt:lpstr>
      <vt:lpstr>Lists</vt:lpstr>
      <vt:lpstr>Lists</vt:lpstr>
      <vt:lpstr>Lists</vt:lpstr>
      <vt:lpstr>Tuples</vt:lpstr>
      <vt:lpstr>Tuples</vt:lpstr>
      <vt:lpstr>Dictionary</vt:lpstr>
      <vt:lpstr>Dictionary</vt:lpstr>
      <vt:lpstr>Set</vt:lpstr>
      <vt:lpstr> Set</vt:lpstr>
      <vt:lpstr> Set</vt:lpstr>
      <vt:lpstr>Bool type</vt:lpstr>
      <vt:lpstr>Get variable type</vt:lpstr>
      <vt:lpstr>Type matters</vt:lpstr>
      <vt:lpstr>Type matters</vt:lpstr>
      <vt:lpstr>Type conversions</vt:lpstr>
      <vt:lpstr>Type conversions</vt:lpstr>
      <vt:lpstr>User input</vt:lpstr>
      <vt:lpstr>PowerPoint 演示文稿</vt:lpstr>
      <vt:lpstr>The assignment statement</vt:lpstr>
      <vt:lpstr>Expressions</vt:lpstr>
      <vt:lpstr>Operators</vt:lpstr>
      <vt:lpstr>Arithmetic Operators</vt:lpstr>
      <vt:lpstr>The modulus operator</vt:lpstr>
      <vt:lpstr>Use case (1)</vt:lpstr>
      <vt:lpstr>Use case (2)</vt:lpstr>
      <vt:lpstr>Comparison operators</vt:lpstr>
      <vt:lpstr>Comparison: Example</vt:lpstr>
      <vt:lpstr>Logic operators</vt:lpstr>
      <vt:lpstr>Boolean: Example</vt:lpstr>
      <vt:lpstr>Assignment operators</vt:lpstr>
      <vt:lpstr>PowerPoint 演示文稿</vt:lpstr>
      <vt:lpstr>Bitwise operators</vt:lpstr>
      <vt:lpstr>PowerPoint 演示文稿</vt:lpstr>
      <vt:lpstr>Membership operators</vt:lpstr>
      <vt:lpstr>PowerPoint 演示文稿</vt:lpstr>
      <vt:lpstr>Identity operators</vt:lpstr>
      <vt:lpstr>PowerPoint 演示文稿</vt:lpstr>
      <vt:lpstr>Operator precedence</vt:lpstr>
      <vt:lpstr>Operator precedence</vt:lpstr>
      <vt:lpstr>Assignment statement</vt:lpstr>
      <vt:lpstr>PowerPoint 演示文稿</vt:lpstr>
      <vt:lpstr>PowerPoint 演示文稿</vt:lpstr>
      <vt:lpstr>Statements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LENOVO</cp:lastModifiedBy>
  <cp:revision>1501</cp:revision>
  <dcterms:created xsi:type="dcterms:W3CDTF">2019-01-07T08:10:31Z</dcterms:created>
  <dcterms:modified xsi:type="dcterms:W3CDTF">2021-09-12T03:33:09Z</dcterms:modified>
</cp:coreProperties>
</file>