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7.xml" ContentType="application/vnd.openxmlformats-officedocument.presentationml.tags+xml"/>
  <Override PartName="/ppt/notesSlides/notesSlide13.xml" ContentType="application/vnd.openxmlformats-officedocument.presentationml.notesSlide+xml"/>
  <Override PartName="/ppt/tags/tag8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9.xml" ContentType="application/vnd.openxmlformats-officedocument.presentationml.tags+xml"/>
  <Override PartName="/ppt/notesSlides/notesSlide18.xml" ContentType="application/vnd.openxmlformats-officedocument.presentationml.notesSlide+xml"/>
  <Override PartName="/ppt/tags/tag10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1.xml" ContentType="application/vnd.openxmlformats-officedocument.presentationml.tags+xml"/>
  <Override PartName="/ppt/notesSlides/notesSlide21.xml" ContentType="application/vnd.openxmlformats-officedocument.presentationml.notesSlide+xml"/>
  <Override PartName="/ppt/tags/tag12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13.xml" ContentType="application/vnd.openxmlformats-officedocument.presentationml.tags+xml"/>
  <Override PartName="/ppt/notesSlides/notesSlide25.xml" ContentType="application/vnd.openxmlformats-officedocument.presentationml.notesSlide+xml"/>
  <Override PartName="/ppt/tags/tag14.xml" ContentType="application/vnd.openxmlformats-officedocument.presentationml.tags+xml"/>
  <Override PartName="/ppt/notesSlides/notesSlide26.xml" ContentType="application/vnd.openxmlformats-officedocument.presentationml.notesSlide+xml"/>
  <Override PartName="/ppt/tags/tag15.xml" ContentType="application/vnd.openxmlformats-officedocument.presentationml.tag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31.xml" ContentType="application/vnd.openxmlformats-officedocument.presentationml.notesSlide+xml"/>
  <Override PartName="/ppt/tags/tag18.xml" ContentType="application/vnd.openxmlformats-officedocument.presentationml.tags+xml"/>
  <Override PartName="/ppt/notesSlides/notesSlide32.xml" ContentType="application/vnd.openxmlformats-officedocument.presentationml.notesSlide+xml"/>
  <Override PartName="/ppt/tags/tag19.xml" ContentType="application/vnd.openxmlformats-officedocument.presentationml.tags+xml"/>
  <Override PartName="/ppt/notesSlides/notesSlide33.xml" ContentType="application/vnd.openxmlformats-officedocument.presentationml.notesSlide+xml"/>
  <Override PartName="/ppt/tags/tag20.xml" ContentType="application/vnd.openxmlformats-officedocument.presentationml.tags+xml"/>
  <Override PartName="/ppt/notesSlides/notesSlide34.xml" ContentType="application/vnd.openxmlformats-officedocument.presentationml.notesSlide+xml"/>
  <Override PartName="/ppt/tags/tag21.xml" ContentType="application/vnd.openxmlformats-officedocument.presentationml.tags+xml"/>
  <Override PartName="/ppt/notesSlides/notesSlide35.xml" ContentType="application/vnd.openxmlformats-officedocument.presentationml.notesSlide+xml"/>
  <Override PartName="/ppt/tags/tag22.xml" ContentType="application/vnd.openxmlformats-officedocument.presentationml.tags+xml"/>
  <Override PartName="/ppt/notesSlides/notesSlide36.xml" ContentType="application/vnd.openxmlformats-officedocument.presentationml.notesSlide+xml"/>
  <Override PartName="/ppt/tags/tag23.xml" ContentType="application/vnd.openxmlformats-officedocument.presentationml.tags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tags/tag24.xml" ContentType="application/vnd.openxmlformats-officedocument.presentationml.tags+xml"/>
  <Override PartName="/ppt/notesSlides/notesSlide39.xml" ContentType="application/vnd.openxmlformats-officedocument.presentationml.notesSlide+xml"/>
  <Override PartName="/ppt/tags/tag25.xml" ContentType="application/vnd.openxmlformats-officedocument.presentationml.tags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tags/tag26.xml" ContentType="application/vnd.openxmlformats-officedocument.presentationml.tags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handoutMasterIdLst>
    <p:handoutMasterId r:id="rId76"/>
  </p:handoutMasterIdLst>
  <p:sldIdLst>
    <p:sldId id="368" r:id="rId2"/>
    <p:sldId id="257" r:id="rId3"/>
    <p:sldId id="348" r:id="rId4"/>
    <p:sldId id="349" r:id="rId5"/>
    <p:sldId id="350" r:id="rId6"/>
    <p:sldId id="351" r:id="rId7"/>
    <p:sldId id="352" r:id="rId8"/>
    <p:sldId id="353" r:id="rId9"/>
    <p:sldId id="354" r:id="rId10"/>
    <p:sldId id="355" r:id="rId11"/>
    <p:sldId id="356" r:id="rId12"/>
    <p:sldId id="357" r:id="rId13"/>
    <p:sldId id="359" r:id="rId14"/>
    <p:sldId id="358" r:id="rId15"/>
    <p:sldId id="360" r:id="rId16"/>
    <p:sldId id="427" r:id="rId17"/>
    <p:sldId id="361" r:id="rId18"/>
    <p:sldId id="362" r:id="rId19"/>
    <p:sldId id="363" r:id="rId20"/>
    <p:sldId id="364" r:id="rId21"/>
    <p:sldId id="365" r:id="rId22"/>
    <p:sldId id="264" r:id="rId23"/>
    <p:sldId id="305" r:id="rId24"/>
    <p:sldId id="324" r:id="rId25"/>
    <p:sldId id="322" r:id="rId26"/>
    <p:sldId id="323" r:id="rId27"/>
    <p:sldId id="325" r:id="rId28"/>
    <p:sldId id="329" r:id="rId29"/>
    <p:sldId id="330" r:id="rId30"/>
    <p:sldId id="307" r:id="rId31"/>
    <p:sldId id="326" r:id="rId32"/>
    <p:sldId id="327" r:id="rId33"/>
    <p:sldId id="328" r:id="rId34"/>
    <p:sldId id="331" r:id="rId35"/>
    <p:sldId id="332" r:id="rId36"/>
    <p:sldId id="333" r:id="rId37"/>
    <p:sldId id="334" r:id="rId38"/>
    <p:sldId id="335" r:id="rId39"/>
    <p:sldId id="336" r:id="rId40"/>
    <p:sldId id="337" r:id="rId41"/>
    <p:sldId id="345" r:id="rId42"/>
    <p:sldId id="338" r:id="rId43"/>
    <p:sldId id="344" r:id="rId44"/>
    <p:sldId id="339" r:id="rId45"/>
    <p:sldId id="346" r:id="rId46"/>
    <p:sldId id="341" r:id="rId47"/>
    <p:sldId id="347" r:id="rId48"/>
    <p:sldId id="462" r:id="rId49"/>
    <p:sldId id="310" r:id="rId50"/>
    <p:sldId id="446" r:id="rId51"/>
    <p:sldId id="444" r:id="rId52"/>
    <p:sldId id="445" r:id="rId53"/>
    <p:sldId id="448" r:id="rId54"/>
    <p:sldId id="449" r:id="rId55"/>
    <p:sldId id="450" r:id="rId56"/>
    <p:sldId id="453" r:id="rId57"/>
    <p:sldId id="452" r:id="rId58"/>
    <p:sldId id="454" r:id="rId59"/>
    <p:sldId id="455" r:id="rId60"/>
    <p:sldId id="456" r:id="rId61"/>
    <p:sldId id="457" r:id="rId62"/>
    <p:sldId id="459" r:id="rId63"/>
    <p:sldId id="385" r:id="rId64"/>
    <p:sldId id="386" r:id="rId65"/>
    <p:sldId id="387" r:id="rId66"/>
    <p:sldId id="428" r:id="rId67"/>
    <p:sldId id="262" r:id="rId68"/>
    <p:sldId id="388" r:id="rId69"/>
    <p:sldId id="389" r:id="rId70"/>
    <p:sldId id="390" r:id="rId71"/>
    <p:sldId id="391" r:id="rId72"/>
    <p:sldId id="313" r:id="rId73"/>
    <p:sldId id="342" r:id="rId7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875" autoAdjust="0"/>
  </p:normalViewPr>
  <p:slideViewPr>
    <p:cSldViewPr>
      <p:cViewPr varScale="1">
        <p:scale>
          <a:sx n="34" d="100"/>
          <a:sy n="34" d="100"/>
        </p:scale>
        <p:origin x="1420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8D58D-F39F-40D0-964A-C1AFEF993641}" type="datetimeFigureOut">
              <a:rPr lang="zh-CN" altLang="en-US" smtClean="0"/>
              <a:pPr/>
              <a:t>2021/9/22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03082-E6BC-41CF-858D-A02371255A2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9D7D0-5A6E-4780-A1B0-D6B5DD6F41FA}" type="datetimeFigureOut">
              <a:rPr lang="zh-CN" altLang="en-US" smtClean="0"/>
              <a:pPr/>
              <a:t>2021/9/22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0438DF-3FCD-48F8-A49C-424ABE7E36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etryfoundation.org/poets/robert-frost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438DF-3FCD-48F8-A49C-424ABE7E369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altLang="en-US" dirty="0"/>
              <a:t>不确定性循环</a:t>
            </a:r>
            <a:endParaRPr dirty="0"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altLang="en-US" dirty="0"/>
              <a:t>确定性的循环会遍历集合中每一个成员</a:t>
            </a:r>
            <a:endParaRPr dirty="0"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Iterator </a:t>
            </a:r>
            <a:r>
              <a:rPr lang="zh-CN" altLang="en-US" dirty="0">
                <a:solidFill>
                  <a:srgbClr val="000000"/>
                </a:solidFill>
                <a:latin typeface="Times"/>
                <a:cs typeface="Times"/>
              </a:rPr>
              <a:t>迭代器，迭代变量</a:t>
            </a:r>
            <a:endParaRPr dirty="0"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Scope </a:t>
            </a:r>
            <a:r>
              <a:rPr lang="zh-CN" altLang="en-US" dirty="0"/>
              <a:t>作用域</a:t>
            </a:r>
            <a:endParaRPr lang="en-US" altLang="zh-CN" dirty="0"/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不要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混合使用制表符和空格来缩进，因为这在跨越不同的平台的时候，无法正常工作。我 </a:t>
            </a:r>
            <a:r>
              <a:rPr lang="zh-CN" alt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强烈建议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你在每个缩进层次使用 </a:t>
            </a:r>
            <a:r>
              <a:rPr lang="zh-CN" alt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单个制表符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或 </a:t>
            </a:r>
            <a:r>
              <a:rPr lang="zh-CN" alt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两个或四个空格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。</a:t>
            </a:r>
            <a:br>
              <a:rPr lang="zh-CN" altLang="en-US" dirty="0"/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选择这三种缩进风格之一。更加重要的是，选择一种风格，然后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一贯地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使用它，即 </a:t>
            </a:r>
            <a:r>
              <a:rPr lang="zh-CN" alt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使用这一种风格。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38DF-3FCD-48F8-A49C-424ABE7E3693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3554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7991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45106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55070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4453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6692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8476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0237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6583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2785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5220316-2EDF-49FD-9F32-6B75A4F31188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523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嵌套的</a:t>
            </a:r>
            <a:r>
              <a:rPr lang="en-US" altLang="zh-CN" dirty="0"/>
              <a:t>IF</a:t>
            </a:r>
            <a:r>
              <a:rPr lang="zh-CN" altLang="en-US" dirty="0"/>
              <a:t>语句，</a:t>
            </a:r>
            <a:r>
              <a:rPr lang="en-US" altLang="zh-CN" dirty="0"/>
              <a:t>IF</a:t>
            </a:r>
            <a:r>
              <a:rPr lang="zh-CN" altLang="en-US" dirty="0"/>
              <a:t>中嵌套</a:t>
            </a:r>
            <a:r>
              <a:rPr lang="en-US" altLang="zh-CN" dirty="0"/>
              <a:t>IF</a:t>
            </a:r>
            <a:r>
              <a:rPr lang="zh-CN" altLang="en-US" dirty="0"/>
              <a:t>，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38DF-3FCD-48F8-A49C-424ABE7E3693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4757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AB01E-7BD7-442B-8A6B-D31FAFDAE830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0412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AB01E-7BD7-442B-8A6B-D31FAFDAE830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7653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AB01E-7BD7-442B-8A6B-D31FAFDAE830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9012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AB01E-7BD7-442B-8A6B-D31FAFDAE830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4761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AB01E-7BD7-442B-8A6B-D31FAFDAE830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81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 roads diverged in a wood, and I—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took the one less traveled by,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that has made all the difference.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Road Not Taken,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sng" kern="1200" cap="all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ROBERT FROST</a:t>
            </a:r>
            <a:br>
              <a:rPr lang="en-US" dirty="0"/>
            </a:b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38DF-3FCD-48F8-A49C-424ABE7E3693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86255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AB01E-7BD7-442B-8A6B-D31FAFDAE830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6220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AB01E-7BD7-442B-8A6B-D31FAFDAE830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0767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AB01E-7BD7-442B-8A6B-D31FAFDAE830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8936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AB01E-7BD7-442B-8A6B-D31FAFDAE830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77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else</a:t>
            </a:r>
            <a:r>
              <a:rPr lang="zh-CN" altLang="en-US" dirty="0"/>
              <a:t>语句中也可以进行嵌套，在</a:t>
            </a:r>
            <a:r>
              <a:rPr lang="en-US" altLang="zh-CN" dirty="0"/>
              <a:t>else</a:t>
            </a:r>
            <a:r>
              <a:rPr lang="zh-CN" altLang="en-US" dirty="0"/>
              <a:t>中，</a:t>
            </a:r>
            <a:r>
              <a:rPr lang="en-US" altLang="zh-CN" dirty="0"/>
              <a:t>if</a:t>
            </a:r>
            <a:r>
              <a:rPr lang="zh-CN" altLang="en-US" dirty="0"/>
              <a:t>中都可以进行嵌套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38DF-3FCD-48F8-A49C-424ABE7E3693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57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多路条件语句，每次</a:t>
            </a:r>
            <a:r>
              <a:rPr lang="en-US" altLang="zh-CN" dirty="0"/>
              <a:t>if</a:t>
            </a:r>
            <a:r>
              <a:rPr lang="zh-CN" altLang="en-US" dirty="0"/>
              <a:t>表达式不满足，都进入下一个</a:t>
            </a:r>
            <a:r>
              <a:rPr lang="en-US" altLang="zh-CN" dirty="0"/>
              <a:t>if</a:t>
            </a:r>
            <a:r>
              <a:rPr lang="zh-CN" altLang="en-US" dirty="0"/>
              <a:t>表达式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38DF-3FCD-48F8-A49C-424ABE7E3693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86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0F6E-408D-4AE3-8566-FECA5309FD8E}" type="datetime1">
              <a:rPr lang="zh-CN" altLang="en-US" smtClean="0"/>
              <a:pPr/>
              <a:t>2021/9/22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1303-41D8-43EE-88DC-5427C3B31221}" type="datetime1">
              <a:rPr lang="zh-CN" altLang="en-US" smtClean="0"/>
              <a:pPr/>
              <a:t>2021/9/22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B1916-9017-4AEC-9A52-81E0D61C0985}" type="datetime1">
              <a:rPr lang="zh-CN" altLang="en-US" smtClean="0"/>
              <a:pPr/>
              <a:t>2021/9/22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84560" y="1388226"/>
            <a:ext cx="8643938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050"/>
              </a:spcBef>
              <a:defRPr b="0"/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445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5312-6B83-472E-8637-9A5D14B85216}" type="datetime1">
              <a:rPr lang="zh-CN" altLang="en-US" smtClean="0"/>
              <a:pPr/>
              <a:t>2021/9/22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C270-246C-47E9-861E-1C9C1200CF84}" type="datetime1">
              <a:rPr lang="zh-CN" altLang="en-US" smtClean="0"/>
              <a:pPr/>
              <a:t>2021/9/22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2008D-65BA-4250-8D68-B94423B346FA}" type="datetime1">
              <a:rPr lang="zh-CN" altLang="en-US" smtClean="0"/>
              <a:pPr/>
              <a:t>2021/9/22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8A3AA-FD8D-4E2E-BA1A-C88F393144E8}" type="datetime1">
              <a:rPr lang="zh-CN" altLang="en-US" smtClean="0"/>
              <a:pPr/>
              <a:t>2021/9/22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C60FE-43C2-49F0-AA5F-55A9B8F4B657}" type="datetime1">
              <a:rPr lang="zh-CN" altLang="en-US" smtClean="0"/>
              <a:pPr/>
              <a:t>2021/9/22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27813-2760-4D6D-A5D0-AC9FF564894C}" type="datetime1">
              <a:rPr lang="zh-CN" altLang="en-US" smtClean="0"/>
              <a:pPr/>
              <a:t>2021/9/22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36846-B729-4B0F-92EA-A60C288DFF2D}" type="datetime1">
              <a:rPr lang="zh-CN" altLang="en-US" smtClean="0"/>
              <a:pPr/>
              <a:t>2021/9/22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06A29-6F0B-43ED-9A8D-56FF6C20F0E5}" type="datetime1">
              <a:rPr lang="zh-CN" altLang="en-US" smtClean="0"/>
              <a:pPr/>
              <a:t>2021/9/22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1FA54-DF39-47F4-AE82-629157D36F87}" type="datetime1">
              <a:rPr lang="zh-CN" altLang="en-US" smtClean="0"/>
              <a:pPr/>
              <a:t>2021/9/22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2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2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2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6.bin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1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4" Type="http://schemas.openxmlformats.org/officeDocument/2006/relationships/image" Target="../media/image14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4" Type="http://schemas.openxmlformats.org/officeDocument/2006/relationships/image" Target="../media/image15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datastructures.html" TargetMode="External"/><Relationship Id="rId2" Type="http://schemas.openxmlformats.org/officeDocument/2006/relationships/hyperlink" Target="https://docs.python.org/3/tutorial/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SI100B Introduction to Information Science and Technology</a:t>
            </a:r>
            <a:br>
              <a:rPr lang="en-US" altLang="zh-CN" dirty="0"/>
            </a:br>
            <a:r>
              <a:rPr lang="en-US" altLang="zh-CN" dirty="0"/>
              <a:t>(</a:t>
            </a:r>
            <a:r>
              <a:rPr lang="en-US" altLang="zh-CN" b="1" dirty="0"/>
              <a:t>Python Programming)</a:t>
            </a:r>
            <a:endParaRPr lang="zh-CN" altLang="en-US" b="1" dirty="0"/>
          </a:p>
        </p:txBody>
      </p:sp>
      <p:sp>
        <p:nvSpPr>
          <p:cNvPr id="4" name="副标题 2"/>
          <p:cNvSpPr>
            <a:spLocks noGrp="1"/>
          </p:cNvSpPr>
          <p:nvPr>
            <p:ph type="subTitle" idx="1"/>
          </p:nvPr>
        </p:nvSpPr>
        <p:spPr>
          <a:xfrm>
            <a:off x="1134122" y="4019288"/>
            <a:ext cx="6858000" cy="1655762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高盛华</a:t>
            </a:r>
            <a:endParaRPr lang="en-US" altLang="zh-CN" dirty="0"/>
          </a:p>
          <a:p>
            <a:r>
              <a:rPr lang="en-US" altLang="zh-CN" dirty="0"/>
              <a:t>School of Information Science and Technology</a:t>
            </a:r>
          </a:p>
          <a:p>
            <a:r>
              <a:rPr lang="en-US" altLang="zh-CN" dirty="0" err="1"/>
              <a:t>ShanghaiTech</a:t>
            </a:r>
            <a:r>
              <a:rPr lang="en-US" altLang="zh-CN" dirty="0"/>
              <a:t> University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76510AC-6128-44F0-9551-44547E6F54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20" y="103403"/>
            <a:ext cx="1643074" cy="43935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9BB881C-C0AB-40F8-9C4E-3CF8C586CF86}"/>
              </a:ext>
            </a:extLst>
          </p:cNvPr>
          <p:cNvSpPr/>
          <p:nvPr/>
        </p:nvSpPr>
        <p:spPr>
          <a:xfrm>
            <a:off x="4493175" y="638526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zh-CN" dirty="0"/>
              <a:t>Slides credited to Prof </a:t>
            </a:r>
            <a:r>
              <a:rPr lang="en-US" altLang="zh-CN" dirty="0" err="1"/>
              <a:t>Haipeng</a:t>
            </a:r>
            <a:r>
              <a:rPr lang="en-US" altLang="zh-CN" dirty="0"/>
              <a:t> Zhang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887"/>
    </mc:Choice>
    <mc:Fallback xmlns="">
      <p:transition spd="slow" advTm="2088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9634AD-6A63-4438-871B-50D2B7718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Next Regular"/>
                <a:cs typeface="Avenir Next Regular"/>
              </a:rPr>
              <a:t>if-else statement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DFD3E3-18B5-4246-9BA1-86E9D1916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587F20-2A65-4EEF-973C-002CB1CE4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600201"/>
            <a:ext cx="4362146" cy="5121274"/>
          </a:xfrm>
        </p:spPr>
        <p:txBody>
          <a:bodyPr>
            <a:normAutofit/>
          </a:bodyPr>
          <a:lstStyle/>
          <a:p>
            <a:r>
              <a:rPr lang="en-US" dirty="0">
                <a:latin typeface="Times"/>
                <a:cs typeface="Times"/>
              </a:rPr>
              <a:t>Sometimes we want to do one thing if a logical expression is true and something else if the expression is false.</a:t>
            </a:r>
          </a:p>
          <a:p>
            <a:r>
              <a:rPr lang="en-US" dirty="0">
                <a:latin typeface="Times"/>
                <a:cs typeface="Times"/>
              </a:rPr>
              <a:t>It is like a fork in the road – we must choose </a:t>
            </a:r>
            <a:r>
              <a:rPr lang="en-US" dirty="0">
                <a:solidFill>
                  <a:srgbClr val="FF0000"/>
                </a:solidFill>
                <a:latin typeface="Times"/>
                <a:cs typeface="Times"/>
              </a:rPr>
              <a:t>one or the other </a:t>
            </a:r>
            <a:r>
              <a:rPr lang="en-US" dirty="0">
                <a:latin typeface="Times"/>
                <a:cs typeface="Times"/>
              </a:rPr>
              <a:t>path but not both</a:t>
            </a:r>
          </a:p>
          <a:p>
            <a:endParaRPr lang="en-US" dirty="0">
              <a:latin typeface="Times"/>
              <a:cs typeface="Times"/>
            </a:endParaRPr>
          </a:p>
        </p:txBody>
      </p:sp>
      <p:sp>
        <p:nvSpPr>
          <p:cNvPr id="6" name="Shape 405">
            <a:extLst>
              <a:ext uri="{FF2B5EF4-FFF2-40B4-BE49-F238E27FC236}">
                <a16:creationId xmlns:a16="http://schemas.microsoft.com/office/drawing/2014/main" id="{864BF2D3-9BD1-4DD1-BEBF-020516A88892}"/>
              </a:ext>
            </a:extLst>
          </p:cNvPr>
          <p:cNvSpPr txBox="1"/>
          <p:nvPr/>
        </p:nvSpPr>
        <p:spPr>
          <a:xfrm>
            <a:off x="6338857" y="1429089"/>
            <a:ext cx="1304695" cy="544220"/>
          </a:xfrm>
          <a:prstGeom prst="rect">
            <a:avLst/>
          </a:prstGeom>
          <a:noFill/>
          <a:ln w="50800" cap="rnd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0" i="0" u="none" strike="noStrike" cap="none">
                <a:latin typeface="Cabin"/>
                <a:ea typeface="Cabin"/>
                <a:cs typeface="Cabin"/>
                <a:sym typeface="Cabin"/>
              </a:rPr>
              <a:t>X = 4</a:t>
            </a:r>
          </a:p>
        </p:txBody>
      </p:sp>
      <p:sp>
        <p:nvSpPr>
          <p:cNvPr id="7" name="Shape 396">
            <a:extLst>
              <a:ext uri="{FF2B5EF4-FFF2-40B4-BE49-F238E27FC236}">
                <a16:creationId xmlns:a16="http://schemas.microsoft.com/office/drawing/2014/main" id="{B0C60A70-C00D-45BE-A86F-21B7370710BA}"/>
              </a:ext>
            </a:extLst>
          </p:cNvPr>
          <p:cNvSpPr/>
          <p:nvPr/>
        </p:nvSpPr>
        <p:spPr>
          <a:xfrm>
            <a:off x="6146190" y="2472169"/>
            <a:ext cx="1746303" cy="712119"/>
          </a:xfrm>
          <a:prstGeom prst="diamond">
            <a:avLst/>
          </a:prstGeom>
          <a:noFill/>
          <a:ln w="50800" cap="rnd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x &gt; 2</a:t>
            </a:r>
          </a:p>
        </p:txBody>
      </p:sp>
      <p:cxnSp>
        <p:nvCxnSpPr>
          <p:cNvPr id="8" name="Shape 404">
            <a:extLst>
              <a:ext uri="{FF2B5EF4-FFF2-40B4-BE49-F238E27FC236}">
                <a16:creationId xmlns:a16="http://schemas.microsoft.com/office/drawing/2014/main" id="{D52A2797-D8C0-4494-A618-5C25AF2825CD}"/>
              </a:ext>
            </a:extLst>
          </p:cNvPr>
          <p:cNvCxnSpPr/>
          <p:nvPr/>
        </p:nvCxnSpPr>
        <p:spPr>
          <a:xfrm flipH="1" flipV="1">
            <a:off x="7014580" y="1979881"/>
            <a:ext cx="4762" cy="514968"/>
          </a:xfrm>
          <a:prstGeom prst="straightConnector1">
            <a:avLst/>
          </a:prstGeom>
          <a:noFill/>
          <a:ln w="63500" cap="rnd" cmpd="sng">
            <a:solidFill>
              <a:schemeClr val="tx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9" name="Shape 406">
            <a:extLst>
              <a:ext uri="{FF2B5EF4-FFF2-40B4-BE49-F238E27FC236}">
                <a16:creationId xmlns:a16="http://schemas.microsoft.com/office/drawing/2014/main" id="{F51E9CA5-C1CA-4A17-8D70-6D01FA2B007E}"/>
              </a:ext>
            </a:extLst>
          </p:cNvPr>
          <p:cNvCxnSpPr/>
          <p:nvPr/>
        </p:nvCxnSpPr>
        <p:spPr>
          <a:xfrm flipV="1">
            <a:off x="5533743" y="2848366"/>
            <a:ext cx="612447" cy="1269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" name="Shape 407">
            <a:extLst>
              <a:ext uri="{FF2B5EF4-FFF2-40B4-BE49-F238E27FC236}">
                <a16:creationId xmlns:a16="http://schemas.microsoft.com/office/drawing/2014/main" id="{C4B77C7A-E57B-4CE8-9DB5-C1148BDE265B}"/>
              </a:ext>
            </a:extLst>
          </p:cNvPr>
          <p:cNvCxnSpPr/>
          <p:nvPr/>
        </p:nvCxnSpPr>
        <p:spPr>
          <a:xfrm flipV="1">
            <a:off x="5533743" y="2848367"/>
            <a:ext cx="0" cy="746125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1" name="Shape 408">
            <a:extLst>
              <a:ext uri="{FF2B5EF4-FFF2-40B4-BE49-F238E27FC236}">
                <a16:creationId xmlns:a16="http://schemas.microsoft.com/office/drawing/2014/main" id="{4B2CF85E-9306-4D4C-ADD1-FDAE20F27962}"/>
              </a:ext>
            </a:extLst>
          </p:cNvPr>
          <p:cNvSpPr txBox="1"/>
          <p:nvPr/>
        </p:nvSpPr>
        <p:spPr>
          <a:xfrm>
            <a:off x="4762501" y="3573266"/>
            <a:ext cx="1995923" cy="667977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print('Not bigger')</a:t>
            </a:r>
          </a:p>
        </p:txBody>
      </p:sp>
      <p:sp>
        <p:nvSpPr>
          <p:cNvPr id="12" name="Shape 408">
            <a:extLst>
              <a:ext uri="{FF2B5EF4-FFF2-40B4-BE49-F238E27FC236}">
                <a16:creationId xmlns:a16="http://schemas.microsoft.com/office/drawing/2014/main" id="{55544FC8-A12A-44A6-8344-1280A5D7C98A}"/>
              </a:ext>
            </a:extLst>
          </p:cNvPr>
          <p:cNvSpPr txBox="1"/>
          <p:nvPr/>
        </p:nvSpPr>
        <p:spPr>
          <a:xfrm>
            <a:off x="7643552" y="3567640"/>
            <a:ext cx="1500448" cy="667977"/>
          </a:xfrm>
          <a:prstGeom prst="rect">
            <a:avLst/>
          </a:prstGeom>
          <a:noFill/>
          <a:ln w="50800" cap="rnd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print(‘bigger')</a:t>
            </a:r>
          </a:p>
        </p:txBody>
      </p:sp>
      <p:cxnSp>
        <p:nvCxnSpPr>
          <p:cNvPr id="13" name="Shape 406">
            <a:extLst>
              <a:ext uri="{FF2B5EF4-FFF2-40B4-BE49-F238E27FC236}">
                <a16:creationId xmlns:a16="http://schemas.microsoft.com/office/drawing/2014/main" id="{13D1D404-DC28-4D91-A6C3-8C06A49BF09D}"/>
              </a:ext>
            </a:extLst>
          </p:cNvPr>
          <p:cNvCxnSpPr/>
          <p:nvPr/>
        </p:nvCxnSpPr>
        <p:spPr>
          <a:xfrm flipV="1">
            <a:off x="7923376" y="2809952"/>
            <a:ext cx="612447" cy="12699"/>
          </a:xfrm>
          <a:prstGeom prst="straightConnector1">
            <a:avLst/>
          </a:prstGeom>
          <a:noFill/>
          <a:ln w="63500" cap="rnd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4" name="Shape 407">
            <a:extLst>
              <a:ext uri="{FF2B5EF4-FFF2-40B4-BE49-F238E27FC236}">
                <a16:creationId xmlns:a16="http://schemas.microsoft.com/office/drawing/2014/main" id="{57E6B2B6-FD47-400C-BB56-A7C8F1E1C228}"/>
              </a:ext>
            </a:extLst>
          </p:cNvPr>
          <p:cNvCxnSpPr/>
          <p:nvPr/>
        </p:nvCxnSpPr>
        <p:spPr>
          <a:xfrm flipV="1">
            <a:off x="8535823" y="2809952"/>
            <a:ext cx="0" cy="746125"/>
          </a:xfrm>
          <a:prstGeom prst="straightConnector1">
            <a:avLst/>
          </a:prstGeom>
          <a:noFill/>
          <a:ln w="63500" cap="rnd" cmpd="sng">
            <a:solidFill>
              <a:srgbClr val="008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5" name="Shape 402">
            <a:extLst>
              <a:ext uri="{FF2B5EF4-FFF2-40B4-BE49-F238E27FC236}">
                <a16:creationId xmlns:a16="http://schemas.microsoft.com/office/drawing/2014/main" id="{45E0C172-DCDA-4123-BB6C-DBEC51B1C073}"/>
              </a:ext>
            </a:extLst>
          </p:cNvPr>
          <p:cNvSpPr txBox="1"/>
          <p:nvPr/>
        </p:nvSpPr>
        <p:spPr>
          <a:xfrm>
            <a:off x="5716140" y="2401980"/>
            <a:ext cx="430050" cy="46201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sp>
        <p:nvSpPr>
          <p:cNvPr id="16" name="Shape 402">
            <a:extLst>
              <a:ext uri="{FF2B5EF4-FFF2-40B4-BE49-F238E27FC236}">
                <a16:creationId xmlns:a16="http://schemas.microsoft.com/office/drawing/2014/main" id="{C4B19B7E-1EBA-4F43-BD82-CA62E5B5D85F}"/>
              </a:ext>
            </a:extLst>
          </p:cNvPr>
          <p:cNvSpPr txBox="1"/>
          <p:nvPr/>
        </p:nvSpPr>
        <p:spPr>
          <a:xfrm>
            <a:off x="7949083" y="2347935"/>
            <a:ext cx="561034" cy="46201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cxnSp>
        <p:nvCxnSpPr>
          <p:cNvPr id="17" name="Shape 406">
            <a:extLst>
              <a:ext uri="{FF2B5EF4-FFF2-40B4-BE49-F238E27FC236}">
                <a16:creationId xmlns:a16="http://schemas.microsoft.com/office/drawing/2014/main" id="{C76800E1-34C1-40D7-BA0C-306AC0E5C43F}"/>
              </a:ext>
            </a:extLst>
          </p:cNvPr>
          <p:cNvCxnSpPr/>
          <p:nvPr/>
        </p:nvCxnSpPr>
        <p:spPr>
          <a:xfrm>
            <a:off x="5533743" y="4253943"/>
            <a:ext cx="0" cy="50895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8" name="Shape 407">
            <a:extLst>
              <a:ext uri="{FF2B5EF4-FFF2-40B4-BE49-F238E27FC236}">
                <a16:creationId xmlns:a16="http://schemas.microsoft.com/office/drawing/2014/main" id="{86A997EA-9990-450A-97B2-03FC107D5847}"/>
              </a:ext>
            </a:extLst>
          </p:cNvPr>
          <p:cNvCxnSpPr/>
          <p:nvPr/>
        </p:nvCxnSpPr>
        <p:spPr>
          <a:xfrm flipH="1">
            <a:off x="5533745" y="4762894"/>
            <a:ext cx="1627007" cy="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9" name="Shape 406">
            <a:extLst>
              <a:ext uri="{FF2B5EF4-FFF2-40B4-BE49-F238E27FC236}">
                <a16:creationId xmlns:a16="http://schemas.microsoft.com/office/drawing/2014/main" id="{8D9D1A41-1D05-4910-A9BC-D9FCEF22018E}"/>
              </a:ext>
            </a:extLst>
          </p:cNvPr>
          <p:cNvCxnSpPr/>
          <p:nvPr/>
        </p:nvCxnSpPr>
        <p:spPr>
          <a:xfrm flipV="1">
            <a:off x="8507176" y="4235618"/>
            <a:ext cx="0" cy="527277"/>
          </a:xfrm>
          <a:prstGeom prst="straightConnector1">
            <a:avLst/>
          </a:prstGeom>
          <a:noFill/>
          <a:ln w="63500" cap="rnd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0" name="Shape 407">
            <a:extLst>
              <a:ext uri="{FF2B5EF4-FFF2-40B4-BE49-F238E27FC236}">
                <a16:creationId xmlns:a16="http://schemas.microsoft.com/office/drawing/2014/main" id="{2931B867-6C72-4183-9C75-DAAB2E742BA8}"/>
              </a:ext>
            </a:extLst>
          </p:cNvPr>
          <p:cNvCxnSpPr/>
          <p:nvPr/>
        </p:nvCxnSpPr>
        <p:spPr>
          <a:xfrm>
            <a:off x="7160753" y="4762894"/>
            <a:ext cx="1346423" cy="1"/>
          </a:xfrm>
          <a:prstGeom prst="straightConnector1">
            <a:avLst/>
          </a:prstGeom>
          <a:noFill/>
          <a:ln w="63500" cap="rnd" cmpd="sng">
            <a:solidFill>
              <a:srgbClr val="008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" name="Shape 411">
            <a:extLst>
              <a:ext uri="{FF2B5EF4-FFF2-40B4-BE49-F238E27FC236}">
                <a16:creationId xmlns:a16="http://schemas.microsoft.com/office/drawing/2014/main" id="{6CD23BBC-0B9B-49E2-AFD9-529D775976EB}"/>
              </a:ext>
            </a:extLst>
          </p:cNvPr>
          <p:cNvCxnSpPr/>
          <p:nvPr/>
        </p:nvCxnSpPr>
        <p:spPr>
          <a:xfrm flipH="1" flipV="1">
            <a:off x="7160752" y="4762895"/>
            <a:ext cx="1" cy="772769"/>
          </a:xfrm>
          <a:prstGeom prst="straightConnector1">
            <a:avLst/>
          </a:prstGeom>
          <a:noFill/>
          <a:ln w="63500" cap="rnd" cmpd="sng">
            <a:solidFill>
              <a:schemeClr val="accent2">
                <a:lumMod val="75000"/>
              </a:schemeClr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" name="Shape 412">
            <a:extLst>
              <a:ext uri="{FF2B5EF4-FFF2-40B4-BE49-F238E27FC236}">
                <a16:creationId xmlns:a16="http://schemas.microsoft.com/office/drawing/2014/main" id="{7D18ECFB-87A3-4D68-B426-02C2969FE64E}"/>
              </a:ext>
            </a:extLst>
          </p:cNvPr>
          <p:cNvSpPr txBox="1"/>
          <p:nvPr/>
        </p:nvSpPr>
        <p:spPr>
          <a:xfrm>
            <a:off x="5818200" y="5507090"/>
            <a:ext cx="2663852" cy="548589"/>
          </a:xfrm>
          <a:prstGeom prst="rect">
            <a:avLst/>
          </a:prstGeom>
          <a:noFill/>
          <a:ln w="50800" cap="rnd" cmpd="sng">
            <a:solidFill>
              <a:schemeClr val="accent2">
                <a:lumMod val="75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print('All Done')</a:t>
            </a:r>
          </a:p>
        </p:txBody>
      </p:sp>
    </p:spTree>
    <p:extLst>
      <p:ext uri="{BB962C8B-B14F-4D97-AF65-F5344CB8AC3E}">
        <p14:creationId xmlns:p14="http://schemas.microsoft.com/office/powerpoint/2010/main" val="2433691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C01C33-269B-40AF-AA6E-0E25C13DB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Next Regular"/>
                <a:cs typeface="Avenir Next Regular"/>
              </a:rPr>
              <a:t>if-else statement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EF577F-A3C0-4787-B7D8-ED8B928DE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C07ECF7-FB29-424E-845B-E4EA73528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121274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Times"/>
                <a:cs typeface="Times"/>
              </a:rPr>
              <a:t>Syntax: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</a:t>
            </a:r>
            <a:r>
              <a:rPr lang="en-US" b="1" i="1" dirty="0">
                <a:solidFill>
                  <a:srgbClr val="FF0000"/>
                </a:solidFill>
                <a:latin typeface="Times"/>
                <a:cs typeface="Times"/>
              </a:rPr>
              <a:t>if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i="1" dirty="0">
                <a:latin typeface="Times"/>
                <a:cs typeface="Times"/>
              </a:rPr>
              <a:t>expression</a:t>
            </a:r>
            <a:r>
              <a:rPr lang="en-US" b="1" dirty="0">
                <a:solidFill>
                  <a:srgbClr val="0000FF"/>
                </a:solidFill>
                <a:latin typeface="Times"/>
                <a:cs typeface="Times"/>
              </a:rPr>
              <a:t>: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	statement 1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	statement 2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	…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	statement N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</a:t>
            </a:r>
            <a:r>
              <a:rPr lang="en-US" b="1" i="1" dirty="0">
                <a:solidFill>
                  <a:schemeClr val="accent5">
                    <a:lumMod val="75000"/>
                  </a:schemeClr>
                </a:solidFill>
                <a:latin typeface="Times"/>
                <a:cs typeface="Times"/>
              </a:rPr>
              <a:t>else</a:t>
            </a:r>
            <a:r>
              <a:rPr lang="en-US" b="1" dirty="0">
                <a:solidFill>
                  <a:srgbClr val="0000FF"/>
                </a:solidFill>
                <a:latin typeface="Times"/>
                <a:cs typeface="Times"/>
              </a:rPr>
              <a:t>: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	statement 1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	statement 2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	…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	statement N</a:t>
            </a:r>
          </a:p>
          <a:p>
            <a:pPr marL="514350" indent="-457200"/>
            <a:r>
              <a:rPr lang="en-US" dirty="0">
                <a:latin typeface="Times"/>
                <a:cs typeface="Times"/>
              </a:rPr>
              <a:t>If the expression is true, statements within the if statement body will be executed, otherwise statements within else body will be executed.</a:t>
            </a:r>
          </a:p>
        </p:txBody>
      </p:sp>
      <p:cxnSp>
        <p:nvCxnSpPr>
          <p:cNvPr id="7" name="Straight Connector 7">
            <a:extLst>
              <a:ext uri="{FF2B5EF4-FFF2-40B4-BE49-F238E27FC236}">
                <a16:creationId xmlns:a16="http://schemas.microsoft.com/office/drawing/2014/main" id="{6A8076A6-6C4E-498B-8AFF-77321A02B06F}"/>
              </a:ext>
            </a:extLst>
          </p:cNvPr>
          <p:cNvCxnSpPr/>
          <p:nvPr/>
        </p:nvCxnSpPr>
        <p:spPr>
          <a:xfrm>
            <a:off x="154609" y="2200004"/>
            <a:ext cx="1027043" cy="0"/>
          </a:xfrm>
          <a:prstGeom prst="line">
            <a:avLst/>
          </a:prstGeom>
          <a:ln w="1270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9">
            <a:extLst>
              <a:ext uri="{FF2B5EF4-FFF2-40B4-BE49-F238E27FC236}">
                <a16:creationId xmlns:a16="http://schemas.microsoft.com/office/drawing/2014/main" id="{F5E1D8CD-CC4B-4EE7-99E1-9E7F9F68E9A8}"/>
              </a:ext>
            </a:extLst>
          </p:cNvPr>
          <p:cNvCxnSpPr/>
          <p:nvPr/>
        </p:nvCxnSpPr>
        <p:spPr>
          <a:xfrm>
            <a:off x="154609" y="5265978"/>
            <a:ext cx="1027043" cy="0"/>
          </a:xfrm>
          <a:prstGeom prst="line">
            <a:avLst/>
          </a:prstGeom>
          <a:ln w="1270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11">
            <a:extLst>
              <a:ext uri="{FF2B5EF4-FFF2-40B4-BE49-F238E27FC236}">
                <a16:creationId xmlns:a16="http://schemas.microsoft.com/office/drawing/2014/main" id="{A9A5EABB-00CC-4067-92AC-215AFDCDDC60}"/>
              </a:ext>
            </a:extLst>
          </p:cNvPr>
          <p:cNvCxnSpPr/>
          <p:nvPr/>
        </p:nvCxnSpPr>
        <p:spPr>
          <a:xfrm>
            <a:off x="574261" y="2200004"/>
            <a:ext cx="0" cy="1201387"/>
          </a:xfrm>
          <a:prstGeom prst="straightConnector1">
            <a:avLst/>
          </a:prstGeom>
          <a:ln w="12700" cmpd="sng">
            <a:solidFill>
              <a:srgbClr val="0000FF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12">
            <a:extLst>
              <a:ext uri="{FF2B5EF4-FFF2-40B4-BE49-F238E27FC236}">
                <a16:creationId xmlns:a16="http://schemas.microsoft.com/office/drawing/2014/main" id="{A54588C9-A535-4AF6-81F4-848CCC5D6C9D}"/>
              </a:ext>
            </a:extLst>
          </p:cNvPr>
          <p:cNvCxnSpPr/>
          <p:nvPr/>
        </p:nvCxnSpPr>
        <p:spPr>
          <a:xfrm>
            <a:off x="574261" y="4019826"/>
            <a:ext cx="0" cy="1246152"/>
          </a:xfrm>
          <a:prstGeom prst="straightConnector1">
            <a:avLst/>
          </a:prstGeom>
          <a:ln w="12700" cmpd="sng">
            <a:solidFill>
              <a:srgbClr val="0000FF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3">
            <a:extLst>
              <a:ext uri="{FF2B5EF4-FFF2-40B4-BE49-F238E27FC236}">
                <a16:creationId xmlns:a16="http://schemas.microsoft.com/office/drawing/2014/main" id="{88A1C7CE-E9F0-4E14-B260-CC3AC1B720E0}"/>
              </a:ext>
            </a:extLst>
          </p:cNvPr>
          <p:cNvCxnSpPr/>
          <p:nvPr/>
        </p:nvCxnSpPr>
        <p:spPr>
          <a:xfrm>
            <a:off x="3898454" y="3854317"/>
            <a:ext cx="1027043" cy="0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4">
            <a:extLst>
              <a:ext uri="{FF2B5EF4-FFF2-40B4-BE49-F238E27FC236}">
                <a16:creationId xmlns:a16="http://schemas.microsoft.com/office/drawing/2014/main" id="{ABA2DDAB-6746-4DED-8FE7-AC1D259E5716}"/>
              </a:ext>
            </a:extLst>
          </p:cNvPr>
          <p:cNvCxnSpPr/>
          <p:nvPr/>
        </p:nvCxnSpPr>
        <p:spPr>
          <a:xfrm>
            <a:off x="3898454" y="5241825"/>
            <a:ext cx="1027043" cy="0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5">
            <a:extLst>
              <a:ext uri="{FF2B5EF4-FFF2-40B4-BE49-F238E27FC236}">
                <a16:creationId xmlns:a16="http://schemas.microsoft.com/office/drawing/2014/main" id="{C665F43B-A2CA-443C-B7E2-28065D57E5F6}"/>
              </a:ext>
            </a:extLst>
          </p:cNvPr>
          <p:cNvCxnSpPr>
            <a:endCxn id="15" idx="0"/>
          </p:cNvCxnSpPr>
          <p:nvPr/>
        </p:nvCxnSpPr>
        <p:spPr>
          <a:xfrm>
            <a:off x="4417497" y="3854317"/>
            <a:ext cx="11043" cy="430554"/>
          </a:xfrm>
          <a:prstGeom prst="straightConnector1">
            <a:avLst/>
          </a:prstGeom>
          <a:ln w="12700" cmpd="sng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6">
            <a:extLst>
              <a:ext uri="{FF2B5EF4-FFF2-40B4-BE49-F238E27FC236}">
                <a16:creationId xmlns:a16="http://schemas.microsoft.com/office/drawing/2014/main" id="{12AE75C6-935F-4C3C-A8F7-FF88E9E953BC}"/>
              </a:ext>
            </a:extLst>
          </p:cNvPr>
          <p:cNvCxnSpPr/>
          <p:nvPr/>
        </p:nvCxnSpPr>
        <p:spPr>
          <a:xfrm>
            <a:off x="4417497" y="4789185"/>
            <a:ext cx="0" cy="452640"/>
          </a:xfrm>
          <a:prstGeom prst="straightConnector1">
            <a:avLst/>
          </a:prstGeom>
          <a:ln w="12700" cmpd="sng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7">
            <a:extLst>
              <a:ext uri="{FF2B5EF4-FFF2-40B4-BE49-F238E27FC236}">
                <a16:creationId xmlns:a16="http://schemas.microsoft.com/office/drawing/2014/main" id="{24320083-EF69-42C2-BA45-C71FB775B3B3}"/>
              </a:ext>
            </a:extLst>
          </p:cNvPr>
          <p:cNvSpPr txBox="1"/>
          <p:nvPr/>
        </p:nvSpPr>
        <p:spPr>
          <a:xfrm>
            <a:off x="3606416" y="4284871"/>
            <a:ext cx="16442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"/>
                <a:cs typeface="Times"/>
              </a:rPr>
              <a:t>else body</a:t>
            </a:r>
          </a:p>
        </p:txBody>
      </p:sp>
      <p:cxnSp>
        <p:nvCxnSpPr>
          <p:cNvPr id="16" name="Straight Connector 19">
            <a:extLst>
              <a:ext uri="{FF2B5EF4-FFF2-40B4-BE49-F238E27FC236}">
                <a16:creationId xmlns:a16="http://schemas.microsoft.com/office/drawing/2014/main" id="{8EAD9C27-8995-4014-90A4-EDE3CE4CA70A}"/>
              </a:ext>
            </a:extLst>
          </p:cNvPr>
          <p:cNvCxnSpPr/>
          <p:nvPr/>
        </p:nvCxnSpPr>
        <p:spPr>
          <a:xfrm>
            <a:off x="3896245" y="2122702"/>
            <a:ext cx="1027043" cy="0"/>
          </a:xfrm>
          <a:prstGeom prst="line">
            <a:avLst/>
          </a:prstGeom>
          <a:ln w="127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20">
            <a:extLst>
              <a:ext uri="{FF2B5EF4-FFF2-40B4-BE49-F238E27FC236}">
                <a16:creationId xmlns:a16="http://schemas.microsoft.com/office/drawing/2014/main" id="{7A1DF8BF-E6AC-499F-9175-C77BD6781EAC}"/>
              </a:ext>
            </a:extLst>
          </p:cNvPr>
          <p:cNvCxnSpPr/>
          <p:nvPr/>
        </p:nvCxnSpPr>
        <p:spPr>
          <a:xfrm>
            <a:off x="3896245" y="3510210"/>
            <a:ext cx="1027043" cy="0"/>
          </a:xfrm>
          <a:prstGeom prst="line">
            <a:avLst/>
          </a:prstGeom>
          <a:ln w="127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21">
            <a:extLst>
              <a:ext uri="{FF2B5EF4-FFF2-40B4-BE49-F238E27FC236}">
                <a16:creationId xmlns:a16="http://schemas.microsoft.com/office/drawing/2014/main" id="{C95C514C-CF72-49E9-96F9-FA53EDA23FB7}"/>
              </a:ext>
            </a:extLst>
          </p:cNvPr>
          <p:cNvCxnSpPr>
            <a:endCxn id="20" idx="0"/>
          </p:cNvCxnSpPr>
          <p:nvPr/>
        </p:nvCxnSpPr>
        <p:spPr>
          <a:xfrm>
            <a:off x="4415288" y="2122702"/>
            <a:ext cx="11043" cy="430554"/>
          </a:xfrm>
          <a:prstGeom prst="straightConnector1">
            <a:avLst/>
          </a:prstGeom>
          <a:ln w="12700" cmpd="sng">
            <a:solidFill>
              <a:srgbClr val="008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22">
            <a:extLst>
              <a:ext uri="{FF2B5EF4-FFF2-40B4-BE49-F238E27FC236}">
                <a16:creationId xmlns:a16="http://schemas.microsoft.com/office/drawing/2014/main" id="{7BBDB38E-3785-4910-A927-DD1A549D6FB8}"/>
              </a:ext>
            </a:extLst>
          </p:cNvPr>
          <p:cNvCxnSpPr/>
          <p:nvPr/>
        </p:nvCxnSpPr>
        <p:spPr>
          <a:xfrm>
            <a:off x="4415288" y="3057570"/>
            <a:ext cx="0" cy="452640"/>
          </a:xfrm>
          <a:prstGeom prst="straightConnector1">
            <a:avLst/>
          </a:prstGeom>
          <a:ln w="12700" cmpd="sng">
            <a:solidFill>
              <a:srgbClr val="008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23">
            <a:extLst>
              <a:ext uri="{FF2B5EF4-FFF2-40B4-BE49-F238E27FC236}">
                <a16:creationId xmlns:a16="http://schemas.microsoft.com/office/drawing/2014/main" id="{D6A0B7E7-3487-443E-A89E-66A045B626DA}"/>
              </a:ext>
            </a:extLst>
          </p:cNvPr>
          <p:cNvSpPr txBox="1"/>
          <p:nvPr/>
        </p:nvSpPr>
        <p:spPr>
          <a:xfrm>
            <a:off x="3604207" y="2553256"/>
            <a:ext cx="16442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8000"/>
                </a:solidFill>
                <a:latin typeface="Times"/>
                <a:cs typeface="Times"/>
              </a:rPr>
              <a:t>if body</a:t>
            </a:r>
          </a:p>
        </p:txBody>
      </p:sp>
      <p:cxnSp>
        <p:nvCxnSpPr>
          <p:cNvPr id="21" name="Straight Connector 6">
            <a:extLst>
              <a:ext uri="{FF2B5EF4-FFF2-40B4-BE49-F238E27FC236}">
                <a16:creationId xmlns:a16="http://schemas.microsoft.com/office/drawing/2014/main" id="{105DCF91-0857-4DA6-9FE6-BF00ACCA8D7D}"/>
              </a:ext>
            </a:extLst>
          </p:cNvPr>
          <p:cNvCxnSpPr/>
          <p:nvPr/>
        </p:nvCxnSpPr>
        <p:spPr>
          <a:xfrm>
            <a:off x="1437799" y="2200004"/>
            <a:ext cx="7987" cy="30659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4">
            <a:extLst>
              <a:ext uri="{FF2B5EF4-FFF2-40B4-BE49-F238E27FC236}">
                <a16:creationId xmlns:a16="http://schemas.microsoft.com/office/drawing/2014/main" id="{A5E4CA4B-6C67-4A0D-ADBF-0B3BD3593232}"/>
              </a:ext>
            </a:extLst>
          </p:cNvPr>
          <p:cNvCxnSpPr/>
          <p:nvPr/>
        </p:nvCxnSpPr>
        <p:spPr>
          <a:xfrm>
            <a:off x="2309098" y="2486839"/>
            <a:ext cx="0" cy="27791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5">
            <a:extLst>
              <a:ext uri="{FF2B5EF4-FFF2-40B4-BE49-F238E27FC236}">
                <a16:creationId xmlns:a16="http://schemas.microsoft.com/office/drawing/2014/main" id="{F77F4E59-FA54-43A9-8D67-368A431326AD}"/>
              </a:ext>
            </a:extLst>
          </p:cNvPr>
          <p:cNvSpPr txBox="1"/>
          <p:nvPr/>
        </p:nvSpPr>
        <p:spPr>
          <a:xfrm>
            <a:off x="1469750" y="2954264"/>
            <a:ext cx="765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Times"/>
                <a:cs typeface="Times"/>
              </a:rPr>
              <a:t>indention</a:t>
            </a:r>
          </a:p>
        </p:txBody>
      </p:sp>
      <p:sp>
        <p:nvSpPr>
          <p:cNvPr id="24" name="TextBox 26">
            <a:extLst>
              <a:ext uri="{FF2B5EF4-FFF2-40B4-BE49-F238E27FC236}">
                <a16:creationId xmlns:a16="http://schemas.microsoft.com/office/drawing/2014/main" id="{C2EB930F-85AB-466B-B0F6-C921242A5557}"/>
              </a:ext>
            </a:extLst>
          </p:cNvPr>
          <p:cNvSpPr txBox="1"/>
          <p:nvPr/>
        </p:nvSpPr>
        <p:spPr>
          <a:xfrm>
            <a:off x="1493714" y="4305928"/>
            <a:ext cx="765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Times"/>
                <a:cs typeface="Times"/>
              </a:rPr>
              <a:t>indention</a:t>
            </a:r>
          </a:p>
        </p:txBody>
      </p:sp>
      <p:sp>
        <p:nvSpPr>
          <p:cNvPr id="25" name="TextBox 4">
            <a:extLst>
              <a:ext uri="{FF2B5EF4-FFF2-40B4-BE49-F238E27FC236}">
                <a16:creationId xmlns:a16="http://schemas.microsoft.com/office/drawing/2014/main" id="{763F9585-28DD-4836-8002-421B8123064E}"/>
              </a:ext>
            </a:extLst>
          </p:cNvPr>
          <p:cNvSpPr txBox="1"/>
          <p:nvPr/>
        </p:nvSpPr>
        <p:spPr>
          <a:xfrm>
            <a:off x="-11044" y="3280284"/>
            <a:ext cx="1644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Times"/>
                <a:cs typeface="Times"/>
              </a:rPr>
              <a:t>if-else statement</a:t>
            </a:r>
          </a:p>
        </p:txBody>
      </p:sp>
      <p:pic>
        <p:nvPicPr>
          <p:cNvPr id="3074" name="Picture 2" descr="Flowchart of if...else statement in Python Programming">
            <a:extLst>
              <a:ext uri="{FF2B5EF4-FFF2-40B4-BE49-F238E27FC236}">
                <a16:creationId xmlns:a16="http://schemas.microsoft.com/office/drawing/2014/main" id="{DFC36AAC-1F9E-4931-B449-3693A818A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412" y="1648563"/>
            <a:ext cx="3566439" cy="347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309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23A92E-A469-4B67-9C1D-B06A5A6DD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Next Regular"/>
                <a:cs typeface="Avenir Next Regular"/>
              </a:rPr>
              <a:t>if-else statement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451634-76B2-4FD7-9192-E898D58C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5" name="Shape 405">
            <a:extLst>
              <a:ext uri="{FF2B5EF4-FFF2-40B4-BE49-F238E27FC236}">
                <a16:creationId xmlns:a16="http://schemas.microsoft.com/office/drawing/2014/main" id="{2C1BDF6D-F1F1-4452-A75E-6634620C163F}"/>
              </a:ext>
            </a:extLst>
          </p:cNvPr>
          <p:cNvSpPr txBox="1"/>
          <p:nvPr/>
        </p:nvSpPr>
        <p:spPr>
          <a:xfrm>
            <a:off x="6338857" y="1429089"/>
            <a:ext cx="1304695" cy="544220"/>
          </a:xfrm>
          <a:prstGeom prst="rect">
            <a:avLst/>
          </a:prstGeom>
          <a:noFill/>
          <a:ln w="50800" cap="rnd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0" i="0" u="none" strike="noStrike" cap="none">
                <a:latin typeface="Cabin"/>
                <a:ea typeface="Cabin"/>
                <a:cs typeface="Cabin"/>
                <a:sym typeface="Cabin"/>
              </a:rPr>
              <a:t>X = 4</a:t>
            </a:r>
          </a:p>
        </p:txBody>
      </p:sp>
      <p:sp>
        <p:nvSpPr>
          <p:cNvPr id="6" name="Shape 396">
            <a:extLst>
              <a:ext uri="{FF2B5EF4-FFF2-40B4-BE49-F238E27FC236}">
                <a16:creationId xmlns:a16="http://schemas.microsoft.com/office/drawing/2014/main" id="{2921D0B6-24E7-4964-9B7C-75878176344A}"/>
              </a:ext>
            </a:extLst>
          </p:cNvPr>
          <p:cNvSpPr/>
          <p:nvPr/>
        </p:nvSpPr>
        <p:spPr>
          <a:xfrm>
            <a:off x="6146190" y="2472169"/>
            <a:ext cx="1746303" cy="712119"/>
          </a:xfrm>
          <a:prstGeom prst="diamond">
            <a:avLst/>
          </a:prstGeom>
          <a:noFill/>
          <a:ln w="50800" cap="rnd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x &gt; 2</a:t>
            </a:r>
          </a:p>
        </p:txBody>
      </p:sp>
      <p:cxnSp>
        <p:nvCxnSpPr>
          <p:cNvPr id="7" name="Shape 404">
            <a:extLst>
              <a:ext uri="{FF2B5EF4-FFF2-40B4-BE49-F238E27FC236}">
                <a16:creationId xmlns:a16="http://schemas.microsoft.com/office/drawing/2014/main" id="{24820702-5FC1-4BB2-AEFF-1D2F62D228B3}"/>
              </a:ext>
            </a:extLst>
          </p:cNvPr>
          <p:cNvCxnSpPr/>
          <p:nvPr/>
        </p:nvCxnSpPr>
        <p:spPr>
          <a:xfrm flipH="1" flipV="1">
            <a:off x="7014580" y="1979881"/>
            <a:ext cx="4762" cy="514968"/>
          </a:xfrm>
          <a:prstGeom prst="straightConnector1">
            <a:avLst/>
          </a:prstGeom>
          <a:noFill/>
          <a:ln w="63500" cap="rnd" cmpd="sng">
            <a:solidFill>
              <a:schemeClr val="tx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8" name="Shape 406">
            <a:extLst>
              <a:ext uri="{FF2B5EF4-FFF2-40B4-BE49-F238E27FC236}">
                <a16:creationId xmlns:a16="http://schemas.microsoft.com/office/drawing/2014/main" id="{1585F491-49F9-471E-8DF9-2C099E1C71A7}"/>
              </a:ext>
            </a:extLst>
          </p:cNvPr>
          <p:cNvCxnSpPr/>
          <p:nvPr/>
        </p:nvCxnSpPr>
        <p:spPr>
          <a:xfrm flipV="1">
            <a:off x="5533743" y="2848366"/>
            <a:ext cx="612447" cy="1269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9" name="Shape 407">
            <a:extLst>
              <a:ext uri="{FF2B5EF4-FFF2-40B4-BE49-F238E27FC236}">
                <a16:creationId xmlns:a16="http://schemas.microsoft.com/office/drawing/2014/main" id="{3922E1DA-7414-4C41-B62B-1DB366A4DA04}"/>
              </a:ext>
            </a:extLst>
          </p:cNvPr>
          <p:cNvCxnSpPr/>
          <p:nvPr/>
        </p:nvCxnSpPr>
        <p:spPr>
          <a:xfrm flipV="1">
            <a:off x="5533743" y="2848367"/>
            <a:ext cx="0" cy="746125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0" name="Shape 408">
            <a:extLst>
              <a:ext uri="{FF2B5EF4-FFF2-40B4-BE49-F238E27FC236}">
                <a16:creationId xmlns:a16="http://schemas.microsoft.com/office/drawing/2014/main" id="{94A0E453-6E7F-4386-8567-391EEE9E6B99}"/>
              </a:ext>
            </a:extLst>
          </p:cNvPr>
          <p:cNvSpPr txBox="1"/>
          <p:nvPr/>
        </p:nvSpPr>
        <p:spPr>
          <a:xfrm>
            <a:off x="4762501" y="3573266"/>
            <a:ext cx="1995923" cy="667977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print('Not bigger')</a:t>
            </a:r>
          </a:p>
        </p:txBody>
      </p:sp>
      <p:sp>
        <p:nvSpPr>
          <p:cNvPr id="11" name="Shape 408">
            <a:extLst>
              <a:ext uri="{FF2B5EF4-FFF2-40B4-BE49-F238E27FC236}">
                <a16:creationId xmlns:a16="http://schemas.microsoft.com/office/drawing/2014/main" id="{3330B13B-5A3B-4B7F-B721-B518807E890D}"/>
              </a:ext>
            </a:extLst>
          </p:cNvPr>
          <p:cNvSpPr txBox="1"/>
          <p:nvPr/>
        </p:nvSpPr>
        <p:spPr>
          <a:xfrm>
            <a:off x="7643552" y="3567640"/>
            <a:ext cx="1500448" cy="667977"/>
          </a:xfrm>
          <a:prstGeom prst="rect">
            <a:avLst/>
          </a:prstGeom>
          <a:noFill/>
          <a:ln w="50800" cap="rnd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print(‘bigger')</a:t>
            </a:r>
          </a:p>
        </p:txBody>
      </p:sp>
      <p:cxnSp>
        <p:nvCxnSpPr>
          <p:cNvPr id="12" name="Shape 406">
            <a:extLst>
              <a:ext uri="{FF2B5EF4-FFF2-40B4-BE49-F238E27FC236}">
                <a16:creationId xmlns:a16="http://schemas.microsoft.com/office/drawing/2014/main" id="{CF1D4E89-74C1-489C-B868-487188512C05}"/>
              </a:ext>
            </a:extLst>
          </p:cNvPr>
          <p:cNvCxnSpPr/>
          <p:nvPr/>
        </p:nvCxnSpPr>
        <p:spPr>
          <a:xfrm flipV="1">
            <a:off x="7923376" y="2809952"/>
            <a:ext cx="612447" cy="12699"/>
          </a:xfrm>
          <a:prstGeom prst="straightConnector1">
            <a:avLst/>
          </a:prstGeom>
          <a:noFill/>
          <a:ln w="63500" cap="rnd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3" name="Shape 407">
            <a:extLst>
              <a:ext uri="{FF2B5EF4-FFF2-40B4-BE49-F238E27FC236}">
                <a16:creationId xmlns:a16="http://schemas.microsoft.com/office/drawing/2014/main" id="{EB00A15B-8F5E-4B76-94EB-56D51F2D1F3E}"/>
              </a:ext>
            </a:extLst>
          </p:cNvPr>
          <p:cNvCxnSpPr/>
          <p:nvPr/>
        </p:nvCxnSpPr>
        <p:spPr>
          <a:xfrm flipV="1">
            <a:off x="8535823" y="2809952"/>
            <a:ext cx="0" cy="746125"/>
          </a:xfrm>
          <a:prstGeom prst="straightConnector1">
            <a:avLst/>
          </a:prstGeom>
          <a:noFill/>
          <a:ln w="63500" cap="rnd" cmpd="sng">
            <a:solidFill>
              <a:srgbClr val="008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4" name="Shape 402">
            <a:extLst>
              <a:ext uri="{FF2B5EF4-FFF2-40B4-BE49-F238E27FC236}">
                <a16:creationId xmlns:a16="http://schemas.microsoft.com/office/drawing/2014/main" id="{1F46684C-36CC-4E58-9696-7868AA6A4350}"/>
              </a:ext>
            </a:extLst>
          </p:cNvPr>
          <p:cNvSpPr txBox="1"/>
          <p:nvPr/>
        </p:nvSpPr>
        <p:spPr>
          <a:xfrm>
            <a:off x="5716140" y="2401980"/>
            <a:ext cx="430050" cy="46201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sp>
        <p:nvSpPr>
          <p:cNvPr id="15" name="Shape 402">
            <a:extLst>
              <a:ext uri="{FF2B5EF4-FFF2-40B4-BE49-F238E27FC236}">
                <a16:creationId xmlns:a16="http://schemas.microsoft.com/office/drawing/2014/main" id="{D6F8FC60-0B87-450E-BBB5-BBE8D138B375}"/>
              </a:ext>
            </a:extLst>
          </p:cNvPr>
          <p:cNvSpPr txBox="1"/>
          <p:nvPr/>
        </p:nvSpPr>
        <p:spPr>
          <a:xfrm>
            <a:off x="7949083" y="2347935"/>
            <a:ext cx="561034" cy="46201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cxnSp>
        <p:nvCxnSpPr>
          <p:cNvPr id="16" name="Shape 406">
            <a:extLst>
              <a:ext uri="{FF2B5EF4-FFF2-40B4-BE49-F238E27FC236}">
                <a16:creationId xmlns:a16="http://schemas.microsoft.com/office/drawing/2014/main" id="{54A1AECB-0C54-418C-A4D5-9031531DC5A6}"/>
              </a:ext>
            </a:extLst>
          </p:cNvPr>
          <p:cNvCxnSpPr/>
          <p:nvPr/>
        </p:nvCxnSpPr>
        <p:spPr>
          <a:xfrm>
            <a:off x="5533743" y="4253943"/>
            <a:ext cx="0" cy="50895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7" name="Shape 407">
            <a:extLst>
              <a:ext uri="{FF2B5EF4-FFF2-40B4-BE49-F238E27FC236}">
                <a16:creationId xmlns:a16="http://schemas.microsoft.com/office/drawing/2014/main" id="{4BD5E62B-1D2D-4B06-972E-3E956ADBB647}"/>
              </a:ext>
            </a:extLst>
          </p:cNvPr>
          <p:cNvCxnSpPr/>
          <p:nvPr/>
        </p:nvCxnSpPr>
        <p:spPr>
          <a:xfrm flipH="1">
            <a:off x="5533745" y="4762894"/>
            <a:ext cx="1627007" cy="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8" name="Shape 406">
            <a:extLst>
              <a:ext uri="{FF2B5EF4-FFF2-40B4-BE49-F238E27FC236}">
                <a16:creationId xmlns:a16="http://schemas.microsoft.com/office/drawing/2014/main" id="{A206EE26-A7FB-4BE0-A7FF-2493082D3EED}"/>
              </a:ext>
            </a:extLst>
          </p:cNvPr>
          <p:cNvCxnSpPr/>
          <p:nvPr/>
        </p:nvCxnSpPr>
        <p:spPr>
          <a:xfrm flipV="1">
            <a:off x="8507176" y="4235618"/>
            <a:ext cx="0" cy="527277"/>
          </a:xfrm>
          <a:prstGeom prst="straightConnector1">
            <a:avLst/>
          </a:prstGeom>
          <a:noFill/>
          <a:ln w="63500" cap="rnd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9" name="Shape 407">
            <a:extLst>
              <a:ext uri="{FF2B5EF4-FFF2-40B4-BE49-F238E27FC236}">
                <a16:creationId xmlns:a16="http://schemas.microsoft.com/office/drawing/2014/main" id="{9FA177DF-EAE0-4477-A7FA-6A996523F4E0}"/>
              </a:ext>
            </a:extLst>
          </p:cNvPr>
          <p:cNvCxnSpPr/>
          <p:nvPr/>
        </p:nvCxnSpPr>
        <p:spPr>
          <a:xfrm>
            <a:off x="7160753" y="4762894"/>
            <a:ext cx="1346423" cy="1"/>
          </a:xfrm>
          <a:prstGeom prst="straightConnector1">
            <a:avLst/>
          </a:prstGeom>
          <a:noFill/>
          <a:ln w="63500" cap="rnd" cmpd="sng">
            <a:solidFill>
              <a:srgbClr val="008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0" name="Shape 411">
            <a:extLst>
              <a:ext uri="{FF2B5EF4-FFF2-40B4-BE49-F238E27FC236}">
                <a16:creationId xmlns:a16="http://schemas.microsoft.com/office/drawing/2014/main" id="{96D45711-E523-4A57-AD4E-3E5E179FEE60}"/>
              </a:ext>
            </a:extLst>
          </p:cNvPr>
          <p:cNvCxnSpPr/>
          <p:nvPr/>
        </p:nvCxnSpPr>
        <p:spPr>
          <a:xfrm flipH="1" flipV="1">
            <a:off x="7160752" y="4762895"/>
            <a:ext cx="1" cy="772769"/>
          </a:xfrm>
          <a:prstGeom prst="straightConnector1">
            <a:avLst/>
          </a:prstGeom>
          <a:noFill/>
          <a:ln w="63500" cap="rnd" cmpd="sng">
            <a:solidFill>
              <a:schemeClr val="accent2">
                <a:lumMod val="75000"/>
              </a:schemeClr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1" name="Shape 412">
            <a:extLst>
              <a:ext uri="{FF2B5EF4-FFF2-40B4-BE49-F238E27FC236}">
                <a16:creationId xmlns:a16="http://schemas.microsoft.com/office/drawing/2014/main" id="{ED16C286-D290-4587-B44B-E74FCCD3077C}"/>
              </a:ext>
            </a:extLst>
          </p:cNvPr>
          <p:cNvSpPr txBox="1"/>
          <p:nvPr/>
        </p:nvSpPr>
        <p:spPr>
          <a:xfrm>
            <a:off x="5818200" y="5507090"/>
            <a:ext cx="2663852" cy="548589"/>
          </a:xfrm>
          <a:prstGeom prst="rect">
            <a:avLst/>
          </a:prstGeom>
          <a:noFill/>
          <a:ln w="50800" cap="rnd" cmpd="sng">
            <a:solidFill>
              <a:schemeClr val="accent2">
                <a:lumMod val="75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print('All done')</a:t>
            </a:r>
          </a:p>
        </p:txBody>
      </p:sp>
      <p:sp>
        <p:nvSpPr>
          <p:cNvPr id="22" name="Shape 418">
            <a:extLst>
              <a:ext uri="{FF2B5EF4-FFF2-40B4-BE49-F238E27FC236}">
                <a16:creationId xmlns:a16="http://schemas.microsoft.com/office/drawing/2014/main" id="{13320388-A714-446F-AA4D-5879F76B156A}"/>
              </a:ext>
            </a:extLst>
          </p:cNvPr>
          <p:cNvSpPr txBox="1"/>
          <p:nvPr/>
        </p:nvSpPr>
        <p:spPr>
          <a:xfrm>
            <a:off x="107512" y="1587010"/>
            <a:ext cx="4598399" cy="476934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x = 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&gt;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print('Bigger')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print('Smaller')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print('All done')</a:t>
            </a:r>
          </a:p>
        </p:txBody>
      </p:sp>
    </p:spTree>
    <p:extLst>
      <p:ext uri="{BB962C8B-B14F-4D97-AF65-F5344CB8AC3E}">
        <p14:creationId xmlns:p14="http://schemas.microsoft.com/office/powerpoint/2010/main" val="3669748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23A92E-A469-4B67-9C1D-B06A5A6DD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Next Regular"/>
                <a:cs typeface="Avenir Next Regular"/>
              </a:rPr>
              <a:t>if-else statement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451634-76B2-4FD7-9192-E898D58C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5" name="Shape 405">
            <a:extLst>
              <a:ext uri="{FF2B5EF4-FFF2-40B4-BE49-F238E27FC236}">
                <a16:creationId xmlns:a16="http://schemas.microsoft.com/office/drawing/2014/main" id="{2C1BDF6D-F1F1-4452-A75E-6634620C163F}"/>
              </a:ext>
            </a:extLst>
          </p:cNvPr>
          <p:cNvSpPr txBox="1"/>
          <p:nvPr/>
        </p:nvSpPr>
        <p:spPr>
          <a:xfrm>
            <a:off x="6338857" y="1429089"/>
            <a:ext cx="1304695" cy="544220"/>
          </a:xfrm>
          <a:prstGeom prst="rect">
            <a:avLst/>
          </a:prstGeom>
          <a:noFill/>
          <a:ln w="50800" cap="rnd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0" i="0" u="none" strike="noStrike" cap="none">
                <a:latin typeface="Cabin"/>
                <a:ea typeface="Cabin"/>
                <a:cs typeface="Cabin"/>
                <a:sym typeface="Cabin"/>
              </a:rPr>
              <a:t>X = 4</a:t>
            </a:r>
          </a:p>
        </p:txBody>
      </p:sp>
      <p:sp>
        <p:nvSpPr>
          <p:cNvPr id="6" name="Shape 396">
            <a:extLst>
              <a:ext uri="{FF2B5EF4-FFF2-40B4-BE49-F238E27FC236}">
                <a16:creationId xmlns:a16="http://schemas.microsoft.com/office/drawing/2014/main" id="{2921D0B6-24E7-4964-9B7C-75878176344A}"/>
              </a:ext>
            </a:extLst>
          </p:cNvPr>
          <p:cNvSpPr/>
          <p:nvPr/>
        </p:nvSpPr>
        <p:spPr>
          <a:xfrm>
            <a:off x="6146190" y="2472169"/>
            <a:ext cx="1746303" cy="712119"/>
          </a:xfrm>
          <a:prstGeom prst="diamond">
            <a:avLst/>
          </a:prstGeom>
          <a:noFill/>
          <a:ln w="50800" cap="rnd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x &gt; 2</a:t>
            </a:r>
          </a:p>
        </p:txBody>
      </p:sp>
      <p:cxnSp>
        <p:nvCxnSpPr>
          <p:cNvPr id="7" name="Shape 404">
            <a:extLst>
              <a:ext uri="{FF2B5EF4-FFF2-40B4-BE49-F238E27FC236}">
                <a16:creationId xmlns:a16="http://schemas.microsoft.com/office/drawing/2014/main" id="{24820702-5FC1-4BB2-AEFF-1D2F62D228B3}"/>
              </a:ext>
            </a:extLst>
          </p:cNvPr>
          <p:cNvCxnSpPr/>
          <p:nvPr/>
        </p:nvCxnSpPr>
        <p:spPr>
          <a:xfrm flipH="1" flipV="1">
            <a:off x="7014580" y="1979881"/>
            <a:ext cx="4762" cy="514968"/>
          </a:xfrm>
          <a:prstGeom prst="straightConnector1">
            <a:avLst/>
          </a:prstGeom>
          <a:noFill/>
          <a:ln w="63500" cap="rnd" cmpd="sng">
            <a:solidFill>
              <a:schemeClr val="tx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8" name="Shape 406">
            <a:extLst>
              <a:ext uri="{FF2B5EF4-FFF2-40B4-BE49-F238E27FC236}">
                <a16:creationId xmlns:a16="http://schemas.microsoft.com/office/drawing/2014/main" id="{1585F491-49F9-471E-8DF9-2C099E1C71A7}"/>
              </a:ext>
            </a:extLst>
          </p:cNvPr>
          <p:cNvCxnSpPr/>
          <p:nvPr/>
        </p:nvCxnSpPr>
        <p:spPr>
          <a:xfrm flipV="1">
            <a:off x="5533743" y="2848366"/>
            <a:ext cx="612447" cy="1269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9" name="Shape 407">
            <a:extLst>
              <a:ext uri="{FF2B5EF4-FFF2-40B4-BE49-F238E27FC236}">
                <a16:creationId xmlns:a16="http://schemas.microsoft.com/office/drawing/2014/main" id="{3922E1DA-7414-4C41-B62B-1DB366A4DA04}"/>
              </a:ext>
            </a:extLst>
          </p:cNvPr>
          <p:cNvCxnSpPr/>
          <p:nvPr/>
        </p:nvCxnSpPr>
        <p:spPr>
          <a:xfrm flipV="1">
            <a:off x="5533743" y="2848367"/>
            <a:ext cx="0" cy="746125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0" name="Shape 408">
            <a:extLst>
              <a:ext uri="{FF2B5EF4-FFF2-40B4-BE49-F238E27FC236}">
                <a16:creationId xmlns:a16="http://schemas.microsoft.com/office/drawing/2014/main" id="{94A0E453-6E7F-4386-8567-391EEE9E6B99}"/>
              </a:ext>
            </a:extLst>
          </p:cNvPr>
          <p:cNvSpPr txBox="1"/>
          <p:nvPr/>
        </p:nvSpPr>
        <p:spPr>
          <a:xfrm>
            <a:off x="4762501" y="3573266"/>
            <a:ext cx="1995923" cy="667977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print('Not bigger')</a:t>
            </a:r>
          </a:p>
        </p:txBody>
      </p:sp>
      <p:sp>
        <p:nvSpPr>
          <p:cNvPr id="11" name="Shape 408">
            <a:extLst>
              <a:ext uri="{FF2B5EF4-FFF2-40B4-BE49-F238E27FC236}">
                <a16:creationId xmlns:a16="http://schemas.microsoft.com/office/drawing/2014/main" id="{3330B13B-5A3B-4B7F-B721-B518807E890D}"/>
              </a:ext>
            </a:extLst>
          </p:cNvPr>
          <p:cNvSpPr txBox="1"/>
          <p:nvPr/>
        </p:nvSpPr>
        <p:spPr>
          <a:xfrm>
            <a:off x="7643552" y="3567640"/>
            <a:ext cx="1500448" cy="667977"/>
          </a:xfrm>
          <a:prstGeom prst="rect">
            <a:avLst/>
          </a:prstGeom>
          <a:noFill/>
          <a:ln w="50800" cap="rnd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print(‘bigger')</a:t>
            </a:r>
          </a:p>
        </p:txBody>
      </p:sp>
      <p:cxnSp>
        <p:nvCxnSpPr>
          <p:cNvPr id="12" name="Shape 406">
            <a:extLst>
              <a:ext uri="{FF2B5EF4-FFF2-40B4-BE49-F238E27FC236}">
                <a16:creationId xmlns:a16="http://schemas.microsoft.com/office/drawing/2014/main" id="{CF1D4E89-74C1-489C-B868-487188512C05}"/>
              </a:ext>
            </a:extLst>
          </p:cNvPr>
          <p:cNvCxnSpPr/>
          <p:nvPr/>
        </p:nvCxnSpPr>
        <p:spPr>
          <a:xfrm flipV="1">
            <a:off x="7923376" y="2809952"/>
            <a:ext cx="612447" cy="12699"/>
          </a:xfrm>
          <a:prstGeom prst="straightConnector1">
            <a:avLst/>
          </a:prstGeom>
          <a:noFill/>
          <a:ln w="63500" cap="rnd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3" name="Shape 407">
            <a:extLst>
              <a:ext uri="{FF2B5EF4-FFF2-40B4-BE49-F238E27FC236}">
                <a16:creationId xmlns:a16="http://schemas.microsoft.com/office/drawing/2014/main" id="{EB00A15B-8F5E-4B76-94EB-56D51F2D1F3E}"/>
              </a:ext>
            </a:extLst>
          </p:cNvPr>
          <p:cNvCxnSpPr/>
          <p:nvPr/>
        </p:nvCxnSpPr>
        <p:spPr>
          <a:xfrm flipV="1">
            <a:off x="8535823" y="2809952"/>
            <a:ext cx="0" cy="746125"/>
          </a:xfrm>
          <a:prstGeom prst="straightConnector1">
            <a:avLst/>
          </a:prstGeom>
          <a:noFill/>
          <a:ln w="63500" cap="rnd" cmpd="sng">
            <a:solidFill>
              <a:srgbClr val="008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4" name="Shape 402">
            <a:extLst>
              <a:ext uri="{FF2B5EF4-FFF2-40B4-BE49-F238E27FC236}">
                <a16:creationId xmlns:a16="http://schemas.microsoft.com/office/drawing/2014/main" id="{1F46684C-36CC-4E58-9696-7868AA6A4350}"/>
              </a:ext>
            </a:extLst>
          </p:cNvPr>
          <p:cNvSpPr txBox="1"/>
          <p:nvPr/>
        </p:nvSpPr>
        <p:spPr>
          <a:xfrm>
            <a:off x="5716140" y="2401980"/>
            <a:ext cx="430050" cy="46201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sp>
        <p:nvSpPr>
          <p:cNvPr id="15" name="Shape 402">
            <a:extLst>
              <a:ext uri="{FF2B5EF4-FFF2-40B4-BE49-F238E27FC236}">
                <a16:creationId xmlns:a16="http://schemas.microsoft.com/office/drawing/2014/main" id="{D6F8FC60-0B87-450E-BBB5-BBE8D138B375}"/>
              </a:ext>
            </a:extLst>
          </p:cNvPr>
          <p:cNvSpPr txBox="1"/>
          <p:nvPr/>
        </p:nvSpPr>
        <p:spPr>
          <a:xfrm>
            <a:off x="7949083" y="2347935"/>
            <a:ext cx="561034" cy="46201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cxnSp>
        <p:nvCxnSpPr>
          <p:cNvPr id="16" name="Shape 406">
            <a:extLst>
              <a:ext uri="{FF2B5EF4-FFF2-40B4-BE49-F238E27FC236}">
                <a16:creationId xmlns:a16="http://schemas.microsoft.com/office/drawing/2014/main" id="{54A1AECB-0C54-418C-A4D5-9031531DC5A6}"/>
              </a:ext>
            </a:extLst>
          </p:cNvPr>
          <p:cNvCxnSpPr/>
          <p:nvPr/>
        </p:nvCxnSpPr>
        <p:spPr>
          <a:xfrm>
            <a:off x="5533743" y="4253943"/>
            <a:ext cx="0" cy="50895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7" name="Shape 407">
            <a:extLst>
              <a:ext uri="{FF2B5EF4-FFF2-40B4-BE49-F238E27FC236}">
                <a16:creationId xmlns:a16="http://schemas.microsoft.com/office/drawing/2014/main" id="{4BD5E62B-1D2D-4B06-972E-3E956ADBB647}"/>
              </a:ext>
            </a:extLst>
          </p:cNvPr>
          <p:cNvCxnSpPr/>
          <p:nvPr/>
        </p:nvCxnSpPr>
        <p:spPr>
          <a:xfrm flipH="1">
            <a:off x="5533745" y="4762894"/>
            <a:ext cx="1627007" cy="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8" name="Shape 406">
            <a:extLst>
              <a:ext uri="{FF2B5EF4-FFF2-40B4-BE49-F238E27FC236}">
                <a16:creationId xmlns:a16="http://schemas.microsoft.com/office/drawing/2014/main" id="{A206EE26-A7FB-4BE0-A7FF-2493082D3EED}"/>
              </a:ext>
            </a:extLst>
          </p:cNvPr>
          <p:cNvCxnSpPr/>
          <p:nvPr/>
        </p:nvCxnSpPr>
        <p:spPr>
          <a:xfrm flipV="1">
            <a:off x="8507176" y="4235618"/>
            <a:ext cx="0" cy="527277"/>
          </a:xfrm>
          <a:prstGeom prst="straightConnector1">
            <a:avLst/>
          </a:prstGeom>
          <a:noFill/>
          <a:ln w="63500" cap="rnd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9" name="Shape 407">
            <a:extLst>
              <a:ext uri="{FF2B5EF4-FFF2-40B4-BE49-F238E27FC236}">
                <a16:creationId xmlns:a16="http://schemas.microsoft.com/office/drawing/2014/main" id="{9FA177DF-EAE0-4477-A7FA-6A996523F4E0}"/>
              </a:ext>
            </a:extLst>
          </p:cNvPr>
          <p:cNvCxnSpPr/>
          <p:nvPr/>
        </p:nvCxnSpPr>
        <p:spPr>
          <a:xfrm>
            <a:off x="7160753" y="4762894"/>
            <a:ext cx="1346423" cy="1"/>
          </a:xfrm>
          <a:prstGeom prst="straightConnector1">
            <a:avLst/>
          </a:prstGeom>
          <a:noFill/>
          <a:ln w="63500" cap="rnd" cmpd="sng">
            <a:solidFill>
              <a:srgbClr val="008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0" name="Shape 411">
            <a:extLst>
              <a:ext uri="{FF2B5EF4-FFF2-40B4-BE49-F238E27FC236}">
                <a16:creationId xmlns:a16="http://schemas.microsoft.com/office/drawing/2014/main" id="{96D45711-E523-4A57-AD4E-3E5E179FEE60}"/>
              </a:ext>
            </a:extLst>
          </p:cNvPr>
          <p:cNvCxnSpPr/>
          <p:nvPr/>
        </p:nvCxnSpPr>
        <p:spPr>
          <a:xfrm flipH="1" flipV="1">
            <a:off x="7160752" y="4762895"/>
            <a:ext cx="1" cy="772769"/>
          </a:xfrm>
          <a:prstGeom prst="straightConnector1">
            <a:avLst/>
          </a:prstGeom>
          <a:noFill/>
          <a:ln w="63500" cap="rnd" cmpd="sng">
            <a:solidFill>
              <a:schemeClr val="accent2">
                <a:lumMod val="75000"/>
              </a:schemeClr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1" name="Shape 412">
            <a:extLst>
              <a:ext uri="{FF2B5EF4-FFF2-40B4-BE49-F238E27FC236}">
                <a16:creationId xmlns:a16="http://schemas.microsoft.com/office/drawing/2014/main" id="{ED16C286-D290-4587-B44B-E74FCCD3077C}"/>
              </a:ext>
            </a:extLst>
          </p:cNvPr>
          <p:cNvSpPr txBox="1"/>
          <p:nvPr/>
        </p:nvSpPr>
        <p:spPr>
          <a:xfrm>
            <a:off x="5818200" y="5507090"/>
            <a:ext cx="2663852" cy="548589"/>
          </a:xfrm>
          <a:prstGeom prst="rect">
            <a:avLst/>
          </a:prstGeom>
          <a:noFill/>
          <a:ln w="50800" cap="rnd" cmpd="sng">
            <a:solidFill>
              <a:schemeClr val="accent2">
                <a:lumMod val="75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print('All done')</a:t>
            </a:r>
          </a:p>
        </p:txBody>
      </p:sp>
      <p:sp>
        <p:nvSpPr>
          <p:cNvPr id="22" name="Shape 418">
            <a:extLst>
              <a:ext uri="{FF2B5EF4-FFF2-40B4-BE49-F238E27FC236}">
                <a16:creationId xmlns:a16="http://schemas.microsoft.com/office/drawing/2014/main" id="{13320388-A714-446F-AA4D-5879F76B156A}"/>
              </a:ext>
            </a:extLst>
          </p:cNvPr>
          <p:cNvSpPr txBox="1"/>
          <p:nvPr/>
        </p:nvSpPr>
        <p:spPr>
          <a:xfrm>
            <a:off x="107512" y="1587010"/>
            <a:ext cx="4598399" cy="476934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x = 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&gt;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print('Bigger')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print('Smaller')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print('All done')</a:t>
            </a:r>
          </a:p>
        </p:txBody>
      </p:sp>
      <p:sp>
        <p:nvSpPr>
          <p:cNvPr id="23" name="Shape 458">
            <a:extLst>
              <a:ext uri="{FF2B5EF4-FFF2-40B4-BE49-F238E27FC236}">
                <a16:creationId xmlns:a16="http://schemas.microsoft.com/office/drawing/2014/main" id="{16397D49-949C-4477-A43E-CD8BDE68DBD9}"/>
              </a:ext>
            </a:extLst>
          </p:cNvPr>
          <p:cNvSpPr txBox="1"/>
          <p:nvPr/>
        </p:nvSpPr>
        <p:spPr>
          <a:xfrm>
            <a:off x="107511" y="2869519"/>
            <a:ext cx="4472594" cy="2298600"/>
          </a:xfrm>
          <a:prstGeom prst="rect">
            <a:avLst/>
          </a:prstGeom>
          <a:noFill/>
          <a:ln w="50800" cap="rnd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>
            <a:defPPr>
              <a:defRPr lang="en-US"/>
            </a:defPPr>
            <a:lvl1pPr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1pPr>
          </a:lstStyle>
          <a:p>
            <a:endParaRPr/>
          </a:p>
        </p:txBody>
      </p:sp>
      <p:sp>
        <p:nvSpPr>
          <p:cNvPr id="24" name="Shape 440">
            <a:extLst>
              <a:ext uri="{FF2B5EF4-FFF2-40B4-BE49-F238E27FC236}">
                <a16:creationId xmlns:a16="http://schemas.microsoft.com/office/drawing/2014/main" id="{02604573-98B4-4D4D-B062-7B5EC4692EE2}"/>
              </a:ext>
            </a:extLst>
          </p:cNvPr>
          <p:cNvSpPr txBox="1"/>
          <p:nvPr/>
        </p:nvSpPr>
        <p:spPr>
          <a:xfrm>
            <a:off x="4705911" y="2449489"/>
            <a:ext cx="4438089" cy="2506190"/>
          </a:xfrm>
          <a:prstGeom prst="rect">
            <a:avLst/>
          </a:prstGeom>
          <a:noFill/>
          <a:ln w="50800" cap="rnd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4451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4B583E-1FB8-4E42-8AD4-0B4E41BEC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Next Regular"/>
                <a:cs typeface="Avenir Next Regular"/>
              </a:rPr>
              <a:t>Multi-way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8744A6-5999-4056-ADF0-3FAF5E1A0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5" name="Shape 405">
            <a:extLst>
              <a:ext uri="{FF2B5EF4-FFF2-40B4-BE49-F238E27FC236}">
                <a16:creationId xmlns:a16="http://schemas.microsoft.com/office/drawing/2014/main" id="{705A4959-70D0-4B08-A186-06C77FB575F2}"/>
              </a:ext>
            </a:extLst>
          </p:cNvPr>
          <p:cNvSpPr txBox="1"/>
          <p:nvPr/>
        </p:nvSpPr>
        <p:spPr>
          <a:xfrm>
            <a:off x="2857007" y="1788953"/>
            <a:ext cx="1304695" cy="544220"/>
          </a:xfrm>
          <a:prstGeom prst="rect">
            <a:avLst/>
          </a:prstGeom>
          <a:noFill/>
          <a:ln w="50800" cap="rnd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0" i="0" u="none" strike="noStrike" cap="none" dirty="0">
                <a:latin typeface="Cabin"/>
                <a:ea typeface="Cabin"/>
                <a:cs typeface="Cabin"/>
                <a:sym typeface="Cabin"/>
              </a:rPr>
              <a:t>x &lt; </a:t>
            </a:r>
            <a:r>
              <a:rPr lang="en-US" sz="2600" dirty="0">
                <a:latin typeface="Cabin"/>
                <a:ea typeface="Cabin"/>
                <a:cs typeface="Cabin"/>
                <a:sym typeface="Cabin"/>
              </a:rPr>
              <a:t>2</a:t>
            </a:r>
            <a:endParaRPr lang="en-US" sz="2600" b="0" i="0" u="none" strike="noStrike" cap="none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" name="Shape 396">
            <a:extLst>
              <a:ext uri="{FF2B5EF4-FFF2-40B4-BE49-F238E27FC236}">
                <a16:creationId xmlns:a16="http://schemas.microsoft.com/office/drawing/2014/main" id="{A0E0C57A-BEC4-490B-81B0-0C51E1806200}"/>
              </a:ext>
            </a:extLst>
          </p:cNvPr>
          <p:cNvSpPr/>
          <p:nvPr/>
        </p:nvSpPr>
        <p:spPr>
          <a:xfrm>
            <a:off x="2553005" y="2832033"/>
            <a:ext cx="1976781" cy="712119"/>
          </a:xfrm>
          <a:prstGeom prst="diamond">
            <a:avLst/>
          </a:prstGeom>
          <a:noFill/>
          <a:ln w="50800" cap="rnd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x </a:t>
            </a:r>
            <a:r>
              <a:rPr lang="en-US" sz="2800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&lt; 10</a:t>
            </a:r>
            <a:endParaRPr lang="en-US" sz="2800" b="0" i="0" u="none" strike="noStrike" cap="none" dirty="0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7" name="Shape 404">
            <a:extLst>
              <a:ext uri="{FF2B5EF4-FFF2-40B4-BE49-F238E27FC236}">
                <a16:creationId xmlns:a16="http://schemas.microsoft.com/office/drawing/2014/main" id="{44400EA3-E4E3-46BE-BA19-1BADBFF7674A}"/>
              </a:ext>
            </a:extLst>
          </p:cNvPr>
          <p:cNvCxnSpPr/>
          <p:nvPr/>
        </p:nvCxnSpPr>
        <p:spPr>
          <a:xfrm flipH="1" flipV="1">
            <a:off x="3532730" y="2339745"/>
            <a:ext cx="4762" cy="514968"/>
          </a:xfrm>
          <a:prstGeom prst="straightConnector1">
            <a:avLst/>
          </a:prstGeom>
          <a:noFill/>
          <a:ln w="63500" cap="rnd" cmpd="sng">
            <a:solidFill>
              <a:schemeClr val="tx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8" name="Shape 407">
            <a:extLst>
              <a:ext uri="{FF2B5EF4-FFF2-40B4-BE49-F238E27FC236}">
                <a16:creationId xmlns:a16="http://schemas.microsoft.com/office/drawing/2014/main" id="{CAA2275E-8C61-4F63-AFBC-4AD425B0582C}"/>
              </a:ext>
            </a:extLst>
          </p:cNvPr>
          <p:cNvCxnSpPr/>
          <p:nvPr/>
        </p:nvCxnSpPr>
        <p:spPr>
          <a:xfrm flipV="1">
            <a:off x="3540601" y="3544153"/>
            <a:ext cx="0" cy="575064"/>
          </a:xfrm>
          <a:prstGeom prst="straightConnector1">
            <a:avLst/>
          </a:prstGeom>
          <a:noFill/>
          <a:ln w="63500" cap="rnd" cmpd="sng">
            <a:solidFill>
              <a:schemeClr val="tx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9" name="Shape 408">
            <a:extLst>
              <a:ext uri="{FF2B5EF4-FFF2-40B4-BE49-F238E27FC236}">
                <a16:creationId xmlns:a16="http://schemas.microsoft.com/office/drawing/2014/main" id="{C8D815D3-AB4B-46E5-BCEE-EEF9F6484AFE}"/>
              </a:ext>
            </a:extLst>
          </p:cNvPr>
          <p:cNvSpPr txBox="1"/>
          <p:nvPr/>
        </p:nvSpPr>
        <p:spPr>
          <a:xfrm>
            <a:off x="2782506" y="4104199"/>
            <a:ext cx="1500448" cy="667977"/>
          </a:xfrm>
          <a:prstGeom prst="rect">
            <a:avLst/>
          </a:prstGeom>
          <a:noFill/>
          <a:ln w="50800" cap="rnd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print(‘large')</a:t>
            </a:r>
          </a:p>
        </p:txBody>
      </p:sp>
      <p:cxnSp>
        <p:nvCxnSpPr>
          <p:cNvPr id="10" name="Shape 407">
            <a:extLst>
              <a:ext uri="{FF2B5EF4-FFF2-40B4-BE49-F238E27FC236}">
                <a16:creationId xmlns:a16="http://schemas.microsoft.com/office/drawing/2014/main" id="{8AC883E2-B3EC-43FE-ADF4-14CBAC033BD8}"/>
              </a:ext>
            </a:extLst>
          </p:cNvPr>
          <p:cNvCxnSpPr>
            <a:endCxn id="6" idx="3"/>
          </p:cNvCxnSpPr>
          <p:nvPr/>
        </p:nvCxnSpPr>
        <p:spPr>
          <a:xfrm flipH="1">
            <a:off x="4529786" y="3188093"/>
            <a:ext cx="698673" cy="0"/>
          </a:xfrm>
          <a:prstGeom prst="straightConnector1">
            <a:avLst/>
          </a:prstGeom>
          <a:noFill/>
          <a:ln w="63500" cap="rnd" cmpd="sng">
            <a:solidFill>
              <a:srgbClr val="008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1" name="Shape 402">
            <a:extLst>
              <a:ext uri="{FF2B5EF4-FFF2-40B4-BE49-F238E27FC236}">
                <a16:creationId xmlns:a16="http://schemas.microsoft.com/office/drawing/2014/main" id="{3FE10095-75BA-4241-BA05-160F9C3AF6D3}"/>
              </a:ext>
            </a:extLst>
          </p:cNvPr>
          <p:cNvSpPr txBox="1"/>
          <p:nvPr/>
        </p:nvSpPr>
        <p:spPr>
          <a:xfrm>
            <a:off x="2959305" y="3546307"/>
            <a:ext cx="430050" cy="46201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sp>
        <p:nvSpPr>
          <p:cNvPr id="12" name="Shape 402">
            <a:extLst>
              <a:ext uri="{FF2B5EF4-FFF2-40B4-BE49-F238E27FC236}">
                <a16:creationId xmlns:a16="http://schemas.microsoft.com/office/drawing/2014/main" id="{51C1488F-D242-465C-AEB5-C6B45B3643AC}"/>
              </a:ext>
            </a:extLst>
          </p:cNvPr>
          <p:cNvSpPr txBox="1"/>
          <p:nvPr/>
        </p:nvSpPr>
        <p:spPr>
          <a:xfrm>
            <a:off x="4410643" y="1557944"/>
            <a:ext cx="561034" cy="46201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cxnSp>
        <p:nvCxnSpPr>
          <p:cNvPr id="13" name="Shape 406">
            <a:extLst>
              <a:ext uri="{FF2B5EF4-FFF2-40B4-BE49-F238E27FC236}">
                <a16:creationId xmlns:a16="http://schemas.microsoft.com/office/drawing/2014/main" id="{98346A8B-780C-425C-AE55-8E2B61003962}"/>
              </a:ext>
            </a:extLst>
          </p:cNvPr>
          <p:cNvCxnSpPr/>
          <p:nvPr/>
        </p:nvCxnSpPr>
        <p:spPr>
          <a:xfrm flipV="1">
            <a:off x="7648466" y="2014308"/>
            <a:ext cx="0" cy="3107034"/>
          </a:xfrm>
          <a:prstGeom prst="straightConnector1">
            <a:avLst/>
          </a:prstGeom>
          <a:noFill/>
          <a:ln w="63500" cap="rnd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4" name="Shape 407">
            <a:extLst>
              <a:ext uri="{FF2B5EF4-FFF2-40B4-BE49-F238E27FC236}">
                <a16:creationId xmlns:a16="http://schemas.microsoft.com/office/drawing/2014/main" id="{D76E1302-B598-4F37-A9C0-04DAA85F7A77}"/>
              </a:ext>
            </a:extLst>
          </p:cNvPr>
          <p:cNvCxnSpPr/>
          <p:nvPr/>
        </p:nvCxnSpPr>
        <p:spPr>
          <a:xfrm>
            <a:off x="3544219" y="5121342"/>
            <a:ext cx="4104247" cy="0"/>
          </a:xfrm>
          <a:prstGeom prst="straightConnector1">
            <a:avLst/>
          </a:prstGeom>
          <a:noFill/>
          <a:ln w="63500" cap="rnd" cmpd="sng">
            <a:solidFill>
              <a:srgbClr val="008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5" name="Shape 411">
            <a:extLst>
              <a:ext uri="{FF2B5EF4-FFF2-40B4-BE49-F238E27FC236}">
                <a16:creationId xmlns:a16="http://schemas.microsoft.com/office/drawing/2014/main" id="{17328058-1A17-401C-9F4F-05B437FCEBF5}"/>
              </a:ext>
            </a:extLst>
          </p:cNvPr>
          <p:cNvCxnSpPr/>
          <p:nvPr/>
        </p:nvCxnSpPr>
        <p:spPr>
          <a:xfrm flipH="1" flipV="1">
            <a:off x="3544218" y="4772176"/>
            <a:ext cx="1" cy="772769"/>
          </a:xfrm>
          <a:prstGeom prst="straightConnector1">
            <a:avLst/>
          </a:prstGeom>
          <a:noFill/>
          <a:ln w="63500" cap="rnd" cmpd="sng">
            <a:solidFill>
              <a:schemeClr val="accent2">
                <a:lumMod val="75000"/>
              </a:schemeClr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6" name="Shape 412">
            <a:extLst>
              <a:ext uri="{FF2B5EF4-FFF2-40B4-BE49-F238E27FC236}">
                <a16:creationId xmlns:a16="http://schemas.microsoft.com/office/drawing/2014/main" id="{44120306-A150-4E46-9FCA-3680B8D2DB45}"/>
              </a:ext>
            </a:extLst>
          </p:cNvPr>
          <p:cNvSpPr txBox="1"/>
          <p:nvPr/>
        </p:nvSpPr>
        <p:spPr>
          <a:xfrm>
            <a:off x="2361474" y="5536769"/>
            <a:ext cx="2663852" cy="658622"/>
          </a:xfrm>
          <a:prstGeom prst="rect">
            <a:avLst/>
          </a:prstGeom>
          <a:noFill/>
          <a:ln w="50800" cap="rnd" cmpd="sng">
            <a:solidFill>
              <a:schemeClr val="accent2">
                <a:lumMod val="75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print('All Done')</a:t>
            </a:r>
          </a:p>
        </p:txBody>
      </p:sp>
      <p:cxnSp>
        <p:nvCxnSpPr>
          <p:cNvPr id="17" name="Shape 404">
            <a:extLst>
              <a:ext uri="{FF2B5EF4-FFF2-40B4-BE49-F238E27FC236}">
                <a16:creationId xmlns:a16="http://schemas.microsoft.com/office/drawing/2014/main" id="{FBE3E932-E5B4-4FD5-BB2B-140396BCB1B4}"/>
              </a:ext>
            </a:extLst>
          </p:cNvPr>
          <p:cNvCxnSpPr/>
          <p:nvPr/>
        </p:nvCxnSpPr>
        <p:spPr>
          <a:xfrm flipH="1" flipV="1">
            <a:off x="3522669" y="1273985"/>
            <a:ext cx="4762" cy="514968"/>
          </a:xfrm>
          <a:prstGeom prst="straightConnector1">
            <a:avLst/>
          </a:prstGeom>
          <a:noFill/>
          <a:ln w="63500" cap="rnd" cmpd="sng">
            <a:solidFill>
              <a:schemeClr val="tx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8" name="Shape 408">
            <a:extLst>
              <a:ext uri="{FF2B5EF4-FFF2-40B4-BE49-F238E27FC236}">
                <a16:creationId xmlns:a16="http://schemas.microsoft.com/office/drawing/2014/main" id="{3E6E7647-8DCA-422E-B565-564031B9584D}"/>
              </a:ext>
            </a:extLst>
          </p:cNvPr>
          <p:cNvSpPr txBox="1"/>
          <p:nvPr/>
        </p:nvSpPr>
        <p:spPr>
          <a:xfrm>
            <a:off x="5241719" y="1676629"/>
            <a:ext cx="1607197" cy="667977"/>
          </a:xfrm>
          <a:prstGeom prst="rect">
            <a:avLst/>
          </a:prstGeom>
          <a:noFill/>
          <a:ln w="50800" cap="rnd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print(‘small’)</a:t>
            </a:r>
          </a:p>
        </p:txBody>
      </p:sp>
      <p:cxnSp>
        <p:nvCxnSpPr>
          <p:cNvPr id="19" name="Shape 407">
            <a:extLst>
              <a:ext uri="{FF2B5EF4-FFF2-40B4-BE49-F238E27FC236}">
                <a16:creationId xmlns:a16="http://schemas.microsoft.com/office/drawing/2014/main" id="{48F9641F-BF80-4788-A4CF-2886D5FDD729}"/>
              </a:ext>
            </a:extLst>
          </p:cNvPr>
          <p:cNvCxnSpPr/>
          <p:nvPr/>
        </p:nvCxnSpPr>
        <p:spPr>
          <a:xfrm flipH="1">
            <a:off x="4183788" y="2061063"/>
            <a:ext cx="1044671" cy="0"/>
          </a:xfrm>
          <a:prstGeom prst="straightConnector1">
            <a:avLst/>
          </a:prstGeom>
          <a:noFill/>
          <a:ln w="63500" cap="rnd" cmpd="sng">
            <a:solidFill>
              <a:srgbClr val="008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0" name="Shape 402">
            <a:extLst>
              <a:ext uri="{FF2B5EF4-FFF2-40B4-BE49-F238E27FC236}">
                <a16:creationId xmlns:a16="http://schemas.microsoft.com/office/drawing/2014/main" id="{0857CBD3-CF91-4C22-818C-DC975DF997C9}"/>
              </a:ext>
            </a:extLst>
          </p:cNvPr>
          <p:cNvSpPr txBox="1"/>
          <p:nvPr/>
        </p:nvSpPr>
        <p:spPr>
          <a:xfrm>
            <a:off x="2933003" y="2391462"/>
            <a:ext cx="430050" cy="46201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sp>
        <p:nvSpPr>
          <p:cNvPr id="21" name="Shape 408">
            <a:extLst>
              <a:ext uri="{FF2B5EF4-FFF2-40B4-BE49-F238E27FC236}">
                <a16:creationId xmlns:a16="http://schemas.microsoft.com/office/drawing/2014/main" id="{E2C65C8A-6B6F-4C0F-B960-33E2BB8083E0}"/>
              </a:ext>
            </a:extLst>
          </p:cNvPr>
          <p:cNvSpPr txBox="1"/>
          <p:nvPr/>
        </p:nvSpPr>
        <p:spPr>
          <a:xfrm>
            <a:off x="5228458" y="2740937"/>
            <a:ext cx="1674545" cy="667977"/>
          </a:xfrm>
          <a:prstGeom prst="rect">
            <a:avLst/>
          </a:prstGeom>
          <a:noFill/>
          <a:ln w="50800" cap="rnd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print(‘medium’)</a:t>
            </a:r>
          </a:p>
        </p:txBody>
      </p:sp>
      <p:cxnSp>
        <p:nvCxnSpPr>
          <p:cNvPr id="22" name="Shape 407">
            <a:extLst>
              <a:ext uri="{FF2B5EF4-FFF2-40B4-BE49-F238E27FC236}">
                <a16:creationId xmlns:a16="http://schemas.microsoft.com/office/drawing/2014/main" id="{BC29AB1D-85D6-47EF-8C2B-D9DB29719ECA}"/>
              </a:ext>
            </a:extLst>
          </p:cNvPr>
          <p:cNvCxnSpPr/>
          <p:nvPr/>
        </p:nvCxnSpPr>
        <p:spPr>
          <a:xfrm flipH="1" flipV="1">
            <a:off x="6848918" y="2014308"/>
            <a:ext cx="819426" cy="5653"/>
          </a:xfrm>
          <a:prstGeom prst="straightConnector1">
            <a:avLst/>
          </a:prstGeom>
          <a:noFill/>
          <a:ln w="63500" cap="rnd" cmpd="sng">
            <a:solidFill>
              <a:srgbClr val="008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3" name="Shape 407">
            <a:extLst>
              <a:ext uri="{FF2B5EF4-FFF2-40B4-BE49-F238E27FC236}">
                <a16:creationId xmlns:a16="http://schemas.microsoft.com/office/drawing/2014/main" id="{790B01A2-1D73-440B-9861-363E611CF6D3}"/>
              </a:ext>
            </a:extLst>
          </p:cNvPr>
          <p:cNvCxnSpPr>
            <a:cxnSpLocks/>
          </p:cNvCxnSpPr>
          <p:nvPr/>
        </p:nvCxnSpPr>
        <p:spPr>
          <a:xfrm flipH="1" flipV="1">
            <a:off x="6969671" y="3188093"/>
            <a:ext cx="698673" cy="1"/>
          </a:xfrm>
          <a:prstGeom prst="straightConnector1">
            <a:avLst/>
          </a:prstGeom>
          <a:noFill/>
          <a:ln w="63500" cap="rnd" cmpd="sng">
            <a:solidFill>
              <a:srgbClr val="008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4" name="Shape 402">
            <a:extLst>
              <a:ext uri="{FF2B5EF4-FFF2-40B4-BE49-F238E27FC236}">
                <a16:creationId xmlns:a16="http://schemas.microsoft.com/office/drawing/2014/main" id="{1D030F94-10F5-4D9D-80BA-743E8D065C80}"/>
              </a:ext>
            </a:extLst>
          </p:cNvPr>
          <p:cNvSpPr txBox="1"/>
          <p:nvPr/>
        </p:nvSpPr>
        <p:spPr>
          <a:xfrm>
            <a:off x="4409269" y="2559924"/>
            <a:ext cx="561034" cy="46201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767153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669D22-9252-434C-9BAA-07A4AB60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Next Regular"/>
                <a:cs typeface="Avenir Next Regular"/>
              </a:rPr>
              <a:t>if-</a:t>
            </a:r>
            <a:r>
              <a:rPr lang="en-US" b="1" dirty="0" err="1">
                <a:latin typeface="Avenir Next Regular"/>
                <a:cs typeface="Avenir Next Regular"/>
              </a:rPr>
              <a:t>elif</a:t>
            </a:r>
            <a:r>
              <a:rPr lang="en-US" b="1" dirty="0">
                <a:latin typeface="Avenir Next Regular"/>
                <a:cs typeface="Avenir Next Regular"/>
              </a:rPr>
              <a:t>-else statement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E61B5A-6AAA-49D7-B9CC-16303B6E4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9167996-1979-4E07-B4EA-C2307061D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440361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imes"/>
                <a:cs typeface="Times"/>
              </a:rPr>
              <a:t>Syntax: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</a:t>
            </a:r>
            <a:r>
              <a:rPr lang="en-US" b="1" i="1" dirty="0">
                <a:solidFill>
                  <a:srgbClr val="FF0000"/>
                </a:solidFill>
                <a:latin typeface="Times"/>
                <a:cs typeface="Times"/>
              </a:rPr>
              <a:t>if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sz="2400" i="1" dirty="0">
                <a:latin typeface="Times"/>
                <a:cs typeface="Times"/>
              </a:rPr>
              <a:t>expression 1</a:t>
            </a:r>
            <a:r>
              <a:rPr lang="en-US" b="1" dirty="0">
                <a:solidFill>
                  <a:srgbClr val="0000FF"/>
                </a:solidFill>
                <a:latin typeface="Times"/>
                <a:cs typeface="Times"/>
              </a:rPr>
              <a:t>: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	</a:t>
            </a:r>
            <a:r>
              <a:rPr lang="en-US" sz="2400" dirty="0">
                <a:latin typeface="Times"/>
                <a:cs typeface="Times"/>
              </a:rPr>
              <a:t>statements (1) </a:t>
            </a:r>
            <a:endParaRPr lang="en-US" dirty="0">
              <a:latin typeface="Times"/>
              <a:cs typeface="Times"/>
            </a:endParaRP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</a:t>
            </a:r>
            <a:r>
              <a:rPr lang="en-US" b="1" i="1" dirty="0" err="1">
                <a:solidFill>
                  <a:schemeClr val="accent5">
                    <a:lumMod val="75000"/>
                  </a:schemeClr>
                </a:solidFill>
                <a:latin typeface="Times"/>
                <a:cs typeface="Times"/>
              </a:rPr>
              <a:t>elif</a:t>
            </a:r>
            <a:r>
              <a:rPr lang="en-US" b="1" i="1" dirty="0">
                <a:solidFill>
                  <a:schemeClr val="accent5">
                    <a:lumMod val="75000"/>
                  </a:schemeClr>
                </a:solidFill>
                <a:latin typeface="Times"/>
                <a:cs typeface="Times"/>
              </a:rPr>
              <a:t> </a:t>
            </a:r>
            <a:r>
              <a:rPr lang="en-US" sz="2400" i="1" dirty="0">
                <a:latin typeface="Times"/>
                <a:cs typeface="Times"/>
              </a:rPr>
              <a:t>expression 2</a:t>
            </a:r>
            <a:r>
              <a:rPr lang="en-US" b="1" dirty="0">
                <a:solidFill>
                  <a:srgbClr val="0000FF"/>
                </a:solidFill>
                <a:latin typeface="Times"/>
                <a:cs typeface="Times"/>
              </a:rPr>
              <a:t>: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	</a:t>
            </a:r>
            <a:r>
              <a:rPr lang="en-US" sz="2400" dirty="0">
                <a:latin typeface="Times"/>
                <a:cs typeface="Times"/>
              </a:rPr>
              <a:t>statements (2)</a:t>
            </a:r>
            <a:r>
              <a:rPr lang="en-US" dirty="0">
                <a:latin typeface="Times"/>
                <a:cs typeface="Times"/>
              </a:rPr>
              <a:t>	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</a:t>
            </a:r>
            <a:r>
              <a:rPr lang="en-US" b="1" i="1" dirty="0">
                <a:solidFill>
                  <a:srgbClr val="008000"/>
                </a:solidFill>
                <a:latin typeface="Times"/>
                <a:cs typeface="Times"/>
              </a:rPr>
              <a:t>else</a:t>
            </a:r>
            <a:r>
              <a:rPr lang="en-US" b="1" dirty="0">
                <a:solidFill>
                  <a:srgbClr val="0000FF"/>
                </a:solidFill>
                <a:latin typeface="Times"/>
                <a:cs typeface="Times"/>
              </a:rPr>
              <a:t>: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	</a:t>
            </a:r>
            <a:r>
              <a:rPr lang="en-US" sz="2400" dirty="0">
                <a:latin typeface="Times"/>
                <a:cs typeface="Times"/>
              </a:rPr>
              <a:t>statements (3)</a:t>
            </a:r>
            <a:r>
              <a:rPr lang="en-US" dirty="0">
                <a:latin typeface="Times"/>
                <a:cs typeface="Times"/>
              </a:rPr>
              <a:t>	</a:t>
            </a:r>
          </a:p>
          <a:p>
            <a:r>
              <a:rPr lang="en-US" dirty="0">
                <a:latin typeface="Times"/>
                <a:cs typeface="Times"/>
              </a:rPr>
              <a:t>If the expression 1 is true, statements (1) within the if statement body will be executed, otherwise if expression 2 is true, statements (2) within </a:t>
            </a:r>
            <a:r>
              <a:rPr lang="en-US" dirty="0" err="1">
                <a:latin typeface="Times"/>
                <a:cs typeface="Times"/>
              </a:rPr>
              <a:t>elif</a:t>
            </a:r>
            <a:r>
              <a:rPr lang="en-US" dirty="0">
                <a:latin typeface="Times"/>
                <a:cs typeface="Times"/>
              </a:rPr>
              <a:t> body will be executed, otherwise, statements (3) within else body will be executed.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8E471D71-18A3-4BF7-B6F4-622A70CA89E3}"/>
              </a:ext>
            </a:extLst>
          </p:cNvPr>
          <p:cNvSpPr txBox="1"/>
          <p:nvPr/>
        </p:nvSpPr>
        <p:spPr>
          <a:xfrm>
            <a:off x="-11044" y="2846483"/>
            <a:ext cx="1644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Times"/>
                <a:cs typeface="Times"/>
              </a:rPr>
              <a:t>if-</a:t>
            </a:r>
            <a:r>
              <a:rPr lang="en-US" sz="2400" dirty="0" err="1">
                <a:solidFill>
                  <a:srgbClr val="0000FF"/>
                </a:solidFill>
                <a:latin typeface="Times"/>
                <a:cs typeface="Times"/>
              </a:rPr>
              <a:t>elif</a:t>
            </a:r>
            <a:r>
              <a:rPr lang="en-US" sz="2400" dirty="0">
                <a:solidFill>
                  <a:srgbClr val="0000FF"/>
                </a:solidFill>
                <a:latin typeface="Times"/>
                <a:cs typeface="Times"/>
              </a:rPr>
              <a:t>-else statement</a:t>
            </a:r>
          </a:p>
        </p:txBody>
      </p:sp>
      <p:cxnSp>
        <p:nvCxnSpPr>
          <p:cNvPr id="7" name="Straight Connector 7">
            <a:extLst>
              <a:ext uri="{FF2B5EF4-FFF2-40B4-BE49-F238E27FC236}">
                <a16:creationId xmlns:a16="http://schemas.microsoft.com/office/drawing/2014/main" id="{E8C54EAC-23B5-46B2-A081-B59A8E00ECC4}"/>
              </a:ext>
            </a:extLst>
          </p:cNvPr>
          <p:cNvCxnSpPr/>
          <p:nvPr/>
        </p:nvCxnSpPr>
        <p:spPr>
          <a:xfrm>
            <a:off x="154609" y="2200004"/>
            <a:ext cx="1027043" cy="0"/>
          </a:xfrm>
          <a:prstGeom prst="line">
            <a:avLst/>
          </a:prstGeom>
          <a:ln w="1270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9">
            <a:extLst>
              <a:ext uri="{FF2B5EF4-FFF2-40B4-BE49-F238E27FC236}">
                <a16:creationId xmlns:a16="http://schemas.microsoft.com/office/drawing/2014/main" id="{375A344F-771F-43CB-AD2A-611BCD816C15}"/>
              </a:ext>
            </a:extLst>
          </p:cNvPr>
          <p:cNvCxnSpPr/>
          <p:nvPr/>
        </p:nvCxnSpPr>
        <p:spPr>
          <a:xfrm>
            <a:off x="154609" y="4395304"/>
            <a:ext cx="1027043" cy="0"/>
          </a:xfrm>
          <a:prstGeom prst="line">
            <a:avLst/>
          </a:prstGeom>
          <a:ln w="1270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11">
            <a:extLst>
              <a:ext uri="{FF2B5EF4-FFF2-40B4-BE49-F238E27FC236}">
                <a16:creationId xmlns:a16="http://schemas.microsoft.com/office/drawing/2014/main" id="{2A6FE6F9-F28C-4440-A040-BF6F7432B480}"/>
              </a:ext>
            </a:extLst>
          </p:cNvPr>
          <p:cNvCxnSpPr/>
          <p:nvPr/>
        </p:nvCxnSpPr>
        <p:spPr>
          <a:xfrm>
            <a:off x="574261" y="2200004"/>
            <a:ext cx="0" cy="745869"/>
          </a:xfrm>
          <a:prstGeom prst="straightConnector1">
            <a:avLst/>
          </a:prstGeom>
          <a:ln w="12700" cmpd="sng">
            <a:solidFill>
              <a:srgbClr val="0000FF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12">
            <a:extLst>
              <a:ext uri="{FF2B5EF4-FFF2-40B4-BE49-F238E27FC236}">
                <a16:creationId xmlns:a16="http://schemas.microsoft.com/office/drawing/2014/main" id="{FEF317D0-BC24-4D06-84E2-6ADB292ACD88}"/>
              </a:ext>
            </a:extLst>
          </p:cNvPr>
          <p:cNvCxnSpPr/>
          <p:nvPr/>
        </p:nvCxnSpPr>
        <p:spPr>
          <a:xfrm>
            <a:off x="574261" y="3600174"/>
            <a:ext cx="0" cy="795130"/>
          </a:xfrm>
          <a:prstGeom prst="straightConnector1">
            <a:avLst/>
          </a:prstGeom>
          <a:ln w="12700" cmpd="sng">
            <a:solidFill>
              <a:srgbClr val="0000FF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7">
            <a:extLst>
              <a:ext uri="{FF2B5EF4-FFF2-40B4-BE49-F238E27FC236}">
                <a16:creationId xmlns:a16="http://schemas.microsoft.com/office/drawing/2014/main" id="{631C50B6-D1DB-4D0F-BADC-CD15E3D0D3CC}"/>
              </a:ext>
            </a:extLst>
          </p:cNvPr>
          <p:cNvCxnSpPr/>
          <p:nvPr/>
        </p:nvCxnSpPr>
        <p:spPr>
          <a:xfrm>
            <a:off x="4407477" y="2122702"/>
            <a:ext cx="1027043" cy="0"/>
          </a:xfrm>
          <a:prstGeom prst="line">
            <a:avLst/>
          </a:prstGeom>
          <a:ln w="127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8">
            <a:extLst>
              <a:ext uri="{FF2B5EF4-FFF2-40B4-BE49-F238E27FC236}">
                <a16:creationId xmlns:a16="http://schemas.microsoft.com/office/drawing/2014/main" id="{08B7ADEC-7A99-45CE-B79A-970102BAC834}"/>
              </a:ext>
            </a:extLst>
          </p:cNvPr>
          <p:cNvCxnSpPr/>
          <p:nvPr/>
        </p:nvCxnSpPr>
        <p:spPr>
          <a:xfrm>
            <a:off x="4412998" y="2822781"/>
            <a:ext cx="1027043" cy="0"/>
          </a:xfrm>
          <a:prstGeom prst="line">
            <a:avLst/>
          </a:prstGeom>
          <a:ln w="127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29">
            <a:extLst>
              <a:ext uri="{FF2B5EF4-FFF2-40B4-BE49-F238E27FC236}">
                <a16:creationId xmlns:a16="http://schemas.microsoft.com/office/drawing/2014/main" id="{72B529DB-2FA3-4AE5-A35F-82DE82F13A40}"/>
              </a:ext>
            </a:extLst>
          </p:cNvPr>
          <p:cNvCxnSpPr/>
          <p:nvPr/>
        </p:nvCxnSpPr>
        <p:spPr>
          <a:xfrm>
            <a:off x="4926520" y="2122702"/>
            <a:ext cx="0" cy="229559"/>
          </a:xfrm>
          <a:prstGeom prst="straightConnector1">
            <a:avLst/>
          </a:prstGeom>
          <a:ln w="12700" cmpd="sng">
            <a:solidFill>
              <a:srgbClr val="008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30">
            <a:extLst>
              <a:ext uri="{FF2B5EF4-FFF2-40B4-BE49-F238E27FC236}">
                <a16:creationId xmlns:a16="http://schemas.microsoft.com/office/drawing/2014/main" id="{6A2B8E00-50C9-4234-8887-6515C7A0858E}"/>
              </a:ext>
            </a:extLst>
          </p:cNvPr>
          <p:cNvCxnSpPr/>
          <p:nvPr/>
        </p:nvCxnSpPr>
        <p:spPr>
          <a:xfrm>
            <a:off x="4926520" y="2571801"/>
            <a:ext cx="0" cy="241553"/>
          </a:xfrm>
          <a:prstGeom prst="straightConnector1">
            <a:avLst/>
          </a:prstGeom>
          <a:ln w="12700" cmpd="sng">
            <a:solidFill>
              <a:srgbClr val="008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31">
            <a:extLst>
              <a:ext uri="{FF2B5EF4-FFF2-40B4-BE49-F238E27FC236}">
                <a16:creationId xmlns:a16="http://schemas.microsoft.com/office/drawing/2014/main" id="{84109671-E29E-4F98-96BD-834DF2DB45CB}"/>
              </a:ext>
            </a:extLst>
          </p:cNvPr>
          <p:cNvSpPr txBox="1"/>
          <p:nvPr/>
        </p:nvSpPr>
        <p:spPr>
          <a:xfrm>
            <a:off x="4115439" y="2200950"/>
            <a:ext cx="164424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8000"/>
                </a:solidFill>
                <a:latin typeface="Times"/>
                <a:cs typeface="Times"/>
              </a:rPr>
              <a:t>if body</a:t>
            </a:r>
          </a:p>
        </p:txBody>
      </p:sp>
      <p:cxnSp>
        <p:nvCxnSpPr>
          <p:cNvPr id="16" name="Straight Connector 34">
            <a:extLst>
              <a:ext uri="{FF2B5EF4-FFF2-40B4-BE49-F238E27FC236}">
                <a16:creationId xmlns:a16="http://schemas.microsoft.com/office/drawing/2014/main" id="{4C734FE2-4B99-4046-8B0A-E4B8BD8AE712}"/>
              </a:ext>
            </a:extLst>
          </p:cNvPr>
          <p:cNvCxnSpPr/>
          <p:nvPr/>
        </p:nvCxnSpPr>
        <p:spPr>
          <a:xfrm>
            <a:off x="4407477" y="3053701"/>
            <a:ext cx="1027043" cy="0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5">
            <a:extLst>
              <a:ext uri="{FF2B5EF4-FFF2-40B4-BE49-F238E27FC236}">
                <a16:creationId xmlns:a16="http://schemas.microsoft.com/office/drawing/2014/main" id="{0C0E2740-7E05-46BD-BEE5-31F82A16475F}"/>
              </a:ext>
            </a:extLst>
          </p:cNvPr>
          <p:cNvCxnSpPr/>
          <p:nvPr/>
        </p:nvCxnSpPr>
        <p:spPr>
          <a:xfrm>
            <a:off x="4412998" y="3731694"/>
            <a:ext cx="1027043" cy="0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36">
            <a:extLst>
              <a:ext uri="{FF2B5EF4-FFF2-40B4-BE49-F238E27FC236}">
                <a16:creationId xmlns:a16="http://schemas.microsoft.com/office/drawing/2014/main" id="{E6FD64BF-D696-4F29-ACE8-62EFE6866927}"/>
              </a:ext>
            </a:extLst>
          </p:cNvPr>
          <p:cNvCxnSpPr/>
          <p:nvPr/>
        </p:nvCxnSpPr>
        <p:spPr>
          <a:xfrm>
            <a:off x="4926520" y="3480714"/>
            <a:ext cx="0" cy="241553"/>
          </a:xfrm>
          <a:prstGeom prst="straightConnector1">
            <a:avLst/>
          </a:prstGeom>
          <a:ln w="12700" cmpd="sng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37">
            <a:extLst>
              <a:ext uri="{FF2B5EF4-FFF2-40B4-BE49-F238E27FC236}">
                <a16:creationId xmlns:a16="http://schemas.microsoft.com/office/drawing/2014/main" id="{EF89EB78-7078-4907-8C55-8700B36403CF}"/>
              </a:ext>
            </a:extLst>
          </p:cNvPr>
          <p:cNvSpPr txBox="1"/>
          <p:nvPr/>
        </p:nvSpPr>
        <p:spPr>
          <a:xfrm>
            <a:off x="4115439" y="3176121"/>
            <a:ext cx="164424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Times"/>
                <a:cs typeface="Times"/>
              </a:rPr>
              <a:t>elif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"/>
                <a:cs typeface="Times"/>
              </a:rPr>
              <a:t> body</a:t>
            </a:r>
          </a:p>
        </p:txBody>
      </p:sp>
      <p:cxnSp>
        <p:nvCxnSpPr>
          <p:cNvPr id="20" name="Straight Arrow Connector 38">
            <a:extLst>
              <a:ext uri="{FF2B5EF4-FFF2-40B4-BE49-F238E27FC236}">
                <a16:creationId xmlns:a16="http://schemas.microsoft.com/office/drawing/2014/main" id="{EE9434ED-136C-4A13-925A-6064BAB744E7}"/>
              </a:ext>
            </a:extLst>
          </p:cNvPr>
          <p:cNvCxnSpPr/>
          <p:nvPr/>
        </p:nvCxnSpPr>
        <p:spPr>
          <a:xfrm>
            <a:off x="4926520" y="3053701"/>
            <a:ext cx="0" cy="241553"/>
          </a:xfrm>
          <a:prstGeom prst="straightConnector1">
            <a:avLst/>
          </a:prstGeom>
          <a:ln w="12700" cmpd="sng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39">
            <a:extLst>
              <a:ext uri="{FF2B5EF4-FFF2-40B4-BE49-F238E27FC236}">
                <a16:creationId xmlns:a16="http://schemas.microsoft.com/office/drawing/2014/main" id="{C4ECFB30-66B0-4079-AE9C-5828DF935652}"/>
              </a:ext>
            </a:extLst>
          </p:cNvPr>
          <p:cNvCxnSpPr/>
          <p:nvPr/>
        </p:nvCxnSpPr>
        <p:spPr>
          <a:xfrm>
            <a:off x="4407477" y="3901842"/>
            <a:ext cx="1027043" cy="0"/>
          </a:xfrm>
          <a:prstGeom prst="line">
            <a:avLst/>
          </a:prstGeom>
          <a:ln w="127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40">
            <a:extLst>
              <a:ext uri="{FF2B5EF4-FFF2-40B4-BE49-F238E27FC236}">
                <a16:creationId xmlns:a16="http://schemas.microsoft.com/office/drawing/2014/main" id="{D53B907B-E6A0-4493-9DB4-974390B9C91D}"/>
              </a:ext>
            </a:extLst>
          </p:cNvPr>
          <p:cNvCxnSpPr/>
          <p:nvPr/>
        </p:nvCxnSpPr>
        <p:spPr>
          <a:xfrm>
            <a:off x="4412998" y="4557749"/>
            <a:ext cx="1027043" cy="0"/>
          </a:xfrm>
          <a:prstGeom prst="line">
            <a:avLst/>
          </a:prstGeom>
          <a:ln w="127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41">
            <a:extLst>
              <a:ext uri="{FF2B5EF4-FFF2-40B4-BE49-F238E27FC236}">
                <a16:creationId xmlns:a16="http://schemas.microsoft.com/office/drawing/2014/main" id="{77017162-4787-4851-8B98-DEB1349D0297}"/>
              </a:ext>
            </a:extLst>
          </p:cNvPr>
          <p:cNvCxnSpPr/>
          <p:nvPr/>
        </p:nvCxnSpPr>
        <p:spPr>
          <a:xfrm>
            <a:off x="4926520" y="4306769"/>
            <a:ext cx="0" cy="241553"/>
          </a:xfrm>
          <a:prstGeom prst="straightConnector1">
            <a:avLst/>
          </a:prstGeom>
          <a:ln w="12700" cmpd="sng">
            <a:solidFill>
              <a:srgbClr val="660066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42">
            <a:extLst>
              <a:ext uri="{FF2B5EF4-FFF2-40B4-BE49-F238E27FC236}">
                <a16:creationId xmlns:a16="http://schemas.microsoft.com/office/drawing/2014/main" id="{808780A2-6D97-4A31-9464-4BCA632F71FC}"/>
              </a:ext>
            </a:extLst>
          </p:cNvPr>
          <p:cNvSpPr txBox="1"/>
          <p:nvPr/>
        </p:nvSpPr>
        <p:spPr>
          <a:xfrm>
            <a:off x="4115439" y="4024262"/>
            <a:ext cx="164424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660066"/>
                </a:solidFill>
                <a:latin typeface="Times"/>
                <a:cs typeface="Times"/>
              </a:rPr>
              <a:t>else body</a:t>
            </a:r>
          </a:p>
        </p:txBody>
      </p:sp>
      <p:cxnSp>
        <p:nvCxnSpPr>
          <p:cNvPr id="25" name="Straight Arrow Connector 43">
            <a:extLst>
              <a:ext uri="{FF2B5EF4-FFF2-40B4-BE49-F238E27FC236}">
                <a16:creationId xmlns:a16="http://schemas.microsoft.com/office/drawing/2014/main" id="{6ADD27C9-A71D-4EA7-9780-FABCCD1A597B}"/>
              </a:ext>
            </a:extLst>
          </p:cNvPr>
          <p:cNvCxnSpPr/>
          <p:nvPr/>
        </p:nvCxnSpPr>
        <p:spPr>
          <a:xfrm>
            <a:off x="4926520" y="3901842"/>
            <a:ext cx="0" cy="241553"/>
          </a:xfrm>
          <a:prstGeom prst="straightConnector1">
            <a:avLst/>
          </a:prstGeom>
          <a:ln w="12700" cmpd="sng">
            <a:solidFill>
              <a:srgbClr val="660066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6">
            <a:extLst>
              <a:ext uri="{FF2B5EF4-FFF2-40B4-BE49-F238E27FC236}">
                <a16:creationId xmlns:a16="http://schemas.microsoft.com/office/drawing/2014/main" id="{84359640-5B84-46CF-A342-FDB821C2098E}"/>
              </a:ext>
            </a:extLst>
          </p:cNvPr>
          <p:cNvCxnSpPr/>
          <p:nvPr/>
        </p:nvCxnSpPr>
        <p:spPr>
          <a:xfrm flipH="1">
            <a:off x="1429811" y="2200950"/>
            <a:ext cx="15975" cy="21943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F558971-A773-402E-95EF-F8D0278ED3FF}"/>
              </a:ext>
            </a:extLst>
          </p:cNvPr>
          <p:cNvCxnSpPr/>
          <p:nvPr/>
        </p:nvCxnSpPr>
        <p:spPr>
          <a:xfrm flipH="1">
            <a:off x="2317085" y="2502997"/>
            <a:ext cx="15976" cy="18923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32">
            <a:extLst>
              <a:ext uri="{FF2B5EF4-FFF2-40B4-BE49-F238E27FC236}">
                <a16:creationId xmlns:a16="http://schemas.microsoft.com/office/drawing/2014/main" id="{88EFA79E-9E4B-401A-B70B-74361DA32807}"/>
              </a:ext>
            </a:extLst>
          </p:cNvPr>
          <p:cNvSpPr txBox="1"/>
          <p:nvPr/>
        </p:nvSpPr>
        <p:spPr>
          <a:xfrm>
            <a:off x="1501702" y="2502997"/>
            <a:ext cx="765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Times"/>
                <a:cs typeface="Times"/>
              </a:rPr>
              <a:t>indention</a:t>
            </a:r>
          </a:p>
        </p:txBody>
      </p:sp>
      <p:sp>
        <p:nvSpPr>
          <p:cNvPr id="29" name="TextBox 33">
            <a:extLst>
              <a:ext uri="{FF2B5EF4-FFF2-40B4-BE49-F238E27FC236}">
                <a16:creationId xmlns:a16="http://schemas.microsoft.com/office/drawing/2014/main" id="{8E3615E2-494E-4E11-B391-8A2834E7BDA6}"/>
              </a:ext>
            </a:extLst>
          </p:cNvPr>
          <p:cNvSpPr txBox="1"/>
          <p:nvPr/>
        </p:nvSpPr>
        <p:spPr>
          <a:xfrm>
            <a:off x="1511190" y="3316304"/>
            <a:ext cx="765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Times"/>
                <a:cs typeface="Times"/>
              </a:rPr>
              <a:t>indention</a:t>
            </a:r>
          </a:p>
        </p:txBody>
      </p:sp>
      <p:sp>
        <p:nvSpPr>
          <p:cNvPr id="30" name="TextBox 44">
            <a:extLst>
              <a:ext uri="{FF2B5EF4-FFF2-40B4-BE49-F238E27FC236}">
                <a16:creationId xmlns:a16="http://schemas.microsoft.com/office/drawing/2014/main" id="{B151459E-9AD8-49C6-9C2D-37031FAC9563}"/>
              </a:ext>
            </a:extLst>
          </p:cNvPr>
          <p:cNvSpPr txBox="1"/>
          <p:nvPr/>
        </p:nvSpPr>
        <p:spPr>
          <a:xfrm>
            <a:off x="1503202" y="4143106"/>
            <a:ext cx="765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Times"/>
                <a:cs typeface="Times"/>
              </a:rPr>
              <a:t>indention</a:t>
            </a:r>
          </a:p>
        </p:txBody>
      </p:sp>
      <p:pic>
        <p:nvPicPr>
          <p:cNvPr id="4098" name="Picture 2" descr="Flowchart of if...elif....else in python programming">
            <a:extLst>
              <a:ext uri="{FF2B5EF4-FFF2-40B4-BE49-F238E27FC236}">
                <a16:creationId xmlns:a16="http://schemas.microsoft.com/office/drawing/2014/main" id="{62784E82-28F8-46C3-988A-20BB3ADE2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480" y="1263029"/>
            <a:ext cx="3299817" cy="325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0682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669D22-9252-434C-9BAA-07A4AB60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Next Regular"/>
                <a:cs typeface="Avenir Next Regular"/>
              </a:rPr>
              <a:t>if-</a:t>
            </a:r>
            <a:r>
              <a:rPr lang="en-US" b="1" dirty="0" err="1">
                <a:latin typeface="Avenir Next Regular"/>
                <a:cs typeface="Avenir Next Regular"/>
              </a:rPr>
              <a:t>elif</a:t>
            </a:r>
            <a:r>
              <a:rPr lang="en-US" b="1" dirty="0">
                <a:latin typeface="Avenir Next Regular"/>
                <a:cs typeface="Avenir Next Regular"/>
              </a:rPr>
              <a:t>-else statement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E61B5A-6AAA-49D7-B9CC-16303B6E4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33" name="Shape 575">
            <a:extLst>
              <a:ext uri="{FF2B5EF4-FFF2-40B4-BE49-F238E27FC236}">
                <a16:creationId xmlns:a16="http://schemas.microsoft.com/office/drawing/2014/main" id="{1CC10F15-7160-4D0C-A3DF-358B7A44CF64}"/>
              </a:ext>
            </a:extLst>
          </p:cNvPr>
          <p:cNvSpPr txBox="1"/>
          <p:nvPr/>
        </p:nvSpPr>
        <p:spPr>
          <a:xfrm>
            <a:off x="2411760" y="1988840"/>
            <a:ext cx="4615248" cy="32866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print('Small')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2400" b="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x &lt; 10 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4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print(</a:t>
            </a:r>
            <a:r>
              <a:rPr lang="en-US" sz="24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'Medium')</a:t>
            </a:r>
            <a:endParaRPr lang="en-US" sz="2400" b="0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FF9900"/>
                </a:solidFill>
                <a:latin typeface="Courier New"/>
                <a:cs typeface="Courier New"/>
                <a:sym typeface="Courier New"/>
              </a:rPr>
              <a:t>else: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</a:t>
            </a:r>
            <a:r>
              <a:rPr lang="en-US" sz="24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Large'</a:t>
            </a: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 b="0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print('All done')</a:t>
            </a:r>
          </a:p>
        </p:txBody>
      </p:sp>
    </p:spTree>
    <p:extLst>
      <p:ext uri="{BB962C8B-B14F-4D97-AF65-F5344CB8AC3E}">
        <p14:creationId xmlns:p14="http://schemas.microsoft.com/office/powerpoint/2010/main" val="3844323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64B35A-ADBD-4334-AC77-05BED9FF3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Next Regular"/>
                <a:cs typeface="Avenir Next Regular"/>
              </a:rPr>
              <a:t>Variations (1)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14AB2A-8DB2-43A1-8E8E-1BC0BBF0C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F2C3431-A067-414C-AF1D-42FAAD9F9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440361"/>
          </a:xfrm>
        </p:spPr>
        <p:txBody>
          <a:bodyPr>
            <a:normAutofit/>
          </a:bodyPr>
          <a:lstStyle/>
          <a:p>
            <a:r>
              <a:rPr lang="en-US" dirty="0">
                <a:latin typeface="Times"/>
                <a:cs typeface="Times"/>
              </a:rPr>
              <a:t>Syntax: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</a:t>
            </a:r>
            <a:r>
              <a:rPr lang="en-US" b="1" i="1" dirty="0">
                <a:solidFill>
                  <a:srgbClr val="FF0000"/>
                </a:solidFill>
                <a:latin typeface="Times"/>
                <a:cs typeface="Times"/>
              </a:rPr>
              <a:t>if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sz="2400" i="1" dirty="0">
                <a:latin typeface="Times"/>
                <a:cs typeface="Times"/>
              </a:rPr>
              <a:t>expression 1</a:t>
            </a:r>
            <a:r>
              <a:rPr lang="en-US" b="1" dirty="0">
                <a:solidFill>
                  <a:srgbClr val="0000FF"/>
                </a:solidFill>
                <a:latin typeface="Times"/>
                <a:cs typeface="Times"/>
              </a:rPr>
              <a:t>: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	</a:t>
            </a:r>
            <a:r>
              <a:rPr lang="en-US" sz="2400" dirty="0">
                <a:latin typeface="Times"/>
                <a:cs typeface="Times"/>
              </a:rPr>
              <a:t>statements (1) </a:t>
            </a:r>
            <a:endParaRPr lang="en-US" dirty="0">
              <a:latin typeface="Times"/>
              <a:cs typeface="Times"/>
            </a:endParaRP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</a:t>
            </a:r>
            <a:r>
              <a:rPr lang="en-US" b="1" i="1" dirty="0" err="1">
                <a:solidFill>
                  <a:schemeClr val="accent5">
                    <a:lumMod val="75000"/>
                  </a:schemeClr>
                </a:solidFill>
                <a:latin typeface="Times"/>
                <a:cs typeface="Times"/>
              </a:rPr>
              <a:t>elif</a:t>
            </a:r>
            <a:r>
              <a:rPr lang="en-US" b="1" i="1" dirty="0">
                <a:solidFill>
                  <a:schemeClr val="accent5">
                    <a:lumMod val="75000"/>
                  </a:schemeClr>
                </a:solidFill>
                <a:latin typeface="Times"/>
                <a:cs typeface="Times"/>
              </a:rPr>
              <a:t> </a:t>
            </a:r>
            <a:r>
              <a:rPr lang="en-US" sz="2400" i="1" dirty="0">
                <a:latin typeface="Times"/>
                <a:cs typeface="Times"/>
              </a:rPr>
              <a:t>expression 2</a:t>
            </a:r>
            <a:r>
              <a:rPr lang="en-US" b="1" dirty="0">
                <a:solidFill>
                  <a:srgbClr val="0000FF"/>
                </a:solidFill>
                <a:latin typeface="Times"/>
                <a:cs typeface="Times"/>
              </a:rPr>
              <a:t>: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	</a:t>
            </a:r>
            <a:r>
              <a:rPr lang="en-US" sz="2400" dirty="0">
                <a:latin typeface="Times"/>
                <a:cs typeface="Times"/>
              </a:rPr>
              <a:t>statements (2)</a:t>
            </a:r>
            <a:r>
              <a:rPr lang="en-US" dirty="0">
                <a:latin typeface="Times"/>
                <a:cs typeface="Times"/>
              </a:rPr>
              <a:t>	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</a:t>
            </a:r>
            <a:r>
              <a:rPr lang="en-US" sz="2400" dirty="0">
                <a:latin typeface="Times"/>
                <a:cs typeface="Times"/>
              </a:rPr>
              <a:t>statements after if-</a:t>
            </a:r>
            <a:r>
              <a:rPr lang="en-US" sz="2400" dirty="0" err="1">
                <a:latin typeface="Times"/>
                <a:cs typeface="Times"/>
              </a:rPr>
              <a:t>elif</a:t>
            </a:r>
            <a:endParaRPr lang="en-US" dirty="0">
              <a:latin typeface="Times"/>
              <a:cs typeface="Times"/>
            </a:endParaRPr>
          </a:p>
        </p:txBody>
      </p:sp>
      <p:cxnSp>
        <p:nvCxnSpPr>
          <p:cNvPr id="6" name="Straight Connector 6">
            <a:extLst>
              <a:ext uri="{FF2B5EF4-FFF2-40B4-BE49-F238E27FC236}">
                <a16:creationId xmlns:a16="http://schemas.microsoft.com/office/drawing/2014/main" id="{2A849874-0A66-42C7-848C-4E826F1E4EA7}"/>
              </a:ext>
            </a:extLst>
          </p:cNvPr>
          <p:cNvCxnSpPr/>
          <p:nvPr/>
        </p:nvCxnSpPr>
        <p:spPr>
          <a:xfrm>
            <a:off x="1435652" y="2222090"/>
            <a:ext cx="0" cy="21953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hape 575">
            <a:extLst>
              <a:ext uri="{FF2B5EF4-FFF2-40B4-BE49-F238E27FC236}">
                <a16:creationId xmlns:a16="http://schemas.microsoft.com/office/drawing/2014/main" id="{88A92FC1-FFFE-414D-BB38-10CA646C952E}"/>
              </a:ext>
            </a:extLst>
          </p:cNvPr>
          <p:cNvSpPr txBox="1"/>
          <p:nvPr/>
        </p:nvSpPr>
        <p:spPr>
          <a:xfrm>
            <a:off x="4767968" y="1206592"/>
            <a:ext cx="2852032" cy="20309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16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# No Else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1600" b="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1600" b="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16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print('Small')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1600" b="0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1600" b="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x &lt; 10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16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print('Medium')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1600" b="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print('All done')</a:t>
            </a:r>
          </a:p>
        </p:txBody>
      </p:sp>
      <p:pic>
        <p:nvPicPr>
          <p:cNvPr id="9" name="Picture 2" descr="Flowchart of if...elif....else in python programming">
            <a:extLst>
              <a:ext uri="{FF2B5EF4-FFF2-40B4-BE49-F238E27FC236}">
                <a16:creationId xmlns:a16="http://schemas.microsoft.com/office/drawing/2014/main" id="{EDE4176A-F01F-49CA-BB3D-958268A94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860" y="3279141"/>
            <a:ext cx="3299817" cy="325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3BFE5809-A8BD-4EE2-A704-18E6F1A12AFB}"/>
              </a:ext>
            </a:extLst>
          </p:cNvPr>
          <p:cNvSpPr/>
          <p:nvPr/>
        </p:nvSpPr>
        <p:spPr>
          <a:xfrm>
            <a:off x="7029218" y="5560127"/>
            <a:ext cx="1071174" cy="47713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3890D465-EB29-4CC4-A995-816F461EA7D6}"/>
              </a:ext>
            </a:extLst>
          </p:cNvPr>
          <p:cNvCxnSpPr/>
          <p:nvPr/>
        </p:nvCxnSpPr>
        <p:spPr>
          <a:xfrm>
            <a:off x="7020272" y="5589240"/>
            <a:ext cx="1080120" cy="448023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684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A51C7E-10E9-41EE-A503-B23E68AF4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Next Regular"/>
                <a:cs typeface="Avenir Next Regular"/>
              </a:rPr>
              <a:t>Variations (2)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8698AA-FF47-4B85-8A87-4D379FAC3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02815B8-03CB-44B7-8E3B-F65FAFC51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440361"/>
          </a:xfrm>
        </p:spPr>
        <p:txBody>
          <a:bodyPr>
            <a:normAutofit/>
          </a:bodyPr>
          <a:lstStyle/>
          <a:p>
            <a:r>
              <a:rPr lang="en-US" dirty="0">
                <a:latin typeface="Times"/>
                <a:cs typeface="Times"/>
              </a:rPr>
              <a:t>Syntax: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</a:t>
            </a:r>
            <a:r>
              <a:rPr lang="en-US" b="1" i="1" dirty="0">
                <a:solidFill>
                  <a:srgbClr val="FF0000"/>
                </a:solidFill>
                <a:latin typeface="Times"/>
                <a:cs typeface="Times"/>
              </a:rPr>
              <a:t>if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sz="2400" i="1" dirty="0">
                <a:latin typeface="Times"/>
                <a:cs typeface="Times"/>
              </a:rPr>
              <a:t>expression 1</a:t>
            </a:r>
            <a:r>
              <a:rPr lang="en-US" sz="2400" b="1" dirty="0">
                <a:solidFill>
                  <a:srgbClr val="0000FF"/>
                </a:solidFill>
                <a:latin typeface="Times"/>
                <a:cs typeface="Times"/>
              </a:rPr>
              <a:t>: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	</a:t>
            </a:r>
            <a:r>
              <a:rPr lang="en-US" sz="2400" dirty="0">
                <a:latin typeface="Times"/>
                <a:cs typeface="Times"/>
              </a:rPr>
              <a:t>statements (1) </a:t>
            </a:r>
            <a:endParaRPr lang="en-US" dirty="0">
              <a:latin typeface="Times"/>
              <a:cs typeface="Times"/>
            </a:endParaRP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</a:t>
            </a:r>
            <a:r>
              <a:rPr lang="en-US" b="1" i="1" dirty="0" err="1">
                <a:solidFill>
                  <a:schemeClr val="accent5">
                    <a:lumMod val="75000"/>
                  </a:schemeClr>
                </a:solidFill>
                <a:latin typeface="Times"/>
                <a:cs typeface="Times"/>
              </a:rPr>
              <a:t>elif</a:t>
            </a:r>
            <a:r>
              <a:rPr lang="en-US" b="1" i="1" dirty="0">
                <a:solidFill>
                  <a:schemeClr val="accent5">
                    <a:lumMod val="75000"/>
                  </a:schemeClr>
                </a:solidFill>
                <a:latin typeface="Times"/>
                <a:cs typeface="Times"/>
              </a:rPr>
              <a:t> </a:t>
            </a:r>
            <a:r>
              <a:rPr lang="en-US" sz="2400" i="1" dirty="0">
                <a:latin typeface="Times"/>
                <a:cs typeface="Times"/>
              </a:rPr>
              <a:t>expression 2</a:t>
            </a:r>
            <a:r>
              <a:rPr lang="en-US" sz="2400" b="1" dirty="0">
                <a:solidFill>
                  <a:srgbClr val="0000FF"/>
                </a:solidFill>
                <a:latin typeface="Times"/>
                <a:cs typeface="Times"/>
              </a:rPr>
              <a:t>: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	</a:t>
            </a:r>
            <a:r>
              <a:rPr lang="en-US" sz="2400" dirty="0">
                <a:latin typeface="Times"/>
                <a:cs typeface="Times"/>
              </a:rPr>
              <a:t>statements (2)</a:t>
            </a:r>
            <a:r>
              <a:rPr lang="en-US" dirty="0">
                <a:latin typeface="Times"/>
                <a:cs typeface="Times"/>
              </a:rPr>
              <a:t>	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</a:t>
            </a:r>
            <a:r>
              <a:rPr lang="en-US" b="1" i="1" dirty="0" err="1">
                <a:solidFill>
                  <a:schemeClr val="accent2">
                    <a:lumMod val="75000"/>
                  </a:schemeClr>
                </a:solidFill>
                <a:latin typeface="Times"/>
                <a:cs typeface="Times"/>
              </a:rPr>
              <a:t>elif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sz="2400" i="1" dirty="0">
                <a:latin typeface="Times"/>
                <a:cs typeface="Times"/>
              </a:rPr>
              <a:t>expression 3</a:t>
            </a:r>
            <a:r>
              <a:rPr lang="en-US" sz="2400" b="1" dirty="0">
                <a:solidFill>
                  <a:srgbClr val="0000FF"/>
                </a:solidFill>
                <a:latin typeface="Times"/>
                <a:cs typeface="Times"/>
              </a:rPr>
              <a:t>: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	</a:t>
            </a:r>
            <a:r>
              <a:rPr lang="en-US" sz="2400" dirty="0">
                <a:latin typeface="Times"/>
                <a:cs typeface="Times"/>
              </a:rPr>
              <a:t>statements (3)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…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</a:t>
            </a:r>
            <a:r>
              <a:rPr lang="en-US" sz="2400" b="1" i="1" dirty="0">
                <a:solidFill>
                  <a:srgbClr val="008000"/>
                </a:solidFill>
                <a:latin typeface="Times"/>
                <a:cs typeface="Times"/>
              </a:rPr>
              <a:t>else</a:t>
            </a:r>
            <a:r>
              <a:rPr lang="en-US" sz="2400" b="1" dirty="0">
                <a:solidFill>
                  <a:srgbClr val="0000FF"/>
                </a:solidFill>
                <a:latin typeface="Times"/>
                <a:cs typeface="Times"/>
              </a:rPr>
              <a:t>:</a:t>
            </a:r>
          </a:p>
          <a:p>
            <a:pPr marL="457200" lvl="1" indent="0">
              <a:buNone/>
            </a:pPr>
            <a:r>
              <a:rPr lang="en-US" sz="2400" dirty="0">
                <a:latin typeface="Times"/>
                <a:cs typeface="Times"/>
              </a:rPr>
              <a:t>		statements (N)</a:t>
            </a:r>
            <a:endParaRPr lang="en-US" dirty="0">
              <a:latin typeface="Times"/>
              <a:cs typeface="Times"/>
            </a:endParaRPr>
          </a:p>
        </p:txBody>
      </p:sp>
      <p:cxnSp>
        <p:nvCxnSpPr>
          <p:cNvPr id="6" name="Straight Connector 6">
            <a:extLst>
              <a:ext uri="{FF2B5EF4-FFF2-40B4-BE49-F238E27FC236}">
                <a16:creationId xmlns:a16="http://schemas.microsoft.com/office/drawing/2014/main" id="{CF92A105-C9B5-43CF-B5C4-30999E9576E3}"/>
              </a:ext>
            </a:extLst>
          </p:cNvPr>
          <p:cNvCxnSpPr/>
          <p:nvPr/>
        </p:nvCxnSpPr>
        <p:spPr>
          <a:xfrm>
            <a:off x="1435652" y="2222090"/>
            <a:ext cx="0" cy="427147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hape 576">
            <a:extLst>
              <a:ext uri="{FF2B5EF4-FFF2-40B4-BE49-F238E27FC236}">
                <a16:creationId xmlns:a16="http://schemas.microsoft.com/office/drawing/2014/main" id="{AF315B7B-245A-41B6-9C0F-28EFA19124DA}"/>
              </a:ext>
            </a:extLst>
          </p:cNvPr>
          <p:cNvSpPr txBox="1"/>
          <p:nvPr/>
        </p:nvSpPr>
        <p:spPr>
          <a:xfrm>
            <a:off x="4592554" y="1442316"/>
            <a:ext cx="4402424" cy="47421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print('Small')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24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x &lt; 10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print('Medium')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24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x &lt; 20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print('Big')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24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x &lt; 40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print('Large')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24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x &lt; 100: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print('Huge')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print('Ginormous')</a:t>
            </a:r>
          </a:p>
        </p:txBody>
      </p:sp>
    </p:spTree>
    <p:extLst>
      <p:ext uri="{BB962C8B-B14F-4D97-AF65-F5344CB8AC3E}">
        <p14:creationId xmlns:p14="http://schemas.microsoft.com/office/powerpoint/2010/main" val="2844022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AED725-9566-4CA4-9DD9-4413D1860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Next Regular"/>
                <a:cs typeface="Avenir Next Regular"/>
              </a:rPr>
              <a:t>Puzzles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47D89D-6558-462B-8B93-747350DE5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"/>
                <a:cs typeface="Times"/>
              </a:rPr>
              <a:t>Which will never print?</a:t>
            </a:r>
          </a:p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00542C-542E-4A5C-8703-F07A553F7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5" name="Shape 583">
            <a:extLst>
              <a:ext uri="{FF2B5EF4-FFF2-40B4-BE49-F238E27FC236}">
                <a16:creationId xmlns:a16="http://schemas.microsoft.com/office/drawing/2014/main" id="{31BEACEF-7435-45D6-932C-0E3D47634506}"/>
              </a:ext>
            </a:extLst>
          </p:cNvPr>
          <p:cNvSpPr txBox="1"/>
          <p:nvPr/>
        </p:nvSpPr>
        <p:spPr>
          <a:xfrm>
            <a:off x="139691" y="2418799"/>
            <a:ext cx="4843670" cy="25728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print('Below 2')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24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x &gt;= 2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print('Two or more')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print('Something else')</a:t>
            </a:r>
          </a:p>
        </p:txBody>
      </p:sp>
      <p:sp>
        <p:nvSpPr>
          <p:cNvPr id="6" name="Shape 582">
            <a:extLst>
              <a:ext uri="{FF2B5EF4-FFF2-40B4-BE49-F238E27FC236}">
                <a16:creationId xmlns:a16="http://schemas.microsoft.com/office/drawing/2014/main" id="{B095C4CC-39A5-4A32-B691-4EF3F5DE3B83}"/>
              </a:ext>
            </a:extLst>
          </p:cNvPr>
          <p:cNvSpPr txBox="1"/>
          <p:nvPr/>
        </p:nvSpPr>
        <p:spPr>
          <a:xfrm>
            <a:off x="5176134" y="1934551"/>
            <a:ext cx="3838878" cy="36561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print('Below 2')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2400" b="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x &lt; 20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print('Below 20')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2400" b="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x &lt; 10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print('Below 10')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print('Something else')</a:t>
            </a:r>
          </a:p>
        </p:txBody>
      </p:sp>
    </p:spTree>
    <p:extLst>
      <p:ext uri="{BB962C8B-B14F-4D97-AF65-F5344CB8AC3E}">
        <p14:creationId xmlns:p14="http://schemas.microsoft.com/office/powerpoint/2010/main" val="362256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Learning Objectives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Condition</a:t>
            </a:r>
          </a:p>
          <a:p>
            <a:r>
              <a:rPr lang="en-US" altLang="zh-CN" dirty="0"/>
              <a:t>Python Program Structure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438BC9-E17A-4495-9DE5-47ADF103B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Next Regular"/>
                <a:cs typeface="Avenir Next Regular"/>
              </a:rPr>
              <a:t>Nested cases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AD957C-CEE0-4E69-A6CB-499765E5B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"/>
                <a:cs typeface="Times"/>
              </a:rPr>
              <a:t>All statements in the body of </a:t>
            </a:r>
            <a:r>
              <a:rPr lang="en-US" sz="2400" b="1" i="1" dirty="0">
                <a:latin typeface="Times"/>
                <a:cs typeface="Times"/>
              </a:rPr>
              <a:t>if</a:t>
            </a:r>
            <a:r>
              <a:rPr lang="en-US" sz="2400" dirty="0">
                <a:latin typeface="Times"/>
                <a:cs typeface="Times"/>
              </a:rPr>
              <a:t>, </a:t>
            </a:r>
            <a:r>
              <a:rPr lang="en-US" sz="2400" b="1" i="1" dirty="0" err="1">
                <a:latin typeface="Times"/>
                <a:cs typeface="Times"/>
              </a:rPr>
              <a:t>elif</a:t>
            </a:r>
            <a:r>
              <a:rPr lang="en-US" sz="2400" dirty="0">
                <a:latin typeface="Times"/>
                <a:cs typeface="Times"/>
              </a:rPr>
              <a:t>, and </a:t>
            </a:r>
            <a:r>
              <a:rPr lang="en-US" sz="2400" b="1" i="1" dirty="0">
                <a:latin typeface="Times"/>
                <a:cs typeface="Times"/>
              </a:rPr>
              <a:t>else</a:t>
            </a:r>
            <a:r>
              <a:rPr lang="en-US" sz="2400" dirty="0">
                <a:latin typeface="Times"/>
                <a:cs typeface="Times"/>
              </a:rPr>
              <a:t> can also be conditional statements.</a:t>
            </a:r>
          </a:p>
          <a:p>
            <a:endParaRPr lang="en-US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867750-0EE4-4ED9-ADDC-0EE63C41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12" name="Shape 576">
            <a:extLst>
              <a:ext uri="{FF2B5EF4-FFF2-40B4-BE49-F238E27FC236}">
                <a16:creationId xmlns:a16="http://schemas.microsoft.com/office/drawing/2014/main" id="{20647D3A-DB0C-4A8C-8690-A9DC646C1652}"/>
              </a:ext>
            </a:extLst>
          </p:cNvPr>
          <p:cNvSpPr txBox="1"/>
          <p:nvPr/>
        </p:nvSpPr>
        <p:spPr>
          <a:xfrm>
            <a:off x="259108" y="1916832"/>
            <a:ext cx="4087620" cy="4804643"/>
          </a:xfrm>
          <a:prstGeom prst="rect">
            <a:avLst/>
          </a:prstGeom>
          <a:solidFill>
            <a:sysClr val="windowText" lastClr="0000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lvl="0" defTabSz="457200">
              <a:buClr>
                <a:srgbClr val="FFFF00"/>
              </a:buClr>
              <a:buSzPct val="25000"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print('Small</a:t>
            </a:r>
            <a:r>
              <a:rPr lang="en-US" sz="2400" kern="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x &lt; 10 :</a:t>
            </a:r>
          </a:p>
          <a:p>
            <a:pPr lvl="0" defTabSz="457200">
              <a:buClr>
                <a:srgbClr val="FFFF00"/>
              </a:buClr>
              <a:buSzPct val="25000"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print(</a:t>
            </a:r>
            <a:r>
              <a:rPr lang="en-US" sz="2400" kern="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'Medium')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x &lt; 20 : </a:t>
            </a:r>
          </a:p>
          <a:p>
            <a:pPr lvl="0" defTabSz="457200">
              <a:buClr>
                <a:srgbClr val="FFFF00"/>
              </a:buClr>
              <a:buSzPct val="25000"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print</a:t>
            </a:r>
            <a:r>
              <a:rPr lang="en-US" sz="2400" kern="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('Big')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x &lt; 100: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print('Huge')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lvl="0" defTabSz="457200">
              <a:buClr>
                <a:srgbClr val="FFFF00"/>
              </a:buClr>
              <a:buSzPct val="25000"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print</a:t>
            </a:r>
            <a:r>
              <a:rPr lang="en-US" sz="2400" kern="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'Ginormous')</a:t>
            </a:r>
          </a:p>
        </p:txBody>
      </p:sp>
      <p:sp>
        <p:nvSpPr>
          <p:cNvPr id="13" name="Shape 576">
            <a:extLst>
              <a:ext uri="{FF2B5EF4-FFF2-40B4-BE49-F238E27FC236}">
                <a16:creationId xmlns:a16="http://schemas.microsoft.com/office/drawing/2014/main" id="{1CA4B08A-9279-401D-A974-725EC32FB603}"/>
              </a:ext>
            </a:extLst>
          </p:cNvPr>
          <p:cNvSpPr txBox="1"/>
          <p:nvPr/>
        </p:nvSpPr>
        <p:spPr>
          <a:xfrm>
            <a:off x="4427984" y="1916832"/>
            <a:ext cx="4667770" cy="4804643"/>
          </a:xfrm>
          <a:prstGeom prst="rect">
            <a:avLst/>
          </a:prstGeom>
          <a:solidFill>
            <a:sysClr val="windowText" lastClr="0000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if x &lt; 100 :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	if x &lt; 20 :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		if x &lt; 10 :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lang="en-US" sz="2400" kern="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			if x &lt; 2: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457200">
              <a:buClr>
                <a:srgbClr val="FFFF00"/>
              </a:buClr>
              <a:buSzPct val="25000"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			print</a:t>
            </a:r>
            <a:r>
              <a:rPr lang="en-US" sz="2400" kern="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('Small')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			else:</a:t>
            </a:r>
          </a:p>
          <a:p>
            <a:pPr lvl="0" defTabSz="457200">
              <a:buClr>
                <a:srgbClr val="FFFF00"/>
              </a:buClr>
              <a:buSzPct val="25000"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 lang="en-US" sz="2400" kern="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print('Medium’)</a:t>
            </a:r>
          </a:p>
          <a:p>
            <a:pPr lvl="0" defTabSz="457200">
              <a:buClr>
                <a:srgbClr val="FFFF00"/>
              </a:buClr>
              <a:buSzPct val="25000"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2400" kern="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defTabSz="457200">
              <a:buClr>
                <a:srgbClr val="FFFF00"/>
              </a:buClr>
              <a:buSzPct val="25000"/>
            </a:pPr>
            <a:r>
              <a:rPr lang="en-US" sz="2400" kern="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			print('Big')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	else:</a:t>
            </a:r>
          </a:p>
          <a:p>
            <a:pPr lvl="0" defTabSz="457200">
              <a:buClr>
                <a:srgbClr val="FFFF00"/>
              </a:buClr>
              <a:buSzPct val="25000"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		print</a:t>
            </a:r>
            <a:r>
              <a:rPr lang="en-US" sz="2400" kern="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('Huge')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lvl="0" defTabSz="457200">
              <a:buClr>
                <a:srgbClr val="FFFF00"/>
              </a:buClr>
              <a:buSzPct val="25000"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print</a:t>
            </a:r>
            <a:r>
              <a:rPr lang="en-US" sz="2400" kern="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('Ginormous')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27575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E36947-7B38-40EB-A761-B50895A32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Next Regular"/>
                <a:cs typeface="Avenir Next Regular"/>
              </a:rPr>
              <a:t>Nested cases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4535F5-E7CB-4AF4-96D7-4E6771C5F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482286F-83F7-4DFC-95FB-9AB2BC470784}"/>
              </a:ext>
            </a:extLst>
          </p:cNvPr>
          <p:cNvSpPr txBox="1">
            <a:spLocks/>
          </p:cNvSpPr>
          <p:nvPr/>
        </p:nvSpPr>
        <p:spPr>
          <a:xfrm>
            <a:off x="457200" y="126876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"/>
                <a:cs typeface="Times"/>
              </a:rPr>
              <a:t>All statements in the body of </a:t>
            </a:r>
            <a:r>
              <a:rPr lang="en-US" b="1" i="1" dirty="0">
                <a:latin typeface="Times"/>
                <a:cs typeface="Times"/>
              </a:rPr>
              <a:t>if</a:t>
            </a:r>
            <a:r>
              <a:rPr lang="en-US" dirty="0">
                <a:latin typeface="Times"/>
                <a:cs typeface="Times"/>
              </a:rPr>
              <a:t>, </a:t>
            </a:r>
            <a:r>
              <a:rPr lang="en-US" b="1" i="1" dirty="0" err="1">
                <a:latin typeface="Times"/>
                <a:cs typeface="Times"/>
              </a:rPr>
              <a:t>elif</a:t>
            </a:r>
            <a:r>
              <a:rPr lang="en-US" dirty="0">
                <a:latin typeface="Times"/>
                <a:cs typeface="Times"/>
              </a:rPr>
              <a:t>, and </a:t>
            </a:r>
            <a:r>
              <a:rPr lang="en-US" b="1" i="1" dirty="0">
                <a:latin typeface="Times"/>
                <a:cs typeface="Times"/>
              </a:rPr>
              <a:t>else</a:t>
            </a:r>
            <a:r>
              <a:rPr lang="en-US" dirty="0">
                <a:latin typeface="Times"/>
                <a:cs typeface="Times"/>
              </a:rPr>
              <a:t> can also be conditional statements.</a:t>
            </a:r>
          </a:p>
          <a:p>
            <a:endParaRPr lang="en-US" dirty="0"/>
          </a:p>
        </p:txBody>
      </p:sp>
      <p:sp>
        <p:nvSpPr>
          <p:cNvPr id="6" name="Shape 576">
            <a:extLst>
              <a:ext uri="{FF2B5EF4-FFF2-40B4-BE49-F238E27FC236}">
                <a16:creationId xmlns:a16="http://schemas.microsoft.com/office/drawing/2014/main" id="{C48CE5C5-EED1-4A2D-AC97-415A322740A6}"/>
              </a:ext>
            </a:extLst>
          </p:cNvPr>
          <p:cNvSpPr txBox="1"/>
          <p:nvPr/>
        </p:nvSpPr>
        <p:spPr>
          <a:xfrm>
            <a:off x="259108" y="2370736"/>
            <a:ext cx="4087620" cy="4350739"/>
          </a:xfrm>
          <a:prstGeom prst="rect">
            <a:avLst/>
          </a:prstGeom>
          <a:solidFill>
            <a:sysClr val="windowText" lastClr="0000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lvl="0" defTabSz="457200">
              <a:buClr>
                <a:srgbClr val="FFFF00"/>
              </a:buClr>
              <a:buSzPct val="25000"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print('Small</a:t>
            </a:r>
            <a:r>
              <a:rPr lang="en-US" sz="2400" kern="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x &lt; 10 :</a:t>
            </a:r>
          </a:p>
          <a:p>
            <a:pPr lvl="0" defTabSz="457200">
              <a:buClr>
                <a:srgbClr val="FFFF00"/>
              </a:buClr>
              <a:buSzPct val="25000"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print(</a:t>
            </a:r>
            <a:r>
              <a:rPr lang="en-US" sz="2400" kern="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'Medium')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x &lt; 20 : </a:t>
            </a:r>
          </a:p>
          <a:p>
            <a:pPr lvl="0" defTabSz="457200">
              <a:buClr>
                <a:srgbClr val="FFFF00"/>
              </a:buClr>
              <a:buSzPct val="25000"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print</a:t>
            </a:r>
            <a:r>
              <a:rPr lang="en-US" sz="2400" kern="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('Big')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x &lt; 100: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print('Huge')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lvl="0" defTabSz="457200">
              <a:buClr>
                <a:srgbClr val="FFFF00"/>
              </a:buClr>
              <a:buSzPct val="25000"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print</a:t>
            </a:r>
            <a:r>
              <a:rPr lang="en-US" sz="2400" kern="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'Ginormous')</a:t>
            </a:r>
          </a:p>
        </p:txBody>
      </p:sp>
      <p:sp>
        <p:nvSpPr>
          <p:cNvPr id="13" name="Shape 576">
            <a:extLst>
              <a:ext uri="{FF2B5EF4-FFF2-40B4-BE49-F238E27FC236}">
                <a16:creationId xmlns:a16="http://schemas.microsoft.com/office/drawing/2014/main" id="{22CE9AE5-2DDB-4B99-ADCC-B7C4EDC80A53}"/>
              </a:ext>
            </a:extLst>
          </p:cNvPr>
          <p:cNvSpPr txBox="1"/>
          <p:nvPr/>
        </p:nvSpPr>
        <p:spPr>
          <a:xfrm>
            <a:off x="4544821" y="2540000"/>
            <a:ext cx="4400398" cy="4181475"/>
          </a:xfrm>
          <a:prstGeom prst="rect">
            <a:avLst/>
          </a:prstGeom>
          <a:solidFill>
            <a:sysClr val="windowText" lastClr="0000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print('Small')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else: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	if x &lt; 10 :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	print('Medium')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x &lt; 20 : </a:t>
            </a:r>
          </a:p>
          <a:p>
            <a:pPr lvl="0" defTabSz="457200">
              <a:buClr>
                <a:srgbClr val="FFFF00"/>
              </a:buClr>
              <a:buSzPct val="25000"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	print</a:t>
            </a:r>
            <a:r>
              <a:rPr lang="en-US" sz="2400" kern="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('Big')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x &lt; 100: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	print('Huge')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	else :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	print('Ginormous')</a:t>
            </a:r>
          </a:p>
        </p:txBody>
      </p:sp>
    </p:spTree>
    <p:extLst>
      <p:ext uri="{BB962C8B-B14F-4D97-AF65-F5344CB8AC3E}">
        <p14:creationId xmlns:p14="http://schemas.microsoft.com/office/powerpoint/2010/main" val="3110148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Avenir Next Regular"/>
                <a:cs typeface="Avenir Next Regular"/>
              </a:rPr>
              <a:t>Repeated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>
                <a:latin typeface="Times"/>
                <a:cs typeface="Times"/>
              </a:rPr>
              <a:t>Computers are often used to automate repetitive tasks (</a:t>
            </a:r>
            <a:r>
              <a:rPr lang="en-US" b="1" dirty="0">
                <a:solidFill>
                  <a:srgbClr val="0000FF"/>
                </a:solidFill>
                <a:latin typeface="Times"/>
                <a:cs typeface="Times"/>
              </a:rPr>
              <a:t>loop</a:t>
            </a:r>
            <a:r>
              <a:rPr lang="en-US" dirty="0">
                <a:latin typeface="Times"/>
                <a:cs typeface="Times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173B5-5C6A-A341-A2E8-B18E24EC71E0}" type="slidenum">
              <a:rPr lang="en-US" smtClean="0"/>
              <a:t>22</a:t>
            </a:fld>
            <a:endParaRPr 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 rot="10800000">
            <a:off x="2462972" y="3150738"/>
            <a:ext cx="14288" cy="283369"/>
          </a:xfrm>
          <a:prstGeom prst="line">
            <a:avLst/>
          </a:prstGeom>
          <a:noFill/>
          <a:ln w="50800">
            <a:solidFill>
              <a:srgbClr val="0080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600">
              <a:latin typeface="Times"/>
              <a:cs typeface="Times"/>
            </a:endParaRPr>
          </a:p>
        </p:txBody>
      </p:sp>
      <p:sp>
        <p:nvSpPr>
          <p:cNvPr id="8" name="AutoShape 6"/>
          <p:cNvSpPr>
            <a:spLocks/>
          </p:cNvSpPr>
          <p:nvPr/>
        </p:nvSpPr>
        <p:spPr bwMode="auto">
          <a:xfrm>
            <a:off x="1316105" y="3434108"/>
            <a:ext cx="2293731" cy="927652"/>
          </a:xfrm>
          <a:prstGeom prst="diamond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"/>
                <a:ea typeface="ＭＳ Ｐゴシック" charset="0"/>
                <a:cs typeface="Times"/>
              </a:rPr>
              <a:t>n &gt; 0 ?</a:t>
            </a: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rot="10800000">
            <a:off x="2477258" y="4361759"/>
            <a:ext cx="2" cy="1148936"/>
          </a:xfrm>
          <a:prstGeom prst="line">
            <a:avLst/>
          </a:prstGeom>
          <a:noFill/>
          <a:ln w="50800">
            <a:solidFill>
              <a:srgbClr val="008000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600">
              <a:latin typeface="Times"/>
              <a:cs typeface="Times"/>
            </a:endParaRP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3804548" y="4737237"/>
            <a:ext cx="1687444" cy="5746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Times"/>
                <a:ea typeface="ＭＳ Ｐゴシック" charset="0"/>
                <a:cs typeface="Times"/>
              </a:rPr>
              <a:t>n = n -1</a:t>
            </a:r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 rot="10800000">
            <a:off x="3502024" y="3894347"/>
            <a:ext cx="1140725" cy="0"/>
          </a:xfrm>
          <a:prstGeom prst="line">
            <a:avLst/>
          </a:prstGeom>
          <a:noFill/>
          <a:ln w="508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600">
              <a:latin typeface="Times"/>
              <a:cs typeface="Times"/>
            </a:endParaRP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rot="10800000">
            <a:off x="4626873" y="3894346"/>
            <a:ext cx="1" cy="184286"/>
          </a:xfrm>
          <a:prstGeom prst="line">
            <a:avLst/>
          </a:prstGeom>
          <a:noFill/>
          <a:ln w="50800">
            <a:solidFill>
              <a:srgbClr val="0080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600">
              <a:latin typeface="Times"/>
              <a:cs typeface="Times"/>
            </a:endParaRP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4668080" y="5311912"/>
            <a:ext cx="0" cy="202027"/>
          </a:xfrm>
          <a:prstGeom prst="line">
            <a:avLst/>
          </a:prstGeom>
          <a:noFill/>
          <a:ln w="508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600">
              <a:latin typeface="Times"/>
              <a:cs typeface="Times"/>
            </a:endParaRP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2493962" y="5499653"/>
            <a:ext cx="2187575" cy="14287"/>
          </a:xfrm>
          <a:prstGeom prst="line">
            <a:avLst/>
          </a:prstGeom>
          <a:noFill/>
          <a:ln w="508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600">
              <a:latin typeface="Times"/>
              <a:cs typeface="Times"/>
            </a:endParaRPr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 flipH="1">
            <a:off x="954292" y="3910222"/>
            <a:ext cx="396875" cy="3175"/>
          </a:xfrm>
          <a:prstGeom prst="line">
            <a:avLst/>
          </a:prstGeom>
          <a:noFill/>
          <a:ln w="50800">
            <a:solidFill>
              <a:srgbClr val="008000"/>
            </a:solidFill>
            <a:miter lim="800000"/>
            <a:headEnd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600">
              <a:latin typeface="Times"/>
              <a:cs typeface="Times"/>
            </a:endParaRPr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 rot="10800000">
            <a:off x="2462971" y="5605327"/>
            <a:ext cx="14289" cy="302934"/>
          </a:xfrm>
          <a:prstGeom prst="line">
            <a:avLst/>
          </a:prstGeom>
          <a:noFill/>
          <a:ln w="50800">
            <a:solidFill>
              <a:srgbClr val="0080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600">
              <a:latin typeface="Times"/>
              <a:cs typeface="Times"/>
            </a:endParaRP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 rot="10800000" flipH="1">
            <a:off x="956294" y="3913397"/>
            <a:ext cx="1" cy="1691930"/>
          </a:xfrm>
          <a:prstGeom prst="line">
            <a:avLst/>
          </a:prstGeom>
          <a:noFill/>
          <a:ln w="50800">
            <a:solidFill>
              <a:srgbClr val="008000"/>
            </a:solidFill>
            <a:miter lim="800000"/>
            <a:headEnd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600">
              <a:latin typeface="Times"/>
              <a:cs typeface="Times"/>
            </a:endParaRP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954292" y="5605327"/>
            <a:ext cx="1508679" cy="0"/>
          </a:xfrm>
          <a:prstGeom prst="line">
            <a:avLst/>
          </a:prstGeom>
          <a:noFill/>
          <a:ln w="508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600">
              <a:latin typeface="Times"/>
              <a:cs typeface="Times"/>
            </a:endParaRPr>
          </a:p>
        </p:txBody>
      </p:sp>
      <p:sp>
        <p:nvSpPr>
          <p:cNvPr id="20" name="Rectangle 19"/>
          <p:cNvSpPr>
            <a:spLocks/>
          </p:cNvSpPr>
          <p:nvPr/>
        </p:nvSpPr>
        <p:spPr bwMode="auto">
          <a:xfrm>
            <a:off x="958019" y="3557218"/>
            <a:ext cx="39314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Times"/>
                <a:ea typeface="ＭＳ Ｐゴシック" charset="0"/>
                <a:cs typeface="Times"/>
              </a:rPr>
              <a:t>No</a:t>
            </a:r>
          </a:p>
        </p:txBody>
      </p:sp>
      <p:sp>
        <p:nvSpPr>
          <p:cNvPr id="21" name="Rectangle 20"/>
          <p:cNvSpPr>
            <a:spLocks/>
          </p:cNvSpPr>
          <p:nvPr/>
        </p:nvSpPr>
        <p:spPr bwMode="auto">
          <a:xfrm>
            <a:off x="1152143" y="5886174"/>
            <a:ext cx="2621656" cy="749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"/>
                <a:ea typeface="ＭＳ Ｐゴシック" charset="0"/>
                <a:cs typeface="Times"/>
              </a:rPr>
              <a:t>print(‘Bingo!’)</a:t>
            </a:r>
          </a:p>
        </p:txBody>
      </p:sp>
      <p:sp>
        <p:nvSpPr>
          <p:cNvPr id="22" name="Rectangle 21"/>
          <p:cNvSpPr>
            <a:spLocks/>
          </p:cNvSpPr>
          <p:nvPr/>
        </p:nvSpPr>
        <p:spPr bwMode="auto">
          <a:xfrm>
            <a:off x="3996703" y="3556804"/>
            <a:ext cx="4206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Times"/>
                <a:ea typeface="ＭＳ Ｐゴシック" charset="0"/>
                <a:cs typeface="Times"/>
              </a:rPr>
              <a:t>Yes</a:t>
            </a:r>
          </a:p>
        </p:txBody>
      </p:sp>
      <p:sp>
        <p:nvSpPr>
          <p:cNvPr id="23" name="Rectangle 22"/>
          <p:cNvSpPr>
            <a:spLocks/>
          </p:cNvSpPr>
          <p:nvPr/>
        </p:nvSpPr>
        <p:spPr bwMode="auto">
          <a:xfrm>
            <a:off x="1634435" y="2584037"/>
            <a:ext cx="1656522" cy="583096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"/>
                <a:ea typeface="ＭＳ Ｐゴシック" charset="0"/>
                <a:cs typeface="Times"/>
              </a:rPr>
              <a:t>n = 5</a:t>
            </a:r>
          </a:p>
        </p:txBody>
      </p:sp>
      <p:sp>
        <p:nvSpPr>
          <p:cNvPr id="24" name="Rectangle 23"/>
          <p:cNvSpPr>
            <a:spLocks/>
          </p:cNvSpPr>
          <p:nvPr/>
        </p:nvSpPr>
        <p:spPr bwMode="auto">
          <a:xfrm>
            <a:off x="3804548" y="4038050"/>
            <a:ext cx="1687443" cy="58917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"/>
                <a:ea typeface="ＭＳ Ｐゴシック" charset="0"/>
                <a:cs typeface="Times"/>
              </a:rPr>
              <a:t>print(n)</a:t>
            </a:r>
          </a:p>
        </p:txBody>
      </p:sp>
      <p:sp>
        <p:nvSpPr>
          <p:cNvPr id="25" name="Line 11"/>
          <p:cNvSpPr>
            <a:spLocks noChangeShapeType="1"/>
          </p:cNvSpPr>
          <p:nvPr/>
        </p:nvSpPr>
        <p:spPr bwMode="auto">
          <a:xfrm>
            <a:off x="4642750" y="4627220"/>
            <a:ext cx="0" cy="110017"/>
          </a:xfrm>
          <a:prstGeom prst="line">
            <a:avLst/>
          </a:prstGeom>
          <a:noFill/>
          <a:ln w="508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600">
              <a:latin typeface="Times"/>
              <a:cs typeface="Times"/>
            </a:endParaRPr>
          </a:p>
        </p:txBody>
      </p:sp>
      <p:sp>
        <p:nvSpPr>
          <p:cNvPr id="26" name="Rectangle 2"/>
          <p:cNvSpPr>
            <a:spLocks/>
          </p:cNvSpPr>
          <p:nvPr/>
        </p:nvSpPr>
        <p:spPr bwMode="auto">
          <a:xfrm>
            <a:off x="6847602" y="2638210"/>
            <a:ext cx="1096454" cy="34470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  <a:latin typeface="Times"/>
                <a:ea typeface="ＭＳ Ｐゴシック" charset="0"/>
                <a:cs typeface="Times"/>
              </a:rPr>
              <a:t>Output:</a:t>
            </a:r>
          </a:p>
          <a:p>
            <a:pPr algn="l"/>
            <a:endParaRPr lang="en-US" sz="2800" dirty="0">
              <a:solidFill>
                <a:schemeClr val="bg1"/>
              </a:solidFill>
              <a:latin typeface="Times"/>
              <a:ea typeface="ＭＳ Ｐゴシック" charset="0"/>
              <a:cs typeface="Times"/>
            </a:endParaRPr>
          </a:p>
          <a:p>
            <a:pPr algn="l"/>
            <a:r>
              <a:rPr lang="en-US" sz="2800" dirty="0">
                <a:solidFill>
                  <a:srgbClr val="FF00FF"/>
                </a:solidFill>
                <a:latin typeface="Times"/>
                <a:ea typeface="ＭＳ Ｐゴシック" charset="0"/>
                <a:cs typeface="Times"/>
              </a:rPr>
              <a:t>5</a:t>
            </a:r>
          </a:p>
          <a:p>
            <a:pPr algn="l"/>
            <a:r>
              <a:rPr lang="en-US" sz="2800" dirty="0">
                <a:solidFill>
                  <a:srgbClr val="FF00FF"/>
                </a:solidFill>
                <a:latin typeface="Times"/>
                <a:ea typeface="ＭＳ Ｐゴシック" charset="0"/>
                <a:cs typeface="Times"/>
              </a:rPr>
              <a:t>4</a:t>
            </a:r>
          </a:p>
          <a:p>
            <a:pPr algn="l"/>
            <a:r>
              <a:rPr lang="en-US" sz="2800" dirty="0">
                <a:solidFill>
                  <a:srgbClr val="FF00FF"/>
                </a:solidFill>
                <a:latin typeface="Times"/>
                <a:ea typeface="ＭＳ Ｐゴシック" charset="0"/>
                <a:cs typeface="Times"/>
              </a:rPr>
              <a:t>3</a:t>
            </a:r>
          </a:p>
          <a:p>
            <a:pPr algn="l"/>
            <a:r>
              <a:rPr lang="en-US" sz="2800" dirty="0">
                <a:solidFill>
                  <a:srgbClr val="FF00FF"/>
                </a:solidFill>
                <a:latin typeface="Times"/>
                <a:ea typeface="ＭＳ Ｐゴシック" charset="0"/>
                <a:cs typeface="Times"/>
              </a:rPr>
              <a:t>2</a:t>
            </a:r>
          </a:p>
          <a:p>
            <a:pPr algn="l"/>
            <a:r>
              <a:rPr lang="en-US" sz="2800" dirty="0">
                <a:solidFill>
                  <a:srgbClr val="FF00FF"/>
                </a:solidFill>
                <a:latin typeface="Times"/>
                <a:ea typeface="ＭＳ Ｐゴシック" charset="0"/>
                <a:cs typeface="Times"/>
              </a:rPr>
              <a:t>1</a:t>
            </a:r>
          </a:p>
          <a:p>
            <a:pPr algn="l"/>
            <a:r>
              <a:rPr lang="en-US" sz="2800" dirty="0">
                <a:solidFill>
                  <a:srgbClr val="FF00FF"/>
                </a:solidFill>
                <a:latin typeface="Times"/>
                <a:ea typeface="ＭＳ Ｐゴシック" charset="0"/>
                <a:cs typeface="Times"/>
              </a:rPr>
              <a:t>Bingo!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675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Avenir Next Regular"/>
                <a:cs typeface="Avenir Next Regular"/>
              </a:rPr>
              <a:t>The </a:t>
            </a:r>
            <a:r>
              <a:rPr lang="en-US" sz="3200" b="1" i="1" dirty="0">
                <a:solidFill>
                  <a:srgbClr val="FFC000"/>
                </a:solidFill>
                <a:latin typeface="Avenir Next Regular"/>
                <a:cs typeface="Avenir Next Regular"/>
              </a:rPr>
              <a:t>while</a:t>
            </a:r>
            <a:r>
              <a:rPr lang="en-US" sz="3200" b="1" dirty="0">
                <a:solidFill>
                  <a:schemeClr val="bg1"/>
                </a:solidFill>
                <a:latin typeface="Avenir Next Regular"/>
                <a:cs typeface="Avenir Next Regular"/>
              </a:rPr>
              <a:t> </a:t>
            </a:r>
            <a:r>
              <a:rPr lang="en-US" sz="3200" b="1" dirty="0">
                <a:latin typeface="Avenir Next Regular"/>
                <a:cs typeface="Avenir Next Regular"/>
              </a:rPr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1278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Times"/>
                <a:cs typeface="Times"/>
              </a:rPr>
              <a:t>Syntax: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</a:t>
            </a:r>
            <a:r>
              <a:rPr lang="en-US" b="1" i="1" dirty="0">
                <a:solidFill>
                  <a:srgbClr val="FF0000"/>
                </a:solidFill>
                <a:latin typeface="Times"/>
                <a:cs typeface="Times"/>
              </a:rPr>
              <a:t>while</a:t>
            </a:r>
            <a:r>
              <a:rPr lang="en-US" b="1" dirty="0">
                <a:solidFill>
                  <a:srgbClr val="FF0000"/>
                </a:solidFill>
                <a:latin typeface="Times"/>
                <a:cs typeface="Times"/>
              </a:rPr>
              <a:t> </a:t>
            </a:r>
            <a:r>
              <a:rPr lang="en-US" i="1" dirty="0">
                <a:latin typeface="Times"/>
                <a:cs typeface="Times"/>
              </a:rPr>
              <a:t>expression</a:t>
            </a:r>
            <a:r>
              <a:rPr lang="en-US" b="1" dirty="0">
                <a:solidFill>
                  <a:srgbClr val="0000FF"/>
                </a:solidFill>
                <a:latin typeface="Times"/>
                <a:cs typeface="Times"/>
              </a:rPr>
              <a:t>: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	statement 1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	statement 2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	…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	statement N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"/>
                <a:cs typeface="Times"/>
              </a:rPr>
              <a:t>next statement</a:t>
            </a:r>
          </a:p>
          <a:p>
            <a:pPr marL="514350" indent="-457200"/>
            <a:r>
              <a:rPr lang="en-US" dirty="0">
                <a:latin typeface="Times"/>
                <a:cs typeface="Times"/>
              </a:rPr>
              <a:t>The flow of execution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>
                <a:solidFill>
                  <a:srgbClr val="E46C0A"/>
                </a:solidFill>
                <a:latin typeface="Times"/>
                <a:cs typeface="Times"/>
              </a:rPr>
              <a:t>Evaluate the expression, yielding True or False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>
                <a:solidFill>
                  <a:srgbClr val="0000FF"/>
                </a:solidFill>
                <a:latin typeface="Times"/>
                <a:cs typeface="Times"/>
              </a:rPr>
              <a:t>If the expression is False, exit the entire while statement and continue execution at the </a:t>
            </a:r>
            <a:r>
              <a:rPr lang="en-US" dirty="0">
                <a:solidFill>
                  <a:srgbClr val="31859C"/>
                </a:solidFill>
                <a:latin typeface="Times"/>
                <a:cs typeface="Times"/>
              </a:rPr>
              <a:t>next statement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>
                <a:solidFill>
                  <a:srgbClr val="008000"/>
                </a:solidFill>
                <a:latin typeface="Times"/>
                <a:cs typeface="Times"/>
              </a:rPr>
              <a:t>If the expression is True, execute each of the statements in the body and then go back to step (a)</a:t>
            </a:r>
          </a:p>
          <a:p>
            <a:endParaRPr lang="en-US" dirty="0">
              <a:latin typeface="Times"/>
              <a:cs typeface="Time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173B5-5C6A-A341-A2E8-B18E24EC71E0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-11044" y="2683931"/>
            <a:ext cx="1910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Times"/>
                <a:cs typeface="Times"/>
              </a:rPr>
              <a:t>while statement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54609" y="2200004"/>
            <a:ext cx="1027043" cy="0"/>
          </a:xfrm>
          <a:prstGeom prst="line">
            <a:avLst/>
          </a:prstGeom>
          <a:ln w="1270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54609" y="3730934"/>
            <a:ext cx="1027043" cy="0"/>
          </a:xfrm>
          <a:prstGeom prst="line">
            <a:avLst/>
          </a:prstGeom>
          <a:ln w="1270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74261" y="2200004"/>
            <a:ext cx="0" cy="638170"/>
          </a:xfrm>
          <a:prstGeom prst="straightConnector1">
            <a:avLst/>
          </a:prstGeom>
          <a:ln w="12700" cmpd="sng">
            <a:solidFill>
              <a:srgbClr val="0000FF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74261" y="3092764"/>
            <a:ext cx="0" cy="638170"/>
          </a:xfrm>
          <a:prstGeom prst="straightConnector1">
            <a:avLst/>
          </a:prstGeom>
          <a:ln w="12700" cmpd="sng">
            <a:solidFill>
              <a:srgbClr val="0000FF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587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7173B5-5C6A-A341-A2E8-B18E24EC71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Avenir Next Regular"/>
                <a:cs typeface="Avenir Next Regular"/>
              </a:rPr>
              <a:t>Example</a:t>
            </a:r>
          </a:p>
        </p:txBody>
      </p:sp>
      <p:sp>
        <p:nvSpPr>
          <p:cNvPr id="9" name="Shape 98"/>
          <p:cNvSpPr txBox="1"/>
          <p:nvPr/>
        </p:nvSpPr>
        <p:spPr>
          <a:xfrm>
            <a:off x="1886781" y="1612349"/>
            <a:ext cx="5225218" cy="44505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test1.py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x &gt; 3: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	print(x)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	x = x – 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print(x+1)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python test1.py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759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/>
          </p:cNvSpPr>
          <p:nvPr/>
        </p:nvSpPr>
        <p:spPr bwMode="auto">
          <a:xfrm>
            <a:off x="4980087" y="2545741"/>
            <a:ext cx="3457130" cy="21544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=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while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&gt;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0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:</a:t>
            </a:r>
          </a:p>
          <a:p>
            <a:pPr lvl="0" defTabSz="457200"/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print(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'Lather’</a:t>
            </a:r>
            <a:r>
              <a:rPr lang="en-US" sz="28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7F00"/>
              </a:solidFill>
              <a:effectLst/>
              <a:uLnTx/>
              <a:uFillTx/>
              <a:latin typeface="Times"/>
              <a:ea typeface="ＭＳ Ｐゴシック" charset="0"/>
              <a:cs typeface="Times"/>
            </a:endParaRPr>
          </a:p>
          <a:p>
            <a:pPr lvl="0" defTabSz="457200"/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print(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'Rinse'</a:t>
            </a:r>
            <a:r>
              <a:rPr lang="en-US" sz="28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7F00"/>
              </a:solidFill>
              <a:effectLst/>
              <a:uLnTx/>
              <a:uFillTx/>
              <a:latin typeface="Times"/>
              <a:ea typeface="ＭＳ Ｐゴシック" charset="0"/>
              <a:cs typeface="Time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print(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'Dry off!'</a:t>
            </a:r>
            <a:r>
              <a:rPr lang="en-US" sz="28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)</a:t>
            </a:r>
          </a:p>
        </p:txBody>
      </p:sp>
      <p:sp>
        <p:nvSpPr>
          <p:cNvPr id="19459" name="Line 3"/>
          <p:cNvSpPr>
            <a:spLocks noChangeShapeType="1"/>
          </p:cNvSpPr>
          <p:nvPr/>
        </p:nvSpPr>
        <p:spPr bwMode="auto">
          <a:xfrm rot="10800000">
            <a:off x="1596628" y="1891900"/>
            <a:ext cx="8037" cy="425053"/>
          </a:xfrm>
          <a:prstGeom prst="line">
            <a:avLst/>
          </a:prstGeom>
          <a:noFill/>
          <a:ln w="50800">
            <a:solidFill>
              <a:srgbClr val="0080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/>
              <a:ea typeface="+mn-ea"/>
              <a:cs typeface="Times"/>
            </a:endParaRPr>
          </a:p>
        </p:txBody>
      </p:sp>
      <p:sp>
        <p:nvSpPr>
          <p:cNvPr id="19460" name="AutoShape 4"/>
          <p:cNvSpPr>
            <a:spLocks/>
          </p:cNvSpPr>
          <p:nvPr/>
        </p:nvSpPr>
        <p:spPr bwMode="auto">
          <a:xfrm>
            <a:off x="800100" y="2312190"/>
            <a:ext cx="1614488" cy="952500"/>
          </a:xfrm>
          <a:prstGeom prst="diamond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"/>
                <a:ea typeface="ＭＳ Ｐゴシック" charset="0"/>
                <a:cs typeface="Times"/>
              </a:rPr>
              <a:t>n &gt; 0 ?</a:t>
            </a:r>
          </a:p>
        </p:txBody>
      </p:sp>
      <p:sp>
        <p:nvSpPr>
          <p:cNvPr id="19461" name="Line 5"/>
          <p:cNvSpPr>
            <a:spLocks noChangeShapeType="1"/>
          </p:cNvSpPr>
          <p:nvPr/>
        </p:nvSpPr>
        <p:spPr bwMode="auto">
          <a:xfrm rot="10800000" flipH="1">
            <a:off x="1595736" y="3264690"/>
            <a:ext cx="11608" cy="1738313"/>
          </a:xfrm>
          <a:prstGeom prst="line">
            <a:avLst/>
          </a:prstGeom>
          <a:noFill/>
          <a:ln w="50800">
            <a:solidFill>
              <a:srgbClr val="008000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/>
              <a:ea typeface="+mn-ea"/>
              <a:cs typeface="Times"/>
            </a:endParaRPr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 rot="10800000">
            <a:off x="2407444" y="2783678"/>
            <a:ext cx="437555" cy="11906"/>
          </a:xfrm>
          <a:prstGeom prst="line">
            <a:avLst/>
          </a:prstGeom>
          <a:noFill/>
          <a:ln w="508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/>
              <a:ea typeface="+mn-ea"/>
              <a:cs typeface="Times"/>
            </a:endParaRPr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 rot="10800000" flipH="1">
            <a:off x="2826247" y="2783678"/>
            <a:ext cx="8930" cy="483394"/>
          </a:xfrm>
          <a:prstGeom prst="line">
            <a:avLst/>
          </a:prstGeom>
          <a:noFill/>
          <a:ln w="50800">
            <a:solidFill>
              <a:srgbClr val="0080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/>
              <a:ea typeface="+mn-ea"/>
              <a:cs typeface="Times"/>
            </a:endParaRPr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 flipH="1">
            <a:off x="2826247" y="3405184"/>
            <a:ext cx="893" cy="1570435"/>
          </a:xfrm>
          <a:prstGeom prst="line">
            <a:avLst/>
          </a:prstGeom>
          <a:noFill/>
          <a:ln w="508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/>
              <a:ea typeface="+mn-ea"/>
              <a:cs typeface="Times"/>
            </a:endParaRPr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>
            <a:off x="1604665" y="4978000"/>
            <a:ext cx="1230511" cy="10715"/>
          </a:xfrm>
          <a:prstGeom prst="line">
            <a:avLst/>
          </a:prstGeom>
          <a:noFill/>
          <a:ln w="508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/>
              <a:ea typeface="+mn-ea"/>
              <a:cs typeface="Times"/>
            </a:endParaRPr>
          </a:p>
        </p:txBody>
      </p:sp>
      <p:sp>
        <p:nvSpPr>
          <p:cNvPr id="19466" name="Line 10"/>
          <p:cNvSpPr>
            <a:spLocks noChangeShapeType="1"/>
          </p:cNvSpPr>
          <p:nvPr/>
        </p:nvSpPr>
        <p:spPr bwMode="auto">
          <a:xfrm flipH="1">
            <a:off x="600075" y="2795584"/>
            <a:ext cx="223242" cy="2381"/>
          </a:xfrm>
          <a:prstGeom prst="line">
            <a:avLst/>
          </a:prstGeom>
          <a:noFill/>
          <a:ln w="50800">
            <a:solidFill>
              <a:srgbClr val="008000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/>
              <a:ea typeface="+mn-ea"/>
              <a:cs typeface="Times"/>
            </a:endParaRPr>
          </a:p>
        </p:txBody>
      </p:sp>
      <p:sp>
        <p:nvSpPr>
          <p:cNvPr id="19467" name="Line 11"/>
          <p:cNvSpPr>
            <a:spLocks noChangeShapeType="1"/>
          </p:cNvSpPr>
          <p:nvPr/>
        </p:nvSpPr>
        <p:spPr bwMode="auto">
          <a:xfrm rot="10800000" flipH="1">
            <a:off x="1597522" y="5336378"/>
            <a:ext cx="8930" cy="483394"/>
          </a:xfrm>
          <a:prstGeom prst="line">
            <a:avLst/>
          </a:prstGeom>
          <a:noFill/>
          <a:ln w="50800">
            <a:solidFill>
              <a:srgbClr val="0080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/>
              <a:ea typeface="+mn-ea"/>
              <a:cs typeface="Times"/>
            </a:endParaRPr>
          </a:p>
        </p:txBody>
      </p:sp>
      <p:sp>
        <p:nvSpPr>
          <p:cNvPr id="19468" name="Line 12"/>
          <p:cNvSpPr>
            <a:spLocks noChangeShapeType="1"/>
          </p:cNvSpPr>
          <p:nvPr/>
        </p:nvSpPr>
        <p:spPr bwMode="auto">
          <a:xfrm rot="10800000" flipH="1">
            <a:off x="618827" y="2783677"/>
            <a:ext cx="1" cy="2565797"/>
          </a:xfrm>
          <a:prstGeom prst="line">
            <a:avLst/>
          </a:prstGeom>
          <a:noFill/>
          <a:ln w="50800">
            <a:solidFill>
              <a:srgbClr val="0080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/>
              <a:ea typeface="+mn-ea"/>
              <a:cs typeface="Times"/>
            </a:endParaRPr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609898" y="5349475"/>
            <a:ext cx="985838" cy="0"/>
          </a:xfrm>
          <a:prstGeom prst="line">
            <a:avLst/>
          </a:prstGeom>
          <a:noFill/>
          <a:ln w="508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/>
              <a:ea typeface="+mn-ea"/>
              <a:cs typeface="Times"/>
            </a:endParaRPr>
          </a:p>
        </p:txBody>
      </p:sp>
      <p:sp>
        <p:nvSpPr>
          <p:cNvPr id="19470" name="Rectangle 14"/>
          <p:cNvSpPr>
            <a:spLocks/>
          </p:cNvSpPr>
          <p:nvPr/>
        </p:nvSpPr>
        <p:spPr bwMode="auto">
          <a:xfrm>
            <a:off x="448959" y="2485839"/>
            <a:ext cx="494705" cy="28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No</a:t>
            </a:r>
          </a:p>
        </p:txBody>
      </p:sp>
      <p:sp>
        <p:nvSpPr>
          <p:cNvPr id="19471" name="Rectangle 15"/>
          <p:cNvSpPr>
            <a:spLocks/>
          </p:cNvSpPr>
          <p:nvPr/>
        </p:nvSpPr>
        <p:spPr bwMode="auto">
          <a:xfrm>
            <a:off x="785812" y="5798340"/>
            <a:ext cx="1844326" cy="5619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lvl="0" algn="ctr" defTabSz="457200"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"/>
                <a:ea typeface="ＭＳ Ｐゴシック" charset="0"/>
                <a:cs typeface="Times"/>
              </a:rPr>
              <a:t>print('Dry off</a:t>
            </a:r>
            <a:r>
              <a:rPr lang="en-US" sz="2200" dirty="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"/>
                <a:ea typeface="ＭＳ Ｐゴシック" charset="0"/>
                <a:cs typeface="Times"/>
              </a:rPr>
              <a:t>!')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"/>
              <a:ea typeface="ＭＳ Ｐゴシック" charset="0"/>
              <a:cs typeface="Times"/>
            </a:endParaRPr>
          </a:p>
        </p:txBody>
      </p:sp>
      <p:sp>
        <p:nvSpPr>
          <p:cNvPr id="19472" name="Rectangle 16"/>
          <p:cNvSpPr>
            <a:spLocks/>
          </p:cNvSpPr>
          <p:nvPr/>
        </p:nvSpPr>
        <p:spPr bwMode="auto">
          <a:xfrm>
            <a:off x="2590591" y="2455258"/>
            <a:ext cx="471310" cy="28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Yes</a:t>
            </a:r>
          </a:p>
        </p:txBody>
      </p:sp>
      <p:sp>
        <p:nvSpPr>
          <p:cNvPr id="19473" name="Rectangle 17"/>
          <p:cNvSpPr>
            <a:spLocks/>
          </p:cNvSpPr>
          <p:nvPr/>
        </p:nvSpPr>
        <p:spPr bwMode="auto">
          <a:xfrm>
            <a:off x="785812" y="1340640"/>
            <a:ext cx="1643063" cy="5619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"/>
                <a:ea typeface="ＭＳ Ｐゴシック" charset="0"/>
                <a:cs typeface="Times"/>
              </a:rPr>
              <a:t>n = 5</a:t>
            </a:r>
          </a:p>
        </p:txBody>
      </p:sp>
      <p:sp>
        <p:nvSpPr>
          <p:cNvPr id="19474" name="Rectangle 18"/>
          <p:cNvSpPr>
            <a:spLocks/>
          </p:cNvSpPr>
          <p:nvPr/>
        </p:nvSpPr>
        <p:spPr bwMode="auto">
          <a:xfrm>
            <a:off x="2017217" y="3274215"/>
            <a:ext cx="1636811" cy="56078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"/>
                <a:ea typeface="ＭＳ Ｐゴシック" charset="0"/>
                <a:cs typeface="Times"/>
              </a:rPr>
              <a:t>print(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"/>
                <a:ea typeface="ＭＳ Ｐゴシック" charset="0"/>
                <a:cs typeface="Times"/>
              </a:rPr>
              <a:t>'Lather’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"/>
                <a:ea typeface="ＭＳ Ｐゴシック" charset="0"/>
                <a:cs typeface="Times"/>
              </a:rPr>
              <a:t>)</a:t>
            </a:r>
          </a:p>
        </p:txBody>
      </p:sp>
      <p:sp>
        <p:nvSpPr>
          <p:cNvPr id="19475" name="Rectangle 19"/>
          <p:cNvSpPr>
            <a:spLocks/>
          </p:cNvSpPr>
          <p:nvPr/>
        </p:nvSpPr>
        <p:spPr bwMode="auto">
          <a:xfrm>
            <a:off x="2007394" y="4188615"/>
            <a:ext cx="1643063" cy="5619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"/>
                <a:ea typeface="ＭＳ Ｐゴシック" charset="0"/>
                <a:cs typeface="Times"/>
              </a:rPr>
              <a:t>print(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"/>
                <a:ea typeface="ＭＳ Ｐゴシック" charset="0"/>
                <a:cs typeface="Times"/>
              </a:rPr>
              <a:t>'Rinse’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"/>
                <a:ea typeface="ＭＳ Ｐゴシック" charset="0"/>
                <a:cs typeface="Times"/>
              </a:rPr>
              <a:t>)</a:t>
            </a:r>
          </a:p>
        </p:txBody>
      </p:sp>
      <p:sp>
        <p:nvSpPr>
          <p:cNvPr id="19476" name="Rectangle 20"/>
          <p:cNvSpPr>
            <a:spLocks/>
          </p:cNvSpPr>
          <p:nvPr/>
        </p:nvSpPr>
        <p:spPr bwMode="auto">
          <a:xfrm>
            <a:off x="4628301" y="5582896"/>
            <a:ext cx="433832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What is wrong with this loop?</a:t>
            </a:r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7173B5-5C6A-A341-A2E8-B18E24EC71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Avenir Next Regular"/>
                <a:cs typeface="Avenir Next Regular"/>
              </a:rPr>
              <a:t>An infinite loop</a:t>
            </a:r>
          </a:p>
        </p:txBody>
      </p:sp>
    </p:spTree>
    <p:extLst>
      <p:ext uri="{BB962C8B-B14F-4D97-AF65-F5344CB8AC3E}">
        <p14:creationId xmlns:p14="http://schemas.microsoft.com/office/powerpoint/2010/main" val="30867155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/>
          </p:cNvSpPr>
          <p:nvPr/>
        </p:nvSpPr>
        <p:spPr bwMode="auto">
          <a:xfrm>
            <a:off x="5057391" y="2891488"/>
            <a:ext cx="2966690" cy="21544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=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while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&gt;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0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:</a:t>
            </a:r>
          </a:p>
          <a:p>
            <a:pPr lvl="0" defTabSz="457200"/>
            <a:r>
              <a:rPr lang="en-US" sz="28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	print(</a:t>
            </a:r>
            <a:r>
              <a:rPr lang="en-US" sz="2800" dirty="0">
                <a:solidFill>
                  <a:srgbClr val="FF7F00"/>
                </a:solidFill>
                <a:latin typeface="Times"/>
                <a:ea typeface="ＭＳ Ｐゴシック" charset="0"/>
                <a:cs typeface="Times"/>
              </a:rPr>
              <a:t>'Lather’</a:t>
            </a:r>
            <a:r>
              <a:rPr lang="en-US" sz="28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)</a:t>
            </a:r>
            <a:endParaRPr lang="en-US" sz="2800" dirty="0">
              <a:solidFill>
                <a:srgbClr val="FF7F00"/>
              </a:solidFill>
              <a:latin typeface="Times"/>
              <a:ea typeface="ＭＳ Ｐゴシック" charset="0"/>
              <a:cs typeface="Times"/>
            </a:endParaRPr>
          </a:p>
          <a:p>
            <a:pPr lvl="0" defTabSz="457200"/>
            <a:r>
              <a:rPr lang="en-US" sz="28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	print(</a:t>
            </a:r>
            <a:r>
              <a:rPr lang="en-US" sz="2800" dirty="0">
                <a:solidFill>
                  <a:srgbClr val="FF7F00"/>
                </a:solidFill>
                <a:latin typeface="Times"/>
                <a:ea typeface="ＭＳ Ｐゴシック" charset="0"/>
                <a:cs typeface="Times"/>
              </a:rPr>
              <a:t>'Rinse'</a:t>
            </a:r>
            <a:r>
              <a:rPr lang="en-US" sz="28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)</a:t>
            </a:r>
            <a:endParaRPr lang="en-US" sz="2800" dirty="0">
              <a:solidFill>
                <a:srgbClr val="FF7F00"/>
              </a:solidFill>
              <a:latin typeface="Times"/>
              <a:ea typeface="ＭＳ Ｐゴシック" charset="0"/>
              <a:cs typeface="Times"/>
            </a:endParaRPr>
          </a:p>
          <a:p>
            <a:pPr lvl="0" defTabSz="457200">
              <a:defRPr/>
            </a:pPr>
            <a:r>
              <a:rPr lang="en-US" sz="28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print(</a:t>
            </a:r>
            <a:r>
              <a:rPr lang="en-US" sz="2800" dirty="0">
                <a:solidFill>
                  <a:srgbClr val="FF7F00"/>
                </a:solidFill>
                <a:latin typeface="Times"/>
                <a:ea typeface="ＭＳ Ｐゴシック" charset="0"/>
                <a:cs typeface="Times"/>
              </a:rPr>
              <a:t>'Dry off!'</a:t>
            </a:r>
            <a:r>
              <a:rPr lang="en-US" sz="28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)</a:t>
            </a:r>
          </a:p>
        </p:txBody>
      </p:sp>
      <p:sp>
        <p:nvSpPr>
          <p:cNvPr id="20483" name="Line 3"/>
          <p:cNvSpPr>
            <a:spLocks noChangeShapeType="1"/>
          </p:cNvSpPr>
          <p:nvPr/>
        </p:nvSpPr>
        <p:spPr bwMode="auto">
          <a:xfrm rot="10800000">
            <a:off x="1596628" y="2024416"/>
            <a:ext cx="8037" cy="425053"/>
          </a:xfrm>
          <a:prstGeom prst="line">
            <a:avLst/>
          </a:prstGeom>
          <a:noFill/>
          <a:ln w="50800">
            <a:solidFill>
              <a:srgbClr val="0080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/>
              <a:ea typeface="+mn-ea"/>
              <a:cs typeface="Times"/>
            </a:endParaRPr>
          </a:p>
        </p:txBody>
      </p:sp>
      <p:sp>
        <p:nvSpPr>
          <p:cNvPr id="20484" name="AutoShape 4"/>
          <p:cNvSpPr>
            <a:spLocks/>
          </p:cNvSpPr>
          <p:nvPr/>
        </p:nvSpPr>
        <p:spPr bwMode="auto">
          <a:xfrm>
            <a:off x="800100" y="2444706"/>
            <a:ext cx="1614488" cy="952500"/>
          </a:xfrm>
          <a:prstGeom prst="diamond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"/>
                <a:ea typeface="ＭＳ Ｐゴシック" charset="0"/>
                <a:cs typeface="Times"/>
              </a:rPr>
              <a:t>n &gt; 0 ?</a:t>
            </a:r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 rot="10800000" flipH="1">
            <a:off x="1595736" y="3397206"/>
            <a:ext cx="11608" cy="1738313"/>
          </a:xfrm>
          <a:prstGeom prst="line">
            <a:avLst/>
          </a:prstGeom>
          <a:noFill/>
          <a:ln w="50800">
            <a:solidFill>
              <a:srgbClr val="008000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/>
              <a:ea typeface="+mn-ea"/>
              <a:cs typeface="Times"/>
            </a:endParaRPr>
          </a:p>
        </p:txBody>
      </p:sp>
      <p:sp>
        <p:nvSpPr>
          <p:cNvPr id="20486" name="Line 6"/>
          <p:cNvSpPr>
            <a:spLocks noChangeShapeType="1"/>
          </p:cNvSpPr>
          <p:nvPr/>
        </p:nvSpPr>
        <p:spPr bwMode="auto">
          <a:xfrm rot="10800000">
            <a:off x="2407444" y="2916194"/>
            <a:ext cx="437555" cy="11906"/>
          </a:xfrm>
          <a:prstGeom prst="line">
            <a:avLst/>
          </a:prstGeom>
          <a:noFill/>
          <a:ln w="508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/>
              <a:ea typeface="+mn-ea"/>
              <a:cs typeface="Times"/>
            </a:endParaRPr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 rot="10800000" flipH="1">
            <a:off x="2826247" y="2916194"/>
            <a:ext cx="8930" cy="483394"/>
          </a:xfrm>
          <a:prstGeom prst="line">
            <a:avLst/>
          </a:prstGeom>
          <a:noFill/>
          <a:ln w="50800">
            <a:solidFill>
              <a:srgbClr val="0080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/>
              <a:ea typeface="+mn-ea"/>
              <a:cs typeface="Times"/>
            </a:endParaRPr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 flipH="1">
            <a:off x="2826247" y="3537700"/>
            <a:ext cx="893" cy="1570435"/>
          </a:xfrm>
          <a:prstGeom prst="line">
            <a:avLst/>
          </a:prstGeom>
          <a:noFill/>
          <a:ln w="508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/>
              <a:ea typeface="+mn-ea"/>
              <a:cs typeface="Times"/>
            </a:endParaRPr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>
            <a:off x="1604665" y="5110516"/>
            <a:ext cx="1230511" cy="10715"/>
          </a:xfrm>
          <a:prstGeom prst="line">
            <a:avLst/>
          </a:prstGeom>
          <a:noFill/>
          <a:ln w="508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/>
              <a:ea typeface="+mn-ea"/>
              <a:cs typeface="Times"/>
            </a:endParaRPr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 flipH="1">
            <a:off x="600075" y="2928100"/>
            <a:ext cx="223242" cy="2381"/>
          </a:xfrm>
          <a:prstGeom prst="line">
            <a:avLst/>
          </a:prstGeom>
          <a:noFill/>
          <a:ln w="50800">
            <a:solidFill>
              <a:srgbClr val="008000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/>
              <a:ea typeface="+mn-ea"/>
              <a:cs typeface="Times"/>
            </a:endParaRPr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 rot="10800000" flipH="1">
            <a:off x="1597522" y="5468894"/>
            <a:ext cx="8930" cy="483394"/>
          </a:xfrm>
          <a:prstGeom prst="line">
            <a:avLst/>
          </a:prstGeom>
          <a:noFill/>
          <a:ln w="50800">
            <a:solidFill>
              <a:srgbClr val="0080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/>
              <a:ea typeface="+mn-ea"/>
              <a:cs typeface="Times"/>
            </a:endParaRPr>
          </a:p>
        </p:txBody>
      </p:sp>
      <p:sp>
        <p:nvSpPr>
          <p:cNvPr id="20492" name="Line 12"/>
          <p:cNvSpPr>
            <a:spLocks noChangeShapeType="1"/>
          </p:cNvSpPr>
          <p:nvPr/>
        </p:nvSpPr>
        <p:spPr bwMode="auto">
          <a:xfrm rot="10800000">
            <a:off x="598289" y="2906669"/>
            <a:ext cx="20539" cy="2575322"/>
          </a:xfrm>
          <a:prstGeom prst="line">
            <a:avLst/>
          </a:prstGeom>
          <a:noFill/>
          <a:ln w="50800">
            <a:solidFill>
              <a:srgbClr val="0080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/>
              <a:ea typeface="+mn-ea"/>
              <a:cs typeface="Times"/>
            </a:endParaRPr>
          </a:p>
        </p:txBody>
      </p:sp>
      <p:sp>
        <p:nvSpPr>
          <p:cNvPr id="20493" name="Line 13"/>
          <p:cNvSpPr>
            <a:spLocks noChangeShapeType="1"/>
          </p:cNvSpPr>
          <p:nvPr/>
        </p:nvSpPr>
        <p:spPr bwMode="auto">
          <a:xfrm>
            <a:off x="609898" y="5481991"/>
            <a:ext cx="985838" cy="0"/>
          </a:xfrm>
          <a:prstGeom prst="line">
            <a:avLst/>
          </a:prstGeom>
          <a:noFill/>
          <a:ln w="508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/>
              <a:ea typeface="+mn-ea"/>
              <a:cs typeface="Times"/>
            </a:endParaRPr>
          </a:p>
        </p:txBody>
      </p:sp>
      <p:sp>
        <p:nvSpPr>
          <p:cNvPr id="20494" name="Rectangle 14"/>
          <p:cNvSpPr>
            <a:spLocks/>
          </p:cNvSpPr>
          <p:nvPr/>
        </p:nvSpPr>
        <p:spPr bwMode="auto">
          <a:xfrm>
            <a:off x="393739" y="2575317"/>
            <a:ext cx="28211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No</a:t>
            </a:r>
          </a:p>
        </p:txBody>
      </p:sp>
      <p:sp>
        <p:nvSpPr>
          <p:cNvPr id="20495" name="Rectangle 15"/>
          <p:cNvSpPr>
            <a:spLocks/>
          </p:cNvSpPr>
          <p:nvPr/>
        </p:nvSpPr>
        <p:spPr bwMode="auto">
          <a:xfrm>
            <a:off x="785812" y="5930856"/>
            <a:ext cx="1801923" cy="5619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lvl="0" algn="ctr" defTabSz="457200">
              <a:defRPr/>
            </a:pPr>
            <a:r>
              <a:rPr lang="en-US" sz="2200" dirty="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"/>
                <a:ea typeface="ＭＳ Ｐゴシック" charset="0"/>
                <a:cs typeface="Times"/>
              </a:rPr>
              <a:t>print('Dry off!')</a:t>
            </a:r>
          </a:p>
        </p:txBody>
      </p:sp>
      <p:sp>
        <p:nvSpPr>
          <p:cNvPr id="20496" name="Rectangle 16"/>
          <p:cNvSpPr>
            <a:spLocks/>
          </p:cNvSpPr>
          <p:nvPr/>
        </p:nvSpPr>
        <p:spPr bwMode="auto">
          <a:xfrm>
            <a:off x="2587735" y="2553231"/>
            <a:ext cx="33599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Yes</a:t>
            </a:r>
          </a:p>
        </p:txBody>
      </p:sp>
      <p:sp>
        <p:nvSpPr>
          <p:cNvPr id="20497" name="Rectangle 17"/>
          <p:cNvSpPr>
            <a:spLocks/>
          </p:cNvSpPr>
          <p:nvPr/>
        </p:nvSpPr>
        <p:spPr bwMode="auto">
          <a:xfrm>
            <a:off x="785812" y="1473156"/>
            <a:ext cx="1643063" cy="5619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"/>
                <a:ea typeface="ＭＳ Ｐゴシック" charset="0"/>
                <a:cs typeface="Times"/>
              </a:rPr>
              <a:t>n = 0</a:t>
            </a:r>
          </a:p>
        </p:txBody>
      </p:sp>
      <p:sp>
        <p:nvSpPr>
          <p:cNvPr id="20498" name="Rectangle 18"/>
          <p:cNvSpPr>
            <a:spLocks/>
          </p:cNvSpPr>
          <p:nvPr/>
        </p:nvSpPr>
        <p:spPr bwMode="auto">
          <a:xfrm>
            <a:off x="2014537" y="3406731"/>
            <a:ext cx="1643063" cy="5619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lvl="0" algn="ctr" defTabSz="457200">
              <a:defRPr/>
            </a:pPr>
            <a:r>
              <a:rPr lang="en-US" sz="2200" dirty="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"/>
                <a:ea typeface="ＭＳ Ｐゴシック" charset="0"/>
                <a:cs typeface="Times"/>
              </a:rPr>
              <a:t>print(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"/>
                <a:ea typeface="ＭＳ Ｐゴシック" charset="0"/>
                <a:cs typeface="Times"/>
              </a:rPr>
              <a:t>'Lather’</a:t>
            </a:r>
            <a:r>
              <a:rPr lang="en-US" sz="22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"/>
                <a:ea typeface="ＭＳ Ｐゴシック" charset="0"/>
                <a:cs typeface="Times"/>
              </a:rPr>
              <a:t>)</a:t>
            </a:r>
          </a:p>
        </p:txBody>
      </p:sp>
      <p:sp>
        <p:nvSpPr>
          <p:cNvPr id="20499" name="Rectangle 19"/>
          <p:cNvSpPr>
            <a:spLocks/>
          </p:cNvSpPr>
          <p:nvPr/>
        </p:nvSpPr>
        <p:spPr bwMode="auto">
          <a:xfrm>
            <a:off x="2007394" y="4321131"/>
            <a:ext cx="1643063" cy="5619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lvl="0" algn="ctr" defTabSz="457200">
              <a:defRPr/>
            </a:pPr>
            <a:r>
              <a:rPr lang="en-US" sz="2200" dirty="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"/>
                <a:ea typeface="ＭＳ Ｐゴシック" charset="0"/>
                <a:cs typeface="Times"/>
              </a:rPr>
              <a:t>print(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"/>
                <a:ea typeface="ＭＳ Ｐゴシック" charset="0"/>
                <a:cs typeface="Times"/>
              </a:rPr>
              <a:t>'Rinse’</a:t>
            </a:r>
            <a:r>
              <a:rPr lang="en-US" sz="22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"/>
                <a:ea typeface="ＭＳ Ｐゴシック" charset="0"/>
                <a:cs typeface="Times"/>
              </a:rPr>
              <a:t>)</a:t>
            </a:r>
          </a:p>
        </p:txBody>
      </p:sp>
      <p:sp>
        <p:nvSpPr>
          <p:cNvPr id="20500" name="Rectangle 20"/>
          <p:cNvSpPr>
            <a:spLocks/>
          </p:cNvSpPr>
          <p:nvPr/>
        </p:nvSpPr>
        <p:spPr bwMode="auto">
          <a:xfrm>
            <a:off x="5057391" y="5266548"/>
            <a:ext cx="354812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What does this loop do?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Regular"/>
                <a:ea typeface="+mj-ea"/>
                <a:cs typeface="Avenir Next Regular"/>
              </a:rPr>
              <a:t>Another loop</a:t>
            </a:r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7173B5-5C6A-A341-A2E8-B18E24EC71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72300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7173B5-5C6A-A341-A2E8-B18E24EC71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Avenir Next Regular"/>
                <a:cs typeface="Avenir Next Regular"/>
              </a:rPr>
              <a:t>Example</a:t>
            </a:r>
          </a:p>
        </p:txBody>
      </p:sp>
      <p:sp>
        <p:nvSpPr>
          <p:cNvPr id="9" name="Shape 98"/>
          <p:cNvSpPr txBox="1"/>
          <p:nvPr/>
        </p:nvSpPr>
        <p:spPr>
          <a:xfrm>
            <a:off x="1886781" y="1417638"/>
            <a:ext cx="5225218" cy="53038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test2.py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x != 1: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	print(x)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	if x%2 == 0: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		x = x / 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	else: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		x = x*3 + 1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python test2.py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16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8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719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7173B5-5C6A-A341-A2E8-B18E24EC71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Avenir Next Regular"/>
                <a:cs typeface="Avenir Next Regular"/>
              </a:rPr>
              <a:t>The nested </a:t>
            </a:r>
            <a:r>
              <a:rPr lang="en-US" sz="3200" b="1" i="1" dirty="0">
                <a:solidFill>
                  <a:srgbClr val="FFC000"/>
                </a:solidFill>
                <a:latin typeface="Avenir Next Regular"/>
                <a:cs typeface="Avenir Next Regular"/>
              </a:rPr>
              <a:t>while</a:t>
            </a:r>
            <a:r>
              <a:rPr lang="en-US" sz="3200" b="1" dirty="0">
                <a:solidFill>
                  <a:schemeClr val="bg1"/>
                </a:solidFill>
                <a:latin typeface="Avenir Next Regular"/>
                <a:cs typeface="Avenir Next Regular"/>
              </a:rPr>
              <a:t> </a:t>
            </a:r>
            <a:r>
              <a:rPr lang="en-US" sz="3200" b="1" dirty="0">
                <a:latin typeface="Avenir Next Regular"/>
                <a:cs typeface="Avenir Next Regular"/>
              </a:rPr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8824" y="1600200"/>
            <a:ext cx="8229600" cy="4872038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Times"/>
                <a:cs typeface="Times"/>
              </a:rPr>
              <a:t>Syntax: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</a:t>
            </a:r>
            <a:r>
              <a:rPr lang="en-US" b="1" i="1" dirty="0">
                <a:solidFill>
                  <a:srgbClr val="FF0000"/>
                </a:solidFill>
                <a:latin typeface="Times"/>
                <a:cs typeface="Times"/>
              </a:rPr>
              <a:t>while</a:t>
            </a:r>
            <a:r>
              <a:rPr lang="en-US" b="1" dirty="0">
                <a:solidFill>
                  <a:srgbClr val="FF0000"/>
                </a:solidFill>
                <a:latin typeface="Times"/>
                <a:cs typeface="Times"/>
              </a:rPr>
              <a:t> </a:t>
            </a:r>
            <a:r>
              <a:rPr lang="en-US" i="1" dirty="0">
                <a:latin typeface="Times"/>
                <a:cs typeface="Times"/>
              </a:rPr>
              <a:t>expression</a:t>
            </a:r>
            <a:r>
              <a:rPr lang="en-US" b="1" dirty="0">
                <a:solidFill>
                  <a:srgbClr val="0000FF"/>
                </a:solidFill>
                <a:latin typeface="Times"/>
                <a:cs typeface="Times"/>
              </a:rPr>
              <a:t>: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	statement 1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	statement 2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	…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	</a:t>
            </a:r>
            <a:r>
              <a:rPr lang="en-US" b="1" i="1" dirty="0">
                <a:solidFill>
                  <a:srgbClr val="008000"/>
                </a:solidFill>
                <a:latin typeface="Times"/>
                <a:cs typeface="Times"/>
              </a:rPr>
              <a:t>while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i="1" dirty="0">
                <a:latin typeface="Times"/>
                <a:cs typeface="Times"/>
              </a:rPr>
              <a:t>expression</a:t>
            </a:r>
            <a:r>
              <a:rPr lang="en-US" dirty="0">
                <a:latin typeface="Times"/>
                <a:cs typeface="Times"/>
              </a:rPr>
              <a:t>: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		statement 1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		statement 2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		…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		statement N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	statement N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"/>
                <a:cs typeface="Times"/>
              </a:rPr>
              <a:t>next statement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1044" y="3751134"/>
            <a:ext cx="19105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"/>
                <a:ea typeface="+mn-ea"/>
                <a:cs typeface="Times"/>
              </a:rPr>
              <a:t>Outer while statement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54609" y="2200004"/>
            <a:ext cx="1027043" cy="0"/>
          </a:xfrm>
          <a:prstGeom prst="line">
            <a:avLst/>
          </a:prstGeom>
          <a:ln w="1270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54609" y="5851282"/>
            <a:ext cx="1027043" cy="0"/>
          </a:xfrm>
          <a:prstGeom prst="line">
            <a:avLst/>
          </a:prstGeom>
          <a:ln w="1270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63218" y="2200004"/>
            <a:ext cx="11043" cy="1632083"/>
          </a:xfrm>
          <a:prstGeom prst="straightConnector1">
            <a:avLst/>
          </a:prstGeom>
          <a:ln w="12700" cmpd="sng">
            <a:solidFill>
              <a:srgbClr val="0000FF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63218" y="4439478"/>
            <a:ext cx="0" cy="1411804"/>
          </a:xfrm>
          <a:prstGeom prst="straightConnector1">
            <a:avLst/>
          </a:prstGeom>
          <a:ln w="12700" cmpd="sng">
            <a:solidFill>
              <a:srgbClr val="0000FF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99992" y="4267965"/>
            <a:ext cx="19105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"/>
                <a:ea typeface="+mn-ea"/>
                <a:cs typeface="Times"/>
              </a:rPr>
              <a:t>inner while statement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692149" y="3821189"/>
            <a:ext cx="618434" cy="0"/>
          </a:xfrm>
          <a:prstGeom prst="line">
            <a:avLst/>
          </a:prstGeom>
          <a:ln w="127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692149" y="5440467"/>
            <a:ext cx="618434" cy="0"/>
          </a:xfrm>
          <a:prstGeom prst="line">
            <a:avLst/>
          </a:prstGeom>
          <a:ln w="127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010201" y="3821189"/>
            <a:ext cx="1" cy="563074"/>
          </a:xfrm>
          <a:prstGeom prst="straightConnector1">
            <a:avLst/>
          </a:prstGeom>
          <a:ln w="12700" cmpd="sng">
            <a:solidFill>
              <a:srgbClr val="008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030082" y="4975851"/>
            <a:ext cx="0" cy="464616"/>
          </a:xfrm>
          <a:prstGeom prst="straightConnector1">
            <a:avLst/>
          </a:prstGeom>
          <a:ln w="12700" cmpd="sng">
            <a:solidFill>
              <a:srgbClr val="008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7761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7173B5-5C6A-A341-A2E8-B18E24EC71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Avenir Next Regular"/>
                <a:cs typeface="Avenir Next Regular"/>
              </a:rPr>
              <a:t>Example</a:t>
            </a:r>
          </a:p>
        </p:txBody>
      </p:sp>
      <p:sp>
        <p:nvSpPr>
          <p:cNvPr id="9" name="Shape 98"/>
          <p:cNvSpPr txBox="1"/>
          <p:nvPr/>
        </p:nvSpPr>
        <p:spPr>
          <a:xfrm>
            <a:off x="495303" y="1976783"/>
            <a:ext cx="3933132" cy="41593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test3.py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x != 1: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	print(x)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	while x &gt; 3: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		print(‘x&gt;3’)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		x = x – 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	x = x - 1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python test3.py</a:t>
            </a:r>
          </a:p>
        </p:txBody>
      </p:sp>
      <p:sp>
        <p:nvSpPr>
          <p:cNvPr id="5" name="Shape 98"/>
          <p:cNvSpPr txBox="1"/>
          <p:nvPr/>
        </p:nvSpPr>
        <p:spPr>
          <a:xfrm>
            <a:off x="4920147" y="2694609"/>
            <a:ext cx="2865505" cy="28492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Output: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x&gt;3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x&gt;3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797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9A05A9-A8D4-4DE8-8C50-4E908D990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Next Regular"/>
                <a:cs typeface="Avenir Next Regular"/>
              </a:rPr>
              <a:t>Conditional execution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5E088B-E399-4489-8D6D-55D4FDAF9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F0AF51-6FC0-4E6A-8CB9-97E9F3F8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5" name="Shape 252">
            <a:extLst>
              <a:ext uri="{FF2B5EF4-FFF2-40B4-BE49-F238E27FC236}">
                <a16:creationId xmlns:a16="http://schemas.microsoft.com/office/drawing/2014/main" id="{2FABC63C-F339-4D1F-9024-E8853CAE9804}"/>
              </a:ext>
            </a:extLst>
          </p:cNvPr>
          <p:cNvSpPr txBox="1"/>
          <p:nvPr/>
        </p:nvSpPr>
        <p:spPr>
          <a:xfrm>
            <a:off x="7490396" y="2705844"/>
            <a:ext cx="1581150" cy="21843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>
            <a:defPPr>
              <a:defRPr lang="en-US"/>
            </a:defPPr>
            <a:lvl1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  <a:defRPr sz="2400" b="0" i="0" u="none" strike="noStrike" cap="none">
                <a:solidFill>
                  <a:schemeClr val="lt1"/>
                </a:solidFill>
                <a:latin typeface="Times"/>
                <a:ea typeface="Cabin"/>
                <a:cs typeface="Times"/>
              </a:defRPr>
            </a:lvl1pPr>
          </a:lstStyle>
          <a:p>
            <a:r>
              <a:rPr lang="en-US" dirty="0">
                <a:sym typeface="Cabin"/>
              </a:rPr>
              <a:t>Output:</a:t>
            </a:r>
          </a:p>
          <a:p>
            <a:endParaRPr dirty="0">
              <a:sym typeface="Cabin"/>
            </a:endParaRPr>
          </a:p>
          <a:p>
            <a:r>
              <a:rPr lang="en-US" dirty="0">
                <a:solidFill>
                  <a:srgbClr val="FF9900"/>
                </a:solidFill>
                <a:sym typeface="Cabin"/>
              </a:rPr>
              <a:t>Smaller</a:t>
            </a:r>
          </a:p>
          <a:p>
            <a:r>
              <a:rPr lang="en-US" dirty="0">
                <a:solidFill>
                  <a:srgbClr val="FF9900"/>
                </a:solidFill>
                <a:sym typeface="Cabin"/>
              </a:rPr>
              <a:t>Finish</a:t>
            </a:r>
          </a:p>
        </p:txBody>
      </p:sp>
      <p:sp>
        <p:nvSpPr>
          <p:cNvPr id="6" name="Shape 253">
            <a:extLst>
              <a:ext uri="{FF2B5EF4-FFF2-40B4-BE49-F238E27FC236}">
                <a16:creationId xmlns:a16="http://schemas.microsoft.com/office/drawing/2014/main" id="{82AB9824-D7C6-4F1F-832A-7F81E0F167DB}"/>
              </a:ext>
            </a:extLst>
          </p:cNvPr>
          <p:cNvSpPr txBox="1"/>
          <p:nvPr/>
        </p:nvSpPr>
        <p:spPr>
          <a:xfrm>
            <a:off x="4296170" y="2188144"/>
            <a:ext cx="2423819" cy="39055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Times"/>
                <a:ea typeface="Cabin"/>
                <a:cs typeface="Times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FF7F00"/>
              </a:solidFill>
              <a:latin typeface="Times"/>
              <a:ea typeface="Cabin"/>
              <a:cs typeface="Times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FF9900"/>
                </a:solidFill>
                <a:latin typeface="Times"/>
                <a:ea typeface="Cabin"/>
                <a:cs typeface="Times"/>
                <a:sym typeface="Cabin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FFFF00"/>
                </a:solidFill>
                <a:latin typeface="Times"/>
                <a:ea typeface="Cabin"/>
                <a:cs typeface="Times"/>
                <a:sym typeface="Cabin"/>
              </a:rPr>
              <a:t>if</a:t>
            </a:r>
            <a:r>
              <a:rPr lang="en-US" sz="2400" b="0" i="0" u="none" strike="noStrike" cap="none" dirty="0">
                <a:solidFill>
                  <a:srgbClr val="FF7F00"/>
                </a:solidFill>
                <a:latin typeface="Times"/>
                <a:ea typeface="Cabin"/>
                <a:cs typeface="Times"/>
                <a:sym typeface="Cabin"/>
              </a:rPr>
              <a:t> </a:t>
            </a:r>
            <a:r>
              <a:rPr lang="en-US" sz="2400" b="0" i="0" u="none" strike="noStrike" cap="none" dirty="0">
                <a:solidFill>
                  <a:srgbClr val="FF9900"/>
                </a:solidFill>
                <a:latin typeface="Times"/>
                <a:ea typeface="Cabin"/>
                <a:cs typeface="Times"/>
                <a:sym typeface="Cabin"/>
              </a:rPr>
              <a:t>x &lt; 10:</a:t>
            </a:r>
            <a:r>
              <a:rPr lang="en-US" sz="2400" b="0" i="0" u="none" strike="noStrike" cap="none" dirty="0">
                <a:solidFill>
                  <a:srgbClr val="FF7F00"/>
                </a:solidFill>
                <a:latin typeface="Times"/>
                <a:ea typeface="Cabin"/>
                <a:cs typeface="Times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FF7F00"/>
                </a:solidFill>
                <a:latin typeface="Times"/>
                <a:ea typeface="Cabin"/>
                <a:cs typeface="Times"/>
                <a:sym typeface="Cabin"/>
              </a:rPr>
              <a:t>    </a:t>
            </a:r>
            <a:r>
              <a:rPr lang="en-US" sz="2400" b="0" i="0" u="none" strike="noStrike" cap="none" dirty="0">
                <a:solidFill>
                  <a:srgbClr val="FFFF00"/>
                </a:solidFill>
                <a:latin typeface="Times"/>
                <a:ea typeface="Cabin"/>
                <a:cs typeface="Times"/>
                <a:sym typeface="Cabin"/>
              </a:rPr>
              <a:t>print</a:t>
            </a:r>
            <a:r>
              <a:rPr lang="en-US" sz="2400" b="0" i="0" u="none" strike="noStrike" cap="none" dirty="0">
                <a:solidFill>
                  <a:srgbClr val="FF7F00"/>
                </a:solidFill>
                <a:latin typeface="Times"/>
                <a:ea typeface="Cabin"/>
                <a:cs typeface="Times"/>
                <a:sym typeface="Cabin"/>
              </a:rPr>
              <a:t>(</a:t>
            </a:r>
            <a:r>
              <a:rPr lang="en-US" sz="2400" b="0" i="0" u="none" strike="noStrike" cap="none" dirty="0">
                <a:solidFill>
                  <a:srgbClr val="FF9900"/>
                </a:solidFill>
                <a:latin typeface="Times"/>
                <a:ea typeface="Cabin"/>
                <a:cs typeface="Times"/>
                <a:sym typeface="Cabin"/>
              </a:rPr>
              <a:t>'Smaller’)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FFFF00"/>
              </a:solidFill>
              <a:latin typeface="Times"/>
              <a:ea typeface="Cabin"/>
              <a:cs typeface="Times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FFFF00"/>
                </a:solidFill>
                <a:latin typeface="Times"/>
                <a:ea typeface="Cabin"/>
                <a:cs typeface="Times"/>
                <a:sym typeface="Cabin"/>
              </a:rPr>
              <a:t>if</a:t>
            </a:r>
            <a:r>
              <a:rPr lang="en-US" sz="2400" b="0" i="0" u="none" strike="noStrike" cap="none" dirty="0">
                <a:solidFill>
                  <a:srgbClr val="FF7F00"/>
                </a:solidFill>
                <a:latin typeface="Times"/>
                <a:ea typeface="Cabin"/>
                <a:cs typeface="Times"/>
                <a:sym typeface="Cabin"/>
              </a:rPr>
              <a:t> </a:t>
            </a:r>
            <a:r>
              <a:rPr lang="en-US" sz="2400" b="0" i="0" u="none" strike="noStrike" cap="none" dirty="0">
                <a:solidFill>
                  <a:srgbClr val="FF9900"/>
                </a:solidFill>
                <a:latin typeface="Times"/>
                <a:ea typeface="Cabin"/>
                <a:cs typeface="Times"/>
                <a:sym typeface="Cabin"/>
              </a:rPr>
              <a:t>x &gt; 20: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FF7F00"/>
                </a:solidFill>
                <a:latin typeface="Times"/>
                <a:ea typeface="Cabin"/>
                <a:cs typeface="Times"/>
                <a:sym typeface="Cabin"/>
              </a:rPr>
              <a:t>    </a:t>
            </a:r>
            <a:r>
              <a:rPr lang="en-US" sz="2400" b="0" i="0" u="none" strike="noStrike" cap="none" dirty="0">
                <a:solidFill>
                  <a:srgbClr val="FFFF00"/>
                </a:solidFill>
                <a:latin typeface="Times"/>
                <a:ea typeface="Cabin"/>
                <a:cs typeface="Times"/>
                <a:sym typeface="Cabin"/>
              </a:rPr>
              <a:t>print</a:t>
            </a:r>
            <a:r>
              <a:rPr lang="en-US" sz="2400" b="0" i="0" u="none" strike="noStrike" cap="none" dirty="0">
                <a:solidFill>
                  <a:srgbClr val="FF7F00"/>
                </a:solidFill>
                <a:latin typeface="Times"/>
                <a:ea typeface="Cabin"/>
                <a:cs typeface="Times"/>
                <a:sym typeface="Cabin"/>
              </a:rPr>
              <a:t>(</a:t>
            </a:r>
            <a:r>
              <a:rPr lang="en-US" sz="2400" b="0" i="0" u="none" strike="noStrike" cap="none" dirty="0">
                <a:solidFill>
                  <a:srgbClr val="FF9900"/>
                </a:solidFill>
                <a:latin typeface="Times"/>
                <a:ea typeface="Cabin"/>
                <a:cs typeface="Times"/>
                <a:sym typeface="Cabin"/>
              </a:rPr>
              <a:t>'Bigger’)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FF7F00"/>
              </a:solidFill>
              <a:latin typeface="Times"/>
              <a:ea typeface="Cabin"/>
              <a:cs typeface="Times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FFFF00"/>
                </a:solidFill>
                <a:latin typeface="Times"/>
                <a:ea typeface="Cabin"/>
                <a:cs typeface="Times"/>
                <a:sym typeface="Cabin"/>
              </a:rPr>
              <a:t>print</a:t>
            </a:r>
            <a:r>
              <a:rPr lang="en-US" sz="2400" dirty="0">
                <a:solidFill>
                  <a:srgbClr val="FF7F00"/>
                </a:solidFill>
                <a:latin typeface="Times"/>
                <a:ea typeface="Cabin"/>
                <a:cs typeface="Times"/>
                <a:sym typeface="Cabin"/>
              </a:rPr>
              <a:t>(</a:t>
            </a:r>
            <a:r>
              <a:rPr lang="en-US" sz="2400" b="0" i="0" u="none" strike="noStrike" cap="none" dirty="0">
                <a:solidFill>
                  <a:srgbClr val="FF9900"/>
                </a:solidFill>
                <a:latin typeface="Times"/>
                <a:ea typeface="Cabin"/>
                <a:cs typeface="Times"/>
                <a:sym typeface="Cabin"/>
              </a:rPr>
              <a:t>'Finish’)</a:t>
            </a:r>
          </a:p>
        </p:txBody>
      </p:sp>
      <p:sp>
        <p:nvSpPr>
          <p:cNvPr id="7" name="Shape 254">
            <a:extLst>
              <a:ext uri="{FF2B5EF4-FFF2-40B4-BE49-F238E27FC236}">
                <a16:creationId xmlns:a16="http://schemas.microsoft.com/office/drawing/2014/main" id="{F18837C6-05A1-4CDE-B523-FF5156B3EEFD}"/>
              </a:ext>
            </a:extLst>
          </p:cNvPr>
          <p:cNvSpPr txBox="1"/>
          <p:nvPr/>
        </p:nvSpPr>
        <p:spPr>
          <a:xfrm>
            <a:off x="297254" y="1196752"/>
            <a:ext cx="1594208" cy="596900"/>
          </a:xfrm>
          <a:prstGeom prst="rect">
            <a:avLst/>
          </a:prstGeom>
          <a:solidFill>
            <a:schemeClr val="tx1"/>
          </a:solidFill>
          <a:ln w="76200" cap="flat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Times"/>
                <a:ea typeface="Cabin"/>
                <a:cs typeface="Times"/>
                <a:sym typeface="Cabin"/>
              </a:rPr>
              <a:t>x = 5</a:t>
            </a:r>
          </a:p>
        </p:txBody>
      </p:sp>
      <p:cxnSp>
        <p:nvCxnSpPr>
          <p:cNvPr id="8" name="Shape 255">
            <a:extLst>
              <a:ext uri="{FF2B5EF4-FFF2-40B4-BE49-F238E27FC236}">
                <a16:creationId xmlns:a16="http://schemas.microsoft.com/office/drawing/2014/main" id="{D3CD5B45-997F-454D-BFE9-D246CDEDABA9}"/>
              </a:ext>
            </a:extLst>
          </p:cNvPr>
          <p:cNvCxnSpPr>
            <a:endCxn id="7" idx="2"/>
          </p:cNvCxnSpPr>
          <p:nvPr/>
        </p:nvCxnSpPr>
        <p:spPr>
          <a:xfrm flipH="1" flipV="1">
            <a:off x="1094358" y="1793652"/>
            <a:ext cx="14289" cy="394493"/>
          </a:xfrm>
          <a:prstGeom prst="straightConnector1">
            <a:avLst/>
          </a:prstGeom>
          <a:solidFill>
            <a:schemeClr val="tx1"/>
          </a:solidFill>
          <a:ln w="76200" cap="flat" cmpd="sng">
            <a:solidFill>
              <a:srgbClr val="008000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9" name="Shape 256">
            <a:extLst>
              <a:ext uri="{FF2B5EF4-FFF2-40B4-BE49-F238E27FC236}">
                <a16:creationId xmlns:a16="http://schemas.microsoft.com/office/drawing/2014/main" id="{48D3CB4C-E012-4872-808B-E598954823EB}"/>
              </a:ext>
            </a:extLst>
          </p:cNvPr>
          <p:cNvCxnSpPr>
            <a:cxnSpLocks/>
          </p:cNvCxnSpPr>
          <p:nvPr/>
        </p:nvCxnSpPr>
        <p:spPr>
          <a:xfrm flipH="1">
            <a:off x="6553200" y="3996354"/>
            <a:ext cx="869847" cy="0"/>
          </a:xfrm>
          <a:prstGeom prst="straightConnector1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0" name="Shape 257">
            <a:extLst>
              <a:ext uri="{FF2B5EF4-FFF2-40B4-BE49-F238E27FC236}">
                <a16:creationId xmlns:a16="http://schemas.microsoft.com/office/drawing/2014/main" id="{126FA1A0-8F96-4566-BC95-BE3CAEE8DF47}"/>
              </a:ext>
            </a:extLst>
          </p:cNvPr>
          <p:cNvSpPr/>
          <p:nvPr/>
        </p:nvSpPr>
        <p:spPr>
          <a:xfrm>
            <a:off x="35496" y="2181326"/>
            <a:ext cx="2146300" cy="1009002"/>
          </a:xfrm>
          <a:prstGeom prst="diamond">
            <a:avLst/>
          </a:prstGeom>
          <a:solidFill>
            <a:schemeClr val="tx1"/>
          </a:solidFill>
          <a:ln w="76200" cap="flat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  <a:buFont typeface="Cabin"/>
              <a:buNone/>
            </a:pPr>
            <a:r>
              <a:rPr lang="en-US" sz="2200" dirty="0">
                <a:solidFill>
                  <a:schemeClr val="lt1"/>
                </a:solidFill>
                <a:latin typeface="Times"/>
                <a:ea typeface="Cabin"/>
                <a:cs typeface="Times"/>
                <a:sym typeface="Cabin"/>
              </a:rPr>
              <a:t>x &lt; 10 ?</a:t>
            </a:r>
          </a:p>
        </p:txBody>
      </p:sp>
      <p:cxnSp>
        <p:nvCxnSpPr>
          <p:cNvPr id="11" name="Shape 258">
            <a:extLst>
              <a:ext uri="{FF2B5EF4-FFF2-40B4-BE49-F238E27FC236}">
                <a16:creationId xmlns:a16="http://schemas.microsoft.com/office/drawing/2014/main" id="{391DE7B5-2473-4669-9475-0F3F6CA5C40B}"/>
              </a:ext>
            </a:extLst>
          </p:cNvPr>
          <p:cNvCxnSpPr/>
          <p:nvPr/>
        </p:nvCxnSpPr>
        <p:spPr>
          <a:xfrm flipH="1" flipV="1">
            <a:off x="1120360" y="3190329"/>
            <a:ext cx="7337" cy="1039358"/>
          </a:xfrm>
          <a:prstGeom prst="straightConnector1">
            <a:avLst/>
          </a:prstGeom>
          <a:solidFill>
            <a:schemeClr val="tx1"/>
          </a:solidFill>
          <a:ln w="76200" cap="flat" cmpd="sng">
            <a:solidFill>
              <a:srgbClr val="008000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12" name="Shape 259">
            <a:extLst>
              <a:ext uri="{FF2B5EF4-FFF2-40B4-BE49-F238E27FC236}">
                <a16:creationId xmlns:a16="http://schemas.microsoft.com/office/drawing/2014/main" id="{CE2D28A6-E679-4CD9-A053-0B725747C27C}"/>
              </a:ext>
            </a:extLst>
          </p:cNvPr>
          <p:cNvSpPr txBox="1"/>
          <p:nvPr/>
        </p:nvSpPr>
        <p:spPr>
          <a:xfrm>
            <a:off x="1930386" y="3190328"/>
            <a:ext cx="2035758" cy="485116"/>
          </a:xfrm>
          <a:prstGeom prst="rect">
            <a:avLst/>
          </a:prstGeom>
          <a:solidFill>
            <a:schemeClr val="tx1"/>
          </a:solidFill>
          <a:ln w="76200" cap="flat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defPPr>
              <a:defRPr lang="en-US"/>
            </a:defPPr>
            <a:lvl1pPr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  <a:defRPr sz="2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</a:defRPr>
            </a:lvl1pPr>
          </a:lstStyle>
          <a:p>
            <a:r>
              <a:rPr lang="en-US" sz="2000" dirty="0">
                <a:latin typeface="Times"/>
                <a:cs typeface="Times"/>
                <a:sym typeface="Cabin"/>
              </a:rPr>
              <a:t>print('Smaller’)</a:t>
            </a:r>
          </a:p>
        </p:txBody>
      </p:sp>
      <p:cxnSp>
        <p:nvCxnSpPr>
          <p:cNvPr id="13" name="Shape 260">
            <a:extLst>
              <a:ext uri="{FF2B5EF4-FFF2-40B4-BE49-F238E27FC236}">
                <a16:creationId xmlns:a16="http://schemas.microsoft.com/office/drawing/2014/main" id="{D987523F-358C-48EF-84AC-7F9908AEF949}"/>
              </a:ext>
            </a:extLst>
          </p:cNvPr>
          <p:cNvCxnSpPr/>
          <p:nvPr/>
        </p:nvCxnSpPr>
        <p:spPr>
          <a:xfrm rot="10800000">
            <a:off x="2179606" y="2669951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4" name="Shape 261">
            <a:extLst>
              <a:ext uri="{FF2B5EF4-FFF2-40B4-BE49-F238E27FC236}">
                <a16:creationId xmlns:a16="http://schemas.microsoft.com/office/drawing/2014/main" id="{6519AAFB-BEA2-41BD-B151-966D26E0BCA4}"/>
              </a:ext>
            </a:extLst>
          </p:cNvPr>
          <p:cNvCxnSpPr/>
          <p:nvPr/>
        </p:nvCxnSpPr>
        <p:spPr>
          <a:xfrm flipV="1">
            <a:off x="2957481" y="2669951"/>
            <a:ext cx="5218" cy="520377"/>
          </a:xfrm>
          <a:prstGeom prst="straightConnector1">
            <a:avLst/>
          </a:prstGeom>
          <a:solidFill>
            <a:schemeClr val="tx1"/>
          </a:solidFill>
          <a:ln w="76200" cap="flat" cmpd="sng">
            <a:solidFill>
              <a:srgbClr val="008000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15" name="Shape 262">
            <a:extLst>
              <a:ext uri="{FF2B5EF4-FFF2-40B4-BE49-F238E27FC236}">
                <a16:creationId xmlns:a16="http://schemas.microsoft.com/office/drawing/2014/main" id="{9F187D17-6F58-435F-B51D-671F87170DC0}"/>
              </a:ext>
            </a:extLst>
          </p:cNvPr>
          <p:cNvCxnSpPr/>
          <p:nvPr/>
        </p:nvCxnSpPr>
        <p:spPr>
          <a:xfrm>
            <a:off x="2957482" y="3693890"/>
            <a:ext cx="5217" cy="215182"/>
          </a:xfrm>
          <a:prstGeom prst="straightConnector1">
            <a:avLst/>
          </a:prstGeom>
          <a:noFill/>
          <a:ln w="76200" cap="rnd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6" name="Shape 263">
            <a:extLst>
              <a:ext uri="{FF2B5EF4-FFF2-40B4-BE49-F238E27FC236}">
                <a16:creationId xmlns:a16="http://schemas.microsoft.com/office/drawing/2014/main" id="{B6B39A5E-2341-4D3A-96A2-DB8CA3607DE3}"/>
              </a:ext>
            </a:extLst>
          </p:cNvPr>
          <p:cNvCxnSpPr/>
          <p:nvPr/>
        </p:nvCxnSpPr>
        <p:spPr>
          <a:xfrm>
            <a:off x="1104868" y="3909072"/>
            <a:ext cx="1857831" cy="0"/>
          </a:xfrm>
          <a:prstGeom prst="straightConnector1">
            <a:avLst/>
          </a:prstGeom>
          <a:solidFill>
            <a:schemeClr val="tx1"/>
          </a:solidFill>
          <a:ln w="76200" cap="flat" cmpd="sng">
            <a:solidFill>
              <a:srgbClr val="008000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17" name="Shape 264">
            <a:extLst>
              <a:ext uri="{FF2B5EF4-FFF2-40B4-BE49-F238E27FC236}">
                <a16:creationId xmlns:a16="http://schemas.microsoft.com/office/drawing/2014/main" id="{9441D06A-874E-4D6F-84ED-58A35A7A5F9C}"/>
              </a:ext>
            </a:extLst>
          </p:cNvPr>
          <p:cNvSpPr/>
          <p:nvPr/>
        </p:nvSpPr>
        <p:spPr>
          <a:xfrm>
            <a:off x="99417" y="4229687"/>
            <a:ext cx="2035241" cy="1009280"/>
          </a:xfrm>
          <a:prstGeom prst="diamond">
            <a:avLst/>
          </a:prstGeom>
          <a:solidFill>
            <a:schemeClr val="tx1"/>
          </a:solidFill>
          <a:ln w="76200" cap="flat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  <a:buFont typeface="Cabin"/>
              <a:buNone/>
            </a:pPr>
            <a:r>
              <a:rPr lang="en-US" sz="2200" dirty="0">
                <a:solidFill>
                  <a:schemeClr val="lt1"/>
                </a:solidFill>
                <a:latin typeface="Times"/>
                <a:ea typeface="Cabin"/>
                <a:cs typeface="Times"/>
                <a:sym typeface="Cabin"/>
              </a:rPr>
              <a:t>x &gt; 20 ?</a:t>
            </a:r>
          </a:p>
        </p:txBody>
      </p:sp>
      <p:cxnSp>
        <p:nvCxnSpPr>
          <p:cNvPr id="18" name="Shape 265">
            <a:extLst>
              <a:ext uri="{FF2B5EF4-FFF2-40B4-BE49-F238E27FC236}">
                <a16:creationId xmlns:a16="http://schemas.microsoft.com/office/drawing/2014/main" id="{A90E0888-8562-400F-8BB7-26C2760FFD5A}"/>
              </a:ext>
            </a:extLst>
          </p:cNvPr>
          <p:cNvCxnSpPr/>
          <p:nvPr/>
        </p:nvCxnSpPr>
        <p:spPr>
          <a:xfrm flipH="1" flipV="1">
            <a:off x="1108649" y="5197252"/>
            <a:ext cx="19048" cy="892228"/>
          </a:xfrm>
          <a:prstGeom prst="straightConnector1">
            <a:avLst/>
          </a:prstGeom>
          <a:solidFill>
            <a:schemeClr val="tx1"/>
          </a:solidFill>
          <a:ln w="76200" cap="flat" cmpd="sng">
            <a:solidFill>
              <a:srgbClr val="008000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19" name="Shape 266">
            <a:extLst>
              <a:ext uri="{FF2B5EF4-FFF2-40B4-BE49-F238E27FC236}">
                <a16:creationId xmlns:a16="http://schemas.microsoft.com/office/drawing/2014/main" id="{33E7F031-5507-441C-AFB7-F9B6B850FFF7}"/>
              </a:ext>
            </a:extLst>
          </p:cNvPr>
          <p:cNvSpPr txBox="1"/>
          <p:nvPr/>
        </p:nvSpPr>
        <p:spPr>
          <a:xfrm>
            <a:off x="2010100" y="5145636"/>
            <a:ext cx="2133601" cy="458246"/>
          </a:xfrm>
          <a:prstGeom prst="rect">
            <a:avLst/>
          </a:prstGeom>
          <a:solidFill>
            <a:schemeClr val="tx1"/>
          </a:solidFill>
          <a:ln w="76200" cap="flat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defPPr>
              <a:defRPr lang="en-US"/>
            </a:defPPr>
            <a:lvl1pPr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  <a:defRPr sz="2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</a:defRPr>
            </a:lvl1pPr>
          </a:lstStyle>
          <a:p>
            <a:r>
              <a:rPr lang="en-US" dirty="0">
                <a:latin typeface="Times"/>
                <a:cs typeface="Times"/>
                <a:sym typeface="Cabin"/>
              </a:rPr>
              <a:t>print('Bigger’)</a:t>
            </a:r>
          </a:p>
        </p:txBody>
      </p:sp>
      <p:cxnSp>
        <p:nvCxnSpPr>
          <p:cNvPr id="20" name="Shape 267">
            <a:extLst>
              <a:ext uri="{FF2B5EF4-FFF2-40B4-BE49-F238E27FC236}">
                <a16:creationId xmlns:a16="http://schemas.microsoft.com/office/drawing/2014/main" id="{61B11496-FCE9-468A-BD4A-8BC5197CB86B}"/>
              </a:ext>
            </a:extLst>
          </p:cNvPr>
          <p:cNvCxnSpPr/>
          <p:nvPr/>
        </p:nvCxnSpPr>
        <p:spPr>
          <a:xfrm rot="10800000">
            <a:off x="2134658" y="4742823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1" name="Shape 268">
            <a:extLst>
              <a:ext uri="{FF2B5EF4-FFF2-40B4-BE49-F238E27FC236}">
                <a16:creationId xmlns:a16="http://schemas.microsoft.com/office/drawing/2014/main" id="{9B393300-3C77-4A01-8472-F6DDE3C181A3}"/>
              </a:ext>
            </a:extLst>
          </p:cNvPr>
          <p:cNvCxnSpPr/>
          <p:nvPr/>
        </p:nvCxnSpPr>
        <p:spPr>
          <a:xfrm flipV="1">
            <a:off x="2920470" y="4768628"/>
            <a:ext cx="0" cy="428623"/>
          </a:xfrm>
          <a:prstGeom prst="straightConnector1">
            <a:avLst/>
          </a:prstGeom>
          <a:solidFill>
            <a:schemeClr val="tx1"/>
          </a:solidFill>
          <a:ln w="76200" cap="flat" cmpd="sng">
            <a:solidFill>
              <a:srgbClr val="008000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22" name="Shape 269">
            <a:extLst>
              <a:ext uri="{FF2B5EF4-FFF2-40B4-BE49-F238E27FC236}">
                <a16:creationId xmlns:a16="http://schemas.microsoft.com/office/drawing/2014/main" id="{048AE302-71BB-40AB-8F74-B0EA1AC8B806}"/>
              </a:ext>
            </a:extLst>
          </p:cNvPr>
          <p:cNvCxnSpPr/>
          <p:nvPr/>
        </p:nvCxnSpPr>
        <p:spPr>
          <a:xfrm flipH="1">
            <a:off x="2910343" y="5648942"/>
            <a:ext cx="1" cy="157162"/>
          </a:xfrm>
          <a:prstGeom prst="straightConnector1">
            <a:avLst/>
          </a:prstGeom>
          <a:noFill/>
          <a:ln w="76200" cap="rnd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3" name="Shape 270">
            <a:extLst>
              <a:ext uri="{FF2B5EF4-FFF2-40B4-BE49-F238E27FC236}">
                <a16:creationId xmlns:a16="http://schemas.microsoft.com/office/drawing/2014/main" id="{4CAA4C97-A2B5-46DD-B27A-0F43D5BBBD77}"/>
              </a:ext>
            </a:extLst>
          </p:cNvPr>
          <p:cNvCxnSpPr/>
          <p:nvPr/>
        </p:nvCxnSpPr>
        <p:spPr>
          <a:xfrm flipV="1">
            <a:off x="1127697" y="5798985"/>
            <a:ext cx="1784836" cy="7119"/>
          </a:xfrm>
          <a:prstGeom prst="straightConnector1">
            <a:avLst/>
          </a:prstGeom>
          <a:solidFill>
            <a:schemeClr val="tx1"/>
          </a:solidFill>
          <a:ln w="76200" cap="flat" cmpd="sng">
            <a:solidFill>
              <a:srgbClr val="008000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24" name="Shape 271">
            <a:extLst>
              <a:ext uri="{FF2B5EF4-FFF2-40B4-BE49-F238E27FC236}">
                <a16:creationId xmlns:a16="http://schemas.microsoft.com/office/drawing/2014/main" id="{F2B00F7E-BCAC-40CE-9736-BF9E3660E0FD}"/>
              </a:ext>
            </a:extLst>
          </p:cNvPr>
          <p:cNvCxnSpPr>
            <a:cxnSpLocks/>
          </p:cNvCxnSpPr>
          <p:nvPr/>
        </p:nvCxnSpPr>
        <p:spPr>
          <a:xfrm flipH="1">
            <a:off x="6084168" y="4422471"/>
            <a:ext cx="1406228" cy="1376514"/>
          </a:xfrm>
          <a:prstGeom prst="straightConnector1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" name="Shape 272">
            <a:extLst>
              <a:ext uri="{FF2B5EF4-FFF2-40B4-BE49-F238E27FC236}">
                <a16:creationId xmlns:a16="http://schemas.microsoft.com/office/drawing/2014/main" id="{B1341064-9C3A-4CA4-923B-4FB4DBC5D7AE}"/>
              </a:ext>
            </a:extLst>
          </p:cNvPr>
          <p:cNvSpPr txBox="1"/>
          <p:nvPr/>
        </p:nvSpPr>
        <p:spPr>
          <a:xfrm>
            <a:off x="285916" y="6089480"/>
            <a:ext cx="2023902" cy="596900"/>
          </a:xfrm>
          <a:prstGeom prst="rect">
            <a:avLst/>
          </a:prstGeom>
          <a:solidFill>
            <a:schemeClr val="tx1"/>
          </a:solidFill>
          <a:ln w="76200" cap="flat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defPPr>
              <a:defRPr lang="en-US"/>
            </a:defPPr>
            <a:lvl1pPr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  <a:defRPr sz="2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</a:defRPr>
            </a:lvl1pPr>
          </a:lstStyle>
          <a:p>
            <a:r>
              <a:rPr lang="en-US" sz="2400" dirty="0">
                <a:latin typeface="Times"/>
                <a:cs typeface="Times"/>
                <a:sym typeface="Cabin"/>
              </a:rPr>
              <a:t>print('Finish’)</a:t>
            </a:r>
          </a:p>
        </p:txBody>
      </p:sp>
      <p:sp>
        <p:nvSpPr>
          <p:cNvPr id="26" name="Shape 273">
            <a:extLst>
              <a:ext uri="{FF2B5EF4-FFF2-40B4-BE49-F238E27FC236}">
                <a16:creationId xmlns:a16="http://schemas.microsoft.com/office/drawing/2014/main" id="{D1615B51-2143-490B-83DF-CFB162124C4C}"/>
              </a:ext>
            </a:extLst>
          </p:cNvPr>
          <p:cNvSpPr txBox="1"/>
          <p:nvPr/>
        </p:nvSpPr>
        <p:spPr>
          <a:xfrm>
            <a:off x="2388095" y="2112984"/>
            <a:ext cx="563264" cy="469575"/>
          </a:xfrm>
          <a:prstGeom prst="rect">
            <a:avLst/>
          </a:prstGeom>
          <a:solidFill>
            <a:schemeClr val="tx1"/>
          </a:solidFill>
          <a:ln w="762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defPPr>
              <a:defRPr lang="en-US"/>
            </a:defPPr>
            <a:lvl1pPr algn="ctr">
              <a:buClr>
                <a:schemeClr val="lt1"/>
              </a:buClr>
              <a:buSzPct val="25000"/>
              <a:buFont typeface="Cabin"/>
              <a:buNone/>
              <a:defRPr sz="2200">
                <a:solidFill>
                  <a:schemeClr val="lt1"/>
                </a:solidFill>
                <a:latin typeface="Cabin"/>
                <a:ea typeface="Cabin"/>
                <a:cs typeface="Cabin"/>
              </a:defRPr>
            </a:lvl1pPr>
          </a:lstStyle>
          <a:p>
            <a:r>
              <a:rPr lang="en-US">
                <a:latin typeface="Times"/>
                <a:cs typeface="Times"/>
                <a:sym typeface="Cabin"/>
              </a:rPr>
              <a:t>Yes</a:t>
            </a:r>
          </a:p>
        </p:txBody>
      </p:sp>
      <p:sp>
        <p:nvSpPr>
          <p:cNvPr id="27" name="Shape 275">
            <a:extLst>
              <a:ext uri="{FF2B5EF4-FFF2-40B4-BE49-F238E27FC236}">
                <a16:creationId xmlns:a16="http://schemas.microsoft.com/office/drawing/2014/main" id="{2D8A1632-4624-45E8-8AF8-BA6FEC131C0F}"/>
              </a:ext>
            </a:extLst>
          </p:cNvPr>
          <p:cNvSpPr txBox="1"/>
          <p:nvPr/>
        </p:nvSpPr>
        <p:spPr>
          <a:xfrm>
            <a:off x="432157" y="3314477"/>
            <a:ext cx="594161" cy="443842"/>
          </a:xfrm>
          <a:prstGeom prst="rect">
            <a:avLst/>
          </a:prstGeom>
          <a:solidFill>
            <a:schemeClr val="tx1"/>
          </a:solidFill>
          <a:ln w="762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defPPr>
              <a:defRPr lang="en-US"/>
            </a:defPPr>
            <a:lvl1pPr algn="ctr">
              <a:buClr>
                <a:schemeClr val="lt1"/>
              </a:buClr>
              <a:buSzPct val="25000"/>
              <a:buFont typeface="Cabin"/>
              <a:buNone/>
              <a:defRPr sz="2200">
                <a:solidFill>
                  <a:schemeClr val="lt1"/>
                </a:solidFill>
                <a:latin typeface="Cabin"/>
                <a:ea typeface="Cabin"/>
                <a:cs typeface="Cabin"/>
              </a:defRPr>
            </a:lvl1pPr>
          </a:lstStyle>
          <a:p>
            <a:r>
              <a:rPr lang="en-US">
                <a:latin typeface="Times"/>
                <a:cs typeface="Times"/>
                <a:sym typeface="Cabin"/>
              </a:rPr>
              <a:t>No</a:t>
            </a:r>
          </a:p>
        </p:txBody>
      </p:sp>
      <p:sp>
        <p:nvSpPr>
          <p:cNvPr id="28" name="Shape 275">
            <a:extLst>
              <a:ext uri="{FF2B5EF4-FFF2-40B4-BE49-F238E27FC236}">
                <a16:creationId xmlns:a16="http://schemas.microsoft.com/office/drawing/2014/main" id="{880EA8EC-47C8-454F-885E-CC9E7EC77032}"/>
              </a:ext>
            </a:extLst>
          </p:cNvPr>
          <p:cNvSpPr txBox="1"/>
          <p:nvPr/>
        </p:nvSpPr>
        <p:spPr>
          <a:xfrm>
            <a:off x="432157" y="5271546"/>
            <a:ext cx="594161" cy="443842"/>
          </a:xfrm>
          <a:prstGeom prst="rect">
            <a:avLst/>
          </a:prstGeom>
          <a:solidFill>
            <a:schemeClr val="tx1"/>
          </a:solidFill>
          <a:ln w="762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defPPr>
              <a:defRPr lang="en-US"/>
            </a:defPPr>
            <a:lvl1pPr algn="ctr">
              <a:buClr>
                <a:schemeClr val="lt1"/>
              </a:buClr>
              <a:buSzPct val="25000"/>
              <a:buFont typeface="Cabin"/>
              <a:buNone/>
              <a:defRPr sz="2200">
                <a:solidFill>
                  <a:schemeClr val="lt1"/>
                </a:solidFill>
                <a:latin typeface="Cabin"/>
                <a:ea typeface="Cabin"/>
                <a:cs typeface="Cabin"/>
              </a:defRPr>
            </a:lvl1pPr>
          </a:lstStyle>
          <a:p>
            <a:r>
              <a:rPr lang="en-US">
                <a:latin typeface="Times"/>
                <a:cs typeface="Times"/>
                <a:sym typeface="Cabin"/>
              </a:rPr>
              <a:t>No</a:t>
            </a:r>
          </a:p>
        </p:txBody>
      </p:sp>
      <p:sp>
        <p:nvSpPr>
          <p:cNvPr id="29" name="Shape 273">
            <a:extLst>
              <a:ext uri="{FF2B5EF4-FFF2-40B4-BE49-F238E27FC236}">
                <a16:creationId xmlns:a16="http://schemas.microsoft.com/office/drawing/2014/main" id="{6D54C99B-AB02-428B-87E0-E73711FE90D1}"/>
              </a:ext>
            </a:extLst>
          </p:cNvPr>
          <p:cNvSpPr txBox="1"/>
          <p:nvPr/>
        </p:nvSpPr>
        <p:spPr>
          <a:xfrm>
            <a:off x="2388095" y="4181881"/>
            <a:ext cx="563264" cy="469575"/>
          </a:xfrm>
          <a:prstGeom prst="rect">
            <a:avLst/>
          </a:prstGeom>
          <a:solidFill>
            <a:schemeClr val="tx1"/>
          </a:solidFill>
          <a:ln w="762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defPPr>
              <a:defRPr lang="en-US"/>
            </a:defPPr>
            <a:lvl1pPr algn="ctr">
              <a:buClr>
                <a:schemeClr val="lt1"/>
              </a:buClr>
              <a:buSzPct val="25000"/>
              <a:buFont typeface="Cabin"/>
              <a:buNone/>
              <a:defRPr sz="2200">
                <a:solidFill>
                  <a:schemeClr val="lt1"/>
                </a:solidFill>
                <a:latin typeface="Cabin"/>
                <a:ea typeface="Cabin"/>
                <a:cs typeface="Cabin"/>
              </a:defRPr>
            </a:lvl1pPr>
          </a:lstStyle>
          <a:p>
            <a:r>
              <a:rPr lang="en-US">
                <a:latin typeface="Times"/>
                <a:cs typeface="Times"/>
                <a:sym typeface="Cabin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7615103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Regular"/>
                <a:ea typeface="+mj-ea"/>
                <a:cs typeface="Avenir Next Regular"/>
              </a:rPr>
              <a:t>Breaking out of a loop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7173B5-5C6A-A341-A2E8-B18E24EC71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>
                <a:latin typeface="Times"/>
                <a:cs typeface="Times"/>
              </a:rPr>
              <a:t>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"/>
                <a:cs typeface="Times"/>
              </a:rPr>
              <a:t>break</a:t>
            </a:r>
            <a:r>
              <a:rPr lang="en-US" dirty="0">
                <a:latin typeface="Times"/>
                <a:cs typeface="Times"/>
              </a:rPr>
              <a:t> statement </a:t>
            </a:r>
            <a:r>
              <a:rPr lang="en-US" dirty="0">
                <a:solidFill>
                  <a:srgbClr val="0000FF"/>
                </a:solidFill>
                <a:latin typeface="Times"/>
                <a:cs typeface="Times"/>
              </a:rPr>
              <a:t>ends the </a:t>
            </a:r>
            <a:r>
              <a:rPr lang="en-US" b="1" dirty="0">
                <a:solidFill>
                  <a:srgbClr val="0000FF"/>
                </a:solidFill>
                <a:latin typeface="Times"/>
                <a:cs typeface="Times"/>
              </a:rPr>
              <a:t>current</a:t>
            </a:r>
            <a:r>
              <a:rPr lang="en-US" dirty="0">
                <a:solidFill>
                  <a:srgbClr val="0000FF"/>
                </a:solidFill>
                <a:latin typeface="Times"/>
                <a:cs typeface="Times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Times"/>
                <a:cs typeface="Times"/>
              </a:rPr>
              <a:t>innermost</a:t>
            </a:r>
            <a:r>
              <a:rPr lang="en-US" dirty="0">
                <a:solidFill>
                  <a:srgbClr val="0000FF"/>
                </a:solidFill>
                <a:latin typeface="Times"/>
                <a:cs typeface="Times"/>
              </a:rPr>
              <a:t> loop </a:t>
            </a:r>
            <a:r>
              <a:rPr lang="en-US" dirty="0">
                <a:latin typeface="Times"/>
                <a:cs typeface="Times"/>
              </a:rPr>
              <a:t>and </a:t>
            </a:r>
            <a:r>
              <a:rPr lang="en-US" dirty="0">
                <a:solidFill>
                  <a:srgbClr val="FF0000"/>
                </a:solidFill>
                <a:latin typeface="Times"/>
                <a:cs typeface="Times"/>
              </a:rPr>
              <a:t>jumps</a:t>
            </a:r>
            <a:r>
              <a:rPr lang="en-US" dirty="0">
                <a:latin typeface="Times"/>
                <a:cs typeface="Times"/>
              </a:rPr>
              <a:t> to the </a:t>
            </a:r>
            <a:r>
              <a:rPr lang="en-US" dirty="0">
                <a:solidFill>
                  <a:srgbClr val="008000"/>
                </a:solidFill>
                <a:latin typeface="Times"/>
                <a:cs typeface="Times"/>
              </a:rPr>
              <a:t>statement immediately following </a:t>
            </a:r>
            <a:r>
              <a:rPr lang="en-US" dirty="0">
                <a:latin typeface="Times"/>
                <a:cs typeface="Times"/>
              </a:rPr>
              <a:t>the loop.</a:t>
            </a:r>
          </a:p>
          <a:p>
            <a:r>
              <a:rPr lang="en-US" dirty="0">
                <a:latin typeface="Times"/>
                <a:cs typeface="Times"/>
              </a:rPr>
              <a:t>It can happen anywhere in the body of the loop, depending on your needs.</a:t>
            </a:r>
          </a:p>
        </p:txBody>
      </p:sp>
      <p:sp>
        <p:nvSpPr>
          <p:cNvPr id="6" name="Rectangle 3"/>
          <p:cNvSpPr>
            <a:spLocks/>
          </p:cNvSpPr>
          <p:nvPr/>
        </p:nvSpPr>
        <p:spPr bwMode="auto">
          <a:xfrm>
            <a:off x="910535" y="4325949"/>
            <a:ext cx="3455225" cy="22159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while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True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: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line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=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input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'&gt; '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if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line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==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'done'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	break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print</a:t>
            </a:r>
            <a:r>
              <a:rPr lang="en-US" sz="24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line</a:t>
            </a:r>
            <a:r>
              <a:rPr lang="en-US" sz="24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)</a:t>
            </a:r>
          </a:p>
          <a:p>
            <a:pPr lvl="0" defTabSz="457200"/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print</a:t>
            </a:r>
            <a:r>
              <a:rPr lang="en-US" sz="24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'Done!'</a:t>
            </a:r>
            <a:r>
              <a:rPr lang="en-US" sz="24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7F00"/>
              </a:solidFill>
              <a:effectLst/>
              <a:uLnTx/>
              <a:uFillTx/>
              <a:latin typeface="Times"/>
              <a:ea typeface="ＭＳ Ｐゴシック" charset="0"/>
              <a:cs typeface="Times"/>
            </a:endParaRPr>
          </a:p>
        </p:txBody>
      </p:sp>
      <p:sp>
        <p:nvSpPr>
          <p:cNvPr id="7" name="Rectangle 4"/>
          <p:cNvSpPr>
            <a:spLocks/>
          </p:cNvSpPr>
          <p:nvPr/>
        </p:nvSpPr>
        <p:spPr bwMode="auto">
          <a:xfrm>
            <a:off x="5253687" y="4325949"/>
            <a:ext cx="2117077" cy="22159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 charset="0"/>
                <a:cs typeface="ＭＳ Ｐゴシック" charset="0"/>
              </a:rPr>
              <a:t>&gt;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alibri"/>
                <a:ea typeface="ＭＳ Ｐゴシック" charset="0"/>
                <a:cs typeface="ＭＳ Ｐゴシック" charset="0"/>
              </a:rPr>
              <a:t>hello there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 charset="0"/>
                <a:cs typeface="ＭＳ Ｐゴシック" charset="0"/>
              </a:rPr>
              <a:t>hello there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 charset="0"/>
                <a:cs typeface="ＭＳ Ｐゴシック" charset="0"/>
              </a:rPr>
              <a:t>&gt;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0"/>
                <a:cs typeface="ＭＳ Ｐゴシック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alibri"/>
                <a:ea typeface="ＭＳ Ｐゴシック" charset="0"/>
                <a:cs typeface="ＭＳ Ｐゴシック" charset="0"/>
              </a:rPr>
              <a:t>finished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 charset="0"/>
                <a:cs typeface="ＭＳ Ｐゴシック" charset="0"/>
              </a:rPr>
              <a:t>finished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 charset="0"/>
                <a:cs typeface="ＭＳ Ｐゴシック" charset="0"/>
              </a:rPr>
              <a:t>&gt;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alibri"/>
                <a:ea typeface="ＭＳ Ｐゴシック" charset="0"/>
                <a:cs typeface="ＭＳ Ｐゴシック" charset="0"/>
              </a:rPr>
              <a:t>done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 charset="0"/>
                <a:cs typeface="ＭＳ Ｐゴシック" charset="0"/>
              </a:rPr>
              <a:t>Done!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29519" y="4638151"/>
            <a:ext cx="16144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+mn-ea"/>
                <a:cs typeface="Times"/>
              </a:rPr>
              <a:t>Texts in green here are received from the keyboard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6973877" y="4638151"/>
            <a:ext cx="793775" cy="5783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6633688" y="5363926"/>
            <a:ext cx="11339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6463593" y="5534029"/>
            <a:ext cx="1304059" cy="4989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873401"/>
      </p:ext>
    </p:extLst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0416BE59-36A9-4D7B-A65B-BE659B67493F}"/>
              </a:ext>
            </a:extLst>
          </p:cNvPr>
          <p:cNvSpPr>
            <a:spLocks/>
          </p:cNvSpPr>
          <p:nvPr/>
        </p:nvSpPr>
        <p:spPr bwMode="auto">
          <a:xfrm>
            <a:off x="910535" y="4325949"/>
            <a:ext cx="3455225" cy="22159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while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True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: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line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=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input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'&gt; '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if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line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==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'done'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	break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print</a:t>
            </a:r>
            <a:r>
              <a:rPr lang="en-US" sz="24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line</a:t>
            </a:r>
            <a:r>
              <a:rPr lang="en-US" sz="24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)</a:t>
            </a:r>
          </a:p>
          <a:p>
            <a:pPr lvl="0" defTabSz="457200"/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print</a:t>
            </a:r>
            <a:r>
              <a:rPr lang="en-US" sz="24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'Done!'</a:t>
            </a:r>
            <a:r>
              <a:rPr lang="en-US" sz="24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7F00"/>
              </a:solidFill>
              <a:effectLst/>
              <a:uLnTx/>
              <a:uFillTx/>
              <a:latin typeface="Times"/>
              <a:ea typeface="ＭＳ Ｐゴシック" charset="0"/>
              <a:cs typeface="Time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Regular"/>
                <a:ea typeface="+mj-ea"/>
                <a:cs typeface="Avenir Next Regular"/>
              </a:rPr>
              <a:t>Breaking out of a loop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7173B5-5C6A-A341-A2E8-B18E24EC71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>
                <a:latin typeface="Times"/>
                <a:cs typeface="Times"/>
              </a:rPr>
              <a:t>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"/>
                <a:cs typeface="Times"/>
              </a:rPr>
              <a:t>break</a:t>
            </a:r>
            <a:r>
              <a:rPr lang="en-US" dirty="0">
                <a:latin typeface="Times"/>
                <a:cs typeface="Times"/>
              </a:rPr>
              <a:t> statement </a:t>
            </a:r>
            <a:r>
              <a:rPr lang="en-US" dirty="0">
                <a:solidFill>
                  <a:srgbClr val="0000FF"/>
                </a:solidFill>
                <a:latin typeface="Times"/>
                <a:cs typeface="Times"/>
              </a:rPr>
              <a:t>ends the </a:t>
            </a:r>
            <a:r>
              <a:rPr lang="en-US" b="1" dirty="0">
                <a:solidFill>
                  <a:srgbClr val="0000FF"/>
                </a:solidFill>
                <a:latin typeface="Times"/>
                <a:cs typeface="Times"/>
              </a:rPr>
              <a:t>current</a:t>
            </a:r>
            <a:r>
              <a:rPr lang="en-US" dirty="0">
                <a:solidFill>
                  <a:srgbClr val="0000FF"/>
                </a:solidFill>
                <a:latin typeface="Times"/>
                <a:cs typeface="Times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Times"/>
                <a:cs typeface="Times"/>
              </a:rPr>
              <a:t>innermost</a:t>
            </a:r>
            <a:r>
              <a:rPr lang="en-US" dirty="0">
                <a:solidFill>
                  <a:srgbClr val="0000FF"/>
                </a:solidFill>
                <a:latin typeface="Times"/>
                <a:cs typeface="Times"/>
              </a:rPr>
              <a:t> loop </a:t>
            </a:r>
            <a:r>
              <a:rPr lang="en-US" dirty="0">
                <a:latin typeface="Times"/>
                <a:cs typeface="Times"/>
              </a:rPr>
              <a:t>and </a:t>
            </a:r>
            <a:r>
              <a:rPr lang="en-US" dirty="0">
                <a:solidFill>
                  <a:srgbClr val="FF0000"/>
                </a:solidFill>
                <a:latin typeface="Times"/>
                <a:cs typeface="Times"/>
              </a:rPr>
              <a:t>jumps</a:t>
            </a:r>
            <a:r>
              <a:rPr lang="en-US" dirty="0">
                <a:latin typeface="Times"/>
                <a:cs typeface="Times"/>
              </a:rPr>
              <a:t> to the </a:t>
            </a:r>
            <a:r>
              <a:rPr lang="en-US" dirty="0">
                <a:solidFill>
                  <a:srgbClr val="008000"/>
                </a:solidFill>
                <a:latin typeface="Times"/>
                <a:cs typeface="Times"/>
              </a:rPr>
              <a:t>statement immediately following </a:t>
            </a:r>
            <a:r>
              <a:rPr lang="en-US" dirty="0">
                <a:latin typeface="Times"/>
                <a:cs typeface="Times"/>
              </a:rPr>
              <a:t>the loop.</a:t>
            </a:r>
          </a:p>
          <a:p>
            <a:r>
              <a:rPr lang="en-US" dirty="0">
                <a:latin typeface="Times"/>
                <a:cs typeface="Times"/>
              </a:rPr>
              <a:t>It can happen anywhere in the body of the loop, depending on your needs.</a:t>
            </a:r>
          </a:p>
        </p:txBody>
      </p:sp>
      <p:sp>
        <p:nvSpPr>
          <p:cNvPr id="7" name="Rectangle 4"/>
          <p:cNvSpPr>
            <a:spLocks/>
          </p:cNvSpPr>
          <p:nvPr/>
        </p:nvSpPr>
        <p:spPr bwMode="auto">
          <a:xfrm>
            <a:off x="5253687" y="4325949"/>
            <a:ext cx="2117077" cy="22159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 charset="0"/>
                <a:cs typeface="ＭＳ Ｐゴシック" charset="0"/>
              </a:rPr>
              <a:t>&gt;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alibri"/>
                <a:ea typeface="ＭＳ Ｐゴシック" charset="0"/>
                <a:cs typeface="ＭＳ Ｐゴシック" charset="0"/>
              </a:rPr>
              <a:t>hello there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 charset="0"/>
                <a:cs typeface="ＭＳ Ｐゴシック" charset="0"/>
              </a:rPr>
              <a:t>hello there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 charset="0"/>
                <a:cs typeface="ＭＳ Ｐゴシック" charset="0"/>
              </a:rPr>
              <a:t>&gt;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0"/>
                <a:cs typeface="ＭＳ Ｐゴシック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alibri"/>
                <a:ea typeface="ＭＳ Ｐゴシック" charset="0"/>
                <a:cs typeface="ＭＳ Ｐゴシック" charset="0"/>
              </a:rPr>
              <a:t>finished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 charset="0"/>
                <a:cs typeface="ＭＳ Ｐゴシック" charset="0"/>
              </a:rPr>
              <a:t>finished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 charset="0"/>
                <a:cs typeface="ＭＳ Ｐゴシック" charset="0"/>
              </a:rPr>
              <a:t>&gt;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alibri"/>
                <a:ea typeface="ＭＳ Ｐゴシック" charset="0"/>
                <a:cs typeface="ＭＳ Ｐゴシック" charset="0"/>
              </a:rPr>
              <a:t>done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 charset="0"/>
                <a:cs typeface="ＭＳ Ｐゴシック" charset="0"/>
              </a:rPr>
              <a:t>Done!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29519" y="4638151"/>
            <a:ext cx="16144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+mn-ea"/>
                <a:cs typeface="Times"/>
              </a:rPr>
              <a:t>Texts in green here are received from the keyboard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6973877" y="4638151"/>
            <a:ext cx="793775" cy="5783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6633688" y="5363926"/>
            <a:ext cx="11339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6463593" y="5534029"/>
            <a:ext cx="1304059" cy="4989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Line 5"/>
          <p:cNvSpPr>
            <a:spLocks noChangeShapeType="1"/>
          </p:cNvSpPr>
          <p:nvPr/>
        </p:nvSpPr>
        <p:spPr bwMode="auto">
          <a:xfrm rot="10800000">
            <a:off x="910535" y="5908678"/>
            <a:ext cx="135351" cy="371475"/>
          </a:xfrm>
          <a:prstGeom prst="line">
            <a:avLst/>
          </a:prstGeom>
          <a:noFill/>
          <a:ln w="508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 rot="10800000" flipH="1">
            <a:off x="910536" y="5643217"/>
            <a:ext cx="889552" cy="265462"/>
          </a:xfrm>
          <a:prstGeom prst="line">
            <a:avLst/>
          </a:prstGeom>
          <a:noFill/>
          <a:ln w="508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8059647"/>
      </p:ext>
    </p:extLst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Regular"/>
                <a:ea typeface="+mj-ea"/>
                <a:cs typeface="Avenir Next Regular"/>
              </a:rPr>
              <a:t>Breaking out of a loop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7173B5-5C6A-A341-A2E8-B18E24EC71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>
                <a:latin typeface="Times"/>
                <a:cs typeface="Times"/>
              </a:rPr>
              <a:t>All statements in the loop body and after break  will NOT be executed if break happens.</a:t>
            </a:r>
          </a:p>
        </p:txBody>
      </p:sp>
      <p:sp>
        <p:nvSpPr>
          <p:cNvPr id="6" name="Rectangle 3"/>
          <p:cNvSpPr>
            <a:spLocks/>
          </p:cNvSpPr>
          <p:nvPr/>
        </p:nvSpPr>
        <p:spPr bwMode="auto">
          <a:xfrm>
            <a:off x="910535" y="3253157"/>
            <a:ext cx="3455225" cy="25853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x = 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while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x &gt; 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: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print(x)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/>
              <a:ea typeface="ＭＳ Ｐゴシック" charset="0"/>
              <a:cs typeface="Time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if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x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==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3: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	break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x = x – 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print</a:t>
            </a:r>
            <a:r>
              <a:rPr lang="en-US" sz="24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x</a:t>
            </a:r>
            <a:r>
              <a:rPr lang="en-US" sz="24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)</a:t>
            </a:r>
          </a:p>
        </p:txBody>
      </p:sp>
      <p:sp>
        <p:nvSpPr>
          <p:cNvPr id="7" name="Rectangle 4"/>
          <p:cNvSpPr>
            <a:spLocks/>
          </p:cNvSpPr>
          <p:nvPr/>
        </p:nvSpPr>
        <p:spPr bwMode="auto">
          <a:xfrm>
            <a:off x="5110121" y="3418810"/>
            <a:ext cx="2117077" cy="22159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Output: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/>
              <a:ea typeface="ＭＳ Ｐゴシック" charset="0"/>
              <a:cs typeface="Time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4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382338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Regular"/>
                <a:ea typeface="+mj-ea"/>
                <a:cs typeface="Avenir Next Regular"/>
              </a:rPr>
              <a:t>Breaking out of a loop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7173B5-5C6A-A341-A2E8-B18E24EC71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21082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Times"/>
                <a:cs typeface="Times"/>
              </a:rPr>
              <a:t>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"/>
                <a:cs typeface="Times"/>
              </a:rPr>
              <a:t>break</a:t>
            </a:r>
            <a:r>
              <a:rPr lang="en-US" dirty="0">
                <a:latin typeface="Times"/>
                <a:cs typeface="Times"/>
              </a:rPr>
              <a:t> statement </a:t>
            </a:r>
            <a:r>
              <a:rPr lang="en-US" dirty="0">
                <a:solidFill>
                  <a:srgbClr val="0000FF"/>
                </a:solidFill>
                <a:latin typeface="Times"/>
                <a:cs typeface="Times"/>
              </a:rPr>
              <a:t>ends the current loop </a:t>
            </a:r>
            <a:r>
              <a:rPr lang="en-US" dirty="0">
                <a:latin typeface="Times"/>
                <a:cs typeface="Times"/>
              </a:rPr>
              <a:t>and </a:t>
            </a:r>
            <a:r>
              <a:rPr lang="en-US" dirty="0">
                <a:solidFill>
                  <a:srgbClr val="FF0000"/>
                </a:solidFill>
                <a:latin typeface="Times"/>
                <a:cs typeface="Times"/>
              </a:rPr>
              <a:t>jumps</a:t>
            </a:r>
            <a:r>
              <a:rPr lang="en-US" dirty="0">
                <a:latin typeface="Times"/>
                <a:cs typeface="Times"/>
              </a:rPr>
              <a:t> to the </a:t>
            </a:r>
            <a:r>
              <a:rPr lang="en-US" dirty="0">
                <a:solidFill>
                  <a:srgbClr val="008000"/>
                </a:solidFill>
                <a:latin typeface="Times"/>
                <a:cs typeface="Times"/>
              </a:rPr>
              <a:t>statement immediately following </a:t>
            </a:r>
            <a:r>
              <a:rPr lang="en-US" dirty="0">
                <a:latin typeface="Times"/>
                <a:cs typeface="Times"/>
              </a:rPr>
              <a:t>the loop.</a:t>
            </a:r>
          </a:p>
          <a:p>
            <a:r>
              <a:rPr lang="en-US" dirty="0">
                <a:latin typeface="Times"/>
                <a:cs typeface="Times"/>
              </a:rPr>
              <a:t>All statements in the loop body and after break  will NOT be executed if break happens.</a:t>
            </a:r>
          </a:p>
        </p:txBody>
      </p:sp>
      <p:sp>
        <p:nvSpPr>
          <p:cNvPr id="6" name="Rectangle 3"/>
          <p:cNvSpPr>
            <a:spLocks/>
          </p:cNvSpPr>
          <p:nvPr/>
        </p:nvSpPr>
        <p:spPr bwMode="auto">
          <a:xfrm>
            <a:off x="910535" y="3708822"/>
            <a:ext cx="3455225" cy="30777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x = 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while x &gt; 2: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print(x)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while True: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	print(‘x &gt; 3’)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	if  x == 3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		break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	x = x - 1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x = x – 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print(x)</a:t>
            </a:r>
          </a:p>
        </p:txBody>
      </p:sp>
      <p:sp>
        <p:nvSpPr>
          <p:cNvPr id="7" name="Rectangle 4"/>
          <p:cNvSpPr>
            <a:spLocks/>
          </p:cNvSpPr>
          <p:nvPr/>
        </p:nvSpPr>
        <p:spPr bwMode="auto">
          <a:xfrm>
            <a:off x="6112523" y="3963013"/>
            <a:ext cx="2117077" cy="25853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Output: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/>
              <a:ea typeface="ＭＳ Ｐゴシック" charset="0"/>
              <a:cs typeface="Time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x&gt;3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x&gt;3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x&gt;3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2</a:t>
            </a:r>
          </a:p>
        </p:txBody>
      </p:sp>
      <p:sp>
        <p:nvSpPr>
          <p:cNvPr id="2" name="Rectangle 1"/>
          <p:cNvSpPr/>
          <p:nvPr/>
        </p:nvSpPr>
        <p:spPr>
          <a:xfrm>
            <a:off x="1347301" y="4671393"/>
            <a:ext cx="1789044" cy="1546086"/>
          </a:xfrm>
          <a:prstGeom prst="rect">
            <a:avLst/>
          </a:prstGeom>
          <a:noFill/>
          <a:ln w="28575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0534" y="4050749"/>
            <a:ext cx="2435639" cy="2409685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94695" y="4892261"/>
            <a:ext cx="1225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"/>
                <a:ea typeface="+mn-ea"/>
                <a:cs typeface="Times"/>
              </a:rPr>
              <a:t>Innermost loop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136345" y="5245652"/>
            <a:ext cx="1524003" cy="408609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38647705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Regular"/>
                <a:ea typeface="+mj-ea"/>
                <a:cs typeface="Avenir Next Regular"/>
              </a:rPr>
              <a:t>The </a:t>
            </a:r>
            <a:r>
              <a:rPr kumimoji="0" 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venir Next Regular"/>
                <a:ea typeface="+mj-ea"/>
                <a:cs typeface="Avenir Next Regular"/>
              </a:rPr>
              <a:t>continue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Regular"/>
                <a:ea typeface="+mj-ea"/>
                <a:cs typeface="Avenir Next Regular"/>
              </a:rPr>
              <a:t>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Regular"/>
                <a:ea typeface="+mj-ea"/>
                <a:cs typeface="Avenir Next Regular"/>
              </a:rPr>
              <a:t>statement</a:t>
            </a: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7173B5-5C6A-A341-A2E8-B18E24EC71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>
                <a:latin typeface="Times"/>
                <a:cs typeface="Times"/>
              </a:rPr>
              <a:t>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"/>
                <a:cs typeface="Times"/>
              </a:rPr>
              <a:t>continue </a:t>
            </a:r>
            <a:r>
              <a:rPr lang="en-US" dirty="0">
                <a:latin typeface="Times"/>
                <a:cs typeface="Times"/>
              </a:rPr>
              <a:t>statement </a:t>
            </a:r>
            <a:r>
              <a:rPr lang="en-US" dirty="0">
                <a:solidFill>
                  <a:srgbClr val="0000FF"/>
                </a:solidFill>
                <a:latin typeface="Times"/>
                <a:cs typeface="Times"/>
              </a:rPr>
              <a:t>ends the current iteration of the innermost loop </a:t>
            </a:r>
            <a:r>
              <a:rPr lang="en-US" dirty="0">
                <a:latin typeface="Times"/>
                <a:cs typeface="Times"/>
              </a:rPr>
              <a:t>and </a:t>
            </a:r>
            <a:r>
              <a:rPr lang="en-US" dirty="0">
                <a:solidFill>
                  <a:srgbClr val="FF0000"/>
                </a:solidFill>
                <a:latin typeface="Times"/>
                <a:cs typeface="Times"/>
              </a:rPr>
              <a:t>jumps</a:t>
            </a:r>
            <a:r>
              <a:rPr lang="en-US" dirty="0">
                <a:latin typeface="Times"/>
                <a:cs typeface="Times"/>
              </a:rPr>
              <a:t> to the </a:t>
            </a:r>
            <a:r>
              <a:rPr lang="en-US" dirty="0">
                <a:solidFill>
                  <a:srgbClr val="008000"/>
                </a:solidFill>
                <a:latin typeface="Times"/>
                <a:cs typeface="Times"/>
              </a:rPr>
              <a:t>top of the loop and starts the next iteration. </a:t>
            </a:r>
            <a:endParaRPr lang="en-US" dirty="0">
              <a:latin typeface="Times"/>
              <a:cs typeface="Times"/>
            </a:endParaRPr>
          </a:p>
          <a:p>
            <a:r>
              <a:rPr lang="en-US" dirty="0">
                <a:latin typeface="Times"/>
                <a:cs typeface="Times"/>
              </a:rPr>
              <a:t>It can happen anywhere in the body of the loop, depending on your needs.</a:t>
            </a:r>
          </a:p>
        </p:txBody>
      </p:sp>
      <p:sp>
        <p:nvSpPr>
          <p:cNvPr id="6" name="Rectangle 3"/>
          <p:cNvSpPr>
            <a:spLocks/>
          </p:cNvSpPr>
          <p:nvPr/>
        </p:nvSpPr>
        <p:spPr bwMode="auto">
          <a:xfrm>
            <a:off x="910535" y="4297019"/>
            <a:ext cx="3455225" cy="24622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while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True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: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line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input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'&gt; '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if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line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==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'#'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	continue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if line ==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'done'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	break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"/>
              <a:ea typeface="ＭＳ Ｐゴシック" charset="0"/>
              <a:cs typeface="Time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print</a:t>
            </a:r>
            <a:r>
              <a:rPr lang="en-US" sz="20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line</a:t>
            </a:r>
            <a:r>
              <a:rPr lang="en-US" sz="20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print</a:t>
            </a:r>
            <a:r>
              <a:rPr lang="en-US" sz="20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'Done!’</a:t>
            </a:r>
            <a:r>
              <a:rPr lang="en-US" sz="20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29519" y="4638151"/>
            <a:ext cx="16144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+mn-ea"/>
                <a:cs typeface="Times"/>
              </a:rPr>
              <a:t>Texts in green here are received from the keyboard</a:t>
            </a:r>
          </a:p>
        </p:txBody>
      </p:sp>
      <p:sp>
        <p:nvSpPr>
          <p:cNvPr id="11" name="Rectangle 4"/>
          <p:cNvSpPr>
            <a:spLocks/>
          </p:cNvSpPr>
          <p:nvPr/>
        </p:nvSpPr>
        <p:spPr bwMode="auto">
          <a:xfrm>
            <a:off x="5110162" y="4241368"/>
            <a:ext cx="1999791" cy="25853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&gt;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hello there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hello there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&gt;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#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&gt;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print this!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print this!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&gt;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done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Done!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112064" y="5534029"/>
            <a:ext cx="1655589" cy="7597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6112064" y="5261862"/>
            <a:ext cx="1655590" cy="2041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6962537" y="5511348"/>
            <a:ext cx="779702" cy="226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6803782" y="4536089"/>
            <a:ext cx="963871" cy="8731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608281"/>
      </p:ext>
    </p:extLst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3">
            <a:extLst>
              <a:ext uri="{FF2B5EF4-FFF2-40B4-BE49-F238E27FC236}">
                <a16:creationId xmlns:a16="http://schemas.microsoft.com/office/drawing/2014/main" id="{19FCDD6B-3856-42C7-893E-E286AC2E01D3}"/>
              </a:ext>
            </a:extLst>
          </p:cNvPr>
          <p:cNvSpPr>
            <a:spLocks/>
          </p:cNvSpPr>
          <p:nvPr/>
        </p:nvSpPr>
        <p:spPr bwMode="auto">
          <a:xfrm>
            <a:off x="910535" y="4297019"/>
            <a:ext cx="3455225" cy="24622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while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True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: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line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input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'&gt; '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if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line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==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'#'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	continue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if line ==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'done'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	break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"/>
              <a:ea typeface="ＭＳ Ｐゴシック" charset="0"/>
              <a:cs typeface="Time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print</a:t>
            </a:r>
            <a:r>
              <a:rPr lang="en-US" sz="20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line</a:t>
            </a:r>
            <a:r>
              <a:rPr lang="en-US" sz="20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print</a:t>
            </a:r>
            <a:r>
              <a:rPr lang="en-US" sz="20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'Done!’</a:t>
            </a:r>
            <a:r>
              <a:rPr lang="en-US" sz="20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Regular"/>
                <a:ea typeface="+mj-ea"/>
                <a:cs typeface="Avenir Next Regular"/>
              </a:rPr>
              <a:t>The </a:t>
            </a:r>
            <a:r>
              <a:rPr kumimoji="0" 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venir Next Regular"/>
                <a:ea typeface="+mj-ea"/>
                <a:cs typeface="Avenir Next Regular"/>
              </a:rPr>
              <a:t>continue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Regular"/>
                <a:ea typeface="+mj-ea"/>
                <a:cs typeface="Avenir Next Regular"/>
              </a:rPr>
              <a:t>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Regular"/>
                <a:ea typeface="+mj-ea"/>
                <a:cs typeface="Avenir Next Regular"/>
              </a:rPr>
              <a:t>statement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7173B5-5C6A-A341-A2E8-B18E24EC71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>
                <a:latin typeface="Times"/>
                <a:cs typeface="Times"/>
              </a:rPr>
              <a:t>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"/>
                <a:cs typeface="Times"/>
              </a:rPr>
              <a:t>continue </a:t>
            </a:r>
            <a:r>
              <a:rPr lang="en-US" dirty="0">
                <a:latin typeface="Times"/>
                <a:cs typeface="Times"/>
              </a:rPr>
              <a:t>statement </a:t>
            </a:r>
            <a:r>
              <a:rPr lang="en-US" dirty="0">
                <a:solidFill>
                  <a:srgbClr val="0000FF"/>
                </a:solidFill>
                <a:latin typeface="Times"/>
                <a:cs typeface="Times"/>
              </a:rPr>
              <a:t>ends the current iteration </a:t>
            </a:r>
            <a:r>
              <a:rPr lang="en-US" dirty="0">
                <a:latin typeface="Times"/>
                <a:cs typeface="Times"/>
              </a:rPr>
              <a:t>and </a:t>
            </a:r>
            <a:r>
              <a:rPr lang="en-US" dirty="0">
                <a:solidFill>
                  <a:srgbClr val="FF0000"/>
                </a:solidFill>
                <a:latin typeface="Times"/>
                <a:cs typeface="Times"/>
              </a:rPr>
              <a:t>jumps</a:t>
            </a:r>
            <a:r>
              <a:rPr lang="en-US" dirty="0">
                <a:latin typeface="Times"/>
                <a:cs typeface="Times"/>
              </a:rPr>
              <a:t> to the </a:t>
            </a:r>
            <a:r>
              <a:rPr lang="en-US" dirty="0">
                <a:solidFill>
                  <a:srgbClr val="008000"/>
                </a:solidFill>
                <a:latin typeface="Times"/>
                <a:cs typeface="Times"/>
              </a:rPr>
              <a:t>top of the loop and starts the next iteration. </a:t>
            </a:r>
            <a:endParaRPr lang="en-US" dirty="0">
              <a:latin typeface="Times"/>
              <a:cs typeface="Times"/>
            </a:endParaRPr>
          </a:p>
          <a:p>
            <a:r>
              <a:rPr lang="en-US" dirty="0">
                <a:latin typeface="Times"/>
                <a:cs typeface="Times"/>
              </a:rPr>
              <a:t>It can happen anywhere in the body of the loop, depending on your needs.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29519" y="4638151"/>
            <a:ext cx="16144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+mn-ea"/>
                <a:cs typeface="Times"/>
              </a:rPr>
              <a:t>Texts in green here are received from the keyboard</a:t>
            </a:r>
          </a:p>
        </p:txBody>
      </p:sp>
      <p:sp>
        <p:nvSpPr>
          <p:cNvPr id="11" name="Rectangle 4"/>
          <p:cNvSpPr>
            <a:spLocks/>
          </p:cNvSpPr>
          <p:nvPr/>
        </p:nvSpPr>
        <p:spPr bwMode="auto">
          <a:xfrm>
            <a:off x="5110162" y="4241368"/>
            <a:ext cx="1999791" cy="25853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&gt;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hello there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hello there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&gt;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#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&gt;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print this!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print this!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&gt;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done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Done!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112064" y="5534029"/>
            <a:ext cx="1655589" cy="7597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6112064" y="5261862"/>
            <a:ext cx="1655590" cy="2041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6962537" y="5511348"/>
            <a:ext cx="779702" cy="226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6803782" y="4536089"/>
            <a:ext cx="963871" cy="8731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Line 5"/>
          <p:cNvSpPr>
            <a:spLocks noChangeShapeType="1"/>
          </p:cNvSpPr>
          <p:nvPr/>
        </p:nvSpPr>
        <p:spPr bwMode="auto">
          <a:xfrm flipH="1">
            <a:off x="982316" y="4638150"/>
            <a:ext cx="77857" cy="623711"/>
          </a:xfrm>
          <a:prstGeom prst="line">
            <a:avLst/>
          </a:prstGeom>
          <a:noFill/>
          <a:ln w="508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>
            <a:off x="910535" y="5261862"/>
            <a:ext cx="897490" cy="204124"/>
          </a:xfrm>
          <a:prstGeom prst="line">
            <a:avLst/>
          </a:prstGeom>
          <a:noFill/>
          <a:ln w="508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0879893"/>
      </p:ext>
    </p:extLst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Regular"/>
                <a:ea typeface="+mj-ea"/>
                <a:cs typeface="Avenir Next Regular"/>
              </a:rPr>
              <a:t>Example</a:t>
            </a:r>
          </a:p>
        </p:txBody>
      </p:sp>
      <p:sp>
        <p:nvSpPr>
          <p:cNvPr id="6" name="Rectangle 3"/>
          <p:cNvSpPr>
            <a:spLocks/>
          </p:cNvSpPr>
          <p:nvPr/>
        </p:nvSpPr>
        <p:spPr bwMode="auto">
          <a:xfrm>
            <a:off x="910535" y="2314461"/>
            <a:ext cx="3455225" cy="25853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x = 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while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x &gt; 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: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x = x – 1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"/>
              <a:ea typeface="ＭＳ Ｐゴシック" charset="0"/>
              <a:cs typeface="Time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if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x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==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3: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	continue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print(x)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"/>
              <a:ea typeface="ＭＳ Ｐゴシック" charset="0"/>
              <a:cs typeface="Time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print</a:t>
            </a:r>
            <a:r>
              <a:rPr lang="en-US" sz="24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x</a:t>
            </a:r>
            <a:r>
              <a:rPr lang="en-US" sz="24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)</a:t>
            </a:r>
          </a:p>
        </p:txBody>
      </p:sp>
      <p:sp>
        <p:nvSpPr>
          <p:cNvPr id="7" name="Rectangle 4"/>
          <p:cNvSpPr>
            <a:spLocks/>
          </p:cNvSpPr>
          <p:nvPr/>
        </p:nvSpPr>
        <p:spPr bwMode="auto">
          <a:xfrm>
            <a:off x="5562903" y="2300344"/>
            <a:ext cx="2117077" cy="25853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Output: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/>
              <a:ea typeface="ＭＳ Ｐゴシック" charset="0"/>
              <a:cs typeface="Time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4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0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7173B5-5C6A-A341-A2E8-B18E24EC71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079423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Regular"/>
                <a:ea typeface="+mj-ea"/>
                <a:cs typeface="Avenir Next Regular"/>
              </a:rPr>
              <a:t>Example</a:t>
            </a:r>
          </a:p>
        </p:txBody>
      </p:sp>
      <p:sp>
        <p:nvSpPr>
          <p:cNvPr id="6" name="Rectangle 3"/>
          <p:cNvSpPr>
            <a:spLocks/>
          </p:cNvSpPr>
          <p:nvPr/>
        </p:nvSpPr>
        <p:spPr bwMode="auto">
          <a:xfrm>
            <a:off x="910534" y="1733480"/>
            <a:ext cx="3455225" cy="36933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x = 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while x &gt; 2: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print(x)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while x &gt; 0: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	x = x - 1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	if  x &lt; 3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		continue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		print(‘x &lt; 3’)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	else: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		print(‘x &gt;= 3’)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x = x – 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print(x)</a:t>
            </a:r>
          </a:p>
        </p:txBody>
      </p:sp>
      <p:sp>
        <p:nvSpPr>
          <p:cNvPr id="7" name="Rectangle 4"/>
          <p:cNvSpPr>
            <a:spLocks/>
          </p:cNvSpPr>
          <p:nvPr/>
        </p:nvSpPr>
        <p:spPr bwMode="auto">
          <a:xfrm>
            <a:off x="6112522" y="2480114"/>
            <a:ext cx="2117077" cy="22159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Output: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/>
              <a:ea typeface="ＭＳ Ｐゴシック" charset="0"/>
              <a:cs typeface="Time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x&gt;=3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x&gt;=3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-1</a:t>
            </a:r>
          </a:p>
        </p:txBody>
      </p:sp>
      <p:sp>
        <p:nvSpPr>
          <p:cNvPr id="2" name="Rectangle 1"/>
          <p:cNvSpPr/>
          <p:nvPr/>
        </p:nvSpPr>
        <p:spPr>
          <a:xfrm>
            <a:off x="1347298" y="3003826"/>
            <a:ext cx="2341223" cy="1876943"/>
          </a:xfrm>
          <a:prstGeom prst="rect">
            <a:avLst/>
          </a:prstGeom>
          <a:noFill/>
          <a:ln w="28575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0532" y="2383183"/>
            <a:ext cx="3076163" cy="2740991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94694" y="3224695"/>
            <a:ext cx="1225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"/>
                <a:ea typeface="+mn-ea"/>
                <a:cs typeface="Times"/>
              </a:rPr>
              <a:t>Innermost loop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688521" y="3578086"/>
            <a:ext cx="971828" cy="44174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7173B5-5C6A-A341-A2E8-B18E24EC71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054686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Regular"/>
                <a:ea typeface="+mj-ea"/>
                <a:cs typeface="Avenir Next Regular"/>
              </a:rPr>
              <a:t>Indefinite loop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7173B5-5C6A-A341-A2E8-B18E24EC71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>
                <a:latin typeface="Times"/>
                <a:cs typeface="Times"/>
              </a:rPr>
              <a:t>While loops are called “</a:t>
            </a:r>
            <a:r>
              <a:rPr lang="en-US" dirty="0">
                <a:solidFill>
                  <a:srgbClr val="660066"/>
                </a:solidFill>
                <a:latin typeface="Times"/>
                <a:cs typeface="Times"/>
              </a:rPr>
              <a:t>indefinite loops</a:t>
            </a:r>
            <a:r>
              <a:rPr lang="en-US" dirty="0">
                <a:latin typeface="Times"/>
                <a:cs typeface="Times"/>
              </a:rPr>
              <a:t>” because they keep going until a logical expression becomes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"/>
                <a:cs typeface="Times"/>
              </a:rPr>
              <a:t>False</a:t>
            </a:r>
          </a:p>
          <a:p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The loops we have seen so far are easy to examine to see if they will terminate or if they are “infinite loops”</a:t>
            </a:r>
          </a:p>
          <a:p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Sometimes it is harder to be sure if a loop will terminate</a:t>
            </a:r>
          </a:p>
        </p:txBody>
      </p:sp>
    </p:spTree>
    <p:extLst>
      <p:ext uri="{BB962C8B-B14F-4D97-AF65-F5344CB8AC3E}">
        <p14:creationId xmlns:p14="http://schemas.microsoft.com/office/powerpoint/2010/main" val="1537225599"/>
      </p:ext>
    </p:extLst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Regular"/>
                <a:ea typeface="+mj-ea"/>
                <a:cs typeface="Avenir Next Regular"/>
              </a:rPr>
              <a:t>Definite loop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7173B5-5C6A-A341-A2E8-B18E24EC71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"/>
                <a:cs typeface="Times"/>
              </a:rPr>
              <a:t>Quite often we have a list of items – effectively 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"/>
                <a:cs typeface="Times"/>
              </a:rPr>
              <a:t>finite set </a:t>
            </a:r>
            <a:r>
              <a:rPr lang="en-US" dirty="0">
                <a:latin typeface="Times"/>
                <a:cs typeface="Times"/>
              </a:rPr>
              <a:t>of things</a:t>
            </a:r>
          </a:p>
          <a:p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We can write a loop to run the loop once for each of the items in a set using the Python </a:t>
            </a:r>
            <a:r>
              <a:rPr lang="en-US" dirty="0">
                <a:solidFill>
                  <a:srgbClr val="008000"/>
                </a:solidFill>
                <a:latin typeface="Times"/>
                <a:cs typeface="Times"/>
              </a:rPr>
              <a:t>for</a:t>
            </a: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 construct</a:t>
            </a:r>
          </a:p>
          <a:p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These loops are called “</a:t>
            </a:r>
            <a:r>
              <a:rPr lang="en-US" dirty="0">
                <a:solidFill>
                  <a:srgbClr val="660066"/>
                </a:solidFill>
                <a:latin typeface="Times"/>
                <a:cs typeface="Times"/>
              </a:rPr>
              <a:t>definite loops</a:t>
            </a: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” because they execute an exact number of times</a:t>
            </a:r>
          </a:p>
          <a:p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We say that “</a:t>
            </a:r>
            <a:r>
              <a:rPr lang="en-US" dirty="0">
                <a:solidFill>
                  <a:srgbClr val="008000"/>
                </a:solidFill>
                <a:latin typeface="Times"/>
                <a:cs typeface="Times"/>
              </a:rPr>
              <a:t>definite loops iterate through the members of a set</a:t>
            </a: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6256069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24EDC5-654B-453D-ADCC-FDF9608B5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Next Regular"/>
                <a:cs typeface="Avenir Next Regular"/>
              </a:rPr>
              <a:t>If statement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0DAE6D-AD9E-4F49-AF9A-7A5CFF532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48A18DA-AE12-47A4-839F-BEC584B71542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377301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"/>
                <a:cs typeface="Times"/>
              </a:rPr>
              <a:t>Syntax:</a:t>
            </a:r>
          </a:p>
          <a:p>
            <a:pPr marL="457200" lvl="1" indent="0">
              <a:buFont typeface="Arial" pitchFamily="34" charset="0"/>
              <a:buNone/>
            </a:pPr>
            <a:r>
              <a:rPr lang="en-US" dirty="0">
                <a:latin typeface="Times"/>
                <a:cs typeface="Times"/>
              </a:rPr>
              <a:t>	</a:t>
            </a:r>
            <a:r>
              <a:rPr lang="en-US" b="1" dirty="0">
                <a:solidFill>
                  <a:srgbClr val="FF0000"/>
                </a:solidFill>
                <a:latin typeface="Times"/>
                <a:cs typeface="Times"/>
              </a:rPr>
              <a:t>if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i="1" dirty="0">
                <a:solidFill>
                  <a:srgbClr val="008000"/>
                </a:solidFill>
                <a:latin typeface="Times"/>
                <a:cs typeface="Times"/>
              </a:rPr>
              <a:t>expression</a:t>
            </a:r>
            <a:r>
              <a:rPr lang="en-US" b="1" dirty="0">
                <a:solidFill>
                  <a:srgbClr val="0000FF"/>
                </a:solidFill>
                <a:latin typeface="Times"/>
                <a:cs typeface="Times"/>
              </a:rPr>
              <a:t>:</a:t>
            </a:r>
          </a:p>
          <a:p>
            <a:pPr marL="457200" lvl="1" indent="0">
              <a:buFont typeface="Arial" pitchFamily="34" charset="0"/>
              <a:buNone/>
            </a:pPr>
            <a:r>
              <a:rPr lang="en-US" dirty="0">
                <a:latin typeface="Times"/>
                <a:cs typeface="Times"/>
              </a:rPr>
              <a:t>		statement 1</a:t>
            </a:r>
          </a:p>
          <a:p>
            <a:pPr marL="457200" lvl="1" indent="0">
              <a:buFont typeface="Arial" pitchFamily="34" charset="0"/>
              <a:buNone/>
            </a:pPr>
            <a:r>
              <a:rPr lang="en-US" dirty="0">
                <a:latin typeface="Times"/>
                <a:cs typeface="Times"/>
              </a:rPr>
              <a:t>		statement 2</a:t>
            </a:r>
          </a:p>
          <a:p>
            <a:pPr marL="457200" lvl="1" indent="0">
              <a:buFont typeface="Arial" pitchFamily="34" charset="0"/>
              <a:buNone/>
            </a:pPr>
            <a:r>
              <a:rPr lang="en-US" dirty="0">
                <a:latin typeface="Times"/>
                <a:cs typeface="Times"/>
              </a:rPr>
              <a:t>		…</a:t>
            </a:r>
          </a:p>
          <a:p>
            <a:pPr marL="457200" lvl="1" indent="0">
              <a:buFont typeface="Arial" pitchFamily="34" charset="0"/>
              <a:buNone/>
            </a:pPr>
            <a:r>
              <a:rPr lang="en-US" dirty="0">
                <a:latin typeface="Times"/>
                <a:cs typeface="Times"/>
              </a:rPr>
              <a:t>		statement N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outside statement 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…</a:t>
            </a:r>
          </a:p>
          <a:p>
            <a:pPr marL="514350" indent="-457200"/>
            <a:r>
              <a:rPr lang="en-US" dirty="0">
                <a:latin typeface="Times"/>
                <a:cs typeface="Times"/>
              </a:rPr>
              <a:t>If the expression is true, statements within the if statement body will be executed, otherwise the entire “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"/>
                <a:cs typeface="Times"/>
              </a:rPr>
              <a:t>if statement</a:t>
            </a:r>
            <a:r>
              <a:rPr lang="en-US" dirty="0">
                <a:latin typeface="Times"/>
                <a:cs typeface="Times"/>
              </a:rPr>
              <a:t>” will be ignored</a:t>
            </a:r>
          </a:p>
          <a:p>
            <a:endParaRPr lang="en-US" dirty="0">
              <a:latin typeface="Times"/>
              <a:cs typeface="Times"/>
            </a:endParaRPr>
          </a:p>
        </p:txBody>
      </p:sp>
      <p:sp>
        <p:nvSpPr>
          <p:cNvPr id="8" name="Shape 98">
            <a:extLst>
              <a:ext uri="{FF2B5EF4-FFF2-40B4-BE49-F238E27FC236}">
                <a16:creationId xmlns:a16="http://schemas.microsoft.com/office/drawing/2014/main" id="{FD90A72F-F4DB-41CA-94B1-E79D8AED2A03}"/>
              </a:ext>
            </a:extLst>
          </p:cNvPr>
          <p:cNvSpPr txBox="1"/>
          <p:nvPr/>
        </p:nvSpPr>
        <p:spPr>
          <a:xfrm>
            <a:off x="2153177" y="5257800"/>
            <a:ext cx="4952692" cy="15282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0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y = 7</a:t>
            </a:r>
            <a:endParaRPr lang="en-US" sz="2000" b="0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if </a:t>
            </a:r>
            <a:r>
              <a:rPr lang="en-US" sz="2000" b="0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x+y</a:t>
            </a:r>
            <a:r>
              <a:rPr lang="en-US" sz="2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&gt; 10: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	print(“sum &gt; 10”)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sum &gt; 10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10655AE7-9EAA-4A80-B40C-BDCB938850B0}"/>
              </a:ext>
            </a:extLst>
          </p:cNvPr>
          <p:cNvSpPr txBox="1"/>
          <p:nvPr/>
        </p:nvSpPr>
        <p:spPr>
          <a:xfrm>
            <a:off x="-11044" y="2683931"/>
            <a:ext cx="1644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Times"/>
                <a:cs typeface="Times"/>
              </a:rPr>
              <a:t>if statement</a:t>
            </a:r>
          </a:p>
        </p:txBody>
      </p:sp>
      <p:cxnSp>
        <p:nvCxnSpPr>
          <p:cNvPr id="10" name="Straight Connector 7">
            <a:extLst>
              <a:ext uri="{FF2B5EF4-FFF2-40B4-BE49-F238E27FC236}">
                <a16:creationId xmlns:a16="http://schemas.microsoft.com/office/drawing/2014/main" id="{B2D29257-0A61-44C8-9576-FFC4F7A11EA0}"/>
              </a:ext>
            </a:extLst>
          </p:cNvPr>
          <p:cNvCxnSpPr/>
          <p:nvPr/>
        </p:nvCxnSpPr>
        <p:spPr>
          <a:xfrm>
            <a:off x="154609" y="2200004"/>
            <a:ext cx="1027043" cy="0"/>
          </a:xfrm>
          <a:prstGeom prst="line">
            <a:avLst/>
          </a:prstGeom>
          <a:ln w="1270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9">
            <a:extLst>
              <a:ext uri="{FF2B5EF4-FFF2-40B4-BE49-F238E27FC236}">
                <a16:creationId xmlns:a16="http://schemas.microsoft.com/office/drawing/2014/main" id="{E3EF8BFA-368C-4CFD-99BB-5CA8C891E47B}"/>
              </a:ext>
            </a:extLst>
          </p:cNvPr>
          <p:cNvCxnSpPr/>
          <p:nvPr/>
        </p:nvCxnSpPr>
        <p:spPr>
          <a:xfrm>
            <a:off x="154609" y="3730934"/>
            <a:ext cx="1027043" cy="0"/>
          </a:xfrm>
          <a:prstGeom prst="line">
            <a:avLst/>
          </a:prstGeom>
          <a:ln w="1270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8D5BA58-B0C1-4325-8857-BEFB621D0B54}"/>
              </a:ext>
            </a:extLst>
          </p:cNvPr>
          <p:cNvCxnSpPr/>
          <p:nvPr/>
        </p:nvCxnSpPr>
        <p:spPr>
          <a:xfrm>
            <a:off x="574261" y="2200004"/>
            <a:ext cx="0" cy="638170"/>
          </a:xfrm>
          <a:prstGeom prst="straightConnector1">
            <a:avLst/>
          </a:prstGeom>
          <a:ln w="12700" cmpd="sng">
            <a:solidFill>
              <a:srgbClr val="0000FF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55542CC-C4E3-4513-9629-3D4238894B17}"/>
              </a:ext>
            </a:extLst>
          </p:cNvPr>
          <p:cNvCxnSpPr/>
          <p:nvPr/>
        </p:nvCxnSpPr>
        <p:spPr>
          <a:xfrm>
            <a:off x="574261" y="3092764"/>
            <a:ext cx="0" cy="638170"/>
          </a:xfrm>
          <a:prstGeom prst="straightConnector1">
            <a:avLst/>
          </a:prstGeom>
          <a:ln w="12700" cmpd="sng">
            <a:solidFill>
              <a:srgbClr val="0000FF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6">
            <a:extLst>
              <a:ext uri="{FF2B5EF4-FFF2-40B4-BE49-F238E27FC236}">
                <a16:creationId xmlns:a16="http://schemas.microsoft.com/office/drawing/2014/main" id="{3CB82A61-7D99-42CC-9972-74BA45A4C2F7}"/>
              </a:ext>
            </a:extLst>
          </p:cNvPr>
          <p:cNvCxnSpPr/>
          <p:nvPr/>
        </p:nvCxnSpPr>
        <p:spPr>
          <a:xfrm>
            <a:off x="1501701" y="2300310"/>
            <a:ext cx="7988" cy="14306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3">
            <a:extLst>
              <a:ext uri="{FF2B5EF4-FFF2-40B4-BE49-F238E27FC236}">
                <a16:creationId xmlns:a16="http://schemas.microsoft.com/office/drawing/2014/main" id="{FFA62F7F-A6B1-4D8A-AF00-59B8C5ED63E8}"/>
              </a:ext>
            </a:extLst>
          </p:cNvPr>
          <p:cNvCxnSpPr/>
          <p:nvPr/>
        </p:nvCxnSpPr>
        <p:spPr>
          <a:xfrm>
            <a:off x="2341050" y="2532582"/>
            <a:ext cx="7988" cy="11983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4">
            <a:extLst>
              <a:ext uri="{FF2B5EF4-FFF2-40B4-BE49-F238E27FC236}">
                <a16:creationId xmlns:a16="http://schemas.microsoft.com/office/drawing/2014/main" id="{4BE23AAE-40BE-450E-AF7B-B19B086CCF8F}"/>
              </a:ext>
            </a:extLst>
          </p:cNvPr>
          <p:cNvSpPr txBox="1"/>
          <p:nvPr/>
        </p:nvSpPr>
        <p:spPr>
          <a:xfrm>
            <a:off x="1575095" y="2815765"/>
            <a:ext cx="765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Times"/>
                <a:cs typeface="Times"/>
              </a:rPr>
              <a:t>indention</a:t>
            </a:r>
          </a:p>
        </p:txBody>
      </p:sp>
      <p:pic>
        <p:nvPicPr>
          <p:cNvPr id="2050" name="Picture 2" descr="Flowchart of if statement in Python programming">
            <a:extLst>
              <a:ext uri="{FF2B5EF4-FFF2-40B4-BE49-F238E27FC236}">
                <a16:creationId xmlns:a16="http://schemas.microsoft.com/office/drawing/2014/main" id="{9A377CF8-B384-415B-BB74-9EB6BEFD3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238331"/>
            <a:ext cx="2625210" cy="28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4005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Regular"/>
                <a:ea typeface="+mj-ea"/>
                <a:cs typeface="Avenir Next Regular"/>
              </a:rPr>
              <a:t>The </a:t>
            </a:r>
            <a:r>
              <a:rPr kumimoji="0" 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venir Next Regular"/>
                <a:ea typeface="+mj-ea"/>
                <a:cs typeface="Avenir Next Regular"/>
              </a:rPr>
              <a:t>for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Regular"/>
                <a:ea typeface="+mj-ea"/>
                <a:cs typeface="Avenir Next Regular"/>
              </a:rPr>
              <a:t>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Regular"/>
                <a:ea typeface="+mj-ea"/>
                <a:cs typeface="Avenir Next Regular"/>
              </a:rPr>
              <a:t>statement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7173B5-5C6A-A341-A2E8-B18E24EC71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230832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Times"/>
                <a:cs typeface="Times"/>
              </a:rPr>
              <a:t>Syntax: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	</a:t>
            </a:r>
            <a:r>
              <a:rPr lang="en-US" b="1" i="1" dirty="0">
                <a:solidFill>
                  <a:srgbClr val="FF0000"/>
                </a:solidFill>
                <a:latin typeface="Times"/>
                <a:cs typeface="Times"/>
              </a:rPr>
              <a:t>for</a:t>
            </a:r>
            <a:r>
              <a:rPr lang="en-US" dirty="0">
                <a:solidFill>
                  <a:srgbClr val="FF0000"/>
                </a:solidFill>
                <a:latin typeface="Times"/>
                <a:cs typeface="Times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iterator </a:t>
            </a:r>
            <a:r>
              <a:rPr lang="en-US" b="1" i="1" dirty="0">
                <a:solidFill>
                  <a:srgbClr val="0000FF"/>
                </a:solidFill>
                <a:latin typeface="Times"/>
                <a:cs typeface="Times"/>
              </a:rPr>
              <a:t>in</a:t>
            </a:r>
            <a:r>
              <a:rPr lang="en-US" dirty="0">
                <a:solidFill>
                  <a:srgbClr val="0000FF"/>
                </a:solidFill>
                <a:latin typeface="Times"/>
                <a:cs typeface="Times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expression_list</a:t>
            </a:r>
            <a:r>
              <a:rPr lang="en-US" b="1" dirty="0">
                <a:solidFill>
                  <a:srgbClr val="0000FF"/>
                </a:solidFill>
                <a:latin typeface="Times"/>
                <a:cs typeface="Times"/>
              </a:rPr>
              <a:t>: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00FF"/>
                </a:solidFill>
                <a:latin typeface="Times"/>
                <a:cs typeface="Times"/>
              </a:rPr>
              <a:t>		</a:t>
            </a:r>
            <a:r>
              <a:rPr lang="en-US" b="1" dirty="0">
                <a:latin typeface="Times"/>
                <a:cs typeface="Times"/>
              </a:rPr>
              <a:t>statement 1</a:t>
            </a:r>
          </a:p>
          <a:p>
            <a:pPr marL="457200" lvl="1" indent="0">
              <a:buNone/>
            </a:pPr>
            <a:r>
              <a:rPr lang="en-US" b="1" dirty="0">
                <a:latin typeface="Times"/>
                <a:cs typeface="Times"/>
              </a:rPr>
              <a:t>		statement 2</a:t>
            </a:r>
          </a:p>
          <a:p>
            <a:pPr marL="457200" lvl="1" indent="0">
              <a:buNone/>
            </a:pPr>
            <a:r>
              <a:rPr lang="en-US" b="1" dirty="0">
                <a:latin typeface="Times"/>
                <a:cs typeface="Times"/>
              </a:rPr>
              <a:t>		…</a:t>
            </a:r>
          </a:p>
          <a:p>
            <a:pPr marL="457200" lvl="1" indent="0">
              <a:buNone/>
            </a:pPr>
            <a:r>
              <a:rPr lang="en-US" b="1" dirty="0">
                <a:latin typeface="Times"/>
                <a:cs typeface="Times"/>
              </a:rPr>
              <a:t>		statement N</a:t>
            </a:r>
          </a:p>
          <a:p>
            <a:pPr marL="514350" indent="-457200"/>
            <a:r>
              <a:rPr lang="en-US" dirty="0">
                <a:latin typeface="Times"/>
                <a:cs typeface="Times"/>
              </a:rPr>
              <a:t>The flow of execution</a:t>
            </a:r>
          </a:p>
          <a:p>
            <a:pPr lvl="1">
              <a:buFont typeface="Wingdings" charset="2"/>
              <a:buChar char="q"/>
            </a:pPr>
            <a:r>
              <a:rPr lang="en-US" dirty="0">
                <a:latin typeface="Times"/>
                <a:cs typeface="Times"/>
              </a:rPr>
              <a:t>The expression list is evaluated once; it should yield an iterable object (e.g., list, tuple, etc.)</a:t>
            </a:r>
          </a:p>
          <a:p>
            <a:pPr lvl="1">
              <a:buFont typeface="Wingdings" charset="2"/>
              <a:buChar char="q"/>
            </a:pPr>
            <a:r>
              <a:rPr lang="en-US" dirty="0">
                <a:latin typeface="Times"/>
                <a:cs typeface="Times"/>
              </a:rPr>
              <a:t>For each member in the expression_list, execute all statements in the for body.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1044" y="2761232"/>
            <a:ext cx="1910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"/>
                <a:ea typeface="+mn-ea"/>
                <a:cs typeface="Times"/>
              </a:rPr>
              <a:t>for statement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54609" y="2200004"/>
            <a:ext cx="1027043" cy="0"/>
          </a:xfrm>
          <a:prstGeom prst="line">
            <a:avLst/>
          </a:prstGeom>
          <a:ln w="1270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4609" y="3885542"/>
            <a:ext cx="1027043" cy="0"/>
          </a:xfrm>
          <a:prstGeom prst="line">
            <a:avLst/>
          </a:prstGeom>
          <a:ln w="1270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74261" y="2200004"/>
            <a:ext cx="0" cy="638170"/>
          </a:xfrm>
          <a:prstGeom prst="straightConnector1">
            <a:avLst/>
          </a:prstGeom>
          <a:ln w="12700" cmpd="sng">
            <a:solidFill>
              <a:srgbClr val="0000FF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63218" y="3247372"/>
            <a:ext cx="0" cy="638170"/>
          </a:xfrm>
          <a:prstGeom prst="straightConnector1">
            <a:avLst/>
          </a:prstGeom>
          <a:ln w="12700" cmpd="sng">
            <a:solidFill>
              <a:srgbClr val="0000FF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272559"/>
      </p:ext>
    </p:extLst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7173B5-5C6A-A341-A2E8-B18E24EC71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24013"/>
            <a:ext cx="3919538" cy="4605337"/>
          </a:xfrm>
        </p:spPr>
        <p:txBody>
          <a:bodyPr>
            <a:noAutofit/>
          </a:bodyPr>
          <a:lstStyle/>
          <a:p>
            <a:pPr marL="472059">
              <a:defRPr/>
            </a:pPr>
            <a:r>
              <a:rPr lang="en-US" sz="2800" dirty="0">
                <a:latin typeface="Times"/>
                <a:cs typeface="Times"/>
              </a:rPr>
              <a:t>The </a:t>
            </a:r>
            <a:r>
              <a:rPr lang="en-US" sz="2800" dirty="0">
                <a:solidFill>
                  <a:srgbClr val="008000"/>
                </a:solidFill>
                <a:latin typeface="Times"/>
                <a:cs typeface="Times"/>
              </a:rPr>
              <a:t>iteration variable </a:t>
            </a:r>
            <a:r>
              <a:rPr lang="ja-JP" altLang="en-US" sz="2800" dirty="0">
                <a:latin typeface="Times"/>
                <a:cs typeface="Times"/>
              </a:rPr>
              <a:t>“</a:t>
            </a:r>
            <a:r>
              <a:rPr lang="en-US" sz="2800" dirty="0">
                <a:latin typeface="Times"/>
                <a:cs typeface="Times"/>
              </a:rPr>
              <a:t>iterates</a:t>
            </a:r>
            <a:r>
              <a:rPr lang="ja-JP" altLang="en-US" sz="2800" dirty="0">
                <a:latin typeface="Times"/>
                <a:cs typeface="Times"/>
              </a:rPr>
              <a:t>”</a:t>
            </a:r>
            <a:r>
              <a:rPr lang="en-US" sz="2800" dirty="0">
                <a:latin typeface="Times"/>
                <a:cs typeface="Times"/>
              </a:rPr>
              <a:t> though the </a:t>
            </a:r>
            <a:r>
              <a:rPr lang="en-US" sz="2800" dirty="0">
                <a:solidFill>
                  <a:srgbClr val="FF7F00"/>
                </a:solidFill>
                <a:latin typeface="Times"/>
                <a:cs typeface="Times"/>
              </a:rPr>
              <a:t>sequence </a:t>
            </a:r>
            <a:r>
              <a:rPr lang="en-US" sz="2800" dirty="0">
                <a:latin typeface="Times"/>
                <a:cs typeface="Times"/>
              </a:rPr>
              <a:t>(ordered set)</a:t>
            </a:r>
          </a:p>
          <a:p>
            <a:pPr marL="472059">
              <a:defRPr/>
            </a:pPr>
            <a:r>
              <a:rPr lang="en-US" sz="2800" dirty="0">
                <a:latin typeface="Times"/>
                <a:cs typeface="Times"/>
              </a:rPr>
              <a:t>The </a:t>
            </a:r>
            <a:r>
              <a:rPr lang="en-US" sz="2800" dirty="0">
                <a:solidFill>
                  <a:srgbClr val="FF00FF"/>
                </a:solidFill>
                <a:latin typeface="Times"/>
                <a:cs typeface="Times"/>
              </a:rPr>
              <a:t>block (body)</a:t>
            </a:r>
            <a:r>
              <a:rPr lang="en-US" sz="2800" dirty="0">
                <a:latin typeface="Times"/>
                <a:cs typeface="Times"/>
              </a:rPr>
              <a:t> of code is executed once for each element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Times"/>
                <a:cs typeface="Times"/>
              </a:rPr>
              <a:t>in </a:t>
            </a:r>
            <a:r>
              <a:rPr lang="en-US" sz="2800" dirty="0">
                <a:latin typeface="Times"/>
                <a:cs typeface="Times"/>
              </a:rPr>
              <a:t>the </a:t>
            </a:r>
            <a:r>
              <a:rPr lang="en-US" sz="2800" dirty="0">
                <a:solidFill>
                  <a:srgbClr val="FF7F00"/>
                </a:solidFill>
                <a:latin typeface="Times"/>
                <a:cs typeface="Times"/>
              </a:rPr>
              <a:t>sequence</a:t>
            </a:r>
            <a:endParaRPr lang="en-US" sz="2800" dirty="0">
              <a:latin typeface="Times"/>
              <a:cs typeface="Times"/>
            </a:endParaRPr>
          </a:p>
          <a:p>
            <a:pPr marL="472059">
              <a:defRPr/>
            </a:pPr>
            <a:r>
              <a:rPr lang="en-US" sz="2800" dirty="0">
                <a:latin typeface="Times"/>
                <a:cs typeface="Times"/>
              </a:rPr>
              <a:t>The </a:t>
            </a:r>
            <a:r>
              <a:rPr lang="en-US" sz="2800" dirty="0">
                <a:solidFill>
                  <a:srgbClr val="008000"/>
                </a:solidFill>
                <a:latin typeface="Times"/>
                <a:cs typeface="Times"/>
              </a:rPr>
              <a:t>iteration variable </a:t>
            </a:r>
            <a:r>
              <a:rPr lang="en-US" sz="2800" dirty="0">
                <a:latin typeface="Times"/>
                <a:cs typeface="Times"/>
              </a:rPr>
              <a:t>moves through all of the values </a:t>
            </a:r>
            <a:r>
              <a:rPr lang="en-US" sz="2800" dirty="0">
                <a:solidFill>
                  <a:srgbClr val="E46C0A"/>
                </a:solidFill>
                <a:latin typeface="Times"/>
                <a:cs typeface="Times"/>
              </a:rPr>
              <a:t>in </a:t>
            </a:r>
            <a:r>
              <a:rPr lang="en-US" sz="2800" dirty="0">
                <a:latin typeface="Times"/>
                <a:cs typeface="Times"/>
              </a:rPr>
              <a:t>the </a:t>
            </a:r>
            <a:r>
              <a:rPr lang="en-US" sz="2800" dirty="0">
                <a:solidFill>
                  <a:srgbClr val="FF7F00"/>
                </a:solidFill>
                <a:latin typeface="Times"/>
                <a:cs typeface="Times"/>
              </a:rPr>
              <a:t>sequence</a:t>
            </a:r>
          </a:p>
        </p:txBody>
      </p:sp>
      <p:sp>
        <p:nvSpPr>
          <p:cNvPr id="32771" name="Rectangle 3"/>
          <p:cNvSpPr>
            <a:spLocks/>
          </p:cNvSpPr>
          <p:nvPr/>
        </p:nvSpPr>
        <p:spPr bwMode="auto">
          <a:xfrm>
            <a:off x="4579144" y="3941446"/>
            <a:ext cx="3670075" cy="9848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for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i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in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[5, 4, 3, 2, 1]: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   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print(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i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)</a:t>
            </a:r>
          </a:p>
        </p:txBody>
      </p:sp>
      <p:sp>
        <p:nvSpPr>
          <p:cNvPr id="32772" name="Rectangle 4"/>
          <p:cNvSpPr>
            <a:spLocks/>
          </p:cNvSpPr>
          <p:nvPr/>
        </p:nvSpPr>
        <p:spPr bwMode="auto">
          <a:xfrm>
            <a:off x="4305092" y="3068389"/>
            <a:ext cx="17587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Iteration variable</a:t>
            </a:r>
          </a:p>
        </p:txBody>
      </p:sp>
      <p:sp>
        <p:nvSpPr>
          <p:cNvPr id="32773" name="Rectangle 5"/>
          <p:cNvSpPr>
            <a:spLocks/>
          </p:cNvSpPr>
          <p:nvPr/>
        </p:nvSpPr>
        <p:spPr bwMode="auto">
          <a:xfrm>
            <a:off x="6372676" y="2795200"/>
            <a:ext cx="2636044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Five-element sequence</a:t>
            </a:r>
          </a:p>
        </p:txBody>
      </p:sp>
      <p:sp>
        <p:nvSpPr>
          <p:cNvPr id="32774" name="Line 6"/>
          <p:cNvSpPr>
            <a:spLocks noChangeShapeType="1"/>
          </p:cNvSpPr>
          <p:nvPr/>
        </p:nvSpPr>
        <p:spPr bwMode="auto">
          <a:xfrm rot="10800000">
            <a:off x="5098852" y="3387328"/>
            <a:ext cx="19645" cy="508397"/>
          </a:xfrm>
          <a:prstGeom prst="line">
            <a:avLst/>
          </a:prstGeom>
          <a:noFill/>
          <a:ln w="63500">
            <a:solidFill>
              <a:srgbClr val="0080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/>
              <a:ea typeface="+mn-ea"/>
              <a:cs typeface="Times"/>
            </a:endParaRPr>
          </a:p>
        </p:txBody>
      </p:sp>
      <p:sp>
        <p:nvSpPr>
          <p:cNvPr id="32775" name="Line 7"/>
          <p:cNvSpPr>
            <a:spLocks noChangeShapeType="1"/>
          </p:cNvSpPr>
          <p:nvPr/>
        </p:nvSpPr>
        <p:spPr bwMode="auto">
          <a:xfrm rot="10800000" flipH="1">
            <a:off x="6730306" y="3332560"/>
            <a:ext cx="409872" cy="616744"/>
          </a:xfrm>
          <a:prstGeom prst="line">
            <a:avLst/>
          </a:prstGeom>
          <a:noFill/>
          <a:ln w="63500">
            <a:solidFill>
              <a:srgbClr val="FF7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/>
              <a:ea typeface="+mn-ea"/>
              <a:cs typeface="Time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Regular"/>
                <a:ea typeface="+mj-ea"/>
                <a:cs typeface="Avenir Next Regular"/>
              </a:rPr>
              <a:t>The </a:t>
            </a:r>
            <a:r>
              <a:rPr kumimoji="0" 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venir Next Regular"/>
                <a:ea typeface="+mj-ea"/>
                <a:cs typeface="Avenir Next Regular"/>
              </a:rPr>
              <a:t>for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Regular"/>
                <a:ea typeface="+mj-ea"/>
                <a:cs typeface="Avenir Next Regular"/>
              </a:rPr>
              <a:t>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Regular"/>
                <a:ea typeface="+mj-ea"/>
                <a:cs typeface="Avenir Next Regular"/>
              </a:rPr>
              <a:t>statement</a:t>
            </a:r>
          </a:p>
        </p:txBody>
      </p:sp>
    </p:spTree>
    <p:extLst>
      <p:ext uri="{BB962C8B-B14F-4D97-AF65-F5344CB8AC3E}">
        <p14:creationId xmlns:p14="http://schemas.microsoft.com/office/powerpoint/2010/main" val="33170810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Regular"/>
                <a:ea typeface="+mj-ea"/>
                <a:cs typeface="Avenir Next Regular"/>
              </a:rPr>
              <a:t>Example (1)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7173B5-5C6A-A341-A2E8-B18E24EC71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2"/>
          <p:cNvSpPr>
            <a:spLocks/>
          </p:cNvSpPr>
          <p:nvPr/>
        </p:nvSpPr>
        <p:spPr bwMode="auto">
          <a:xfrm>
            <a:off x="1034084" y="2656650"/>
            <a:ext cx="4587594" cy="1846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for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i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in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[5, 4, 3, 2, 1]: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  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print</a:t>
            </a:r>
            <a:r>
              <a:rPr lang="en-US" sz="40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(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i</a:t>
            </a:r>
            <a:r>
              <a:rPr lang="en-US" sz="40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)</a:t>
            </a:r>
          </a:p>
          <a:p>
            <a:pPr lvl="0" defTabSz="457200"/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print</a:t>
            </a:r>
            <a:r>
              <a:rPr lang="en-US" sz="40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(</a:t>
            </a:r>
            <a:r>
              <a:rPr lang="en-US" sz="4000" dirty="0">
                <a:solidFill>
                  <a:srgbClr val="FF7F00"/>
                </a:solidFill>
                <a:latin typeface="Times"/>
                <a:ea typeface="ＭＳ Ｐゴシック" charset="0"/>
                <a:cs typeface="Times"/>
              </a:rPr>
              <a:t>'Bingo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!'</a:t>
            </a:r>
            <a:r>
              <a:rPr lang="en-US" sz="40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)</a:t>
            </a:r>
          </a:p>
        </p:txBody>
      </p:sp>
      <p:sp>
        <p:nvSpPr>
          <p:cNvPr id="12" name="Rectangle 3"/>
          <p:cNvSpPr>
            <a:spLocks/>
          </p:cNvSpPr>
          <p:nvPr/>
        </p:nvSpPr>
        <p:spPr bwMode="auto">
          <a:xfrm>
            <a:off x="6302375" y="1621861"/>
            <a:ext cx="1425070" cy="43088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Output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4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Bingo!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941234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/>
          </p:cNvSpPr>
          <p:nvPr/>
        </p:nvSpPr>
        <p:spPr bwMode="auto">
          <a:xfrm>
            <a:off x="4650332" y="2774991"/>
            <a:ext cx="2752556" cy="11079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for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in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[5, 4, 3, 2, 1]: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print</a:t>
            </a:r>
            <a:r>
              <a:rPr lang="en-US" sz="24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i</a:t>
            </a:r>
            <a:r>
              <a:rPr lang="en-US" sz="24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print</a:t>
            </a:r>
            <a:r>
              <a:rPr lang="en-US" sz="24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'Bingo!'</a:t>
            </a:r>
            <a:r>
              <a:rPr lang="en-US" sz="24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)</a:t>
            </a:r>
          </a:p>
        </p:txBody>
      </p:sp>
      <p:sp>
        <p:nvSpPr>
          <p:cNvPr id="31747" name="Rectangle 3"/>
          <p:cNvSpPr>
            <a:spLocks/>
          </p:cNvSpPr>
          <p:nvPr/>
        </p:nvSpPr>
        <p:spPr bwMode="auto">
          <a:xfrm>
            <a:off x="7667923" y="2405660"/>
            <a:ext cx="711733" cy="1846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4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Bingo!</a:t>
            </a:r>
          </a:p>
        </p:txBody>
      </p:sp>
      <p:sp>
        <p:nvSpPr>
          <p:cNvPr id="31748" name="Line 4"/>
          <p:cNvSpPr>
            <a:spLocks noChangeShapeType="1"/>
          </p:cNvSpPr>
          <p:nvPr/>
        </p:nvSpPr>
        <p:spPr bwMode="auto">
          <a:xfrm rot="10800000">
            <a:off x="1925241" y="1465660"/>
            <a:ext cx="8037" cy="425053"/>
          </a:xfrm>
          <a:prstGeom prst="line">
            <a:avLst/>
          </a:prstGeom>
          <a:noFill/>
          <a:ln w="50800">
            <a:solidFill>
              <a:srgbClr val="0080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/>
              <a:ea typeface="+mn-ea"/>
              <a:cs typeface="Times"/>
            </a:endParaRPr>
          </a:p>
        </p:txBody>
      </p:sp>
      <p:sp>
        <p:nvSpPr>
          <p:cNvPr id="31749" name="AutoShape 5"/>
          <p:cNvSpPr>
            <a:spLocks/>
          </p:cNvSpPr>
          <p:nvPr/>
        </p:nvSpPr>
        <p:spPr bwMode="auto">
          <a:xfrm>
            <a:off x="1128712" y="1885950"/>
            <a:ext cx="1614488" cy="95250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  <a:extLst/>
        </p:spPr>
        <p:txBody>
          <a:bodyPr lIns="0" tIns="0" rIns="0" bIns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"/>
                <a:ea typeface="ＭＳ Ｐゴシック" charset="0"/>
                <a:cs typeface="Times"/>
              </a:rPr>
              <a:t>Done?</a:t>
            </a:r>
          </a:p>
        </p:txBody>
      </p:sp>
      <p:sp>
        <p:nvSpPr>
          <p:cNvPr id="31750" name="Line 6"/>
          <p:cNvSpPr>
            <a:spLocks noChangeShapeType="1"/>
          </p:cNvSpPr>
          <p:nvPr/>
        </p:nvSpPr>
        <p:spPr bwMode="auto">
          <a:xfrm rot="10800000">
            <a:off x="1935957" y="2838450"/>
            <a:ext cx="6251" cy="1123950"/>
          </a:xfrm>
          <a:prstGeom prst="line">
            <a:avLst/>
          </a:prstGeom>
          <a:noFill/>
          <a:ln w="50800">
            <a:solidFill>
              <a:srgbClr val="008000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/>
              <a:ea typeface="+mn-ea"/>
              <a:cs typeface="Times"/>
            </a:endParaRPr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 rot="10800000" flipH="1">
            <a:off x="3154859" y="2605088"/>
            <a:ext cx="8930" cy="483394"/>
          </a:xfrm>
          <a:prstGeom prst="line">
            <a:avLst/>
          </a:prstGeom>
          <a:noFill/>
          <a:ln w="50800">
            <a:solidFill>
              <a:srgbClr val="0080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/>
              <a:ea typeface="+mn-ea"/>
              <a:cs typeface="Times"/>
            </a:endParaRPr>
          </a:p>
        </p:txBody>
      </p:sp>
      <p:sp>
        <p:nvSpPr>
          <p:cNvPr id="31752" name="Line 8"/>
          <p:cNvSpPr>
            <a:spLocks noChangeShapeType="1"/>
          </p:cNvSpPr>
          <p:nvPr/>
        </p:nvSpPr>
        <p:spPr bwMode="auto">
          <a:xfrm flipH="1">
            <a:off x="3153073" y="2978944"/>
            <a:ext cx="2679" cy="985838"/>
          </a:xfrm>
          <a:prstGeom prst="line">
            <a:avLst/>
          </a:prstGeom>
          <a:noFill/>
          <a:ln w="508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/>
              <a:ea typeface="+mn-ea"/>
              <a:cs typeface="Times"/>
            </a:endParaRPr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1940422" y="3951685"/>
            <a:ext cx="1230511" cy="10715"/>
          </a:xfrm>
          <a:prstGeom prst="line">
            <a:avLst/>
          </a:prstGeom>
          <a:noFill/>
          <a:ln w="508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/>
              <a:ea typeface="+mn-ea"/>
              <a:cs typeface="Times"/>
            </a:endParaRPr>
          </a:p>
        </p:txBody>
      </p:sp>
      <p:sp>
        <p:nvSpPr>
          <p:cNvPr id="31754" name="Line 10"/>
          <p:cNvSpPr>
            <a:spLocks noChangeShapeType="1"/>
          </p:cNvSpPr>
          <p:nvPr/>
        </p:nvSpPr>
        <p:spPr bwMode="auto">
          <a:xfrm flipH="1">
            <a:off x="928688" y="2369344"/>
            <a:ext cx="223242" cy="2381"/>
          </a:xfrm>
          <a:prstGeom prst="line">
            <a:avLst/>
          </a:prstGeom>
          <a:noFill/>
          <a:ln w="50800">
            <a:solidFill>
              <a:srgbClr val="008000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/>
              <a:ea typeface="+mn-ea"/>
              <a:cs typeface="Times"/>
            </a:endParaRPr>
          </a:p>
        </p:txBody>
      </p:sp>
      <p:sp>
        <p:nvSpPr>
          <p:cNvPr id="31755" name="Line 11"/>
          <p:cNvSpPr>
            <a:spLocks noChangeShapeType="1"/>
          </p:cNvSpPr>
          <p:nvPr/>
        </p:nvSpPr>
        <p:spPr bwMode="auto">
          <a:xfrm rot="10800000" flipH="1">
            <a:off x="1933278" y="4500563"/>
            <a:ext cx="8930" cy="483394"/>
          </a:xfrm>
          <a:prstGeom prst="line">
            <a:avLst/>
          </a:prstGeom>
          <a:noFill/>
          <a:ln w="50800">
            <a:solidFill>
              <a:srgbClr val="0080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/>
              <a:ea typeface="+mn-ea"/>
              <a:cs typeface="Times"/>
            </a:endParaRPr>
          </a:p>
        </p:txBody>
      </p:sp>
      <p:sp>
        <p:nvSpPr>
          <p:cNvPr id="31756" name="Line 12"/>
          <p:cNvSpPr>
            <a:spLocks noChangeShapeType="1"/>
          </p:cNvSpPr>
          <p:nvPr/>
        </p:nvSpPr>
        <p:spPr bwMode="auto">
          <a:xfrm rot="10800000">
            <a:off x="945654" y="2409825"/>
            <a:ext cx="1786" cy="2084785"/>
          </a:xfrm>
          <a:prstGeom prst="line">
            <a:avLst/>
          </a:prstGeom>
          <a:noFill/>
          <a:ln w="50800">
            <a:solidFill>
              <a:srgbClr val="0080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/>
              <a:ea typeface="+mn-ea"/>
              <a:cs typeface="Times"/>
            </a:endParaRPr>
          </a:p>
        </p:txBody>
      </p:sp>
      <p:sp>
        <p:nvSpPr>
          <p:cNvPr id="31757" name="Line 13"/>
          <p:cNvSpPr>
            <a:spLocks noChangeShapeType="1"/>
          </p:cNvSpPr>
          <p:nvPr/>
        </p:nvSpPr>
        <p:spPr bwMode="auto">
          <a:xfrm>
            <a:off x="945654" y="4513660"/>
            <a:ext cx="985838" cy="0"/>
          </a:xfrm>
          <a:prstGeom prst="line">
            <a:avLst/>
          </a:prstGeom>
          <a:noFill/>
          <a:ln w="508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/>
              <a:ea typeface="+mn-ea"/>
              <a:cs typeface="Times"/>
            </a:endParaRPr>
          </a:p>
        </p:txBody>
      </p:sp>
      <p:sp>
        <p:nvSpPr>
          <p:cNvPr id="31758" name="Rectangle 14"/>
          <p:cNvSpPr>
            <a:spLocks/>
          </p:cNvSpPr>
          <p:nvPr/>
        </p:nvSpPr>
        <p:spPr bwMode="auto">
          <a:xfrm>
            <a:off x="755006" y="1947475"/>
            <a:ext cx="5188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Yes</a:t>
            </a:r>
          </a:p>
        </p:txBody>
      </p:sp>
      <p:sp>
        <p:nvSpPr>
          <p:cNvPr id="31759" name="Rectangle 15"/>
          <p:cNvSpPr>
            <a:spLocks/>
          </p:cNvSpPr>
          <p:nvPr/>
        </p:nvSpPr>
        <p:spPr bwMode="auto">
          <a:xfrm>
            <a:off x="1014413" y="4933950"/>
            <a:ext cx="1850231" cy="5619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"/>
                <a:ea typeface="ＭＳ Ｐゴシック" charset="0"/>
                <a:cs typeface="Times"/>
              </a:rPr>
              <a:t>print(</a:t>
            </a:r>
            <a:r>
              <a:rPr lang="en-US" sz="2200" dirty="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"/>
                <a:ea typeface="ＭＳ Ｐゴシック" charset="0"/>
                <a:cs typeface="Times"/>
              </a:rPr>
              <a:t>'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"/>
                <a:ea typeface="ＭＳ Ｐゴシック" charset="0"/>
                <a:cs typeface="Times"/>
              </a:rPr>
              <a:t>Bingo!')</a:t>
            </a:r>
          </a:p>
        </p:txBody>
      </p:sp>
      <p:sp>
        <p:nvSpPr>
          <p:cNvPr id="31760" name="Rectangle 16"/>
          <p:cNvSpPr>
            <a:spLocks/>
          </p:cNvSpPr>
          <p:nvPr/>
        </p:nvSpPr>
        <p:spPr bwMode="auto">
          <a:xfrm>
            <a:off x="2928937" y="3048000"/>
            <a:ext cx="1643063" cy="5619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"/>
                <a:ea typeface="ＭＳ Ｐゴシック" charset="0"/>
                <a:cs typeface="Times"/>
              </a:rPr>
              <a:t>print(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"/>
                <a:ea typeface="ＭＳ Ｐゴシック" charset="0"/>
                <a:cs typeface="Times"/>
              </a:rPr>
              <a:t>i</a:t>
            </a:r>
            <a:r>
              <a:rPr lang="en-US" sz="2200" dirty="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"/>
                <a:ea typeface="ＭＳ Ｐゴシック" charset="0"/>
                <a:cs typeface="Times"/>
              </a:rPr>
              <a:t>)</a:t>
            </a:r>
          </a:p>
        </p:txBody>
      </p:sp>
      <p:sp>
        <p:nvSpPr>
          <p:cNvPr id="31761" name="Rectangle 17"/>
          <p:cNvSpPr>
            <a:spLocks/>
          </p:cNvSpPr>
          <p:nvPr/>
        </p:nvSpPr>
        <p:spPr bwMode="auto">
          <a:xfrm>
            <a:off x="2343150" y="1808975"/>
            <a:ext cx="5214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No</a:t>
            </a:r>
          </a:p>
        </p:txBody>
      </p:sp>
      <p:sp>
        <p:nvSpPr>
          <p:cNvPr id="31762" name="Rectangle 18"/>
          <p:cNvSpPr>
            <a:spLocks/>
          </p:cNvSpPr>
          <p:nvPr/>
        </p:nvSpPr>
        <p:spPr bwMode="auto">
          <a:xfrm>
            <a:off x="2821781" y="2085975"/>
            <a:ext cx="1750219" cy="5619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xtLst/>
        </p:spPr>
        <p:txBody>
          <a:bodyPr lIns="0" tIns="0" rIns="0" bIns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"/>
                <a:ea typeface="ＭＳ Ｐゴシック" charset="0"/>
                <a:cs typeface="Times"/>
              </a:rPr>
              <a:t>Move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"/>
                <a:ea typeface="ＭＳ Ｐゴシック" charset="0"/>
                <a:cs typeface="Times"/>
              </a:rPr>
              <a:t>i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"/>
                <a:ea typeface="ＭＳ Ｐゴシック" charset="0"/>
                <a:cs typeface="Times"/>
              </a:rPr>
              <a:t> ahead</a:t>
            </a:r>
          </a:p>
        </p:txBody>
      </p:sp>
      <p:sp>
        <p:nvSpPr>
          <p:cNvPr id="31763" name="Rectangle 19"/>
          <p:cNvSpPr>
            <a:spLocks/>
          </p:cNvSpPr>
          <p:nvPr/>
        </p:nvSpPr>
        <p:spPr bwMode="auto">
          <a:xfrm>
            <a:off x="3098601" y="5153859"/>
            <a:ext cx="5700713" cy="12477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Definite loops (for loops) have explicit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iteration variables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that change each time through a loop.  These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iteration variables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move through the sequence or set. </a:t>
            </a: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Regular"/>
                <a:ea typeface="+mj-ea"/>
                <a:cs typeface="Avenir Next Regular"/>
              </a:rPr>
              <a:t>The </a:t>
            </a:r>
            <a:r>
              <a:rPr kumimoji="0" 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venir Next Regular"/>
                <a:ea typeface="+mj-ea"/>
                <a:cs typeface="Avenir Next Regular"/>
              </a:rPr>
              <a:t>for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Regular"/>
                <a:ea typeface="+mj-ea"/>
                <a:cs typeface="Avenir Next Regular"/>
              </a:rPr>
              <a:t>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Regular"/>
                <a:ea typeface="+mj-ea"/>
                <a:cs typeface="Avenir Next Regular"/>
              </a:rPr>
              <a:t>statement</a:t>
            </a: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7173B5-5C6A-A341-A2E8-B18E24EC71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Line 10">
            <a:extLst>
              <a:ext uri="{FF2B5EF4-FFF2-40B4-BE49-F238E27FC236}">
                <a16:creationId xmlns:a16="http://schemas.microsoft.com/office/drawing/2014/main" id="{846B481D-1787-40E8-ADB2-C5CE4B6EBE7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74193" y="2369344"/>
            <a:ext cx="338013" cy="0"/>
          </a:xfrm>
          <a:prstGeom prst="line">
            <a:avLst/>
          </a:prstGeom>
          <a:noFill/>
          <a:ln w="50800">
            <a:solidFill>
              <a:srgbClr val="008000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/>
              <a:ea typeface="+mn-ea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5563510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Regular"/>
                <a:ea typeface="+mj-ea"/>
                <a:cs typeface="Avenir Next Regular"/>
              </a:rPr>
              <a:t>Example (2)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7173B5-5C6A-A341-A2E8-B18E24EC71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2"/>
          <p:cNvSpPr>
            <a:spLocks/>
          </p:cNvSpPr>
          <p:nvPr/>
        </p:nvSpPr>
        <p:spPr bwMode="auto">
          <a:xfrm>
            <a:off x="1034084" y="1733321"/>
            <a:ext cx="4591000" cy="36933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for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i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in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[5, 4, 3, 2, 1]: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if 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i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% 2 == 0: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	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print(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i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, “: even”)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Times"/>
              <a:ea typeface="ＭＳ Ｐゴシック" charset="0"/>
              <a:cs typeface="Time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else: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	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print(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i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, “: odd”)</a:t>
            </a:r>
          </a:p>
          <a:p>
            <a:pPr defTabSz="457200"/>
            <a:r>
              <a:rPr lang="en-US" sz="40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print(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'Bingo!'</a:t>
            </a:r>
            <a:r>
              <a:rPr lang="en-US" sz="40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)</a:t>
            </a:r>
          </a:p>
        </p:txBody>
      </p:sp>
      <p:sp>
        <p:nvSpPr>
          <p:cNvPr id="12" name="Rectangle 3"/>
          <p:cNvSpPr>
            <a:spLocks/>
          </p:cNvSpPr>
          <p:nvPr/>
        </p:nvSpPr>
        <p:spPr bwMode="auto">
          <a:xfrm>
            <a:off x="6302375" y="1621861"/>
            <a:ext cx="1495602" cy="43088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Output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5: odd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4: even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3: odd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2: even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1: odd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Bingo!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175897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Regular"/>
                <a:ea typeface="+mj-ea"/>
                <a:cs typeface="Avenir Next Regular"/>
              </a:rPr>
              <a:t>Nested </a:t>
            </a:r>
            <a:r>
              <a:rPr kumimoji="0" 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venir Next Regular"/>
                <a:ea typeface="+mj-ea"/>
                <a:cs typeface="Avenir Next Regular"/>
              </a:rPr>
              <a:t>for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Regular"/>
                <a:ea typeface="+mj-ea"/>
                <a:cs typeface="Avenir Next Regular"/>
              </a:rPr>
              <a:t>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Regular"/>
                <a:ea typeface="+mj-ea"/>
                <a:cs typeface="Avenir Next Regular"/>
              </a:rPr>
              <a:t>statement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7173B5-5C6A-A341-A2E8-B18E24EC71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501491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imes"/>
                <a:cs typeface="Times"/>
              </a:rPr>
              <a:t>Syntax: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	</a:t>
            </a:r>
            <a:r>
              <a:rPr lang="en-US" b="1" i="1" dirty="0">
                <a:solidFill>
                  <a:srgbClr val="FF0000"/>
                </a:solidFill>
                <a:latin typeface="Times"/>
                <a:cs typeface="Times"/>
              </a:rPr>
              <a:t>for</a:t>
            </a:r>
            <a:r>
              <a:rPr lang="en-US" dirty="0">
                <a:solidFill>
                  <a:srgbClr val="FF0000"/>
                </a:solidFill>
                <a:latin typeface="Times"/>
                <a:cs typeface="Times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iterator </a:t>
            </a:r>
            <a:r>
              <a:rPr lang="en-US" b="1" i="1" dirty="0">
                <a:solidFill>
                  <a:srgbClr val="0000FF"/>
                </a:solidFill>
                <a:latin typeface="Times"/>
                <a:cs typeface="Times"/>
              </a:rPr>
              <a:t>in</a:t>
            </a:r>
            <a:r>
              <a:rPr lang="en-US" dirty="0">
                <a:solidFill>
                  <a:srgbClr val="0000FF"/>
                </a:solidFill>
                <a:latin typeface="Times"/>
                <a:cs typeface="Times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expression_list</a:t>
            </a:r>
            <a:r>
              <a:rPr lang="en-US" b="1" dirty="0">
                <a:solidFill>
                  <a:srgbClr val="0000FF"/>
                </a:solidFill>
                <a:latin typeface="Times"/>
                <a:cs typeface="Times"/>
              </a:rPr>
              <a:t>: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00FF"/>
                </a:solidFill>
                <a:latin typeface="Times"/>
                <a:cs typeface="Times"/>
              </a:rPr>
              <a:t>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"/>
                <a:cs typeface="Times"/>
              </a:rPr>
              <a:t>statement 1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"/>
                <a:cs typeface="Times"/>
              </a:rPr>
              <a:t>		statement 2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	…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	</a:t>
            </a:r>
            <a:r>
              <a:rPr lang="en-US" b="1" i="1" dirty="0">
                <a:solidFill>
                  <a:srgbClr val="008000"/>
                </a:solidFill>
                <a:latin typeface="Times"/>
                <a:cs typeface="Times"/>
              </a:rPr>
              <a:t>for</a:t>
            </a:r>
            <a:r>
              <a:rPr lang="en-US" dirty="0">
                <a:latin typeface="Times"/>
                <a:cs typeface="Times"/>
              </a:rPr>
              <a:t> iterator </a:t>
            </a:r>
            <a:r>
              <a:rPr lang="en-US" b="1" i="1" dirty="0">
                <a:solidFill>
                  <a:srgbClr val="008000"/>
                </a:solidFill>
                <a:latin typeface="Times"/>
                <a:cs typeface="Times"/>
              </a:rPr>
              <a:t>in</a:t>
            </a:r>
            <a:r>
              <a:rPr lang="en-US" dirty="0">
                <a:latin typeface="Times"/>
                <a:cs typeface="Times"/>
              </a:rPr>
              <a:t> expression_list</a:t>
            </a:r>
            <a:r>
              <a:rPr lang="en-US" b="1" dirty="0">
                <a:solidFill>
                  <a:srgbClr val="0000FF"/>
                </a:solidFill>
                <a:latin typeface="Times"/>
                <a:cs typeface="Times"/>
              </a:rPr>
              <a:t>: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	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"/>
                <a:cs typeface="Times"/>
              </a:rPr>
              <a:t>statement 1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"/>
                <a:cs typeface="Times"/>
              </a:rPr>
              <a:t>			…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"/>
                <a:cs typeface="Times"/>
              </a:rPr>
              <a:t>			statement N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	</a:t>
            </a:r>
            <a:r>
              <a:rPr lang="en-US" dirty="0">
                <a:solidFill>
                  <a:srgbClr val="E46C0A"/>
                </a:solidFill>
                <a:latin typeface="Times"/>
                <a:cs typeface="Times"/>
              </a:rPr>
              <a:t>statement (outer for)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statements (after outer for)</a:t>
            </a:r>
          </a:p>
          <a:p>
            <a:pPr marL="457200" lvl="1" indent="0">
              <a:buNone/>
            </a:pPr>
            <a:endParaRPr lang="en-US" dirty="0">
              <a:latin typeface="Times"/>
              <a:cs typeface="Time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1044" y="3941781"/>
            <a:ext cx="19105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"/>
                <a:ea typeface="+mn-ea"/>
                <a:cs typeface="Times"/>
              </a:rPr>
              <a:t>Outer for statement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54609" y="2200004"/>
            <a:ext cx="1027043" cy="0"/>
          </a:xfrm>
          <a:prstGeom prst="line">
            <a:avLst/>
          </a:prstGeom>
          <a:ln w="1270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4609" y="6356350"/>
            <a:ext cx="1027043" cy="0"/>
          </a:xfrm>
          <a:prstGeom prst="line">
            <a:avLst/>
          </a:prstGeom>
          <a:ln w="1270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52175" y="2200004"/>
            <a:ext cx="22086" cy="1852953"/>
          </a:xfrm>
          <a:prstGeom prst="straightConnector1">
            <a:avLst/>
          </a:prstGeom>
          <a:ln w="12700" cmpd="sng">
            <a:solidFill>
              <a:srgbClr val="0000FF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52175" y="4649304"/>
            <a:ext cx="22086" cy="1707046"/>
          </a:xfrm>
          <a:prstGeom prst="straightConnector1">
            <a:avLst/>
          </a:prstGeom>
          <a:ln w="12700" cmpd="sng">
            <a:solidFill>
              <a:srgbClr val="0000FF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603460" y="4481106"/>
            <a:ext cx="225949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"/>
                <a:ea typeface="+mn-ea"/>
                <a:cs typeface="Times"/>
              </a:rPr>
              <a:t>Inner for statement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5952435" y="3941781"/>
            <a:ext cx="1027043" cy="0"/>
          </a:xfrm>
          <a:prstGeom prst="line">
            <a:avLst/>
          </a:prstGeom>
          <a:ln w="127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952435" y="5445224"/>
            <a:ext cx="1027043" cy="0"/>
          </a:xfrm>
          <a:prstGeom prst="line">
            <a:avLst/>
          </a:prstGeom>
          <a:ln w="127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</p:cNvCxnSpPr>
          <p:nvPr/>
        </p:nvCxnSpPr>
        <p:spPr>
          <a:xfrm>
            <a:off x="6372087" y="3941781"/>
            <a:ext cx="0" cy="608132"/>
          </a:xfrm>
          <a:prstGeom prst="straightConnector1">
            <a:avLst/>
          </a:prstGeom>
          <a:ln w="12700" cmpd="sng">
            <a:solidFill>
              <a:srgbClr val="008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6372087" y="4848087"/>
            <a:ext cx="0" cy="597137"/>
          </a:xfrm>
          <a:prstGeom prst="straightConnector1">
            <a:avLst/>
          </a:prstGeom>
          <a:ln w="12700" cmpd="sng">
            <a:solidFill>
              <a:srgbClr val="008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96881"/>
      </p:ext>
    </p:extLst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Regular"/>
                <a:ea typeface="+mj-ea"/>
                <a:cs typeface="Avenir Next Regular"/>
              </a:rPr>
              <a:t>Example (1)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7173B5-5C6A-A341-A2E8-B18E24EC71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2"/>
          <p:cNvSpPr>
            <a:spLocks/>
          </p:cNvSpPr>
          <p:nvPr/>
        </p:nvSpPr>
        <p:spPr bwMode="auto">
          <a:xfrm>
            <a:off x="1034084" y="2348874"/>
            <a:ext cx="3752580" cy="24622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for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i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in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[1, 2, 3]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: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for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31859C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j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in [1, 2, 3]: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	print(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i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*j)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"/>
              <a:ea typeface="ＭＳ Ｐゴシック" charset="0"/>
              <a:cs typeface="Time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print</a:t>
            </a:r>
            <a:r>
              <a:rPr lang="en-US" sz="40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(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'Bingo!'</a:t>
            </a:r>
            <a:r>
              <a:rPr lang="en-US" sz="40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)</a:t>
            </a:r>
          </a:p>
        </p:txBody>
      </p:sp>
      <p:sp>
        <p:nvSpPr>
          <p:cNvPr id="12" name="Rectangle 3"/>
          <p:cNvSpPr>
            <a:spLocks/>
          </p:cNvSpPr>
          <p:nvPr/>
        </p:nvSpPr>
        <p:spPr bwMode="auto">
          <a:xfrm>
            <a:off x="6302375" y="1616590"/>
            <a:ext cx="997068" cy="4739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Output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4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6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6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9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Bingo!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715870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Regular"/>
                <a:ea typeface="+mj-ea"/>
                <a:cs typeface="Avenir Next Regular"/>
              </a:rPr>
              <a:t>Example (2)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7173B5-5C6A-A341-A2E8-B18E24EC71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2"/>
          <p:cNvSpPr>
            <a:spLocks/>
          </p:cNvSpPr>
          <p:nvPr/>
        </p:nvSpPr>
        <p:spPr bwMode="auto">
          <a:xfrm>
            <a:off x="1034084" y="1733322"/>
            <a:ext cx="3561672" cy="36933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for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i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in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[1, 2, 3]: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75000"/>
                  </a:srgbClr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j = 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while j&lt;=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i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	print(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i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	j = j+1</a:t>
            </a:r>
          </a:p>
          <a:p>
            <a:pPr lvl="0" defTabSz="457200"/>
            <a:r>
              <a:rPr lang="en-US" sz="40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print(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'Bingo!'</a:t>
            </a:r>
            <a:r>
              <a:rPr lang="en-US" sz="40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)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FF7F00"/>
              </a:solidFill>
              <a:effectLst/>
              <a:uLnTx/>
              <a:uFillTx/>
              <a:latin typeface="Times"/>
              <a:ea typeface="ＭＳ Ｐゴシック" charset="0"/>
              <a:cs typeface="Times"/>
            </a:endParaRPr>
          </a:p>
        </p:txBody>
      </p:sp>
      <p:sp>
        <p:nvSpPr>
          <p:cNvPr id="12" name="Rectangle 3"/>
          <p:cNvSpPr>
            <a:spLocks/>
          </p:cNvSpPr>
          <p:nvPr/>
        </p:nvSpPr>
        <p:spPr bwMode="auto">
          <a:xfrm>
            <a:off x="6302375" y="2262921"/>
            <a:ext cx="997068" cy="34470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Output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Bingo!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551034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+mn-lt"/>
              </a:rPr>
              <a:t>For loop with range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8919668"/>
              </p:ext>
            </p:extLst>
          </p:nvPr>
        </p:nvGraphicFramePr>
        <p:xfrm>
          <a:off x="966193" y="1519383"/>
          <a:ext cx="7280671" cy="188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" name="Document" r:id="rId4" imgW="1133640" imgH="418680" progId="Word.OpenDocumentText.12">
                  <p:embed/>
                </p:oleObj>
              </mc:Choice>
              <mc:Fallback>
                <p:oleObj name="Document" r:id="rId4" imgW="1133640" imgH="418680" progId="Word.OpenDocumentText.12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66193" y="1519383"/>
                        <a:ext cx="7280671" cy="1884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3556157" y="4007632"/>
            <a:ext cx="2686639" cy="156966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3200" dirty="0"/>
              <a:t>0</a:t>
            </a:r>
          </a:p>
          <a:p>
            <a:r>
              <a:rPr lang="en-US" altLang="zh-CN" sz="3200" dirty="0"/>
              <a:t>1</a:t>
            </a:r>
          </a:p>
          <a:p>
            <a:r>
              <a:rPr lang="en-US" altLang="zh-CN" sz="3200" dirty="0"/>
              <a:t>2</a:t>
            </a:r>
          </a:p>
        </p:txBody>
      </p:sp>
      <p:sp>
        <p:nvSpPr>
          <p:cNvPr id="4" name="矩形 3"/>
          <p:cNvSpPr/>
          <p:nvPr/>
        </p:nvSpPr>
        <p:spPr>
          <a:xfrm>
            <a:off x="2124311" y="3919497"/>
            <a:ext cx="11031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Output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5465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i="1" dirty="0">
                <a:solidFill>
                  <a:srgbClr val="FFC000"/>
                </a:solidFill>
                <a:latin typeface="Avenir Next Regular"/>
                <a:cs typeface="Avenir Next Regular"/>
              </a:rPr>
              <a:t>range()</a:t>
            </a:r>
            <a:endParaRPr lang="en-US" sz="3200" b="1" dirty="0">
              <a:latin typeface="Avenir Next Regular"/>
              <a:cs typeface="Avenir Next Regula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063277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"/>
                <a:cs typeface="Times"/>
              </a:rPr>
              <a:t>The range type represents an immutable sequence of numbers and is commonly used for looping a specific number of times in for loops</a:t>
            </a:r>
          </a:p>
          <a:p>
            <a:r>
              <a:rPr lang="en-US" sz="2400" dirty="0">
                <a:latin typeface="Times"/>
                <a:cs typeface="Times"/>
              </a:rPr>
              <a:t>range(m) range </a:t>
            </a:r>
            <a:r>
              <a:rPr lang="en-US" sz="2400" dirty="0">
                <a:solidFill>
                  <a:srgbClr val="008000"/>
                </a:solidFill>
                <a:latin typeface="Times"/>
                <a:cs typeface="Times"/>
              </a:rPr>
              <a:t>from zero to m-1</a:t>
            </a:r>
          </a:p>
          <a:p>
            <a:r>
              <a:rPr lang="en-US" sz="2400" dirty="0">
                <a:solidFill>
                  <a:srgbClr val="000000"/>
                </a:solidFill>
                <a:latin typeface="Times"/>
                <a:cs typeface="Times"/>
              </a:rPr>
              <a:t>range(x, y) range </a:t>
            </a:r>
            <a:r>
              <a:rPr lang="en-US" sz="2400" dirty="0">
                <a:solidFill>
                  <a:srgbClr val="0000FF"/>
                </a:solidFill>
                <a:latin typeface="Times"/>
                <a:cs typeface="Times"/>
              </a:rPr>
              <a:t>from x to y-1</a:t>
            </a:r>
          </a:p>
          <a:p>
            <a:r>
              <a:rPr lang="en-US" sz="2400" dirty="0">
                <a:solidFill>
                  <a:srgbClr val="000000"/>
                </a:solidFill>
                <a:latin typeface="Times"/>
                <a:cs typeface="Times"/>
              </a:rPr>
              <a:t>range(x, y, </a:t>
            </a:r>
            <a:r>
              <a:rPr lang="en-US" sz="2400" dirty="0" err="1">
                <a:solidFill>
                  <a:srgbClr val="000000"/>
                </a:solidFill>
                <a:latin typeface="Times"/>
                <a:cs typeface="Times"/>
              </a:rPr>
              <a:t>step_size</a:t>
            </a:r>
            <a:r>
              <a:rPr lang="en-US" sz="2400" dirty="0">
                <a:solidFill>
                  <a:srgbClr val="000000"/>
                </a:solidFill>
                <a:latin typeface="Times"/>
                <a:cs typeface="Times"/>
              </a:rPr>
              <a:t>)</a:t>
            </a:r>
            <a:endParaRPr lang="en-US" sz="2400" dirty="0">
              <a:solidFill>
                <a:srgbClr val="0000FF"/>
              </a:solidFill>
              <a:latin typeface="Times"/>
              <a:cs typeface="Times"/>
            </a:endParaRPr>
          </a:p>
          <a:p>
            <a:r>
              <a:rPr lang="en-US" sz="2400" dirty="0">
                <a:solidFill>
                  <a:srgbClr val="000000"/>
                </a:solidFill>
                <a:latin typeface="Times"/>
                <a:cs typeface="Times"/>
              </a:rPr>
              <a:t>If x&gt;y, empty range object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173B5-5C6A-A341-A2E8-B18E24EC71E0}" type="slidenum">
              <a:rPr lang="en-US" smtClean="0"/>
              <a:t>49</a:t>
            </a:fld>
            <a:endParaRPr lang="en-US"/>
          </a:p>
        </p:txBody>
      </p:sp>
      <p:sp>
        <p:nvSpPr>
          <p:cNvPr id="7" name="Shape 98"/>
          <p:cNvSpPr txBox="1"/>
          <p:nvPr/>
        </p:nvSpPr>
        <p:spPr>
          <a:xfrm>
            <a:off x="4807337" y="2774051"/>
            <a:ext cx="4085143" cy="30237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list(range(4))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[0,1,2,3]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list(range(3,9))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[3,4,5,6,7,8]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list(range(3,9,2))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[3,5,7]</a:t>
            </a:r>
          </a:p>
          <a:p>
            <a:pPr lvl="0">
              <a:buClr>
                <a:schemeClr val="lt1"/>
              </a:buClr>
              <a:buSzPct val="25000"/>
            </a:pPr>
            <a:endParaRPr lang="en-US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list(range(4,1))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177C988-4968-426A-965A-EE0AA9987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4354776"/>
            <a:ext cx="3465368" cy="143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635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8694B6-2A25-48EB-BA4A-2C386969B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venir Next Regular"/>
                <a:cs typeface="Avenir Next Regular"/>
              </a:rPr>
              <a:t>If statement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188317-5124-4839-AB32-383E8FF36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5" name="Shape 299">
            <a:extLst>
              <a:ext uri="{FF2B5EF4-FFF2-40B4-BE49-F238E27FC236}">
                <a16:creationId xmlns:a16="http://schemas.microsoft.com/office/drawing/2014/main" id="{3B8C3A36-3245-4543-B80E-C09E8B0C2B38}"/>
              </a:ext>
            </a:extLst>
          </p:cNvPr>
          <p:cNvSpPr txBox="1"/>
          <p:nvPr/>
        </p:nvSpPr>
        <p:spPr>
          <a:xfrm>
            <a:off x="364435" y="1998869"/>
            <a:ext cx="3989835" cy="41395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>
              <a:buClr>
                <a:srgbClr val="FF7F00"/>
              </a:buClr>
              <a:buSzPct val="25000"/>
            </a:pPr>
            <a:r>
              <a:rPr lang="en-US" sz="2000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print('Before 5’)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2000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if  x == 5 :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2000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print('Is 5’)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2000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print('Is Still 5’)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2000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print('Third 5’)</a:t>
            </a:r>
          </a:p>
          <a:p>
            <a:pPr>
              <a:buClr>
                <a:srgbClr val="FF7F00"/>
              </a:buClr>
              <a:buSzPct val="25000"/>
            </a:pPr>
            <a:r>
              <a:rPr lang="en-US" sz="2000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print('Afterwards 5’)</a:t>
            </a:r>
          </a:p>
          <a:p>
            <a:pPr>
              <a:buClr>
                <a:srgbClr val="FF7F00"/>
              </a:buClr>
              <a:buSzPct val="25000"/>
            </a:pPr>
            <a:r>
              <a:rPr lang="en-US" sz="2000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print('Before 6’)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2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== 6 :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2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print('I</a:t>
            </a:r>
            <a:r>
              <a:rPr lang="en-US" sz="2000" dirty="0">
                <a:solidFill>
                  <a:srgbClr val="00FF00"/>
                </a:solidFill>
                <a:latin typeface="Courier New"/>
                <a:cs typeface="Courier New"/>
                <a:sym typeface="Courier New"/>
              </a:rPr>
              <a:t>s 6’)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2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print('Is </a:t>
            </a:r>
            <a:r>
              <a:rPr lang="en-US" sz="2000" dirty="0">
                <a:solidFill>
                  <a:srgbClr val="00FF00"/>
                </a:solidFill>
                <a:latin typeface="Courier New"/>
                <a:cs typeface="Courier New"/>
                <a:sym typeface="Courier New"/>
              </a:rPr>
              <a:t>Still 6’)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2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print('Third </a:t>
            </a:r>
            <a:r>
              <a:rPr lang="en-US" sz="2000" dirty="0">
                <a:solidFill>
                  <a:srgbClr val="00FF00"/>
                </a:solidFill>
                <a:latin typeface="Courier New"/>
                <a:cs typeface="Courier New"/>
                <a:sym typeface="Courier New"/>
              </a:rPr>
              <a:t>6’)</a:t>
            </a:r>
          </a:p>
          <a:p>
            <a:pPr>
              <a:buClr>
                <a:srgbClr val="FF7F00"/>
              </a:buClr>
              <a:buSzPct val="25000"/>
            </a:pPr>
            <a:r>
              <a:rPr lang="en-US" sz="2000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print('Afterwards 6’)</a:t>
            </a:r>
          </a:p>
        </p:txBody>
      </p:sp>
      <p:sp>
        <p:nvSpPr>
          <p:cNvPr id="6" name="Shape 300">
            <a:extLst>
              <a:ext uri="{FF2B5EF4-FFF2-40B4-BE49-F238E27FC236}">
                <a16:creationId xmlns:a16="http://schemas.microsoft.com/office/drawing/2014/main" id="{E33E48A9-9E25-49F1-BBC8-B73B208D8E90}"/>
              </a:ext>
            </a:extLst>
          </p:cNvPr>
          <p:cNvSpPr txBox="1"/>
          <p:nvPr/>
        </p:nvSpPr>
        <p:spPr>
          <a:xfrm>
            <a:off x="4338551" y="2495826"/>
            <a:ext cx="1605049" cy="26424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7F00"/>
              </a:buClr>
              <a:buSzPct val="25000"/>
            </a:pPr>
            <a:r>
              <a:rPr lang="en-US" sz="2000" dirty="0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Before 5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2000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Is 5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2000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Is Still 5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2000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Third 5</a:t>
            </a:r>
          </a:p>
          <a:p>
            <a:pPr>
              <a:buClr>
                <a:srgbClr val="FF7F00"/>
              </a:buClr>
              <a:buSzPct val="25000"/>
            </a:pPr>
            <a:r>
              <a:rPr lang="en-US" sz="2000" dirty="0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Afterwards 5</a:t>
            </a:r>
          </a:p>
          <a:p>
            <a:pPr>
              <a:buClr>
                <a:srgbClr val="FF7F00"/>
              </a:buClr>
              <a:buSzPct val="25000"/>
            </a:pPr>
            <a:r>
              <a:rPr lang="en-US" sz="2000" dirty="0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Before 6</a:t>
            </a:r>
          </a:p>
          <a:p>
            <a:pPr>
              <a:buClr>
                <a:srgbClr val="FF7F00"/>
              </a:buClr>
              <a:buSzPct val="25000"/>
            </a:pPr>
            <a:r>
              <a:rPr lang="en-US" sz="2000" dirty="0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Afterwards 6</a:t>
            </a:r>
          </a:p>
        </p:txBody>
      </p:sp>
      <p:cxnSp>
        <p:nvCxnSpPr>
          <p:cNvPr id="7" name="Shape 301">
            <a:extLst>
              <a:ext uri="{FF2B5EF4-FFF2-40B4-BE49-F238E27FC236}">
                <a16:creationId xmlns:a16="http://schemas.microsoft.com/office/drawing/2014/main" id="{4D81B658-2105-4F3E-B8B3-175406BEC125}"/>
              </a:ext>
            </a:extLst>
          </p:cNvPr>
          <p:cNvCxnSpPr/>
          <p:nvPr/>
        </p:nvCxnSpPr>
        <p:spPr>
          <a:xfrm flipH="1">
            <a:off x="3885217" y="3440797"/>
            <a:ext cx="453334" cy="5557"/>
          </a:xfrm>
          <a:prstGeom prst="straightConnector1">
            <a:avLst/>
          </a:prstGeom>
          <a:noFill/>
          <a:ln w="76200" cap="rnd" cmpd="sng">
            <a:solidFill>
              <a:schemeClr val="accent5">
                <a:lumMod val="75000"/>
              </a:schemeClr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8" name="Shape 302">
            <a:extLst>
              <a:ext uri="{FF2B5EF4-FFF2-40B4-BE49-F238E27FC236}">
                <a16:creationId xmlns:a16="http://schemas.microsoft.com/office/drawing/2014/main" id="{FB55EB11-A3D7-4BBA-8C0F-92932CE0736D}"/>
              </a:ext>
            </a:extLst>
          </p:cNvPr>
          <p:cNvCxnSpPr/>
          <p:nvPr/>
        </p:nvCxnSpPr>
        <p:spPr>
          <a:xfrm flipH="1">
            <a:off x="3558215" y="4627217"/>
            <a:ext cx="780336" cy="461054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9" name="Shape 303">
            <a:extLst>
              <a:ext uri="{FF2B5EF4-FFF2-40B4-BE49-F238E27FC236}">
                <a16:creationId xmlns:a16="http://schemas.microsoft.com/office/drawing/2014/main" id="{9B94AA8B-524D-4635-85E6-0E47B165752F}"/>
              </a:ext>
            </a:extLst>
          </p:cNvPr>
          <p:cNvCxnSpPr/>
          <p:nvPr/>
        </p:nvCxnSpPr>
        <p:spPr>
          <a:xfrm rot="10800000">
            <a:off x="6861537" y="1825252"/>
            <a:ext cx="8100" cy="425024"/>
          </a:xfrm>
          <a:prstGeom prst="straightConnector1">
            <a:avLst/>
          </a:prstGeom>
          <a:noFill/>
          <a:ln w="76200" cap="rnd" cmpd="sng">
            <a:solidFill>
              <a:srgbClr val="008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0" name="Shape 304">
            <a:extLst>
              <a:ext uri="{FF2B5EF4-FFF2-40B4-BE49-F238E27FC236}">
                <a16:creationId xmlns:a16="http://schemas.microsoft.com/office/drawing/2014/main" id="{513CED9C-2B0E-4F0D-848B-D51E545D4E8A}"/>
              </a:ext>
            </a:extLst>
          </p:cNvPr>
          <p:cNvSpPr/>
          <p:nvPr/>
        </p:nvSpPr>
        <p:spPr>
          <a:xfrm>
            <a:off x="6065073" y="2245516"/>
            <a:ext cx="1614431" cy="952424"/>
          </a:xfrm>
          <a:prstGeom prst="diamond">
            <a:avLst/>
          </a:prstGeom>
          <a:solidFill>
            <a:schemeClr val="tx1"/>
          </a:solidFill>
          <a:ln w="76200" cap="flat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  <a:buFont typeface="Cabin"/>
              <a:buNone/>
            </a:pPr>
            <a:r>
              <a:rPr lang="en-US" dirty="0">
                <a:solidFill>
                  <a:schemeClr val="lt1"/>
                </a:solidFill>
                <a:latin typeface="Times"/>
                <a:ea typeface="Cabin"/>
                <a:cs typeface="Times"/>
                <a:sym typeface="Cabin"/>
              </a:rPr>
              <a:t>x == 5 ?</a:t>
            </a:r>
          </a:p>
        </p:txBody>
      </p:sp>
      <p:cxnSp>
        <p:nvCxnSpPr>
          <p:cNvPr id="11" name="Shape 305">
            <a:extLst>
              <a:ext uri="{FF2B5EF4-FFF2-40B4-BE49-F238E27FC236}">
                <a16:creationId xmlns:a16="http://schemas.microsoft.com/office/drawing/2014/main" id="{9D5D0790-72A4-46B3-831B-F50C433CD396}"/>
              </a:ext>
            </a:extLst>
          </p:cNvPr>
          <p:cNvCxnSpPr/>
          <p:nvPr/>
        </p:nvCxnSpPr>
        <p:spPr>
          <a:xfrm rot="10800000">
            <a:off x="6861607" y="3158743"/>
            <a:ext cx="27675" cy="3045600"/>
          </a:xfrm>
          <a:prstGeom prst="straightConnector1">
            <a:avLst/>
          </a:prstGeom>
          <a:noFill/>
          <a:ln w="76200" cap="rnd" cmpd="sng">
            <a:solidFill>
              <a:srgbClr val="008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2" name="Shape 306">
            <a:extLst>
              <a:ext uri="{FF2B5EF4-FFF2-40B4-BE49-F238E27FC236}">
                <a16:creationId xmlns:a16="http://schemas.microsoft.com/office/drawing/2014/main" id="{8C89E1E9-21E5-4E0B-9BE6-3E70E0094376}"/>
              </a:ext>
            </a:extLst>
          </p:cNvPr>
          <p:cNvCxnSpPr>
            <a:endCxn id="10" idx="3"/>
          </p:cNvCxnSpPr>
          <p:nvPr/>
        </p:nvCxnSpPr>
        <p:spPr>
          <a:xfrm flipH="1">
            <a:off x="7679504" y="2710235"/>
            <a:ext cx="411558" cy="11493"/>
          </a:xfrm>
          <a:prstGeom prst="straightConnector1">
            <a:avLst/>
          </a:prstGeom>
          <a:noFill/>
          <a:ln w="76200" cap="rnd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3" name="Shape 307">
            <a:extLst>
              <a:ext uri="{FF2B5EF4-FFF2-40B4-BE49-F238E27FC236}">
                <a16:creationId xmlns:a16="http://schemas.microsoft.com/office/drawing/2014/main" id="{06F4B9AD-2274-41CB-AE97-98C64C0B0FE4}"/>
              </a:ext>
            </a:extLst>
          </p:cNvPr>
          <p:cNvCxnSpPr>
            <a:stCxn id="19" idx="0"/>
          </p:cNvCxnSpPr>
          <p:nvPr/>
        </p:nvCxnSpPr>
        <p:spPr>
          <a:xfrm flipV="1">
            <a:off x="8093926" y="2717002"/>
            <a:ext cx="8851" cy="419310"/>
          </a:xfrm>
          <a:prstGeom prst="straightConnector1">
            <a:avLst/>
          </a:prstGeom>
          <a:noFill/>
          <a:ln w="76200" cap="rnd" cmpd="sng">
            <a:solidFill>
              <a:srgbClr val="008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4" name="Shape 308">
            <a:extLst>
              <a:ext uri="{FF2B5EF4-FFF2-40B4-BE49-F238E27FC236}">
                <a16:creationId xmlns:a16="http://schemas.microsoft.com/office/drawing/2014/main" id="{5E719A4E-F3BF-42D9-92D2-48FD754CC390}"/>
              </a:ext>
            </a:extLst>
          </p:cNvPr>
          <p:cNvCxnSpPr/>
          <p:nvPr/>
        </p:nvCxnSpPr>
        <p:spPr>
          <a:xfrm>
            <a:off x="6893684" y="5752378"/>
            <a:ext cx="1186334" cy="0"/>
          </a:xfrm>
          <a:prstGeom prst="straightConnector1">
            <a:avLst/>
          </a:prstGeom>
          <a:noFill/>
          <a:ln w="76200" cap="rnd" cmpd="sng">
            <a:solidFill>
              <a:srgbClr val="008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5" name="Shape 309">
            <a:extLst>
              <a:ext uri="{FF2B5EF4-FFF2-40B4-BE49-F238E27FC236}">
                <a16:creationId xmlns:a16="http://schemas.microsoft.com/office/drawing/2014/main" id="{EB702DCF-E2FA-4CCD-8ACC-1B5CDB11FE8D}"/>
              </a:ext>
            </a:extLst>
          </p:cNvPr>
          <p:cNvSpPr txBox="1"/>
          <p:nvPr/>
        </p:nvSpPr>
        <p:spPr>
          <a:xfrm>
            <a:off x="7613922" y="2219736"/>
            <a:ext cx="499225" cy="413167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defPPr>
              <a:defRPr lang="en-US"/>
            </a:defPPr>
            <a:lvl1pPr algn="ctr">
              <a:buClr>
                <a:schemeClr val="lt1"/>
              </a:buClr>
              <a:buSzPct val="25000"/>
              <a:defRPr sz="2000">
                <a:solidFill>
                  <a:schemeClr val="lt1"/>
                </a:solidFill>
                <a:latin typeface="Cabin"/>
                <a:ea typeface="Cabin"/>
                <a:cs typeface="Cabin"/>
              </a:defRPr>
            </a:lvl1pPr>
          </a:lstStyle>
          <a:p>
            <a:r>
              <a:rPr lang="en-US" sz="1800" dirty="0">
                <a:sym typeface="Cabin"/>
              </a:rPr>
              <a:t>Yes</a:t>
            </a:r>
          </a:p>
        </p:txBody>
      </p:sp>
      <p:sp>
        <p:nvSpPr>
          <p:cNvPr id="16" name="Shape 310">
            <a:extLst>
              <a:ext uri="{FF2B5EF4-FFF2-40B4-BE49-F238E27FC236}">
                <a16:creationId xmlns:a16="http://schemas.microsoft.com/office/drawing/2014/main" id="{86B04541-1041-4723-9E3B-1FE516037882}"/>
              </a:ext>
            </a:extLst>
          </p:cNvPr>
          <p:cNvSpPr txBox="1"/>
          <p:nvPr/>
        </p:nvSpPr>
        <p:spPr>
          <a:xfrm>
            <a:off x="7272367" y="3998116"/>
            <a:ext cx="1643118" cy="562049"/>
          </a:xfrm>
          <a:prstGeom prst="rect">
            <a:avLst/>
          </a:prstGeom>
          <a:solidFill>
            <a:schemeClr val="tx1"/>
          </a:solidFill>
          <a:ln w="76200" cap="flat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defPPr>
              <a:defRPr lang="en-US"/>
            </a:defPPr>
            <a:lvl1pPr algn="ctr">
              <a:buClr>
                <a:schemeClr val="lt1"/>
              </a:buClr>
              <a:buSzPct val="25000"/>
              <a:buFont typeface="Cabin"/>
              <a:buNone/>
              <a:defRPr sz="2200">
                <a:solidFill>
                  <a:schemeClr val="lt1"/>
                </a:solidFill>
                <a:latin typeface="Times"/>
                <a:ea typeface="Cabin"/>
                <a:cs typeface="Times"/>
              </a:defRPr>
            </a:lvl1pPr>
          </a:lstStyle>
          <a:p>
            <a:r>
              <a:rPr lang="en-US" sz="2000" dirty="0">
                <a:sym typeface="Cabin"/>
              </a:rPr>
              <a:t>print('Still 5’)</a:t>
            </a:r>
          </a:p>
        </p:txBody>
      </p:sp>
      <p:sp>
        <p:nvSpPr>
          <p:cNvPr id="17" name="Shape 311">
            <a:extLst>
              <a:ext uri="{FF2B5EF4-FFF2-40B4-BE49-F238E27FC236}">
                <a16:creationId xmlns:a16="http://schemas.microsoft.com/office/drawing/2014/main" id="{9345D9AA-2334-4449-B497-F9B88DF5E202}"/>
              </a:ext>
            </a:extLst>
          </p:cNvPr>
          <p:cNvSpPr txBox="1"/>
          <p:nvPr/>
        </p:nvSpPr>
        <p:spPr>
          <a:xfrm>
            <a:off x="7272367" y="4893049"/>
            <a:ext cx="1643118" cy="562049"/>
          </a:xfrm>
          <a:prstGeom prst="rect">
            <a:avLst/>
          </a:prstGeom>
          <a:solidFill>
            <a:schemeClr val="tx1"/>
          </a:solidFill>
          <a:ln w="76200" cap="flat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defPPr>
              <a:defRPr lang="en-US"/>
            </a:defPPr>
            <a:lvl1pPr algn="ctr">
              <a:buClr>
                <a:schemeClr val="lt1"/>
              </a:buClr>
              <a:buSzPct val="25000"/>
              <a:buFont typeface="Cabin"/>
              <a:buNone/>
              <a:defRPr sz="2200">
                <a:solidFill>
                  <a:schemeClr val="lt1"/>
                </a:solidFill>
                <a:latin typeface="Times"/>
                <a:ea typeface="Cabin"/>
                <a:cs typeface="Times"/>
              </a:defRPr>
            </a:lvl1pPr>
          </a:lstStyle>
          <a:p>
            <a:r>
              <a:rPr lang="en-US" sz="2000" dirty="0">
                <a:sym typeface="Cabin"/>
              </a:rPr>
              <a:t>print('Third 5’)</a:t>
            </a:r>
          </a:p>
        </p:txBody>
      </p:sp>
      <p:sp>
        <p:nvSpPr>
          <p:cNvPr id="18" name="Shape 312">
            <a:extLst>
              <a:ext uri="{FF2B5EF4-FFF2-40B4-BE49-F238E27FC236}">
                <a16:creationId xmlns:a16="http://schemas.microsoft.com/office/drawing/2014/main" id="{70F6F0B9-AD63-44B3-AE8A-0F933F926E1D}"/>
              </a:ext>
            </a:extLst>
          </p:cNvPr>
          <p:cNvSpPr txBox="1"/>
          <p:nvPr/>
        </p:nvSpPr>
        <p:spPr>
          <a:xfrm>
            <a:off x="6308900" y="3435990"/>
            <a:ext cx="488600" cy="466649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sp>
        <p:nvSpPr>
          <p:cNvPr id="19" name="Shape 313">
            <a:extLst>
              <a:ext uri="{FF2B5EF4-FFF2-40B4-BE49-F238E27FC236}">
                <a16:creationId xmlns:a16="http://schemas.microsoft.com/office/drawing/2014/main" id="{E3C402BF-3920-4F1C-AC80-B609369DC99C}"/>
              </a:ext>
            </a:extLst>
          </p:cNvPr>
          <p:cNvSpPr txBox="1"/>
          <p:nvPr/>
        </p:nvSpPr>
        <p:spPr>
          <a:xfrm>
            <a:off x="7272367" y="3136312"/>
            <a:ext cx="1643118" cy="562049"/>
          </a:xfrm>
          <a:prstGeom prst="rect">
            <a:avLst/>
          </a:prstGeom>
          <a:solidFill>
            <a:schemeClr val="tx1"/>
          </a:solidFill>
          <a:ln w="76200" cap="flat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defPPr>
              <a:defRPr lang="en-US"/>
            </a:defPPr>
            <a:lvl1pPr algn="ctr">
              <a:buClr>
                <a:schemeClr val="lt1"/>
              </a:buClr>
              <a:buSzPct val="25000"/>
              <a:buFont typeface="Cabin"/>
              <a:buNone/>
              <a:defRPr sz="2200">
                <a:solidFill>
                  <a:schemeClr val="lt1"/>
                </a:solidFill>
                <a:latin typeface="Times"/>
                <a:ea typeface="Cabin"/>
                <a:cs typeface="Times"/>
              </a:defRPr>
            </a:lvl1pPr>
          </a:lstStyle>
          <a:p>
            <a:r>
              <a:rPr lang="en-US" sz="2000" dirty="0">
                <a:sym typeface="Cabin"/>
              </a:rPr>
              <a:t>print('Is 5’)</a:t>
            </a:r>
          </a:p>
        </p:txBody>
      </p:sp>
      <p:cxnSp>
        <p:nvCxnSpPr>
          <p:cNvPr id="20" name="Shape 314">
            <a:extLst>
              <a:ext uri="{FF2B5EF4-FFF2-40B4-BE49-F238E27FC236}">
                <a16:creationId xmlns:a16="http://schemas.microsoft.com/office/drawing/2014/main" id="{EFFFD1B3-39EF-4245-8C21-CDED57FD2DC3}"/>
              </a:ext>
            </a:extLst>
          </p:cNvPr>
          <p:cNvCxnSpPr/>
          <p:nvPr/>
        </p:nvCxnSpPr>
        <p:spPr>
          <a:xfrm rot="10800000" flipH="1">
            <a:off x="8088188" y="3720446"/>
            <a:ext cx="5738" cy="266625"/>
          </a:xfrm>
          <a:prstGeom prst="straightConnector1">
            <a:avLst/>
          </a:prstGeom>
          <a:noFill/>
          <a:ln w="76200" cap="rnd" cmpd="sng">
            <a:solidFill>
              <a:srgbClr val="008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" name="Shape 315">
            <a:extLst>
              <a:ext uri="{FF2B5EF4-FFF2-40B4-BE49-F238E27FC236}">
                <a16:creationId xmlns:a16="http://schemas.microsoft.com/office/drawing/2014/main" id="{CF31D5DA-347B-4761-8C53-56D6EBADDC6D}"/>
              </a:ext>
            </a:extLst>
          </p:cNvPr>
          <p:cNvCxnSpPr>
            <a:stCxn id="17" idx="0"/>
          </p:cNvCxnSpPr>
          <p:nvPr/>
        </p:nvCxnSpPr>
        <p:spPr>
          <a:xfrm flipV="1">
            <a:off x="8093926" y="4588469"/>
            <a:ext cx="0" cy="304580"/>
          </a:xfrm>
          <a:prstGeom prst="straightConnector1">
            <a:avLst/>
          </a:prstGeom>
          <a:noFill/>
          <a:ln w="76200" cap="rnd" cmpd="sng">
            <a:solidFill>
              <a:srgbClr val="008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" name="Shape 316">
            <a:extLst>
              <a:ext uri="{FF2B5EF4-FFF2-40B4-BE49-F238E27FC236}">
                <a16:creationId xmlns:a16="http://schemas.microsoft.com/office/drawing/2014/main" id="{0B672D5F-5860-4C94-B71F-E6686BE19103}"/>
              </a:ext>
            </a:extLst>
          </p:cNvPr>
          <p:cNvCxnSpPr>
            <a:endCxn id="17" idx="2"/>
          </p:cNvCxnSpPr>
          <p:nvPr/>
        </p:nvCxnSpPr>
        <p:spPr>
          <a:xfrm flipH="1" flipV="1">
            <a:off x="8093926" y="5455098"/>
            <a:ext cx="8851" cy="309598"/>
          </a:xfrm>
          <a:prstGeom prst="straightConnector1">
            <a:avLst/>
          </a:prstGeom>
          <a:noFill/>
          <a:ln w="76200" cap="rnd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967539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+mn-lt"/>
              </a:rPr>
              <a:t>For else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/>
          </p:nvPr>
        </p:nvGraphicFramePr>
        <p:xfrm>
          <a:off x="750888" y="1406525"/>
          <a:ext cx="8229600" cy="210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7" name="文档" r:id="rId4" imgW="1853640" imgH="475920" progId="Word.OpenDocumentText.12">
                  <p:embed/>
                </p:oleObj>
              </mc:Choice>
              <mc:Fallback>
                <p:oleObj name="文档" r:id="rId4" imgW="1853640" imgH="475920" progId="Word.OpenDocumentText.12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0888" y="1406525"/>
                        <a:ext cx="8229600" cy="2109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3556157" y="4007632"/>
            <a:ext cx="2686639" cy="255454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3200" dirty="0"/>
              <a:t>2</a:t>
            </a:r>
          </a:p>
          <a:p>
            <a:r>
              <a:rPr lang="en-US" altLang="zh-CN" sz="3200" dirty="0"/>
              <a:t>5</a:t>
            </a:r>
          </a:p>
          <a:p>
            <a:r>
              <a:rPr lang="en-US" altLang="zh-CN" sz="3200" dirty="0"/>
              <a:t>8</a:t>
            </a:r>
          </a:p>
          <a:p>
            <a:r>
              <a:rPr lang="en-US" altLang="zh-CN" sz="3200" dirty="0"/>
              <a:t>stop after: 8</a:t>
            </a:r>
          </a:p>
          <a:p>
            <a:r>
              <a:rPr lang="en-US" altLang="zh-CN" sz="3200" dirty="0"/>
              <a:t>&gt;&gt;&gt; </a:t>
            </a:r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2124311" y="3919497"/>
            <a:ext cx="11031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Output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3880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+mn-lt"/>
              </a:rPr>
              <a:t>For else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/>
          </p:nvPr>
        </p:nvGraphicFramePr>
        <p:xfrm>
          <a:off x="750888" y="1318389"/>
          <a:ext cx="7489825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1" name="文档" r:id="rId5" imgW="1689840" imgH="720000" progId="Word.OpenDocumentText.12">
                  <p:embed/>
                </p:oleObj>
              </mc:Choice>
              <mc:Fallback>
                <p:oleObj name="文档" r:id="rId5" imgW="1689840" imgH="720000" progId="Word.OpenDocumentText.12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0888" y="1318389"/>
                        <a:ext cx="7489825" cy="320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3600224" y="4518789"/>
            <a:ext cx="1621771" cy="206210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3200" dirty="0"/>
              <a:t>0</a:t>
            </a:r>
          </a:p>
          <a:p>
            <a:r>
              <a:rPr lang="en-US" altLang="zh-CN" sz="3200" dirty="0"/>
              <a:t>1</a:t>
            </a:r>
          </a:p>
          <a:p>
            <a:r>
              <a:rPr lang="en-US" altLang="zh-CN" sz="3200" dirty="0"/>
              <a:t>2</a:t>
            </a:r>
          </a:p>
          <a:p>
            <a:r>
              <a:rPr lang="en-US" altLang="zh-CN" sz="3200" dirty="0"/>
              <a:t>&gt;&gt;&gt; </a:t>
            </a:r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2344648" y="4635594"/>
            <a:ext cx="11031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Output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43766" y="4783493"/>
            <a:ext cx="2696947" cy="156966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3200" dirty="0"/>
              <a:t>“else” is </a:t>
            </a:r>
            <a:r>
              <a:rPr lang="en-US" altLang="zh-CN" sz="3200" b="1" dirty="0">
                <a:solidFill>
                  <a:srgbClr val="FF0000"/>
                </a:solidFill>
              </a:rPr>
              <a:t>not</a:t>
            </a:r>
            <a:r>
              <a:rPr lang="en-US" altLang="zh-CN" sz="3200" dirty="0"/>
              <a:t> executed after </a:t>
            </a:r>
            <a:r>
              <a:rPr lang="en-US" altLang="zh-CN" sz="3200" b="1" dirty="0">
                <a:solidFill>
                  <a:srgbClr val="FF0000"/>
                </a:solidFill>
              </a:rPr>
              <a:t>break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374974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+mn-lt"/>
              </a:rPr>
              <a:t>For else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/>
          </p:nvPr>
        </p:nvGraphicFramePr>
        <p:xfrm>
          <a:off x="750888" y="1136591"/>
          <a:ext cx="7596187" cy="2697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5" name="文档" r:id="rId5" imgW="1407240" imgH="498960" progId="Word.OpenDocumentText.12">
                  <p:embed/>
                </p:oleObj>
              </mc:Choice>
              <mc:Fallback>
                <p:oleObj name="文档" r:id="rId5" imgW="1407240" imgH="498960" progId="Word.OpenDocumentText.12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0888" y="1136591"/>
                        <a:ext cx="7596187" cy="2697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3027347" y="3989981"/>
            <a:ext cx="2756509" cy="267765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/>
              <a:t>0</a:t>
            </a:r>
          </a:p>
          <a:p>
            <a:r>
              <a:rPr lang="en-US" altLang="zh-CN" sz="2800" dirty="0"/>
              <a:t>1</a:t>
            </a:r>
          </a:p>
          <a:p>
            <a:r>
              <a:rPr lang="en-US" altLang="zh-CN" sz="2800" dirty="0"/>
              <a:t>2</a:t>
            </a:r>
          </a:p>
          <a:p>
            <a:r>
              <a:rPr lang="en-US" altLang="zh-CN" sz="2800" dirty="0"/>
              <a:t>4</a:t>
            </a:r>
          </a:p>
          <a:p>
            <a:r>
              <a:rPr lang="en-US" altLang="zh-CN" sz="2800" dirty="0"/>
              <a:t>stop after: 4</a:t>
            </a:r>
          </a:p>
          <a:p>
            <a:r>
              <a:rPr lang="en-US" altLang="zh-CN" sz="2800" dirty="0"/>
              <a:t>&gt;&gt;&gt; 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1771771" y="4635594"/>
            <a:ext cx="11031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Output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36245" y="4618475"/>
            <a:ext cx="2696947" cy="156966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3200" dirty="0"/>
              <a:t>“else” is executed after </a:t>
            </a:r>
            <a:r>
              <a:rPr lang="en-US" altLang="zh-CN" sz="3200" b="1" dirty="0">
                <a:solidFill>
                  <a:srgbClr val="FF0000"/>
                </a:solidFill>
              </a:rPr>
              <a:t>continue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348802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+mn-lt"/>
              </a:rPr>
              <a:t>While else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/>
          </p:nvPr>
        </p:nvGraphicFramePr>
        <p:xfrm>
          <a:off x="1649393" y="1210019"/>
          <a:ext cx="5908675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9" name="文档" r:id="rId5" imgW="967680" imgH="594720" progId="Word.OpenDocumentText.12">
                  <p:embed/>
                </p:oleObj>
              </mc:Choice>
              <mc:Fallback>
                <p:oleObj name="文档" r:id="rId5" imgW="967680" imgH="594720" progId="Word.OpenDocumentText.12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49393" y="1210019"/>
                        <a:ext cx="5908675" cy="365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3115482" y="5020151"/>
            <a:ext cx="2161598" cy="120032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0</a:t>
            </a:r>
          </a:p>
          <a:p>
            <a:r>
              <a:rPr lang="en-US" altLang="zh-CN" sz="2400" dirty="0"/>
              <a:t>1</a:t>
            </a:r>
          </a:p>
          <a:p>
            <a:r>
              <a:rPr lang="en-US" altLang="zh-CN" sz="2400" dirty="0"/>
              <a:t>2</a:t>
            </a:r>
          </a:p>
        </p:txBody>
      </p:sp>
      <p:sp>
        <p:nvSpPr>
          <p:cNvPr id="4" name="矩形 3"/>
          <p:cNvSpPr/>
          <p:nvPr/>
        </p:nvSpPr>
        <p:spPr>
          <a:xfrm>
            <a:off x="1649393" y="5020151"/>
            <a:ext cx="11031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Output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39982" y="5020151"/>
            <a:ext cx="2696947" cy="156966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3200" dirty="0"/>
              <a:t>“else” is </a:t>
            </a:r>
            <a:r>
              <a:rPr lang="en-US" altLang="zh-CN" sz="3200" b="1" dirty="0">
                <a:solidFill>
                  <a:srgbClr val="FF0000"/>
                </a:solidFill>
              </a:rPr>
              <a:t>not</a:t>
            </a:r>
            <a:r>
              <a:rPr lang="en-US" altLang="zh-CN" sz="3200" dirty="0"/>
              <a:t> executed after </a:t>
            </a:r>
            <a:r>
              <a:rPr lang="en-US" altLang="zh-CN" sz="3200" b="1" dirty="0">
                <a:solidFill>
                  <a:srgbClr val="FF0000"/>
                </a:solidFill>
              </a:rPr>
              <a:t>break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93609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+mn-lt"/>
              </a:rPr>
              <a:t>While else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/>
          </p:nvPr>
        </p:nvGraphicFramePr>
        <p:xfrm>
          <a:off x="166701" y="1452392"/>
          <a:ext cx="5448222" cy="4320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3" name="文档" r:id="rId4" imgW="958320" imgH="830520" progId="Word.OpenDocumentText.12">
                  <p:embed/>
                </p:oleObj>
              </mc:Choice>
              <mc:Fallback>
                <p:oleObj name="文档" r:id="rId4" imgW="958320" imgH="830520" progId="Word.OpenDocumentText.12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6701" y="1452392"/>
                        <a:ext cx="5448222" cy="43204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6606982" y="2265935"/>
            <a:ext cx="2161598" cy="230832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0</a:t>
            </a:r>
          </a:p>
          <a:p>
            <a:r>
              <a:rPr lang="en-US" altLang="zh-CN" sz="2400" dirty="0"/>
              <a:t>1</a:t>
            </a:r>
          </a:p>
          <a:p>
            <a:r>
              <a:rPr lang="en-US" altLang="zh-CN" sz="2400" dirty="0"/>
              <a:t>2</a:t>
            </a:r>
          </a:p>
          <a:p>
            <a:r>
              <a:rPr lang="en-US" altLang="zh-CN" sz="2400" dirty="0"/>
              <a:t>4</a:t>
            </a:r>
          </a:p>
          <a:p>
            <a:r>
              <a:rPr lang="en-US" altLang="zh-CN" sz="2400" dirty="0"/>
              <a:t>Stop at: 5</a:t>
            </a:r>
          </a:p>
          <a:p>
            <a:r>
              <a:rPr lang="en-US" altLang="zh-CN" sz="2400" dirty="0"/>
              <a:t>&gt;&gt;&gt; 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6606982" y="1452391"/>
            <a:ext cx="11031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Output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71633" y="5059150"/>
            <a:ext cx="2696947" cy="156966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3200" dirty="0"/>
              <a:t>“else” is executed after </a:t>
            </a:r>
            <a:r>
              <a:rPr lang="en-US" altLang="zh-CN" sz="3200" b="1" dirty="0">
                <a:solidFill>
                  <a:srgbClr val="FF0000"/>
                </a:solidFill>
              </a:rPr>
              <a:t>continue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2732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466" y="0"/>
            <a:ext cx="6804422" cy="1073944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CN" b="1" dirty="0">
                <a:latin typeface="+mn-lt"/>
              </a:rPr>
              <a:t>While Loop vs. For Loop</a:t>
            </a:r>
            <a:endParaRPr lang="en-US" b="1" dirty="0">
              <a:latin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9647" y="1563246"/>
            <a:ext cx="8619948" cy="4480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rgbClr val="FF0000"/>
                </a:solidFill>
              </a:rPr>
              <a:t>For</a:t>
            </a:r>
            <a:r>
              <a:rPr lang="en-US" altLang="zh-CN" sz="3200" b="1" dirty="0"/>
              <a:t> loop knows the number of times of the loop</a:t>
            </a:r>
          </a:p>
          <a:p>
            <a:pPr marL="685800" lvl="1" indent="-342900">
              <a:spcBef>
                <a:spcPts val="450"/>
              </a:spcBef>
              <a:buFont typeface="Wingdings" panose="05000000000000000000" pitchFamily="2" charset="2"/>
              <a:buChar char="ü"/>
            </a:pPr>
            <a:r>
              <a:rPr lang="en-US" altLang="zh-CN" sz="3200" b="1" dirty="0"/>
              <a:t>based on a generator or a sequence of items</a:t>
            </a:r>
          </a:p>
          <a:p>
            <a:pPr marL="685800" lvl="1" indent="-342900">
              <a:spcBef>
                <a:spcPts val="450"/>
              </a:spcBef>
              <a:buFont typeface="Wingdings" panose="05000000000000000000" pitchFamily="2" charset="2"/>
              <a:buChar char="ü"/>
            </a:pPr>
            <a:r>
              <a:rPr lang="en-US" altLang="zh-CN" sz="3200" b="1" dirty="0"/>
              <a:t>always </a:t>
            </a:r>
            <a:r>
              <a:rPr lang="en-US" altLang="zh-CN" sz="3200" b="1" dirty="0">
                <a:solidFill>
                  <a:srgbClr val="FF0000"/>
                </a:solidFill>
              </a:rPr>
              <a:t>terminate</a:t>
            </a:r>
          </a:p>
          <a:p>
            <a:pPr marL="342900" indent="-342900"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rgbClr val="FF0000"/>
                </a:solidFill>
              </a:rPr>
              <a:t>While</a:t>
            </a:r>
            <a:r>
              <a:rPr lang="en-US" altLang="zh-CN" sz="3200" b="1" dirty="0"/>
              <a:t> loop does not know the number of times</a:t>
            </a:r>
          </a:p>
          <a:p>
            <a:pPr marL="685800" lvl="1" indent="-342900">
              <a:spcBef>
                <a:spcPts val="450"/>
              </a:spcBef>
              <a:buFont typeface="Wingdings" panose="05000000000000000000" pitchFamily="2" charset="2"/>
              <a:buChar char="ü"/>
            </a:pPr>
            <a:r>
              <a:rPr lang="en-US" altLang="zh-CN" sz="3200" b="1" dirty="0"/>
              <a:t>based on a condition (</a:t>
            </a:r>
            <a:r>
              <a:rPr lang="en-US" altLang="zh-CN" sz="3200" b="1" dirty="0">
                <a:solidFill>
                  <a:srgbClr val="0000FF"/>
                </a:solidFill>
              </a:rPr>
              <a:t>True</a:t>
            </a:r>
            <a:r>
              <a:rPr lang="en-US" altLang="zh-CN" sz="3200" b="1" dirty="0"/>
              <a:t> or </a:t>
            </a:r>
            <a:r>
              <a:rPr lang="en-US" altLang="zh-CN" sz="3200" b="1" dirty="0">
                <a:solidFill>
                  <a:srgbClr val="0000FF"/>
                </a:solidFill>
              </a:rPr>
              <a:t>False</a:t>
            </a:r>
            <a:r>
              <a:rPr lang="en-US" altLang="zh-CN" sz="3200" b="1" dirty="0"/>
              <a:t>)</a:t>
            </a:r>
          </a:p>
          <a:p>
            <a:pPr marL="685800" lvl="1" indent="-342900">
              <a:spcBef>
                <a:spcPts val="450"/>
              </a:spcBef>
              <a:buFont typeface="Wingdings" panose="05000000000000000000" pitchFamily="2" charset="2"/>
              <a:buChar char="ü"/>
            </a:pPr>
            <a:r>
              <a:rPr lang="en-US" altLang="zh-CN" sz="3200" b="1" dirty="0"/>
              <a:t>may </a:t>
            </a:r>
            <a:r>
              <a:rPr lang="en-US" altLang="zh-CN" sz="3200" b="1" dirty="0">
                <a:solidFill>
                  <a:srgbClr val="FF0000"/>
                </a:solidFill>
              </a:rPr>
              <a:t>not terminate </a:t>
            </a:r>
            <a:r>
              <a:rPr lang="en-US" altLang="zh-CN" sz="3200" b="1" dirty="0"/>
              <a:t>(infinite)</a:t>
            </a:r>
          </a:p>
          <a:p>
            <a:pPr marL="342900" indent="-342900"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zh-CN" sz="3200" b="1" dirty="0"/>
              <a:t>Any </a:t>
            </a:r>
            <a:r>
              <a:rPr lang="en-US" altLang="zh-CN" sz="3200" b="1" dirty="0">
                <a:solidFill>
                  <a:srgbClr val="FF0000"/>
                </a:solidFill>
              </a:rPr>
              <a:t>for</a:t>
            </a:r>
            <a:r>
              <a:rPr lang="en-US" altLang="zh-CN" sz="3200" b="1" dirty="0"/>
              <a:t> loop can be converts into </a:t>
            </a:r>
            <a:r>
              <a:rPr lang="en-US" altLang="zh-CN" sz="3200" b="1" dirty="0">
                <a:solidFill>
                  <a:srgbClr val="FF0000"/>
                </a:solidFill>
              </a:rPr>
              <a:t>while</a:t>
            </a:r>
            <a:r>
              <a:rPr lang="en-US" altLang="zh-CN" sz="3200" b="1" dirty="0"/>
              <a:t> loop</a:t>
            </a:r>
          </a:p>
          <a:p>
            <a:pPr marL="342900" indent="-342900"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zh-CN" sz="3200" b="1" dirty="0"/>
              <a:t>It is better to use </a:t>
            </a:r>
            <a:r>
              <a:rPr lang="en-US" altLang="zh-CN" sz="3200" b="1" dirty="0">
                <a:solidFill>
                  <a:srgbClr val="FF0000"/>
                </a:solidFill>
              </a:rPr>
              <a:t>for</a:t>
            </a:r>
            <a:r>
              <a:rPr lang="en-US" altLang="zh-CN" sz="3200" b="1" dirty="0"/>
              <a:t> loop when it is possible</a:t>
            </a:r>
          </a:p>
        </p:txBody>
      </p:sp>
    </p:spTree>
    <p:extLst>
      <p:ext uri="{BB962C8B-B14F-4D97-AF65-F5344CB8AC3E}">
        <p14:creationId xmlns:p14="http://schemas.microsoft.com/office/powerpoint/2010/main" val="24470831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Regular"/>
                <a:ea typeface="+mj-ea"/>
                <a:cs typeface="Avenir Next Regular"/>
              </a:rPr>
              <a:t>What is the largest number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7173B5-5C6A-A341-A2E8-B18E24EC71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2"/>
          <p:cNvSpPr>
            <a:spLocks/>
          </p:cNvSpPr>
          <p:nvPr/>
        </p:nvSpPr>
        <p:spPr bwMode="auto">
          <a:xfrm>
            <a:off x="1034083" y="2493881"/>
            <a:ext cx="7652717" cy="30777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largest_so_far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= -1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for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current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in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[3, 41, 12, 9, 74, 15]: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75000"/>
                  </a:srgbClr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if current &gt; 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4BACC6">
                    <a:lumMod val="75000"/>
                  </a:srgbClr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largest_so_far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	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largest_so_far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= current</a:t>
            </a:r>
          </a:p>
          <a:p>
            <a:pPr lvl="0" defTabSz="457200"/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print</a:t>
            </a:r>
            <a:r>
              <a:rPr lang="en-US" sz="40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(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largest_so_far</a:t>
            </a:r>
            <a:r>
              <a:rPr lang="en-US" sz="40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)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FF7F00"/>
              </a:solidFill>
              <a:effectLst/>
              <a:uLnTx/>
              <a:uFillTx/>
              <a:latin typeface="Times"/>
              <a:ea typeface="ＭＳ Ｐゴシック" charset="0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006265913"/>
      </p:ext>
    </p:extLst>
  </p:cSld>
  <p:clrMapOvr>
    <a:masterClrMapping/>
  </p:clrMapOvr>
  <p:transition spd="slow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"/>
          <p:cNvSpPr>
            <a:spLocks/>
          </p:cNvSpPr>
          <p:nvPr/>
        </p:nvSpPr>
        <p:spPr bwMode="auto">
          <a:xfrm>
            <a:off x="1993106" y="2707481"/>
            <a:ext cx="564356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3</a:t>
            </a:r>
          </a:p>
        </p:txBody>
      </p:sp>
      <p:sp>
        <p:nvSpPr>
          <p:cNvPr id="40963" name="Rectangle 3"/>
          <p:cNvSpPr>
            <a:spLocks/>
          </p:cNvSpPr>
          <p:nvPr/>
        </p:nvSpPr>
        <p:spPr bwMode="auto">
          <a:xfrm>
            <a:off x="3629025" y="4619625"/>
            <a:ext cx="3286125" cy="981075"/>
          </a:xfrm>
          <a:prstGeom prst="rect">
            <a:avLst/>
          </a:prstGeom>
          <a:solidFill>
            <a:schemeClr val="tx1"/>
          </a:solidFill>
          <a:ln w="25400">
            <a:solidFill>
              <a:srgbClr val="00FF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/>
              <a:ea typeface="+mn-ea"/>
              <a:cs typeface="Times"/>
            </a:endParaRPr>
          </a:p>
        </p:txBody>
      </p:sp>
      <p:sp>
        <p:nvSpPr>
          <p:cNvPr id="40964" name="Rectangle 4"/>
          <p:cNvSpPr>
            <a:spLocks/>
          </p:cNvSpPr>
          <p:nvPr/>
        </p:nvSpPr>
        <p:spPr bwMode="auto">
          <a:xfrm>
            <a:off x="1248941" y="4863942"/>
            <a:ext cx="232114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largest_so_far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/>
              <a:ea typeface="ＭＳ Ｐゴシック" charset="0"/>
              <a:cs typeface="Times"/>
            </a:endParaRPr>
          </a:p>
        </p:txBody>
      </p:sp>
      <p:sp>
        <p:nvSpPr>
          <p:cNvPr id="80901" name="Rectangle 5"/>
          <p:cNvSpPr>
            <a:spLocks/>
          </p:cNvSpPr>
          <p:nvPr/>
        </p:nvSpPr>
        <p:spPr bwMode="auto">
          <a:xfrm>
            <a:off x="3736182" y="4763914"/>
            <a:ext cx="469160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-1</a:t>
            </a:r>
          </a:p>
        </p:txBody>
      </p:sp>
      <p:sp>
        <p:nvSpPr>
          <p:cNvPr id="80902" name="Rectangle 6"/>
          <p:cNvSpPr>
            <a:spLocks/>
          </p:cNvSpPr>
          <p:nvPr/>
        </p:nvSpPr>
        <p:spPr bwMode="auto">
          <a:xfrm>
            <a:off x="4487643" y="4763914"/>
            <a:ext cx="292485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3</a:t>
            </a:r>
          </a:p>
        </p:txBody>
      </p:sp>
      <p:sp>
        <p:nvSpPr>
          <p:cNvPr id="80903" name="Rectangle 7"/>
          <p:cNvSpPr>
            <a:spLocks/>
          </p:cNvSpPr>
          <p:nvPr/>
        </p:nvSpPr>
        <p:spPr bwMode="auto">
          <a:xfrm>
            <a:off x="5064381" y="4763914"/>
            <a:ext cx="584971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41</a:t>
            </a:r>
          </a:p>
        </p:txBody>
      </p:sp>
      <p:sp>
        <p:nvSpPr>
          <p:cNvPr id="80904" name="Rectangle 8"/>
          <p:cNvSpPr>
            <a:spLocks/>
          </p:cNvSpPr>
          <p:nvPr/>
        </p:nvSpPr>
        <p:spPr bwMode="auto">
          <a:xfrm>
            <a:off x="5932733" y="4763914"/>
            <a:ext cx="584971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74</a:t>
            </a:r>
          </a:p>
        </p:txBody>
      </p:sp>
      <p:sp>
        <p:nvSpPr>
          <p:cNvPr id="18" name="Rectangle 1"/>
          <p:cNvSpPr>
            <a:spLocks/>
          </p:cNvSpPr>
          <p:nvPr/>
        </p:nvSpPr>
        <p:spPr bwMode="auto">
          <a:xfrm>
            <a:off x="3005733" y="2707481"/>
            <a:ext cx="564356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41</a:t>
            </a:r>
          </a:p>
        </p:txBody>
      </p:sp>
      <p:sp>
        <p:nvSpPr>
          <p:cNvPr id="19" name="Rectangle 1"/>
          <p:cNvSpPr>
            <a:spLocks/>
          </p:cNvSpPr>
          <p:nvPr/>
        </p:nvSpPr>
        <p:spPr bwMode="auto">
          <a:xfrm>
            <a:off x="4019253" y="2707481"/>
            <a:ext cx="564356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12</a:t>
            </a:r>
          </a:p>
        </p:txBody>
      </p:sp>
      <p:sp>
        <p:nvSpPr>
          <p:cNvPr id="20" name="Rectangle 1"/>
          <p:cNvSpPr>
            <a:spLocks/>
          </p:cNvSpPr>
          <p:nvPr/>
        </p:nvSpPr>
        <p:spPr bwMode="auto">
          <a:xfrm>
            <a:off x="5031879" y="2707481"/>
            <a:ext cx="564356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9</a:t>
            </a:r>
          </a:p>
        </p:txBody>
      </p:sp>
      <p:sp>
        <p:nvSpPr>
          <p:cNvPr id="21" name="Rectangle 1"/>
          <p:cNvSpPr>
            <a:spLocks/>
          </p:cNvSpPr>
          <p:nvPr/>
        </p:nvSpPr>
        <p:spPr bwMode="auto">
          <a:xfrm>
            <a:off x="6045399" y="2707481"/>
            <a:ext cx="564356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74</a:t>
            </a:r>
          </a:p>
        </p:txBody>
      </p:sp>
      <p:sp>
        <p:nvSpPr>
          <p:cNvPr id="22" name="Rectangle 1"/>
          <p:cNvSpPr>
            <a:spLocks/>
          </p:cNvSpPr>
          <p:nvPr/>
        </p:nvSpPr>
        <p:spPr bwMode="auto">
          <a:xfrm>
            <a:off x="7058025" y="2707481"/>
            <a:ext cx="564356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15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7173B5-5C6A-A341-A2E8-B18E24EC71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Regular"/>
                <a:ea typeface="+mj-ea"/>
                <a:cs typeface="Avenir Next Regular"/>
              </a:rPr>
              <a:t>What is the largest number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060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3" grpId="0"/>
      <p:bldP spid="79873" grpId="1"/>
      <p:bldP spid="80901" grpId="0" autoUpdateAnimBg="0"/>
      <p:bldP spid="80902" grpId="0" autoUpdateAnimBg="0"/>
      <p:bldP spid="80902" grpId="1" autoUpdateAnimBg="0"/>
      <p:bldP spid="80903" grpId="0" autoUpdateAnimBg="0"/>
      <p:bldP spid="80903" grpId="1" autoUpdateAnimBg="0"/>
      <p:bldP spid="80904" grpId="0" autoUpdateAnimBg="0"/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  <p:bldP spid="22" grpId="0"/>
      <p:bldP spid="22" grpId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Regular"/>
                <a:ea typeface="+mj-ea"/>
                <a:cs typeface="Avenir Next Regular"/>
              </a:rPr>
              <a:t>Counting in a loop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7173B5-5C6A-A341-A2E8-B18E24EC71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0" y="5102225"/>
            <a:ext cx="8229600" cy="10239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"/>
                <a:cs typeface="Times"/>
              </a:rPr>
              <a:t>To </a:t>
            </a:r>
            <a:r>
              <a:rPr lang="en-US" dirty="0">
                <a:solidFill>
                  <a:srgbClr val="FF6600"/>
                </a:solidFill>
                <a:latin typeface="Times"/>
                <a:cs typeface="Times"/>
              </a:rPr>
              <a:t>count</a:t>
            </a:r>
            <a:r>
              <a:rPr lang="en-US" dirty="0">
                <a:latin typeface="Times"/>
                <a:cs typeface="Times"/>
              </a:rPr>
              <a:t> how many times we execute a loop we introduce a </a:t>
            </a:r>
            <a:r>
              <a:rPr lang="en-US" dirty="0">
                <a:solidFill>
                  <a:srgbClr val="008000"/>
                </a:solidFill>
                <a:latin typeface="Times"/>
                <a:cs typeface="Times"/>
              </a:rPr>
              <a:t>counter variable </a:t>
            </a:r>
            <a:r>
              <a:rPr lang="en-US" dirty="0">
                <a:latin typeface="Times"/>
                <a:cs typeface="Times"/>
              </a:rPr>
              <a:t>that starts at 0 and we add one to it each time through the loop.</a:t>
            </a:r>
            <a:endParaRPr lang="en-US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306170" y="2116140"/>
            <a:ext cx="4137551" cy="22159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= 0</a:t>
            </a:r>
          </a:p>
          <a:p>
            <a:pPr lvl="0" defTabSz="457200"/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print(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'Before',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i</a:t>
            </a:r>
            <a:r>
              <a:rPr lang="en-US" sz="24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7F00"/>
              </a:solidFill>
              <a:effectLst/>
              <a:uLnTx/>
              <a:uFillTx/>
              <a:latin typeface="Times"/>
              <a:ea typeface="ＭＳ Ｐゴシック" charset="0"/>
              <a:cs typeface="Time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for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thing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in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[9, 41, 12, 3, 74, 15] 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=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+ 1</a:t>
            </a:r>
          </a:p>
          <a:p>
            <a:pPr lvl="0" defTabSz="457200"/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print(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, thing</a:t>
            </a:r>
            <a:r>
              <a:rPr lang="en-US" sz="24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Times"/>
              <a:ea typeface="ＭＳ Ｐゴシック" charset="0"/>
              <a:cs typeface="Time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print(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'After’,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i</a:t>
            </a:r>
            <a:r>
              <a:rPr lang="en-US" sz="24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)</a:t>
            </a:r>
          </a:p>
        </p:txBody>
      </p:sp>
      <p:sp>
        <p:nvSpPr>
          <p:cNvPr id="7" name="Rectangle 3"/>
          <p:cNvSpPr>
            <a:spLocks/>
          </p:cNvSpPr>
          <p:nvPr/>
        </p:nvSpPr>
        <p:spPr bwMode="auto">
          <a:xfrm>
            <a:off x="5287294" y="1571165"/>
            <a:ext cx="2547573" cy="33239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python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countloop.py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"/>
              <a:ea typeface="ＭＳ Ｐゴシック" charset="0"/>
              <a:cs typeface="Time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Before 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1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9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41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3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12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4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5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74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6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15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After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6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7F00"/>
              </a:solidFill>
              <a:effectLst/>
              <a:uLnTx/>
              <a:uFillTx/>
              <a:latin typeface="Times"/>
              <a:ea typeface="ＭＳ Ｐゴシック" charset="0"/>
              <a:cs typeface="Time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798602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Regular"/>
                <a:ea typeface="+mj-ea"/>
                <a:cs typeface="Avenir Next Regular"/>
              </a:rPr>
              <a:t>Summing in a loop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7173B5-5C6A-A341-A2E8-B18E24EC71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0" y="5102225"/>
            <a:ext cx="8229600" cy="10239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"/>
                <a:cs typeface="Times"/>
              </a:rPr>
              <a:t>To </a:t>
            </a:r>
            <a:r>
              <a:rPr lang="en-US" dirty="0">
                <a:solidFill>
                  <a:srgbClr val="FF6600"/>
                </a:solidFill>
                <a:latin typeface="Times"/>
                <a:cs typeface="Times"/>
              </a:rPr>
              <a:t>add up </a:t>
            </a:r>
            <a:r>
              <a:rPr lang="en-US" dirty="0">
                <a:latin typeface="Times"/>
                <a:cs typeface="Times"/>
              </a:rPr>
              <a:t>a value we encounter in a loop, we introduce a </a:t>
            </a:r>
            <a:r>
              <a:rPr lang="en-US" dirty="0">
                <a:solidFill>
                  <a:srgbClr val="008000"/>
                </a:solidFill>
                <a:latin typeface="Times"/>
                <a:cs typeface="Times"/>
              </a:rPr>
              <a:t>sum variable </a:t>
            </a:r>
            <a:r>
              <a:rPr lang="en-US" dirty="0">
                <a:latin typeface="Times"/>
                <a:cs typeface="Times"/>
              </a:rPr>
              <a:t>that starts at 0 and we add the </a:t>
            </a:r>
            <a:r>
              <a:rPr lang="en-US" dirty="0">
                <a:solidFill>
                  <a:srgbClr val="008000"/>
                </a:solidFill>
                <a:latin typeface="Times"/>
                <a:cs typeface="Times"/>
              </a:rPr>
              <a:t>value</a:t>
            </a:r>
            <a:r>
              <a:rPr lang="en-US" dirty="0">
                <a:latin typeface="Times"/>
                <a:cs typeface="Times"/>
              </a:rPr>
              <a:t> to sum each time through the loop.</a:t>
            </a:r>
            <a:endParaRPr lang="en-US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306170" y="2116140"/>
            <a:ext cx="4137551" cy="22159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sum = 0</a:t>
            </a:r>
          </a:p>
          <a:p>
            <a:pPr lvl="0" defTabSz="457200"/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print(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'Before',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sum</a:t>
            </a:r>
            <a:r>
              <a:rPr lang="en-US" sz="24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"/>
              <a:ea typeface="ＭＳ Ｐゴシック" charset="0"/>
              <a:cs typeface="Time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for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thing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in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[9, 41, 12, 3, 74, 15] 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sum= sum+ thing</a:t>
            </a:r>
          </a:p>
          <a:p>
            <a:pPr lvl="0" defTabSz="457200"/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print(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sum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, thing</a:t>
            </a:r>
            <a:r>
              <a:rPr lang="en-US" sz="24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Times"/>
              <a:ea typeface="ＭＳ Ｐゴシック" charset="0"/>
              <a:cs typeface="Times"/>
            </a:endParaRPr>
          </a:p>
          <a:p>
            <a:pPr lvl="0" defTabSz="457200"/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print(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'After',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sum</a:t>
            </a:r>
            <a:r>
              <a:rPr lang="en-US" sz="24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"/>
              <a:ea typeface="ＭＳ Ｐゴシック" charset="0"/>
              <a:cs typeface="Times"/>
            </a:endParaRPr>
          </a:p>
        </p:txBody>
      </p:sp>
      <p:sp>
        <p:nvSpPr>
          <p:cNvPr id="7" name="Rectangle 3"/>
          <p:cNvSpPr>
            <a:spLocks/>
          </p:cNvSpPr>
          <p:nvPr/>
        </p:nvSpPr>
        <p:spPr bwMode="auto">
          <a:xfrm>
            <a:off x="5287294" y="1571165"/>
            <a:ext cx="2376852" cy="33239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python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sumloop.py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"/>
              <a:ea typeface="ＭＳ Ｐゴシック" charset="0"/>
              <a:cs typeface="Time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Before 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9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9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50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41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62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12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65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139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74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154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15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After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154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7F00"/>
              </a:solidFill>
              <a:effectLst/>
              <a:uLnTx/>
              <a:uFillTx/>
              <a:latin typeface="Times"/>
              <a:ea typeface="ＭＳ Ｐゴシック" charset="0"/>
              <a:cs typeface="Time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176271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B8F25C-D800-4352-90A7-FF889D0B1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Next Regular"/>
                <a:cs typeface="Avenir Next Regular"/>
              </a:rPr>
              <a:t>Indention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72FE22-D713-4BCE-870D-9E31AF6BF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72059" indent="-217787">
              <a:spcBef>
                <a:spcPts val="0"/>
              </a:spcBef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dirty="0">
                <a:solidFill>
                  <a:srgbClr val="FF9900"/>
                </a:solidFill>
                <a:latin typeface="Times"/>
                <a:ea typeface="Cabin"/>
                <a:cs typeface="Times"/>
                <a:sym typeface="Cabin"/>
              </a:rPr>
              <a:t>Spaces or tabs</a:t>
            </a:r>
          </a:p>
          <a:p>
            <a:pPr marL="472059" indent="-217787">
              <a:spcBef>
                <a:spcPts val="0"/>
              </a:spcBef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dirty="0">
                <a:solidFill>
                  <a:srgbClr val="FF9900"/>
                </a:solidFill>
                <a:latin typeface="Times"/>
                <a:ea typeface="Cabin"/>
                <a:cs typeface="Times"/>
                <a:sym typeface="Cabin"/>
              </a:rPr>
              <a:t>Increase indent </a:t>
            </a:r>
            <a:r>
              <a:rPr lang="en-US" dirty="0" err="1">
                <a:solidFill>
                  <a:srgbClr val="000000"/>
                </a:solidFill>
                <a:latin typeface="Times"/>
                <a:ea typeface="Cabin"/>
                <a:cs typeface="Times"/>
                <a:sym typeface="Cabin"/>
              </a:rPr>
              <a:t>indent</a:t>
            </a:r>
            <a:r>
              <a:rPr lang="en-US" dirty="0">
                <a:solidFill>
                  <a:srgbClr val="000000"/>
                </a:solidFill>
                <a:latin typeface="Times"/>
                <a:ea typeface="Cabin"/>
                <a:cs typeface="Times"/>
                <a:sym typeface="Cabin"/>
              </a:rPr>
              <a:t> after an </a:t>
            </a:r>
            <a:r>
              <a:rPr lang="en-US" dirty="0">
                <a:solidFill>
                  <a:srgbClr val="0000FF"/>
                </a:solidFill>
                <a:latin typeface="Times"/>
                <a:ea typeface="Cabin"/>
                <a:cs typeface="Times"/>
                <a:sym typeface="Cabin"/>
              </a:rPr>
              <a:t>if </a:t>
            </a:r>
            <a:r>
              <a:rPr lang="en-US" dirty="0">
                <a:solidFill>
                  <a:srgbClr val="000000"/>
                </a:solidFill>
                <a:latin typeface="Times"/>
                <a:ea typeface="Cabin"/>
                <a:cs typeface="Times"/>
                <a:sym typeface="Cabin"/>
              </a:rPr>
              <a:t>statement (after : )</a:t>
            </a:r>
          </a:p>
          <a:p>
            <a:pPr marL="472059" indent="-217787">
              <a:spcBef>
                <a:spcPts val="0"/>
              </a:spcBef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dirty="0">
                <a:solidFill>
                  <a:srgbClr val="FF9900"/>
                </a:solidFill>
                <a:latin typeface="Times"/>
                <a:ea typeface="Cabin"/>
                <a:cs typeface="Times"/>
                <a:sym typeface="Cabin"/>
              </a:rPr>
              <a:t>Maintain indent</a:t>
            </a:r>
            <a:r>
              <a:rPr lang="en-US" dirty="0">
                <a:solidFill>
                  <a:schemeClr val="lt1"/>
                </a:solidFill>
                <a:latin typeface="Times"/>
                <a:ea typeface="Cabin"/>
                <a:cs typeface="Times"/>
                <a:sym typeface="Cabin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"/>
                <a:ea typeface="Cabin"/>
                <a:cs typeface="Times"/>
                <a:sym typeface="Cabin"/>
              </a:rPr>
              <a:t>to indicate the </a:t>
            </a:r>
            <a:r>
              <a:rPr lang="en-US" dirty="0">
                <a:solidFill>
                  <a:srgbClr val="FF9900"/>
                </a:solidFill>
                <a:latin typeface="Times"/>
                <a:ea typeface="Cabin"/>
                <a:cs typeface="Times"/>
                <a:sym typeface="Cabin"/>
              </a:rPr>
              <a:t>scope</a:t>
            </a:r>
            <a:r>
              <a:rPr lang="en-US" dirty="0">
                <a:solidFill>
                  <a:schemeClr val="lt1"/>
                </a:solidFill>
                <a:latin typeface="Times"/>
                <a:ea typeface="Cabin"/>
                <a:cs typeface="Times"/>
                <a:sym typeface="Cabin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"/>
                <a:ea typeface="Cabin"/>
                <a:cs typeface="Times"/>
                <a:sym typeface="Cabin"/>
              </a:rPr>
              <a:t>of the block (which lines are affected by the</a:t>
            </a:r>
            <a:r>
              <a:rPr lang="en-US" dirty="0">
                <a:solidFill>
                  <a:srgbClr val="FFFF00"/>
                </a:solidFill>
                <a:latin typeface="Times"/>
                <a:ea typeface="Cabin"/>
                <a:cs typeface="Times"/>
                <a:sym typeface="Cabin"/>
              </a:rPr>
              <a:t> </a:t>
            </a:r>
            <a:r>
              <a:rPr lang="en-US" dirty="0">
                <a:solidFill>
                  <a:srgbClr val="0000FF"/>
                </a:solidFill>
                <a:latin typeface="Times"/>
                <a:ea typeface="Cabin"/>
                <a:cs typeface="Times"/>
                <a:sym typeface="Cabin"/>
              </a:rPr>
              <a:t>if</a:t>
            </a:r>
            <a:r>
              <a:rPr lang="en-US" dirty="0">
                <a:solidFill>
                  <a:srgbClr val="000000"/>
                </a:solidFill>
                <a:latin typeface="Times"/>
                <a:ea typeface="Cabin"/>
                <a:cs typeface="Times"/>
                <a:sym typeface="Cabin"/>
              </a:rPr>
              <a:t>)</a:t>
            </a:r>
          </a:p>
          <a:p>
            <a:pPr marL="472059" indent="-217787">
              <a:spcBef>
                <a:spcPts val="0"/>
              </a:spcBef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dirty="0">
                <a:solidFill>
                  <a:srgbClr val="FF9900"/>
                </a:solidFill>
                <a:latin typeface="Times"/>
                <a:ea typeface="Cabin"/>
                <a:cs typeface="Times"/>
                <a:sym typeface="Cabin"/>
              </a:rPr>
              <a:t>Reduce indent</a:t>
            </a:r>
            <a:r>
              <a:rPr lang="en-US" dirty="0">
                <a:solidFill>
                  <a:schemeClr val="lt1"/>
                </a:solidFill>
                <a:latin typeface="Times"/>
                <a:ea typeface="Cabin"/>
                <a:cs typeface="Times"/>
                <a:sym typeface="Cabin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Times"/>
                <a:ea typeface="Cabin"/>
                <a:cs typeface="Times"/>
                <a:sym typeface="Cabin"/>
              </a:rPr>
              <a:t>back to</a:t>
            </a:r>
            <a:r>
              <a:rPr lang="en-US" dirty="0">
                <a:solidFill>
                  <a:srgbClr val="000000"/>
                </a:solidFill>
                <a:latin typeface="Times"/>
                <a:ea typeface="Cabin"/>
                <a:cs typeface="Times"/>
                <a:sym typeface="Cabin"/>
              </a:rPr>
              <a:t> the level of the </a:t>
            </a:r>
            <a:r>
              <a:rPr lang="en-US" dirty="0">
                <a:solidFill>
                  <a:srgbClr val="0000FF"/>
                </a:solidFill>
                <a:latin typeface="Times"/>
                <a:ea typeface="Cabin"/>
                <a:cs typeface="Times"/>
                <a:sym typeface="Cabin"/>
              </a:rPr>
              <a:t>if </a:t>
            </a:r>
            <a:r>
              <a:rPr lang="en-US" dirty="0">
                <a:solidFill>
                  <a:srgbClr val="000000"/>
                </a:solidFill>
                <a:latin typeface="Times"/>
                <a:ea typeface="Cabin"/>
                <a:cs typeface="Times"/>
                <a:sym typeface="Cabin"/>
              </a:rPr>
              <a:t>statement to indicate the end of the block</a:t>
            </a:r>
          </a:p>
          <a:p>
            <a:pPr marL="472059" indent="-217787">
              <a:spcBef>
                <a:spcPts val="0"/>
              </a:spcBef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dirty="0">
                <a:solidFill>
                  <a:srgbClr val="0000FF"/>
                </a:solidFill>
                <a:latin typeface="Times"/>
                <a:ea typeface="Cabin"/>
                <a:cs typeface="Times"/>
                <a:sym typeface="Cabin"/>
              </a:rPr>
              <a:t>Blank lines </a:t>
            </a:r>
            <a:r>
              <a:rPr lang="en-US" dirty="0">
                <a:solidFill>
                  <a:srgbClr val="000000"/>
                </a:solidFill>
                <a:latin typeface="Times"/>
                <a:ea typeface="Cabin"/>
                <a:cs typeface="Times"/>
                <a:sym typeface="Cabin"/>
              </a:rPr>
              <a:t>are ignored - they do not affect </a:t>
            </a:r>
            <a:r>
              <a:rPr lang="en-US" dirty="0">
                <a:solidFill>
                  <a:srgbClr val="FF9900"/>
                </a:solidFill>
                <a:latin typeface="Times"/>
                <a:ea typeface="Cabin"/>
                <a:cs typeface="Times"/>
                <a:sym typeface="Cabin"/>
              </a:rPr>
              <a:t>indention</a:t>
            </a:r>
          </a:p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94B56E-4744-433C-8F64-861A346CF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81759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Regular"/>
                <a:ea typeface="+mj-ea"/>
                <a:cs typeface="Avenir Next Regular"/>
              </a:rPr>
              <a:t>Finding the average in a loop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7173B5-5C6A-A341-A2E8-B18E24EC71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0" y="5102225"/>
            <a:ext cx="8229600" cy="10239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latin typeface="Times"/>
                <a:cs typeface="Times"/>
              </a:rPr>
              <a:t>An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Times"/>
                <a:cs typeface="Times"/>
              </a:rPr>
              <a:t>average</a:t>
            </a:r>
            <a:r>
              <a:rPr lang="en-US" sz="2800" dirty="0">
                <a:latin typeface="Times"/>
                <a:cs typeface="Times"/>
              </a:rPr>
              <a:t> just combines the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Times"/>
                <a:cs typeface="Times"/>
              </a:rPr>
              <a:t>counting</a:t>
            </a:r>
            <a:r>
              <a:rPr lang="en-US" sz="2800" dirty="0">
                <a:latin typeface="Times"/>
                <a:cs typeface="Times"/>
              </a:rPr>
              <a:t> and </a:t>
            </a:r>
            <a:r>
              <a:rPr lang="en-US" sz="2800" dirty="0">
                <a:solidFill>
                  <a:srgbClr val="008000"/>
                </a:solidFill>
                <a:latin typeface="Times"/>
                <a:cs typeface="Times"/>
              </a:rPr>
              <a:t>sum</a:t>
            </a:r>
            <a:r>
              <a:rPr lang="en-US" sz="2800" dirty="0">
                <a:latin typeface="Times"/>
                <a:cs typeface="Times"/>
              </a:rPr>
              <a:t> patterns and </a:t>
            </a:r>
            <a:r>
              <a:rPr lang="en-US" sz="2800" dirty="0">
                <a:solidFill>
                  <a:srgbClr val="0000FF"/>
                </a:solidFill>
                <a:latin typeface="Times"/>
                <a:cs typeface="Times"/>
              </a:rPr>
              <a:t>divides when the loop is done.</a:t>
            </a: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306170" y="1746808"/>
            <a:ext cx="4534982" cy="29546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count = 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sum = 0</a:t>
            </a:r>
          </a:p>
          <a:p>
            <a:pPr lvl="0" defTabSz="457200"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print(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'Before',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count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sum</a:t>
            </a:r>
            <a:r>
              <a:rPr lang="en-US" sz="24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"/>
              <a:ea typeface="ＭＳ Ｐゴシック" charset="0"/>
              <a:cs typeface="Time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for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value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in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[9, 41, 12, 3, 74, 15] 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count = count+1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sum= sum+ value</a:t>
            </a:r>
          </a:p>
          <a:p>
            <a:pPr lvl="0" defTabSz="457200"/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print(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count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sum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, value</a:t>
            </a:r>
            <a:r>
              <a:rPr lang="en-US" sz="24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Times"/>
              <a:ea typeface="ＭＳ Ｐゴシック" charset="0"/>
              <a:cs typeface="Times"/>
            </a:endParaRPr>
          </a:p>
          <a:p>
            <a:pPr lvl="0" defTabSz="457200"/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print(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'After',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count,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sum, sum/</a:t>
            </a:r>
            <a:r>
              <a:rPr lang="en-US" sz="2400" dirty="0">
                <a:solidFill>
                  <a:srgbClr val="00FFFF"/>
                </a:solidFill>
                <a:latin typeface="Times"/>
                <a:ea typeface="ＭＳ Ｐゴシック" charset="0"/>
                <a:cs typeface="Times"/>
              </a:rPr>
              <a:t>count</a:t>
            </a:r>
            <a:r>
              <a:rPr lang="en-US" sz="24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"/>
              <a:ea typeface="ＭＳ Ｐゴシック" charset="0"/>
              <a:cs typeface="Times"/>
            </a:endParaRPr>
          </a:p>
        </p:txBody>
      </p:sp>
      <p:sp>
        <p:nvSpPr>
          <p:cNvPr id="7" name="Rectangle 3"/>
          <p:cNvSpPr>
            <a:spLocks/>
          </p:cNvSpPr>
          <p:nvPr/>
        </p:nvSpPr>
        <p:spPr bwMode="auto">
          <a:xfrm>
            <a:off x="5287294" y="1571165"/>
            <a:ext cx="2308174" cy="33239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python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avgloop.py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"/>
              <a:ea typeface="ＭＳ Ｐゴシック" charset="0"/>
              <a:cs typeface="Time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Before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1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9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9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2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50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41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3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62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12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4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6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5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5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139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74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6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154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15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After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6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154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25.66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173615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Regular"/>
                <a:ea typeface="+mj-ea"/>
                <a:cs typeface="Avenir Next Regular"/>
              </a:rPr>
              <a:t>Search in a loop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7173B5-5C6A-A341-A2E8-B18E24EC71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0" y="5102225"/>
            <a:ext cx="8229600" cy="1023938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2800" dirty="0">
                <a:latin typeface="Times"/>
                <a:cs typeface="Times"/>
              </a:rPr>
              <a:t>If we just want to search and know if a value was found, we use a variable that start at False and is set to True as soon as we find the value.</a:t>
            </a:r>
            <a:endParaRPr lang="en-US" sz="2800" dirty="0">
              <a:solidFill>
                <a:srgbClr val="0000FF"/>
              </a:solidFill>
              <a:latin typeface="Times"/>
              <a:cs typeface="Times"/>
            </a:endParaRP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306170" y="1931474"/>
            <a:ext cx="4534982" cy="25853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found = False</a:t>
            </a:r>
          </a:p>
          <a:p>
            <a:pPr lvl="0" defTabSz="457200"/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print(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'Before',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found</a:t>
            </a:r>
            <a:r>
              <a:rPr lang="en-US" sz="24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"/>
              <a:ea typeface="ＭＳ Ｐゴシック" charset="0"/>
              <a:cs typeface="Time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for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value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in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[9, 41, 12, 3, 74, 15] 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if value == 3: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   	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found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= True</a:t>
            </a:r>
          </a:p>
          <a:p>
            <a:pPr lvl="0" defTabSz="457200"/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print(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found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, value</a:t>
            </a:r>
            <a:r>
              <a:rPr lang="en-US" sz="24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Times"/>
              <a:ea typeface="ＭＳ Ｐゴシック" charset="0"/>
              <a:cs typeface="Times"/>
            </a:endParaRPr>
          </a:p>
          <a:p>
            <a:pPr lvl="0" defTabSz="457200"/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print(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'After',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found</a:t>
            </a:r>
            <a:r>
              <a:rPr lang="en-US" sz="24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"/>
              <a:ea typeface="ＭＳ Ｐゴシック" charset="0"/>
              <a:cs typeface="Times"/>
            </a:endParaRPr>
          </a:p>
        </p:txBody>
      </p:sp>
      <p:sp>
        <p:nvSpPr>
          <p:cNvPr id="7" name="Rectangle 3"/>
          <p:cNvSpPr>
            <a:spLocks/>
          </p:cNvSpPr>
          <p:nvPr/>
        </p:nvSpPr>
        <p:spPr bwMode="auto">
          <a:xfrm>
            <a:off x="5287294" y="1571165"/>
            <a:ext cx="2649764" cy="33239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python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searchloop.py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"/>
              <a:ea typeface="ＭＳ Ｐゴシック" charset="0"/>
              <a:cs typeface="Time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Before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False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7F00"/>
              </a:solidFill>
              <a:effectLst/>
              <a:uLnTx/>
              <a:uFillTx/>
              <a:latin typeface="Times"/>
              <a:ea typeface="ＭＳ Ｐゴシック" charset="0"/>
              <a:cs typeface="Time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False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9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False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41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False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12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True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True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74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True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15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After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True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"/>
              <a:ea typeface="ＭＳ Ｐゴシック" charset="0"/>
              <a:cs typeface="Time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029294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Avenir Next Regular"/>
                <a:cs typeface="Avenir Next Regular"/>
              </a:rPr>
              <a:t>Two iteration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094133" cy="4856669"/>
          </a:xfrm>
        </p:spPr>
        <p:txBody>
          <a:bodyPr>
            <a:normAutofit/>
          </a:bodyPr>
          <a:lstStyle/>
          <a:p>
            <a:r>
              <a:rPr lang="en-US" dirty="0">
                <a:latin typeface="Times"/>
                <a:cs typeface="Times"/>
              </a:rPr>
              <a:t>We loop through the key-value pairs in a dictionary using </a:t>
            </a:r>
            <a:r>
              <a:rPr lang="en-US" dirty="0">
                <a:solidFill>
                  <a:srgbClr val="E46C0A"/>
                </a:solidFill>
                <a:latin typeface="Times"/>
                <a:cs typeface="Times"/>
              </a:rPr>
              <a:t>two</a:t>
            </a:r>
            <a:r>
              <a:rPr lang="en-US" dirty="0">
                <a:latin typeface="Times"/>
                <a:cs typeface="Times"/>
              </a:rPr>
              <a:t> iteration variables</a:t>
            </a:r>
          </a:p>
          <a:p>
            <a:r>
              <a:rPr lang="en-US" dirty="0">
                <a:latin typeface="Times"/>
                <a:cs typeface="Times"/>
              </a:rPr>
              <a:t>Each iteration, the first variable is the </a:t>
            </a:r>
            <a:r>
              <a:rPr lang="en-US" dirty="0">
                <a:solidFill>
                  <a:srgbClr val="008000"/>
                </a:solidFill>
                <a:latin typeface="Times"/>
                <a:cs typeface="Times"/>
              </a:rPr>
              <a:t>key</a:t>
            </a:r>
            <a:r>
              <a:rPr lang="en-US" dirty="0">
                <a:latin typeface="Times"/>
                <a:cs typeface="Times"/>
              </a:rPr>
              <a:t> and the second variable is the </a:t>
            </a:r>
            <a:r>
              <a:rPr lang="en-US" dirty="0">
                <a:solidFill>
                  <a:srgbClr val="FF0000"/>
                </a:solidFill>
                <a:latin typeface="Times"/>
                <a:cs typeface="Times"/>
              </a:rPr>
              <a:t>corresponding value </a:t>
            </a:r>
            <a:r>
              <a:rPr lang="en-US" dirty="0">
                <a:latin typeface="Times"/>
                <a:cs typeface="Times"/>
              </a:rPr>
              <a:t>for the key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173B5-5C6A-A341-A2E8-B18E24EC71E0}" type="slidenum">
              <a:rPr lang="en-US" smtClean="0"/>
              <a:t>62</a:t>
            </a:fld>
            <a:endParaRPr lang="en-US"/>
          </a:p>
        </p:txBody>
      </p:sp>
      <p:sp>
        <p:nvSpPr>
          <p:cNvPr id="9" name="Shape 98"/>
          <p:cNvSpPr txBox="1"/>
          <p:nvPr/>
        </p:nvSpPr>
        <p:spPr>
          <a:xfrm>
            <a:off x="973668" y="4265083"/>
            <a:ext cx="7255932" cy="24785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students = {‘name’:’</a:t>
            </a:r>
            <a:r>
              <a:rPr lang="en-US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alice</a:t>
            </a:r>
            <a:r>
              <a:rPr lang="en-US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’, ‘age’:20, ’gender’: ‘f’}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US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en-US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n-US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in </a:t>
            </a:r>
            <a:r>
              <a:rPr lang="en-US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students.items</a:t>
            </a:r>
            <a:r>
              <a:rPr lang="en-US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print(</a:t>
            </a:r>
            <a:r>
              <a:rPr lang="en-US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en-US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,”:”,</a:t>
            </a:r>
            <a:r>
              <a:rPr lang="en-US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n-US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Outputs: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name: </a:t>
            </a:r>
            <a:r>
              <a:rPr lang="en-US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alice</a:t>
            </a:r>
            <a:endParaRPr lang="en-US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age: 20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gender: f</a:t>
            </a:r>
          </a:p>
        </p:txBody>
      </p:sp>
    </p:spTree>
    <p:extLst>
      <p:ext uri="{BB962C8B-B14F-4D97-AF65-F5344CB8AC3E}">
        <p14:creationId xmlns:p14="http://schemas.microsoft.com/office/powerpoint/2010/main" val="66289361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2947" y="0"/>
            <a:ext cx="7886700" cy="1325563"/>
          </a:xfrm>
        </p:spPr>
        <p:txBody>
          <a:bodyPr/>
          <a:lstStyle/>
          <a:p>
            <a:pPr marL="757136" lvl="1" indent="-457200" algn="ctr"/>
            <a:r>
              <a:rPr lang="en-US" altLang="zh-CN" sz="3600" b="1" dirty="0">
                <a:solidFill>
                  <a:schemeClr val="tx1"/>
                </a:solidFill>
              </a:rPr>
              <a:t>Python Program Structure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213026" y="1325563"/>
            <a:ext cx="8897922" cy="3836579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/>
                <a:cs typeface="楷体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/>
                <a:cs typeface="楷体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/>
                <a:cs typeface="楷体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/>
                <a:cs typeface="楷体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/>
                <a:cs typeface="楷体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charset="0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charset="0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charset="0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charset="0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altLang="zh-CN" sz="2800" dirty="0">
                <a:effectLst/>
                <a:cs typeface="Segoe UI Light" panose="020B0502040204020203" pitchFamily="34" charset="0"/>
              </a:rPr>
              <a:t>A Python program is constructed from code </a:t>
            </a:r>
            <a:r>
              <a:rPr lang="en-US" altLang="zh-CN" sz="2800" dirty="0">
                <a:solidFill>
                  <a:srgbClr val="FF0000"/>
                </a:solidFill>
                <a:effectLst/>
                <a:cs typeface="Segoe UI Light" panose="020B0502040204020203" pitchFamily="34" charset="0"/>
              </a:rPr>
              <a:t>blocks</a:t>
            </a:r>
          </a:p>
          <a:p>
            <a:pPr>
              <a:spcBef>
                <a:spcPts val="0"/>
              </a:spcBef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altLang="zh-CN" sz="2800" dirty="0">
                <a:solidFill>
                  <a:srgbClr val="FF0000"/>
                </a:solidFill>
                <a:effectLst/>
                <a:cs typeface="Segoe UI Light" panose="020B0502040204020203" pitchFamily="34" charset="0"/>
              </a:rPr>
              <a:t>Block</a:t>
            </a:r>
            <a:r>
              <a:rPr lang="en-US" altLang="zh-CN" sz="2800" dirty="0">
                <a:effectLst/>
                <a:cs typeface="Segoe UI Light" panose="020B0502040204020203" pitchFamily="34" charset="0"/>
              </a:rPr>
              <a:t> is a piece of Python program statements that is executed as a unit, i.e., </a:t>
            </a:r>
            <a:r>
              <a:rPr lang="en-US" altLang="zh-CN" sz="2800" dirty="0">
                <a:solidFill>
                  <a:srgbClr val="FF0000"/>
                </a:solidFill>
                <a:effectLst/>
                <a:cs typeface="Segoe UI Light" panose="020B0502040204020203" pitchFamily="34" charset="0"/>
              </a:rPr>
              <a:t>module</a:t>
            </a:r>
            <a:r>
              <a:rPr lang="en-US" altLang="zh-CN" sz="2800" dirty="0">
                <a:effectLst/>
                <a:cs typeface="Segoe UI Light" panose="020B0502040204020203" pitchFamily="34" charset="0"/>
              </a:rPr>
              <a:t>,  </a:t>
            </a:r>
            <a:r>
              <a:rPr lang="en-US" altLang="zh-CN" sz="2800" dirty="0">
                <a:solidFill>
                  <a:srgbClr val="FF0000"/>
                </a:solidFill>
                <a:effectLst/>
                <a:cs typeface="Segoe UI Light" panose="020B0502040204020203" pitchFamily="34" charset="0"/>
              </a:rPr>
              <a:t>function</a:t>
            </a:r>
            <a:r>
              <a:rPr lang="en-US" altLang="zh-CN" sz="2800" dirty="0">
                <a:effectLst/>
                <a:cs typeface="Segoe UI Light" panose="020B0502040204020203" pitchFamily="34" charset="0"/>
              </a:rPr>
              <a:t>, </a:t>
            </a:r>
            <a:r>
              <a:rPr lang="en-US" altLang="zh-CN" sz="2800" dirty="0">
                <a:solidFill>
                  <a:srgbClr val="FF0000"/>
                </a:solidFill>
                <a:effectLst/>
                <a:cs typeface="Segoe UI Light" panose="020B0502040204020203" pitchFamily="34" charset="0"/>
              </a:rPr>
              <a:t>class, </a:t>
            </a:r>
            <a:r>
              <a:rPr lang="en-US" altLang="zh-CN" sz="2800" dirty="0" err="1">
                <a:solidFill>
                  <a:srgbClr val="FF0000"/>
                </a:solidFill>
                <a:effectLst/>
                <a:cs typeface="Segoe UI Light" panose="020B0502040204020203" pitchFamily="34" charset="0"/>
              </a:rPr>
              <a:t>etc</a:t>
            </a:r>
            <a:endParaRPr lang="en-US" altLang="zh-CN" sz="2800" dirty="0">
              <a:solidFill>
                <a:srgbClr val="FF0000"/>
              </a:solidFill>
              <a:effectLst/>
              <a:cs typeface="Segoe UI Light" panose="020B0502040204020203" pitchFamily="34" charset="0"/>
            </a:endParaRPr>
          </a:p>
          <a:p>
            <a:pPr>
              <a:spcBef>
                <a:spcPts val="0"/>
              </a:spcBef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altLang="zh-CN" sz="2800" dirty="0">
                <a:solidFill>
                  <a:srgbClr val="0000FF"/>
                </a:solidFill>
                <a:effectLst/>
                <a:cs typeface="Segoe UI Light" panose="020B0502040204020203" pitchFamily="34" charset="0"/>
              </a:rPr>
              <a:t>Interactive session</a:t>
            </a:r>
            <a:r>
              <a:rPr lang="en-US" altLang="zh-CN" sz="2800" dirty="0">
                <a:effectLst/>
                <a:cs typeface="Segoe UI Light" panose="020B0502040204020203" pitchFamily="34" charset="0"/>
              </a:rPr>
              <a:t>, statements are executed as they are typed in, until the interpreter is terminated</a:t>
            </a:r>
          </a:p>
          <a:p>
            <a:pPr>
              <a:spcBef>
                <a:spcPts val="0"/>
              </a:spcBef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altLang="zh-CN" sz="2800" dirty="0">
                <a:solidFill>
                  <a:srgbClr val="0000FF"/>
                </a:solidFill>
                <a:effectLst/>
                <a:cs typeface="Segoe UI Light" panose="020B0502040204020203" pitchFamily="34" charset="0"/>
              </a:rPr>
              <a:t>Script file (xx.py)</a:t>
            </a:r>
            <a:r>
              <a:rPr lang="en-US" altLang="zh-CN" sz="2800" dirty="0">
                <a:effectLst/>
                <a:cs typeface="Segoe UI Light" panose="020B0502040204020203" pitchFamily="34" charset="0"/>
              </a:rPr>
              <a:t>, the interpreter reads statements from the file and executes them until end-of-file (EOF) is encountered</a:t>
            </a:r>
            <a:endParaRPr lang="en-US" altLang="zh-CN" sz="2800" dirty="0">
              <a:solidFill>
                <a:srgbClr val="0000FF"/>
              </a:solidFill>
              <a:effectLst/>
              <a:cs typeface="Segoe UI Light" panose="020B0502040204020203" pitchFamily="34" charset="0"/>
            </a:endParaRPr>
          </a:p>
          <a:p>
            <a:pPr marL="0" indent="0" algn="ctr">
              <a:spcBef>
                <a:spcPts val="0"/>
              </a:spcBef>
              <a:buClrTx/>
              <a:buNone/>
              <a:defRPr/>
            </a:pPr>
            <a:endParaRPr lang="en-US" altLang="zh-CN" sz="2800" b="0" dirty="0">
              <a:solidFill>
                <a:srgbClr val="0000FF"/>
              </a:solidFill>
              <a:effectLst/>
              <a:cs typeface="Segoe UI Light" panose="020B0502040204020203" pitchFamily="34" charset="0"/>
            </a:endParaRPr>
          </a:p>
          <a:p>
            <a:pPr marL="0" indent="0" algn="ctr">
              <a:spcBef>
                <a:spcPts val="0"/>
              </a:spcBef>
              <a:buClrTx/>
              <a:buNone/>
              <a:defRPr/>
            </a:pPr>
            <a:endParaRPr lang="en-US" altLang="zh-CN" b="0" dirty="0">
              <a:solidFill>
                <a:srgbClr val="0000FF"/>
              </a:solidFill>
              <a:effectLst/>
              <a:cs typeface="Segoe UI Light" panose="020B0502040204020203" pitchFamily="34" charset="0"/>
            </a:endParaRPr>
          </a:p>
          <a:p>
            <a:pPr marL="0" indent="0">
              <a:spcBef>
                <a:spcPts val="900"/>
              </a:spcBef>
              <a:buClrTx/>
              <a:buNone/>
              <a:defRPr/>
            </a:pPr>
            <a:endParaRPr lang="en-US" altLang="zh-CN" sz="2800" b="0" dirty="0">
              <a:solidFill>
                <a:srgbClr val="FF0000"/>
              </a:solidFill>
              <a:effectLst/>
              <a:cs typeface="Segoe UI Light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7157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2947" y="0"/>
            <a:ext cx="7886700" cy="1325563"/>
          </a:xfrm>
        </p:spPr>
        <p:txBody>
          <a:bodyPr/>
          <a:lstStyle/>
          <a:p>
            <a:pPr marL="757136" lvl="1" indent="-457200" algn="ctr"/>
            <a:r>
              <a:rPr lang="en-US" altLang="zh-CN" sz="3600" b="1" dirty="0">
                <a:solidFill>
                  <a:schemeClr val="tx1"/>
                </a:solidFill>
              </a:rPr>
              <a:t>Python Program Structure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71022" y="1421190"/>
            <a:ext cx="9072978" cy="3836579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/>
                <a:cs typeface="楷体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/>
                <a:cs typeface="楷体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/>
                <a:cs typeface="楷体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/>
                <a:cs typeface="楷体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/>
                <a:cs typeface="楷体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charset="0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charset="0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charset="0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charset="0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altLang="zh-CN" sz="2800" dirty="0">
                <a:effectLst/>
                <a:cs typeface="Segoe UI Light" panose="020B0502040204020203" pitchFamily="34" charset="0"/>
              </a:rPr>
              <a:t>Each statement usually occupies a </a:t>
            </a:r>
            <a:r>
              <a:rPr lang="en-US" altLang="zh-CN" sz="2800" dirty="0">
                <a:solidFill>
                  <a:srgbClr val="FF0000"/>
                </a:solidFill>
                <a:effectLst/>
                <a:cs typeface="Segoe UI Light" panose="020B0502040204020203" pitchFamily="34" charset="0"/>
              </a:rPr>
              <a:t>single line </a:t>
            </a:r>
            <a:r>
              <a:rPr lang="en-US" altLang="zh-CN" sz="2800" dirty="0">
                <a:effectLst/>
                <a:cs typeface="Segoe UI Light" panose="020B0502040204020203" pitchFamily="34" charset="0"/>
              </a:rPr>
              <a:t>ending with the newline character (</a:t>
            </a:r>
            <a:r>
              <a:rPr lang="en-US" altLang="zh-CN" sz="2800" dirty="0" err="1">
                <a:effectLst/>
                <a:cs typeface="Segoe UI Light" panose="020B0502040204020203" pitchFamily="34" charset="0"/>
              </a:rPr>
              <a:t>Pythonic</a:t>
            </a:r>
            <a:r>
              <a:rPr lang="en-US" altLang="zh-CN" sz="2800" dirty="0">
                <a:effectLst/>
                <a:cs typeface="Segoe UI Light" panose="020B0502040204020203" pitchFamily="34" charset="0"/>
              </a:rPr>
              <a:t>)</a:t>
            </a:r>
          </a:p>
          <a:p>
            <a:pPr marL="0" indent="0" algn="ctr">
              <a:spcBef>
                <a:spcPts val="0"/>
              </a:spcBef>
              <a:spcAft>
                <a:spcPts val="1200"/>
              </a:spcAft>
              <a:buClrTx/>
              <a:buNone/>
              <a:defRPr/>
            </a:pPr>
            <a:r>
              <a:rPr lang="en-US" altLang="zh-CN" sz="2800" dirty="0">
                <a:solidFill>
                  <a:srgbClr val="0000FF"/>
                </a:solidFill>
                <a:effectLst/>
                <a:cs typeface="Segoe UI Light" panose="020B0502040204020203" pitchFamily="34" charset="0"/>
              </a:rPr>
              <a:t>print("Hello World 1")</a:t>
            </a:r>
          </a:p>
          <a:p>
            <a:pPr>
              <a:spcBef>
                <a:spcPts val="0"/>
              </a:spcBef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altLang="zh-CN" sz="2800" dirty="0">
                <a:effectLst/>
                <a:cs typeface="Segoe UI Light" panose="020B0502040204020203" pitchFamily="34" charset="0"/>
              </a:rPr>
              <a:t>Multiple statements per line separated by </a:t>
            </a:r>
            <a:r>
              <a:rPr lang="en-US" altLang="zh-CN" sz="2800" dirty="0">
                <a:solidFill>
                  <a:srgbClr val="FF0000"/>
                </a:solidFill>
                <a:effectLst/>
                <a:cs typeface="Segoe UI Light" panose="020B0502040204020203" pitchFamily="34" charset="0"/>
              </a:rPr>
              <a:t>semicolon</a:t>
            </a:r>
            <a:r>
              <a:rPr lang="en-US" altLang="zh-CN" sz="2800" dirty="0">
                <a:effectLst/>
                <a:cs typeface="Segoe UI Light" panose="020B0502040204020203" pitchFamily="34" charset="0"/>
              </a:rPr>
              <a:t> ‘;’</a:t>
            </a:r>
          </a:p>
          <a:p>
            <a:pPr marL="0" indent="0" algn="ctr">
              <a:spcBef>
                <a:spcPts val="0"/>
              </a:spcBef>
              <a:spcAft>
                <a:spcPts val="1200"/>
              </a:spcAft>
              <a:buClrTx/>
              <a:buNone/>
              <a:defRPr/>
            </a:pPr>
            <a:r>
              <a:rPr lang="en-US" altLang="zh-CN" sz="2800" dirty="0">
                <a:solidFill>
                  <a:srgbClr val="0000FF"/>
                </a:solidFill>
                <a:effectLst/>
                <a:cs typeface="Segoe UI Light" panose="020B0502040204020203" pitchFamily="34" charset="0"/>
              </a:rPr>
              <a:t>print("Hello World 1")</a:t>
            </a:r>
            <a:r>
              <a:rPr lang="en-US" altLang="zh-CN" sz="3600" dirty="0">
                <a:effectLst/>
                <a:cs typeface="Segoe UI Light" panose="020B0502040204020203" pitchFamily="34" charset="0"/>
              </a:rPr>
              <a:t>;</a:t>
            </a:r>
            <a:r>
              <a:rPr lang="en-US" altLang="zh-CN" sz="2800" dirty="0">
                <a:solidFill>
                  <a:srgbClr val="0000FF"/>
                </a:solidFill>
                <a:effectLst/>
                <a:cs typeface="Segoe UI Light" panose="020B0502040204020203" pitchFamily="34" charset="0"/>
              </a:rPr>
              <a:t> … </a:t>
            </a:r>
            <a:r>
              <a:rPr lang="en-US" altLang="zh-CN" sz="3600" dirty="0">
                <a:effectLst/>
                <a:cs typeface="Segoe UI Light" panose="020B0502040204020203" pitchFamily="34" charset="0"/>
              </a:rPr>
              <a:t>;</a:t>
            </a:r>
            <a:r>
              <a:rPr lang="en-US" altLang="zh-CN" sz="2800" dirty="0">
                <a:solidFill>
                  <a:srgbClr val="0000FF"/>
                </a:solidFill>
                <a:effectLst/>
                <a:cs typeface="Segoe UI Light" panose="020B0502040204020203" pitchFamily="34" charset="0"/>
              </a:rPr>
              <a:t> print("Hello World 2")</a:t>
            </a:r>
          </a:p>
          <a:p>
            <a:pPr marL="3086100" lvl="7" indent="0">
              <a:spcBef>
                <a:spcPts val="0"/>
              </a:spcBef>
              <a:spcAft>
                <a:spcPts val="1200"/>
              </a:spcAft>
              <a:buClrTx/>
              <a:buNone/>
              <a:defRPr/>
            </a:pPr>
            <a:endParaRPr lang="en-US" altLang="zh-CN" sz="2800" dirty="0">
              <a:effectLst/>
              <a:cs typeface="Segoe UI Light" panose="020B0502040204020203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altLang="zh-CN" sz="2800" dirty="0" err="1">
                <a:effectLst/>
                <a:cs typeface="Segoe UI Light" panose="020B0502040204020203" pitchFamily="34" charset="0"/>
              </a:rPr>
              <a:t>Pythonic</a:t>
            </a:r>
            <a:r>
              <a:rPr lang="en-US" altLang="zh-CN" sz="2800" dirty="0">
                <a:effectLst/>
                <a:cs typeface="Segoe UI Light" panose="020B0502040204020203" pitchFamily="34" charset="0"/>
              </a:rPr>
              <a:t>: PEP 8 -- Style Guide for Python Code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altLang="zh-CN" sz="2400" dirty="0">
                <a:effectLst/>
                <a:cs typeface="Segoe UI Light" panose="020B0502040204020203" pitchFamily="34" charset="0"/>
              </a:rPr>
              <a:t>https://www.python.org/dev/peps/pep-0008</a:t>
            </a:r>
            <a:endParaRPr lang="en-US" altLang="zh-CN" sz="2800" dirty="0">
              <a:solidFill>
                <a:srgbClr val="0000FF"/>
              </a:solidFill>
              <a:effectLst/>
              <a:cs typeface="Segoe UI Light" panose="020B0502040204020203" pitchFamily="34" charset="0"/>
            </a:endParaRPr>
          </a:p>
          <a:p>
            <a:pPr marL="0" indent="0" algn="ctr">
              <a:spcBef>
                <a:spcPts val="0"/>
              </a:spcBef>
              <a:buClrTx/>
              <a:buNone/>
              <a:defRPr/>
            </a:pPr>
            <a:endParaRPr lang="en-US" altLang="zh-CN" dirty="0">
              <a:solidFill>
                <a:srgbClr val="0000FF"/>
              </a:solidFill>
              <a:effectLst/>
              <a:cs typeface="Segoe UI Light" panose="020B0502040204020203" pitchFamily="34" charset="0"/>
            </a:endParaRPr>
          </a:p>
          <a:p>
            <a:pPr marL="0" indent="0">
              <a:spcBef>
                <a:spcPts val="900"/>
              </a:spcBef>
              <a:buClrTx/>
              <a:buNone/>
              <a:defRPr/>
            </a:pPr>
            <a:endParaRPr lang="en-US" altLang="zh-CN" sz="2800" dirty="0">
              <a:solidFill>
                <a:srgbClr val="FF0000"/>
              </a:solidFill>
              <a:effectLst/>
              <a:cs typeface="Segoe UI Light" panose="020B0502040204020203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768061" y="1985968"/>
            <a:ext cx="2199669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Newline \n</a:t>
            </a:r>
            <a:endParaRPr lang="zh-CN" altLang="en-US" sz="2800" dirty="0"/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6334699" y="2610998"/>
            <a:ext cx="341523" cy="8813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355405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2947" y="0"/>
            <a:ext cx="7886700" cy="1325563"/>
          </a:xfrm>
        </p:spPr>
        <p:txBody>
          <a:bodyPr/>
          <a:lstStyle/>
          <a:p>
            <a:pPr marL="757136" lvl="1" indent="-457200" algn="ctr"/>
            <a:r>
              <a:rPr lang="en-US" altLang="zh-CN" sz="3600" b="1" dirty="0">
                <a:solidFill>
                  <a:schemeClr val="tx1"/>
                </a:solidFill>
              </a:rPr>
              <a:t>One statement in multiple lines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28490" y="1013565"/>
            <a:ext cx="9072978" cy="3836579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/>
                <a:cs typeface="楷体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/>
                <a:cs typeface="楷体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/>
                <a:cs typeface="楷体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/>
                <a:cs typeface="楷体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/>
                <a:cs typeface="楷体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charset="0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charset="0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charset="0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charset="0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086100" lvl="7" indent="0">
              <a:spcBef>
                <a:spcPts val="0"/>
              </a:spcBef>
              <a:spcAft>
                <a:spcPts val="1200"/>
              </a:spcAft>
              <a:buClrTx/>
              <a:buNone/>
              <a:defRPr/>
            </a:pPr>
            <a:endParaRPr lang="en-US" altLang="zh-CN" sz="2800" b="0" dirty="0">
              <a:solidFill>
                <a:srgbClr val="0000FF"/>
              </a:solidFill>
              <a:effectLst/>
              <a:cs typeface="Segoe UI Light" panose="020B0502040204020203" pitchFamily="34" charset="0"/>
            </a:endParaRPr>
          </a:p>
          <a:p>
            <a:pPr>
              <a:spcBef>
                <a:spcPts val="0"/>
              </a:spcBef>
              <a:buClrTx/>
              <a:buFont typeface="Arial" panose="020B0604020202020204" pitchFamily="34" charset="0"/>
              <a:buChar char="•"/>
              <a:defRPr/>
            </a:pPr>
            <a:r>
              <a:rPr lang="en-US" altLang="zh-CN" sz="2800" dirty="0">
                <a:effectLst/>
                <a:cs typeface="Segoe UI Light" panose="020B0502040204020203" pitchFamily="34" charset="0"/>
              </a:rPr>
              <a:t>Explicit Line Continuation: </a:t>
            </a:r>
            <a:r>
              <a:rPr lang="en-US" altLang="zh-CN" sz="2800" b="0" dirty="0">
                <a:effectLst/>
                <a:cs typeface="Segoe UI Light" panose="020B0502040204020203" pitchFamily="34" charset="0"/>
              </a:rPr>
              <a:t>in cases where implicit line continuation is not readily available or practicable, you can specify a backslash ‘</a:t>
            </a:r>
            <a:r>
              <a:rPr lang="en-US" altLang="zh-CN" sz="2800" b="0" dirty="0">
                <a:solidFill>
                  <a:srgbClr val="0000FF"/>
                </a:solidFill>
                <a:effectLst/>
                <a:cs typeface="Segoe UI Light" panose="020B0502040204020203" pitchFamily="34" charset="0"/>
              </a:rPr>
              <a:t>\</a:t>
            </a:r>
            <a:r>
              <a:rPr lang="en-US" altLang="zh-CN" sz="2800" b="0" dirty="0">
                <a:effectLst/>
                <a:cs typeface="Segoe UI Light" panose="020B0502040204020203" pitchFamily="34" charset="0"/>
              </a:rPr>
              <a:t>’ character</a:t>
            </a:r>
          </a:p>
          <a:p>
            <a:pPr marL="0" indent="0">
              <a:spcBef>
                <a:spcPts val="0"/>
              </a:spcBef>
              <a:buClrTx/>
              <a:buNone/>
              <a:defRPr/>
            </a:pPr>
            <a:endParaRPr lang="en-US" altLang="zh-CN" sz="2800" b="0" dirty="0">
              <a:solidFill>
                <a:srgbClr val="0000FF"/>
              </a:solidFill>
              <a:effectLst/>
              <a:cs typeface="Segoe UI Light" panose="020B0502040204020203" pitchFamily="34" charset="0"/>
            </a:endParaRPr>
          </a:p>
          <a:p>
            <a:pPr marL="0" indent="0" algn="ctr">
              <a:spcBef>
                <a:spcPts val="0"/>
              </a:spcBef>
              <a:buClrTx/>
              <a:buNone/>
              <a:defRPr/>
            </a:pPr>
            <a:endParaRPr lang="en-US" altLang="zh-CN" b="0" dirty="0">
              <a:solidFill>
                <a:srgbClr val="0000FF"/>
              </a:solidFill>
              <a:effectLst/>
              <a:cs typeface="Segoe UI Light" panose="020B0502040204020203" pitchFamily="34" charset="0"/>
            </a:endParaRPr>
          </a:p>
          <a:p>
            <a:pPr marL="0" indent="0">
              <a:spcBef>
                <a:spcPts val="900"/>
              </a:spcBef>
              <a:buClrTx/>
              <a:buNone/>
              <a:defRPr/>
            </a:pPr>
            <a:endParaRPr lang="en-US" altLang="zh-CN" sz="2800" b="0" dirty="0">
              <a:solidFill>
                <a:srgbClr val="FF0000"/>
              </a:solidFill>
              <a:effectLst/>
              <a:cs typeface="Segoe UI Light" panose="020B0502040204020203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446" y="3401437"/>
            <a:ext cx="3981109" cy="115209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628555" y="3284984"/>
            <a:ext cx="2199669" cy="138499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Newline </a:t>
            </a:r>
            <a:r>
              <a:rPr lang="en-US" altLang="zh-CN" sz="2800" b="1" dirty="0"/>
              <a:t>'\n' </a:t>
            </a:r>
            <a:r>
              <a:rPr lang="en-US" altLang="zh-CN" sz="2800" dirty="0">
                <a:solidFill>
                  <a:srgbClr val="FF0000"/>
                </a:solidFill>
              </a:rPr>
              <a:t>characters after </a:t>
            </a:r>
            <a:r>
              <a:rPr lang="en-US" altLang="zh-CN" sz="2800" dirty="0"/>
              <a:t>‘ \ ’</a:t>
            </a:r>
            <a:endParaRPr lang="zh-CN" alt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689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2947" y="0"/>
            <a:ext cx="7886700" cy="1325563"/>
          </a:xfrm>
        </p:spPr>
        <p:txBody>
          <a:bodyPr/>
          <a:lstStyle/>
          <a:p>
            <a:pPr marL="757136" lvl="1" indent="-457200" algn="ctr"/>
            <a:r>
              <a:rPr lang="en-US" altLang="zh-CN" sz="3600" b="1" dirty="0">
                <a:solidFill>
                  <a:schemeClr val="tx1"/>
                </a:solidFill>
              </a:rPr>
              <a:t>One statement in multiple lines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28490" y="1013565"/>
            <a:ext cx="9072978" cy="3836579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/>
                <a:cs typeface="楷体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/>
                <a:cs typeface="楷体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/>
                <a:cs typeface="楷体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/>
                <a:cs typeface="楷体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/>
                <a:cs typeface="楷体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charset="0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charset="0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charset="0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charset="0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altLang="zh-CN" sz="2800" dirty="0">
                <a:effectLst/>
                <a:cs typeface="Segoe UI Light" panose="020B0502040204020203" pitchFamily="34" charset="0"/>
              </a:rPr>
              <a:t>Implicit Line Continuation: </a:t>
            </a:r>
            <a:r>
              <a:rPr lang="en-US" altLang="zh-CN" sz="2800" b="0" dirty="0">
                <a:effectLst/>
                <a:cs typeface="Segoe UI Light" panose="020B0502040204020203" pitchFamily="34" charset="0"/>
              </a:rPr>
              <a:t>any statement containing '</a:t>
            </a:r>
            <a:r>
              <a:rPr lang="en-US" altLang="zh-CN" sz="2800" b="0" dirty="0">
                <a:solidFill>
                  <a:srgbClr val="0000FF"/>
                </a:solidFill>
                <a:effectLst/>
                <a:cs typeface="Segoe UI Light" panose="020B0502040204020203" pitchFamily="34" charset="0"/>
              </a:rPr>
              <a:t>(</a:t>
            </a:r>
            <a:r>
              <a:rPr lang="en-US" altLang="zh-CN" sz="2800" b="0" dirty="0">
                <a:effectLst/>
                <a:cs typeface="Segoe UI Light" panose="020B0502040204020203" pitchFamily="34" charset="0"/>
              </a:rPr>
              <a:t>', '</a:t>
            </a:r>
            <a:r>
              <a:rPr lang="en-US" altLang="zh-CN" sz="2800" b="0" dirty="0">
                <a:solidFill>
                  <a:srgbClr val="0000FF"/>
                </a:solidFill>
                <a:effectLst/>
                <a:cs typeface="Segoe UI Light" panose="020B0502040204020203" pitchFamily="34" charset="0"/>
              </a:rPr>
              <a:t>[</a:t>
            </a:r>
            <a:r>
              <a:rPr lang="en-US" altLang="zh-CN" sz="2800" b="0" dirty="0">
                <a:effectLst/>
                <a:cs typeface="Segoe UI Light" panose="020B0502040204020203" pitchFamily="34" charset="0"/>
              </a:rPr>
              <a:t>', or '</a:t>
            </a:r>
            <a:r>
              <a:rPr lang="en-US" altLang="zh-CN" sz="2800" b="0" dirty="0">
                <a:solidFill>
                  <a:srgbClr val="0000FF"/>
                </a:solidFill>
                <a:effectLst/>
                <a:cs typeface="Segoe UI Light" panose="020B0502040204020203" pitchFamily="34" charset="0"/>
              </a:rPr>
              <a:t>{</a:t>
            </a:r>
            <a:r>
              <a:rPr lang="en-US" altLang="zh-CN" sz="2800" b="0" dirty="0">
                <a:effectLst/>
                <a:cs typeface="Segoe UI Light" panose="020B0502040204020203" pitchFamily="34" charset="0"/>
              </a:rPr>
              <a:t>' is presumed to be incomplete until all matched</a:t>
            </a:r>
          </a:p>
          <a:p>
            <a:pPr marL="3086100" lvl="7" indent="0">
              <a:spcBef>
                <a:spcPts val="0"/>
              </a:spcBef>
              <a:spcAft>
                <a:spcPts val="1200"/>
              </a:spcAft>
              <a:buClrTx/>
              <a:buNone/>
              <a:defRPr/>
            </a:pPr>
            <a:r>
              <a:rPr lang="en-US" altLang="zh-CN" sz="2800" dirty="0">
                <a:effectLst/>
                <a:cs typeface="Segoe UI Light" panose="020B0502040204020203" pitchFamily="34" charset="0"/>
              </a:rPr>
              <a:t> </a:t>
            </a:r>
          </a:p>
          <a:p>
            <a:pPr marL="3086100" lvl="7" indent="0">
              <a:spcBef>
                <a:spcPts val="0"/>
              </a:spcBef>
              <a:spcAft>
                <a:spcPts val="1200"/>
              </a:spcAft>
              <a:buClrTx/>
              <a:buNone/>
              <a:defRPr/>
            </a:pPr>
            <a:endParaRPr lang="en-US" altLang="zh-CN" sz="2800" dirty="0">
              <a:effectLst/>
              <a:cs typeface="Segoe UI Light" panose="020B0502040204020203" pitchFamily="34" charset="0"/>
            </a:endParaRPr>
          </a:p>
          <a:p>
            <a:pPr marL="0" indent="0" algn="ctr">
              <a:spcBef>
                <a:spcPts val="0"/>
              </a:spcBef>
              <a:buClrTx/>
              <a:buNone/>
              <a:defRPr/>
            </a:pPr>
            <a:endParaRPr lang="en-US" altLang="zh-CN" sz="2800" b="0" dirty="0">
              <a:solidFill>
                <a:srgbClr val="0000FF"/>
              </a:solidFill>
              <a:effectLst/>
              <a:cs typeface="Segoe UI Light" panose="020B0502040204020203" pitchFamily="34" charset="0"/>
            </a:endParaRPr>
          </a:p>
          <a:p>
            <a:pPr marL="0" indent="0">
              <a:spcBef>
                <a:spcPts val="0"/>
              </a:spcBef>
              <a:buClrTx/>
              <a:buNone/>
              <a:defRPr/>
            </a:pPr>
            <a:endParaRPr lang="en-US" altLang="zh-CN" sz="2800" b="0" dirty="0">
              <a:solidFill>
                <a:srgbClr val="0000FF"/>
              </a:solidFill>
              <a:effectLst/>
              <a:cs typeface="Segoe UI Light" panose="020B0502040204020203" pitchFamily="34" charset="0"/>
            </a:endParaRPr>
          </a:p>
          <a:p>
            <a:pPr marL="0" indent="0" algn="ctr">
              <a:spcBef>
                <a:spcPts val="0"/>
              </a:spcBef>
              <a:buClrTx/>
              <a:buNone/>
              <a:defRPr/>
            </a:pPr>
            <a:endParaRPr lang="en-US" altLang="zh-CN" b="0" dirty="0">
              <a:solidFill>
                <a:srgbClr val="0000FF"/>
              </a:solidFill>
              <a:effectLst/>
              <a:cs typeface="Segoe UI Light" panose="020B0502040204020203" pitchFamily="34" charset="0"/>
            </a:endParaRPr>
          </a:p>
          <a:p>
            <a:pPr marL="0" indent="0">
              <a:spcBef>
                <a:spcPts val="900"/>
              </a:spcBef>
              <a:buClrTx/>
              <a:buNone/>
              <a:defRPr/>
            </a:pPr>
            <a:endParaRPr lang="en-US" altLang="zh-CN" sz="2800" b="0" dirty="0">
              <a:solidFill>
                <a:srgbClr val="FF0000"/>
              </a:solidFill>
              <a:effectLst/>
              <a:cs typeface="Segoe UI Light" panose="020B0502040204020203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t="7530" b="6079"/>
          <a:stretch/>
        </p:blipFill>
        <p:spPr>
          <a:xfrm>
            <a:off x="1458639" y="2060154"/>
            <a:ext cx="3441605" cy="121459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148582" y="1974951"/>
            <a:ext cx="2199669" cy="138499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Newline </a:t>
            </a:r>
            <a:r>
              <a:rPr lang="en-US" altLang="zh-CN" sz="2800" b="1" dirty="0"/>
              <a:t>'\n' </a:t>
            </a:r>
            <a:r>
              <a:rPr lang="en-US" altLang="zh-CN" sz="2800" dirty="0">
                <a:solidFill>
                  <a:srgbClr val="FF0000"/>
                </a:solidFill>
              </a:rPr>
              <a:t>characters after </a:t>
            </a:r>
            <a:r>
              <a:rPr lang="en-US" altLang="zh-CN" sz="2800" dirty="0"/>
              <a:t>‘ , ’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588702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2947" y="0"/>
            <a:ext cx="7886700" cy="1325563"/>
          </a:xfrm>
        </p:spPr>
        <p:txBody>
          <a:bodyPr/>
          <a:lstStyle/>
          <a:p>
            <a:pPr marL="757136" lvl="1" indent="-457200" algn="ctr"/>
            <a:r>
              <a:rPr lang="en-US" altLang="zh-CN" sz="3600" b="1" dirty="0">
                <a:solidFill>
                  <a:schemeClr val="tx1"/>
                </a:solidFill>
              </a:rPr>
              <a:t>Python Program Structure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28490" y="1417602"/>
            <a:ext cx="9072978" cy="3836579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/>
                <a:cs typeface="楷体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/>
                <a:cs typeface="楷体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/>
                <a:cs typeface="楷体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/>
                <a:cs typeface="楷体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/>
                <a:cs typeface="楷体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charset="0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charset="0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charset="0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charset="0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Tx/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effectLst/>
                <a:cs typeface="Segoe UI Light" panose="020B0502040204020203" pitchFamily="34" charset="0"/>
              </a:rPr>
              <a:t>Comments</a:t>
            </a:r>
            <a:r>
              <a:rPr lang="en-US" altLang="zh-CN" sz="2800" dirty="0">
                <a:effectLst/>
                <a:cs typeface="Segoe UI Light" panose="020B0502040204020203" pitchFamily="34" charset="0"/>
              </a:rPr>
              <a:t>:  the hash character (#) signifies a comment. The interpreter will ignore everything from the hash character through the end of that line</a:t>
            </a:r>
          </a:p>
          <a:p>
            <a:pPr marL="0" indent="0" algn="ctr">
              <a:spcBef>
                <a:spcPts val="600"/>
              </a:spcBef>
              <a:spcAft>
                <a:spcPts val="600"/>
              </a:spcAft>
              <a:buClrTx/>
              <a:buNone/>
              <a:defRPr/>
            </a:pPr>
            <a:r>
              <a:rPr lang="en-US" altLang="zh-CN" sz="2800" dirty="0">
                <a:solidFill>
                  <a:srgbClr val="0000FF"/>
                </a:solidFill>
                <a:effectLst/>
                <a:cs typeface="Segoe UI Light" panose="020B0502040204020203" pitchFamily="34" charset="0"/>
              </a:rPr>
              <a:t>#This is a comment</a:t>
            </a:r>
          </a:p>
          <a:p>
            <a:pPr>
              <a:spcBef>
                <a:spcPts val="0"/>
              </a:spcBef>
              <a:buClrTx/>
              <a:buFont typeface="Arial" panose="020B0604020202020204" pitchFamily="34" charset="0"/>
              <a:buChar char="•"/>
              <a:defRPr/>
            </a:pPr>
            <a:r>
              <a:rPr lang="en-US" altLang="zh-CN" sz="2800" dirty="0">
                <a:solidFill>
                  <a:srgbClr val="FF0000"/>
                </a:solidFill>
                <a:effectLst/>
                <a:cs typeface="Segoe UI Light" panose="020B0502040204020203" pitchFamily="34" charset="0"/>
              </a:rPr>
              <a:t>But</a:t>
            </a:r>
            <a:r>
              <a:rPr lang="en-US" altLang="zh-CN" sz="2800" dirty="0">
                <a:effectLst/>
                <a:cs typeface="Segoe UI Light" panose="020B0502040204020203" pitchFamily="34" charset="0"/>
              </a:rPr>
              <a:t>, a hash character inside a string literal is protected, and does not indicate a comment</a:t>
            </a:r>
          </a:p>
          <a:p>
            <a:pPr marL="0" indent="0" algn="ctr">
              <a:spcBef>
                <a:spcPts val="600"/>
              </a:spcBef>
              <a:spcAft>
                <a:spcPts val="600"/>
              </a:spcAft>
              <a:buClrTx/>
              <a:buNone/>
              <a:defRPr/>
            </a:pPr>
            <a:r>
              <a:rPr lang="en-US" altLang="zh-CN" sz="2800" dirty="0">
                <a:solidFill>
                  <a:srgbClr val="0000FF"/>
                </a:solidFill>
                <a:effectLst/>
                <a:cs typeface="Segoe UI Light" panose="020B0502040204020203" pitchFamily="34" charset="0"/>
              </a:rPr>
              <a:t>“# This is not a comment, it is a string”</a:t>
            </a:r>
          </a:p>
          <a:p>
            <a:pPr>
              <a:spcBef>
                <a:spcPts val="0"/>
              </a:spcBef>
              <a:buClrTx/>
              <a:buFont typeface="Arial" panose="020B0604020202020204" pitchFamily="34" charset="0"/>
              <a:buChar char="•"/>
              <a:defRPr/>
            </a:pPr>
            <a:r>
              <a:rPr lang="en-US" altLang="zh-CN" sz="2800" dirty="0">
                <a:effectLst/>
                <a:cs typeface="Segoe UI Light" panose="020B0502040204020203" pitchFamily="34" charset="0"/>
              </a:rPr>
              <a:t>Using multiple hash characters (#) for block comments</a:t>
            </a:r>
            <a:endParaRPr lang="en-US" altLang="zh-CN" sz="2800" dirty="0">
              <a:solidFill>
                <a:srgbClr val="0000FF"/>
              </a:solidFill>
              <a:effectLst/>
              <a:cs typeface="Segoe UI Light" panose="020B0502040204020203" pitchFamily="34" charset="0"/>
            </a:endParaRPr>
          </a:p>
          <a:p>
            <a:pPr marL="0" indent="0" algn="ctr">
              <a:spcBef>
                <a:spcPts val="0"/>
              </a:spcBef>
              <a:buClrTx/>
              <a:buNone/>
              <a:defRPr/>
            </a:pPr>
            <a:endParaRPr lang="en-US" altLang="zh-CN" sz="2800" dirty="0">
              <a:solidFill>
                <a:srgbClr val="0000FF"/>
              </a:solidFill>
              <a:effectLst/>
              <a:cs typeface="Segoe UI Light" panose="020B0502040204020203" pitchFamily="34" charset="0"/>
            </a:endParaRPr>
          </a:p>
          <a:p>
            <a:pPr marL="0" indent="0" algn="ctr">
              <a:spcBef>
                <a:spcPts val="0"/>
              </a:spcBef>
              <a:buClrTx/>
              <a:buNone/>
              <a:defRPr/>
            </a:pPr>
            <a:endParaRPr lang="en-US" altLang="zh-CN" dirty="0">
              <a:solidFill>
                <a:srgbClr val="0000FF"/>
              </a:solidFill>
              <a:effectLst/>
              <a:cs typeface="Segoe UI Light" panose="020B0502040204020203" pitchFamily="34" charset="0"/>
            </a:endParaRPr>
          </a:p>
          <a:p>
            <a:pPr marL="0" indent="0">
              <a:spcBef>
                <a:spcPts val="900"/>
              </a:spcBef>
              <a:buClrTx/>
              <a:buNone/>
              <a:defRPr/>
            </a:pPr>
            <a:endParaRPr lang="en-US" altLang="zh-CN" sz="2800" dirty="0">
              <a:solidFill>
                <a:srgbClr val="FF0000"/>
              </a:solidFill>
              <a:effectLst/>
              <a:cs typeface="Segoe UI Light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476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2947" y="0"/>
            <a:ext cx="7886700" cy="1325563"/>
          </a:xfrm>
        </p:spPr>
        <p:txBody>
          <a:bodyPr/>
          <a:lstStyle/>
          <a:p>
            <a:pPr marL="757136" lvl="1" indent="-457200" algn="ctr"/>
            <a:r>
              <a:rPr lang="en-US" altLang="zh-CN" sz="3600" b="1" dirty="0">
                <a:solidFill>
                  <a:schemeClr val="tx1"/>
                </a:solidFill>
              </a:rPr>
              <a:t>Python Program Structure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0" y="1259461"/>
            <a:ext cx="9072978" cy="3836579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/>
                <a:cs typeface="楷体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/>
                <a:cs typeface="楷体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/>
                <a:cs typeface="楷体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/>
                <a:cs typeface="楷体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/>
                <a:cs typeface="楷体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charset="0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charset="0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charset="0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charset="0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Tx/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effectLst/>
              </a:rPr>
              <a:t>Triple-quoted string</a:t>
            </a:r>
            <a:r>
              <a:rPr lang="en-US" altLang="zh-CN" sz="2800" dirty="0">
                <a:effectLst/>
                <a:cs typeface="Segoe UI Light" panose="020B0502040204020203" pitchFamily="34" charset="0"/>
              </a:rPr>
              <a:t>: </a:t>
            </a:r>
            <a:r>
              <a:rPr lang="en-US" altLang="zh-CN" sz="2800" dirty="0">
                <a:solidFill>
                  <a:srgbClr val="FF0000"/>
                </a:solidFill>
                <a:effectLst/>
                <a:cs typeface="Segoe UI Light" panose="020B0502040204020203" pitchFamily="34" charset="0"/>
              </a:rPr>
              <a:t> </a:t>
            </a:r>
            <a:r>
              <a:rPr lang="en-US" altLang="zh-CN" sz="2800" b="0" dirty="0">
                <a:solidFill>
                  <a:srgbClr val="FF0000"/>
                </a:solidFill>
                <a:effectLst/>
                <a:cs typeface="Segoe UI Light" panose="020B0502040204020203" pitchFamily="34" charset="0"/>
              </a:rPr>
              <a:t>'''  </a:t>
            </a:r>
            <a:r>
              <a:rPr lang="en-US" altLang="zh-CN" sz="2800" b="0" dirty="0">
                <a:effectLst/>
                <a:cs typeface="Segoe UI Light" panose="020B0502040204020203" pitchFamily="34" charset="0"/>
              </a:rPr>
              <a:t>or </a:t>
            </a:r>
            <a:r>
              <a:rPr lang="en-US" altLang="zh-CN" sz="2800" b="0" dirty="0">
                <a:solidFill>
                  <a:srgbClr val="FF0000"/>
                </a:solidFill>
                <a:effectLst/>
                <a:cs typeface="Segoe UI Light" panose="020B0502040204020203" pitchFamily="34" charset="0"/>
              </a:rPr>
              <a:t>"""</a:t>
            </a:r>
            <a:r>
              <a:rPr lang="en-US" altLang="zh-CN" sz="2800" b="0" dirty="0">
                <a:effectLst/>
                <a:cs typeface="Segoe UI Light" panose="020B0502040204020203" pitchFamily="34" charset="0"/>
              </a:rPr>
              <a:t> can span multiple lines, it can effectively function as a multiline comment in script file ***.</a:t>
            </a:r>
            <a:r>
              <a:rPr lang="en-US" altLang="zh-CN" sz="2800" b="0" dirty="0" err="1">
                <a:effectLst/>
                <a:cs typeface="Segoe UI Light" panose="020B0502040204020203" pitchFamily="34" charset="0"/>
              </a:rPr>
              <a:t>py</a:t>
            </a:r>
            <a:r>
              <a:rPr lang="en-US" altLang="zh-CN" sz="2800" b="0" dirty="0">
                <a:effectLst/>
                <a:cs typeface="Segoe UI Light" panose="020B0502040204020203" pitchFamily="34" charset="0"/>
              </a:rPr>
              <a:t>, </a:t>
            </a:r>
            <a:r>
              <a:rPr lang="en-US" altLang="zh-CN" sz="2800" dirty="0">
                <a:solidFill>
                  <a:srgbClr val="FF0000"/>
                </a:solidFill>
                <a:effectLst/>
                <a:cs typeface="Segoe UI Light" panose="020B0502040204020203" pitchFamily="34" charset="0"/>
              </a:rPr>
              <a:t>not in interactive session</a:t>
            </a:r>
          </a:p>
          <a:p>
            <a:pPr>
              <a:spcBef>
                <a:spcPts val="0"/>
              </a:spcBef>
              <a:buClrTx/>
              <a:buFont typeface="Arial" panose="020B0604020202020204" pitchFamily="34" charset="0"/>
              <a:buChar char="•"/>
              <a:defRPr/>
            </a:pPr>
            <a:r>
              <a:rPr lang="en-US" altLang="zh-CN" sz="2800" dirty="0">
                <a:solidFill>
                  <a:srgbClr val="FF0000"/>
                </a:solidFill>
                <a:effectLst/>
                <a:cs typeface="Segoe UI Light" panose="020B0502040204020203" pitchFamily="34" charset="0"/>
              </a:rPr>
              <a:t>But</a:t>
            </a:r>
            <a:r>
              <a:rPr lang="en-US" altLang="zh-CN" sz="2800" b="0" dirty="0">
                <a:effectLst/>
                <a:cs typeface="Segoe UI Light" panose="020B0502040204020203" pitchFamily="34" charset="0"/>
              </a:rPr>
              <a:t>,  this is called </a:t>
            </a:r>
            <a:r>
              <a:rPr lang="en-US" altLang="zh-CN" sz="2800" dirty="0" err="1">
                <a:solidFill>
                  <a:srgbClr val="0000FF"/>
                </a:solidFill>
                <a:effectLst/>
              </a:rPr>
              <a:t>docstring</a:t>
            </a:r>
            <a:r>
              <a:rPr lang="en-US" altLang="zh-CN" sz="2800" b="0" dirty="0">
                <a:effectLst/>
                <a:cs typeface="Segoe UI Light" panose="020B0502040204020203" pitchFamily="34" charset="0"/>
              </a:rPr>
              <a:t> and used as a special comment at the beginning of a user-defined function that documents the function’s behavior (to be </a:t>
            </a:r>
            <a:r>
              <a:rPr lang="en-US" altLang="zh-CN" sz="2800" dirty="0" err="1">
                <a:effectLst/>
                <a:cs typeface="Segoe UI Light" panose="020B0502040204020203" pitchFamily="34" charset="0"/>
              </a:rPr>
              <a:t>Pythonic</a:t>
            </a:r>
            <a:r>
              <a:rPr lang="en-US" altLang="zh-CN" sz="2800" b="0" dirty="0">
                <a:effectLst/>
                <a:cs typeface="Segoe UI Light" panose="020B0502040204020203" pitchFamily="34" charset="0"/>
              </a:rPr>
              <a:t>)</a:t>
            </a:r>
            <a:endParaRPr lang="en-US" altLang="zh-CN" sz="2800" b="0" dirty="0">
              <a:solidFill>
                <a:srgbClr val="FF0000"/>
              </a:solidFill>
              <a:effectLst/>
              <a:cs typeface="Segoe UI Light" panose="020B0502040204020203" pitchFamily="34" charset="0"/>
            </a:endParaRPr>
          </a:p>
          <a:p>
            <a:pPr marL="0" indent="0" algn="ctr">
              <a:spcBef>
                <a:spcPts val="0"/>
              </a:spcBef>
              <a:buClrTx/>
              <a:buNone/>
              <a:defRPr/>
            </a:pPr>
            <a:endParaRPr lang="en-US" altLang="zh-CN" b="0" dirty="0">
              <a:solidFill>
                <a:srgbClr val="0000FF"/>
              </a:solidFill>
              <a:effectLst/>
              <a:cs typeface="Segoe UI Light" panose="020B0502040204020203" pitchFamily="34" charset="0"/>
            </a:endParaRPr>
          </a:p>
          <a:p>
            <a:pPr marL="0" indent="0">
              <a:spcBef>
                <a:spcPts val="900"/>
              </a:spcBef>
              <a:buClrTx/>
              <a:buNone/>
              <a:defRPr/>
            </a:pPr>
            <a:endParaRPr lang="en-US" altLang="zh-CN" sz="2800" b="0" dirty="0">
              <a:solidFill>
                <a:srgbClr val="FF0000"/>
              </a:solidFill>
              <a:effectLst/>
              <a:cs typeface="Segoe UI Light" panose="020B0502040204020203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6070" y="3989119"/>
            <a:ext cx="3438500" cy="287989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54979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2947" y="0"/>
            <a:ext cx="7886700" cy="1325563"/>
          </a:xfrm>
        </p:spPr>
        <p:txBody>
          <a:bodyPr/>
          <a:lstStyle/>
          <a:p>
            <a:pPr marL="757136" lvl="1" indent="-457200" algn="ctr"/>
            <a:r>
              <a:rPr lang="en-US" altLang="zh-CN" sz="3600" b="1" dirty="0">
                <a:solidFill>
                  <a:schemeClr val="tx1"/>
                </a:solidFill>
              </a:rPr>
              <a:t>Python Program Structure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0" y="1325563"/>
            <a:ext cx="9072978" cy="3836579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/>
                <a:cs typeface="楷体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/>
                <a:cs typeface="楷体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/>
                <a:cs typeface="楷体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/>
                <a:cs typeface="楷体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/>
                <a:cs typeface="楷体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charset="0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charset="0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charset="0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charset="0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Tx/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srgbClr val="FF0000"/>
                </a:solidFill>
                <a:effectLst/>
              </a:rPr>
              <a:t>Whitespace</a:t>
            </a:r>
            <a:r>
              <a:rPr lang="en-US" altLang="zh-CN" sz="2800" dirty="0">
                <a:effectLst/>
                <a:cs typeface="Segoe UI Light" panose="020B0502040204020203" pitchFamily="34" charset="0"/>
              </a:rPr>
              <a:t>: </a:t>
            </a:r>
            <a:r>
              <a:rPr lang="en-US" altLang="zh-CN" dirty="0">
                <a:effectLst/>
              </a:rPr>
              <a:t>almost always enhances 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readability</a:t>
            </a:r>
            <a:r>
              <a:rPr lang="en-US" altLang="zh-CN" dirty="0">
                <a:effectLst/>
              </a:rPr>
              <a:t> in most programming languages</a:t>
            </a:r>
            <a:endParaRPr lang="en-US" altLang="zh-CN" sz="2800" dirty="0">
              <a:effectLst/>
              <a:cs typeface="Segoe UI Light" panose="020B0502040204020203" pitchFamily="34" charset="0"/>
            </a:endParaRPr>
          </a:p>
          <a:p>
            <a:pPr>
              <a:spcBef>
                <a:spcPts val="0"/>
              </a:spcBef>
              <a:buClrTx/>
              <a:buFont typeface="Arial" panose="020B0604020202020204" pitchFamily="34" charset="0"/>
              <a:buChar char="•"/>
              <a:defRPr/>
            </a:pPr>
            <a:endParaRPr lang="en-US" altLang="zh-CN" sz="2800" b="0" dirty="0">
              <a:solidFill>
                <a:srgbClr val="FF0000"/>
              </a:solidFill>
              <a:effectLst/>
              <a:cs typeface="Segoe UI Light" panose="020B0502040204020203" pitchFamily="34" charset="0"/>
            </a:endParaRPr>
          </a:p>
          <a:p>
            <a:pPr marL="0" indent="0" algn="ctr">
              <a:spcBef>
                <a:spcPts val="0"/>
              </a:spcBef>
              <a:buClrTx/>
              <a:buNone/>
              <a:defRPr/>
            </a:pPr>
            <a:endParaRPr lang="en-US" altLang="zh-CN" b="0" dirty="0">
              <a:solidFill>
                <a:srgbClr val="0000FF"/>
              </a:solidFill>
              <a:effectLst/>
              <a:cs typeface="Segoe UI Light" panose="020B0502040204020203" pitchFamily="34" charset="0"/>
            </a:endParaRPr>
          </a:p>
          <a:p>
            <a:pPr marL="0" indent="0">
              <a:spcBef>
                <a:spcPts val="900"/>
              </a:spcBef>
              <a:buClrTx/>
              <a:buNone/>
              <a:defRPr/>
            </a:pPr>
            <a:endParaRPr lang="en-US" altLang="zh-CN" sz="2800" b="0" dirty="0">
              <a:solidFill>
                <a:srgbClr val="FF0000"/>
              </a:solidFill>
              <a:effectLst/>
              <a:cs typeface="Segoe UI Light" panose="020B0502040204020203" pitchFamily="34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234440"/>
              </p:ext>
            </p:extLst>
          </p:nvPr>
        </p:nvGraphicFramePr>
        <p:xfrm>
          <a:off x="1539262" y="3089502"/>
          <a:ext cx="6572250" cy="2072640"/>
        </p:xfrm>
        <a:graphic>
          <a:graphicData uri="http://schemas.openxmlformats.org/drawingml/2006/table">
            <a:tbl>
              <a:tblPr/>
              <a:tblGrid>
                <a:gridCol w="1853932">
                  <a:extLst>
                    <a:ext uri="{9D8B030D-6E8A-4147-A177-3AD203B41FA5}">
                      <a16:colId xmlns:a16="http://schemas.microsoft.com/office/drawing/2014/main" val="40556501"/>
                    </a:ext>
                  </a:extLst>
                </a:gridCol>
                <a:gridCol w="1905918">
                  <a:extLst>
                    <a:ext uri="{9D8B030D-6E8A-4147-A177-3AD203B41FA5}">
                      <a16:colId xmlns:a16="http://schemas.microsoft.com/office/drawing/2014/main" val="1211918337"/>
                    </a:ext>
                  </a:extLst>
                </a:gridCol>
                <a:gridCol w="2812400">
                  <a:extLst>
                    <a:ext uri="{9D8B030D-6E8A-4147-A177-3AD203B41FA5}">
                      <a16:colId xmlns:a16="http://schemas.microsoft.com/office/drawing/2014/main" val="4316590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1" dirty="0">
                          <a:effectLst/>
                        </a:rPr>
                        <a:t>Character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1" dirty="0">
                        <a:effectLst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1">
                          <a:effectLst/>
                        </a:rPr>
                        <a:t>Literal Expression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22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800" b="1" dirty="0">
                          <a:effectLst/>
                        </a:rPr>
                        <a:t>space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800" b="1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2800" b="1" dirty="0">
                          <a:effectLst/>
                        </a:rPr>
                        <a:t>' '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8888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800" b="1" dirty="0">
                          <a:effectLst/>
                        </a:rPr>
                        <a:t>tab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800" b="1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b="1">
                          <a:effectLst/>
                        </a:rPr>
                        <a:t>'\t'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54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800" b="1" dirty="0">
                          <a:effectLst/>
                        </a:rPr>
                        <a:t>newline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800" b="1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b="1" dirty="0">
                          <a:effectLst/>
                        </a:rPr>
                        <a:t>'\n'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76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9248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DA3BCB-2DB7-4B50-B7BD-FC80504C2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Next Regular"/>
                <a:cs typeface="Avenir Next Regular"/>
              </a:rPr>
              <a:t>Indention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140C94-AF8B-4FF7-9716-967403701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300C2C06-FD93-44DD-A615-174F4C177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>
                <a:solidFill>
                  <a:srgbClr val="008000"/>
                </a:solidFill>
                <a:latin typeface="Times"/>
                <a:cs typeface="Times"/>
              </a:rPr>
              <a:t>Increase</a:t>
            </a:r>
            <a:r>
              <a:rPr lang="en-US" dirty="0">
                <a:latin typeface="Times"/>
                <a:cs typeface="Times"/>
              </a:rPr>
              <a:t> / </a:t>
            </a:r>
            <a:r>
              <a:rPr lang="en-US" dirty="0">
                <a:solidFill>
                  <a:srgbClr val="FF0000"/>
                </a:solidFill>
                <a:latin typeface="Times"/>
                <a:cs typeface="Times"/>
              </a:rPr>
              <a:t>maintain </a:t>
            </a:r>
            <a:r>
              <a:rPr lang="en-US" dirty="0">
                <a:latin typeface="Times"/>
                <a:cs typeface="Times"/>
              </a:rPr>
              <a:t>after if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"/>
                <a:cs typeface="Times"/>
              </a:rPr>
              <a:t>Decrease</a:t>
            </a:r>
            <a:r>
              <a:rPr lang="en-US" dirty="0">
                <a:latin typeface="Times"/>
                <a:cs typeface="Times"/>
              </a:rPr>
              <a:t> to indicate end of block</a:t>
            </a:r>
          </a:p>
        </p:txBody>
      </p:sp>
      <p:sp>
        <p:nvSpPr>
          <p:cNvPr id="12" name="Shape 343">
            <a:extLst>
              <a:ext uri="{FF2B5EF4-FFF2-40B4-BE49-F238E27FC236}">
                <a16:creationId xmlns:a16="http://schemas.microsoft.com/office/drawing/2014/main" id="{DE03ED47-A55B-44FE-A0E6-0CD719703D56}"/>
              </a:ext>
            </a:extLst>
          </p:cNvPr>
          <p:cNvSpPr txBox="1"/>
          <p:nvPr/>
        </p:nvSpPr>
        <p:spPr>
          <a:xfrm>
            <a:off x="1713649" y="2821046"/>
            <a:ext cx="6371512" cy="2983028"/>
          </a:xfrm>
          <a:prstGeom prst="rect">
            <a:avLst/>
          </a:prstGeom>
          <a:solidFill>
            <a:schemeClr val="tx1"/>
          </a:solidFill>
          <a:ln w="12700" cap="rnd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if x &gt;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print('Bigger than 2')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print('Still bigger')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print('Done with 2’)</a:t>
            </a:r>
          </a:p>
        </p:txBody>
      </p:sp>
      <p:cxnSp>
        <p:nvCxnSpPr>
          <p:cNvPr id="13" name="Shape 345">
            <a:extLst>
              <a:ext uri="{FF2B5EF4-FFF2-40B4-BE49-F238E27FC236}">
                <a16:creationId xmlns:a16="http://schemas.microsoft.com/office/drawing/2014/main" id="{76C0BBEF-D2CA-401F-9005-6BEF554915DA}"/>
              </a:ext>
            </a:extLst>
          </p:cNvPr>
          <p:cNvCxnSpPr/>
          <p:nvPr/>
        </p:nvCxnSpPr>
        <p:spPr>
          <a:xfrm>
            <a:off x="969784" y="5374599"/>
            <a:ext cx="675824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4" name="Shape 346">
            <a:extLst>
              <a:ext uri="{FF2B5EF4-FFF2-40B4-BE49-F238E27FC236}">
                <a16:creationId xmlns:a16="http://schemas.microsoft.com/office/drawing/2014/main" id="{4F7D2752-B67D-444F-AC0F-1709F30EEAB3}"/>
              </a:ext>
            </a:extLst>
          </p:cNvPr>
          <p:cNvCxnSpPr/>
          <p:nvPr/>
        </p:nvCxnSpPr>
        <p:spPr>
          <a:xfrm rot="10800000">
            <a:off x="1040449" y="434178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8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5" name="Shape 350">
            <a:extLst>
              <a:ext uri="{FF2B5EF4-FFF2-40B4-BE49-F238E27FC236}">
                <a16:creationId xmlns:a16="http://schemas.microsoft.com/office/drawing/2014/main" id="{67A4FF56-7EB8-4E76-AC81-52DC6D56F49F}"/>
              </a:ext>
            </a:extLst>
          </p:cNvPr>
          <p:cNvCxnSpPr/>
          <p:nvPr/>
        </p:nvCxnSpPr>
        <p:spPr>
          <a:xfrm rot="10800000">
            <a:off x="1040449" y="48851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8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6" name="Shape 353">
            <a:extLst>
              <a:ext uri="{FF2B5EF4-FFF2-40B4-BE49-F238E27FC236}">
                <a16:creationId xmlns:a16="http://schemas.microsoft.com/office/drawing/2014/main" id="{1FA63579-737F-4E3C-8D39-51E926D2152A}"/>
              </a:ext>
            </a:extLst>
          </p:cNvPr>
          <p:cNvCxnSpPr/>
          <p:nvPr/>
        </p:nvCxnSpPr>
        <p:spPr>
          <a:xfrm rot="10800000">
            <a:off x="1040449" y="3382480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0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7" name="Shape 354">
            <a:extLst>
              <a:ext uri="{FF2B5EF4-FFF2-40B4-BE49-F238E27FC236}">
                <a16:creationId xmlns:a16="http://schemas.microsoft.com/office/drawing/2014/main" id="{492DC116-9720-454D-AB51-1FBC0AB163AE}"/>
              </a:ext>
            </a:extLst>
          </p:cNvPr>
          <p:cNvCxnSpPr/>
          <p:nvPr/>
        </p:nvCxnSpPr>
        <p:spPr>
          <a:xfrm rot="10800000">
            <a:off x="1040449" y="3853740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0000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7017236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2947" y="0"/>
            <a:ext cx="7886700" cy="1325563"/>
          </a:xfrm>
        </p:spPr>
        <p:txBody>
          <a:bodyPr/>
          <a:lstStyle/>
          <a:p>
            <a:pPr marL="757136" lvl="1" indent="-457200" algn="ctr"/>
            <a:r>
              <a:rPr lang="en-US" altLang="zh-CN" sz="3600" b="1" dirty="0">
                <a:solidFill>
                  <a:schemeClr val="tx1"/>
                </a:solidFill>
              </a:rPr>
              <a:t>Python Program Structure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0" y="1028108"/>
            <a:ext cx="9072978" cy="112018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/>
                <a:cs typeface="楷体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/>
                <a:cs typeface="楷体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/>
                <a:cs typeface="楷体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/>
                <a:cs typeface="楷体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/>
                <a:cs typeface="楷体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charset="0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charset="0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charset="0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charset="0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Tx/>
              <a:buFont typeface="Arial" panose="020B0604020202020204" pitchFamily="34" charset="0"/>
              <a:buChar char="•"/>
              <a:defRPr/>
            </a:pPr>
            <a:r>
              <a:rPr lang="en-US" altLang="zh-CN" sz="2800" dirty="0">
                <a:effectLst/>
              </a:rPr>
              <a:t>These programs are identical, whitespace are used for </a:t>
            </a:r>
            <a:r>
              <a:rPr lang="en-US" altLang="zh-CN" sz="2800" dirty="0">
                <a:solidFill>
                  <a:srgbClr val="FF0000"/>
                </a:solidFill>
                <a:effectLst/>
              </a:rPr>
              <a:t>readability</a:t>
            </a:r>
            <a:r>
              <a:rPr lang="en-US" altLang="zh-CN" dirty="0">
                <a:effectLst/>
              </a:rPr>
              <a:t> </a:t>
            </a:r>
            <a:endParaRPr lang="en-US" altLang="zh-CN" sz="2800" dirty="0">
              <a:effectLst/>
              <a:cs typeface="Segoe UI Light" panose="020B0502040204020203" pitchFamily="34" charset="0"/>
            </a:endParaRPr>
          </a:p>
          <a:p>
            <a:pPr>
              <a:spcBef>
                <a:spcPts val="0"/>
              </a:spcBef>
              <a:buClrTx/>
              <a:buFont typeface="Arial" panose="020B0604020202020204" pitchFamily="34" charset="0"/>
              <a:buChar char="•"/>
              <a:defRPr/>
            </a:pPr>
            <a:endParaRPr lang="en-US" altLang="zh-CN" sz="2800" b="0" dirty="0">
              <a:solidFill>
                <a:srgbClr val="FF0000"/>
              </a:solidFill>
              <a:effectLst/>
              <a:cs typeface="Segoe UI Light" panose="020B0502040204020203" pitchFamily="34" charset="0"/>
            </a:endParaRPr>
          </a:p>
          <a:p>
            <a:pPr marL="0" indent="0" algn="ctr">
              <a:spcBef>
                <a:spcPts val="0"/>
              </a:spcBef>
              <a:buClrTx/>
              <a:buNone/>
              <a:defRPr/>
            </a:pPr>
            <a:endParaRPr lang="en-US" altLang="zh-CN" b="0" dirty="0">
              <a:solidFill>
                <a:srgbClr val="0000FF"/>
              </a:solidFill>
              <a:effectLst/>
              <a:cs typeface="Segoe UI Light" panose="020B0502040204020203" pitchFamily="34" charset="0"/>
            </a:endParaRPr>
          </a:p>
          <a:p>
            <a:pPr marL="0" indent="0">
              <a:spcBef>
                <a:spcPts val="900"/>
              </a:spcBef>
              <a:buClrTx/>
              <a:buNone/>
              <a:defRPr/>
            </a:pPr>
            <a:endParaRPr lang="en-US" altLang="zh-CN" sz="2800" b="0" dirty="0">
              <a:solidFill>
                <a:srgbClr val="FF0000"/>
              </a:solidFill>
              <a:effectLst/>
              <a:cs typeface="Segoe UI Light" panose="020B0502040204020203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32" b="597"/>
          <a:stretch/>
        </p:blipFill>
        <p:spPr>
          <a:xfrm>
            <a:off x="2372529" y="2148291"/>
            <a:ext cx="6540117" cy="458301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814913" y="4368055"/>
            <a:ext cx="2076594" cy="584775"/>
          </a:xfrm>
          <a:prstGeom prst="rect">
            <a:avLst/>
          </a:prstGeom>
          <a:solidFill>
            <a:srgbClr val="FFFF00"/>
          </a:solidFill>
          <a:ln w="57150">
            <a:noFill/>
          </a:ln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whitespace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4131324" y="4952830"/>
            <a:ext cx="286439" cy="51153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4417764" y="4952830"/>
            <a:ext cx="99151" cy="51153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4734174" y="4952830"/>
            <a:ext cx="311550" cy="51153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5262983" y="4952830"/>
            <a:ext cx="388669" cy="128271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/>
        </p:nvGrpSpPr>
        <p:grpSpPr>
          <a:xfrm>
            <a:off x="71009" y="4130027"/>
            <a:ext cx="3021987" cy="2554545"/>
            <a:chOff x="71009" y="4130027"/>
            <a:chExt cx="3021987" cy="2554545"/>
          </a:xfrm>
        </p:grpSpPr>
        <p:sp>
          <p:nvSpPr>
            <p:cNvPr id="20" name="矩形 19"/>
            <p:cNvSpPr/>
            <p:nvPr/>
          </p:nvSpPr>
          <p:spPr>
            <a:xfrm>
              <a:off x="71009" y="4130027"/>
              <a:ext cx="2176767" cy="2554545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r>
                <a:rPr lang="en-US" altLang="zh-CN" sz="3200" dirty="0"/>
                <a:t>No</a:t>
              </a:r>
              <a:r>
                <a:rPr lang="en-US" altLang="zh-CN" sz="3200" dirty="0">
                  <a:solidFill>
                    <a:srgbClr val="FF0000"/>
                  </a:solidFill>
                </a:rPr>
                <a:t> whitespace</a:t>
              </a:r>
            </a:p>
            <a:p>
              <a:r>
                <a:rPr lang="en-US" altLang="zh-CN" sz="3200" dirty="0">
                  <a:solidFill>
                    <a:srgbClr val="FF0000"/>
                  </a:solidFill>
                </a:rPr>
                <a:t>there, otherwise syntax error</a:t>
              </a:r>
              <a:endParaRPr lang="zh-CN" altLang="en-US" sz="3200" dirty="0">
                <a:solidFill>
                  <a:srgbClr val="FF0000"/>
                </a:solidFill>
              </a:endParaRPr>
            </a:p>
          </p:txBody>
        </p:sp>
        <p:cxnSp>
          <p:nvCxnSpPr>
            <p:cNvPr id="21" name="直接箭头连接符 20"/>
            <p:cNvCxnSpPr>
              <a:stCxn id="20" idx="3"/>
            </p:cNvCxnSpPr>
            <p:nvPr/>
          </p:nvCxnSpPr>
          <p:spPr>
            <a:xfrm>
              <a:off x="2247776" y="5407300"/>
              <a:ext cx="845220" cy="5706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>
              <a:off x="2247776" y="6235547"/>
              <a:ext cx="84522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>
              <a:off x="2292137" y="5786524"/>
              <a:ext cx="728025" cy="9648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09604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2947" y="0"/>
            <a:ext cx="7886700" cy="1325563"/>
          </a:xfrm>
        </p:spPr>
        <p:txBody>
          <a:bodyPr/>
          <a:lstStyle/>
          <a:p>
            <a:pPr marL="757136" lvl="1" indent="-457200" algn="ctr"/>
            <a:r>
              <a:rPr lang="en-US" altLang="zh-CN" sz="3600" b="1" dirty="0">
                <a:solidFill>
                  <a:schemeClr val="tx1"/>
                </a:solidFill>
              </a:rPr>
              <a:t>Python Program Structure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0" y="1138274"/>
            <a:ext cx="9072978" cy="3836579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/>
                <a:cs typeface="楷体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/>
                <a:cs typeface="楷体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/>
                <a:cs typeface="楷体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/>
                <a:cs typeface="楷体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/>
                <a:cs typeface="楷体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charset="0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charset="0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charset="0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charset="0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srgbClr val="FF0000"/>
                </a:solidFill>
                <a:effectLst/>
              </a:rPr>
              <a:t>Whitespace</a:t>
            </a:r>
            <a:r>
              <a:rPr lang="en-US" altLang="zh-CN" dirty="0">
                <a:solidFill>
                  <a:srgbClr val="FF0000"/>
                </a:solidFill>
                <a:effectLst/>
                <a:cs typeface="Segoe UI Light" panose="020B0502040204020203" pitchFamily="34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as Indention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effectLst/>
              </a:rPr>
              <a:t>whitespace for 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Python code Indention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effectLst/>
              </a:rPr>
              <a:t>whitespace that appears to 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the left of the first token on a line</a:t>
            </a:r>
            <a:r>
              <a:rPr lang="en-US" altLang="zh-CN" dirty="0">
                <a:effectLst/>
              </a:rPr>
              <a:t>—used to compute a line’s indention level, which in turn is used to determine </a:t>
            </a:r>
            <a:r>
              <a:rPr lang="en-US" altLang="zh-CN" dirty="0">
                <a:solidFill>
                  <a:srgbClr val="0000FF"/>
                </a:solidFill>
                <a:effectLst/>
              </a:rPr>
              <a:t>grouping of statements</a:t>
            </a:r>
            <a:endParaRPr lang="en-US" altLang="zh-CN" sz="2800" b="0" dirty="0">
              <a:solidFill>
                <a:srgbClr val="0000FF"/>
              </a:solidFill>
              <a:effectLst/>
              <a:cs typeface="Segoe UI Light" panose="020B0502040204020203" pitchFamily="34" charset="0"/>
            </a:endParaRPr>
          </a:p>
          <a:p>
            <a:pPr marL="0" indent="0" algn="ctr">
              <a:spcBef>
                <a:spcPts val="0"/>
              </a:spcBef>
              <a:buClrTx/>
              <a:buNone/>
              <a:defRPr/>
            </a:pPr>
            <a:endParaRPr lang="en-US" altLang="zh-CN" b="0" dirty="0">
              <a:solidFill>
                <a:srgbClr val="0000FF"/>
              </a:solidFill>
              <a:effectLst/>
              <a:cs typeface="Segoe UI Light" panose="020B0502040204020203" pitchFamily="34" charset="0"/>
            </a:endParaRPr>
          </a:p>
          <a:p>
            <a:pPr marL="0" indent="0">
              <a:spcBef>
                <a:spcPts val="900"/>
              </a:spcBef>
              <a:buClrTx/>
              <a:buNone/>
              <a:defRPr/>
            </a:pPr>
            <a:endParaRPr lang="en-US" altLang="zh-CN" sz="2800" b="0" dirty="0">
              <a:solidFill>
                <a:srgbClr val="FF0000"/>
              </a:solidFill>
              <a:effectLst/>
              <a:cs typeface="Segoe UI Light" panose="020B0502040204020203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920" y="4352961"/>
            <a:ext cx="4523771" cy="244315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91051" y="5783476"/>
            <a:ext cx="2205925" cy="58477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Syntax error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2396976" y="5783476"/>
            <a:ext cx="1690282" cy="34190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38026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8014B4-0D09-457E-A904-DAC9D17F1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Readings (recommended)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1D60F9-FB5A-4A24-98B3-03624C1A5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The Python Tutorial</a:t>
            </a:r>
            <a:endParaRPr lang="en-US" altLang="zh-CN" dirty="0"/>
          </a:p>
          <a:p>
            <a:pPr lvl="1"/>
            <a:r>
              <a:rPr lang="en-US" dirty="0">
                <a:hlinkClick r:id="rId3"/>
              </a:rPr>
              <a:t>5. Data Structures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E57300-EA53-432C-9856-5674D59BA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5959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Condition</a:t>
            </a:r>
          </a:p>
          <a:p>
            <a:r>
              <a:rPr lang="en-US" altLang="zh-CN" dirty="0"/>
              <a:t>Python Program Structure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413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E98BD3-E3B1-42A9-B385-2565BFBB3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venir Next Regular"/>
                <a:cs typeface="Avenir Next Regular"/>
              </a:rPr>
              <a:t>If statement and indention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1E3B76-8399-4472-946A-D66C60874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5" name="Shape 360">
            <a:extLst>
              <a:ext uri="{FF2B5EF4-FFF2-40B4-BE49-F238E27FC236}">
                <a16:creationId xmlns:a16="http://schemas.microsoft.com/office/drawing/2014/main" id="{59F906EB-3A96-4B3C-B195-ADAFD3B15F4E}"/>
              </a:ext>
            </a:extLst>
          </p:cNvPr>
          <p:cNvSpPr txBox="1"/>
          <p:nvPr/>
        </p:nvSpPr>
        <p:spPr>
          <a:xfrm>
            <a:off x="632039" y="1919223"/>
            <a:ext cx="7704000" cy="34787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if x &gt;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print('Bigger than </a:t>
            </a:r>
            <a:r>
              <a:rPr lang="en-US" sz="32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2'）</a:t>
            </a:r>
            <a:endParaRPr lang="en-US" sz="320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print(</a:t>
            </a:r>
            <a:r>
              <a:rPr lang="en-US" sz="32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'Still bigger'）</a:t>
            </a:r>
            <a:endParaRPr lang="en-US" sz="320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print('Done with </a:t>
            </a:r>
            <a:r>
              <a:rPr lang="en-US" sz="32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2'）</a:t>
            </a:r>
            <a:endParaRPr lang="en-US" sz="320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" name="Shape 364">
            <a:extLst>
              <a:ext uri="{FF2B5EF4-FFF2-40B4-BE49-F238E27FC236}">
                <a16:creationId xmlns:a16="http://schemas.microsoft.com/office/drawing/2014/main" id="{5FA62865-F26F-416A-9BAB-FEB507C3D1BA}"/>
              </a:ext>
            </a:extLst>
          </p:cNvPr>
          <p:cNvSpPr txBox="1"/>
          <p:nvPr/>
        </p:nvSpPr>
        <p:spPr>
          <a:xfrm>
            <a:off x="632039" y="2636912"/>
            <a:ext cx="7704000" cy="1546260"/>
          </a:xfrm>
          <a:prstGeom prst="rect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4473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BA731D-4471-4CDF-81CC-08976AF17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venir Next Regular"/>
                <a:cs typeface="Avenir Next Regular"/>
              </a:rPr>
              <a:t>Nested if-statements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FB61C1-9BAA-4D06-9D92-2F41482F5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5" name="Shape 369">
            <a:extLst>
              <a:ext uri="{FF2B5EF4-FFF2-40B4-BE49-F238E27FC236}">
                <a16:creationId xmlns:a16="http://schemas.microsoft.com/office/drawing/2014/main" id="{96791A52-40AA-4095-AF05-9F79CBCF3C2E}"/>
              </a:ext>
            </a:extLst>
          </p:cNvPr>
          <p:cNvSpPr/>
          <p:nvPr/>
        </p:nvSpPr>
        <p:spPr>
          <a:xfrm>
            <a:off x="4290172" y="1642138"/>
            <a:ext cx="1825682" cy="754324"/>
          </a:xfrm>
          <a:prstGeom prst="diamond">
            <a:avLst/>
          </a:prstGeom>
          <a:noFill/>
          <a:ln w="50800" cap="rnd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x &gt; 1</a:t>
            </a:r>
          </a:p>
        </p:txBody>
      </p:sp>
      <p:sp>
        <p:nvSpPr>
          <p:cNvPr id="6" name="Shape 370">
            <a:extLst>
              <a:ext uri="{FF2B5EF4-FFF2-40B4-BE49-F238E27FC236}">
                <a16:creationId xmlns:a16="http://schemas.microsoft.com/office/drawing/2014/main" id="{06D0C940-A629-4CB3-B5C6-976899A64EF3}"/>
              </a:ext>
            </a:extLst>
          </p:cNvPr>
          <p:cNvSpPr txBox="1"/>
          <p:nvPr/>
        </p:nvSpPr>
        <p:spPr>
          <a:xfrm>
            <a:off x="5859731" y="2374376"/>
            <a:ext cx="1865224" cy="726804"/>
          </a:xfrm>
          <a:prstGeom prst="rect">
            <a:avLst/>
          </a:prstGeom>
          <a:noFill/>
          <a:ln w="50800" cap="rnd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print('More than one')</a:t>
            </a:r>
          </a:p>
        </p:txBody>
      </p:sp>
      <p:sp>
        <p:nvSpPr>
          <p:cNvPr id="7" name="Shape 371">
            <a:extLst>
              <a:ext uri="{FF2B5EF4-FFF2-40B4-BE49-F238E27FC236}">
                <a16:creationId xmlns:a16="http://schemas.microsoft.com/office/drawing/2014/main" id="{9F9885FA-0095-45D8-A430-F4B1E6F220CB}"/>
              </a:ext>
            </a:extLst>
          </p:cNvPr>
          <p:cNvSpPr/>
          <p:nvPr/>
        </p:nvSpPr>
        <p:spPr>
          <a:xfrm>
            <a:off x="5721491" y="3450376"/>
            <a:ext cx="2108796" cy="759648"/>
          </a:xfrm>
          <a:prstGeom prst="diamond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x &lt; 100</a:t>
            </a:r>
          </a:p>
        </p:txBody>
      </p:sp>
      <p:sp>
        <p:nvSpPr>
          <p:cNvPr id="8" name="Shape 372">
            <a:extLst>
              <a:ext uri="{FF2B5EF4-FFF2-40B4-BE49-F238E27FC236}">
                <a16:creationId xmlns:a16="http://schemas.microsoft.com/office/drawing/2014/main" id="{F7E204ED-9424-441E-86B9-69AD38E0CFE2}"/>
              </a:ext>
            </a:extLst>
          </p:cNvPr>
          <p:cNvSpPr txBox="1"/>
          <p:nvPr/>
        </p:nvSpPr>
        <p:spPr>
          <a:xfrm>
            <a:off x="7267435" y="4348428"/>
            <a:ext cx="1876565" cy="744347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print('Less than 100')</a:t>
            </a:r>
          </a:p>
        </p:txBody>
      </p:sp>
      <p:sp>
        <p:nvSpPr>
          <p:cNvPr id="9" name="Shape 373">
            <a:extLst>
              <a:ext uri="{FF2B5EF4-FFF2-40B4-BE49-F238E27FC236}">
                <a16:creationId xmlns:a16="http://schemas.microsoft.com/office/drawing/2014/main" id="{68D3E82E-F2DE-4540-8D0F-D4D3C8C972C9}"/>
              </a:ext>
            </a:extLst>
          </p:cNvPr>
          <p:cNvSpPr txBox="1"/>
          <p:nvPr/>
        </p:nvSpPr>
        <p:spPr>
          <a:xfrm>
            <a:off x="2981236" y="5805761"/>
            <a:ext cx="3066124" cy="807729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print('All Done')</a:t>
            </a:r>
          </a:p>
        </p:txBody>
      </p:sp>
      <p:cxnSp>
        <p:nvCxnSpPr>
          <p:cNvPr id="10" name="Shape 374">
            <a:extLst>
              <a:ext uri="{FF2B5EF4-FFF2-40B4-BE49-F238E27FC236}">
                <a16:creationId xmlns:a16="http://schemas.microsoft.com/office/drawing/2014/main" id="{3056119F-2763-4896-9483-1BBF2A8F600E}"/>
              </a:ext>
            </a:extLst>
          </p:cNvPr>
          <p:cNvCxnSpPr>
            <a:stCxn id="5" idx="3"/>
          </p:cNvCxnSpPr>
          <p:nvPr/>
        </p:nvCxnSpPr>
        <p:spPr>
          <a:xfrm>
            <a:off x="6115854" y="2019300"/>
            <a:ext cx="676489" cy="0"/>
          </a:xfrm>
          <a:prstGeom prst="straightConnector1">
            <a:avLst/>
          </a:prstGeom>
          <a:noFill/>
          <a:ln w="63500" cap="rnd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1" name="Shape 375">
            <a:extLst>
              <a:ext uri="{FF2B5EF4-FFF2-40B4-BE49-F238E27FC236}">
                <a16:creationId xmlns:a16="http://schemas.microsoft.com/office/drawing/2014/main" id="{D3B74241-411A-4ACC-91AD-9FE950B1152D}"/>
              </a:ext>
            </a:extLst>
          </p:cNvPr>
          <p:cNvCxnSpPr/>
          <p:nvPr/>
        </p:nvCxnSpPr>
        <p:spPr>
          <a:xfrm flipH="1" flipV="1">
            <a:off x="6785651" y="2006373"/>
            <a:ext cx="6692" cy="390090"/>
          </a:xfrm>
          <a:prstGeom prst="straightConnector1">
            <a:avLst/>
          </a:prstGeom>
          <a:noFill/>
          <a:ln w="63500" cap="rnd" cmpd="sng">
            <a:solidFill>
              <a:srgbClr val="008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2" name="Shape 377">
            <a:extLst>
              <a:ext uri="{FF2B5EF4-FFF2-40B4-BE49-F238E27FC236}">
                <a16:creationId xmlns:a16="http://schemas.microsoft.com/office/drawing/2014/main" id="{4BD3BCAB-6851-42BC-A325-21C6A561EC55}"/>
              </a:ext>
            </a:extLst>
          </p:cNvPr>
          <p:cNvCxnSpPr>
            <a:stCxn id="7" idx="3"/>
          </p:cNvCxnSpPr>
          <p:nvPr/>
        </p:nvCxnSpPr>
        <p:spPr>
          <a:xfrm>
            <a:off x="7830287" y="3830200"/>
            <a:ext cx="424768" cy="134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3" name="Shape 378">
            <a:extLst>
              <a:ext uri="{FF2B5EF4-FFF2-40B4-BE49-F238E27FC236}">
                <a16:creationId xmlns:a16="http://schemas.microsoft.com/office/drawing/2014/main" id="{C549868F-92DE-4CF1-B42C-DB9C1C67F6D3}"/>
              </a:ext>
            </a:extLst>
          </p:cNvPr>
          <p:cNvCxnSpPr/>
          <p:nvPr/>
        </p:nvCxnSpPr>
        <p:spPr>
          <a:xfrm flipV="1">
            <a:off x="8255055" y="3844722"/>
            <a:ext cx="1" cy="517452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4" name="Shape 379">
            <a:extLst>
              <a:ext uri="{FF2B5EF4-FFF2-40B4-BE49-F238E27FC236}">
                <a16:creationId xmlns:a16="http://schemas.microsoft.com/office/drawing/2014/main" id="{4096E422-85DC-42B9-AB78-5C9878CC4DC7}"/>
              </a:ext>
            </a:extLst>
          </p:cNvPr>
          <p:cNvCxnSpPr>
            <a:endCxn id="6" idx="2"/>
          </p:cNvCxnSpPr>
          <p:nvPr/>
        </p:nvCxnSpPr>
        <p:spPr>
          <a:xfrm flipV="1">
            <a:off x="6792343" y="3101180"/>
            <a:ext cx="0" cy="362372"/>
          </a:xfrm>
          <a:prstGeom prst="straightConnector1">
            <a:avLst/>
          </a:prstGeom>
          <a:noFill/>
          <a:ln w="63500" cap="rnd" cmpd="sng">
            <a:solidFill>
              <a:srgbClr val="008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5" name="Shape 380">
            <a:extLst>
              <a:ext uri="{FF2B5EF4-FFF2-40B4-BE49-F238E27FC236}">
                <a16:creationId xmlns:a16="http://schemas.microsoft.com/office/drawing/2014/main" id="{FB0CFADC-C0A3-4CA7-A20C-C6FEC6691F98}"/>
              </a:ext>
            </a:extLst>
          </p:cNvPr>
          <p:cNvCxnSpPr/>
          <p:nvPr/>
        </p:nvCxnSpPr>
        <p:spPr>
          <a:xfrm>
            <a:off x="6069107" y="6062673"/>
            <a:ext cx="2160493" cy="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6" name="Shape 381">
            <a:extLst>
              <a:ext uri="{FF2B5EF4-FFF2-40B4-BE49-F238E27FC236}">
                <a16:creationId xmlns:a16="http://schemas.microsoft.com/office/drawing/2014/main" id="{DBFF40BC-102A-4244-A844-4A2BF6B1E842}"/>
              </a:ext>
            </a:extLst>
          </p:cNvPr>
          <p:cNvCxnSpPr/>
          <p:nvPr/>
        </p:nvCxnSpPr>
        <p:spPr>
          <a:xfrm rot="10800000">
            <a:off x="5182006" y="1239575"/>
            <a:ext cx="15899" cy="489300"/>
          </a:xfrm>
          <a:prstGeom prst="straightConnector1">
            <a:avLst/>
          </a:prstGeom>
          <a:noFill/>
          <a:ln w="63500" cap="rnd" cmpd="sng">
            <a:solidFill>
              <a:srgbClr val="008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7" name="Shape 382">
            <a:extLst>
              <a:ext uri="{FF2B5EF4-FFF2-40B4-BE49-F238E27FC236}">
                <a16:creationId xmlns:a16="http://schemas.microsoft.com/office/drawing/2014/main" id="{31DBB635-0CAB-4D61-9627-F5B2035DB1A5}"/>
              </a:ext>
            </a:extLst>
          </p:cNvPr>
          <p:cNvSpPr txBox="1"/>
          <p:nvPr/>
        </p:nvSpPr>
        <p:spPr>
          <a:xfrm>
            <a:off x="6299862" y="1585438"/>
            <a:ext cx="590529" cy="3976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18" name="Shape 383">
            <a:extLst>
              <a:ext uri="{FF2B5EF4-FFF2-40B4-BE49-F238E27FC236}">
                <a16:creationId xmlns:a16="http://schemas.microsoft.com/office/drawing/2014/main" id="{47FBB24A-17C6-4B44-81A9-BE08D0BB7072}"/>
              </a:ext>
            </a:extLst>
          </p:cNvPr>
          <p:cNvSpPr txBox="1"/>
          <p:nvPr/>
        </p:nvSpPr>
        <p:spPr>
          <a:xfrm>
            <a:off x="7923560" y="3421349"/>
            <a:ext cx="530389" cy="409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>
            <a:defPPr>
              <a:defRPr lang="en-US"/>
            </a:defPPr>
            <a:lvl1pPr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  <a:defRPr sz="24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</a:defRPr>
            </a:lvl1pPr>
          </a:lstStyle>
          <a:p>
            <a:r>
              <a:rPr lang="en-US" sz="2000" dirty="0">
                <a:sym typeface="Cabin"/>
              </a:rPr>
              <a:t>yes</a:t>
            </a:r>
          </a:p>
        </p:txBody>
      </p:sp>
      <p:cxnSp>
        <p:nvCxnSpPr>
          <p:cNvPr id="19" name="Shape 384">
            <a:extLst>
              <a:ext uri="{FF2B5EF4-FFF2-40B4-BE49-F238E27FC236}">
                <a16:creationId xmlns:a16="http://schemas.microsoft.com/office/drawing/2014/main" id="{45B69E6B-2035-4DDE-91ED-80628CCB0DC4}"/>
              </a:ext>
            </a:extLst>
          </p:cNvPr>
          <p:cNvCxnSpPr>
            <a:endCxn id="7" idx="2"/>
          </p:cNvCxnSpPr>
          <p:nvPr/>
        </p:nvCxnSpPr>
        <p:spPr>
          <a:xfrm flipV="1">
            <a:off x="6775889" y="4210024"/>
            <a:ext cx="0" cy="185264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0" name="Shape 385">
            <a:extLst>
              <a:ext uri="{FF2B5EF4-FFF2-40B4-BE49-F238E27FC236}">
                <a16:creationId xmlns:a16="http://schemas.microsoft.com/office/drawing/2014/main" id="{81705A9D-9AFD-478A-9E88-B2E6F0D66782}"/>
              </a:ext>
            </a:extLst>
          </p:cNvPr>
          <p:cNvSpPr txBox="1"/>
          <p:nvPr/>
        </p:nvSpPr>
        <p:spPr>
          <a:xfrm>
            <a:off x="6029193" y="4435007"/>
            <a:ext cx="541337" cy="30208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>
            <a:defPPr>
              <a:defRPr lang="en-US"/>
            </a:defPPr>
            <a:lvl1pPr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  <a:defRPr sz="2400" b="0" i="0" u="none" strike="noStrike" cap="none">
                <a:latin typeface="Cabin"/>
                <a:ea typeface="Cabin"/>
                <a:cs typeface="Cabin"/>
              </a:defRPr>
            </a:lvl1pPr>
          </a:lstStyle>
          <a:p>
            <a:r>
              <a:rPr lang="en-US" dirty="0">
                <a:sym typeface="Cabin"/>
              </a:rPr>
              <a:t>no</a:t>
            </a:r>
          </a:p>
        </p:txBody>
      </p:sp>
      <p:sp>
        <p:nvSpPr>
          <p:cNvPr id="21" name="Shape 386">
            <a:extLst>
              <a:ext uri="{FF2B5EF4-FFF2-40B4-BE49-F238E27FC236}">
                <a16:creationId xmlns:a16="http://schemas.microsoft.com/office/drawing/2014/main" id="{BE3C238F-B26C-46EF-917C-BA13EE4CE2A6}"/>
              </a:ext>
            </a:extLst>
          </p:cNvPr>
          <p:cNvSpPr txBox="1"/>
          <p:nvPr/>
        </p:nvSpPr>
        <p:spPr>
          <a:xfrm>
            <a:off x="4715743" y="2911240"/>
            <a:ext cx="396985" cy="351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sp>
        <p:nvSpPr>
          <p:cNvPr id="22" name="Shape 387">
            <a:extLst>
              <a:ext uri="{FF2B5EF4-FFF2-40B4-BE49-F238E27FC236}">
                <a16:creationId xmlns:a16="http://schemas.microsoft.com/office/drawing/2014/main" id="{130AE3A3-A07C-4C0D-940B-E89FE9DA25FE}"/>
              </a:ext>
            </a:extLst>
          </p:cNvPr>
          <p:cNvSpPr txBox="1"/>
          <p:nvPr/>
        </p:nvSpPr>
        <p:spPr>
          <a:xfrm>
            <a:off x="0" y="2711449"/>
            <a:ext cx="4590274" cy="18925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&gt; 1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print('More than one')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0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100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00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print('Less than 100')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0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print('All done')</a:t>
            </a:r>
          </a:p>
        </p:txBody>
      </p:sp>
      <p:cxnSp>
        <p:nvCxnSpPr>
          <p:cNvPr id="23" name="Shape 389">
            <a:extLst>
              <a:ext uri="{FF2B5EF4-FFF2-40B4-BE49-F238E27FC236}">
                <a16:creationId xmlns:a16="http://schemas.microsoft.com/office/drawing/2014/main" id="{D401BD2B-0B82-4470-98F6-B381081EB943}"/>
              </a:ext>
            </a:extLst>
          </p:cNvPr>
          <p:cNvCxnSpPr>
            <a:endCxn id="5" idx="2"/>
          </p:cNvCxnSpPr>
          <p:nvPr/>
        </p:nvCxnSpPr>
        <p:spPr>
          <a:xfrm flipV="1">
            <a:off x="5203013" y="2396462"/>
            <a:ext cx="0" cy="3409299"/>
          </a:xfrm>
          <a:prstGeom prst="straightConnector1">
            <a:avLst/>
          </a:prstGeom>
          <a:noFill/>
          <a:ln w="63500" cap="rnd" cmpd="sng">
            <a:solidFill>
              <a:srgbClr val="008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4" name="Shape 384">
            <a:extLst>
              <a:ext uri="{FF2B5EF4-FFF2-40B4-BE49-F238E27FC236}">
                <a16:creationId xmlns:a16="http://schemas.microsoft.com/office/drawing/2014/main" id="{30071155-A1C5-40A6-BE76-D19CAC8CF5FE}"/>
              </a:ext>
            </a:extLst>
          </p:cNvPr>
          <p:cNvCxnSpPr/>
          <p:nvPr/>
        </p:nvCxnSpPr>
        <p:spPr>
          <a:xfrm flipV="1">
            <a:off x="8260633" y="5092776"/>
            <a:ext cx="0" cy="96989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1795480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1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7.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5.5|0.5|6.1|1.9|1.1|0.9|0.8|2|1.2|0.5|0.9|1.1|5.7|0.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1.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2.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9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6.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5.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3|9.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1|12.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3|3.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5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4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5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6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68392</TotalTime>
  <Words>4700</Words>
  <Application>Microsoft Office PowerPoint</Application>
  <PresentationFormat>全屏显示(4:3)</PresentationFormat>
  <Paragraphs>1011</Paragraphs>
  <Slides>73</Slides>
  <Notes>43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73</vt:i4>
      </vt:variant>
    </vt:vector>
  </HeadingPairs>
  <TitlesOfParts>
    <vt:vector size="88" baseType="lpstr">
      <vt:lpstr>Avenir Next Regular</vt:lpstr>
      <vt:lpstr>Cabin</vt:lpstr>
      <vt:lpstr>ＭＳ Ｐゴシック</vt:lpstr>
      <vt:lpstr>楷体</vt:lpstr>
      <vt:lpstr>宋体</vt:lpstr>
      <vt:lpstr>Arial</vt:lpstr>
      <vt:lpstr>Calibri</vt:lpstr>
      <vt:lpstr>Courier New</vt:lpstr>
      <vt:lpstr>Segoe UI Light</vt:lpstr>
      <vt:lpstr>Tahoma</vt:lpstr>
      <vt:lpstr>Times</vt:lpstr>
      <vt:lpstr>Wingdings</vt:lpstr>
      <vt:lpstr>Office 主题</vt:lpstr>
      <vt:lpstr>Document</vt:lpstr>
      <vt:lpstr>文档</vt:lpstr>
      <vt:lpstr>SI100B Introduction to Information Science and Technology (Python Programming)</vt:lpstr>
      <vt:lpstr>Learning Objectives</vt:lpstr>
      <vt:lpstr>Conditional execution</vt:lpstr>
      <vt:lpstr>If statement</vt:lpstr>
      <vt:lpstr>If statement</vt:lpstr>
      <vt:lpstr>Indention</vt:lpstr>
      <vt:lpstr>Indention</vt:lpstr>
      <vt:lpstr>If statement and indention</vt:lpstr>
      <vt:lpstr>Nested if-statements</vt:lpstr>
      <vt:lpstr>if-else statement</vt:lpstr>
      <vt:lpstr>if-else statement</vt:lpstr>
      <vt:lpstr>if-else statement</vt:lpstr>
      <vt:lpstr>if-else statement</vt:lpstr>
      <vt:lpstr>Multi-way</vt:lpstr>
      <vt:lpstr>if-elif-else statement</vt:lpstr>
      <vt:lpstr>if-elif-else statement</vt:lpstr>
      <vt:lpstr>Variations (1)</vt:lpstr>
      <vt:lpstr>Variations (2)</vt:lpstr>
      <vt:lpstr>Puzzles</vt:lpstr>
      <vt:lpstr>Nested cases</vt:lpstr>
      <vt:lpstr>Nested cases</vt:lpstr>
      <vt:lpstr>Repeated steps</vt:lpstr>
      <vt:lpstr>The while statement</vt:lpstr>
      <vt:lpstr>Example</vt:lpstr>
      <vt:lpstr>An infinite loop</vt:lpstr>
      <vt:lpstr>PowerPoint 演示文稿</vt:lpstr>
      <vt:lpstr>Example</vt:lpstr>
      <vt:lpstr>The nested while statement</vt:lpstr>
      <vt:lpstr>Example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For loop with range</vt:lpstr>
      <vt:lpstr>range()</vt:lpstr>
      <vt:lpstr>For else</vt:lpstr>
      <vt:lpstr>For else</vt:lpstr>
      <vt:lpstr>For else</vt:lpstr>
      <vt:lpstr>While else</vt:lpstr>
      <vt:lpstr>While else</vt:lpstr>
      <vt:lpstr>While Loop vs. For Loop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Two iteration variables</vt:lpstr>
      <vt:lpstr>Python Program Structure</vt:lpstr>
      <vt:lpstr>Python Program Structure</vt:lpstr>
      <vt:lpstr>One statement in multiple lines</vt:lpstr>
      <vt:lpstr>One statement in multiple lines</vt:lpstr>
      <vt:lpstr>Python Program Structure</vt:lpstr>
      <vt:lpstr>Python Program Structure</vt:lpstr>
      <vt:lpstr>Python Program Structure</vt:lpstr>
      <vt:lpstr>Python Program Structure</vt:lpstr>
      <vt:lpstr>Python Program Structure</vt:lpstr>
      <vt:lpstr>Readings (recommended)</vt:lpstr>
      <vt:lpstr>Recap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HP</dc:creator>
  <cp:lastModifiedBy>LENOVO</cp:lastModifiedBy>
  <cp:revision>1645</cp:revision>
  <dcterms:created xsi:type="dcterms:W3CDTF">2019-01-07T08:10:31Z</dcterms:created>
  <dcterms:modified xsi:type="dcterms:W3CDTF">2021-09-22T13:39:32Z</dcterms:modified>
</cp:coreProperties>
</file>