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tags/tag1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257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6" r:id="rId24"/>
    <p:sldId id="527" r:id="rId25"/>
    <p:sldId id="528" r:id="rId26"/>
    <p:sldId id="642" r:id="rId27"/>
    <p:sldId id="531" r:id="rId28"/>
    <p:sldId id="532" r:id="rId29"/>
    <p:sldId id="533" r:id="rId30"/>
    <p:sldId id="644" r:id="rId31"/>
    <p:sldId id="534" r:id="rId32"/>
    <p:sldId id="535" r:id="rId33"/>
    <p:sldId id="541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4" r:id="rId42"/>
    <p:sldId id="655" r:id="rId43"/>
    <p:sldId id="658" r:id="rId44"/>
    <p:sldId id="536" r:id="rId45"/>
    <p:sldId id="537" r:id="rId46"/>
    <p:sldId id="539" r:id="rId47"/>
    <p:sldId id="313" r:id="rId48"/>
    <p:sldId id="525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0" autoAdjust="0"/>
    <p:restoredTop sz="84501" autoAdjust="0"/>
  </p:normalViewPr>
  <p:slideViewPr>
    <p:cSldViewPr>
      <p:cViewPr varScale="1">
        <p:scale>
          <a:sx n="56" d="100"/>
          <a:sy n="56" d="100"/>
        </p:scale>
        <p:origin x="154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78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58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43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3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697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30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03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257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242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18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929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19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75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836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036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22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994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59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5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16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60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8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64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947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62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2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>
                <a:solidFill>
                  <a:prstClr val="black"/>
                </a:solidFill>
                <a:latin typeface="等线" panose="020F0502020204030204"/>
              </a:rPr>
              <a:pPr/>
              <a:t>43</a:t>
            </a:fld>
            <a:endParaRPr 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3762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4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66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20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9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0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60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9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ope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putoutput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tutorial/modules.html" TargetMode="External"/><Relationship Id="rId4" Type="http://schemas.openxmlformats.org/officeDocument/2006/relationships/hyperlink" Target="https://docs.python.org/3/tutorial/errors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539826" y="4374675"/>
            <a:ext cx="7866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If there </a:t>
            </a:r>
            <a:r>
              <a:rPr lang="en-US" altLang="zh-CN" sz="3200" dirty="0">
                <a:solidFill>
                  <a:srgbClr val="FF0000"/>
                </a:solidFill>
              </a:rPr>
              <a:t>no</a:t>
            </a:r>
            <a:r>
              <a:rPr lang="en-US" altLang="zh-CN" sz="3200" dirty="0">
                <a:solidFill>
                  <a:prstClr val="black"/>
                </a:solidFill>
              </a:rPr>
              <a:t> finally clause, then it contains </a:t>
            </a:r>
            <a:r>
              <a:rPr lang="en-US" altLang="zh-CN" sz="3200" dirty="0">
                <a:solidFill>
                  <a:srgbClr val="0000FF"/>
                </a:solidFill>
              </a:rPr>
              <a:t>at least one </a:t>
            </a:r>
            <a:r>
              <a:rPr lang="en-US" altLang="zh-CN" sz="3200" dirty="0">
                <a:solidFill>
                  <a:prstClr val="black"/>
                </a:solidFill>
              </a:rPr>
              <a:t>except clause 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The </a:t>
            </a:r>
            <a:r>
              <a:rPr lang="en-US" altLang="zh-CN" sz="3200" dirty="0">
                <a:solidFill>
                  <a:srgbClr val="0000FF"/>
                </a:solidFill>
              </a:rPr>
              <a:t>last</a:t>
            </a:r>
            <a:r>
              <a:rPr lang="en-US" altLang="zh-CN" sz="3200" dirty="0">
                <a:solidFill>
                  <a:prstClr val="black"/>
                </a:solidFill>
              </a:rPr>
              <a:t> except can omit the expression, in this case, it will catch all the possible exception</a:t>
            </a: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[expression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51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266218" y="3945345"/>
            <a:ext cx="8877782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en-US" altLang="zh-CN" sz="2800" dirty="0">
                <a:solidFill>
                  <a:prstClr val="black"/>
                </a:solidFill>
              </a:rPr>
              <a:t> exception occurs in the </a:t>
            </a:r>
            <a:r>
              <a:rPr lang="en-US" altLang="zh-CN" sz="2800" dirty="0">
                <a:solidFill>
                  <a:srgbClr val="0000FF"/>
                </a:solidFill>
              </a:rPr>
              <a:t>try</a:t>
            </a:r>
            <a:r>
              <a:rPr lang="en-US" altLang="zh-CN" sz="2800" dirty="0">
                <a:solidFill>
                  <a:prstClr val="black"/>
                </a:solidFill>
              </a:rPr>
              <a:t> clause, </a:t>
            </a:r>
            <a:r>
              <a:rPr lang="en-US" altLang="zh-CN" sz="2800" dirty="0">
                <a:solidFill>
                  <a:srgbClr val="0000FF"/>
                </a:solidFill>
              </a:rPr>
              <a:t>no</a:t>
            </a:r>
            <a:r>
              <a:rPr lang="en-US" altLang="zh-CN" sz="2800" dirty="0">
                <a:solidFill>
                  <a:prstClr val="black"/>
                </a:solidFill>
              </a:rPr>
              <a:t> exception handler is executed,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</a:rPr>
              <a:t>but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else clause </a:t>
            </a:r>
            <a:r>
              <a:rPr lang="en-US" altLang="zh-CN" sz="2800" dirty="0">
                <a:solidFill>
                  <a:prstClr val="black"/>
                </a:solidFill>
              </a:rPr>
              <a:t>is </a:t>
            </a:r>
            <a:r>
              <a:rPr lang="en-US" altLang="zh-CN" sz="2800" dirty="0">
                <a:solidFill>
                  <a:srgbClr val="0000FF"/>
                </a:solidFill>
              </a:rPr>
              <a:t>executed</a:t>
            </a:r>
            <a:r>
              <a:rPr lang="en-US" altLang="zh-CN" sz="2800" dirty="0">
                <a:solidFill>
                  <a:prstClr val="black"/>
                </a:solidFill>
              </a:rPr>
              <a:t> if </a:t>
            </a:r>
            <a:r>
              <a:rPr lang="en-US" altLang="zh-CN" sz="2800" dirty="0">
                <a:solidFill>
                  <a:srgbClr val="FF0000"/>
                </a:solidFill>
              </a:rPr>
              <a:t>no exception</a:t>
            </a:r>
            <a:r>
              <a:rPr lang="en-US" altLang="zh-CN" sz="2800" dirty="0">
                <a:solidFill>
                  <a:prstClr val="black"/>
                </a:solidFill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en-US" altLang="zh-CN" sz="2800" dirty="0">
                <a:solidFill>
                  <a:prstClr val="black"/>
                </a:solidFill>
              </a:rPr>
              <a:t> return, continue, or break statement was executed in </a:t>
            </a:r>
            <a:r>
              <a:rPr lang="en-US" altLang="zh-CN" sz="2800" dirty="0">
                <a:solidFill>
                  <a:srgbClr val="0000FF"/>
                </a:solidFill>
              </a:rPr>
              <a:t>try</a:t>
            </a:r>
            <a:r>
              <a:rPr lang="en-US" altLang="zh-CN" sz="2800" dirty="0">
                <a:solidFill>
                  <a:prstClr val="black"/>
                </a:solidFill>
              </a:rPr>
              <a:t> clause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Exceptions in the </a:t>
            </a:r>
            <a:r>
              <a:rPr lang="en-US" altLang="zh-CN" sz="2800" dirty="0">
                <a:solidFill>
                  <a:srgbClr val="FF0000"/>
                </a:solidFill>
              </a:rPr>
              <a:t>else</a:t>
            </a:r>
            <a:r>
              <a:rPr lang="en-US" altLang="zh-CN" sz="2800" dirty="0">
                <a:solidFill>
                  <a:prstClr val="black"/>
                </a:solidFill>
              </a:rPr>
              <a:t> clause are </a:t>
            </a:r>
            <a:r>
              <a:rPr lang="en-US" altLang="zh-CN" sz="2800" dirty="0">
                <a:solidFill>
                  <a:srgbClr val="0000FF"/>
                </a:solidFill>
              </a:rPr>
              <a:t>not</a:t>
            </a:r>
            <a:r>
              <a:rPr lang="en-US" altLang="zh-CN" sz="2800" dirty="0">
                <a:solidFill>
                  <a:prstClr val="black"/>
                </a:solidFill>
              </a:rPr>
              <a:t> handled by the preceding except clauses</a:t>
            </a:r>
          </a:p>
          <a:p>
            <a:pPr defTabSz="457200"/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7318" y="1140368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1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714080" y="4588574"/>
            <a:ext cx="78660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When </a:t>
            </a:r>
            <a:r>
              <a:rPr lang="en-US" altLang="zh-CN" sz="2800" dirty="0">
                <a:solidFill>
                  <a:srgbClr val="0000FF"/>
                </a:solidFill>
              </a:rPr>
              <a:t>an exception occurs </a:t>
            </a:r>
            <a:r>
              <a:rPr lang="en-US" altLang="zh-CN" sz="2800" dirty="0">
                <a:solidFill>
                  <a:prstClr val="black"/>
                </a:solidFill>
              </a:rPr>
              <a:t>in the try suite, a </a:t>
            </a:r>
            <a:r>
              <a:rPr lang="en-US" altLang="zh-CN" sz="2800" dirty="0">
                <a:solidFill>
                  <a:srgbClr val="0000FF"/>
                </a:solidFill>
              </a:rPr>
              <a:t>search</a:t>
            </a:r>
            <a:r>
              <a:rPr lang="en-US" altLang="zh-CN" sz="2800" dirty="0">
                <a:solidFill>
                  <a:prstClr val="black"/>
                </a:solidFill>
              </a:rPr>
              <a:t> for an exception handler is </a:t>
            </a:r>
            <a:r>
              <a:rPr lang="en-US" altLang="zh-CN" sz="2800" dirty="0">
                <a:solidFill>
                  <a:srgbClr val="0000FF"/>
                </a:solidFill>
              </a:rPr>
              <a:t>started</a:t>
            </a:r>
            <a:r>
              <a:rPr lang="en-US" altLang="zh-CN" sz="2800" dirty="0">
                <a:solidFill>
                  <a:prstClr val="black"/>
                </a:solidFill>
              </a:rPr>
              <a:t>  from the except clauses in turn </a:t>
            </a:r>
            <a:r>
              <a:rPr lang="en-US" altLang="zh-CN" sz="2800" dirty="0">
                <a:solidFill>
                  <a:srgbClr val="FF0000"/>
                </a:solidFill>
              </a:rPr>
              <a:t>until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one</a:t>
            </a:r>
            <a:r>
              <a:rPr lang="en-US" altLang="zh-CN" sz="2800" dirty="0">
                <a:solidFill>
                  <a:prstClr val="black"/>
                </a:solidFill>
              </a:rPr>
              <a:t> is found that </a:t>
            </a:r>
            <a:r>
              <a:rPr lang="en-US" altLang="zh-CN" sz="2800" dirty="0">
                <a:solidFill>
                  <a:srgbClr val="FF0000"/>
                </a:solidFill>
              </a:rPr>
              <a:t>matches</a:t>
            </a:r>
            <a:r>
              <a:rPr lang="en-US" altLang="zh-CN" sz="2800" dirty="0">
                <a:solidFill>
                  <a:prstClr val="black"/>
                </a:solidFill>
              </a:rPr>
              <a:t> the </a:t>
            </a:r>
            <a:r>
              <a:rPr lang="en-US" altLang="zh-CN" sz="2800" dirty="0">
                <a:solidFill>
                  <a:srgbClr val="FF0000"/>
                </a:solidFill>
              </a:rPr>
              <a:t>exception  (type-checking)</a:t>
            </a: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extLst>
      <p:ext uri="{BB962C8B-B14F-4D97-AF65-F5344CB8AC3E}">
        <p14:creationId xmlns:p14="http://schemas.microsoft.com/office/powerpoint/2010/main" val="412593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714080" y="4611723"/>
            <a:ext cx="78660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en-US" altLang="zh-CN" sz="2800" dirty="0">
                <a:solidFill>
                  <a:srgbClr val="0000FF"/>
                </a:solidFill>
              </a:rPr>
              <a:t>no except </a:t>
            </a:r>
            <a:r>
              <a:rPr lang="en-US" altLang="zh-CN" sz="2800" dirty="0">
                <a:solidFill>
                  <a:prstClr val="black"/>
                </a:solidFill>
              </a:rPr>
              <a:t>clause matches the exception in the current try block, the search </a:t>
            </a:r>
            <a:r>
              <a:rPr lang="en-US" altLang="zh-CN" sz="2800" dirty="0">
                <a:solidFill>
                  <a:srgbClr val="FF0000"/>
                </a:solidFill>
              </a:rPr>
              <a:t>continues</a:t>
            </a:r>
            <a:r>
              <a:rPr lang="en-US" altLang="zh-CN" sz="2800" dirty="0">
                <a:solidFill>
                  <a:prstClr val="black"/>
                </a:solidFill>
              </a:rPr>
              <a:t> in the </a:t>
            </a:r>
            <a:r>
              <a:rPr lang="en-US" altLang="zh-CN" sz="2800" dirty="0">
                <a:solidFill>
                  <a:srgbClr val="0000FF"/>
                </a:solidFill>
              </a:rPr>
              <a:t>surrounding</a:t>
            </a:r>
            <a:r>
              <a:rPr lang="en-US" altLang="zh-CN" sz="2800" dirty="0">
                <a:solidFill>
                  <a:prstClr val="black"/>
                </a:solidFill>
              </a:rPr>
              <a:t> code and on the </a:t>
            </a:r>
            <a:r>
              <a:rPr lang="en-US" altLang="zh-CN" sz="2800" dirty="0">
                <a:solidFill>
                  <a:srgbClr val="0000FF"/>
                </a:solidFill>
              </a:rPr>
              <a:t>invocation</a:t>
            </a:r>
            <a:r>
              <a:rPr lang="en-US" altLang="zh-CN" sz="2800" dirty="0">
                <a:solidFill>
                  <a:prstClr val="black"/>
                </a:solidFill>
              </a:rPr>
              <a:t> stack</a:t>
            </a:r>
          </a:p>
          <a:p>
            <a:pPr defTabSz="457200"/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extLst>
      <p:ext uri="{BB962C8B-B14F-4D97-AF65-F5344CB8AC3E}">
        <p14:creationId xmlns:p14="http://schemas.microsoft.com/office/powerpoint/2010/main" val="272873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389355" y="4038875"/>
            <a:ext cx="84058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When a </a:t>
            </a:r>
            <a:r>
              <a:rPr lang="en-US" altLang="zh-CN" sz="2800" dirty="0">
                <a:solidFill>
                  <a:srgbClr val="0000FF"/>
                </a:solidFill>
              </a:rPr>
              <a:t>matching except </a:t>
            </a:r>
            <a:r>
              <a:rPr lang="en-US" altLang="zh-CN" sz="2800" dirty="0">
                <a:solidFill>
                  <a:prstClr val="black"/>
                </a:solidFill>
              </a:rPr>
              <a:t>clause is </a:t>
            </a:r>
            <a:r>
              <a:rPr lang="en-US" altLang="zh-CN" sz="2800" dirty="0">
                <a:solidFill>
                  <a:srgbClr val="0000FF"/>
                </a:solidFill>
              </a:rPr>
              <a:t>found</a:t>
            </a:r>
            <a:r>
              <a:rPr lang="en-US" altLang="zh-CN" sz="2800" dirty="0">
                <a:solidFill>
                  <a:prstClr val="black"/>
                </a:solidFill>
              </a:rPr>
              <a:t>, the except clause’s suite is </a:t>
            </a:r>
            <a:r>
              <a:rPr lang="en-US" altLang="zh-CN" sz="2800" dirty="0">
                <a:solidFill>
                  <a:srgbClr val="0000FF"/>
                </a:solidFill>
              </a:rPr>
              <a:t>executed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When the end of this block is reached, execution </a:t>
            </a:r>
            <a:r>
              <a:rPr lang="en-US" altLang="zh-CN" sz="2800" dirty="0">
                <a:solidFill>
                  <a:srgbClr val="0000FF"/>
                </a:solidFill>
              </a:rPr>
              <a:t>continues normally </a:t>
            </a:r>
            <a:r>
              <a:rPr lang="en-US" altLang="zh-CN" sz="2800" dirty="0">
                <a:solidFill>
                  <a:prstClr val="black"/>
                </a:solidFill>
              </a:rPr>
              <a:t>after the entire try statement</a:t>
            </a: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0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444167" y="4108323"/>
            <a:ext cx="84058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en-US" altLang="zh-CN" sz="2800" dirty="0">
                <a:solidFill>
                  <a:srgbClr val="0000FF"/>
                </a:solidFill>
              </a:rPr>
              <a:t>finally</a:t>
            </a:r>
            <a:r>
              <a:rPr lang="en-US" altLang="zh-CN" sz="2800" dirty="0">
                <a:solidFill>
                  <a:prstClr val="black"/>
                </a:solidFill>
              </a:rPr>
              <a:t> is present, it is </a:t>
            </a:r>
            <a:r>
              <a:rPr lang="en-US" altLang="zh-CN" sz="2800" dirty="0">
                <a:solidFill>
                  <a:srgbClr val="FF0000"/>
                </a:solidFill>
              </a:rPr>
              <a:t>always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executed</a:t>
            </a:r>
          </a:p>
        </p:txBody>
      </p:sp>
      <p:sp>
        <p:nvSpPr>
          <p:cNvPr id="5" name="矩形 4"/>
          <p:cNvSpPr/>
          <p:nvPr/>
        </p:nvSpPr>
        <p:spPr>
          <a:xfrm>
            <a:off x="877318" y="1325563"/>
            <a:ext cx="7539568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		   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e1]: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	……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        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 expression [as </a:t>
            </a:r>
            <a:r>
              <a:rPr lang="en-US" altLang="zh-CN" sz="2800" b="1" dirty="0" err="1">
                <a:solidFill>
                  <a:prstClr val="black"/>
                </a:solidFill>
              </a:rPr>
              <a:t>en</a:t>
            </a:r>
            <a:r>
              <a:rPr lang="en-US" altLang="zh-CN" sz="2800" b="1" dirty="0">
                <a:solidFill>
                  <a:prstClr val="black"/>
                </a:solidFill>
              </a:rPr>
              <a:t>]: 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[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[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:   suite]</a:t>
            </a:r>
          </a:p>
        </p:txBody>
      </p:sp>
    </p:spTree>
    <p:extLst>
      <p:ext uri="{BB962C8B-B14F-4D97-AF65-F5344CB8AC3E}">
        <p14:creationId xmlns:p14="http://schemas.microsoft.com/office/powerpoint/2010/main" val="224473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07963" y="1270000"/>
          <a:ext cx="518160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文档" r:id="rId4" imgW="1236240" imgH="1226880" progId="Word.OpenDocumentText.12">
                  <p:embed/>
                </p:oleObj>
              </mc:Choice>
              <mc:Fallback>
                <p:oleObj name="文档" r:id="rId4" imgW="1236240" imgH="12268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963" y="1270000"/>
                        <a:ext cx="5181600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569076" y="2236111"/>
            <a:ext cx="2409716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try-2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else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finally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&gt;&gt;&gt;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9076" y="4936688"/>
            <a:ext cx="3442722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If 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 is present, 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it is </a:t>
            </a:r>
            <a:r>
              <a:rPr lang="en-US" altLang="zh-CN" sz="2800" b="1" dirty="0">
                <a:solidFill>
                  <a:srgbClr val="0000FF"/>
                </a:solidFill>
              </a:rPr>
              <a:t>always</a:t>
            </a:r>
            <a:r>
              <a:rPr lang="en-US" altLang="zh-CN" sz="2800" b="1" dirty="0">
                <a:solidFill>
                  <a:prstClr val="black"/>
                </a:solidFill>
              </a:rPr>
              <a:t> executed</a:t>
            </a:r>
          </a:p>
        </p:txBody>
      </p:sp>
    </p:spTree>
    <p:extLst>
      <p:ext uri="{BB962C8B-B14F-4D97-AF65-F5344CB8AC3E}">
        <p14:creationId xmlns:p14="http://schemas.microsoft.com/office/powerpoint/2010/main" val="41388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22249" y="1289239"/>
          <a:ext cx="4746357" cy="546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文档" r:id="rId4" imgW="833040" imgH="951840" progId="Word.OpenDocumentText.12">
                  <p:embed/>
                </p:oleObj>
              </mc:Choice>
              <mc:Fallback>
                <p:oleObj name="文档" r:id="rId4" imgW="833040" imgH="95184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249" y="1289239"/>
                        <a:ext cx="4746357" cy="5465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569076" y="2331377"/>
            <a:ext cx="2409716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except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finally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after foo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&gt;&gt;&gt;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5857" y="4938591"/>
            <a:ext cx="34427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en-US" altLang="zh-CN" sz="2800" dirty="0">
                <a:solidFill>
                  <a:srgbClr val="0000FF"/>
                </a:solidFill>
              </a:rPr>
              <a:t>finally</a:t>
            </a:r>
            <a:r>
              <a:rPr lang="en-US" altLang="zh-CN" sz="2800" dirty="0">
                <a:solidFill>
                  <a:prstClr val="black"/>
                </a:solidFill>
              </a:rPr>
              <a:t> is present, it is </a:t>
            </a:r>
            <a:r>
              <a:rPr lang="en-US" altLang="zh-CN" sz="2800" dirty="0">
                <a:solidFill>
                  <a:srgbClr val="0000FF"/>
                </a:solidFill>
              </a:rPr>
              <a:t>always</a:t>
            </a:r>
            <a:r>
              <a:rPr lang="en-US" altLang="zh-CN" sz="2800" dirty="0">
                <a:solidFill>
                  <a:prstClr val="black"/>
                </a:solidFill>
              </a:rPr>
              <a:t> executed even if there is </a:t>
            </a:r>
            <a:r>
              <a:rPr lang="en-US" altLang="zh-CN" sz="2800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3" name="矩形 2"/>
          <p:cNvSpPr/>
          <p:nvPr/>
        </p:nvSpPr>
        <p:spPr>
          <a:xfrm>
            <a:off x="3241880" y="2261927"/>
            <a:ext cx="1485471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FF0000"/>
                </a:solidFill>
              </a:rPr>
              <a:t>Raise here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61641" y="3657600"/>
            <a:ext cx="1377387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7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67165" y="1325563"/>
          <a:ext cx="4643438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文档" r:id="rId4" imgW="1110600" imgH="1237320" progId="Word.OpenDocumentText.12">
                  <p:embed/>
                </p:oleObj>
              </mc:Choice>
              <mc:Fallback>
                <p:oleObj name="文档" r:id="rId4" imgW="1110600" imgH="123732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65" y="1325563"/>
                        <a:ext cx="4643438" cy="519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51283" y="2090080"/>
            <a:ext cx="3740177" cy="35394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finally</a:t>
            </a:r>
          </a:p>
          <a:p>
            <a:pPr defTabSz="457200"/>
            <a:r>
              <a:rPr lang="en-US" altLang="zh-CN" sz="2800" dirty="0" err="1">
                <a:solidFill>
                  <a:prstClr val="black"/>
                </a:solidFill>
              </a:rPr>
              <a:t>Traceback</a:t>
            </a:r>
            <a:r>
              <a:rPr lang="en-US" altLang="zh-CN" sz="2800" dirty="0">
                <a:solidFill>
                  <a:prstClr val="black"/>
                </a:solidFill>
              </a:rPr>
              <a:t> (most recent call last):</a:t>
            </a:r>
          </a:p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  …</a:t>
            </a:r>
          </a:p>
          <a:p>
            <a:pPr defTabSz="457200"/>
            <a:r>
              <a:rPr lang="en-US" altLang="zh-CN" sz="2800" dirty="0" err="1">
                <a:solidFill>
                  <a:srgbClr val="FF0000"/>
                </a:solidFill>
              </a:rPr>
              <a:t>ZeroDivisionError</a:t>
            </a:r>
            <a:r>
              <a:rPr lang="en-US" altLang="zh-CN" sz="2800" dirty="0">
                <a:solidFill>
                  <a:prstClr val="black"/>
                </a:solidFill>
              </a:rPr>
              <a:t>: division by zero</a:t>
            </a:r>
          </a:p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00190" y="2986268"/>
            <a:ext cx="2598190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4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sp>
        <p:nvSpPr>
          <p:cNvPr id="8" name="矩形 7"/>
          <p:cNvSpPr/>
          <p:nvPr/>
        </p:nvSpPr>
        <p:spPr>
          <a:xfrm>
            <a:off x="5051283" y="2090080"/>
            <a:ext cx="3740177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finally-1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except-2</a:t>
            </a:r>
          </a:p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finally-2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&gt;&gt;&gt;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815" y="1006780"/>
            <a:ext cx="414373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"try-1"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  x = a/b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"try-2"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"except-1"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"finally-1"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foo(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"except-2"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"else-2"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"finally-2"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71927" y="4644625"/>
            <a:ext cx="2737086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51284" y="4983179"/>
            <a:ext cx="312044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Surrounding finally is also executed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00190" y="2534856"/>
            <a:ext cx="2598190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2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 handling</a:t>
            </a:r>
          </a:p>
          <a:p>
            <a:r>
              <a:rPr lang="en-US" altLang="zh-CN" dirty="0"/>
              <a:t>File operations</a:t>
            </a:r>
          </a:p>
          <a:p>
            <a:r>
              <a:rPr lang="en-US" altLang="zh-CN" dirty="0"/>
              <a:t>Modules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sp>
        <p:nvSpPr>
          <p:cNvPr id="8" name="矩形 7"/>
          <p:cNvSpPr/>
          <p:nvPr/>
        </p:nvSpPr>
        <p:spPr>
          <a:xfrm>
            <a:off x="5051283" y="1684966"/>
            <a:ext cx="3740177" cy="35394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try-1</a:t>
            </a:r>
          </a:p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finally-1</a:t>
            </a:r>
          </a:p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finally-2</a:t>
            </a:r>
          </a:p>
          <a:p>
            <a:pPr defTabSz="457200"/>
            <a:r>
              <a:rPr lang="en-US" altLang="zh-CN" sz="2800" dirty="0" err="1">
                <a:solidFill>
                  <a:prstClr val="black"/>
                </a:solidFill>
              </a:rPr>
              <a:t>Traceback</a:t>
            </a:r>
            <a:r>
              <a:rPr lang="en-US" altLang="zh-CN" sz="2800" dirty="0">
                <a:solidFill>
                  <a:prstClr val="black"/>
                </a:solidFill>
              </a:rPr>
              <a:t> (most recent call last):</a:t>
            </a:r>
          </a:p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…</a:t>
            </a:r>
          </a:p>
          <a:p>
            <a:pPr defTabSz="457200"/>
            <a:r>
              <a:rPr lang="en-US" altLang="zh-CN" sz="2800" dirty="0" err="1">
                <a:solidFill>
                  <a:srgbClr val="FF0000"/>
                </a:solidFill>
              </a:rPr>
              <a:t>ZeroDivisionError</a:t>
            </a:r>
            <a:r>
              <a:rPr lang="en-US" altLang="zh-CN" sz="2800" dirty="0">
                <a:solidFill>
                  <a:prstClr val="black"/>
                </a:solidFill>
              </a:rPr>
              <a:t>: division by zero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161746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815" y="1006780"/>
            <a:ext cx="414373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"try-1"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  x = a/b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"try-2"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"except-1"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"finally-1"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defTabSz="457200"/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foo(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IndexError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"except-2"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"else-2"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"finally-2"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051283" y="5457740"/>
            <a:ext cx="312044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srgbClr val="FF0000"/>
                </a:solidFill>
              </a:rPr>
              <a:t>Surrounding finally is also executed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6180" y="4644625"/>
            <a:ext cx="2737086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84443" y="2534856"/>
            <a:ext cx="2598190" cy="4051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2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30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Exception hierarchy </a:t>
            </a: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5" y="952022"/>
            <a:ext cx="2891198" cy="582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40" y="963597"/>
            <a:ext cx="3204488" cy="58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55" y="963597"/>
            <a:ext cx="2922476" cy="555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729205" y="5116010"/>
            <a:ext cx="1805651" cy="53243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01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</a:t>
            </a:r>
            <a:r>
              <a:rPr lang="en-US" altLang="zh-CN" b="1" dirty="0">
                <a:latin typeface="+mn-lt"/>
              </a:rPr>
              <a:t>try</a:t>
            </a:r>
            <a:r>
              <a:rPr lang="en-US" b="1" dirty="0">
                <a:latin typeface="+mn-lt"/>
              </a:rPr>
              <a:t> statement</a:t>
            </a:r>
          </a:p>
        </p:txBody>
      </p:sp>
      <p:sp>
        <p:nvSpPr>
          <p:cNvPr id="8" name="矩形 7"/>
          <p:cNvSpPr/>
          <p:nvPr/>
        </p:nvSpPr>
        <p:spPr>
          <a:xfrm>
            <a:off x="5051283" y="2090080"/>
            <a:ext cx="3740177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Out of range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1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Out of range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</a:rPr>
              <a:t>&gt;&gt;&gt;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0065" y="1566860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620" y="1325563"/>
            <a:ext cx="4247909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IndexError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"Out of range"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LookupError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"Out of range"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051282" y="5018882"/>
            <a:ext cx="374017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dirty="0">
                <a:solidFill>
                  <a:srgbClr val="FF0000"/>
                </a:solidFill>
              </a:rPr>
              <a:t>Can be more specific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70290" y="5034690"/>
            <a:ext cx="2160240" cy="372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11703" y="2852936"/>
            <a:ext cx="1941742" cy="39129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0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Exception handling</a:t>
            </a:r>
          </a:p>
          <a:p>
            <a:r>
              <a:rPr lang="en-US" altLang="zh-CN" dirty="0"/>
              <a:t>File operations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Modules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Open a file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1657685"/>
            <a:ext cx="9144000" cy="450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>
              <a:defRPr/>
            </a:pP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Before we can read the contents of the file we must tell Python which file we are going to work with and what we will be doing with the file</a:t>
            </a:r>
          </a:p>
          <a:p>
            <a:pPr marL="749300">
              <a:defRPr/>
            </a:pP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This is done with the </a:t>
            </a:r>
            <a:r>
              <a:rPr lang="en-US" dirty="0">
                <a:solidFill>
                  <a:srgbClr val="FF00FF"/>
                </a:solidFill>
                <a:latin typeface="Times"/>
                <a:cs typeface="Times"/>
              </a:rPr>
              <a:t>open</a:t>
            </a: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() function</a:t>
            </a:r>
          </a:p>
          <a:p>
            <a:pPr marL="749300">
              <a:defRPr/>
            </a:pPr>
            <a:r>
              <a:rPr lang="en-US" dirty="0">
                <a:solidFill>
                  <a:srgbClr val="FF00FF"/>
                </a:solidFill>
                <a:latin typeface="Times"/>
                <a:cs typeface="Times"/>
              </a:rPr>
              <a:t>open</a:t>
            </a: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() returns a </a:t>
            </a:r>
            <a:r>
              <a:rPr lang="ja-JP" altLang="en-US" dirty="0">
                <a:solidFill>
                  <a:prstClr val="black"/>
                </a:solidFill>
                <a:latin typeface="Times"/>
                <a:cs typeface="Times"/>
              </a:rPr>
              <a:t>“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file handle</a:t>
            </a:r>
            <a:r>
              <a:rPr lang="ja-JP" altLang="en-US" dirty="0">
                <a:solidFill>
                  <a:prstClr val="black"/>
                </a:solidFill>
                <a:latin typeface="Times"/>
                <a:cs typeface="Times"/>
              </a:rPr>
              <a:t>”</a:t>
            </a:r>
            <a:r>
              <a:rPr lang="en-US" dirty="0">
                <a:solidFill>
                  <a:prstClr val="black"/>
                </a:solidFill>
                <a:latin typeface="Times"/>
                <a:cs typeface="Times"/>
              </a:rPr>
              <a:t> - a variable used to perform operations on the file</a:t>
            </a:r>
          </a:p>
        </p:txBody>
      </p:sp>
    </p:spTree>
    <p:extLst>
      <p:ext uri="{BB962C8B-B14F-4D97-AF65-F5344CB8AC3E}">
        <p14:creationId xmlns:p14="http://schemas.microsoft.com/office/powerpoint/2010/main" val="2723231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Open()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Syntax</a:t>
            </a: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file_handler_variable</a:t>
            </a:r>
            <a:r>
              <a:rPr lang="en-US" dirty="0">
                <a:latin typeface="Times"/>
                <a:cs typeface="Times"/>
              </a:rPr>
              <a:t> = open(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filename</a:t>
            </a:r>
            <a:r>
              <a:rPr lang="en-US" dirty="0">
                <a:latin typeface="Times"/>
                <a:cs typeface="Times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mode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pPr lvl="1">
              <a:buFont typeface="Wingdings" charset="2"/>
              <a:buChar char="q"/>
            </a:pPr>
            <a:endParaRPr lang="en-US" dirty="0">
              <a:latin typeface="Times"/>
              <a:cs typeface="Times"/>
            </a:endParaRP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FF7F00"/>
                </a:solidFill>
                <a:latin typeface="Times"/>
                <a:cs typeface="Times"/>
              </a:rPr>
              <a:t>returns a handle use to manipulate the file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filename is a string (a string variable or a string constant)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"/>
                <a:cs typeface="Times"/>
              </a:rPr>
              <a:t>mode is optional and should be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"/>
                <a:cs typeface="Times"/>
              </a:rPr>
              <a:t>'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"/>
                <a:cs typeface="Times"/>
              </a:rPr>
              <a:t>' if we are planning reading the file and '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"/>
                <a:cs typeface="Times"/>
              </a:rPr>
              <a:t>' if we are going to write to the file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82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838325"/>
            <a:ext cx="8591550" cy="31813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Open() modes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5440362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https://docs.python.org/3/library/functions.html#open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917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File handler as 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5091113"/>
          </a:xfrm>
        </p:spPr>
        <p:txBody>
          <a:bodyPr>
            <a:normAutofit/>
          </a:bodyPr>
          <a:lstStyle/>
          <a:p>
            <a:pPr marL="401638" indent="-401638">
              <a:defRPr/>
            </a:pPr>
            <a:r>
              <a:rPr lang="en-US" dirty="0">
                <a:latin typeface="Times"/>
                <a:cs typeface="Times"/>
              </a:rPr>
              <a:t>A </a:t>
            </a:r>
            <a:r>
              <a:rPr lang="en-US" dirty="0">
                <a:solidFill>
                  <a:srgbClr val="FF7F00"/>
                </a:solidFill>
                <a:latin typeface="Times"/>
                <a:cs typeface="Times"/>
              </a:rPr>
              <a:t>file handle</a:t>
            </a:r>
            <a:r>
              <a:rPr lang="en-US" dirty="0">
                <a:latin typeface="Times"/>
                <a:cs typeface="Times"/>
              </a:rPr>
              <a:t> open for read can be treated as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sequence </a:t>
            </a:r>
            <a:r>
              <a:rPr lang="en-US" dirty="0">
                <a:latin typeface="Times"/>
                <a:cs typeface="Times"/>
              </a:rPr>
              <a:t>of strings where each line in the file is a string in the sequence</a:t>
            </a:r>
          </a:p>
          <a:p>
            <a:pPr marL="401638" indent="-349250">
              <a:defRPr/>
            </a:pPr>
            <a:r>
              <a:rPr lang="en-US" dirty="0">
                <a:latin typeface="Times"/>
                <a:cs typeface="Times"/>
              </a:rPr>
              <a:t>We can use the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for </a:t>
            </a:r>
            <a:r>
              <a:rPr lang="en-US" dirty="0">
                <a:latin typeface="Times"/>
                <a:cs typeface="Times"/>
              </a:rPr>
              <a:t>statement to iterate through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sequence</a:t>
            </a:r>
          </a:p>
          <a:p>
            <a:pPr marL="401638" indent="-349250">
              <a:defRPr/>
            </a:pPr>
            <a:r>
              <a:rPr lang="en-US" dirty="0">
                <a:latin typeface="Times"/>
                <a:cs typeface="Times"/>
              </a:rPr>
              <a:t>Remember -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sequence </a:t>
            </a:r>
            <a:r>
              <a:rPr lang="en-US" dirty="0">
                <a:latin typeface="Times"/>
                <a:cs typeface="Times"/>
              </a:rPr>
              <a:t>is an ordered set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2339752" y="4941168"/>
            <a:ext cx="33736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2800" dirty="0" err="1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xfile</a:t>
            </a:r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 = </a:t>
            </a:r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open</a:t>
            </a:r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('</a:t>
            </a:r>
            <a:r>
              <a:rPr lang="en-US" sz="2800" dirty="0" err="1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mbox.txt</a:t>
            </a:r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')</a:t>
            </a:r>
          </a:p>
          <a:p>
            <a:pPr defTabSz="457200"/>
            <a:r>
              <a:rPr lang="en-US" sz="28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for </a:t>
            </a:r>
            <a:r>
              <a:rPr lang="en-US" sz="28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800" dirty="0">
                <a:solidFill>
                  <a:srgbClr val="00FF00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in </a:t>
            </a:r>
            <a:r>
              <a:rPr lang="en-US" sz="2800" dirty="0" err="1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xfile</a:t>
            </a:r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: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    	</a:t>
            </a:r>
            <a:r>
              <a:rPr lang="en-US" sz="28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800" dirty="0"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800" dirty="0"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1387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Read the ‘</a:t>
            </a:r>
            <a:r>
              <a:rPr lang="en-US" sz="3200" b="1" dirty="0">
                <a:solidFill>
                  <a:srgbClr val="800000"/>
                </a:solidFill>
                <a:latin typeface="Avenir Next Regular"/>
                <a:cs typeface="Avenir Next Regular"/>
              </a:rPr>
              <a:t>whole</a:t>
            </a:r>
            <a:r>
              <a:rPr lang="en-US" sz="3200" b="1" dirty="0">
                <a:latin typeface="Avenir Next Regular"/>
                <a:cs typeface="Avenir Next Regular"/>
              </a:rPr>
              <a:t>’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691063"/>
          </a:xfrm>
        </p:spPr>
        <p:txBody>
          <a:bodyPr>
            <a:normAutofit/>
          </a:bodyPr>
          <a:lstStyle/>
          <a:p>
            <a:pPr marL="336550" indent="-336550">
              <a:defRPr/>
            </a:pPr>
            <a:r>
              <a:rPr lang="en-US" dirty="0">
                <a:latin typeface="Times"/>
                <a:cs typeface="Times"/>
              </a:rPr>
              <a:t>We can </a:t>
            </a:r>
            <a:r>
              <a:rPr lang="en-US" b="1" dirty="0">
                <a:solidFill>
                  <a:srgbClr val="800000"/>
                </a:solidFill>
                <a:latin typeface="Times"/>
                <a:cs typeface="Times"/>
              </a:rPr>
              <a:t>read</a:t>
            </a:r>
            <a:r>
              <a:rPr lang="en-US" dirty="0">
                <a:solidFill>
                  <a:srgbClr val="80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the whole file (newlines and all) into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single string</a:t>
            </a:r>
            <a:r>
              <a:rPr lang="en-US" dirty="0">
                <a:latin typeface="Times"/>
                <a:cs typeface="Times"/>
              </a:rPr>
              <a:t>.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607553" y="2689228"/>
            <a:ext cx="4260782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open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('</a:t>
            </a:r>
            <a:r>
              <a:rPr lang="en-US" sz="3200" dirty="0" err="1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mbox.txt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')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inp</a:t>
            </a:r>
            <a:r>
              <a:rPr lang="en-US" sz="3200" dirty="0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b="1" dirty="0" err="1">
                <a:solidFill>
                  <a:srgbClr val="800000"/>
                </a:solidFill>
                <a:latin typeface="Times"/>
                <a:ea typeface="ＭＳ Ｐゴシック" charset="0"/>
                <a:cs typeface="Times"/>
              </a:rPr>
              <a:t>.read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()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altLang="zh-CN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altLang="zh-CN" sz="3200" b="1" dirty="0" err="1">
                <a:solidFill>
                  <a:srgbClr val="800000"/>
                </a:solidFill>
                <a:latin typeface="Times"/>
                <a:ea typeface="ＭＳ Ｐゴシック" charset="0"/>
                <a:cs typeface="Times"/>
              </a:rPr>
              <a:t>.close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()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len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4BACC6">
                    <a:lumMod val="50000"/>
                  </a:srgbClr>
                </a:solidFill>
                <a:latin typeface="Times"/>
                <a:ea typeface="ＭＳ Ｐゴシック" charset="0"/>
                <a:cs typeface="Times"/>
              </a:rPr>
              <a:t>inp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))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94626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inp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[:20])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cs typeface="Times"/>
              </a:rPr>
              <a:t>A text file (</a:t>
            </a:r>
            <a:r>
              <a:rPr lang="en-US" sz="3200" dirty="0" err="1">
                <a:solidFill>
                  <a:prstClr val="black"/>
                </a:solidFill>
                <a:latin typeface="Times"/>
                <a:cs typeface="Times"/>
              </a:rPr>
              <a:t>sometim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3100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Read file into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691063"/>
          </a:xfrm>
        </p:spPr>
        <p:txBody>
          <a:bodyPr>
            <a:normAutofit/>
          </a:bodyPr>
          <a:lstStyle/>
          <a:p>
            <a:pPr marL="336550" indent="-336550">
              <a:defRPr/>
            </a:pPr>
            <a:r>
              <a:rPr lang="en-US" dirty="0">
                <a:latin typeface="Times"/>
                <a:cs typeface="Times"/>
              </a:rPr>
              <a:t>We can use </a:t>
            </a:r>
            <a:r>
              <a:rPr lang="en-US" b="1" dirty="0" err="1">
                <a:solidFill>
                  <a:srgbClr val="800000"/>
                </a:solidFill>
                <a:latin typeface="Times"/>
                <a:cs typeface="Times"/>
              </a:rPr>
              <a:t>readlines</a:t>
            </a:r>
            <a:r>
              <a:rPr lang="en-US" b="1" dirty="0">
                <a:solidFill>
                  <a:srgbClr val="800000"/>
                </a:solidFill>
                <a:latin typeface="Times"/>
                <a:cs typeface="Times"/>
              </a:rPr>
              <a:t>()</a:t>
            </a:r>
            <a:r>
              <a:rPr lang="en-US" dirty="0">
                <a:solidFill>
                  <a:srgbClr val="80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to get a list.</a:t>
            </a:r>
          </a:p>
          <a:p>
            <a:pPr marL="336550" indent="-336550">
              <a:defRPr/>
            </a:pPr>
            <a:r>
              <a:rPr lang="en-US" dirty="0">
                <a:latin typeface="Times"/>
                <a:cs typeface="Times"/>
              </a:rPr>
              <a:t>Each element in the list is a line.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607553" y="2689228"/>
            <a:ext cx="521937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open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('</a:t>
            </a:r>
            <a:r>
              <a:rPr lang="en-US" sz="3200" dirty="0" err="1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mbox.txt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')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lines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b="1" dirty="0" err="1">
                <a:solidFill>
                  <a:srgbClr val="800000"/>
                </a:solidFill>
                <a:latin typeface="Times"/>
                <a:ea typeface="ＭＳ Ｐゴシック" charset="0"/>
                <a:cs typeface="Times"/>
              </a:rPr>
              <a:t>.readlines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()</a:t>
            </a: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altLang="zh-CN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altLang="zh-CN" sz="3200" dirty="0" err="1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.close</a:t>
            </a:r>
            <a:r>
              <a:rPr lang="en-US" altLang="zh-CN" sz="3200" dirty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()</a:t>
            </a:r>
            <a:endParaRPr lang="en-US" sz="3200" dirty="0">
              <a:solidFill>
                <a:srgbClr val="FF0000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3200" dirty="0"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len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  <a:latin typeface="Times"/>
                <a:ea typeface="ＭＳ Ｐゴシック" charset="0"/>
                <a:cs typeface="Times"/>
              </a:rPr>
              <a:t>lines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))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4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3200" dirty="0" err="1">
                <a:solidFill>
                  <a:srgbClr val="215968"/>
                </a:solidFill>
                <a:latin typeface="Times"/>
                <a:ea typeface="ＭＳ Ｐゴシック" charset="0"/>
                <a:cs typeface="Times"/>
              </a:rPr>
              <a:t>inp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[:2]</a:t>
            </a:r>
            <a:r>
              <a:rPr lang="en-US" altLang="zh-CN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['the first line', 'the second line']</a:t>
            </a:r>
          </a:p>
        </p:txBody>
      </p:sp>
    </p:spTree>
    <p:extLst>
      <p:ext uri="{BB962C8B-B14F-4D97-AF65-F5344CB8AC3E}">
        <p14:creationId xmlns:p14="http://schemas.microsoft.com/office/powerpoint/2010/main" val="264355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assert statement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04800" y="1101725"/>
          <a:ext cx="7408863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文档" r:id="rId4" imgW="1760400" imgH="882720" progId="Word.OpenDocumentText.12">
                  <p:embed/>
                </p:oleObj>
              </mc:Choice>
              <mc:Fallback>
                <p:oleObj name="文档" r:id="rId4" imgW="1760400" imgH="88272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101725"/>
                        <a:ext cx="7408863" cy="371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2053" y="1510097"/>
            <a:ext cx="6233827" cy="48474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087" y="4048140"/>
            <a:ext cx="7623058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Input numerator:1</a:t>
            </a:r>
          </a:p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Input denominator:0</a:t>
            </a:r>
          </a:p>
          <a:p>
            <a:pPr defTabSz="457200"/>
            <a:r>
              <a:rPr lang="en-US" altLang="zh-CN" sz="2400" dirty="0" err="1">
                <a:solidFill>
                  <a:prstClr val="black"/>
                </a:solidFill>
              </a:rPr>
              <a:t>Traceback</a:t>
            </a:r>
            <a:r>
              <a:rPr lang="en-US" altLang="zh-CN" sz="2400" dirty="0">
                <a:solidFill>
                  <a:prstClr val="black"/>
                </a:solidFill>
              </a:rPr>
              <a:t> (most recent call last):</a:t>
            </a:r>
          </a:p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…</a:t>
            </a:r>
          </a:p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  File "C:\Users\Desktop\hello.py", line 2, in </a:t>
            </a:r>
            <a:r>
              <a:rPr lang="en-US" altLang="zh-CN" sz="2400" dirty="0" err="1">
                <a:solidFill>
                  <a:prstClr val="black"/>
                </a:solidFill>
              </a:rPr>
              <a:t>Div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defTabSz="457200"/>
            <a:r>
              <a:rPr lang="en-US" altLang="zh-CN" sz="2400" dirty="0">
                <a:solidFill>
                  <a:prstClr val="black"/>
                </a:solidFill>
              </a:rPr>
              <a:t>    assert y!=0, "denominator is 0"</a:t>
            </a:r>
          </a:p>
          <a:p>
            <a:pPr defTabSz="457200"/>
            <a:r>
              <a:rPr lang="en-US" altLang="zh-CN" sz="2400" dirty="0" err="1">
                <a:solidFill>
                  <a:srgbClr val="FF0000"/>
                </a:solidFill>
              </a:rPr>
              <a:t>AssertionError</a:t>
            </a:r>
            <a:r>
              <a:rPr lang="en-US" altLang="zh-CN" sz="2400" dirty="0">
                <a:solidFill>
                  <a:srgbClr val="FF0000"/>
                </a:solidFill>
              </a:rPr>
              <a:t>: denominator is 0</a:t>
            </a:r>
          </a:p>
        </p:txBody>
      </p:sp>
      <p:sp>
        <p:nvSpPr>
          <p:cNvPr id="9" name="矩形 8"/>
          <p:cNvSpPr/>
          <p:nvPr/>
        </p:nvSpPr>
        <p:spPr>
          <a:xfrm>
            <a:off x="5792944" y="4255753"/>
            <a:ext cx="1920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400" b="1" dirty="0" err="1">
                <a:solidFill>
                  <a:srgbClr val="FF0000"/>
                </a:solidFill>
              </a:rPr>
              <a:t>Input/Output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10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Read using the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venir Next Regular"/>
                <a:cs typeface="Avenir Next Regular"/>
              </a:rPr>
              <a:t>with</a:t>
            </a:r>
            <a:r>
              <a:rPr lang="en-US" sz="3200" b="1" dirty="0">
                <a:latin typeface="Avenir Next Regular"/>
                <a:cs typeface="Avenir Next Regular"/>
              </a:rPr>
              <a:t> keyword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600200"/>
            <a:ext cx="8229600" cy="509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dirty="0">
                <a:latin typeface="Times"/>
                <a:cs typeface="Times"/>
              </a:rPr>
              <a:t>A good practice - </a:t>
            </a:r>
            <a:r>
              <a:rPr lang="en-US" altLang="zh-CN" dirty="0"/>
              <a:t>the file is properly closed after its suite finishes.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54" y="3207543"/>
            <a:ext cx="6505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0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File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6910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write() method writes any string to an open file. </a:t>
            </a:r>
          </a:p>
          <a:p>
            <a:r>
              <a:rPr lang="en-US" dirty="0">
                <a:latin typeface="Times"/>
                <a:cs typeface="Times"/>
              </a:rPr>
              <a:t>The write() method does not add a newline character ('\n') to the end of the string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894823" y="4013041"/>
            <a:ext cx="752770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fh</a:t>
            </a:r>
            <a:r>
              <a:rPr lang="en-US" sz="3200" dirty="0">
                <a:solidFill>
                  <a:srgbClr val="008000"/>
                </a:solidFill>
                <a:latin typeface="Times"/>
                <a:ea typeface="ＭＳ Ｐゴシック" charset="0"/>
                <a:cs typeface="Time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open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('</a:t>
            </a:r>
            <a:r>
              <a:rPr lang="en-US" sz="3200" dirty="0" err="1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test.txt</a:t>
            </a:r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', 'w')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fh.write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(‘Python is great\</a:t>
            </a:r>
            <a:r>
              <a:rPr lang="en-US" sz="3200" dirty="0" err="1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nI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 like Python’)</a:t>
            </a:r>
            <a:endParaRPr lang="en-US" sz="3200" dirty="0">
              <a:solidFill>
                <a:prstClr val="black"/>
              </a:solidFill>
              <a:latin typeface="Times"/>
              <a:ea typeface="ＭＳ Ｐゴシック" charset="0"/>
              <a:cs typeface="Times"/>
            </a:endParaRP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fh.close</a:t>
            </a:r>
            <a:r>
              <a:rPr lang="en-US" sz="3200" dirty="0">
                <a:solidFill>
                  <a:srgbClr val="0000FF"/>
                </a:solidFill>
                <a:latin typeface="Times"/>
                <a:ea typeface="ＭＳ Ｐゴシック" charset="0"/>
                <a:cs typeface="Times"/>
              </a:rPr>
              <a:t>()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Python is great</a:t>
            </a:r>
          </a:p>
          <a:p>
            <a:pPr defTabSz="457200"/>
            <a:r>
              <a:rPr lang="en-US" sz="3200" dirty="0">
                <a:solidFill>
                  <a:prstClr val="black"/>
                </a:solidFill>
                <a:latin typeface="Times"/>
                <a:ea typeface="ＭＳ Ｐゴシック" charset="0"/>
                <a:cs typeface="Times"/>
              </a:rPr>
              <a:t>I like Python</a:t>
            </a:r>
          </a:p>
        </p:txBody>
      </p:sp>
    </p:spTree>
    <p:extLst>
      <p:ext uri="{BB962C8B-B14F-4D97-AF65-F5344CB8AC3E}">
        <p14:creationId xmlns:p14="http://schemas.microsoft.com/office/powerpoint/2010/main" val="1179680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Other 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Python </a:t>
            </a:r>
            <a:r>
              <a:rPr lang="en-US" b="1" dirty="0" err="1">
                <a:solidFill>
                  <a:srgbClr val="800000"/>
                </a:solidFill>
                <a:latin typeface="Times"/>
                <a:cs typeface="Times"/>
              </a:rPr>
              <a:t>os</a:t>
            </a:r>
            <a:r>
              <a:rPr lang="en-US" dirty="0">
                <a:solidFill>
                  <a:srgbClr val="80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module provides methods that help you perform file-processing operations, such as renaming and deleting files.</a:t>
            </a:r>
          </a:p>
          <a:p>
            <a:r>
              <a:rPr lang="en-US" dirty="0">
                <a:latin typeface="Times"/>
                <a:cs typeface="Times"/>
              </a:rPr>
              <a:t>To use this module you need to import it first and then you can call any related functions.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import </a:t>
            </a:r>
            <a:r>
              <a:rPr lang="en-US" dirty="0" err="1">
                <a:latin typeface="Times"/>
                <a:cs typeface="Times"/>
              </a:rPr>
              <a:t>os</a:t>
            </a:r>
            <a:endParaRPr lang="en-US" dirty="0">
              <a:latin typeface="Times"/>
              <a:cs typeface="Times"/>
            </a:endParaRP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os.rename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err="1">
                <a:latin typeface="Times"/>
                <a:cs typeface="Times"/>
              </a:rPr>
              <a:t>current_file_name</a:t>
            </a:r>
            <a:r>
              <a:rPr lang="en-US" dirty="0">
                <a:latin typeface="Times"/>
                <a:cs typeface="Times"/>
              </a:rPr>
              <a:t>, </a:t>
            </a:r>
            <a:r>
              <a:rPr lang="en-US" dirty="0" err="1">
                <a:latin typeface="Times"/>
                <a:cs typeface="Times"/>
              </a:rPr>
              <a:t>new_file_name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os.remove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err="1">
                <a:latin typeface="Times"/>
                <a:cs typeface="Times"/>
              </a:rPr>
              <a:t>file_name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os.mkdir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err="1">
                <a:latin typeface="Times"/>
                <a:cs typeface="Times"/>
              </a:rPr>
              <a:t>newdir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pPr lvl="1">
              <a:buFont typeface="Wingdings" charset="2"/>
              <a:buChar char="q"/>
            </a:pPr>
            <a:r>
              <a:rPr lang="en-US" dirty="0" err="1">
                <a:latin typeface="Times"/>
                <a:cs typeface="Times"/>
              </a:rPr>
              <a:t>os.listdir</a:t>
            </a:r>
            <a:r>
              <a:rPr lang="en-US" dirty="0">
                <a:latin typeface="Times"/>
                <a:cs typeface="Times"/>
              </a:rPr>
              <a:t>(path)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606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Exception handling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File operations</a:t>
            </a:r>
          </a:p>
          <a:p>
            <a:r>
              <a:rPr lang="en-US" altLang="zh-CN" dirty="0"/>
              <a:t>Modules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793" y="180112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</a:t>
            </a:r>
            <a:r>
              <a:rPr lang="en-US" altLang="zh-CN" b="1" dirty="0">
                <a:latin typeface="+mn-lt"/>
              </a:rPr>
              <a:t>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60" y="1053927"/>
            <a:ext cx="8490857" cy="2805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As your program gets longer, </a:t>
            </a:r>
          </a:p>
          <a:p>
            <a:pPr marL="800100" lvl="1" indent="-3429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You may want to </a:t>
            </a:r>
            <a:r>
              <a:rPr lang="en-US" altLang="zh-CN" sz="2800" dirty="0">
                <a:solidFill>
                  <a:srgbClr val="0000FF"/>
                </a:solidFill>
              </a:rPr>
              <a:t>split</a:t>
            </a:r>
            <a:r>
              <a:rPr lang="en-US" altLang="zh-CN" sz="2800" dirty="0"/>
              <a:t> it into </a:t>
            </a:r>
            <a:r>
              <a:rPr lang="en-US" altLang="zh-CN" sz="2800" dirty="0">
                <a:solidFill>
                  <a:srgbClr val="0000FF"/>
                </a:solidFill>
              </a:rPr>
              <a:t>several files </a:t>
            </a:r>
            <a:r>
              <a:rPr lang="en-US" altLang="zh-CN" sz="2800" dirty="0"/>
              <a:t>for easier maintenance. </a:t>
            </a:r>
          </a:p>
          <a:p>
            <a:pPr marL="800100" lvl="1" indent="-3429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You may also want to use a handy function that you’ve written before without copying its definition into the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643768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793" y="180112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</a:t>
            </a:r>
            <a:r>
              <a:rPr lang="en-US" altLang="zh-CN" b="1" dirty="0">
                <a:latin typeface="+mn-lt"/>
              </a:rPr>
              <a:t>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60" y="1053927"/>
            <a:ext cx="8490857" cy="5345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000FF"/>
                </a:solidFill>
              </a:rPr>
              <a:t>module</a:t>
            </a:r>
            <a:r>
              <a:rPr lang="en-US" altLang="zh-CN" sz="2800" dirty="0"/>
              <a:t> is a file containing Python </a:t>
            </a:r>
            <a:r>
              <a:rPr lang="en-US" altLang="zh-CN" sz="2800" dirty="0">
                <a:solidFill>
                  <a:srgbClr val="0000FF"/>
                </a:solidFill>
              </a:rPr>
              <a:t>definitions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00FF"/>
                </a:solidFill>
              </a:rPr>
              <a:t>statements</a:t>
            </a:r>
            <a:endParaRPr lang="en-US" altLang="zh-CN" sz="2800" dirty="0"/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file name is the module name 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ModuleName.py</a:t>
            </a: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Within a module, the module’s name (as a string) is available as the value of the global variable </a:t>
            </a:r>
            <a:r>
              <a:rPr lang="en-US" altLang="zh-CN" sz="2800" dirty="0">
                <a:solidFill>
                  <a:srgbClr val="0000FF"/>
                </a:solidFill>
              </a:rPr>
              <a:t>__name__ </a:t>
            </a: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To use a module,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import </a:t>
            </a:r>
            <a:r>
              <a:rPr lang="en-US" altLang="zh-CN" sz="2800" dirty="0" err="1">
                <a:solidFill>
                  <a:srgbClr val="0000FF"/>
                </a:solidFill>
              </a:rPr>
              <a:t>ModuleName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To access names in the module,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ModuleName.Name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61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603" y="233516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62600" y="1675039"/>
          <a:ext cx="8676600" cy="352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文档" r:id="rId3" imgW="5269320" imgH="2141280" progId="Word.OpenDocumentText.12">
                  <p:embed/>
                </p:oleObj>
              </mc:Choice>
              <mc:Fallback>
                <p:oleObj name="文档" r:id="rId3" imgW="5269320" imgH="214128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600" y="1675039"/>
                        <a:ext cx="8676600" cy="3522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>
          <a:xfrm>
            <a:off x="5208556" y="2266782"/>
            <a:ext cx="2738015" cy="11295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kern="800" dirty="0">
                <a:solidFill>
                  <a:srgbClr val="FF0000"/>
                </a:solidFill>
              </a:rPr>
              <a:t>Use </a:t>
            </a:r>
            <a:r>
              <a:rPr lang="en-US" altLang="zh-CN" sz="2800" b="1" kern="800" dirty="0" err="1">
                <a:solidFill>
                  <a:srgbClr val="0055FE"/>
                </a:solidFill>
              </a:rPr>
              <a:t>sqrt</a:t>
            </a:r>
            <a:r>
              <a:rPr lang="en-US" altLang="zh-CN" sz="2800" b="1" kern="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zh-CN" sz="2800" b="1" kern="800" dirty="0">
                <a:solidFill>
                  <a:srgbClr val="FF0000"/>
                </a:solidFill>
              </a:rPr>
              <a:t>function from module </a:t>
            </a:r>
            <a:r>
              <a:rPr lang="en-US" altLang="zh-CN" sz="2800" b="1" kern="800" dirty="0">
                <a:solidFill>
                  <a:srgbClr val="0055FE"/>
                </a:solidFill>
              </a:rPr>
              <a:t>math</a:t>
            </a: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3559630" y="2383559"/>
            <a:ext cx="1648926" cy="4480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208556" y="1685232"/>
            <a:ext cx="2476895" cy="4587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import </a:t>
            </a:r>
            <a:r>
              <a:rPr lang="en-US" altLang="zh-CN" sz="3200" b="1" dirty="0">
                <a:solidFill>
                  <a:srgbClr val="0156FF"/>
                </a:solidFill>
              </a:rPr>
              <a:t>math</a:t>
            </a: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>
            <a:off x="3373104" y="1914610"/>
            <a:ext cx="183545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70857" y="3004458"/>
            <a:ext cx="1905000" cy="511628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5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603" y="233516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1" y="1625975"/>
            <a:ext cx="7870370" cy="4419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To list all the names in an module and how to use these names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import </a:t>
            </a:r>
            <a:r>
              <a:rPr lang="en-US" altLang="zh-CN" sz="2800" dirty="0" err="1">
                <a:solidFill>
                  <a:srgbClr val="0000FF"/>
                </a:solidFill>
              </a:rPr>
              <a:t>moduleName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algn="ctr">
              <a:spcAft>
                <a:spcPts val="45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dir</a:t>
            </a: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</a:rPr>
              <a:t>moduleName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help(</a:t>
            </a:r>
            <a:r>
              <a:rPr lang="en-US" altLang="zh-CN" sz="2800" dirty="0" err="1">
                <a:solidFill>
                  <a:srgbClr val="0000FF"/>
                </a:solidFill>
              </a:rPr>
              <a:t>moduleName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</a:p>
          <a:p>
            <a:pPr algn="ctr">
              <a:spcAft>
                <a:spcPts val="450"/>
              </a:spcAft>
            </a:pPr>
            <a:endParaRPr lang="en-US" altLang="zh-CN" sz="2800" dirty="0">
              <a:solidFill>
                <a:srgbClr val="0000FF"/>
              </a:solidFill>
            </a:endParaRPr>
          </a:p>
          <a:p>
            <a:pPr marL="457200" indent="-4572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Import only needed names via </a:t>
            </a:r>
          </a:p>
          <a:p>
            <a:pPr algn="ctr">
              <a:spcAft>
                <a:spcPts val="450"/>
              </a:spcAft>
            </a:pPr>
            <a:r>
              <a:rPr lang="en-US" altLang="zh-CN" sz="2800" dirty="0">
                <a:solidFill>
                  <a:srgbClr val="7030A0"/>
                </a:solidFill>
              </a:rPr>
              <a:t>from </a:t>
            </a:r>
            <a:r>
              <a:rPr lang="en-US" altLang="zh-CN" sz="2800" dirty="0" err="1">
                <a:solidFill>
                  <a:srgbClr val="0156FF"/>
                </a:solidFill>
              </a:rPr>
              <a:t>ModuleName</a:t>
            </a:r>
            <a:r>
              <a:rPr lang="en-US" altLang="zh-CN" sz="2800" dirty="0">
                <a:solidFill>
                  <a:srgbClr val="0156FF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import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</a:rPr>
              <a:t>,n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,...,</a:t>
            </a:r>
            <a:r>
              <a:rPr lang="en-US" altLang="zh-CN" sz="2800" dirty="0" err="1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k</a:t>
            </a:r>
            <a:endParaRPr lang="en-US" altLang="zh-CN" sz="2800" baseline="-25000" dirty="0">
              <a:solidFill>
                <a:srgbClr val="FF0000"/>
              </a:solidFill>
            </a:endParaRPr>
          </a:p>
          <a:p>
            <a:pPr algn="ctr">
              <a:spcAft>
                <a:spcPts val="450"/>
              </a:spcAft>
            </a:pP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96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" y="1114349"/>
            <a:ext cx="5494106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7"/>
          <a:stretch/>
        </p:blipFill>
        <p:spPr>
          <a:xfrm>
            <a:off x="3915926" y="1072740"/>
            <a:ext cx="5378521" cy="5143500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244603" y="233516"/>
            <a:ext cx="8643324" cy="79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latin typeface="+mn-lt"/>
              </a:rPr>
              <a:t>help(math)</a:t>
            </a:r>
            <a:endParaRPr lang="en-US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771" y="6313991"/>
            <a:ext cx="8166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These are ‘’’comments’’’ in the math.py produced by </a:t>
            </a:r>
            <a:r>
              <a:rPr lang="en-US" altLang="zh-CN" sz="2400" b="1" dirty="0" err="1">
                <a:solidFill>
                  <a:srgbClr val="FF0000"/>
                </a:solidFill>
              </a:rPr>
              <a:t>Docstring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7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578" y="192279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43" y="1141012"/>
            <a:ext cx="834934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CN" sz="2800" dirty="0"/>
              <a:t>There are lots of modules in Python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/>
              <a:t>Compiled-in modules:  list all compiled-in module names via the </a:t>
            </a:r>
            <a:r>
              <a:rPr lang="en-US" altLang="zh-CN" sz="2800" dirty="0">
                <a:solidFill>
                  <a:srgbClr val="0000FF"/>
                </a:solidFill>
              </a:rPr>
              <a:t>sys</a:t>
            </a:r>
            <a:r>
              <a:rPr lang="en-US" altLang="zh-CN" sz="2800" dirty="0"/>
              <a:t> module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/>
            </a:pPr>
            <a:endParaRPr lang="en-US" altLang="zh-CN" sz="2800" dirty="0">
              <a:solidFill>
                <a:srgbClr val="0055FE"/>
              </a:solidFill>
            </a:endParaRPr>
          </a:p>
          <a:p>
            <a:pPr lvl="5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import sys</a:t>
            </a:r>
          </a:p>
          <a:p>
            <a:pPr lvl="5">
              <a:spcAft>
                <a:spcPts val="45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sys.builtin_module_names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5">
              <a:spcAft>
                <a:spcPts val="450"/>
              </a:spcAft>
            </a:pPr>
            <a:endParaRPr lang="en-US" altLang="zh-CN" sz="2800" dirty="0">
              <a:solidFill>
                <a:srgbClr val="0000FF"/>
              </a:solidFill>
            </a:endParaRPr>
          </a:p>
          <a:p>
            <a:pPr marL="514350" indent="-514350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</a:rPr>
              <a:t>All built-in modules: </a:t>
            </a:r>
          </a:p>
        </p:txBody>
      </p:sp>
      <p:sp>
        <p:nvSpPr>
          <p:cNvPr id="5" name="矩形 4"/>
          <p:cNvSpPr/>
          <p:nvPr/>
        </p:nvSpPr>
        <p:spPr>
          <a:xfrm>
            <a:off x="1577575" y="5065163"/>
            <a:ext cx="6833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https://docs.python.org/3/py-modindex.html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166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Errors and Exceptions</a:t>
            </a:r>
          </a:p>
        </p:txBody>
      </p:sp>
      <p:sp>
        <p:nvSpPr>
          <p:cNvPr id="4" name="矩形 3"/>
          <p:cNvSpPr/>
          <p:nvPr/>
        </p:nvSpPr>
        <p:spPr>
          <a:xfrm>
            <a:off x="162046" y="1312101"/>
            <a:ext cx="90861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</a:rPr>
              <a:t>There are (at least) two distinguishable kinds of errors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Syntax errors</a:t>
            </a:r>
            <a:r>
              <a:rPr lang="en-US" altLang="zh-CN" sz="2800" dirty="0">
                <a:solidFill>
                  <a:prstClr val="black"/>
                </a:solidFill>
              </a:rPr>
              <a:t>:  a.k.a. parsing errors, most common one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</a:endParaRP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Exceptions</a:t>
            </a:r>
            <a:r>
              <a:rPr lang="en-US" altLang="zh-CN" sz="2800" dirty="0">
                <a:solidFill>
                  <a:prstClr val="black"/>
                </a:solidFill>
              </a:rPr>
              <a:t>: errors detected during execution  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9433" y="2412544"/>
            <a:ext cx="6076709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line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</a:p>
          <a:p>
            <a:pPr defTabSz="457200"/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invalid syntax</a:t>
            </a:r>
          </a:p>
        </p:txBody>
      </p:sp>
      <p:sp>
        <p:nvSpPr>
          <p:cNvPr id="5" name="矩形 4"/>
          <p:cNvSpPr/>
          <p:nvPr/>
        </p:nvSpPr>
        <p:spPr>
          <a:xfrm>
            <a:off x="1189297" y="5149972"/>
            <a:ext cx="669595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* 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line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&lt;module&gt;</a:t>
            </a:r>
          </a:p>
          <a:p>
            <a:pPr defTabSz="457200"/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division by zero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40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578" y="192279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Compiled-in Modules </a:t>
            </a:r>
            <a:endParaRPr lang="en-US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5" y="1352260"/>
            <a:ext cx="8831927" cy="46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24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578" y="192279"/>
            <a:ext cx="8643324" cy="79761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Modules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577" y="1141012"/>
            <a:ext cx="8491509" cy="584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CN" sz="2800" dirty="0"/>
              <a:t>There are lots of modules in Python</a:t>
            </a:r>
          </a:p>
          <a:p>
            <a:pPr marL="385763" indent="-385763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/>
              <a:t>Compiled-in modules:  list all compiled-in module names via the </a:t>
            </a:r>
            <a:r>
              <a:rPr lang="en-US" altLang="zh-CN" sz="2800" dirty="0">
                <a:solidFill>
                  <a:srgbClr val="0000FF"/>
                </a:solidFill>
              </a:rPr>
              <a:t>sys</a:t>
            </a:r>
            <a:r>
              <a:rPr lang="en-US" altLang="zh-CN" sz="2800" dirty="0"/>
              <a:t> module</a:t>
            </a:r>
          </a:p>
          <a:p>
            <a:pPr lvl="5">
              <a:spcAft>
                <a:spcPts val="45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import sys</a:t>
            </a:r>
          </a:p>
          <a:p>
            <a:pPr lvl="5">
              <a:spcAft>
                <a:spcPts val="45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sys.builtin_module_names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514350" indent="-514350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</a:rPr>
              <a:t>All built-in modules: </a:t>
            </a:r>
          </a:p>
          <a:p>
            <a:pPr marL="514350" indent="-514350">
              <a:spcAft>
                <a:spcPts val="450"/>
              </a:spcAft>
              <a:buFont typeface="+mj-lt"/>
              <a:buAutoNum type="arabicPeriod"/>
            </a:pPr>
            <a:endParaRPr lang="en-US" altLang="zh-CN" sz="2800" dirty="0">
              <a:solidFill>
                <a:srgbClr val="0000FF"/>
              </a:solidFill>
            </a:endParaRPr>
          </a:p>
          <a:p>
            <a:pPr marL="514350" indent="-514350">
              <a:spcAft>
                <a:spcPts val="45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</a:rPr>
              <a:t>Third-party </a:t>
            </a:r>
            <a:r>
              <a:rPr lang="en-US" altLang="zh-CN" sz="2800" dirty="0"/>
              <a:t>modules/packages,  a </a:t>
            </a:r>
            <a:r>
              <a:rPr lang="en-US" altLang="zh-CN" sz="2800" dirty="0">
                <a:solidFill>
                  <a:srgbClr val="0000FF"/>
                </a:solidFill>
              </a:rPr>
              <a:t>package</a:t>
            </a:r>
            <a:r>
              <a:rPr lang="en-US" altLang="zh-CN" sz="2800" dirty="0"/>
              <a:t> consists of several modules</a:t>
            </a:r>
          </a:p>
          <a:p>
            <a:pPr>
              <a:spcAft>
                <a:spcPts val="450"/>
              </a:spcAft>
            </a:pPr>
            <a:r>
              <a:rPr lang="en-US" altLang="zh-CN" sz="2800" dirty="0"/>
              <a:t>       Manage third-party modules/package</a:t>
            </a:r>
          </a:p>
          <a:p>
            <a:pPr>
              <a:spcAft>
                <a:spcPts val="450"/>
              </a:spcAft>
            </a:pPr>
            <a:r>
              <a:rPr lang="en-US" altLang="zh-CN" sz="2800" dirty="0"/>
              <a:t>       Look up at the website </a:t>
            </a:r>
            <a:r>
              <a:rPr lang="en-US" altLang="zh-CN" sz="2800" dirty="0">
                <a:solidFill>
                  <a:srgbClr val="FF0000"/>
                </a:solidFill>
              </a:rPr>
              <a:t>https://pypi.org/</a:t>
            </a:r>
          </a:p>
          <a:p>
            <a:pPr>
              <a:spcAft>
                <a:spcPts val="450"/>
              </a:spcAft>
            </a:pP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4918" y="4017498"/>
            <a:ext cx="6833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https://docs.python.org/3/py-modindex.html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0771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6025088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67" y="857250"/>
            <a:ext cx="6369233" cy="51435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774767" y="2612571"/>
            <a:ext cx="2472147" cy="533400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7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-1"/>
          <p:cNvGraphicFramePr/>
          <p:nvPr>
            <p:extLst/>
          </p:nvPr>
        </p:nvGraphicFramePr>
        <p:xfrm>
          <a:off x="254286" y="2924944"/>
          <a:ext cx="8768994" cy="336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800" b="1" u="none" dirty="0">
                          <a:solidFill>
                            <a:srgbClr val="7030A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</a:t>
                      </a:r>
                      <a:r>
                        <a:rPr lang="en-US" altLang="zh-CN" sz="2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800" b="1" u="none" dirty="0">
                          <a:solidFill>
                            <a:srgbClr val="0055FE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commands</a:t>
                      </a:r>
                      <a:endParaRPr lang="en-US" sz="2800" b="1" u="none" dirty="0">
                        <a:solidFill>
                          <a:srgbClr val="0055FE"/>
                        </a:solidFill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800" b="1" u="none" dirty="0">
                          <a:solidFill>
                            <a:srgbClr val="0055FE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description</a:t>
                      </a:r>
                      <a:endParaRPr lang="zh-CN" altLang="en-US" sz="2800" b="1" u="none" dirty="0">
                        <a:solidFill>
                          <a:srgbClr val="0055FE"/>
                        </a:solidFill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download 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[==version]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Download 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 package, but not install</a:t>
                      </a:r>
                      <a:endParaRPr lang="zh-CN" alt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freeze [&gt; requirements.txt]</a:t>
                      </a:r>
                      <a:endParaRPr lang="zh-CN" alt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Output installed packages in requirements format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list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list installed packages</a:t>
                      </a:r>
                      <a:endParaRPr lang="zh-CN" alt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</a:t>
                      </a:r>
                      <a:r>
                        <a:rPr lang="en-US" altLang="zh-CN" sz="1800" b="1" u="none" dirty="0" err="1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[==version]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Install packages (online)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SomePackage.whl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Install packages</a:t>
                      </a:r>
                      <a:r>
                        <a:rPr lang="zh-CN" altLang="en-US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via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whl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files(offline)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package1 package2 ...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Install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package1</a:t>
                      </a:r>
                      <a:r>
                        <a:rPr lang="zh-CN" altLang="en-US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package2… (online)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66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-r requirements.txt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Install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packages list in 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requirements.txt</a:t>
                      </a:r>
                      <a:r>
                        <a:rPr lang="zh-CN" altLang="en-US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file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06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--upgrade </a:t>
                      </a:r>
                      <a:r>
                        <a:rPr lang="en-US" altLang="zh-CN" sz="1800" b="1" u="none" dirty="0" err="1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endParaRPr lang="en-US" altLang="zh-CN" sz="1800" b="1" u="none" dirty="0">
                        <a:solidFill>
                          <a:srgbClr val="FF0000"/>
                        </a:solidFill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Upgrade</a:t>
                      </a:r>
                      <a:r>
                        <a:rPr lang="en-US" altLang="zh-CN" sz="1800" b="1" u="none" baseline="0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652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uninstall </a:t>
                      </a:r>
                      <a:r>
                        <a:rPr lang="en-US" altLang="zh-CN" sz="1800" b="1" u="none" dirty="0" err="1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en-US" altLang="zh-CN" sz="1800" b="1" u="none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[==version]</a:t>
                      </a: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1" u="none" dirty="0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Uninstall </a:t>
                      </a:r>
                      <a:r>
                        <a:rPr lang="en-US" altLang="zh-CN" sz="1800" b="1" u="none" dirty="0" err="1"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endParaRPr lang="en-US" sz="1800" b="1" u="none" dirty="0"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482" name="文本占位符 18434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704835" cy="308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dirty="0">
                <a:latin typeface="+mn-lt"/>
              </a:rPr>
              <a:t>Usage: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rgbClr val="7030A0"/>
                </a:solidFill>
                <a:latin typeface="+mn-lt"/>
              </a:rPr>
              <a:t>pip</a:t>
            </a:r>
            <a:r>
              <a:rPr lang="en-US" altLang="zh-CN" sz="2800" b="0" dirty="0">
                <a:latin typeface="+mn-lt"/>
              </a:rPr>
              <a:t> &lt;</a:t>
            </a:r>
            <a:r>
              <a:rPr lang="en-US" altLang="zh-CN" sz="2800" b="0" dirty="0">
                <a:solidFill>
                  <a:srgbClr val="0055FE"/>
                </a:solidFill>
                <a:latin typeface="+mn-lt"/>
              </a:rPr>
              <a:t>command</a:t>
            </a:r>
            <a:r>
              <a:rPr lang="en-US" altLang="zh-CN" sz="2800" b="0" dirty="0">
                <a:latin typeface="+mn-lt"/>
              </a:rPr>
              <a:t>&gt; [options]  (in shell/</a:t>
            </a:r>
            <a:r>
              <a:rPr lang="en-US" altLang="zh-CN" sz="2800" b="0" dirty="0" err="1">
                <a:latin typeface="+mn-lt"/>
              </a:rPr>
              <a:t>cmd</a:t>
            </a:r>
            <a:r>
              <a:rPr lang="en-US" altLang="zh-CN" sz="2800" b="0" dirty="0">
                <a:latin typeface="+mn-lt"/>
              </a:rPr>
              <a:t>, not in python)</a:t>
            </a:r>
          </a:p>
          <a:p>
            <a:pPr marL="0" indent="0">
              <a:buNone/>
            </a:pPr>
            <a:r>
              <a:rPr lang="en-US" altLang="zh-CN" sz="2800" dirty="0"/>
              <a:t>Find more packages at https://pypi.org/.</a:t>
            </a:r>
          </a:p>
          <a:p>
            <a:pPr marL="0" indent="0">
              <a:buNone/>
            </a:pPr>
            <a:endParaRPr lang="en-US" altLang="zh-CN" sz="2800" b="0" dirty="0">
              <a:latin typeface="+mn-lt"/>
            </a:endParaRPr>
          </a:p>
          <a:p>
            <a:pPr marL="0" indent="0">
              <a:buNone/>
            </a:pPr>
            <a:endParaRPr lang="en-US" altLang="zh-CN" sz="2800" b="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87086" y="401394"/>
            <a:ext cx="9231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altLang="zh-CN" sz="4000" b="1" dirty="0">
                <a:solidFill>
                  <a:prstClr val="black"/>
                </a:solidFill>
              </a:rPr>
              <a:t>Manage third-parity modules/packages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613" y="6270563"/>
            <a:ext cx="568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400" b="1" dirty="0">
                <a:solidFill>
                  <a:prstClr val="black"/>
                </a:solidFill>
              </a:rPr>
              <a:t>Other install ways: </a:t>
            </a:r>
            <a:r>
              <a:rPr lang="en-US" altLang="zh-CN" sz="2400" b="1" dirty="0" err="1">
                <a:solidFill>
                  <a:prstClr val="black"/>
                </a:solidFill>
              </a:rPr>
              <a:t>setuptools</a:t>
            </a:r>
            <a:r>
              <a:rPr lang="en-US" altLang="zh-CN" sz="2400" b="1" dirty="0">
                <a:solidFill>
                  <a:prstClr val="black"/>
                </a:solidFill>
              </a:rPr>
              <a:t> , </a:t>
            </a:r>
            <a:r>
              <a:rPr lang="en-US" altLang="zh-CN" sz="2400" b="1" dirty="0" err="1">
                <a:solidFill>
                  <a:prstClr val="black"/>
                </a:solidFill>
              </a:rPr>
              <a:t>easy_install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8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Modules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5124450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Create our own module </a:t>
            </a: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module_example.py</a:t>
            </a:r>
          </a:p>
          <a:p>
            <a:pPr>
              <a:buFont typeface="Wingdings" charset="0"/>
              <a:buNone/>
            </a:pPr>
            <a:endParaRPr lang="en-US" dirty="0">
              <a:latin typeface="Times"/>
              <a:cs typeface="Times"/>
            </a:endParaRPr>
          </a:p>
          <a:p>
            <a:pPr lvl="2">
              <a:buFont typeface="Wingdings" charset="0"/>
              <a:buNone/>
            </a:pPr>
            <a:r>
              <a:rPr lang="en-US" dirty="0" err="1">
                <a:latin typeface="Times"/>
                <a:cs typeface="Times"/>
              </a:rPr>
              <a:t>def</a:t>
            </a:r>
            <a:r>
              <a:rPr lang="en-US" dirty="0">
                <a:latin typeface="Times"/>
                <a:cs typeface="Times"/>
              </a:rPr>
              <a:t> func1(x): </a:t>
            </a:r>
          </a:p>
          <a:p>
            <a:pPr lvl="2">
              <a:buFont typeface="Wingdings" charset="0"/>
              <a:buNone/>
            </a:pPr>
            <a:r>
              <a:rPr lang="en-US" dirty="0">
                <a:latin typeface="Times"/>
                <a:cs typeface="Times"/>
              </a:rPr>
              <a:t>   ...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latin typeface="Times"/>
                <a:cs typeface="Times"/>
              </a:rPr>
              <a:t>def</a:t>
            </a:r>
            <a:r>
              <a:rPr lang="en-US" dirty="0">
                <a:latin typeface="Times"/>
                <a:cs typeface="Times"/>
              </a:rPr>
              <a:t> func2(x): </a:t>
            </a:r>
          </a:p>
        </p:txBody>
      </p:sp>
    </p:spTree>
    <p:extLst>
      <p:ext uri="{BB962C8B-B14F-4D97-AF65-F5344CB8AC3E}">
        <p14:creationId xmlns:p14="http://schemas.microsoft.com/office/powerpoint/2010/main" val="827995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Modules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"/>
                <a:cs typeface="Times"/>
              </a:rPr>
              <a:t>import module: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import </a:t>
            </a:r>
            <a:r>
              <a:rPr lang="en-US" dirty="0" err="1">
                <a:solidFill>
                  <a:schemeClr val="folHlink"/>
                </a:solidFill>
                <a:latin typeface="Times"/>
                <a:cs typeface="Times"/>
              </a:rPr>
              <a:t>module_example</a:t>
            </a:r>
            <a:endParaRPr lang="en-US" dirty="0">
              <a:solidFill>
                <a:schemeClr val="folHlink"/>
              </a:solidFill>
              <a:latin typeface="Times"/>
              <a:cs typeface="Times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Use modules via "name space":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&gt;&gt;&gt; module_example.func1(1000)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&gt;&gt;&gt; </a:t>
            </a:r>
            <a:r>
              <a:rPr lang="en-US" dirty="0" err="1">
                <a:solidFill>
                  <a:schemeClr val="folHlink"/>
                </a:solidFill>
                <a:latin typeface="Times"/>
                <a:cs typeface="Times"/>
              </a:rPr>
              <a:t>module_example.__name</a:t>
            </a: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__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"/>
                <a:cs typeface="Times"/>
              </a:rPr>
              <a:t>'</a:t>
            </a:r>
            <a:r>
              <a:rPr lang="en-US" dirty="0" err="1">
                <a:latin typeface="Times"/>
                <a:cs typeface="Times"/>
              </a:rPr>
              <a:t>module_example</a:t>
            </a:r>
            <a:r>
              <a:rPr lang="en-US" dirty="0">
                <a:latin typeface="Times"/>
                <a:cs typeface="Times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"/>
                <a:cs typeface="Times"/>
              </a:rPr>
              <a:t>can give it a local name: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&gt;&gt;&gt; </a:t>
            </a:r>
            <a:r>
              <a:rPr lang="en-US" dirty="0" err="1">
                <a:solidFill>
                  <a:schemeClr val="folHlink"/>
                </a:solidFill>
                <a:latin typeface="Times"/>
                <a:cs typeface="Times"/>
              </a:rPr>
              <a:t>fff</a:t>
            </a: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 = module_example.func1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&gt;&gt;&gt; </a:t>
            </a:r>
            <a:r>
              <a:rPr lang="en-US" dirty="0" err="1">
                <a:solidFill>
                  <a:schemeClr val="folHlink"/>
                </a:solidFill>
                <a:latin typeface="Times"/>
                <a:cs typeface="Times"/>
              </a:rPr>
              <a:t>fff</a:t>
            </a:r>
            <a:r>
              <a:rPr lang="en-US" dirty="0">
                <a:solidFill>
                  <a:schemeClr val="folHlink"/>
                </a:solidFill>
                <a:latin typeface="Times"/>
                <a:cs typeface="Times"/>
              </a:rPr>
              <a:t>(500)</a:t>
            </a:r>
          </a:p>
        </p:txBody>
      </p:sp>
    </p:spTree>
    <p:extLst>
      <p:ext uri="{BB962C8B-B14F-4D97-AF65-F5344CB8AC3E}">
        <p14:creationId xmlns:p14="http://schemas.microsoft.com/office/powerpoint/2010/main" val="1444263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Module search path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63739"/>
            <a:ext cx="8305800" cy="51482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"/>
                <a:cs typeface="Times"/>
              </a:rPr>
              <a:t>When a module named </a:t>
            </a:r>
            <a:r>
              <a:rPr lang="en-US" sz="2400" dirty="0" err="1">
                <a:solidFill>
                  <a:srgbClr val="FFC000"/>
                </a:solidFill>
                <a:latin typeface="Times"/>
                <a:cs typeface="Times"/>
              </a:rPr>
              <a:t>module_example</a:t>
            </a:r>
            <a:r>
              <a:rPr lang="en-US" sz="2400" dirty="0">
                <a:solidFill>
                  <a:srgbClr val="FFC000"/>
                </a:solidFill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is imported, the interpreter first searches for a built-in module with that name.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"/>
                <a:cs typeface="Times"/>
              </a:rPr>
              <a:t>If not found, it searches for a file named </a:t>
            </a:r>
            <a:r>
              <a:rPr lang="en-US" altLang="zh-CN" sz="2400" dirty="0">
                <a:solidFill>
                  <a:srgbClr val="FFC000"/>
                </a:solidFill>
                <a:latin typeface="Times"/>
                <a:cs typeface="Times"/>
              </a:rPr>
              <a:t>module_example.py </a:t>
            </a:r>
            <a:r>
              <a:rPr lang="en-US" sz="2400" dirty="0">
                <a:latin typeface="Times"/>
                <a:cs typeface="Times"/>
              </a:rPr>
              <a:t>in a list of directories given by the variable </a:t>
            </a:r>
            <a:r>
              <a:rPr lang="en-US" sz="2400" dirty="0" err="1">
                <a:latin typeface="Times"/>
                <a:cs typeface="Times"/>
              </a:rPr>
              <a:t>sys.path</a:t>
            </a:r>
            <a:r>
              <a:rPr lang="en-US" sz="2400" dirty="0">
                <a:latin typeface="Times"/>
                <a:cs typeface="Times"/>
              </a:rPr>
              <a:t>. </a:t>
            </a:r>
            <a:r>
              <a:rPr lang="en-US" sz="2400" dirty="0" err="1">
                <a:latin typeface="Times"/>
                <a:cs typeface="Times"/>
              </a:rPr>
              <a:t>sys.path</a:t>
            </a:r>
            <a:r>
              <a:rPr lang="en-US" sz="2400" dirty="0">
                <a:latin typeface="Times"/>
                <a:cs typeface="Times"/>
              </a:rPr>
              <a:t> is initialized from these locations: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The directory containing the input script (or the current directory when no file is specified).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"/>
                <a:cs typeface="Times"/>
                <a:hlinkClick r:id="rId2"/>
              </a:rPr>
              <a:t>PYTHONPATH </a:t>
            </a:r>
            <a:r>
              <a:rPr lang="en-US" sz="2000" dirty="0">
                <a:latin typeface="Times"/>
                <a:cs typeface="Times"/>
              </a:rPr>
              <a:t>environment variable.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The installation-dependent default.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Times"/>
              <a:cs typeface="Time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93096"/>
            <a:ext cx="9144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import sys</a:t>
            </a:r>
          </a:p>
          <a:p>
            <a:endParaRPr lang="zh-CN" altLang="en-US" dirty="0"/>
          </a:p>
          <a:p>
            <a:r>
              <a:rPr lang="zh-CN" altLang="en-US" dirty="0"/>
              <a:t>print(sys.path)</a:t>
            </a:r>
          </a:p>
          <a:p>
            <a:r>
              <a:rPr lang="zh-CN" altLang="en-US" dirty="0"/>
              <a:t>['C:\\Users\\HP', 'D:\\Anaconda3\\python37.zip', 'D:\\Anaconda3\\DLLs', 'D:\\Anaconda3\\lib', 'D:\\Anaconda3', '', 'D:\\Anaconda3\\lib\\site-packages', 'D:\\Anaconda3\\lib\\site-packages\\win32', 'D:\\Anaconda3\\lib\\site-packages\\win32\\lib', 'D:\\Anaconda3\\lib\\site-packages\\Pythonwin', 'D:\\Anaconda3\\lib\\site-packages\\IPython\\extensions', 'C:\\Users\\HP\\.ipython']</a:t>
            </a:r>
          </a:p>
        </p:txBody>
      </p:sp>
    </p:spTree>
    <p:extLst>
      <p:ext uri="{BB962C8B-B14F-4D97-AF65-F5344CB8AC3E}">
        <p14:creationId xmlns:p14="http://schemas.microsoft.com/office/powerpoint/2010/main" val="2707526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7. Input and Output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8. Errors and Exceptions</a:t>
            </a:r>
            <a:endParaRPr lang="en-US" altLang="zh-CN" dirty="0"/>
          </a:p>
          <a:p>
            <a:pPr lvl="1"/>
            <a:r>
              <a:rPr lang="en-US" altLang="zh-CN" u="sng" dirty="0">
                <a:hlinkClick r:id="rId5"/>
              </a:rPr>
              <a:t>6. Modules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 handling</a:t>
            </a:r>
          </a:p>
          <a:p>
            <a:r>
              <a:rPr lang="en-US" altLang="zh-CN" dirty="0"/>
              <a:t>File operations</a:t>
            </a:r>
          </a:p>
          <a:p>
            <a:r>
              <a:rPr lang="en-US" altLang="zh-CN" dirty="0"/>
              <a:t>Modules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3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Handling Exceptions</a:t>
            </a:r>
          </a:p>
        </p:txBody>
      </p:sp>
      <p:sp>
        <p:nvSpPr>
          <p:cNvPr id="4" name="矩形 3"/>
          <p:cNvSpPr/>
          <p:nvPr/>
        </p:nvSpPr>
        <p:spPr>
          <a:xfrm>
            <a:off x="532435" y="1325563"/>
            <a:ext cx="807912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Improve robustness and fault tolerance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User-friendly error message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</a:rPr>
              <a:t>Try statement</a:t>
            </a:r>
          </a:p>
        </p:txBody>
      </p:sp>
      <p:sp>
        <p:nvSpPr>
          <p:cNvPr id="6" name="矩形 5"/>
          <p:cNvSpPr/>
          <p:nvPr/>
        </p:nvSpPr>
        <p:spPr>
          <a:xfrm>
            <a:off x="300941" y="3525697"/>
            <a:ext cx="8437945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x =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"Please enter a number: 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	     break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"Oops! That was no valid number. Try again..."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6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If-Else  vs. Exception Handling</a:t>
            </a:r>
          </a:p>
        </p:txBody>
      </p:sp>
      <p:sp>
        <p:nvSpPr>
          <p:cNvPr id="5" name="矩形 4"/>
          <p:cNvSpPr/>
          <p:nvPr/>
        </p:nvSpPr>
        <p:spPr>
          <a:xfrm>
            <a:off x="566008" y="1325563"/>
            <a:ext cx="781367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prstClr val="black"/>
                </a:solidFill>
              </a:rPr>
              <a:t>It is </a:t>
            </a:r>
            <a:r>
              <a:rPr lang="en-US" altLang="zh-CN" sz="3200" b="1" dirty="0">
                <a:solidFill>
                  <a:srgbClr val="0000FF"/>
                </a:solidFill>
              </a:rPr>
              <a:t>better</a:t>
            </a:r>
            <a:r>
              <a:rPr lang="en-US" altLang="zh-CN" sz="3200" b="1" dirty="0">
                <a:solidFill>
                  <a:prstClr val="black"/>
                </a:solidFill>
              </a:rPr>
              <a:t> to use exception handling than if-else</a:t>
            </a:r>
            <a:endParaRPr lang="zh-CN" altLang="en-US" sz="3200" b="1" dirty="0">
              <a:solidFill>
                <a:prstClr val="black"/>
              </a:solidFill>
            </a:endParaRP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prstClr val="black"/>
                </a:solidFill>
              </a:rPr>
              <a:t>Catch </a:t>
            </a:r>
            <a:r>
              <a:rPr lang="en-US" altLang="zh-CN" sz="3200" b="1" dirty="0">
                <a:solidFill>
                  <a:srgbClr val="0000FF"/>
                </a:solidFill>
              </a:rPr>
              <a:t>precise</a:t>
            </a:r>
            <a:r>
              <a:rPr lang="en-US" altLang="zh-CN" sz="3200" b="1" dirty="0">
                <a:solidFill>
                  <a:prstClr val="black"/>
                </a:solidFill>
              </a:rPr>
              <a:t> exception</a:t>
            </a:r>
          </a:p>
          <a:p>
            <a:pPr marL="457200" indent="-4572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00FF"/>
                </a:solidFill>
              </a:rPr>
              <a:t>Proper</a:t>
            </a:r>
            <a:r>
              <a:rPr lang="en-US" altLang="zh-CN" sz="3200" b="1" dirty="0">
                <a:solidFill>
                  <a:prstClr val="black"/>
                </a:solidFill>
              </a:rPr>
              <a:t> exception handling for different exception  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4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30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Exception hierarchy </a:t>
            </a: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5" y="963597"/>
            <a:ext cx="2891198" cy="582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40" y="963597"/>
            <a:ext cx="3204488" cy="58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55" y="963597"/>
            <a:ext cx="2922476" cy="555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69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11" name="矩形 10"/>
          <p:cNvSpPr/>
          <p:nvPr/>
        </p:nvSpPr>
        <p:spPr>
          <a:xfrm>
            <a:off x="324091" y="1325562"/>
            <a:ext cx="8621605" cy="48320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800" b="1" dirty="0" err="1">
                <a:solidFill>
                  <a:prstClr val="black"/>
                </a:solidFill>
              </a:rPr>
              <a:t>try_stmt</a:t>
            </a:r>
            <a:r>
              <a:rPr lang="en-US" altLang="zh-CN" sz="2800" b="1" dirty="0">
                <a:solidFill>
                  <a:prstClr val="black"/>
                </a:solidFill>
              </a:rPr>
              <a:t>  ::=  try1_stmt | try2_stmt</a:t>
            </a:r>
          </a:p>
          <a:p>
            <a:pPr defTabSz="457200"/>
            <a:endParaRPr lang="en-US" altLang="zh-CN" sz="2800" b="1" dirty="0">
              <a:solidFill>
                <a:prstClr val="black"/>
              </a:solidFill>
            </a:endParaRP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try1_stmt ::=  "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  "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endParaRPr lang="en-US" altLang="zh-CN" sz="2800" b="1" dirty="0">
              <a:solidFill>
                <a:prstClr val="black"/>
              </a:solidFill>
            </a:endParaRP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try2_stmt ::=  "</a:t>
            </a:r>
            <a:r>
              <a:rPr lang="en-US" altLang="zh-CN" sz="2800" b="1" dirty="0">
                <a:solidFill>
                  <a:srgbClr val="0000FF"/>
                </a:solidFill>
              </a:rPr>
              <a:t>try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 "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" [expression ["</a:t>
            </a:r>
            <a:r>
              <a:rPr lang="en-US" altLang="zh-CN" sz="2800" b="1" dirty="0">
                <a:solidFill>
                  <a:srgbClr val="0000FF"/>
                </a:solidFill>
              </a:rPr>
              <a:t>as</a:t>
            </a:r>
            <a:r>
              <a:rPr lang="en-US" altLang="zh-CN" sz="2800" b="1" dirty="0">
                <a:solidFill>
                  <a:prstClr val="black"/>
                </a:solidFill>
              </a:rPr>
              <a:t>" identifier]]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				.…..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		   "</a:t>
            </a:r>
            <a:r>
              <a:rPr lang="en-US" altLang="zh-CN" sz="2800" b="1" dirty="0">
                <a:solidFill>
                  <a:srgbClr val="0000FF"/>
                </a:solidFill>
              </a:rPr>
              <a:t>except</a:t>
            </a:r>
            <a:r>
              <a:rPr lang="en-US" altLang="zh-CN" sz="2800" b="1" dirty="0">
                <a:solidFill>
                  <a:prstClr val="black"/>
                </a:solidFill>
              </a:rPr>
              <a:t>" [expression ["</a:t>
            </a:r>
            <a:r>
              <a:rPr lang="en-US" altLang="zh-CN" sz="2800" b="1" dirty="0">
                <a:solidFill>
                  <a:srgbClr val="0000FF"/>
                </a:solidFill>
              </a:rPr>
              <a:t>as</a:t>
            </a:r>
            <a:r>
              <a:rPr lang="en-US" altLang="zh-CN" sz="2800" b="1" dirty="0">
                <a:solidFill>
                  <a:prstClr val="black"/>
                </a:solidFill>
              </a:rPr>
              <a:t>" identifier]]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  ["</a:t>
            </a:r>
            <a:r>
              <a:rPr lang="en-US" altLang="zh-CN" sz="2800" b="1" dirty="0">
                <a:solidFill>
                  <a:srgbClr val="0000FF"/>
                </a:solidFill>
              </a:rPr>
              <a:t>else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suite]</a:t>
            </a:r>
          </a:p>
          <a:p>
            <a:pPr defTabSz="457200"/>
            <a:r>
              <a:rPr lang="en-US" altLang="zh-CN" sz="2800" b="1" dirty="0">
                <a:solidFill>
                  <a:prstClr val="black"/>
                </a:solidFill>
              </a:rPr>
              <a:t>               ["</a:t>
            </a:r>
            <a:r>
              <a:rPr lang="en-US" altLang="zh-CN" sz="2800" b="1" dirty="0">
                <a:solidFill>
                  <a:srgbClr val="0000FF"/>
                </a:solidFill>
              </a:rPr>
              <a:t>finally</a:t>
            </a:r>
            <a:r>
              <a:rPr lang="en-US" altLang="zh-CN" sz="2800" b="1" dirty="0">
                <a:solidFill>
                  <a:prstClr val="black"/>
                </a:solidFill>
              </a:rPr>
              <a:t>" "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>
                <a:solidFill>
                  <a:prstClr val="black"/>
                </a:solidFill>
              </a:rPr>
              <a:t>" suite]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9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4569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try statement</a:t>
            </a:r>
          </a:p>
        </p:txBody>
      </p:sp>
      <p:sp>
        <p:nvSpPr>
          <p:cNvPr id="11" name="矩形 10"/>
          <p:cNvSpPr/>
          <p:nvPr/>
        </p:nvSpPr>
        <p:spPr>
          <a:xfrm>
            <a:off x="877318" y="1325563"/>
            <a:ext cx="7539568" cy="206210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3200" b="1" dirty="0">
                <a:solidFill>
                  <a:prstClr val="black"/>
                </a:solidFill>
              </a:rPr>
              <a:t> 		   </a:t>
            </a:r>
            <a:r>
              <a:rPr lang="en-US" altLang="zh-CN" sz="3200" b="1" dirty="0">
                <a:solidFill>
                  <a:srgbClr val="0000FF"/>
                </a:solidFill>
              </a:rPr>
              <a:t>try</a:t>
            </a:r>
            <a:r>
              <a:rPr lang="en-US" altLang="zh-CN" sz="3200" b="1" dirty="0">
                <a:solidFill>
                  <a:prstClr val="black"/>
                </a:solidFill>
              </a:rPr>
              <a:t>:</a:t>
            </a: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</a:rPr>
              <a:t>		        suite</a:t>
            </a: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</a:rPr>
              <a:t>             </a:t>
            </a:r>
            <a:r>
              <a:rPr lang="en-US" altLang="zh-CN" sz="3200" b="1" dirty="0">
                <a:solidFill>
                  <a:srgbClr val="0000FF"/>
                </a:solidFill>
              </a:rPr>
              <a:t>finally</a:t>
            </a:r>
            <a:r>
              <a:rPr lang="en-US" altLang="zh-CN" sz="3200" b="1" dirty="0">
                <a:solidFill>
                  <a:prstClr val="black"/>
                </a:solidFill>
              </a:rPr>
              <a:t>: </a:t>
            </a:r>
          </a:p>
          <a:p>
            <a:pPr defTabSz="457200"/>
            <a:r>
              <a:rPr lang="en-US" altLang="zh-CN" sz="3200" b="1" dirty="0">
                <a:solidFill>
                  <a:prstClr val="black"/>
                </a:solidFill>
              </a:rPr>
              <a:t>                   suite</a:t>
            </a:r>
          </a:p>
        </p:txBody>
      </p:sp>
      <p:sp>
        <p:nvSpPr>
          <p:cNvPr id="4" name="矩形 3"/>
          <p:cNvSpPr/>
          <p:nvPr/>
        </p:nvSpPr>
        <p:spPr>
          <a:xfrm>
            <a:off x="434753" y="3569166"/>
            <a:ext cx="85109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There is </a:t>
            </a:r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en-US" altLang="zh-CN" sz="2800" dirty="0">
                <a:solidFill>
                  <a:prstClr val="black"/>
                </a:solidFill>
              </a:rPr>
              <a:t> exception handler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But</a:t>
            </a:r>
            <a:r>
              <a:rPr lang="en-US" altLang="zh-CN" sz="2800" dirty="0">
                <a:solidFill>
                  <a:prstClr val="black"/>
                </a:solidFill>
              </a:rPr>
              <a:t>, the </a:t>
            </a:r>
            <a:r>
              <a:rPr lang="en-US" altLang="zh-CN" sz="2800" dirty="0">
                <a:solidFill>
                  <a:srgbClr val="0000FF"/>
                </a:solidFill>
              </a:rPr>
              <a:t>finally</a:t>
            </a:r>
            <a:r>
              <a:rPr lang="en-US" altLang="zh-CN" sz="2800" dirty="0">
                <a:solidFill>
                  <a:prstClr val="black"/>
                </a:solidFill>
              </a:rPr>
              <a:t> suite is always executed before leaving the </a:t>
            </a:r>
            <a:r>
              <a:rPr lang="en-US" altLang="zh-CN" sz="2800" dirty="0">
                <a:solidFill>
                  <a:srgbClr val="0000FF"/>
                </a:solidFill>
              </a:rPr>
              <a:t>try</a:t>
            </a:r>
            <a:r>
              <a:rPr lang="en-US" altLang="zh-CN" sz="2800" dirty="0">
                <a:solidFill>
                  <a:prstClr val="black"/>
                </a:solidFill>
              </a:rPr>
              <a:t> statement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The </a:t>
            </a:r>
            <a:r>
              <a:rPr lang="en-US" altLang="zh-CN" sz="2800" dirty="0">
                <a:solidFill>
                  <a:srgbClr val="0000FF"/>
                </a:solidFill>
              </a:rPr>
              <a:t>finally</a:t>
            </a:r>
            <a:r>
              <a:rPr lang="en-US" altLang="zh-CN" sz="2800" dirty="0">
                <a:solidFill>
                  <a:prstClr val="black"/>
                </a:solidFill>
              </a:rPr>
              <a:t> clause is useful for releasing external resources (such as files or network connections), regardless of whether the use of the resource was successful</a:t>
            </a:r>
          </a:p>
          <a:p>
            <a:pPr defTabSz="457200"/>
            <a:endParaRPr lang="en-US" altLang="zh-CN" sz="28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4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|4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24.3|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4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78862</TotalTime>
  <Words>2497</Words>
  <Application>Microsoft Office PowerPoint</Application>
  <PresentationFormat>全屏显示(4:3)</PresentationFormat>
  <Paragraphs>448</Paragraphs>
  <Slides>48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Avenir Next Regular</vt:lpstr>
      <vt:lpstr>ＭＳ Ｐゴシック</vt:lpstr>
      <vt:lpstr>等线</vt:lpstr>
      <vt:lpstr>宋体</vt:lpstr>
      <vt:lpstr>Arial</vt:lpstr>
      <vt:lpstr>Calibri</vt:lpstr>
      <vt:lpstr>Consolas</vt:lpstr>
      <vt:lpstr>Times</vt:lpstr>
      <vt:lpstr>Wingdings</vt:lpstr>
      <vt:lpstr>Office 主题</vt:lpstr>
      <vt:lpstr>文档</vt:lpstr>
      <vt:lpstr>SI100B Introduction to Information Science and Technology (Python Programming)</vt:lpstr>
      <vt:lpstr>Learning Objectives</vt:lpstr>
      <vt:lpstr>The assert statement</vt:lpstr>
      <vt:lpstr>Errors and Exceptions</vt:lpstr>
      <vt:lpstr>Handling Exceptions</vt:lpstr>
      <vt:lpstr>If-Else  vs. Exception Handling</vt:lpstr>
      <vt:lpstr>Exception hierarchy 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The try statement</vt:lpstr>
      <vt:lpstr>Exception hierarchy </vt:lpstr>
      <vt:lpstr>The try statement</vt:lpstr>
      <vt:lpstr>Learning Objectives</vt:lpstr>
      <vt:lpstr>Open a file</vt:lpstr>
      <vt:lpstr>Open()</vt:lpstr>
      <vt:lpstr>PowerPoint 演示文稿</vt:lpstr>
      <vt:lpstr>File handler as a sequence</vt:lpstr>
      <vt:lpstr>Read the ‘whole’ file</vt:lpstr>
      <vt:lpstr>Read file into a list</vt:lpstr>
      <vt:lpstr>PowerPoint 演示文稿</vt:lpstr>
      <vt:lpstr>File write</vt:lpstr>
      <vt:lpstr>Other file operations</vt:lpstr>
      <vt:lpstr>Learning Objectives</vt:lpstr>
      <vt:lpstr>Modules</vt:lpstr>
      <vt:lpstr>Modules</vt:lpstr>
      <vt:lpstr>Modules</vt:lpstr>
      <vt:lpstr>Modules</vt:lpstr>
      <vt:lpstr>PowerPoint 演示文稿</vt:lpstr>
      <vt:lpstr>Modules</vt:lpstr>
      <vt:lpstr>Compiled-in Modules </vt:lpstr>
      <vt:lpstr>Modules</vt:lpstr>
      <vt:lpstr>PowerPoint 演示文稿</vt:lpstr>
      <vt:lpstr>PowerPoint 演示文稿</vt:lpstr>
      <vt:lpstr>Modules</vt:lpstr>
      <vt:lpstr>Modules</vt:lpstr>
      <vt:lpstr>Module search path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LENOVO</cp:lastModifiedBy>
  <cp:revision>1776</cp:revision>
  <dcterms:created xsi:type="dcterms:W3CDTF">2019-01-07T08:10:31Z</dcterms:created>
  <dcterms:modified xsi:type="dcterms:W3CDTF">2021-09-12T03:33:42Z</dcterms:modified>
</cp:coreProperties>
</file>