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6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7.xml" ContentType="application/vnd.openxmlformats-officedocument.presentationml.notesSlide+xml"/>
  <Override PartName="/ppt/tags/tag24.xml" ContentType="application/vnd.openxmlformats-officedocument.presentationml.tags+xml"/>
  <Override PartName="/ppt/notesSlides/notesSlide1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9.xml" ContentType="application/vnd.openxmlformats-officedocument.presentationml.notesSlide+xml"/>
  <Override PartName="/ppt/tags/tag29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4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handoutMasterIdLst>
    <p:handoutMasterId r:id="rId83"/>
  </p:handoutMasterIdLst>
  <p:sldIdLst>
    <p:sldId id="368" r:id="rId2"/>
    <p:sldId id="257" r:id="rId3"/>
    <p:sldId id="717" r:id="rId4"/>
    <p:sldId id="544" r:id="rId5"/>
    <p:sldId id="545" r:id="rId6"/>
    <p:sldId id="606" r:id="rId7"/>
    <p:sldId id="607" r:id="rId8"/>
    <p:sldId id="609" r:id="rId9"/>
    <p:sldId id="610" r:id="rId10"/>
    <p:sldId id="611" r:id="rId11"/>
    <p:sldId id="608" r:id="rId12"/>
    <p:sldId id="613" r:id="rId13"/>
    <p:sldId id="614" r:id="rId14"/>
    <p:sldId id="615" r:id="rId15"/>
    <p:sldId id="617" r:id="rId16"/>
    <p:sldId id="618" r:id="rId17"/>
    <p:sldId id="619" r:id="rId18"/>
    <p:sldId id="620" r:id="rId19"/>
    <p:sldId id="621" r:id="rId20"/>
    <p:sldId id="622" r:id="rId21"/>
    <p:sldId id="702" r:id="rId22"/>
    <p:sldId id="623" r:id="rId23"/>
    <p:sldId id="624" r:id="rId24"/>
    <p:sldId id="625" r:id="rId25"/>
    <p:sldId id="719" r:id="rId26"/>
    <p:sldId id="703" r:id="rId27"/>
    <p:sldId id="704" r:id="rId28"/>
    <p:sldId id="705" r:id="rId29"/>
    <p:sldId id="706" r:id="rId30"/>
    <p:sldId id="707" r:id="rId31"/>
    <p:sldId id="718" r:id="rId32"/>
    <p:sldId id="708" r:id="rId33"/>
    <p:sldId id="709" r:id="rId34"/>
    <p:sldId id="710" r:id="rId35"/>
    <p:sldId id="711" r:id="rId36"/>
    <p:sldId id="720" r:id="rId37"/>
    <p:sldId id="712" r:id="rId38"/>
    <p:sldId id="713" r:id="rId39"/>
    <p:sldId id="714" r:id="rId40"/>
    <p:sldId id="715" r:id="rId41"/>
    <p:sldId id="698" r:id="rId42"/>
    <p:sldId id="644" r:id="rId43"/>
    <p:sldId id="645" r:id="rId44"/>
    <p:sldId id="646" r:id="rId45"/>
    <p:sldId id="647" r:id="rId46"/>
    <p:sldId id="648" r:id="rId47"/>
    <p:sldId id="649" r:id="rId48"/>
    <p:sldId id="650" r:id="rId49"/>
    <p:sldId id="699" r:id="rId50"/>
    <p:sldId id="653" r:id="rId51"/>
    <p:sldId id="654" r:id="rId52"/>
    <p:sldId id="655" r:id="rId53"/>
    <p:sldId id="656" r:id="rId54"/>
    <p:sldId id="657" r:id="rId55"/>
    <p:sldId id="658" r:id="rId56"/>
    <p:sldId id="659" r:id="rId57"/>
    <p:sldId id="660" r:id="rId58"/>
    <p:sldId id="661" r:id="rId59"/>
    <p:sldId id="662" r:id="rId60"/>
    <p:sldId id="700" r:id="rId61"/>
    <p:sldId id="663" r:id="rId62"/>
    <p:sldId id="664" r:id="rId63"/>
    <p:sldId id="687" r:id="rId64"/>
    <p:sldId id="688" r:id="rId65"/>
    <p:sldId id="689" r:id="rId66"/>
    <p:sldId id="690" r:id="rId67"/>
    <p:sldId id="691" r:id="rId68"/>
    <p:sldId id="665" r:id="rId69"/>
    <p:sldId id="666" r:id="rId70"/>
    <p:sldId id="667" r:id="rId71"/>
    <p:sldId id="668" r:id="rId72"/>
    <p:sldId id="669" r:id="rId73"/>
    <p:sldId id="670" r:id="rId74"/>
    <p:sldId id="671" r:id="rId75"/>
    <p:sldId id="672" r:id="rId76"/>
    <p:sldId id="673" r:id="rId77"/>
    <p:sldId id="674" r:id="rId78"/>
    <p:sldId id="675" r:id="rId79"/>
    <p:sldId id="643" r:id="rId80"/>
    <p:sldId id="701" r:id="rId8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4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40" autoAdjust="0"/>
    <p:restoredTop sz="84501" autoAdjust="0"/>
  </p:normalViewPr>
  <p:slideViewPr>
    <p:cSldViewPr>
      <p:cViewPr>
        <p:scale>
          <a:sx n="50" d="100"/>
          <a:sy n="50" d="100"/>
        </p:scale>
        <p:origin x="171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8D58D-F39F-40D0-964A-C1AFEF993641}" type="datetimeFigureOut">
              <a:rPr lang="zh-CN" altLang="en-US" smtClean="0"/>
              <a:pPr/>
              <a:t>2021/10/19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03082-E6BC-41CF-858D-A02371255A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8840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9D7D0-5A6E-4780-A1B0-D6B5DD6F41FA}" type="datetimeFigureOut">
              <a:rPr lang="zh-CN" altLang="en-US" smtClean="0"/>
              <a:pPr/>
              <a:t>2021/10/19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438DF-3FCD-48F8-A49C-424ABE7E36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2780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576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属性</a:t>
            </a:r>
            <a:endParaRPr lang="en-US" altLang="zh-CN" dirty="0"/>
          </a:p>
          <a:p>
            <a:r>
              <a:rPr lang="zh-CN" altLang="en-US" dirty="0"/>
              <a:t>实例变量，实例方法</a:t>
            </a:r>
            <a:endParaRPr lang="en-US" altLang="zh-CN" dirty="0"/>
          </a:p>
          <a:p>
            <a:r>
              <a:rPr lang="zh-CN" altLang="en-US" dirty="0"/>
              <a:t>类变量，类方法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006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600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383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703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929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350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10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365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3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718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构造函数</a:t>
            </a:r>
            <a:endParaRPr lang="en-US" altLang="zh-CN" dirty="0"/>
          </a:p>
          <a:p>
            <a:r>
              <a:rPr lang="zh-CN" altLang="en-US" dirty="0"/>
              <a:t>析构函数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3864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欧几里德算法</a:t>
            </a:r>
            <a:r>
              <a:rPr lang="en-US" altLang="zh-CN" dirty="0"/>
              <a:t>,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辗转相除法</a:t>
            </a:r>
            <a:endParaRPr lang="zh-CN" altLang="en-US" dirty="0"/>
          </a:p>
          <a:p>
            <a:r>
              <a:rPr lang="zh-CN" altLang="en-US" dirty="0"/>
              <a:t>有理数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986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501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98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186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1741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768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265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429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41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987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639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override </a:t>
            </a:r>
            <a:r>
              <a:rPr lang="zh-CN" altLang="en-US" sz="1200" b="1" dirty="0">
                <a:solidFill>
                  <a:schemeClr val="tx1"/>
                </a:solidFill>
              </a:rPr>
              <a:t>重写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611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98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0F6E-408D-4AE3-8566-FECA5309FD8E}" type="datetime1">
              <a:rPr lang="zh-CN" altLang="en-US" smtClean="0"/>
              <a:pPr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303-41D8-43EE-88DC-5427C3B31221}" type="datetime1">
              <a:rPr lang="zh-CN" altLang="en-US" smtClean="0"/>
              <a:pPr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1916-9017-4AEC-9A52-81E0D61C0985}" type="datetime1">
              <a:rPr lang="zh-CN" altLang="en-US" smtClean="0"/>
              <a:pPr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60" y="1388226"/>
            <a:ext cx="8643938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8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5312-6B83-472E-8637-9A5D14B85216}" type="datetime1">
              <a:rPr lang="zh-CN" altLang="en-US" smtClean="0"/>
              <a:pPr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C270-246C-47E9-861E-1C9C1200CF84}" type="datetime1">
              <a:rPr lang="zh-CN" altLang="en-US" smtClean="0"/>
              <a:pPr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008D-65BA-4250-8D68-B94423B346FA}" type="datetime1">
              <a:rPr lang="zh-CN" altLang="en-US" smtClean="0"/>
              <a:pPr/>
              <a:t>2021/10/19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A3AA-FD8D-4E2E-BA1A-C88F393144E8}" type="datetime1">
              <a:rPr lang="zh-CN" altLang="en-US" smtClean="0"/>
              <a:pPr/>
              <a:t>2021/10/19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60FE-43C2-49F0-AA5F-55A9B8F4B657}" type="datetime1">
              <a:rPr lang="zh-CN" altLang="en-US" smtClean="0"/>
              <a:pPr/>
              <a:t>2021/10/19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7813-2760-4D6D-A5D0-AC9FF564894C}" type="datetime1">
              <a:rPr lang="zh-CN" altLang="en-US" smtClean="0"/>
              <a:pPr/>
              <a:t>2021/10/19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36846-B729-4B0F-92EA-A60C288DFF2D}" type="datetime1">
              <a:rPr lang="zh-CN" altLang="en-US" smtClean="0"/>
              <a:pPr/>
              <a:t>2021/10/19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6A29-6F0B-43ED-9A8D-56FF6C20F0E5}" type="datetime1">
              <a:rPr lang="zh-CN" altLang="en-US" smtClean="0"/>
              <a:pPr/>
              <a:t>2021/10/19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1FA54-DF39-47F4-AE82-629157D36F87}" type="datetime1">
              <a:rPr lang="zh-CN" altLang="en-US" smtClean="0"/>
              <a:pPr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7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7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4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9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0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3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5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6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7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8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9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1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2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3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4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5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5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7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38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Relationship Id="rId4" Type="http://schemas.openxmlformats.org/officeDocument/2006/relationships/image" Target="../media/image4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Relationship Id="rId4" Type="http://schemas.openxmlformats.org/officeDocument/2006/relationships/image" Target="../media/image46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classes.html" TargetMode="External"/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SI100B Introduction to Information Science and Technology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b="1" dirty="0"/>
              <a:t>Python Programming)</a:t>
            </a:r>
            <a:endParaRPr lang="zh-CN" altLang="en-US" b="1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1134122" y="4019288"/>
            <a:ext cx="6858000" cy="1655762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高盛华</a:t>
            </a:r>
            <a:endParaRPr lang="en-US" altLang="zh-CN" dirty="0"/>
          </a:p>
          <a:p>
            <a:r>
              <a:rPr lang="en-US" altLang="zh-CN" dirty="0"/>
              <a:t>School of Information Science and Technology</a:t>
            </a:r>
          </a:p>
          <a:p>
            <a:r>
              <a:rPr lang="en-US" altLang="zh-CN" dirty="0" err="1"/>
              <a:t>ShanghaiTech</a:t>
            </a:r>
            <a:r>
              <a:rPr lang="en-US" altLang="zh-CN" dirty="0"/>
              <a:t> University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6510AC-6128-44F0-9551-44547E6F54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20" y="103403"/>
            <a:ext cx="1643074" cy="43935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9BB881C-C0AB-40F8-9C4E-3CF8C586CF86}"/>
              </a:ext>
            </a:extLst>
          </p:cNvPr>
          <p:cNvSpPr/>
          <p:nvPr/>
        </p:nvSpPr>
        <p:spPr>
          <a:xfrm>
            <a:off x="4493175" y="638526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dirty="0"/>
              <a:t>Slides credited to Prof </a:t>
            </a:r>
            <a:r>
              <a:rPr lang="en-US" altLang="zh-CN" dirty="0" err="1"/>
              <a:t>Haipeng</a:t>
            </a:r>
            <a:r>
              <a:rPr lang="en-US" altLang="zh-CN" dirty="0"/>
              <a:t> Zhang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87"/>
    </mc:Choice>
    <mc:Fallback xmlns="">
      <p:transition spd="slow" advTm="2088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Constructor __</a:t>
            </a:r>
            <a:r>
              <a:rPr lang="en-US" b="1" dirty="0" err="1">
                <a:latin typeface="+mn-lt"/>
              </a:rPr>
              <a:t>init</a:t>
            </a:r>
            <a:r>
              <a:rPr lang="en-US" b="1" dirty="0">
                <a:latin typeface="+mn-lt"/>
              </a:rPr>
              <a:t>__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43883" y="1325563"/>
            <a:ext cx="8643938" cy="5290388"/>
          </a:xfrm>
        </p:spPr>
        <p:txBody>
          <a:bodyPr>
            <a:normAutofit fontScale="92500"/>
          </a:bodyPr>
          <a:lstStyle/>
          <a:p>
            <a:pPr marL="757136" lvl="1" indent="-457200"/>
            <a:r>
              <a:rPr lang="en-US" altLang="zh-CN" sz="2800" b="1" dirty="0">
                <a:solidFill>
                  <a:schemeClr val="tx1"/>
                </a:solidFill>
              </a:rPr>
              <a:t>All the classes have an implicit instance method </a:t>
            </a:r>
            <a:r>
              <a:rPr lang="en-US" altLang="zh-CN" sz="2800" b="1" dirty="0">
                <a:solidFill>
                  <a:srgbClr val="0000FF"/>
                </a:solidFill>
              </a:rPr>
              <a:t>__</a:t>
            </a:r>
            <a:r>
              <a:rPr lang="en-US" altLang="zh-CN" sz="2800" b="1" dirty="0" err="1">
                <a:solidFill>
                  <a:srgbClr val="0000FF"/>
                </a:solidFill>
              </a:rPr>
              <a:t>init</a:t>
            </a:r>
            <a:r>
              <a:rPr lang="en-US" altLang="zh-CN" sz="2800" b="1" dirty="0">
                <a:solidFill>
                  <a:srgbClr val="0000FF"/>
                </a:solidFill>
              </a:rPr>
              <a:t>__</a:t>
            </a:r>
            <a:r>
              <a:rPr lang="en-US" altLang="zh-CN" sz="2800" b="1" dirty="0">
                <a:solidFill>
                  <a:schemeClr val="tx1"/>
                </a:solidFill>
              </a:rPr>
              <a:t> as constructor (inherited from the class </a:t>
            </a:r>
            <a:r>
              <a:rPr lang="en-US" altLang="zh-CN" sz="2800" b="1" dirty="0">
                <a:solidFill>
                  <a:srgbClr val="0000FF"/>
                </a:solidFill>
              </a:rPr>
              <a:t>object</a:t>
            </a:r>
            <a:r>
              <a:rPr lang="en-US" altLang="zh-CN" sz="2800" b="1" dirty="0">
                <a:solidFill>
                  <a:schemeClr val="tx1"/>
                </a:solidFill>
              </a:rPr>
              <a:t>)</a:t>
            </a:r>
          </a:p>
          <a:p>
            <a:pPr marL="757136" lvl="1" indent="-457200"/>
            <a:r>
              <a:rPr lang="en-US" altLang="zh-CN" b="1" dirty="0">
                <a:solidFill>
                  <a:schemeClr val="tx1"/>
                </a:solidFill>
              </a:rPr>
              <a:t>The </a:t>
            </a:r>
            <a:r>
              <a:rPr lang="en-US" altLang="zh-CN" b="1" dirty="0">
                <a:solidFill>
                  <a:srgbClr val="0000FF"/>
                </a:solidFill>
              </a:rPr>
              <a:t>__</a:t>
            </a:r>
            <a:r>
              <a:rPr lang="en-US" altLang="zh-CN" b="1" dirty="0" err="1">
                <a:solidFill>
                  <a:srgbClr val="0000FF"/>
                </a:solidFill>
              </a:rPr>
              <a:t>init</a:t>
            </a:r>
            <a:r>
              <a:rPr lang="en-US" altLang="zh-CN" b="1" dirty="0">
                <a:solidFill>
                  <a:srgbClr val="0000FF"/>
                </a:solidFill>
              </a:rPr>
              <a:t>__() </a:t>
            </a:r>
            <a:r>
              <a:rPr lang="en-US" altLang="zh-CN" b="1" dirty="0">
                <a:solidFill>
                  <a:schemeClr val="tx1"/>
                </a:solidFill>
              </a:rPr>
              <a:t>function is called automatically every time the class is being used to create a new instance object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757136" lvl="1" indent="-457200"/>
            <a:r>
              <a:rPr lang="en-US" altLang="zh-CN" sz="2800" b="1" dirty="0">
                <a:solidFill>
                  <a:schemeClr val="tx1"/>
                </a:solidFill>
              </a:rPr>
              <a:t>It is called after the instance has been created, but before it is returned to the caller</a:t>
            </a:r>
          </a:p>
          <a:p>
            <a:pPr marL="757136" lvl="1" indent="-457200"/>
            <a:r>
              <a:rPr lang="en-US" altLang="zh-CN" sz="2800" b="1" dirty="0">
                <a:solidFill>
                  <a:schemeClr val="tx1"/>
                </a:solidFill>
              </a:rPr>
              <a:t>The arguments are those passed to the class constructor expression</a:t>
            </a:r>
          </a:p>
          <a:p>
            <a:pPr marL="757136" lvl="1" indent="-457200"/>
            <a:r>
              <a:rPr lang="en-US" altLang="zh-CN" sz="2800" b="1" dirty="0">
                <a:solidFill>
                  <a:schemeClr val="tx1"/>
                </a:solidFill>
              </a:rPr>
              <a:t>The first parameter of </a:t>
            </a:r>
            <a:r>
              <a:rPr lang="en-US" altLang="zh-CN" sz="2800" b="1" dirty="0">
                <a:solidFill>
                  <a:srgbClr val="0000FF"/>
                </a:solidFill>
              </a:rPr>
              <a:t>__</a:t>
            </a:r>
            <a:r>
              <a:rPr lang="en-US" altLang="zh-CN" sz="2800" b="1" dirty="0" err="1">
                <a:solidFill>
                  <a:srgbClr val="0000FF"/>
                </a:solidFill>
              </a:rPr>
              <a:t>init</a:t>
            </a:r>
            <a:r>
              <a:rPr lang="en-US" altLang="zh-CN" sz="2800" b="1" dirty="0">
                <a:solidFill>
                  <a:srgbClr val="0000FF"/>
                </a:solidFill>
              </a:rPr>
              <a:t>__ </a:t>
            </a:r>
            <a:r>
              <a:rPr lang="en-US" altLang="zh-CN" sz="2800" b="1" dirty="0">
                <a:solidFill>
                  <a:schemeClr val="tx1"/>
                </a:solidFill>
              </a:rPr>
              <a:t>is the </a:t>
            </a:r>
            <a:r>
              <a:rPr lang="en-US" altLang="zh-CN" sz="2800" b="1" dirty="0">
                <a:solidFill>
                  <a:srgbClr val="FF0000"/>
                </a:solidFill>
              </a:rPr>
              <a:t>instance object</a:t>
            </a:r>
          </a:p>
          <a:p>
            <a:pPr marL="757136" lvl="1" indent="-457200"/>
            <a:r>
              <a:rPr lang="en-US" altLang="zh-CN" sz="2800" b="1" dirty="0">
                <a:solidFill>
                  <a:schemeClr val="tx1"/>
                </a:solidFill>
              </a:rPr>
              <a:t>One can override </a:t>
            </a:r>
            <a:r>
              <a:rPr lang="en-US" altLang="zh-CN" sz="2800" b="1" dirty="0">
                <a:solidFill>
                  <a:srgbClr val="0000FF"/>
                </a:solidFill>
              </a:rPr>
              <a:t>__</a:t>
            </a:r>
            <a:r>
              <a:rPr lang="en-US" altLang="zh-CN" sz="2800" b="1" dirty="0" err="1">
                <a:solidFill>
                  <a:srgbClr val="0000FF"/>
                </a:solidFill>
              </a:rPr>
              <a:t>init</a:t>
            </a:r>
            <a:r>
              <a:rPr lang="en-US" altLang="zh-CN" sz="2800" b="1" dirty="0">
                <a:solidFill>
                  <a:srgbClr val="0000FF"/>
                </a:solidFill>
              </a:rPr>
              <a:t>__ </a:t>
            </a:r>
            <a:r>
              <a:rPr lang="en-US" altLang="zh-CN" sz="2800" b="1" dirty="0">
                <a:solidFill>
                  <a:schemeClr val="tx1"/>
                </a:solidFill>
              </a:rPr>
              <a:t>in user-defined classes for initialization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426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Create a class named Person, use the __</a:t>
            </a:r>
            <a:r>
              <a:rPr lang="en-US" altLang="zh-CN" dirty="0" err="1"/>
              <a:t>init</a:t>
            </a:r>
            <a:r>
              <a:rPr lang="en-US" altLang="zh-CN" dirty="0"/>
              <a:t>__() function to assign values for name and age:</a:t>
            </a:r>
          </a:p>
          <a:p>
            <a:endParaRPr lang="zh-CN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Constructor __</a:t>
            </a:r>
            <a:r>
              <a:rPr lang="en-US" b="1" dirty="0" err="1">
                <a:latin typeface="+mn-lt"/>
              </a:rPr>
              <a:t>init</a:t>
            </a:r>
            <a:r>
              <a:rPr lang="en-US" b="1" dirty="0">
                <a:latin typeface="+mn-lt"/>
              </a:rPr>
              <a:t>__</a:t>
            </a:r>
          </a:p>
        </p:txBody>
      </p:sp>
      <p:sp>
        <p:nvSpPr>
          <p:cNvPr id="5" name="矩形 4"/>
          <p:cNvSpPr/>
          <p:nvPr/>
        </p:nvSpPr>
        <p:spPr>
          <a:xfrm>
            <a:off x="481378" y="2924944"/>
            <a:ext cx="4572000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Person:</a:t>
            </a:r>
            <a:br>
              <a:rPr lang="en-US" altLang="zh-CN" dirty="0"/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 err="1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__(self, name, age):</a:t>
            </a:r>
            <a:br>
              <a:rPr lang="en-US" altLang="zh-CN" dirty="0"/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self.name = name</a:t>
            </a:r>
            <a:br>
              <a:rPr lang="en-US" altLang="zh-CN" dirty="0"/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age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p1 = Person(</a:t>
            </a:r>
            <a:r>
              <a:rPr lang="en-US" altLang="zh-CN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36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(p1.name)</a:t>
            </a:r>
            <a:br>
              <a:rPr lang="en-US" altLang="zh-CN" dirty="0"/>
            </a:br>
            <a:r>
              <a:rPr lang="en-US" altLang="zh-CN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(p1.age)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548370" y="4437112"/>
            <a:ext cx="3156037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John</a:t>
            </a:r>
            <a:br>
              <a:rPr lang="en-US" altLang="zh-CN" dirty="0"/>
            </a:br>
            <a:r>
              <a:rPr lang="en-US" altLang="zh-CN" dirty="0">
                <a:latin typeface="consolas" panose="020B0609020204030204" pitchFamily="49" charset="0"/>
              </a:rPr>
              <a:t>36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48370" y="3615625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674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982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self Parameter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quarter" idx="10"/>
          </p:nvPr>
        </p:nvSpPr>
        <p:spPr>
          <a:xfrm>
            <a:off x="143883" y="1325563"/>
            <a:ext cx="8643938" cy="5290388"/>
          </a:xfrm>
        </p:spPr>
        <p:txBody>
          <a:bodyPr>
            <a:normAutofit/>
          </a:bodyPr>
          <a:lstStyle/>
          <a:p>
            <a:pPr marL="757136" lvl="1" indent="-457200">
              <a:spcAft>
                <a:spcPts val="600"/>
              </a:spcAft>
            </a:pPr>
            <a:r>
              <a:rPr lang="en-US" altLang="zh-CN" b="1" dirty="0">
                <a:solidFill>
                  <a:schemeClr val="tx1"/>
                </a:solidFill>
              </a:rPr>
              <a:t>T</a:t>
            </a:r>
            <a:r>
              <a:rPr lang="en-US" altLang="zh-CN" sz="2800" b="1" dirty="0">
                <a:solidFill>
                  <a:schemeClr val="tx1"/>
                </a:solidFill>
              </a:rPr>
              <a:t>he </a:t>
            </a:r>
            <a:r>
              <a:rPr lang="en-US" altLang="zh-CN" sz="2800" b="1" dirty="0">
                <a:solidFill>
                  <a:srgbClr val="FF0000"/>
                </a:solidFill>
              </a:rPr>
              <a:t>first parameter </a:t>
            </a:r>
            <a:r>
              <a:rPr lang="en-US" altLang="zh-CN" sz="2800" b="1" dirty="0">
                <a:solidFill>
                  <a:schemeClr val="tx1"/>
                </a:solidFill>
              </a:rPr>
              <a:t>of all instance methods is bound to </a:t>
            </a:r>
            <a:r>
              <a:rPr lang="en-US" altLang="zh-CN" sz="2800" b="1" dirty="0">
                <a:solidFill>
                  <a:srgbClr val="FF0000"/>
                </a:solidFill>
              </a:rPr>
              <a:t>the instance object</a:t>
            </a:r>
          </a:p>
          <a:p>
            <a:pPr marL="757136" lvl="1" indent="-457200">
              <a:spcAft>
                <a:spcPts val="6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The name of the </a:t>
            </a:r>
            <a:r>
              <a:rPr lang="en-US" altLang="zh-CN" sz="2800" b="1" dirty="0">
                <a:solidFill>
                  <a:srgbClr val="FF0000"/>
                </a:solidFill>
              </a:rPr>
              <a:t>first parameter </a:t>
            </a:r>
            <a:r>
              <a:rPr lang="en-US" altLang="zh-CN" sz="2800" b="1" dirty="0">
                <a:solidFill>
                  <a:schemeClr val="tx1"/>
                </a:solidFill>
              </a:rPr>
              <a:t>can be any identifier</a:t>
            </a:r>
          </a:p>
          <a:p>
            <a:pPr marL="757136" lvl="1" indent="-457200">
              <a:spcAft>
                <a:spcPts val="6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But, we usually use </a:t>
            </a:r>
            <a:r>
              <a:rPr lang="en-US" altLang="zh-CN" sz="2800" b="1" dirty="0">
                <a:solidFill>
                  <a:srgbClr val="FF0000"/>
                </a:solidFill>
              </a:rPr>
              <a:t>self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646238" y="4291013"/>
          <a:ext cx="5711825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63" name="文档" r:id="rId4" imgW="3310200" imgH="1189800" progId="Word.OpenDocumentText.12">
                  <p:embed/>
                </p:oleObj>
              </mc:Choice>
              <mc:Fallback>
                <p:oleObj name="文档" r:id="rId4" imgW="3310200" imgH="118980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6238" y="4291013"/>
                        <a:ext cx="5711825" cy="20542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4140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982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self Parameter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1406919" y="1456191"/>
          <a:ext cx="6225990" cy="2123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38" name="文档" r:id="rId4" imgW="2004120" imgH="681120" progId="Word.OpenDocumentText.12">
                  <p:embed/>
                </p:oleObj>
              </mc:Choice>
              <mc:Fallback>
                <p:oleObj name="文档" r:id="rId4" imgW="2004120" imgH="681120" progId="Word.OpenDocumentText.12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6919" y="1456191"/>
                        <a:ext cx="6225990" cy="2123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/>
          </p:nvPr>
        </p:nvGraphicFramePr>
        <p:xfrm>
          <a:off x="1409973" y="4365048"/>
          <a:ext cx="6088726" cy="2045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39" name="文档" r:id="rId6" imgW="2871000" imgH="969840" progId="Word.OpenDocumentText.12">
                  <p:embed/>
                </p:oleObj>
              </mc:Choice>
              <mc:Fallback>
                <p:oleObj name="文档" r:id="rId6" imgW="2871000" imgH="969840" progId="Word.OpenDocumentText.12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9973" y="4365048"/>
                        <a:ext cx="6088726" cy="2045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288923" y="3621956"/>
            <a:ext cx="26464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They are same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311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A</a:t>
            </a:r>
            <a:r>
              <a:rPr lang="en-US" b="1" dirty="0">
                <a:latin typeface="+mn-lt"/>
              </a:rPr>
              <a:t>ttributes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86588" y="1116241"/>
            <a:ext cx="8587297" cy="5290388"/>
          </a:xfrm>
        </p:spPr>
        <p:txBody>
          <a:bodyPr>
            <a:noAutofit/>
          </a:bodyPr>
          <a:lstStyle/>
          <a:p>
            <a:pPr marL="757136" lvl="1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/>
                </a:solidFill>
              </a:rPr>
              <a:t>Attributes of an </a:t>
            </a:r>
            <a:r>
              <a:rPr lang="en-US" altLang="zh-CN" sz="2800" b="1" dirty="0">
                <a:solidFill>
                  <a:srgbClr val="0000FF"/>
                </a:solidFill>
              </a:rPr>
              <a:t>instance</a:t>
            </a:r>
          </a:p>
          <a:p>
            <a:pPr marL="1214336" lvl="2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/>
              <a:t>instance variables: are for data unique to </a:t>
            </a:r>
            <a:r>
              <a:rPr lang="en-US" altLang="zh-CN" sz="2800" b="1" dirty="0">
                <a:solidFill>
                  <a:srgbClr val="FF0000"/>
                </a:solidFill>
              </a:rPr>
              <a:t>each instance </a:t>
            </a:r>
          </a:p>
          <a:p>
            <a:pPr marL="1214336" lvl="2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/>
              <a:t>instance</a:t>
            </a:r>
            <a:r>
              <a:rPr lang="en-US" altLang="zh-CN" sz="2800" b="1" dirty="0">
                <a:solidFill>
                  <a:schemeClr val="tx1"/>
                </a:solidFill>
              </a:rPr>
              <a:t> methods: are for manipulation of </a:t>
            </a:r>
            <a:r>
              <a:rPr lang="en-US" altLang="zh-CN" sz="2800" b="1" dirty="0">
                <a:solidFill>
                  <a:srgbClr val="FF0000"/>
                </a:solidFill>
              </a:rPr>
              <a:t>instance data </a:t>
            </a:r>
          </a:p>
          <a:p>
            <a:pPr marL="757136" lvl="1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/>
                </a:solidFill>
              </a:rPr>
              <a:t>Attributes of a </a:t>
            </a:r>
            <a:r>
              <a:rPr lang="en-US" altLang="zh-CN" sz="2800" b="1" dirty="0">
                <a:solidFill>
                  <a:srgbClr val="0000FF"/>
                </a:solidFill>
              </a:rPr>
              <a:t>class</a:t>
            </a:r>
          </a:p>
          <a:p>
            <a:pPr marL="1214336" lvl="2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/>
              <a:t>class variables: are for data </a:t>
            </a:r>
            <a:r>
              <a:rPr lang="en-US" altLang="zh-CN" sz="2800" b="1" dirty="0">
                <a:solidFill>
                  <a:srgbClr val="FF0000"/>
                </a:solidFill>
              </a:rPr>
              <a:t>shared by all instances</a:t>
            </a:r>
            <a:r>
              <a:rPr lang="en-US" altLang="zh-CN" sz="2800" b="1" dirty="0"/>
              <a:t> of the class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1214336" lvl="2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/>
              <a:t>class</a:t>
            </a:r>
            <a:r>
              <a:rPr lang="en-US" altLang="zh-CN" sz="2800" b="1" dirty="0">
                <a:solidFill>
                  <a:schemeClr val="tx1"/>
                </a:solidFill>
              </a:rPr>
              <a:t> methods: </a:t>
            </a:r>
            <a:r>
              <a:rPr lang="en-US" altLang="zh-CN" sz="2800" b="1" dirty="0"/>
              <a:t>are for manipulation of </a:t>
            </a:r>
            <a:r>
              <a:rPr lang="en-US" altLang="zh-CN" sz="2800" b="1" dirty="0">
                <a:solidFill>
                  <a:srgbClr val="FF0000"/>
                </a:solidFill>
              </a:rPr>
              <a:t>class data</a:t>
            </a:r>
          </a:p>
          <a:p>
            <a:pPr marL="757136" lvl="1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/>
                </a:solidFill>
              </a:rPr>
              <a:t>All can be </a:t>
            </a:r>
            <a:r>
              <a:rPr lang="en-US" altLang="zh-CN" sz="2800" b="1" dirty="0">
                <a:solidFill>
                  <a:srgbClr val="FF0000"/>
                </a:solidFill>
              </a:rPr>
              <a:t>dynamically added/removed</a:t>
            </a:r>
            <a:r>
              <a:rPr lang="en-US" altLang="zh-CN" sz="2800" b="1" dirty="0">
                <a:solidFill>
                  <a:schemeClr val="tx1"/>
                </a:solidFill>
              </a:rPr>
              <a:t> in Python</a:t>
            </a:r>
          </a:p>
          <a:p>
            <a:pPr marL="757136" lvl="1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/>
                </a:solidFill>
              </a:rPr>
              <a:t>It is better to use different names for class attributes and instance attributes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095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Instance variables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84560" y="1388226"/>
            <a:ext cx="8265319" cy="5290388"/>
          </a:xfrm>
        </p:spPr>
        <p:txBody>
          <a:bodyPr>
            <a:normAutofit/>
          </a:bodyPr>
          <a:lstStyle/>
          <a:p>
            <a:pPr marL="757136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dirty="0">
                <a:solidFill>
                  <a:schemeClr val="tx1"/>
                </a:solidFill>
              </a:rPr>
              <a:t>All variables defined via</a:t>
            </a:r>
          </a:p>
          <a:p>
            <a:pPr marL="299936" lvl="1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3200" dirty="0" err="1">
                <a:solidFill>
                  <a:srgbClr val="FF0000"/>
                </a:solidFill>
              </a:rPr>
              <a:t>obj.var</a:t>
            </a:r>
            <a:r>
              <a:rPr lang="en-US" altLang="zh-CN" sz="3200" dirty="0">
                <a:solidFill>
                  <a:srgbClr val="FF0000"/>
                </a:solidFill>
              </a:rPr>
              <a:t> = expr</a:t>
            </a:r>
          </a:p>
          <a:p>
            <a:pPr marL="299936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are instance variables </a:t>
            </a:r>
            <a:r>
              <a:rPr lang="en-US" altLang="zh-CN" sz="3200" dirty="0" err="1">
                <a:solidFill>
                  <a:srgbClr val="FF0000"/>
                </a:solidFill>
              </a:rPr>
              <a:t>var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of the object </a:t>
            </a:r>
            <a:r>
              <a:rPr lang="en-US" altLang="zh-CN" sz="3200" dirty="0" err="1">
                <a:solidFill>
                  <a:srgbClr val="FF0000"/>
                </a:solidFill>
              </a:rPr>
              <a:t>obj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614114" y="3325185"/>
          <a:ext cx="5449877" cy="1858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1" name="文档" r:id="rId3" imgW="2004120" imgH="681120" progId="Word.OpenDocumentText.12">
                  <p:embed/>
                </p:oleObj>
              </mc:Choice>
              <mc:Fallback>
                <p:oleObj name="文档" r:id="rId3" imgW="2004120" imgH="68112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4114" y="3325185"/>
                        <a:ext cx="5449877" cy="1858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493534" y="5556439"/>
            <a:ext cx="6052778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value </a:t>
            </a:r>
            <a:r>
              <a:rPr lang="en-US" altLang="zh-CN" sz="2800" dirty="0"/>
              <a:t>is an instance variable of the object bound to the name </a:t>
            </a:r>
            <a:r>
              <a:rPr lang="en-US" altLang="zh-CN" sz="2800" dirty="0">
                <a:solidFill>
                  <a:srgbClr val="FF0000"/>
                </a:solidFill>
              </a:rPr>
              <a:t>self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58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Instance variables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532598" y="1325563"/>
          <a:ext cx="5755996" cy="3998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5" name="文档" r:id="rId4" imgW="1911240" imgH="1338480" progId="Word.OpenDocumentText.12">
                  <p:embed/>
                </p:oleObj>
              </mc:Choice>
              <mc:Fallback>
                <p:oleObj name="文档" r:id="rId4" imgW="1911240" imgH="133848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2598" y="1325563"/>
                        <a:ext cx="5755996" cy="3998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5660742" y="3211216"/>
            <a:ext cx="3128141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Instance variables are dynamically added into objects 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3187" y="5501134"/>
            <a:ext cx="2441762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Red QQ</a:t>
            </a:r>
          </a:p>
          <a:p>
            <a:r>
              <a:rPr lang="en-US" altLang="zh-CN" sz="2400" dirty="0"/>
              <a:t>Blue BYD</a:t>
            </a:r>
          </a:p>
          <a:p>
            <a:r>
              <a:rPr lang="en-US" altLang="zh-CN" sz="2400" dirty="0"/>
              <a:t>&gt;&gt;&gt; 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431896" y="5542558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9054" y="3733798"/>
            <a:ext cx="3440688" cy="805544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1769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Instance variables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398431" y="1067075"/>
          <a:ext cx="5645464" cy="3921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59" name="文档" r:id="rId4" imgW="1911240" imgH="1338120" progId="Word.OpenDocumentText.12">
                  <p:embed/>
                </p:oleObj>
              </mc:Choice>
              <mc:Fallback>
                <p:oleObj name="文档" r:id="rId4" imgW="1911240" imgH="133812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431" y="1067075"/>
                        <a:ext cx="5645464" cy="3921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5381547" y="2447428"/>
            <a:ext cx="2848054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Added instance variable is specific to the object 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9128" y="4757560"/>
            <a:ext cx="6610559" cy="193899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Red QQ</a:t>
            </a:r>
          </a:p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</a:p>
          <a:p>
            <a:r>
              <a:rPr lang="en-US" altLang="zh-CN" sz="2400" dirty="0"/>
              <a:t>  File "D:\Test\fib.py", line 9, in &lt;module&gt;</a:t>
            </a:r>
          </a:p>
          <a:p>
            <a:r>
              <a:rPr lang="en-US" altLang="zh-CN" sz="2400" dirty="0"/>
              <a:t>    print(car2.color,car2.name)</a:t>
            </a: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AttributeError</a:t>
            </a:r>
            <a:r>
              <a:rPr lang="en-US" altLang="zh-CN" sz="2400" dirty="0"/>
              <a:t>: 'Car' object has no attribute 'name'</a:t>
            </a:r>
          </a:p>
        </p:txBody>
      </p:sp>
      <p:sp>
        <p:nvSpPr>
          <p:cNvPr id="8" name="矩形 7"/>
          <p:cNvSpPr/>
          <p:nvPr/>
        </p:nvSpPr>
        <p:spPr>
          <a:xfrm>
            <a:off x="663179" y="4758637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278091" y="3418479"/>
            <a:ext cx="3440688" cy="413944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5913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Instance variables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26464" y="997396"/>
          <a:ext cx="700405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83" name="文档" r:id="rId4" imgW="1911240" imgH="1227240" progId="Word.OpenDocumentText.12">
                  <p:embed/>
                </p:oleObj>
              </mc:Choice>
              <mc:Fallback>
                <p:oleObj name="文档" r:id="rId4" imgW="1911240" imgH="122724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6464" y="997396"/>
                        <a:ext cx="7004050" cy="4503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828489" y="2798470"/>
            <a:ext cx="3128141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An instance variable is deleted from the object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1" y="5114339"/>
            <a:ext cx="8240485" cy="150810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Red QQ</a:t>
            </a:r>
          </a:p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</a:p>
          <a:p>
            <a:r>
              <a:rPr lang="en-US" altLang="zh-CN" sz="2000" dirty="0"/>
              <a:t>  …..</a:t>
            </a:r>
          </a:p>
          <a:p>
            <a:r>
              <a:rPr lang="en-US" altLang="zh-CN" sz="2400" b="1" dirty="0" err="1">
                <a:solidFill>
                  <a:srgbClr val="FF0000"/>
                </a:solidFill>
              </a:rPr>
              <a:t>AttributeError</a:t>
            </a:r>
            <a:r>
              <a:rPr lang="en-US" altLang="zh-CN" sz="2400" dirty="0"/>
              <a:t>: 'Car' object has no attribute 'color'</a:t>
            </a:r>
          </a:p>
        </p:txBody>
      </p:sp>
      <p:sp>
        <p:nvSpPr>
          <p:cNvPr id="8" name="矩形 7"/>
          <p:cNvSpPr/>
          <p:nvPr/>
        </p:nvSpPr>
        <p:spPr>
          <a:xfrm>
            <a:off x="7696820" y="4637585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9378" y="3814558"/>
            <a:ext cx="3222805" cy="444196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0321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178" y="13062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Instance variables</a:t>
            </a:r>
            <a:endParaRPr lang="en-US" b="1" dirty="0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88571" y="2521059"/>
            <a:ext cx="71519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7136" lvl="1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3200" b="1" dirty="0"/>
              <a:t>It is recommended to initialize all the </a:t>
            </a:r>
            <a:r>
              <a:rPr lang="en-US" altLang="zh-CN" sz="3200" b="1" dirty="0">
                <a:solidFill>
                  <a:srgbClr val="FF0000"/>
                </a:solidFill>
              </a:rPr>
              <a:t>instance variables</a:t>
            </a:r>
            <a:r>
              <a:rPr lang="en-US" altLang="zh-CN" sz="3200" b="1" dirty="0"/>
              <a:t> in the constructor </a:t>
            </a:r>
            <a:r>
              <a:rPr lang="en-US" altLang="zh-CN" sz="3200" b="1" dirty="0">
                <a:solidFill>
                  <a:srgbClr val="0000FF"/>
                </a:solidFill>
              </a:rPr>
              <a:t>__</a:t>
            </a:r>
            <a:r>
              <a:rPr lang="en-US" altLang="zh-CN" sz="3200" b="1" dirty="0" err="1">
                <a:solidFill>
                  <a:srgbClr val="0000FF"/>
                </a:solidFill>
              </a:rPr>
              <a:t>init</a:t>
            </a:r>
            <a:r>
              <a:rPr lang="en-US" altLang="zh-CN" sz="3200" b="1" dirty="0">
                <a:solidFill>
                  <a:srgbClr val="0000FF"/>
                </a:solidFill>
              </a:rPr>
              <a:t>__</a:t>
            </a:r>
          </a:p>
        </p:txBody>
      </p:sp>
    </p:spTree>
    <p:extLst>
      <p:ext uri="{BB962C8B-B14F-4D97-AF65-F5344CB8AC3E}">
        <p14:creationId xmlns:p14="http://schemas.microsoft.com/office/powerpoint/2010/main" val="65704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Classes and objects</a:t>
            </a:r>
          </a:p>
          <a:p>
            <a:pPr lvl="1"/>
            <a:r>
              <a:rPr lang="en-US" altLang="zh-CN" dirty="0"/>
              <a:t>Instance variables</a:t>
            </a:r>
          </a:p>
          <a:p>
            <a:pPr lvl="1"/>
            <a:r>
              <a:rPr lang="en-US" altLang="zh-CN" dirty="0"/>
              <a:t>Class variables</a:t>
            </a:r>
          </a:p>
          <a:p>
            <a:pPr lvl="1"/>
            <a:r>
              <a:rPr lang="en-US" altLang="zh-CN" dirty="0"/>
              <a:t>Instance methods</a:t>
            </a:r>
          </a:p>
          <a:p>
            <a:pPr lvl="1"/>
            <a:r>
              <a:rPr lang="en-US" altLang="zh-CN" dirty="0"/>
              <a:t>Class methods</a:t>
            </a:r>
          </a:p>
          <a:p>
            <a:pPr lvl="1"/>
            <a:r>
              <a:rPr lang="en-US" altLang="zh-CN" dirty="0"/>
              <a:t>Access</a:t>
            </a:r>
          </a:p>
          <a:p>
            <a:pPr lvl="1"/>
            <a:r>
              <a:rPr lang="en-US" altLang="zh-CN" dirty="0"/>
              <a:t>Private and public attributes</a:t>
            </a:r>
          </a:p>
          <a:p>
            <a:pPr lvl="1"/>
            <a:r>
              <a:rPr lang="en-US" altLang="zh-CN" dirty="0"/>
              <a:t>Special method names</a:t>
            </a:r>
          </a:p>
          <a:p>
            <a:r>
              <a:rPr lang="en-US" altLang="zh-CN" dirty="0"/>
              <a:t>Inheritance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Class variables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84560" y="1388226"/>
            <a:ext cx="8265319" cy="5290388"/>
          </a:xfrm>
        </p:spPr>
        <p:txBody>
          <a:bodyPr>
            <a:normAutofit/>
          </a:bodyPr>
          <a:lstStyle/>
          <a:p>
            <a:pPr marL="757136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dirty="0">
                <a:solidFill>
                  <a:schemeClr val="tx1"/>
                </a:solidFill>
              </a:rPr>
              <a:t>All variables defined via</a:t>
            </a:r>
          </a:p>
          <a:p>
            <a:pPr marL="299936" lvl="1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3200" dirty="0" err="1">
                <a:solidFill>
                  <a:srgbClr val="FF0000"/>
                </a:solidFill>
              </a:rPr>
              <a:t>var</a:t>
            </a:r>
            <a:r>
              <a:rPr lang="en-US" altLang="zh-CN" sz="3200" dirty="0">
                <a:solidFill>
                  <a:srgbClr val="FF0000"/>
                </a:solidFill>
              </a:rPr>
              <a:t> = expr</a:t>
            </a:r>
          </a:p>
          <a:p>
            <a:pPr marL="299936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in the class definition are class variables of the </a:t>
            </a:r>
            <a:r>
              <a:rPr lang="en-US" altLang="zh-CN" sz="3200" dirty="0">
                <a:solidFill>
                  <a:srgbClr val="FF0000"/>
                </a:solidFill>
              </a:rPr>
              <a:t>class object, shared by all its instances.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688975" y="3530600"/>
          <a:ext cx="8047038" cy="296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07" name="文档" r:id="rId4" imgW="2966040" imgH="1093680" progId="Word.OpenDocumentText.12">
                  <p:embed/>
                </p:oleObj>
              </mc:Choice>
              <mc:Fallback>
                <p:oleObj name="文档" r:id="rId4" imgW="2966040" imgH="109368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8975" y="3530600"/>
                        <a:ext cx="8047038" cy="29686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1386947" y="3951879"/>
            <a:ext cx="4992081" cy="413944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83968" y="5666565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</a:rPr>
              <a:t>classvariable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err="1">
                <a:solidFill>
                  <a:prstClr val="white"/>
                </a:solidFill>
              </a:rPr>
              <a:t>classvariable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16813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Class variables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84560" y="1388226"/>
            <a:ext cx="8265319" cy="5290388"/>
          </a:xfrm>
        </p:spPr>
        <p:txBody>
          <a:bodyPr>
            <a:normAutofit/>
          </a:bodyPr>
          <a:lstStyle/>
          <a:p>
            <a:pPr marL="757136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dirty="0">
                <a:solidFill>
                  <a:schemeClr val="tx1"/>
                </a:solidFill>
              </a:rPr>
              <a:t>All variables defined via</a:t>
            </a:r>
          </a:p>
          <a:p>
            <a:pPr marL="299936" lvl="1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3200" dirty="0" err="1">
                <a:solidFill>
                  <a:srgbClr val="FF0000"/>
                </a:solidFill>
              </a:rPr>
              <a:t>var</a:t>
            </a:r>
            <a:r>
              <a:rPr lang="en-US" altLang="zh-CN" sz="3200" dirty="0">
                <a:solidFill>
                  <a:srgbClr val="FF0000"/>
                </a:solidFill>
              </a:rPr>
              <a:t> = expr</a:t>
            </a:r>
          </a:p>
          <a:p>
            <a:pPr marL="299936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in the class definition are class variables of the </a:t>
            </a:r>
            <a:r>
              <a:rPr lang="en-US" altLang="zh-CN" sz="3200" dirty="0">
                <a:solidFill>
                  <a:srgbClr val="FF0000"/>
                </a:solidFill>
              </a:rPr>
              <a:t>class object, shared by all its instances.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693738" y="3530600"/>
          <a:ext cx="8056562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31" name="文档" r:id="rId3" imgW="2966040" imgH="1093680" progId="Word.OpenDocumentText.12">
                  <p:embed/>
                </p:oleObj>
              </mc:Choice>
              <mc:Fallback>
                <p:oleObj name="文档" r:id="rId3" imgW="2966040" imgH="109368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738" y="3530600"/>
                        <a:ext cx="8056562" cy="296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283968" y="5653846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</a:rPr>
              <a:t>instancevariable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err="1">
                <a:solidFill>
                  <a:prstClr val="white"/>
                </a:solidFill>
              </a:rPr>
              <a:t>classvariable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826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Class variables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917802" y="1434421"/>
          <a:ext cx="6886575" cy="319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5" name="文档" r:id="rId4" imgW="2546280" imgH="1338480" progId="Word.OpenDocumentText.12">
                  <p:embed/>
                </p:oleObj>
              </mc:Choice>
              <mc:Fallback>
                <p:oleObj name="文档" r:id="rId4" imgW="2546280" imgH="133848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7802" y="1434421"/>
                        <a:ext cx="6886575" cy="319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1408719" y="2715614"/>
            <a:ext cx="4763481" cy="354155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44690" y="3303444"/>
            <a:ext cx="4077681" cy="354155"/>
          </a:xfrm>
          <a:prstGeom prst="roundRect">
            <a:avLst/>
          </a:prstGeom>
          <a:noFill/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956322" y="3211052"/>
            <a:ext cx="3262391" cy="95410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A class variable is dynamically added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408719" y="1737075"/>
            <a:ext cx="4763481" cy="354155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63630" y="4886621"/>
            <a:ext cx="2982686" cy="1815882"/>
          </a:xfrm>
          <a:prstGeom prst="rect">
            <a:avLst/>
          </a:prstGeom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classvariable</a:t>
            </a:r>
            <a:endParaRPr lang="en-US" altLang="zh-CN" sz="2800" dirty="0"/>
          </a:p>
          <a:p>
            <a:r>
              <a:rPr lang="en-US" altLang="zh-CN" sz="2800" dirty="0"/>
              <a:t>classvariable2</a:t>
            </a:r>
          </a:p>
          <a:p>
            <a:r>
              <a:rPr lang="en-US" altLang="zh-CN" sz="2800" dirty="0" err="1"/>
              <a:t>AddValue</a:t>
            </a:r>
            <a:endParaRPr lang="en-US" altLang="zh-CN" sz="2800" dirty="0"/>
          </a:p>
          <a:p>
            <a:r>
              <a:rPr lang="en-US" altLang="zh-CN" sz="2800" dirty="0"/>
              <a:t>&gt;&gt;&gt; </a:t>
            </a: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1254040" y="4938792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80350" y="1360396"/>
            <a:ext cx="2502393" cy="95410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Defined in different places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2421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5" grpId="0" animBg="1"/>
      <p:bldP spid="11" grpId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Class variables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392238" y="1336675"/>
          <a:ext cx="6892925" cy="354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79" name="文档" r:id="rId4" imgW="1875960" imgH="966960" progId="Word.OpenDocumentText.12">
                  <p:embed/>
                </p:oleObj>
              </mc:Choice>
              <mc:Fallback>
                <p:oleObj name="文档" r:id="rId4" imgW="1875960" imgH="96696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2238" y="1336675"/>
                        <a:ext cx="6892925" cy="35448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圆角矩形 6"/>
          <p:cNvSpPr/>
          <p:nvPr/>
        </p:nvSpPr>
        <p:spPr>
          <a:xfrm>
            <a:off x="1156226" y="3473666"/>
            <a:ext cx="2236858" cy="354155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14707" y="3178515"/>
            <a:ext cx="3262391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A class variable is dynamically deleted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93372" y="4745105"/>
            <a:ext cx="7565571" cy="1569660"/>
          </a:xfrm>
          <a:prstGeom prst="rect">
            <a:avLst/>
          </a:prstGeom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classvariable</a:t>
            </a:r>
            <a:endParaRPr lang="en-US" altLang="zh-CN" sz="2400" dirty="0"/>
          </a:p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</a:p>
          <a:p>
            <a:r>
              <a:rPr lang="en-US" altLang="zh-CN" sz="2400" dirty="0"/>
              <a:t>  ….</a:t>
            </a: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AttributeError</a:t>
            </a:r>
            <a:r>
              <a:rPr lang="en-US" altLang="zh-CN" sz="2400" dirty="0"/>
              <a:t>: type object 'A' has no attribute 'value'</a:t>
            </a:r>
          </a:p>
        </p:txBody>
      </p:sp>
      <p:sp>
        <p:nvSpPr>
          <p:cNvPr id="11" name="矩形 10"/>
          <p:cNvSpPr/>
          <p:nvPr/>
        </p:nvSpPr>
        <p:spPr>
          <a:xfrm>
            <a:off x="75614" y="4884872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5178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Class variables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84560" y="1325563"/>
            <a:ext cx="8265319" cy="2160517"/>
          </a:xfrm>
        </p:spPr>
        <p:txBody>
          <a:bodyPr>
            <a:normAutofit/>
          </a:bodyPr>
          <a:lstStyle/>
          <a:p>
            <a:pPr marL="757136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600" dirty="0">
                <a:solidFill>
                  <a:schemeClr val="tx1"/>
                </a:solidFill>
              </a:rPr>
              <a:t>It is recommended to initialize all the class variables </a:t>
            </a:r>
            <a:r>
              <a:rPr lang="en-US" altLang="zh-CN" sz="3600" dirty="0">
                <a:solidFill>
                  <a:srgbClr val="FF0000"/>
                </a:solidFill>
              </a:rPr>
              <a:t>at the beginning </a:t>
            </a:r>
            <a:r>
              <a:rPr lang="en-US" altLang="zh-CN" sz="3600" dirty="0">
                <a:solidFill>
                  <a:schemeClr val="tx1"/>
                </a:solidFill>
              </a:rPr>
              <a:t>of the class definition</a:t>
            </a:r>
          </a:p>
          <a:p>
            <a:pPr marL="299936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altLang="zh-CN" sz="3200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168400" y="3309938"/>
          <a:ext cx="6864350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03" name="文档" r:id="rId3" imgW="2546280" imgH="1338120" progId="Word.OpenDocumentText.12">
                  <p:embed/>
                </p:oleObj>
              </mc:Choice>
              <mc:Fallback>
                <p:oleObj name="文档" r:id="rId3" imgW="2546280" imgH="133812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8400" y="3309938"/>
                        <a:ext cx="6864350" cy="360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1375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Classes and objects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Instance variables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 variables</a:t>
            </a:r>
          </a:p>
          <a:p>
            <a:pPr lvl="1"/>
            <a:r>
              <a:rPr lang="en-US" altLang="zh-CN" dirty="0"/>
              <a:t>Instance methods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 methods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Access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Private and public attributes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Special method names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Inheritance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199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Instance methods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84560" y="1388226"/>
            <a:ext cx="8265319" cy="5290388"/>
          </a:xfrm>
        </p:spPr>
        <p:txBody>
          <a:bodyPr>
            <a:normAutofit/>
          </a:bodyPr>
          <a:lstStyle/>
          <a:p>
            <a:pPr marL="757136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dirty="0">
                <a:solidFill>
                  <a:schemeClr val="tx1"/>
                </a:solidFill>
              </a:rPr>
              <a:t>The first parameter of instance methods are the instance </a:t>
            </a:r>
            <a:r>
              <a:rPr lang="en-US" altLang="zh-CN" sz="3200" dirty="0">
                <a:solidFill>
                  <a:srgbClr val="FF0000"/>
                </a:solidFill>
              </a:rPr>
              <a:t>object</a:t>
            </a:r>
            <a:r>
              <a:rPr lang="en-US" altLang="zh-CN" sz="3200" dirty="0">
                <a:solidFill>
                  <a:schemeClr val="tx1"/>
                </a:solidFill>
              </a:rPr>
              <a:t>, i.e., </a:t>
            </a:r>
            <a:r>
              <a:rPr lang="en-US" altLang="zh-CN" sz="3200" dirty="0">
                <a:solidFill>
                  <a:srgbClr val="FF0000"/>
                </a:solidFill>
              </a:rPr>
              <a:t>self </a:t>
            </a:r>
            <a:r>
              <a:rPr lang="zh-CN" altLang="en-US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(you may use other names)</a:t>
            </a:r>
          </a:p>
          <a:p>
            <a:pPr marL="299936" lvl="1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209675" y="2954338"/>
          <a:ext cx="6626225" cy="309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27" name="文档" r:id="rId4" imgW="2004120" imgH="936720" progId="Word.OpenDocumentText.12">
                  <p:embed/>
                </p:oleObj>
              </mc:Choice>
              <mc:Fallback>
                <p:oleObj name="文档" r:id="rId4" imgW="2004120" imgH="93672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09675" y="2954338"/>
                        <a:ext cx="6626225" cy="30940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209675" y="6155394"/>
            <a:ext cx="6866695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</a:rPr>
              <a:t>__</a:t>
            </a:r>
            <a:r>
              <a:rPr lang="en-US" altLang="zh-CN" sz="2800" dirty="0" err="1">
                <a:solidFill>
                  <a:srgbClr val="0000FF"/>
                </a:solidFill>
              </a:rPr>
              <a:t>init</a:t>
            </a:r>
            <a:r>
              <a:rPr lang="en-US" altLang="zh-CN" sz="2800" dirty="0">
                <a:solidFill>
                  <a:srgbClr val="0000FF"/>
                </a:solidFill>
              </a:rPr>
              <a:t>__ </a:t>
            </a:r>
            <a:r>
              <a:rPr lang="en-US" altLang="zh-CN" sz="2800" dirty="0">
                <a:solidFill>
                  <a:srgbClr val="FF0000"/>
                </a:solidFill>
              </a:rPr>
              <a:t>and </a:t>
            </a:r>
            <a:r>
              <a:rPr lang="en-US" altLang="zh-CN" sz="2800" dirty="0" err="1">
                <a:solidFill>
                  <a:srgbClr val="0000FF"/>
                </a:solidFill>
              </a:rPr>
              <a:t>GetValue</a:t>
            </a:r>
            <a:r>
              <a:rPr lang="en-US" altLang="zh-CN" sz="2800" dirty="0">
                <a:solidFill>
                  <a:srgbClr val="FF0000"/>
                </a:solidFill>
              </a:rPr>
              <a:t> are instance methods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7366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Instance methods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134237" y="1212358"/>
          <a:ext cx="5626100" cy="475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1" name="文档" r:id="rId4" imgW="1410480" imgH="1186200" progId="Word.OpenDocumentText.12">
                  <p:embed/>
                </p:oleObj>
              </mc:Choice>
              <mc:Fallback>
                <p:oleObj name="文档" r:id="rId4" imgW="1410480" imgH="118620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4237" y="1212358"/>
                        <a:ext cx="5626100" cy="4757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632857" y="5829662"/>
            <a:ext cx="4572000" cy="83099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altLang="zh-CN" sz="2400" dirty="0"/>
              <a:t>&lt;function </a:t>
            </a:r>
            <a:r>
              <a:rPr lang="en-US" altLang="zh-CN" sz="2400" dirty="0" err="1"/>
              <a:t>SetValue</a:t>
            </a:r>
            <a:r>
              <a:rPr lang="en-US" altLang="zh-CN" sz="2400" dirty="0"/>
              <a:t> at 0x03032150&gt;</a:t>
            </a:r>
          </a:p>
          <a:p>
            <a:r>
              <a:rPr lang="en-US" altLang="zh-CN" sz="2400" dirty="0"/>
              <a:t>&gt;&gt;&gt; 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403033" y="5770208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958513" y="4326699"/>
            <a:ext cx="4149858" cy="354155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9494" y="3719483"/>
            <a:ext cx="2699019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</a:rPr>
              <a:t>a.SetValue</a:t>
            </a:r>
            <a:r>
              <a:rPr lang="en-US" altLang="zh-CN" sz="2800" dirty="0">
                <a:solidFill>
                  <a:srgbClr val="FF0000"/>
                </a:solidFill>
              </a:rPr>
              <a:t> is an instance variable, not an instance method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923779" y="3181933"/>
            <a:ext cx="4077681" cy="777535"/>
          </a:xfrm>
          <a:prstGeom prst="roundRect">
            <a:avLst/>
          </a:prstGeom>
          <a:noFill/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68470" y="1395747"/>
            <a:ext cx="2846333" cy="181588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SetValue</a:t>
            </a:r>
            <a:r>
              <a:rPr lang="en-US" altLang="zh-CN" sz="2800" dirty="0"/>
              <a:t> is a normal function, not an instance method</a:t>
            </a:r>
            <a:endParaRPr lang="zh-CN" altLang="en-US" sz="2800" dirty="0"/>
          </a:p>
        </p:txBody>
      </p:sp>
      <p:sp>
        <p:nvSpPr>
          <p:cNvPr id="14" name="圆角矩形 13"/>
          <p:cNvSpPr/>
          <p:nvPr/>
        </p:nvSpPr>
        <p:spPr>
          <a:xfrm>
            <a:off x="3077947" y="5104685"/>
            <a:ext cx="3126910" cy="354155"/>
          </a:xfrm>
          <a:prstGeom prst="roundRect">
            <a:avLst/>
          </a:prstGeom>
          <a:noFill/>
          <a:ln w="539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395151" y="4907897"/>
            <a:ext cx="2365185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/>
              <a:t>Called with the object  as first argument</a:t>
            </a:r>
            <a:endParaRPr lang="zh-CN" altLang="en-US" sz="2800" b="1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58911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Instance methods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250562" y="980395"/>
          <a:ext cx="7072312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5" name="文档" r:id="rId4" imgW="2205360" imgH="1437480" progId="Word.OpenDocumentText.12">
                  <p:embed/>
                </p:oleObj>
              </mc:Choice>
              <mc:Fallback>
                <p:oleObj name="文档" r:id="rId4" imgW="2205360" imgH="143748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0562" y="980395"/>
                        <a:ext cx="7072312" cy="462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1299863" y="5546634"/>
            <a:ext cx="6080652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/>
              <a:t>&lt;bound method </a:t>
            </a:r>
            <a:r>
              <a:rPr lang="en-US" altLang="zh-CN" sz="2800" b="1" dirty="0" err="1"/>
              <a:t>SetValue</a:t>
            </a:r>
            <a:r>
              <a:rPr lang="en-US" altLang="zh-CN" sz="2800" b="1" dirty="0"/>
              <a:t> of &lt;__</a:t>
            </a:r>
            <a:r>
              <a:rPr lang="en-US" altLang="zh-CN" sz="2800" b="1" dirty="0" err="1"/>
              <a:t>main__.A</a:t>
            </a:r>
            <a:r>
              <a:rPr lang="en-US" altLang="zh-CN" sz="2800" b="1" dirty="0"/>
              <a:t> object at 0x02FE8470&gt;&gt;</a:t>
            </a:r>
          </a:p>
        </p:txBody>
      </p:sp>
      <p:sp>
        <p:nvSpPr>
          <p:cNvPr id="17" name="矩形 16"/>
          <p:cNvSpPr/>
          <p:nvPr/>
        </p:nvSpPr>
        <p:spPr>
          <a:xfrm>
            <a:off x="70039" y="5546634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37085" y="4228728"/>
            <a:ext cx="7121658" cy="354155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237357" y="2305958"/>
            <a:ext cx="2699019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Dynamically add </a:t>
            </a:r>
            <a:r>
              <a:rPr lang="en-US" altLang="zh-CN" sz="2800" b="1" dirty="0" err="1"/>
              <a:t>SetValue</a:t>
            </a:r>
            <a:r>
              <a:rPr lang="en-US" altLang="zh-CN" sz="2800" dirty="0">
                <a:solidFill>
                  <a:srgbClr val="FF0000"/>
                </a:solidFill>
              </a:rPr>
              <a:t> as an instance method of the object </a:t>
            </a:r>
            <a:r>
              <a:rPr lang="en-US" altLang="zh-CN" sz="2800" b="1" dirty="0"/>
              <a:t>a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14693" y="988002"/>
            <a:ext cx="2310793" cy="354155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827525" y="947673"/>
            <a:ext cx="3405901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import module types</a:t>
            </a:r>
            <a:endParaRPr lang="en-US" altLang="zh-CN" sz="2800" b="1" dirty="0"/>
          </a:p>
        </p:txBody>
      </p:sp>
      <p:sp>
        <p:nvSpPr>
          <p:cNvPr id="22" name="圆角矩形 21"/>
          <p:cNvSpPr/>
          <p:nvPr/>
        </p:nvSpPr>
        <p:spPr>
          <a:xfrm>
            <a:off x="189784" y="4930022"/>
            <a:ext cx="2574186" cy="354155"/>
          </a:xfrm>
          <a:prstGeom prst="roundRect">
            <a:avLst/>
          </a:prstGeom>
          <a:noFill/>
          <a:ln w="539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377472" y="4875239"/>
            <a:ext cx="5450842" cy="52322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/>
              <a:t>Direct call </a:t>
            </a:r>
            <a:r>
              <a:rPr lang="en-US" altLang="zh-CN" sz="2800" b="1" dirty="0" err="1">
                <a:solidFill>
                  <a:srgbClr val="FF0000"/>
                </a:solidFill>
              </a:rPr>
              <a:t>SetValue</a:t>
            </a:r>
            <a:r>
              <a:rPr lang="en-US" altLang="zh-CN" sz="2800" b="1" dirty="0"/>
              <a:t> via the object </a:t>
            </a:r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61210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Instance methods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311182"/>
              </p:ext>
            </p:extLst>
          </p:nvPr>
        </p:nvGraphicFramePr>
        <p:xfrm>
          <a:off x="1140052" y="1059442"/>
          <a:ext cx="5567362" cy="374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99" name="Document" r:id="rId5" imgW="1432080" imgH="966960" progId="Word.OpenDocumentText.12">
                  <p:embed/>
                </p:oleObj>
              </mc:Choice>
              <mc:Fallback>
                <p:oleObj name="Document" r:id="rId5" imgW="1432080" imgH="96696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0052" y="1059442"/>
                        <a:ext cx="5567362" cy="374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圆角矩形 11"/>
          <p:cNvSpPr/>
          <p:nvPr/>
        </p:nvSpPr>
        <p:spPr>
          <a:xfrm>
            <a:off x="953339" y="3725184"/>
            <a:ext cx="2970394" cy="354155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00606" y="3369352"/>
            <a:ext cx="3411754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An instance method is dynamically deleted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21635" y="4757237"/>
            <a:ext cx="7071251" cy="193899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&lt;bound method </a:t>
            </a:r>
            <a:r>
              <a:rPr lang="en-US" altLang="zh-CN" sz="2400" dirty="0" err="1"/>
              <a:t>GetValue</a:t>
            </a:r>
            <a:r>
              <a:rPr lang="en-US" altLang="zh-CN" sz="2400" dirty="0"/>
              <a:t> of &lt;__</a:t>
            </a:r>
            <a:r>
              <a:rPr lang="en-US" altLang="zh-CN" sz="2400" dirty="0" err="1"/>
              <a:t>main__.A</a:t>
            </a:r>
            <a:r>
              <a:rPr lang="en-US" altLang="zh-CN" sz="2400" dirty="0"/>
              <a:t> object at 0x035984F0&gt;&gt;</a:t>
            </a:r>
          </a:p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</a:p>
          <a:p>
            <a:r>
              <a:rPr lang="en-US" altLang="zh-CN" sz="2400" dirty="0"/>
              <a:t>…..</a:t>
            </a:r>
          </a:p>
          <a:p>
            <a:r>
              <a:rPr lang="en-US" altLang="zh-CN" sz="2400" b="1" dirty="0" err="1">
                <a:solidFill>
                  <a:srgbClr val="FF0000"/>
                </a:solidFill>
              </a:rPr>
              <a:t>AttributeError</a:t>
            </a:r>
            <a:r>
              <a:rPr lang="en-US" altLang="zh-CN" sz="2400" dirty="0"/>
              <a:t>: 'A' object has no attribute ‘</a:t>
            </a:r>
            <a:r>
              <a:rPr lang="en-US" altLang="zh-CN" sz="2400" dirty="0" err="1"/>
              <a:t>GetValue</a:t>
            </a:r>
            <a:r>
              <a:rPr lang="en-US" altLang="zh-CN" sz="2400" dirty="0"/>
              <a:t>'</a:t>
            </a:r>
          </a:p>
        </p:txBody>
      </p:sp>
      <p:sp>
        <p:nvSpPr>
          <p:cNvPr id="15" name="矩形 14"/>
          <p:cNvSpPr/>
          <p:nvPr/>
        </p:nvSpPr>
        <p:spPr>
          <a:xfrm>
            <a:off x="91811" y="5318034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2511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D4808-8558-4EF7-967A-77479325D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875729-5B51-4B5E-A5C9-EFBDD073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5ACFECC-ECE8-46C8-9465-4195384FE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556" y="687017"/>
            <a:ext cx="7200900" cy="388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9ECC68-0F3A-428B-A5B7-61882FD3F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739286"/>
            <a:ext cx="4676775" cy="1743075"/>
          </a:xfrm>
          <a:prstGeom prst="rect">
            <a:avLst/>
          </a:prstGeom>
        </p:spPr>
      </p:pic>
      <p:sp>
        <p:nvSpPr>
          <p:cNvPr id="9" name="左大括号 8">
            <a:extLst>
              <a:ext uri="{FF2B5EF4-FFF2-40B4-BE49-F238E27FC236}">
                <a16:creationId xmlns:a16="http://schemas.microsoft.com/office/drawing/2014/main" id="{78833EF9-589E-48D8-BBCC-1C722E095EE3}"/>
              </a:ext>
            </a:extLst>
          </p:cNvPr>
          <p:cNvSpPr/>
          <p:nvPr/>
        </p:nvSpPr>
        <p:spPr>
          <a:xfrm>
            <a:off x="1508606" y="548680"/>
            <a:ext cx="720080" cy="28803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030C694C-7437-43B6-B6E7-9BC0BDA31EBB}"/>
              </a:ext>
            </a:extLst>
          </p:cNvPr>
          <p:cNvSpPr/>
          <p:nvPr/>
        </p:nvSpPr>
        <p:spPr>
          <a:xfrm rot="10800000">
            <a:off x="5452529" y="3762612"/>
            <a:ext cx="720080" cy="16325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E93D15-AF01-4218-9784-2FB5EA095D72}"/>
              </a:ext>
            </a:extLst>
          </p:cNvPr>
          <p:cNvSpPr txBox="1"/>
          <p:nvPr/>
        </p:nvSpPr>
        <p:spPr>
          <a:xfrm>
            <a:off x="348888" y="1733418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Classes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A2A5896-14A3-424F-A62B-8C1E7026A6CC}"/>
              </a:ext>
            </a:extLst>
          </p:cNvPr>
          <p:cNvSpPr txBox="1"/>
          <p:nvPr/>
        </p:nvSpPr>
        <p:spPr>
          <a:xfrm>
            <a:off x="6198678" y="4268849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Car Objects</a:t>
            </a:r>
            <a:endParaRPr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86CE17-8B55-4BF4-A968-4A23EF806197}"/>
              </a:ext>
            </a:extLst>
          </p:cNvPr>
          <p:cNvSpPr txBox="1"/>
          <p:nvPr/>
        </p:nvSpPr>
        <p:spPr>
          <a:xfrm>
            <a:off x="2612533" y="2932048"/>
            <a:ext cx="204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Car Class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62442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Instance methods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73869" y="2182883"/>
            <a:ext cx="8265319" cy="2160517"/>
          </a:xfrm>
        </p:spPr>
        <p:txBody>
          <a:bodyPr>
            <a:normAutofit/>
          </a:bodyPr>
          <a:lstStyle/>
          <a:p>
            <a:pPr marL="757136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600" dirty="0">
                <a:solidFill>
                  <a:schemeClr val="tx1"/>
                </a:solidFill>
              </a:rPr>
              <a:t>It is recommended to define all the instance methods </a:t>
            </a:r>
            <a:r>
              <a:rPr lang="en-US" altLang="zh-CN" sz="3600" dirty="0">
                <a:solidFill>
                  <a:srgbClr val="FF0000"/>
                </a:solidFill>
              </a:rPr>
              <a:t>in class definition</a:t>
            </a:r>
          </a:p>
          <a:p>
            <a:pPr marL="299936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altLang="zh-C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636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Classes and objects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Instance variables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 variables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Instance methods</a:t>
            </a:r>
          </a:p>
          <a:p>
            <a:pPr lvl="1"/>
            <a:r>
              <a:rPr lang="en-US" altLang="zh-CN" dirty="0"/>
              <a:t>Class methods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Access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Private and public attributes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Special method names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Inheritance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686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Class methods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73674" y="1388226"/>
            <a:ext cx="8265319" cy="5290388"/>
          </a:xfrm>
        </p:spPr>
        <p:txBody>
          <a:bodyPr>
            <a:normAutofit/>
          </a:bodyPr>
          <a:lstStyle/>
          <a:p>
            <a:pPr marL="757136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dirty="0">
                <a:solidFill>
                  <a:schemeClr val="tx1"/>
                </a:solidFill>
              </a:rPr>
              <a:t>The first parameter of class methods is the class </a:t>
            </a:r>
            <a:r>
              <a:rPr lang="en-US" altLang="zh-CN" sz="3200" dirty="0">
                <a:solidFill>
                  <a:srgbClr val="FF0000"/>
                </a:solidFill>
              </a:rPr>
              <a:t>object</a:t>
            </a:r>
            <a:r>
              <a:rPr lang="en-US" altLang="zh-CN" sz="3200" dirty="0">
                <a:solidFill>
                  <a:schemeClr val="tx1"/>
                </a:solidFill>
              </a:rPr>
              <a:t>, i.e., </a:t>
            </a:r>
            <a:r>
              <a:rPr lang="en-US" altLang="zh-CN" sz="3200" dirty="0" err="1">
                <a:solidFill>
                  <a:srgbClr val="FF0000"/>
                </a:solidFill>
              </a:rPr>
              <a:t>cls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299936" lvl="1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13013" y="2690573"/>
          <a:ext cx="5641474" cy="3008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23" name="文档" r:id="rId4" imgW="2004120" imgH="1070640" progId="Word.OpenDocumentText.12">
                  <p:embed/>
                </p:oleObj>
              </mc:Choice>
              <mc:Fallback>
                <p:oleObj name="文档" r:id="rId4" imgW="2004120" imgH="107064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013" y="2690573"/>
                        <a:ext cx="5641474" cy="3008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258785" y="5809574"/>
            <a:ext cx="5752251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&lt;bound method </a:t>
            </a:r>
            <a:r>
              <a:rPr lang="en-US" altLang="zh-CN" sz="2800" dirty="0" err="1"/>
              <a:t>A.GetClassValue</a:t>
            </a:r>
            <a:r>
              <a:rPr lang="en-US" altLang="zh-CN" sz="2800" dirty="0"/>
              <a:t> of &lt;class '__</a:t>
            </a:r>
            <a:r>
              <a:rPr lang="en-US" altLang="zh-CN" sz="2800" dirty="0" err="1"/>
              <a:t>main__.A</a:t>
            </a:r>
            <a:r>
              <a:rPr lang="en-US" altLang="zh-CN" sz="2800" dirty="0"/>
              <a:t>'&gt;&gt;</a:t>
            </a:r>
            <a:endParaRPr lang="zh-CN" altLang="en-US" sz="2800" dirty="0"/>
          </a:p>
        </p:txBody>
      </p:sp>
      <p:sp>
        <p:nvSpPr>
          <p:cNvPr id="6" name="圆角矩形 5"/>
          <p:cNvSpPr/>
          <p:nvPr/>
        </p:nvSpPr>
        <p:spPr>
          <a:xfrm>
            <a:off x="838199" y="3995057"/>
            <a:ext cx="4484915" cy="1110343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36146" y="2705794"/>
            <a:ext cx="2729419" cy="2677656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@</a:t>
            </a:r>
            <a:r>
              <a:rPr lang="en-US" altLang="zh-CN" sz="2800" dirty="0" err="1"/>
              <a:t>classmethod</a:t>
            </a:r>
            <a:r>
              <a:rPr lang="en-US" altLang="zh-CN" sz="2800" dirty="0"/>
              <a:t> is a </a:t>
            </a:r>
            <a:r>
              <a:rPr lang="en-US" altLang="zh-CN" sz="2800" dirty="0">
                <a:solidFill>
                  <a:srgbClr val="FF0000"/>
                </a:solidFill>
              </a:rPr>
              <a:t>Decorator</a:t>
            </a:r>
            <a:r>
              <a:rPr lang="en-US" altLang="zh-CN" sz="2800" dirty="0"/>
              <a:t> claiming</a:t>
            </a:r>
            <a:r>
              <a:rPr lang="zh-CN" altLang="en-US" sz="2800" dirty="0"/>
              <a:t> </a:t>
            </a:r>
            <a:r>
              <a:rPr lang="en-US" altLang="zh-CN" sz="2800" dirty="0"/>
              <a:t>that the function defined </a:t>
            </a:r>
            <a:r>
              <a:rPr lang="en-US" altLang="zh-CN" sz="2800" dirty="0">
                <a:solidFill>
                  <a:srgbClr val="FF0000"/>
                </a:solidFill>
              </a:rPr>
              <a:t>following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this</a:t>
            </a:r>
            <a:r>
              <a:rPr lang="en-US" altLang="zh-CN" sz="2800" dirty="0"/>
              <a:t> is a </a:t>
            </a:r>
            <a:r>
              <a:rPr lang="en-US" altLang="zh-CN" sz="2800" dirty="0">
                <a:solidFill>
                  <a:srgbClr val="0000FF"/>
                </a:solidFill>
              </a:rPr>
              <a:t>class method</a:t>
            </a:r>
          </a:p>
        </p:txBody>
      </p:sp>
      <p:sp>
        <p:nvSpPr>
          <p:cNvPr id="8" name="矩形 7"/>
          <p:cNvSpPr/>
          <p:nvPr/>
        </p:nvSpPr>
        <p:spPr>
          <a:xfrm>
            <a:off x="1016283" y="5830209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15325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982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latin typeface="+mn-lt"/>
              </a:rPr>
              <a:t>cls</a:t>
            </a:r>
            <a:r>
              <a:rPr lang="en-US" b="1" dirty="0">
                <a:latin typeface="+mn-lt"/>
              </a:rPr>
              <a:t> Parameter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quarter" idx="10"/>
          </p:nvPr>
        </p:nvSpPr>
        <p:spPr>
          <a:xfrm>
            <a:off x="197945" y="1597706"/>
            <a:ext cx="8643938" cy="3812494"/>
          </a:xfrm>
        </p:spPr>
        <p:txBody>
          <a:bodyPr>
            <a:normAutofit/>
          </a:bodyPr>
          <a:lstStyle/>
          <a:p>
            <a:pPr marL="757136" lvl="1" indent="-457200">
              <a:spcAft>
                <a:spcPts val="6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The </a:t>
            </a:r>
            <a:r>
              <a:rPr lang="en-US" altLang="zh-CN" sz="3200" b="1" dirty="0">
                <a:solidFill>
                  <a:srgbClr val="FF0000"/>
                </a:solidFill>
              </a:rPr>
              <a:t>first parameter </a:t>
            </a:r>
            <a:r>
              <a:rPr lang="en-US" altLang="zh-CN" sz="3200" b="1" dirty="0">
                <a:solidFill>
                  <a:schemeClr val="tx1"/>
                </a:solidFill>
              </a:rPr>
              <a:t>of all class methods is bound to </a:t>
            </a:r>
            <a:r>
              <a:rPr lang="en-US" altLang="zh-CN" sz="3200" b="1" dirty="0">
                <a:solidFill>
                  <a:srgbClr val="FF0000"/>
                </a:solidFill>
              </a:rPr>
              <a:t>the class object</a:t>
            </a:r>
          </a:p>
          <a:p>
            <a:pPr marL="757136" lvl="1" indent="-457200">
              <a:spcAft>
                <a:spcPts val="6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The name of the </a:t>
            </a:r>
            <a:r>
              <a:rPr lang="en-US" altLang="zh-CN" sz="3200" b="1" dirty="0">
                <a:solidFill>
                  <a:srgbClr val="FF0000"/>
                </a:solidFill>
              </a:rPr>
              <a:t>first parameter </a:t>
            </a:r>
            <a:r>
              <a:rPr lang="en-US" altLang="zh-CN" sz="3200" b="1" dirty="0">
                <a:solidFill>
                  <a:schemeClr val="tx1"/>
                </a:solidFill>
              </a:rPr>
              <a:t>can be any identifier</a:t>
            </a:r>
          </a:p>
          <a:p>
            <a:pPr marL="757136" lvl="1" indent="-457200">
              <a:spcAft>
                <a:spcPts val="6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But, we usually use </a:t>
            </a:r>
            <a:r>
              <a:rPr lang="en-US" altLang="zh-CN" sz="3200" b="1" dirty="0" err="1">
                <a:solidFill>
                  <a:srgbClr val="FF0000"/>
                </a:solidFill>
              </a:rPr>
              <a:t>cls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72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Class methods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75841" y="1532395"/>
          <a:ext cx="8461375" cy="404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47" name="文档" r:id="rId4" imgW="3015720" imgH="1442880" progId="Word.OpenDocumentText.12">
                  <p:embed/>
                </p:oleObj>
              </mc:Choice>
              <mc:Fallback>
                <p:oleObj name="文档" r:id="rId4" imgW="3015720" imgH="144288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5841" y="1532395"/>
                        <a:ext cx="8461375" cy="4049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258785" y="5809574"/>
            <a:ext cx="5295901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&lt;bound method </a:t>
            </a:r>
            <a:r>
              <a:rPr lang="en-US" altLang="zh-CN" sz="2800" dirty="0" err="1"/>
              <a:t>SetClassValue</a:t>
            </a:r>
            <a:r>
              <a:rPr lang="en-US" altLang="zh-CN" sz="2800" dirty="0"/>
              <a:t> of &lt;class '__</a:t>
            </a:r>
            <a:r>
              <a:rPr lang="en-US" altLang="zh-CN" sz="2800" dirty="0" err="1"/>
              <a:t>main__.A</a:t>
            </a:r>
            <a:r>
              <a:rPr lang="en-US" altLang="zh-CN" sz="2800" dirty="0"/>
              <a:t>'&gt;&gt;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1016283" y="5830209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54069" y="4757057"/>
            <a:ext cx="8093245" cy="511629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59873" y="2658596"/>
            <a:ext cx="2699019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Dynamically add </a:t>
            </a:r>
            <a:r>
              <a:rPr lang="en-US" altLang="zh-CN" sz="2800" b="1" dirty="0" err="1"/>
              <a:t>SetClassValue</a:t>
            </a:r>
            <a:r>
              <a:rPr lang="en-US" altLang="zh-CN" sz="2800" dirty="0">
                <a:solidFill>
                  <a:srgbClr val="FF0000"/>
                </a:solidFill>
              </a:rPr>
              <a:t> as a class method of the class </a:t>
            </a:r>
            <a:r>
              <a:rPr lang="en-US" altLang="zh-CN" sz="2800" b="1" dirty="0"/>
              <a:t>A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9676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Class methods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340531" y="1222375"/>
          <a:ext cx="59944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71" name="文档" r:id="rId4" imgW="2136600" imgH="1449360" progId="Word.OpenDocumentText.12">
                  <p:embed/>
                </p:oleObj>
              </mc:Choice>
              <mc:Fallback>
                <p:oleObj name="文档" r:id="rId4" imgW="2136600" imgH="144936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40531" y="1222375"/>
                        <a:ext cx="59944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544921" y="4980563"/>
            <a:ext cx="7004958" cy="1877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&lt;bound method </a:t>
            </a:r>
            <a:r>
              <a:rPr lang="en-US" altLang="zh-CN" sz="2400" dirty="0" err="1"/>
              <a:t>A.GetClassValue</a:t>
            </a:r>
            <a:r>
              <a:rPr lang="en-US" altLang="zh-CN" sz="2400" dirty="0"/>
              <a:t> of &lt;class '__</a:t>
            </a:r>
            <a:r>
              <a:rPr lang="en-US" altLang="zh-CN" sz="2400" dirty="0" err="1"/>
              <a:t>main__.A</a:t>
            </a:r>
            <a:r>
              <a:rPr lang="en-US" altLang="zh-CN" sz="2400" dirty="0"/>
              <a:t>'&gt;&gt;</a:t>
            </a:r>
          </a:p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</a:p>
          <a:p>
            <a:r>
              <a:rPr lang="en-US" altLang="zh-CN" sz="2000" dirty="0"/>
              <a:t>  …</a:t>
            </a: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AttributeError</a:t>
            </a:r>
            <a:r>
              <a:rPr lang="en-US" altLang="zh-CN" sz="2000" dirty="0"/>
              <a:t>: type object 'A' has no attribute '</a:t>
            </a:r>
            <a:r>
              <a:rPr lang="en-US" altLang="zh-CN" sz="2000" dirty="0" err="1"/>
              <a:t>GetClassValue</a:t>
            </a:r>
            <a:r>
              <a:rPr lang="en-US" altLang="zh-CN" sz="2000" dirty="0"/>
              <a:t>'</a:t>
            </a:r>
          </a:p>
        </p:txBody>
      </p:sp>
      <p:sp>
        <p:nvSpPr>
          <p:cNvPr id="8" name="矩形 7"/>
          <p:cNvSpPr/>
          <p:nvPr/>
        </p:nvSpPr>
        <p:spPr>
          <a:xfrm>
            <a:off x="386943" y="5274077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231674" y="4180113"/>
            <a:ext cx="3677783" cy="391886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92897" y="3475357"/>
            <a:ext cx="2551104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GetClassValue</a:t>
            </a:r>
            <a:r>
              <a:rPr lang="en-US" altLang="zh-CN" sz="2800" dirty="0">
                <a:solidFill>
                  <a:srgbClr val="FF0000"/>
                </a:solidFill>
              </a:rPr>
              <a:t>  of the class </a:t>
            </a:r>
            <a:r>
              <a:rPr lang="en-US" altLang="zh-CN" sz="2800" b="1" dirty="0"/>
              <a:t>A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is deleted</a:t>
            </a:r>
            <a:endParaRPr lang="en-US" altLang="zh-CN" sz="2800" b="1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8758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Classes and objects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Instance variables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 variables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Instance methods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 methods</a:t>
            </a:r>
          </a:p>
          <a:p>
            <a:pPr lvl="1"/>
            <a:r>
              <a:rPr lang="en-US" altLang="zh-CN" dirty="0"/>
              <a:t>Access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Private and public attributes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Special method names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Inheritance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989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Access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86588" y="1116241"/>
            <a:ext cx="8587297" cy="5290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7136" lvl="1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Instance variables:  are accessed via</a:t>
            </a: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800" b="1" dirty="0" err="1">
                <a:solidFill>
                  <a:srgbClr val="0000FF"/>
                </a:solidFill>
              </a:rPr>
              <a:t>object.var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marL="757136" lvl="1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Instance methods:  are accessed via</a:t>
            </a: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800" b="1" dirty="0" err="1">
                <a:solidFill>
                  <a:srgbClr val="0000FF"/>
                </a:solidFill>
              </a:rPr>
              <a:t>object.f</a:t>
            </a:r>
            <a:r>
              <a:rPr lang="en-US" altLang="zh-CN" sz="2800" b="1" dirty="0">
                <a:solidFill>
                  <a:srgbClr val="0000FF"/>
                </a:solidFill>
              </a:rPr>
              <a:t>(p</a:t>
            </a:r>
            <a:r>
              <a:rPr lang="en-US" altLang="zh-CN" sz="2800" b="1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</a:rPr>
              <a:t>,…,</a:t>
            </a:r>
            <a:r>
              <a:rPr lang="en-US" altLang="zh-CN" sz="2800" b="1" dirty="0" err="1">
                <a:solidFill>
                  <a:srgbClr val="0000FF"/>
                </a:solidFill>
              </a:rPr>
              <a:t>p</a:t>
            </a:r>
            <a:r>
              <a:rPr lang="en-US" altLang="zh-CN" sz="2800" b="1" baseline="-25000" dirty="0" err="1">
                <a:solidFill>
                  <a:srgbClr val="0000FF"/>
                </a:solidFill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</a:rPr>
              <a:t>)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757136" lvl="1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Class variables:  are accessed via</a:t>
            </a: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800" b="1" dirty="0" err="1">
                <a:solidFill>
                  <a:srgbClr val="0000FF"/>
                </a:solidFill>
              </a:rPr>
              <a:t>class.var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757136" lvl="1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Class methods:  are accessed via</a:t>
            </a: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800" b="1" dirty="0" err="1">
                <a:solidFill>
                  <a:srgbClr val="0000FF"/>
                </a:solidFill>
              </a:rPr>
              <a:t>class.f</a:t>
            </a:r>
            <a:r>
              <a:rPr lang="en-US" altLang="zh-CN" sz="2800" b="1" dirty="0">
                <a:solidFill>
                  <a:srgbClr val="0000FF"/>
                </a:solidFill>
              </a:rPr>
              <a:t>(p</a:t>
            </a:r>
            <a:r>
              <a:rPr lang="en-US" altLang="zh-CN" sz="2800" b="1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</a:rPr>
              <a:t>,…,</a:t>
            </a:r>
            <a:r>
              <a:rPr lang="en-US" altLang="zh-CN" sz="2800" b="1" dirty="0" err="1">
                <a:solidFill>
                  <a:srgbClr val="0000FF"/>
                </a:solidFill>
              </a:rPr>
              <a:t>p</a:t>
            </a:r>
            <a:r>
              <a:rPr lang="en-US" altLang="zh-CN" sz="2800" b="1" baseline="-25000" dirty="0" err="1">
                <a:solidFill>
                  <a:srgbClr val="0000FF"/>
                </a:solidFill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</a:rPr>
              <a:t>)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800" b="1" dirty="0">
              <a:solidFill>
                <a:srgbClr val="0000FF"/>
              </a:solidFill>
            </a:endParaRP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800" b="1" dirty="0">
              <a:solidFill>
                <a:srgbClr val="FF0000"/>
              </a:solidFill>
            </a:endParaRP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b="1" dirty="0">
                <a:solidFill>
                  <a:srgbClr val="FF0000"/>
                </a:solidFill>
              </a:rPr>
              <a:t>It is better to use these forms</a:t>
            </a:r>
            <a:endParaRPr lang="en-US" altLang="zh-CN" sz="3600" b="1" dirty="0">
              <a:solidFill>
                <a:srgbClr val="0000FF"/>
              </a:solidFill>
            </a:endParaRPr>
          </a:p>
          <a:p>
            <a:pPr marL="757136" lvl="1" indent="-457200">
              <a:lnSpc>
                <a:spcPct val="100000"/>
              </a:lnSpc>
              <a:spcBef>
                <a:spcPts val="0"/>
              </a:spcBef>
            </a:pPr>
            <a:endParaRPr lang="en-US" altLang="zh-C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154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Access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86588" y="1116241"/>
            <a:ext cx="8587297" cy="5290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7136" lvl="1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/>
                </a:solidFill>
              </a:rPr>
              <a:t>Instance variables:  are accessed via</a:t>
            </a: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b="1" dirty="0" err="1">
                <a:solidFill>
                  <a:srgbClr val="0000FF"/>
                </a:solidFill>
              </a:rPr>
              <a:t>object.var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marL="757136" lvl="1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/>
                </a:solidFill>
              </a:rPr>
              <a:t>Instance methods:  are accessed via</a:t>
            </a: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b="1" dirty="0" err="1">
                <a:solidFill>
                  <a:srgbClr val="0000FF"/>
                </a:solidFill>
              </a:rPr>
              <a:t>object.f</a:t>
            </a:r>
            <a:r>
              <a:rPr lang="en-US" altLang="zh-CN" sz="2800" b="1" dirty="0">
                <a:solidFill>
                  <a:srgbClr val="0000FF"/>
                </a:solidFill>
              </a:rPr>
              <a:t>(p</a:t>
            </a:r>
            <a:r>
              <a:rPr lang="en-US" altLang="zh-CN" sz="2800" b="1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</a:rPr>
              <a:t>,…,</a:t>
            </a:r>
            <a:r>
              <a:rPr lang="en-US" altLang="zh-CN" sz="2800" b="1" dirty="0" err="1">
                <a:solidFill>
                  <a:srgbClr val="0000FF"/>
                </a:solidFill>
              </a:rPr>
              <a:t>p</a:t>
            </a:r>
            <a:r>
              <a:rPr lang="en-US" altLang="zh-CN" sz="2800" b="1" baseline="-25000" dirty="0" err="1">
                <a:solidFill>
                  <a:srgbClr val="0000FF"/>
                </a:solidFill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</a:rPr>
              <a:t>) </a:t>
            </a:r>
            <a:r>
              <a:rPr lang="en-US" altLang="zh-CN" sz="2800" b="1" dirty="0">
                <a:solidFill>
                  <a:schemeClr val="tx1"/>
                </a:solidFill>
              </a:rPr>
              <a:t>or</a:t>
            </a:r>
            <a:r>
              <a:rPr lang="en-US" altLang="zh-CN" sz="2800" b="1" dirty="0">
                <a:solidFill>
                  <a:srgbClr val="0000FF"/>
                </a:solidFill>
              </a:rPr>
              <a:t> </a:t>
            </a:r>
            <a:r>
              <a:rPr lang="en-US" altLang="zh-CN" sz="2800" b="1" dirty="0" err="1">
                <a:solidFill>
                  <a:srgbClr val="7030A0"/>
                </a:solidFill>
              </a:rPr>
              <a:t>class.f</a:t>
            </a:r>
            <a:r>
              <a:rPr lang="en-US" altLang="zh-CN" sz="2800" b="1" dirty="0">
                <a:solidFill>
                  <a:srgbClr val="7030A0"/>
                </a:solidFill>
              </a:rPr>
              <a:t>(object,p</a:t>
            </a:r>
            <a:r>
              <a:rPr lang="en-US" altLang="zh-CN" sz="2800" b="1" baseline="-25000" dirty="0">
                <a:solidFill>
                  <a:srgbClr val="7030A0"/>
                </a:solidFill>
              </a:rPr>
              <a:t>1</a:t>
            </a:r>
            <a:r>
              <a:rPr lang="en-US" altLang="zh-CN" sz="2800" b="1" dirty="0">
                <a:solidFill>
                  <a:srgbClr val="7030A0"/>
                </a:solidFill>
              </a:rPr>
              <a:t>,…,</a:t>
            </a:r>
            <a:r>
              <a:rPr lang="en-US" altLang="zh-CN" sz="2800" b="1" dirty="0" err="1">
                <a:solidFill>
                  <a:srgbClr val="7030A0"/>
                </a:solidFill>
              </a:rPr>
              <a:t>p</a:t>
            </a:r>
            <a:r>
              <a:rPr lang="en-US" altLang="zh-CN" sz="2800" b="1" baseline="-25000" dirty="0" err="1">
                <a:solidFill>
                  <a:srgbClr val="7030A0"/>
                </a:solidFill>
              </a:rPr>
              <a:t>n</a:t>
            </a:r>
            <a:r>
              <a:rPr lang="en-US" altLang="zh-CN" sz="2800" b="1" dirty="0">
                <a:solidFill>
                  <a:srgbClr val="7030A0"/>
                </a:solidFill>
              </a:rPr>
              <a:t>) </a:t>
            </a:r>
          </a:p>
          <a:p>
            <a:pPr marL="299936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800" b="1" dirty="0">
              <a:solidFill>
                <a:schemeClr val="tx1"/>
              </a:solidFill>
            </a:endParaRPr>
          </a:p>
          <a:p>
            <a:pPr marL="757136" lvl="1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/>
                </a:solidFill>
              </a:rPr>
              <a:t>Class variables:  are accessed via</a:t>
            </a: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b="1" dirty="0" err="1">
                <a:solidFill>
                  <a:srgbClr val="0000FF"/>
                </a:solidFill>
              </a:rPr>
              <a:t>class.var</a:t>
            </a:r>
            <a:r>
              <a:rPr lang="en-US" altLang="zh-CN" sz="2800" b="1" dirty="0">
                <a:solidFill>
                  <a:srgbClr val="0000FF"/>
                </a:solidFill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</a:rPr>
              <a:t>or </a:t>
            </a:r>
            <a:r>
              <a:rPr lang="en-US" altLang="zh-CN" sz="2800" b="1" dirty="0" err="1">
                <a:solidFill>
                  <a:srgbClr val="7030A0"/>
                </a:solidFill>
              </a:rPr>
              <a:t>object.var</a:t>
            </a:r>
            <a:r>
              <a:rPr lang="en-US" altLang="zh-CN" sz="2800" b="1" dirty="0">
                <a:solidFill>
                  <a:srgbClr val="7030A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</a:p>
          <a:p>
            <a:pPr marL="757136" lvl="1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/>
                </a:solidFill>
              </a:rPr>
              <a:t>Class methods:  are accessed via</a:t>
            </a: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b="1" dirty="0" err="1">
                <a:solidFill>
                  <a:srgbClr val="0000FF"/>
                </a:solidFill>
              </a:rPr>
              <a:t>class.f</a:t>
            </a:r>
            <a:r>
              <a:rPr lang="en-US" altLang="zh-CN" sz="2800" b="1" dirty="0">
                <a:solidFill>
                  <a:srgbClr val="0000FF"/>
                </a:solidFill>
              </a:rPr>
              <a:t>(p</a:t>
            </a:r>
            <a:r>
              <a:rPr lang="en-US" altLang="zh-CN" sz="2800" b="1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</a:rPr>
              <a:t>,…,</a:t>
            </a:r>
            <a:r>
              <a:rPr lang="en-US" altLang="zh-CN" sz="2800" b="1" dirty="0" err="1">
                <a:solidFill>
                  <a:srgbClr val="0000FF"/>
                </a:solidFill>
              </a:rPr>
              <a:t>p</a:t>
            </a:r>
            <a:r>
              <a:rPr lang="en-US" altLang="zh-CN" sz="2800" b="1" baseline="-25000" dirty="0" err="1">
                <a:solidFill>
                  <a:srgbClr val="0000FF"/>
                </a:solidFill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</a:rPr>
              <a:t>) </a:t>
            </a:r>
            <a:r>
              <a:rPr lang="en-US" altLang="zh-CN" sz="2800" b="1" dirty="0">
                <a:solidFill>
                  <a:schemeClr val="tx1"/>
                </a:solidFill>
              </a:rPr>
              <a:t>or</a:t>
            </a:r>
            <a:r>
              <a:rPr lang="en-US" altLang="zh-CN" sz="2800" b="1" dirty="0">
                <a:solidFill>
                  <a:srgbClr val="0000FF"/>
                </a:solidFill>
              </a:rPr>
              <a:t> </a:t>
            </a:r>
            <a:r>
              <a:rPr lang="en-US" altLang="zh-CN" sz="2800" b="1" dirty="0" err="1">
                <a:solidFill>
                  <a:srgbClr val="7030A0"/>
                </a:solidFill>
              </a:rPr>
              <a:t>object.f</a:t>
            </a:r>
            <a:r>
              <a:rPr lang="en-US" altLang="zh-CN" sz="2800" b="1" dirty="0">
                <a:solidFill>
                  <a:srgbClr val="7030A0"/>
                </a:solidFill>
              </a:rPr>
              <a:t>(p</a:t>
            </a:r>
            <a:r>
              <a:rPr lang="en-US" altLang="zh-CN" sz="2800" b="1" baseline="-25000" dirty="0">
                <a:solidFill>
                  <a:srgbClr val="7030A0"/>
                </a:solidFill>
              </a:rPr>
              <a:t>1</a:t>
            </a:r>
            <a:r>
              <a:rPr lang="en-US" altLang="zh-CN" sz="2800" b="1" dirty="0">
                <a:solidFill>
                  <a:srgbClr val="7030A0"/>
                </a:solidFill>
              </a:rPr>
              <a:t>,…,</a:t>
            </a:r>
            <a:r>
              <a:rPr lang="en-US" altLang="zh-CN" sz="2800" b="1" dirty="0" err="1">
                <a:solidFill>
                  <a:srgbClr val="7030A0"/>
                </a:solidFill>
              </a:rPr>
              <a:t>p</a:t>
            </a:r>
            <a:r>
              <a:rPr lang="en-US" altLang="zh-CN" sz="2800" b="1" baseline="-25000" dirty="0" err="1">
                <a:solidFill>
                  <a:srgbClr val="7030A0"/>
                </a:solidFill>
              </a:rPr>
              <a:t>n</a:t>
            </a:r>
            <a:r>
              <a:rPr lang="en-US" altLang="zh-CN" sz="2800" b="1" dirty="0">
                <a:solidFill>
                  <a:srgbClr val="7030A0"/>
                </a:solidFill>
              </a:rPr>
              <a:t>) </a:t>
            </a: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800" b="1" dirty="0">
              <a:solidFill>
                <a:srgbClr val="0000FF"/>
              </a:solidFill>
            </a:endParaRP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800" b="1" dirty="0">
              <a:solidFill>
                <a:srgbClr val="FF0000"/>
              </a:solidFill>
            </a:endParaRP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Assuming all attributes are distinct</a:t>
            </a: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800" b="1" dirty="0">
              <a:solidFill>
                <a:srgbClr val="0000FF"/>
              </a:solidFill>
            </a:endParaRPr>
          </a:p>
          <a:p>
            <a:pPr marL="757136" lvl="1" indent="-457200">
              <a:lnSpc>
                <a:spcPct val="100000"/>
              </a:lnSpc>
              <a:spcBef>
                <a:spcPts val="0"/>
              </a:spcBef>
            </a:pPr>
            <a:endParaRPr lang="en-US" altLang="zh-CN" sz="28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889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Access Instance attributes</a:t>
            </a:r>
            <a:endParaRPr lang="en-US" b="1" dirty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9265" y="3996068"/>
            <a:ext cx="7173685" cy="267765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Red</a:t>
            </a:r>
          </a:p>
          <a:p>
            <a:r>
              <a:rPr lang="en-US" altLang="zh-CN" sz="2400" dirty="0"/>
              <a:t>Red</a:t>
            </a:r>
          </a:p>
          <a:p>
            <a:r>
              <a:rPr lang="en-US" altLang="zh-CN" sz="2400" dirty="0"/>
              <a:t>Red</a:t>
            </a:r>
          </a:p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</a:p>
          <a:p>
            <a:r>
              <a:rPr lang="en-US" altLang="zh-CN" sz="2400" dirty="0"/>
              <a:t>….</a:t>
            </a:r>
          </a:p>
          <a:p>
            <a:r>
              <a:rPr lang="en-US" altLang="zh-CN" sz="2400" dirty="0"/>
              <a:t>    print(</a:t>
            </a:r>
            <a:r>
              <a:rPr lang="en-US" altLang="zh-CN" sz="2400" dirty="0" err="1"/>
              <a:t>Car.color</a:t>
            </a:r>
            <a:r>
              <a:rPr lang="en-US" altLang="zh-CN" sz="2400" dirty="0"/>
              <a:t>)</a:t>
            </a:r>
          </a:p>
          <a:p>
            <a:r>
              <a:rPr lang="en-US" altLang="zh-CN" sz="2400" b="1" dirty="0" err="1">
                <a:solidFill>
                  <a:srgbClr val="FF0000"/>
                </a:solidFill>
              </a:rPr>
              <a:t>AttributeError</a:t>
            </a:r>
            <a:r>
              <a:rPr lang="en-US" altLang="zh-CN" sz="2400" dirty="0"/>
              <a:t>: type object 'Car' has no attribute 'color'</a:t>
            </a:r>
          </a:p>
        </p:txBody>
      </p:sp>
      <p:sp>
        <p:nvSpPr>
          <p:cNvPr id="8" name="矩形 7"/>
          <p:cNvSpPr/>
          <p:nvPr/>
        </p:nvSpPr>
        <p:spPr>
          <a:xfrm>
            <a:off x="1012209" y="2897658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4234542" y="1144732"/>
          <a:ext cx="4691743" cy="3702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95" name="文档" r:id="rId4" imgW="1700640" imgH="1338480" progId="Word.OpenDocumentText.12">
                  <p:embed/>
                </p:oleObj>
              </mc:Choice>
              <mc:Fallback>
                <p:oleObj name="文档" r:id="rId4" imgW="1700640" imgH="133848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34542" y="1144732"/>
                        <a:ext cx="4691743" cy="3702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/>
          <p:cNvCxnSpPr/>
          <p:nvPr/>
        </p:nvCxnSpPr>
        <p:spPr>
          <a:xfrm flipV="1">
            <a:off x="1012209" y="3614057"/>
            <a:ext cx="3222333" cy="653143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1012208" y="3964233"/>
            <a:ext cx="3222333" cy="653143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979553" y="4310741"/>
            <a:ext cx="3222333" cy="653143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995880" y="4692752"/>
            <a:ext cx="3222333" cy="653143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30771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982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Object‐Oriented Programming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38260" y="1388226"/>
            <a:ext cx="8643938" cy="5290388"/>
          </a:xfrm>
        </p:spPr>
        <p:txBody>
          <a:bodyPr>
            <a:normAutofit fontScale="70000" lnSpcReduction="20000"/>
          </a:bodyPr>
          <a:lstStyle/>
          <a:p>
            <a:pPr marL="757136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In OOP, code and data are combined into a single entity called a </a:t>
            </a:r>
            <a:r>
              <a:rPr lang="en-US" altLang="zh-CN" sz="3200" b="1" dirty="0">
                <a:solidFill>
                  <a:srgbClr val="FF0000"/>
                </a:solidFill>
              </a:rPr>
              <a:t>class</a:t>
            </a:r>
            <a:r>
              <a:rPr lang="en-US" altLang="zh-CN" sz="3200" b="1" dirty="0">
                <a:solidFill>
                  <a:schemeClr val="tx1"/>
                </a:solidFill>
              </a:rPr>
              <a:t> </a:t>
            </a:r>
          </a:p>
          <a:p>
            <a:pPr marL="1214336" lvl="2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each </a:t>
            </a:r>
            <a:r>
              <a:rPr lang="en-US" altLang="zh-CN" sz="3200" b="1" dirty="0">
                <a:solidFill>
                  <a:srgbClr val="FF0000"/>
                </a:solidFill>
              </a:rPr>
              <a:t>instance</a:t>
            </a:r>
            <a:r>
              <a:rPr lang="en-US" altLang="zh-CN" sz="3200" b="1" dirty="0">
                <a:solidFill>
                  <a:schemeClr val="tx1"/>
                </a:solidFill>
              </a:rPr>
              <a:t> of a given class is an </a:t>
            </a:r>
            <a:r>
              <a:rPr lang="en-US" altLang="zh-CN" sz="3200" b="1" dirty="0">
                <a:solidFill>
                  <a:srgbClr val="FF0000"/>
                </a:solidFill>
              </a:rPr>
              <a:t>object</a:t>
            </a:r>
            <a:r>
              <a:rPr lang="en-US" altLang="zh-CN" sz="3200" b="1" dirty="0">
                <a:solidFill>
                  <a:schemeClr val="tx1"/>
                </a:solidFill>
              </a:rPr>
              <a:t> of that class type</a:t>
            </a:r>
          </a:p>
          <a:p>
            <a:pPr marL="1214336" lvl="2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b="1" dirty="0"/>
              <a:t>a class is like an object constructor, or a "blueprint" for creating objects.</a:t>
            </a:r>
            <a:endParaRPr lang="en-US" altLang="zh-CN" sz="3200" b="1" dirty="0">
              <a:solidFill>
                <a:schemeClr val="tx1"/>
              </a:solidFill>
            </a:endParaRPr>
          </a:p>
          <a:p>
            <a:pPr marL="757136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Principles of Object­‐Oriented Programming</a:t>
            </a:r>
          </a:p>
          <a:p>
            <a:pPr marL="1214336" lvl="2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b="1" dirty="0">
                <a:solidFill>
                  <a:srgbClr val="FF0000"/>
                </a:solidFill>
              </a:rPr>
              <a:t>Encapsulation</a:t>
            </a:r>
          </a:p>
          <a:p>
            <a:pPr marL="1671536" lvl="3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2800" dirty="0"/>
              <a:t>hides the implementation details of a class from other objects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1214336" lvl="2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b="1" dirty="0">
                <a:solidFill>
                  <a:srgbClr val="FF0000"/>
                </a:solidFill>
              </a:rPr>
              <a:t>Inheritance</a:t>
            </a:r>
          </a:p>
          <a:p>
            <a:pPr marL="1671536" lvl="3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2800" dirty="0"/>
              <a:t>form new classes using classes that have already been defined, and keep some characteristics</a:t>
            </a:r>
          </a:p>
          <a:p>
            <a:pPr marL="1214336" lvl="2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b="1" dirty="0">
                <a:solidFill>
                  <a:srgbClr val="FF0000"/>
                </a:solidFill>
              </a:rPr>
              <a:t>Polymorphism</a:t>
            </a:r>
          </a:p>
          <a:p>
            <a:pPr marL="1671536" lvl="3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2800" dirty="0"/>
              <a:t>using an operator or function in different ways for different data input</a:t>
            </a:r>
          </a:p>
          <a:p>
            <a:pPr marL="757136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Python is </a:t>
            </a:r>
            <a:r>
              <a:rPr lang="en-US" altLang="zh-CN" sz="3200" b="1" dirty="0">
                <a:solidFill>
                  <a:srgbClr val="FF0000"/>
                </a:solidFill>
              </a:rPr>
              <a:t>object-oriented</a:t>
            </a:r>
            <a:endParaRPr lang="en-US" altLang="zh-CN" sz="3200" b="1" dirty="0">
              <a:solidFill>
                <a:schemeClr val="tx1"/>
              </a:solidFill>
            </a:endParaRPr>
          </a:p>
          <a:p>
            <a:pPr marL="1214336" lvl="2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Everything in Python is an object (excluding keywords)</a:t>
            </a:r>
            <a:endParaRPr lang="en-US" altLang="zh-CN" sz="32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869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Access Class attributes</a:t>
            </a:r>
            <a:endParaRPr lang="en-US" b="1" dirty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9265" y="3702153"/>
            <a:ext cx="7173685" cy="304698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Blue</a:t>
            </a:r>
          </a:p>
          <a:p>
            <a:r>
              <a:rPr lang="en-US" altLang="zh-CN" sz="2400" dirty="0"/>
              <a:t>Blue</a:t>
            </a:r>
          </a:p>
          <a:p>
            <a:r>
              <a:rPr lang="en-US" altLang="zh-CN" sz="2400" dirty="0"/>
              <a:t>Blue</a:t>
            </a:r>
          </a:p>
          <a:p>
            <a:r>
              <a:rPr lang="en-US" altLang="zh-CN" sz="2400" dirty="0"/>
              <a:t>Blue</a:t>
            </a:r>
          </a:p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</a:p>
          <a:p>
            <a:r>
              <a:rPr lang="en-US" altLang="zh-CN" sz="2400" dirty="0"/>
              <a:t>…</a:t>
            </a:r>
          </a:p>
          <a:p>
            <a:r>
              <a:rPr lang="en-US" altLang="zh-CN" sz="2400" dirty="0"/>
              <a:t>    print(</a:t>
            </a:r>
            <a:r>
              <a:rPr lang="en-US" altLang="zh-CN" sz="2400" dirty="0" err="1"/>
              <a:t>GetColor</a:t>
            </a:r>
            <a:r>
              <a:rPr lang="en-US" altLang="zh-CN" sz="2400" dirty="0"/>
              <a:t>(Car))</a:t>
            </a: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NameError</a:t>
            </a:r>
            <a:r>
              <a:rPr lang="en-US" altLang="zh-CN" sz="2400" dirty="0"/>
              <a:t>: name '</a:t>
            </a:r>
            <a:r>
              <a:rPr lang="en-US" altLang="zh-CN" sz="2400" dirty="0" err="1"/>
              <a:t>GetColor</a:t>
            </a:r>
            <a:r>
              <a:rPr lang="en-US" altLang="zh-CN" sz="2400" dirty="0"/>
              <a:t>' is not defined</a:t>
            </a:r>
          </a:p>
        </p:txBody>
      </p:sp>
      <p:sp>
        <p:nvSpPr>
          <p:cNvPr id="8" name="矩形 7"/>
          <p:cNvSpPr/>
          <p:nvPr/>
        </p:nvSpPr>
        <p:spPr>
          <a:xfrm>
            <a:off x="1012209" y="2897658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4735513" y="968023"/>
          <a:ext cx="4266973" cy="405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19" name="文档" r:id="rId4" imgW="1603440" imgH="1472040" progId="Word.OpenDocumentText.12">
                  <p:embed/>
                </p:oleObj>
              </mc:Choice>
              <mc:Fallback>
                <p:oleObj name="文档" r:id="rId4" imgW="1603440" imgH="147204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35513" y="968023"/>
                        <a:ext cx="4266973" cy="405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/>
          <p:cNvCxnSpPr/>
          <p:nvPr/>
        </p:nvCxnSpPr>
        <p:spPr>
          <a:xfrm flipV="1">
            <a:off x="1088180" y="3446656"/>
            <a:ext cx="3647333" cy="471694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1065984" y="3795929"/>
            <a:ext cx="3653202" cy="533590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049657" y="4142265"/>
            <a:ext cx="3669529" cy="550488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1415143" y="4842278"/>
            <a:ext cx="3331468" cy="52338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1077082" y="4479044"/>
            <a:ext cx="3669529" cy="550488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129391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Classes and objects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Instance variables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 variables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Instance methods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 methods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Access</a:t>
            </a:r>
          </a:p>
          <a:p>
            <a:pPr lvl="1"/>
            <a:r>
              <a:rPr lang="en-US" altLang="zh-CN" dirty="0"/>
              <a:t>Private and public attributes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Special method names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Inheritance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826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Private </a:t>
            </a:r>
            <a:r>
              <a:rPr lang="en-US" altLang="zh-CN" b="1" dirty="0">
                <a:latin typeface="+mn-lt"/>
              </a:rPr>
              <a:t>and</a:t>
            </a:r>
            <a:r>
              <a:rPr lang="en-US" b="1" dirty="0">
                <a:latin typeface="+mn-lt"/>
              </a:rPr>
              <a:t> Public Attributes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1196752"/>
            <a:ext cx="8928498" cy="5469774"/>
          </a:xfrm>
        </p:spPr>
        <p:txBody>
          <a:bodyPr>
            <a:normAutofit lnSpcReduction="10000"/>
          </a:bodyPr>
          <a:lstStyle/>
          <a:p>
            <a:pPr marL="757136" lvl="1" indent="-457200"/>
            <a:r>
              <a:rPr lang="en-US" altLang="zh-CN" sz="3200" dirty="0">
                <a:solidFill>
                  <a:schemeClr val="tx1"/>
                </a:solidFill>
              </a:rPr>
              <a:t>Python uses </a:t>
            </a:r>
            <a:r>
              <a:rPr lang="en-US" altLang="zh-CN" sz="3200" b="1" dirty="0">
                <a:solidFill>
                  <a:srgbClr val="FF0000"/>
                </a:solidFill>
              </a:rPr>
              <a:t>underscore</a:t>
            </a:r>
            <a:r>
              <a:rPr lang="en-US" altLang="zh-CN" sz="3200" dirty="0">
                <a:solidFill>
                  <a:schemeClr val="tx1"/>
                </a:solidFill>
              </a:rPr>
              <a:t> to define special attributes</a:t>
            </a:r>
          </a:p>
          <a:p>
            <a:pPr marL="1214336" lvl="2" indent="-457200">
              <a:buFont typeface="Wingdings" panose="05000000000000000000" pitchFamily="2" charset="2"/>
              <a:buChar char="ü"/>
            </a:pPr>
            <a:r>
              <a:rPr lang="en-US" altLang="zh-CN" sz="3000" dirty="0">
                <a:solidFill>
                  <a:srgbClr val="FF0000"/>
                </a:solidFill>
              </a:rPr>
              <a:t>_</a:t>
            </a:r>
            <a:r>
              <a:rPr lang="en-US" altLang="zh-CN" sz="3000" dirty="0">
                <a:solidFill>
                  <a:schemeClr val="tx1"/>
                </a:solidFill>
              </a:rPr>
              <a:t>xxx: denotes </a:t>
            </a:r>
            <a:r>
              <a:rPr lang="en-US" altLang="zh-CN" sz="3000" dirty="0">
                <a:solidFill>
                  <a:schemeClr val="tx1"/>
                </a:solidFill>
                <a:highlight>
                  <a:srgbClr val="FFFF00"/>
                </a:highlight>
              </a:rPr>
              <a:t>protected</a:t>
            </a:r>
            <a:r>
              <a:rPr lang="en-US" altLang="zh-CN" sz="3000" dirty="0">
                <a:solidFill>
                  <a:schemeClr val="tx1"/>
                </a:solidFill>
              </a:rPr>
              <a:t> attribute </a:t>
            </a:r>
            <a:r>
              <a:rPr lang="en-US" altLang="zh-CN" sz="3000" dirty="0">
                <a:solidFill>
                  <a:srgbClr val="0000FF"/>
                </a:solidFill>
              </a:rPr>
              <a:t>xxx</a:t>
            </a:r>
            <a:r>
              <a:rPr lang="en-US" altLang="zh-CN" sz="3000" dirty="0">
                <a:solidFill>
                  <a:schemeClr val="tx1"/>
                </a:solidFill>
              </a:rPr>
              <a:t> which cannot be imported using</a:t>
            </a:r>
            <a:r>
              <a:rPr lang="zh-CN" altLang="en-US" sz="3000" dirty="0">
                <a:solidFill>
                  <a:schemeClr val="tx1"/>
                </a:solidFill>
              </a:rPr>
              <a:t> </a:t>
            </a:r>
            <a:r>
              <a:rPr lang="en-US" altLang="zh-CN" sz="3000" dirty="0">
                <a:solidFill>
                  <a:schemeClr val="tx1"/>
                </a:solidFill>
              </a:rPr>
              <a:t>‘</a:t>
            </a:r>
            <a:r>
              <a:rPr lang="en-US" altLang="zh-CN" sz="3000" dirty="0">
                <a:solidFill>
                  <a:srgbClr val="FF0000"/>
                </a:solidFill>
              </a:rPr>
              <a:t>from module import *</a:t>
            </a:r>
            <a:r>
              <a:rPr lang="en-US" altLang="zh-CN" sz="3000" dirty="0">
                <a:solidFill>
                  <a:schemeClr val="tx1"/>
                </a:solidFill>
              </a:rPr>
              <a:t>’</a:t>
            </a:r>
            <a:endParaRPr lang="zh-CN" altLang="en-US" sz="3000" dirty="0">
              <a:solidFill>
                <a:schemeClr val="tx1"/>
              </a:solidFill>
            </a:endParaRPr>
          </a:p>
          <a:p>
            <a:pPr marL="1214336" lvl="2" indent="-457200">
              <a:buFont typeface="Wingdings" panose="05000000000000000000" pitchFamily="2" charset="2"/>
              <a:buChar char="ü"/>
            </a:pPr>
            <a:r>
              <a:rPr lang="en-US" altLang="zh-CN" sz="3000" b="1" dirty="0">
                <a:solidFill>
                  <a:schemeClr val="tx1"/>
                </a:solidFill>
              </a:rPr>
              <a:t>_</a:t>
            </a:r>
            <a:r>
              <a:rPr lang="en-US" altLang="zh-CN" sz="3000" b="1" dirty="0">
                <a:solidFill>
                  <a:srgbClr val="FF0000"/>
                </a:solidFill>
              </a:rPr>
              <a:t>_</a:t>
            </a:r>
            <a:r>
              <a:rPr lang="en-US" altLang="zh-CN" sz="3000" dirty="0">
                <a:solidFill>
                  <a:schemeClr val="tx1"/>
                </a:solidFill>
              </a:rPr>
              <a:t>xxx</a:t>
            </a:r>
            <a:r>
              <a:rPr lang="en-US" altLang="zh-CN" sz="3000" b="1" dirty="0">
                <a:solidFill>
                  <a:schemeClr val="tx1"/>
                </a:solidFill>
              </a:rPr>
              <a:t>_</a:t>
            </a:r>
            <a:r>
              <a:rPr lang="en-US" altLang="zh-CN" sz="3000" b="1" dirty="0">
                <a:solidFill>
                  <a:srgbClr val="FF0000"/>
                </a:solidFill>
              </a:rPr>
              <a:t>_</a:t>
            </a:r>
            <a:r>
              <a:rPr lang="en-US" altLang="zh-CN" sz="3000" dirty="0">
                <a:solidFill>
                  <a:schemeClr val="tx1"/>
                </a:solidFill>
              </a:rPr>
              <a:t>: system defined attribute</a:t>
            </a:r>
            <a:r>
              <a:rPr lang="zh-CN" altLang="en-US" sz="3000" dirty="0">
                <a:solidFill>
                  <a:schemeClr val="tx1"/>
                </a:solidFill>
              </a:rPr>
              <a:t> </a:t>
            </a:r>
            <a:r>
              <a:rPr lang="en-US" altLang="zh-CN" sz="3000" dirty="0">
                <a:solidFill>
                  <a:srgbClr val="0000FF"/>
                </a:solidFill>
              </a:rPr>
              <a:t>xxx, e.g., __</a:t>
            </a:r>
            <a:r>
              <a:rPr lang="en-US" altLang="zh-CN" sz="3000" dirty="0" err="1">
                <a:solidFill>
                  <a:srgbClr val="0000FF"/>
                </a:solidFill>
              </a:rPr>
              <a:t>init</a:t>
            </a:r>
            <a:r>
              <a:rPr lang="en-US" altLang="zh-CN" sz="3000" dirty="0">
                <a:solidFill>
                  <a:srgbClr val="0000FF"/>
                </a:solidFill>
              </a:rPr>
              <a:t>__</a:t>
            </a:r>
            <a:endParaRPr lang="zh-CN" altLang="en-US" sz="3000" dirty="0">
              <a:solidFill>
                <a:srgbClr val="0000FF"/>
              </a:solidFill>
            </a:endParaRPr>
          </a:p>
          <a:p>
            <a:pPr marL="1214336" lvl="2" indent="-457200">
              <a:buFont typeface="Wingdings" panose="05000000000000000000" pitchFamily="2" charset="2"/>
              <a:buChar char="ü"/>
            </a:pPr>
            <a:r>
              <a:rPr lang="en-US" altLang="zh-CN" sz="3000" b="1" dirty="0">
                <a:solidFill>
                  <a:schemeClr val="tx1"/>
                </a:solidFill>
              </a:rPr>
              <a:t>_</a:t>
            </a:r>
            <a:r>
              <a:rPr lang="en-US" altLang="zh-CN" sz="3000" b="1" dirty="0">
                <a:solidFill>
                  <a:srgbClr val="FF0000"/>
                </a:solidFill>
              </a:rPr>
              <a:t>_</a:t>
            </a:r>
            <a:r>
              <a:rPr lang="en-US" altLang="zh-CN" sz="3000" dirty="0">
                <a:solidFill>
                  <a:schemeClr val="tx1"/>
                </a:solidFill>
              </a:rPr>
              <a:t>xxx</a:t>
            </a:r>
            <a:r>
              <a:rPr lang="en-US" altLang="zh-CN" sz="3000" dirty="0"/>
              <a:t>: </a:t>
            </a:r>
            <a:r>
              <a:rPr lang="en-US" altLang="zh-CN" sz="3000" dirty="0">
                <a:solidFill>
                  <a:schemeClr val="tx1"/>
                </a:solidFill>
                <a:highlight>
                  <a:srgbClr val="FFFF00"/>
                </a:highlight>
              </a:rPr>
              <a:t>private</a:t>
            </a:r>
            <a:r>
              <a:rPr lang="en-US" altLang="zh-CN" sz="3000" dirty="0">
                <a:solidFill>
                  <a:schemeClr val="tx1"/>
                </a:solidFill>
              </a:rPr>
              <a:t> attribute </a:t>
            </a:r>
            <a:r>
              <a:rPr lang="en-US" altLang="zh-CN" sz="3000" dirty="0">
                <a:solidFill>
                  <a:srgbClr val="0000FF"/>
                </a:solidFill>
              </a:rPr>
              <a:t>xxx</a:t>
            </a:r>
            <a:r>
              <a:rPr lang="en-US" altLang="zh-CN" sz="3000" dirty="0">
                <a:solidFill>
                  <a:schemeClr val="tx1"/>
                </a:solidFill>
              </a:rPr>
              <a:t>, which should be accessed via instance methods, cannot be accessed via </a:t>
            </a:r>
            <a:r>
              <a:rPr lang="en-US" altLang="zh-CN" sz="3000" dirty="0" err="1">
                <a:solidFill>
                  <a:srgbClr val="0000FF"/>
                </a:solidFill>
              </a:rPr>
              <a:t>object.__xxx</a:t>
            </a:r>
            <a:r>
              <a:rPr lang="en-US" altLang="zh-CN" sz="3000" dirty="0">
                <a:solidFill>
                  <a:srgbClr val="0000FF"/>
                </a:solidFill>
              </a:rPr>
              <a:t> outside of the class</a:t>
            </a:r>
            <a:r>
              <a:rPr lang="en-US" altLang="zh-CN" sz="3000" dirty="0">
                <a:solidFill>
                  <a:schemeClr val="tx1"/>
                </a:solidFill>
              </a:rPr>
              <a:t>,</a:t>
            </a:r>
            <a:r>
              <a:rPr lang="zh-CN" altLang="en-US" sz="3000" dirty="0">
                <a:solidFill>
                  <a:schemeClr val="tx1"/>
                </a:solidFill>
              </a:rPr>
              <a:t> </a:t>
            </a:r>
            <a:r>
              <a:rPr lang="en-US" altLang="zh-CN" sz="3000" dirty="0">
                <a:solidFill>
                  <a:schemeClr val="tx1"/>
                </a:solidFill>
              </a:rPr>
              <a:t>or instance methods of its subclasses (we can still access via </a:t>
            </a:r>
            <a:r>
              <a:rPr lang="zh-CN" altLang="en-US" sz="3000" dirty="0">
                <a:solidFill>
                  <a:schemeClr val="tx1"/>
                </a:solidFill>
              </a:rPr>
              <a:t>“</a:t>
            </a:r>
            <a:r>
              <a:rPr lang="en-US" altLang="zh-CN" sz="3000" dirty="0" err="1">
                <a:solidFill>
                  <a:srgbClr val="0000FF"/>
                </a:solidFill>
              </a:rPr>
              <a:t>object._class__xxx</a:t>
            </a:r>
            <a:r>
              <a:rPr lang="en-US" altLang="zh-CN" sz="3000" dirty="0">
                <a:solidFill>
                  <a:schemeClr val="tx1"/>
                </a:solidFill>
              </a:rPr>
              <a:t>”)</a:t>
            </a:r>
            <a:endParaRPr lang="zh-CN" altLang="en-US" sz="3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120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Private </a:t>
            </a:r>
            <a:r>
              <a:rPr lang="en-US" altLang="zh-CN" b="1" dirty="0">
                <a:latin typeface="+mn-lt"/>
              </a:rPr>
              <a:t>and</a:t>
            </a:r>
            <a:r>
              <a:rPr lang="en-US" b="1" dirty="0">
                <a:latin typeface="+mn-lt"/>
              </a:rPr>
              <a:t> Public Attributes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537030" y="1325563"/>
          <a:ext cx="4992914" cy="3698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0" name="文档" r:id="rId4" imgW="1788120" imgH="1338480" progId="Word.OpenDocumentText.12">
                  <p:embed/>
                </p:oleObj>
              </mc:Choice>
              <mc:Fallback>
                <p:oleObj name="文档" r:id="rId4" imgW="1788120" imgH="13384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7030" y="1325563"/>
                        <a:ext cx="4992914" cy="3698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743810" y="1238895"/>
            <a:ext cx="2855903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/>
              <a:t>__</a:t>
            </a:r>
            <a:r>
              <a:rPr lang="en-US" altLang="zh-CN" sz="2400" b="1" dirty="0" err="1"/>
              <a:t>init</a:t>
            </a:r>
            <a:r>
              <a:rPr lang="en-US" altLang="zh-CN" sz="2400" b="1" dirty="0"/>
              <a:t>__: special name method</a:t>
            </a:r>
          </a:p>
        </p:txBody>
      </p:sp>
      <p:sp>
        <p:nvSpPr>
          <p:cNvPr id="8" name="矩形 7"/>
          <p:cNvSpPr/>
          <p:nvPr/>
        </p:nvSpPr>
        <p:spPr>
          <a:xfrm>
            <a:off x="5743810" y="2126776"/>
            <a:ext cx="2616419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/>
              <a:t>__color: intended to be private instance attribute</a:t>
            </a:r>
          </a:p>
        </p:txBody>
      </p:sp>
      <p:sp>
        <p:nvSpPr>
          <p:cNvPr id="9" name="矩形 8"/>
          <p:cNvSpPr/>
          <p:nvPr/>
        </p:nvSpPr>
        <p:spPr>
          <a:xfrm>
            <a:off x="1259277" y="5159032"/>
            <a:ext cx="6905009" cy="15696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Red</a:t>
            </a:r>
          </a:p>
          <a:p>
            <a:r>
              <a:rPr lang="en-US" altLang="zh-CN" sz="2400" dirty="0"/>
              <a:t>Red</a:t>
            </a:r>
          </a:p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AttributeError</a:t>
            </a:r>
            <a:r>
              <a:rPr lang="en-US" altLang="zh-CN" sz="2400" dirty="0"/>
              <a:t>: 'Car' object has no attribute ‘__color' 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5159032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62330" y="4632641"/>
            <a:ext cx="3677783" cy="391886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328231" y="4644309"/>
            <a:ext cx="2231958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</a:rPr>
              <a:t>AttributeError</a:t>
            </a:r>
            <a:endParaRPr lang="zh-CN" altLang="en-US" sz="2800" dirty="0"/>
          </a:p>
        </p:txBody>
      </p:sp>
      <p:sp>
        <p:nvSpPr>
          <p:cNvPr id="18" name="圆角矩形 17"/>
          <p:cNvSpPr/>
          <p:nvPr/>
        </p:nvSpPr>
        <p:spPr>
          <a:xfrm>
            <a:off x="1820298" y="2783159"/>
            <a:ext cx="3677783" cy="391886"/>
          </a:xfrm>
          <a:prstGeom prst="roundRect">
            <a:avLst/>
          </a:prstGeom>
          <a:noFill/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743809" y="3376727"/>
            <a:ext cx="2616419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/>
              <a:t>__color: can be accessed in instance methods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730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6" grpId="0" animBg="1"/>
      <p:bldP spid="17" grpId="0" animBg="1"/>
      <p:bldP spid="18" grpId="0" animBg="1"/>
      <p:bldP spid="1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Private </a:t>
            </a:r>
            <a:r>
              <a:rPr lang="en-US" altLang="zh-CN" b="1" dirty="0">
                <a:latin typeface="+mn-lt"/>
              </a:rPr>
              <a:t>and</a:t>
            </a:r>
            <a:r>
              <a:rPr lang="en-US" b="1" dirty="0">
                <a:latin typeface="+mn-lt"/>
              </a:rPr>
              <a:t> Public Attributes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531813" y="1330325"/>
          <a:ext cx="5011737" cy="304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54" name="文档" r:id="rId4" imgW="1788120" imgH="1079640" progId="Word.OpenDocumentText.12">
                  <p:embed/>
                </p:oleObj>
              </mc:Choice>
              <mc:Fallback>
                <p:oleObj name="文档" r:id="rId4" imgW="1788120" imgH="10796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1813" y="1330325"/>
                        <a:ext cx="5011737" cy="304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662662" y="1608908"/>
            <a:ext cx="3315935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/>
              <a:t>__color and </a:t>
            </a:r>
            <a:r>
              <a:rPr lang="en-US" altLang="zh-CN" sz="2800" b="1" dirty="0">
                <a:solidFill>
                  <a:srgbClr val="FF0000"/>
                </a:solidFill>
              </a:rPr>
              <a:t>__</a:t>
            </a:r>
            <a:r>
              <a:rPr lang="en-US" altLang="zh-CN" sz="2800" b="1" dirty="0" err="1">
                <a:solidFill>
                  <a:srgbClr val="FF0000"/>
                </a:solidFill>
              </a:rPr>
              <a:t>GetColor</a:t>
            </a:r>
            <a:r>
              <a:rPr lang="en-US" altLang="zh-CN" sz="2800" b="1" dirty="0"/>
              <a:t>: intended to be private attribute</a:t>
            </a:r>
          </a:p>
        </p:txBody>
      </p:sp>
      <p:sp>
        <p:nvSpPr>
          <p:cNvPr id="9" name="矩形 8"/>
          <p:cNvSpPr/>
          <p:nvPr/>
        </p:nvSpPr>
        <p:spPr>
          <a:xfrm>
            <a:off x="1304857" y="4708413"/>
            <a:ext cx="7469029" cy="15696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</a:p>
          <a:p>
            <a:r>
              <a:rPr lang="en-US" altLang="zh-CN" sz="2400" dirty="0"/>
              <a:t>  File "C:\Users\Desktop\hello.py", line 8, in &lt;module&gt;</a:t>
            </a:r>
          </a:p>
          <a:p>
            <a:r>
              <a:rPr lang="en-US" altLang="zh-CN" sz="2400" dirty="0"/>
              <a:t>    print(car.__</a:t>
            </a:r>
            <a:r>
              <a:rPr lang="en-US" altLang="zh-CN" sz="2400" dirty="0" err="1"/>
              <a:t>GetColor</a:t>
            </a:r>
            <a:r>
              <a:rPr lang="en-US" altLang="zh-CN" sz="2400" dirty="0"/>
              <a:t>())</a:t>
            </a: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AttributeError</a:t>
            </a:r>
            <a:r>
              <a:rPr lang="en-US" altLang="zh-CN" sz="2400" dirty="0"/>
              <a:t>: 'Car' object has no attribute ‘__</a:t>
            </a:r>
            <a:r>
              <a:rPr lang="en-US" altLang="zh-CN" sz="2400" dirty="0" err="1"/>
              <a:t>GetColor</a:t>
            </a:r>
            <a:r>
              <a:rPr lang="en-US" altLang="zh-CN" sz="2400" dirty="0"/>
              <a:t>'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5159032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12701" y="3972152"/>
            <a:ext cx="4366128" cy="391886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959384" y="3906485"/>
            <a:ext cx="2231958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</a:rPr>
              <a:t>AttributeError</a:t>
            </a:r>
            <a:endParaRPr lang="zh-CN" altLang="en-US" sz="28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837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6" grpId="0" animBg="1"/>
      <p:bldP spid="1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Private </a:t>
            </a:r>
            <a:r>
              <a:rPr lang="en-US" altLang="zh-CN" b="1" dirty="0">
                <a:latin typeface="+mn-lt"/>
              </a:rPr>
              <a:t>and</a:t>
            </a:r>
            <a:r>
              <a:rPr lang="en-US" b="1" dirty="0">
                <a:latin typeface="+mn-lt"/>
              </a:rPr>
              <a:t> Public Attributes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545848"/>
              </p:ext>
            </p:extLst>
          </p:nvPr>
        </p:nvGraphicFramePr>
        <p:xfrm>
          <a:off x="531813" y="1330325"/>
          <a:ext cx="5221287" cy="342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78" name="文档" r:id="rId4" imgW="1534320" imgH="1003680" progId="Word.OpenDocumentText.12">
                  <p:embed/>
                </p:oleObj>
              </mc:Choice>
              <mc:Fallback>
                <p:oleObj name="文档" r:id="rId4" imgW="1534320" imgH="10036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1813" y="1330325"/>
                        <a:ext cx="5221287" cy="3427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872213" y="1576251"/>
            <a:ext cx="2814587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/>
              <a:t>__color and __</a:t>
            </a:r>
            <a:r>
              <a:rPr lang="en-US" altLang="zh-CN" sz="2800" b="1" dirty="0" err="1"/>
              <a:t>GetColor</a:t>
            </a:r>
            <a:r>
              <a:rPr lang="en-US" altLang="zh-CN" sz="2800" b="1" dirty="0"/>
              <a:t>: intended to be private attribute</a:t>
            </a:r>
          </a:p>
        </p:txBody>
      </p:sp>
      <p:sp>
        <p:nvSpPr>
          <p:cNvPr id="9" name="矩形 8"/>
          <p:cNvSpPr/>
          <p:nvPr/>
        </p:nvSpPr>
        <p:spPr>
          <a:xfrm>
            <a:off x="1229824" y="5159032"/>
            <a:ext cx="2906747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Red</a:t>
            </a:r>
          </a:p>
          <a:p>
            <a:r>
              <a:rPr lang="en-US" altLang="zh-CN" sz="2400" dirty="0"/>
              <a:t>Red</a:t>
            </a:r>
          </a:p>
          <a:p>
            <a:r>
              <a:rPr lang="en-US" altLang="zh-CN" sz="2400" dirty="0"/>
              <a:t>&gt;&gt;&gt; 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5159032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12700" y="3972152"/>
            <a:ext cx="5340399" cy="785586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872213" y="3604760"/>
            <a:ext cx="2814587" cy="95410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can be accessed via special way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67573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Private </a:t>
            </a:r>
            <a:r>
              <a:rPr lang="en-US" altLang="zh-CN" b="1" dirty="0">
                <a:latin typeface="+mn-lt"/>
              </a:rPr>
              <a:t>and</a:t>
            </a:r>
            <a:r>
              <a:rPr lang="en-US" b="1" dirty="0">
                <a:latin typeface="+mn-lt"/>
              </a:rPr>
              <a:t> Public Attributes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531813" y="1330325"/>
          <a:ext cx="5011737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01" name="文档" r:id="rId4" imgW="1788120" imgH="1117440" progId="Word.OpenDocumentText.12">
                  <p:embed/>
                </p:oleObj>
              </mc:Choice>
              <mc:Fallback>
                <p:oleObj name="文档" r:id="rId4" imgW="1788120" imgH="11174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1813" y="1330325"/>
                        <a:ext cx="5011737" cy="313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675666" y="1324872"/>
            <a:ext cx="3109106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/>
              <a:t>__color: intended to be private class attribute</a:t>
            </a:r>
          </a:p>
        </p:txBody>
      </p:sp>
      <p:sp>
        <p:nvSpPr>
          <p:cNvPr id="9" name="矩形 8"/>
          <p:cNvSpPr/>
          <p:nvPr/>
        </p:nvSpPr>
        <p:spPr>
          <a:xfrm>
            <a:off x="1259277" y="4908661"/>
            <a:ext cx="7525495" cy="15696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Blue</a:t>
            </a:r>
          </a:p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</a:p>
          <a:p>
            <a:r>
              <a:rPr lang="en-US" altLang="zh-CN" sz="2400" dirty="0"/>
              <a:t>  …</a:t>
            </a: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AttributeError</a:t>
            </a:r>
            <a:r>
              <a:rPr lang="en-US" altLang="zh-CN" sz="2400" dirty="0"/>
              <a:t>: type object 'Car' has no attribute '__color' 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4908661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21848" y="3955593"/>
            <a:ext cx="3677783" cy="391886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427571" y="3889926"/>
            <a:ext cx="2231958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</a:rPr>
              <a:t>AttributeError</a:t>
            </a:r>
            <a:endParaRPr lang="zh-CN" altLang="en-US" sz="2800" dirty="0"/>
          </a:p>
        </p:txBody>
      </p:sp>
      <p:sp>
        <p:nvSpPr>
          <p:cNvPr id="11" name="圆角矩形 10"/>
          <p:cNvSpPr/>
          <p:nvPr/>
        </p:nvSpPr>
        <p:spPr>
          <a:xfrm>
            <a:off x="1820298" y="2783159"/>
            <a:ext cx="3677783" cy="391886"/>
          </a:xfrm>
          <a:prstGeom prst="roundRect">
            <a:avLst/>
          </a:prstGeom>
          <a:noFill/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675666" y="2612289"/>
            <a:ext cx="2862763" cy="83099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/>
              <a:t>__color: can be accessed in this class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2498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6" grpId="0" animBg="1"/>
      <p:bldP spid="17" grpId="0" animBg="1"/>
      <p:bldP spid="11" grpId="0" animBg="1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Private </a:t>
            </a:r>
            <a:r>
              <a:rPr lang="en-US" altLang="zh-CN" b="1" dirty="0">
                <a:latin typeface="+mn-lt"/>
              </a:rPr>
              <a:t>and</a:t>
            </a:r>
            <a:r>
              <a:rPr lang="en-US" b="1" dirty="0">
                <a:latin typeface="+mn-lt"/>
              </a:rPr>
              <a:t> Public Attributes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531813" y="1330325"/>
          <a:ext cx="5553301" cy="383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26" name="文档" r:id="rId3" imgW="1788120" imgH="1236600" progId="Word.OpenDocumentText.12">
                  <p:embed/>
                </p:oleObj>
              </mc:Choice>
              <mc:Fallback>
                <p:oleObj name="文档" r:id="rId3" imgW="1788120" imgH="12366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1813" y="1330325"/>
                        <a:ext cx="5553301" cy="3835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6217847" y="1389560"/>
            <a:ext cx="2793420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/>
              <a:t>__</a:t>
            </a:r>
            <a:r>
              <a:rPr lang="en-US" altLang="zh-CN" sz="2800" b="1" dirty="0" err="1"/>
              <a:t>GetColor</a:t>
            </a:r>
            <a:r>
              <a:rPr lang="en-US" altLang="zh-CN" sz="2800" b="1" dirty="0"/>
              <a:t>: intended to be private class attribute</a:t>
            </a:r>
          </a:p>
        </p:txBody>
      </p:sp>
      <p:sp>
        <p:nvSpPr>
          <p:cNvPr id="9" name="矩形 8"/>
          <p:cNvSpPr/>
          <p:nvPr/>
        </p:nvSpPr>
        <p:spPr>
          <a:xfrm>
            <a:off x="1267248" y="4770095"/>
            <a:ext cx="7800552" cy="15696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</a:p>
          <a:p>
            <a:r>
              <a:rPr lang="en-US" altLang="zh-CN" sz="2400" dirty="0"/>
              <a:t>  File "C:\Users\Desktop\hello.py", line 7, in &lt;module&gt;</a:t>
            </a:r>
          </a:p>
          <a:p>
            <a:r>
              <a:rPr lang="en-US" altLang="zh-CN" sz="2400" dirty="0"/>
              <a:t>    print(Car.__</a:t>
            </a:r>
            <a:r>
              <a:rPr lang="en-US" altLang="zh-CN" sz="2400" dirty="0" err="1"/>
              <a:t>GetColor</a:t>
            </a:r>
            <a:r>
              <a:rPr lang="en-US" altLang="zh-CN" sz="2400" dirty="0"/>
              <a:t>())</a:t>
            </a: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AttributeError</a:t>
            </a:r>
            <a:r>
              <a:rPr lang="en-US" altLang="zh-CN" sz="2400" dirty="0"/>
              <a:t>: type object 'Car' has no attribute ‘__</a:t>
            </a:r>
            <a:r>
              <a:rPr lang="en-US" altLang="zh-CN" sz="2400" dirty="0" err="1"/>
              <a:t>GetColor</a:t>
            </a:r>
            <a:r>
              <a:rPr lang="en-US" altLang="zh-CN" sz="2400" dirty="0"/>
              <a:t>'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4908661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44159" y="3857011"/>
            <a:ext cx="4737441" cy="391886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625743" y="3791344"/>
            <a:ext cx="2231958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</a:rPr>
              <a:t>AttributeError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98190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Private </a:t>
            </a:r>
            <a:r>
              <a:rPr lang="en-US" altLang="zh-CN" b="1" dirty="0">
                <a:latin typeface="+mn-lt"/>
              </a:rPr>
              <a:t>and</a:t>
            </a:r>
            <a:r>
              <a:rPr lang="en-US" b="1" dirty="0">
                <a:latin typeface="+mn-lt"/>
              </a:rPr>
              <a:t> Public Attributes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45453"/>
              </p:ext>
            </p:extLst>
          </p:nvPr>
        </p:nvGraphicFramePr>
        <p:xfrm>
          <a:off x="211138" y="1325563"/>
          <a:ext cx="5710237" cy="300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50" name="文档" r:id="rId3" imgW="1594440" imgH="835920" progId="Word.OpenDocumentText.12">
                  <p:embed/>
                </p:oleObj>
              </mc:Choice>
              <mc:Fallback>
                <p:oleObj name="文档" r:id="rId3" imgW="1594440" imgH="8359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138" y="1325563"/>
                        <a:ext cx="5710237" cy="300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267248" y="4770095"/>
            <a:ext cx="2520981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Blue</a:t>
            </a:r>
          </a:p>
          <a:p>
            <a:r>
              <a:rPr lang="en-US" altLang="zh-CN" sz="2400" dirty="0"/>
              <a:t>Blue</a:t>
            </a:r>
          </a:p>
          <a:p>
            <a:r>
              <a:rPr lang="en-US" altLang="zh-CN" sz="2400" dirty="0"/>
              <a:t>&lt;&lt;&lt;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4908661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08857" y="3505200"/>
            <a:ext cx="5584372" cy="825322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023719" y="3523666"/>
            <a:ext cx="2814587" cy="95410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can be accessed via special way</a:t>
            </a:r>
          </a:p>
        </p:txBody>
      </p:sp>
    </p:spTree>
    <p:extLst>
      <p:ext uri="{BB962C8B-B14F-4D97-AF65-F5344CB8AC3E}">
        <p14:creationId xmlns:p14="http://schemas.microsoft.com/office/powerpoint/2010/main" val="8925572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Classes and objects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Instance variables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 variables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Instance methods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 methods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Access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Private and public attributes</a:t>
            </a:r>
          </a:p>
          <a:p>
            <a:pPr lvl="1"/>
            <a:r>
              <a:rPr lang="en-US" altLang="zh-CN" dirty="0"/>
              <a:t>Special method names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Inheritance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07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982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Class Definition</a:t>
            </a:r>
          </a:p>
        </p:txBody>
      </p:sp>
      <p:sp>
        <p:nvSpPr>
          <p:cNvPr id="5" name="矩形 4"/>
          <p:cNvSpPr/>
          <p:nvPr/>
        </p:nvSpPr>
        <p:spPr>
          <a:xfrm>
            <a:off x="1903031" y="1279264"/>
            <a:ext cx="5233765" cy="224676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/>
              <a:t>“</a:t>
            </a:r>
            <a:r>
              <a:rPr lang="en-US" altLang="zh-CN" sz="2800" b="1" dirty="0">
                <a:solidFill>
                  <a:srgbClr val="0000FF"/>
                </a:solidFill>
              </a:rPr>
              <a:t>class</a:t>
            </a:r>
            <a:r>
              <a:rPr lang="en-US" altLang="zh-CN" sz="2800" b="1" dirty="0"/>
              <a:t>” </a:t>
            </a:r>
            <a:r>
              <a:rPr lang="en-US" altLang="zh-CN" sz="2800" b="1" dirty="0" err="1"/>
              <a:t>ClassName</a:t>
            </a:r>
            <a:r>
              <a:rPr lang="en-US" altLang="zh-CN" sz="2800" b="1" dirty="0"/>
              <a:t>”</a:t>
            </a:r>
            <a:r>
              <a:rPr lang="en-US" altLang="zh-CN" sz="2800" b="1" dirty="0">
                <a:solidFill>
                  <a:srgbClr val="0000FF"/>
                </a:solidFill>
              </a:rPr>
              <a:t>:</a:t>
            </a:r>
            <a:r>
              <a:rPr lang="en-US" altLang="zh-CN" sz="2800" b="1" dirty="0"/>
              <a:t>”</a:t>
            </a:r>
          </a:p>
          <a:p>
            <a:r>
              <a:rPr lang="en-US" altLang="zh-CN" sz="2800" b="1" dirty="0"/>
              <a:t>    &lt;statement-1&gt;</a:t>
            </a:r>
          </a:p>
          <a:p>
            <a:r>
              <a:rPr lang="en-US" altLang="zh-CN" sz="2800" b="1" dirty="0"/>
              <a:t>    .</a:t>
            </a:r>
          </a:p>
          <a:p>
            <a:r>
              <a:rPr lang="en-US" altLang="zh-CN" sz="2800" b="1" dirty="0"/>
              <a:t>    .</a:t>
            </a:r>
          </a:p>
          <a:p>
            <a:r>
              <a:rPr lang="en-US" altLang="zh-CN" sz="2800" b="1" dirty="0"/>
              <a:t>    &lt;statement-N&gt;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240541" y="1785923"/>
            <a:ext cx="11673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INDENT</a:t>
            </a:r>
            <a:endParaRPr lang="zh-CN" altLang="en-US" b="1" dirty="0"/>
          </a:p>
        </p:txBody>
      </p:sp>
      <p:cxnSp>
        <p:nvCxnSpPr>
          <p:cNvPr id="7" name="直接箭头连接符 6"/>
          <p:cNvCxnSpPr>
            <a:stCxn id="6" idx="3"/>
          </p:cNvCxnSpPr>
          <p:nvPr/>
        </p:nvCxnSpPr>
        <p:spPr>
          <a:xfrm flipV="1">
            <a:off x="1407848" y="2016755"/>
            <a:ext cx="698744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519913" y="1247300"/>
            <a:ext cx="1094058" cy="729083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sz="quarter" idx="10"/>
          </p:nvPr>
        </p:nvSpPr>
        <p:spPr>
          <a:xfrm>
            <a:off x="0" y="3916944"/>
            <a:ext cx="9262275" cy="4063450"/>
          </a:xfrm>
        </p:spPr>
        <p:txBody>
          <a:bodyPr>
            <a:normAutofit/>
          </a:bodyPr>
          <a:lstStyle/>
          <a:p>
            <a:pPr marL="757136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A class definition starts with the keyword </a:t>
            </a:r>
            <a:r>
              <a:rPr lang="en-US" altLang="zh-CN" sz="2800" b="1" dirty="0">
                <a:solidFill>
                  <a:srgbClr val="0000FF"/>
                </a:solidFill>
              </a:rPr>
              <a:t>class</a:t>
            </a:r>
          </a:p>
          <a:p>
            <a:pPr marL="757136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tx1"/>
                </a:solidFill>
              </a:rPr>
              <a:t>T</a:t>
            </a:r>
            <a:r>
              <a:rPr lang="en-US" altLang="zh-CN" sz="2800" b="1" dirty="0">
                <a:solidFill>
                  <a:schemeClr val="tx1"/>
                </a:solidFill>
              </a:rPr>
              <a:t>he </a:t>
            </a:r>
            <a:r>
              <a:rPr lang="en-US" altLang="zh-CN" sz="2800" b="1" dirty="0">
                <a:solidFill>
                  <a:srgbClr val="FF0000"/>
                </a:solidFill>
              </a:rPr>
              <a:t>first</a:t>
            </a:r>
            <a:r>
              <a:rPr lang="en-US" altLang="zh-CN" sz="2800" b="1" dirty="0">
                <a:solidFill>
                  <a:schemeClr val="tx1"/>
                </a:solidFill>
              </a:rPr>
              <a:t> character of the class name is usually </a:t>
            </a:r>
            <a:r>
              <a:rPr lang="en-US" altLang="zh-CN" sz="2800" b="1" dirty="0">
                <a:solidFill>
                  <a:srgbClr val="FF0000"/>
                </a:solidFill>
              </a:rPr>
              <a:t>UPPERCASED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</a:p>
          <a:p>
            <a:pPr marL="757136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Then, the colon </a:t>
            </a:r>
            <a:r>
              <a:rPr lang="en-US" altLang="zh-CN" sz="2800" b="1" dirty="0">
                <a:solidFill>
                  <a:srgbClr val="0000FF"/>
                </a:solidFill>
              </a:rPr>
              <a:t>:</a:t>
            </a:r>
          </a:p>
          <a:p>
            <a:pPr marL="757136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The class </a:t>
            </a:r>
            <a:r>
              <a:rPr lang="en-US" altLang="zh-CN" sz="2800" b="1" dirty="0">
                <a:solidFill>
                  <a:srgbClr val="FF0000"/>
                </a:solidFill>
              </a:rPr>
              <a:t>body</a:t>
            </a:r>
            <a:r>
              <a:rPr lang="en-US" altLang="zh-CN" sz="2800" b="1" dirty="0">
                <a:solidFill>
                  <a:schemeClr val="tx1"/>
                </a:solidFill>
              </a:rPr>
              <a:t> consists of a sequence of </a:t>
            </a:r>
            <a:r>
              <a:rPr lang="en-US" altLang="zh-CN" sz="2800" b="1" dirty="0">
                <a:solidFill>
                  <a:srgbClr val="FF0000"/>
                </a:solidFill>
              </a:rPr>
              <a:t>statements</a:t>
            </a:r>
            <a:r>
              <a:rPr lang="en-US" altLang="zh-CN" sz="2800" b="1" dirty="0">
                <a:solidFill>
                  <a:schemeClr val="tx1"/>
                </a:solidFill>
              </a:rPr>
              <a:t> and/or </a:t>
            </a:r>
            <a:r>
              <a:rPr lang="en-US" altLang="zh-CN" sz="2800" b="1" dirty="0">
                <a:solidFill>
                  <a:srgbClr val="FF0000"/>
                </a:solidFill>
              </a:rPr>
              <a:t>function definitions, </a:t>
            </a:r>
            <a:r>
              <a:rPr lang="en-US" altLang="zh-CN" sz="2800" b="1" dirty="0">
                <a:solidFill>
                  <a:schemeClr val="tx1"/>
                </a:solidFill>
              </a:rPr>
              <a:t>organized via </a:t>
            </a:r>
            <a:r>
              <a:rPr lang="en-US" altLang="zh-CN" sz="2800" b="1" dirty="0">
                <a:solidFill>
                  <a:srgbClr val="FF0000"/>
                </a:solidFill>
              </a:rPr>
              <a:t>INDENT</a:t>
            </a:r>
          </a:p>
        </p:txBody>
      </p:sp>
      <p:sp>
        <p:nvSpPr>
          <p:cNvPr id="8" name="椭圆 7"/>
          <p:cNvSpPr/>
          <p:nvPr/>
        </p:nvSpPr>
        <p:spPr>
          <a:xfrm>
            <a:off x="2026718" y="1118587"/>
            <a:ext cx="1094058" cy="729083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907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Constructor and Destructor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757136" lvl="1" indent="-457200"/>
            <a:r>
              <a:rPr lang="en-US" altLang="zh-CN" sz="2800" b="1" dirty="0">
                <a:solidFill>
                  <a:schemeClr val="tx1"/>
                </a:solidFill>
              </a:rPr>
              <a:t>Creator </a:t>
            </a:r>
            <a:r>
              <a:rPr lang="en-US" altLang="zh-CN" sz="2800" b="1" dirty="0">
                <a:solidFill>
                  <a:srgbClr val="0000FF"/>
                </a:solidFill>
              </a:rPr>
              <a:t>__new__(</a:t>
            </a:r>
            <a:r>
              <a:rPr lang="en-US" altLang="zh-CN" sz="2800" b="1" dirty="0" err="1">
                <a:solidFill>
                  <a:srgbClr val="0000FF"/>
                </a:solidFill>
              </a:rPr>
              <a:t>cls</a:t>
            </a:r>
            <a:r>
              <a:rPr lang="en-US" altLang="zh-CN" sz="2800" b="1" dirty="0">
                <a:solidFill>
                  <a:srgbClr val="0000FF"/>
                </a:solidFill>
              </a:rPr>
              <a:t>,…)</a:t>
            </a:r>
            <a:r>
              <a:rPr lang="en-US" altLang="zh-CN" sz="2800" b="1" dirty="0">
                <a:solidFill>
                  <a:schemeClr val="tx1"/>
                </a:solidFill>
              </a:rPr>
              <a:t>: 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is called to create a </a:t>
            </a:r>
            <a:r>
              <a:rPr lang="en-US" altLang="zh-CN" dirty="0">
                <a:solidFill>
                  <a:srgbClr val="0000FF"/>
                </a:solidFill>
              </a:rPr>
              <a:t>new instance</a:t>
            </a:r>
            <a:r>
              <a:rPr lang="en-US" altLang="zh-CN" dirty="0">
                <a:solidFill>
                  <a:schemeClr val="tx1"/>
                </a:solidFill>
              </a:rPr>
              <a:t> of class </a:t>
            </a:r>
            <a:r>
              <a:rPr lang="en-US" altLang="zh-CN" dirty="0" err="1">
                <a:solidFill>
                  <a:srgbClr val="0000FF"/>
                </a:solidFill>
              </a:rPr>
              <a:t>cls</a:t>
            </a:r>
            <a:r>
              <a:rPr lang="en-US" altLang="zh-CN" dirty="0">
                <a:solidFill>
                  <a:schemeClr val="tx1"/>
                </a:solidFill>
              </a:rPr>
              <a:t>, e.g., </a:t>
            </a:r>
          </a:p>
          <a:p>
            <a:pPr marL="299936" lvl="1" indent="0" algn="ctr">
              <a:buNone/>
            </a:pPr>
            <a:r>
              <a:rPr lang="en-US" altLang="zh-CN" sz="2800" b="1" dirty="0" err="1">
                <a:solidFill>
                  <a:srgbClr val="0000FF"/>
                </a:solidFill>
              </a:rPr>
              <a:t>obj</a:t>
            </a:r>
            <a:r>
              <a:rPr lang="en-US" altLang="zh-CN" sz="2800" b="1" dirty="0">
                <a:solidFill>
                  <a:srgbClr val="0000FF"/>
                </a:solidFill>
              </a:rPr>
              <a:t>=</a:t>
            </a:r>
            <a:r>
              <a:rPr lang="en-US" altLang="zh-CN" sz="2800" b="1" dirty="0" err="1">
                <a:solidFill>
                  <a:srgbClr val="0000FF"/>
                </a:solidFill>
              </a:rPr>
              <a:t>cls</a:t>
            </a:r>
            <a:r>
              <a:rPr lang="en-US" altLang="zh-CN" sz="2800" b="1" dirty="0">
                <a:solidFill>
                  <a:srgbClr val="0000FF"/>
                </a:solidFill>
              </a:rPr>
              <a:t>(p</a:t>
            </a:r>
            <a:r>
              <a:rPr lang="en-US" altLang="zh-CN" sz="2800" b="1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</a:rPr>
              <a:t>,…,</a:t>
            </a:r>
            <a:r>
              <a:rPr lang="en-US" altLang="zh-CN" sz="2800" b="1" dirty="0" err="1">
                <a:solidFill>
                  <a:srgbClr val="0000FF"/>
                </a:solidFill>
              </a:rPr>
              <a:t>p</a:t>
            </a:r>
            <a:r>
              <a:rPr lang="en-US" altLang="zh-CN" sz="2800" b="1" baseline="-25000" dirty="0" err="1">
                <a:solidFill>
                  <a:srgbClr val="0000FF"/>
                </a:solidFill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</a:rPr>
              <a:t>)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1214336" lvl="2" indent="-457200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00FF"/>
                </a:solidFill>
              </a:rPr>
              <a:t>__new__ </a:t>
            </a:r>
            <a:r>
              <a:rPr lang="en-US" altLang="zh-CN" sz="2400" dirty="0"/>
              <a:t>takes the class of which an instance was requested as its first argument. The other arguments are those passed to </a:t>
            </a:r>
            <a:r>
              <a:rPr lang="en-US" altLang="zh-CN" sz="2400" dirty="0">
                <a:solidFill>
                  <a:srgbClr val="0000FF"/>
                </a:solidFill>
              </a:rPr>
              <a:t>__</a:t>
            </a:r>
            <a:r>
              <a:rPr lang="en-US" altLang="zh-CN" sz="2400" dirty="0" err="1">
                <a:solidFill>
                  <a:srgbClr val="0000FF"/>
                </a:solidFill>
              </a:rPr>
              <a:t>init</a:t>
            </a:r>
            <a:r>
              <a:rPr lang="en-US" altLang="zh-CN" sz="2400" dirty="0">
                <a:solidFill>
                  <a:srgbClr val="0000FF"/>
                </a:solidFill>
              </a:rPr>
              <a:t>__(self,…) </a:t>
            </a:r>
          </a:p>
          <a:p>
            <a:pPr marL="1214336" lvl="2" indent="-457200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00FF"/>
                </a:solidFill>
              </a:rPr>
              <a:t>__new__</a:t>
            </a:r>
            <a:r>
              <a:rPr lang="en-US" altLang="zh-CN" sz="2400" dirty="0"/>
              <a:t> returns the new object instance before </a:t>
            </a:r>
            <a:r>
              <a:rPr lang="en-US" altLang="zh-CN" sz="2400" dirty="0">
                <a:solidFill>
                  <a:srgbClr val="0000FF"/>
                </a:solidFill>
              </a:rPr>
              <a:t>__</a:t>
            </a:r>
            <a:r>
              <a:rPr lang="en-US" altLang="zh-CN" sz="2400" dirty="0" err="1">
                <a:solidFill>
                  <a:srgbClr val="0000FF"/>
                </a:solidFill>
              </a:rPr>
              <a:t>init</a:t>
            </a:r>
            <a:r>
              <a:rPr lang="en-US" altLang="zh-CN" sz="2400" dirty="0">
                <a:solidFill>
                  <a:srgbClr val="0000FF"/>
                </a:solidFill>
              </a:rPr>
              <a:t>__ </a:t>
            </a:r>
            <a:r>
              <a:rPr lang="en-US" altLang="zh-CN" sz="2400" dirty="0"/>
              <a:t>is invoked</a:t>
            </a:r>
          </a:p>
          <a:p>
            <a:pPr marL="1214336" lvl="2" indent="-45720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757136" lvl="1" indent="-457200"/>
            <a:r>
              <a:rPr lang="en-US" altLang="zh-CN" sz="2800" b="1" dirty="0">
                <a:solidFill>
                  <a:schemeClr val="tx1"/>
                </a:solidFill>
              </a:rPr>
              <a:t>Constructor </a:t>
            </a:r>
            <a:r>
              <a:rPr lang="en-US" altLang="zh-CN" sz="2800" b="1" dirty="0">
                <a:solidFill>
                  <a:srgbClr val="0000FF"/>
                </a:solidFill>
              </a:rPr>
              <a:t>__</a:t>
            </a:r>
            <a:r>
              <a:rPr lang="en-US" altLang="zh-CN" sz="2800" b="1" dirty="0" err="1">
                <a:solidFill>
                  <a:srgbClr val="0000FF"/>
                </a:solidFill>
              </a:rPr>
              <a:t>init</a:t>
            </a:r>
            <a:r>
              <a:rPr lang="en-US" altLang="zh-CN" sz="2800" b="1" dirty="0">
                <a:solidFill>
                  <a:srgbClr val="0000FF"/>
                </a:solidFill>
              </a:rPr>
              <a:t>__(self,…)</a:t>
            </a:r>
            <a:r>
              <a:rPr lang="en-US" altLang="zh-CN" sz="2800" b="1" dirty="0">
                <a:solidFill>
                  <a:schemeClr val="tx1"/>
                </a:solidFill>
              </a:rPr>
              <a:t>:  </a:t>
            </a:r>
            <a:r>
              <a:rPr lang="en-US" altLang="zh-CN" dirty="0">
                <a:solidFill>
                  <a:schemeClr val="tx1"/>
                </a:solidFill>
              </a:rPr>
              <a:t>is called after the instance has been created to initialize instance variables</a:t>
            </a:r>
          </a:p>
          <a:p>
            <a:pPr marL="1214336" lvl="2" indent="-457200"/>
            <a:endParaRPr lang="en-US" altLang="zh-CN" sz="1400" b="1" dirty="0">
              <a:solidFill>
                <a:schemeClr val="tx1"/>
              </a:solidFill>
            </a:endParaRPr>
          </a:p>
          <a:p>
            <a:pPr marL="757136" lvl="1" indent="-457200"/>
            <a:r>
              <a:rPr lang="en-US" altLang="zh-CN" sz="2800" b="1" dirty="0">
                <a:solidFill>
                  <a:schemeClr val="tx1"/>
                </a:solidFill>
              </a:rPr>
              <a:t>Destructor </a:t>
            </a:r>
            <a:r>
              <a:rPr lang="en-US" altLang="zh-CN" sz="2800" b="1" dirty="0">
                <a:solidFill>
                  <a:srgbClr val="0000FF"/>
                </a:solidFill>
              </a:rPr>
              <a:t>__del__(self)</a:t>
            </a:r>
            <a:r>
              <a:rPr lang="en-US" altLang="zh-CN" sz="2800" b="1" dirty="0">
                <a:solidFill>
                  <a:schemeClr val="tx1"/>
                </a:solidFill>
              </a:rPr>
              <a:t>: </a:t>
            </a:r>
            <a:r>
              <a:rPr lang="en-US" altLang="zh-CN" sz="2800" dirty="0">
                <a:solidFill>
                  <a:schemeClr val="tx1"/>
                </a:solidFill>
              </a:rPr>
              <a:t>is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called when the instance is about to be </a:t>
            </a:r>
            <a:r>
              <a:rPr lang="en-US" altLang="zh-CN" dirty="0">
                <a:solidFill>
                  <a:srgbClr val="0000FF"/>
                </a:solidFill>
              </a:rPr>
              <a:t>destroyed</a:t>
            </a:r>
            <a:r>
              <a:rPr lang="en-US" altLang="zh-CN" dirty="0">
                <a:solidFill>
                  <a:schemeClr val="tx1"/>
                </a:solidFill>
              </a:rPr>
              <a:t>, the object is destroyed when the reference count of the object </a:t>
            </a:r>
            <a:r>
              <a:rPr lang="en-US" altLang="zh-CN" dirty="0">
                <a:solidFill>
                  <a:srgbClr val="FF0000"/>
                </a:solidFill>
              </a:rPr>
              <a:t>reaches zero</a:t>
            </a:r>
          </a:p>
          <a:p>
            <a:pPr marL="757136" lvl="1" indent="-457200"/>
            <a:endParaRPr lang="en-US" altLang="zh-CN" sz="28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212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Example</a:t>
            </a:r>
            <a:endParaRPr lang="en-US" b="1" dirty="0">
              <a:latin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914174" y="1106941"/>
          <a:ext cx="7789862" cy="585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73" name="文档" r:id="rId3" imgW="2103120" imgH="1583280" progId="Word.OpenDocumentText.12">
                  <p:embed/>
                </p:oleObj>
              </mc:Choice>
              <mc:Fallback>
                <p:oleObj name="文档" r:id="rId3" imgW="2103120" imgH="15832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174" y="1106941"/>
                        <a:ext cx="7789862" cy="5856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43245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Example</a:t>
            </a:r>
            <a:endParaRPr lang="en-US" b="1" dirty="0">
              <a:latin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498475" y="1111250"/>
          <a:ext cx="8205788" cy="434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97" name="文档" r:id="rId3" imgW="2220480" imgH="1170720" progId="Word.OpenDocumentText.12">
                  <p:embed/>
                </p:oleObj>
              </mc:Choice>
              <mc:Fallback>
                <p:oleObj name="文档" r:id="rId3" imgW="2220480" imgH="11707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8475" y="1111250"/>
                        <a:ext cx="8205788" cy="434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0119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Example</a:t>
            </a:r>
            <a:endParaRPr lang="en-US" b="1" dirty="0">
              <a:latin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404093"/>
              </p:ext>
            </p:extLst>
          </p:nvPr>
        </p:nvGraphicFramePr>
        <p:xfrm>
          <a:off x="177800" y="1543050"/>
          <a:ext cx="5346700" cy="470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21" name="文档" r:id="rId3" imgW="1202040" imgH="1063080" progId="Word.OpenDocumentText.12">
                  <p:embed/>
                </p:oleObj>
              </mc:Choice>
              <mc:Fallback>
                <p:oleObj name="文档" r:id="rId3" imgW="1202040" imgH="10630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800" y="1543050"/>
                        <a:ext cx="5346700" cy="4700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5610906" y="2282709"/>
            <a:ext cx="3352800" cy="230832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/>
              <a:t>Balance of  1 is: 10</a:t>
            </a:r>
          </a:p>
          <a:p>
            <a:r>
              <a:rPr lang="zh-CN" altLang="en-US" sz="2400" b="1" dirty="0"/>
              <a:t>Balance of  2 is: 20</a:t>
            </a:r>
          </a:p>
          <a:p>
            <a:r>
              <a:rPr lang="zh-CN" altLang="en-US" sz="2400" b="1" dirty="0"/>
              <a:t>Balance of  3 is: 30</a:t>
            </a:r>
          </a:p>
          <a:p>
            <a:r>
              <a:rPr lang="zh-CN" altLang="en-US" sz="2400" b="1" dirty="0"/>
              <a:t>Number of accounts is: 3</a:t>
            </a:r>
          </a:p>
          <a:p>
            <a:r>
              <a:rPr lang="zh-CN" altLang="en-US" sz="2400" b="1" dirty="0"/>
              <a:t>Number of accounts is: 2</a:t>
            </a:r>
          </a:p>
          <a:p>
            <a:r>
              <a:rPr lang="zh-CN" altLang="en-US" sz="2400" b="1" dirty="0"/>
              <a:t>Number of accounts is: 1</a:t>
            </a:r>
          </a:p>
        </p:txBody>
      </p:sp>
      <p:sp>
        <p:nvSpPr>
          <p:cNvPr id="4" name="矩形 3"/>
          <p:cNvSpPr/>
          <p:nvPr/>
        </p:nvSpPr>
        <p:spPr>
          <a:xfrm>
            <a:off x="5712779" y="1619470"/>
            <a:ext cx="1079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Output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62093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Common special method names</a:t>
            </a:r>
          </a:p>
        </p:txBody>
      </p:sp>
      <p:graphicFrame>
        <p:nvGraphicFramePr>
          <p:cNvPr id="6" name="Content Placeholder -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248153"/>
              </p:ext>
            </p:extLst>
          </p:nvPr>
        </p:nvGraphicFramePr>
        <p:xfrm>
          <a:off x="320279" y="1008518"/>
          <a:ext cx="8616892" cy="5659477"/>
        </p:xfrm>
        <a:graphic>
          <a:graphicData uri="http://schemas.openxmlformats.org/drawingml/2006/table">
            <a:tbl>
              <a:tblPr firstRow="1" bandRow="1"/>
              <a:tblGrid>
                <a:gridCol w="3881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5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0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Method</a:t>
                      </a:r>
                      <a:endParaRPr lang="zh-CN" altLang="en-US" sz="2000" b="1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0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Description</a:t>
                      </a:r>
                      <a:endParaRPr lang="zh-CN" altLang="en-US" sz="2000" b="1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__new__()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Create a</a:t>
                      </a:r>
                      <a:r>
                        <a:rPr lang="en-US" altLang="zh-CN" sz="2000" b="1" u="none" baseline="0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new object instance</a:t>
                      </a:r>
                      <a:endParaRPr lang="zh-CN" altLang="en-US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init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Constructor</a:t>
                      </a:r>
                      <a:endParaRPr lang="zh-CN" altLang="en-US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__del__()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Destructor</a:t>
                      </a:r>
                      <a:endParaRPr lang="zh-CN" altLang="en-US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__add__()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__sub__()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mul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*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truediv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floordiv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//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__mod__()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__pow__()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**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960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eq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 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__ne__()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lt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 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__le__()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gt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 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  <a:endParaRPr lang="en-US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==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 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!=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 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&lt;=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&gt;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 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&gt;=</a:t>
                      </a:r>
                      <a:endParaRPr lang="en-US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lshift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rshift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  <a:endParaRPr lang="en-US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&lt;&lt;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&gt;&gt;</a:t>
                      </a:r>
                      <a:endParaRPr lang="en-US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973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__and__()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__or__()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__invert__()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xor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  <a:endParaRPr lang="en-US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&amp;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|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~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^</a:t>
                      </a:r>
                      <a:endParaRPr lang="en-US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7786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u="none" dirty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</a:t>
                      </a:r>
                      <a:r>
                        <a:rPr lang="en-US" altLang="zh-CN" sz="2000" b="1" u="none" dirty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u="none" kern="1200" dirty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string representation of an object</a:t>
                      </a:r>
                      <a:endParaRPr lang="en-US" sz="2000" b="1" u="none" kern="1200" dirty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734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2602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Example</a:t>
            </a:r>
            <a:endParaRPr lang="en-US" b="1" dirty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3977" y="1546162"/>
            <a:ext cx="7323928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3600" dirty="0"/>
              <a:t>Implement a class for rational number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altLang="zh-CN" sz="3600" dirty="0"/>
              <a:t>Support</a:t>
            </a:r>
          </a:p>
          <a:p>
            <a:pPr algn="ctr"/>
            <a:r>
              <a:rPr lang="pt-BR" altLang="zh-CN" sz="3600" dirty="0"/>
              <a:t>‘+’, ‘-’ ,’*’, ‘/’ ,’pow’,....,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altLang="zh-CN" sz="3600" dirty="0"/>
              <a:t>Does not support</a:t>
            </a:r>
          </a:p>
          <a:p>
            <a:pPr algn="ctr"/>
            <a:r>
              <a:rPr lang="pt-BR" altLang="zh-CN" sz="3600" dirty="0"/>
              <a:t> ‘and’, ‘or’,....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512587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Example</a:t>
            </a:r>
            <a:endParaRPr lang="en-US" b="1" dirty="0">
              <a:latin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625475" y="1898650"/>
          <a:ext cx="7893050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5" name="文档" r:id="rId4" imgW="1779840" imgH="654120" progId="Word.OpenDocumentText.12">
                  <p:embed/>
                </p:oleObj>
              </mc:Choice>
              <mc:Fallback>
                <p:oleObj name="文档" r:id="rId4" imgW="1779840" imgH="6541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5475" y="1898650"/>
                        <a:ext cx="7893050" cy="290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743933" y="5486791"/>
            <a:ext cx="79047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-apple-system"/>
              </a:rPr>
              <a:t>Euclidean Algorithm: </a:t>
            </a:r>
            <a:r>
              <a:rPr lang="en-US" altLang="zh-CN" sz="2800" dirty="0" err="1">
                <a:solidFill>
                  <a:srgbClr val="FF0000"/>
                </a:solidFill>
                <a:latin typeface="-apple-system"/>
              </a:rPr>
              <a:t>gcd</a:t>
            </a:r>
            <a:r>
              <a:rPr lang="en-US" altLang="zh-CN" sz="2800" dirty="0">
                <a:solidFill>
                  <a:srgbClr val="FF0000"/>
                </a:solidFill>
                <a:latin typeface="-apple-system"/>
              </a:rPr>
              <a:t>(</a:t>
            </a:r>
            <a:r>
              <a:rPr lang="en-US" altLang="zh-CN" sz="2800" dirty="0" err="1">
                <a:solidFill>
                  <a:srgbClr val="FF0000"/>
                </a:solidFill>
                <a:latin typeface="-apple-system"/>
              </a:rPr>
              <a:t>a,b</a:t>
            </a:r>
            <a:r>
              <a:rPr lang="en-US" altLang="zh-CN" sz="2800" dirty="0">
                <a:solidFill>
                  <a:srgbClr val="FF0000"/>
                </a:solidFill>
                <a:latin typeface="-apple-system"/>
              </a:rPr>
              <a:t>) = </a:t>
            </a:r>
            <a:r>
              <a:rPr lang="en-US" altLang="zh-CN" sz="2800" dirty="0" err="1">
                <a:solidFill>
                  <a:srgbClr val="FF0000"/>
                </a:solidFill>
                <a:latin typeface="-apple-system"/>
              </a:rPr>
              <a:t>gcd</a:t>
            </a:r>
            <a:r>
              <a:rPr lang="en-US" altLang="zh-CN" sz="2800" dirty="0">
                <a:solidFill>
                  <a:srgbClr val="FF0000"/>
                </a:solidFill>
                <a:latin typeface="-apple-system"/>
              </a:rPr>
              <a:t>(</a:t>
            </a:r>
            <a:r>
              <a:rPr lang="en-US" altLang="zh-CN" sz="2800" dirty="0" err="1">
                <a:solidFill>
                  <a:srgbClr val="FF0000"/>
                </a:solidFill>
                <a:latin typeface="-apple-system"/>
              </a:rPr>
              <a:t>b,a%b</a:t>
            </a:r>
            <a:r>
              <a:rPr lang="en-US" altLang="zh-CN" sz="2800" dirty="0">
                <a:solidFill>
                  <a:srgbClr val="FF0000"/>
                </a:solidFill>
                <a:latin typeface="-apple-system"/>
              </a:rPr>
              <a:t>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2655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Example</a:t>
            </a:r>
            <a:endParaRPr lang="en-US" b="1" dirty="0">
              <a:latin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743546" y="1033236"/>
          <a:ext cx="7725965" cy="5035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9" name="文档" r:id="rId3" imgW="1508760" imgH="977760" progId="Word.OpenDocumentText.12">
                  <p:embed/>
                </p:oleObj>
              </mc:Choice>
              <mc:Fallback>
                <p:oleObj name="文档" r:id="rId3" imgW="1508760" imgH="9777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3546" y="1033236"/>
                        <a:ext cx="7725965" cy="5035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602680" y="6107277"/>
            <a:ext cx="7983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800" dirty="0">
                <a:solidFill>
                  <a:srgbClr val="FF0000"/>
                </a:solidFill>
              </a:rPr>
              <a:t>It is better to assign non-supported methods by None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648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Example</a:t>
            </a:r>
            <a:endParaRPr lang="en-US" b="1" dirty="0">
              <a:latin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663179" y="1171803"/>
          <a:ext cx="7731125" cy="577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3" name="文档" r:id="rId3" imgW="1508760" imgH="1126800" progId="Word.OpenDocumentText.12">
                  <p:embed/>
                </p:oleObj>
              </mc:Choice>
              <mc:Fallback>
                <p:oleObj name="文档" r:id="rId3" imgW="1508760" imgH="11268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3179" y="1171803"/>
                        <a:ext cx="7731125" cy="577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30870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Example</a:t>
            </a:r>
            <a:endParaRPr lang="en-US" b="1" dirty="0">
              <a:latin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2304143" y="1070427"/>
          <a:ext cx="4085771" cy="2863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17" name="文档" r:id="rId4" imgW="864360" imgH="602280" progId="Word.OpenDocumentText.12">
                  <p:embed/>
                </p:oleObj>
              </mc:Choice>
              <mc:Fallback>
                <p:oleObj name="文档" r:id="rId4" imgW="864360" imgH="6022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4143" y="1070427"/>
                        <a:ext cx="4085771" cy="2863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975078" y="4131569"/>
            <a:ext cx="6265408" cy="267765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/>
              <a:t>1/2</a:t>
            </a:r>
          </a:p>
          <a:p>
            <a:r>
              <a:rPr lang="en-US" altLang="zh-CN" sz="2400" b="1" dirty="0"/>
              <a:t>1/4</a:t>
            </a:r>
          </a:p>
          <a:p>
            <a:r>
              <a:rPr lang="en-US" altLang="zh-CN" sz="2400" b="1" dirty="0"/>
              <a:t>3/4</a:t>
            </a:r>
          </a:p>
          <a:p>
            <a:r>
              <a:rPr lang="en-US" altLang="zh-CN" sz="2400" b="1" dirty="0" err="1"/>
              <a:t>Traceback</a:t>
            </a:r>
            <a:r>
              <a:rPr lang="en-US" altLang="zh-CN" sz="2400" b="1" dirty="0"/>
              <a:t> (most recent call last):</a:t>
            </a:r>
          </a:p>
          <a:p>
            <a:r>
              <a:rPr lang="en-US" altLang="zh-CN" sz="2400" b="1" dirty="0"/>
              <a:t>  …</a:t>
            </a:r>
          </a:p>
          <a:p>
            <a:r>
              <a:rPr lang="en-US" altLang="zh-CN" sz="2400" b="1" dirty="0" err="1">
                <a:solidFill>
                  <a:srgbClr val="FF0000"/>
                </a:solidFill>
              </a:rPr>
              <a:t>TypeError</a:t>
            </a:r>
            <a:r>
              <a:rPr lang="en-US" altLang="zh-CN" sz="2400" b="1" dirty="0"/>
              <a:t>: unsupported operand type(s) for </a:t>
            </a:r>
            <a:r>
              <a:rPr lang="en-US" altLang="zh-CN" sz="2400" b="1" dirty="0">
                <a:solidFill>
                  <a:srgbClr val="FF0000"/>
                </a:solidFill>
              </a:rPr>
              <a:t>&amp;</a:t>
            </a:r>
            <a:r>
              <a:rPr lang="en-US" altLang="zh-CN" sz="2400" b="1" dirty="0"/>
              <a:t>: 'Rational' and 'Rational'</a:t>
            </a:r>
          </a:p>
        </p:txBody>
      </p:sp>
      <p:sp>
        <p:nvSpPr>
          <p:cNvPr id="6" name="矩形 5"/>
          <p:cNvSpPr/>
          <p:nvPr/>
        </p:nvSpPr>
        <p:spPr>
          <a:xfrm>
            <a:off x="475739" y="4134070"/>
            <a:ext cx="1079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Output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677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982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The Smallest Class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2749723" y="1460535"/>
          <a:ext cx="3892550" cy="306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67" name="文档" r:id="rId5" imgW="2684160" imgH="2111760" progId="Word.OpenDocumentText.12">
                  <p:embed/>
                </p:oleObj>
              </mc:Choice>
              <mc:Fallback>
                <p:oleObj name="文档" r:id="rId5" imgW="2684160" imgH="2111760" progId="Word.OpenDocumentText.12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9723" y="1460535"/>
                        <a:ext cx="3892550" cy="306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大括号 5"/>
          <p:cNvSpPr/>
          <p:nvPr/>
        </p:nvSpPr>
        <p:spPr>
          <a:xfrm>
            <a:off x="6602081" y="1920096"/>
            <a:ext cx="110532" cy="1768510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061796" y="2339375"/>
            <a:ext cx="1671008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Class Demo definition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0725" y="1736950"/>
            <a:ext cx="2270928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Comment for </a:t>
            </a:r>
            <a:r>
              <a:rPr lang="en-US" altLang="zh-CN" sz="2800" dirty="0" err="1">
                <a:solidFill>
                  <a:srgbClr val="FF0000"/>
                </a:solidFill>
              </a:rPr>
              <a:t>docstring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2421653" y="1999622"/>
            <a:ext cx="84406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24447" y="2998549"/>
            <a:ext cx="1497205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INDENT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421653" y="3261221"/>
            <a:ext cx="84406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173514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0" grpId="0" animBg="1"/>
      <p:bldP spid="1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Classes and objects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Instance variables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 variables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Instance methods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 methods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Access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Private and public attributes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Special method names</a:t>
            </a:r>
          </a:p>
          <a:p>
            <a:r>
              <a:rPr lang="en-US" altLang="zh-CN" dirty="0"/>
              <a:t>Inheritance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259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Class revisit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Class object vs instance object</a:t>
            </a:r>
          </a:p>
          <a:p>
            <a:r>
              <a:rPr lang="en-US" altLang="zh-CN" b="1" dirty="0"/>
              <a:t>Class attribute vs instance attribute</a:t>
            </a:r>
          </a:p>
          <a:p>
            <a:r>
              <a:rPr lang="en-US" altLang="zh-CN" b="1" dirty="0"/>
              <a:t>Private attribute vs public attribute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1903031" y="1279264"/>
            <a:ext cx="5233765" cy="224676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/>
              <a:t>“</a:t>
            </a:r>
            <a:r>
              <a:rPr lang="en-US" altLang="zh-CN" sz="2800" b="1" dirty="0">
                <a:solidFill>
                  <a:srgbClr val="0000FF"/>
                </a:solidFill>
              </a:rPr>
              <a:t>class</a:t>
            </a:r>
            <a:r>
              <a:rPr lang="en-US" altLang="zh-CN" sz="2800" b="1" dirty="0"/>
              <a:t>” </a:t>
            </a:r>
            <a:r>
              <a:rPr lang="en-US" altLang="zh-CN" sz="2800" b="1" dirty="0" err="1"/>
              <a:t>ClassName</a:t>
            </a:r>
            <a:r>
              <a:rPr lang="en-US" altLang="zh-CN" sz="2800" b="1" dirty="0"/>
              <a:t>”</a:t>
            </a:r>
            <a:r>
              <a:rPr lang="en-US" altLang="zh-CN" sz="2800" b="1" dirty="0">
                <a:solidFill>
                  <a:srgbClr val="0000FF"/>
                </a:solidFill>
              </a:rPr>
              <a:t>:</a:t>
            </a:r>
            <a:r>
              <a:rPr lang="en-US" altLang="zh-CN" sz="2800" b="1" dirty="0"/>
              <a:t>”</a:t>
            </a:r>
          </a:p>
          <a:p>
            <a:r>
              <a:rPr lang="en-US" altLang="zh-CN" sz="2800" b="1" dirty="0"/>
              <a:t>    &lt;statement-1&gt;</a:t>
            </a:r>
          </a:p>
          <a:p>
            <a:r>
              <a:rPr lang="en-US" altLang="zh-CN" sz="2800" b="1" dirty="0"/>
              <a:t>    .</a:t>
            </a:r>
          </a:p>
          <a:p>
            <a:r>
              <a:rPr lang="en-US" altLang="zh-CN" sz="2800" b="1" dirty="0"/>
              <a:t>    .</a:t>
            </a:r>
          </a:p>
          <a:p>
            <a:r>
              <a:rPr lang="en-US" altLang="zh-CN" sz="2800" b="1" dirty="0"/>
              <a:t>    &lt;statement-N&gt;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770014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Inheritance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284560" y="1388226"/>
            <a:ext cx="8643938" cy="3640974"/>
          </a:xfrm>
        </p:spPr>
        <p:txBody>
          <a:bodyPr>
            <a:normAutofit/>
          </a:bodyPr>
          <a:lstStyle/>
          <a:p>
            <a:pPr marL="757136" lvl="1" indent="-457200"/>
            <a:r>
              <a:rPr lang="en-US" altLang="zh-CN" sz="3200" b="1" dirty="0">
                <a:solidFill>
                  <a:schemeClr val="tx1"/>
                </a:solidFill>
              </a:rPr>
              <a:t>Inheritance is yet another way to reuse code</a:t>
            </a:r>
          </a:p>
          <a:p>
            <a:pPr marL="757136" lvl="1" indent="-457200"/>
            <a:r>
              <a:rPr lang="en-US" altLang="zh-CN" sz="3200" b="1" dirty="0">
                <a:solidFill>
                  <a:schemeClr val="tx1"/>
                </a:solidFill>
              </a:rPr>
              <a:t>Other ways:</a:t>
            </a:r>
          </a:p>
          <a:p>
            <a:pPr marL="1214336" lvl="2" indent="-457200"/>
            <a:r>
              <a:rPr lang="en-US" altLang="zh-CN" sz="2800" b="1" dirty="0">
                <a:solidFill>
                  <a:schemeClr val="tx1"/>
                </a:solidFill>
              </a:rPr>
              <a:t>Functions</a:t>
            </a:r>
          </a:p>
          <a:p>
            <a:pPr marL="1214336" lvl="2" indent="-457200"/>
            <a:r>
              <a:rPr lang="en-US" altLang="zh-CN" sz="2800" b="1" dirty="0">
                <a:solidFill>
                  <a:schemeClr val="tx1"/>
                </a:solidFill>
              </a:rPr>
              <a:t>Classes  </a:t>
            </a:r>
          </a:p>
          <a:p>
            <a:pPr marL="1214336" lvl="2" indent="-457200"/>
            <a:r>
              <a:rPr lang="en-US" altLang="zh-CN" sz="2800" b="1" dirty="0">
                <a:solidFill>
                  <a:schemeClr val="tx1"/>
                </a:solidFill>
              </a:rPr>
              <a:t>Modules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303161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Inheritance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7218" name="Picture 2" descr="class-inheri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845" y="1661856"/>
            <a:ext cx="6698309" cy="474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9855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45" y="1201933"/>
            <a:ext cx="5973013" cy="29714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45" y="4514301"/>
            <a:ext cx="4741918" cy="1867027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4986724" y="4695525"/>
            <a:ext cx="3086037" cy="1469787"/>
            <a:chOff x="5180904" y="4314180"/>
            <a:chExt cx="2199408" cy="929240"/>
          </a:xfrm>
        </p:grpSpPr>
        <p:sp>
          <p:nvSpPr>
            <p:cNvPr id="9" name="矩形 8"/>
            <p:cNvSpPr/>
            <p:nvPr/>
          </p:nvSpPr>
          <p:spPr>
            <a:xfrm>
              <a:off x="5220072" y="4640207"/>
              <a:ext cx="2160240" cy="6032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2800" dirty="0"/>
                <a:t>Animal is running...</a:t>
              </a:r>
            </a:p>
            <a:p>
              <a:r>
                <a:rPr lang="zh-CN" altLang="en-US" sz="2800" dirty="0"/>
                <a:t>Animal is running...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180904" y="4314180"/>
              <a:ext cx="936104" cy="291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Output</a:t>
              </a:r>
              <a:endParaRPr lang="zh-CN" altLang="en-US" sz="2400" dirty="0"/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b="1" dirty="0"/>
              <a:t>Inheritance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188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Inheritance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00808"/>
            <a:ext cx="5328592" cy="4821668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292080" y="3861048"/>
            <a:ext cx="3086037" cy="1900675"/>
            <a:chOff x="5180904" y="4314180"/>
            <a:chExt cx="2199408" cy="1201660"/>
          </a:xfrm>
        </p:grpSpPr>
        <p:sp>
          <p:nvSpPr>
            <p:cNvPr id="8" name="矩形 7"/>
            <p:cNvSpPr/>
            <p:nvPr/>
          </p:nvSpPr>
          <p:spPr>
            <a:xfrm>
              <a:off x="5220072" y="4640207"/>
              <a:ext cx="2160240" cy="8756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800" dirty="0"/>
                <a:t>Eating meat...</a:t>
              </a:r>
            </a:p>
            <a:p>
              <a:r>
                <a:rPr lang="en-US" altLang="zh-CN" sz="2800" dirty="0"/>
                <a:t>Dog is running...</a:t>
              </a:r>
            </a:p>
            <a:p>
              <a:r>
                <a:rPr lang="en-US" altLang="zh-CN" sz="2800" dirty="0"/>
                <a:t>Cat is running...</a:t>
              </a:r>
              <a:endParaRPr lang="zh-CN" altLang="en-US" sz="28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180904" y="4314180"/>
              <a:ext cx="936104" cy="291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Output</a:t>
              </a:r>
              <a:endParaRPr lang="zh-CN" altLang="en-US" sz="24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887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Inheritance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04864"/>
            <a:ext cx="4752528" cy="3249001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292080" y="3068960"/>
            <a:ext cx="3086037" cy="2454671"/>
            <a:chOff x="5180904" y="4314180"/>
            <a:chExt cx="2199408" cy="1551912"/>
          </a:xfrm>
        </p:grpSpPr>
        <p:sp>
          <p:nvSpPr>
            <p:cNvPr id="6" name="矩形 5"/>
            <p:cNvSpPr/>
            <p:nvPr/>
          </p:nvSpPr>
          <p:spPr>
            <a:xfrm>
              <a:off x="5220072" y="4640207"/>
              <a:ext cx="2160240" cy="12258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/>
                <a:t>True</a:t>
              </a:r>
            </a:p>
            <a:p>
              <a:r>
                <a:rPr lang="en-US" altLang="zh-CN" sz="2400" dirty="0"/>
                <a:t>True</a:t>
              </a:r>
            </a:p>
            <a:p>
              <a:r>
                <a:rPr lang="en-US" altLang="zh-CN" sz="2400" dirty="0"/>
                <a:t>True</a:t>
              </a:r>
            </a:p>
            <a:p>
              <a:r>
                <a:rPr lang="en-US" altLang="zh-CN" sz="2400" dirty="0"/>
                <a:t>True</a:t>
              </a:r>
            </a:p>
            <a:p>
              <a:r>
                <a:rPr lang="en-US" altLang="zh-CN" sz="2400" dirty="0"/>
                <a:t>False</a:t>
              </a:r>
              <a:endParaRPr lang="zh-CN" altLang="en-US" sz="24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180904" y="4314180"/>
              <a:ext cx="936104" cy="252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Output</a:t>
              </a:r>
              <a:endParaRPr lang="zh-CN" altLang="en-US" sz="20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2043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Inheritance (polymorphism)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72" y="1519982"/>
            <a:ext cx="5122912" cy="2419153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796136" y="1156681"/>
            <a:ext cx="3086037" cy="2720056"/>
            <a:chOff x="5180904" y="4379898"/>
            <a:chExt cx="2199408" cy="1719696"/>
          </a:xfrm>
        </p:grpSpPr>
        <p:sp>
          <p:nvSpPr>
            <p:cNvPr id="6" name="矩形 5"/>
            <p:cNvSpPr/>
            <p:nvPr/>
          </p:nvSpPr>
          <p:spPr>
            <a:xfrm>
              <a:off x="5220072" y="4640207"/>
              <a:ext cx="2160240" cy="14593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/>
                <a:t>Animal is running...</a:t>
              </a:r>
            </a:p>
            <a:p>
              <a:r>
                <a:rPr lang="en-US" altLang="zh-CN" sz="2400" dirty="0"/>
                <a:t>Animal is running...</a:t>
              </a:r>
            </a:p>
            <a:p>
              <a:r>
                <a:rPr lang="en-US" altLang="zh-CN" sz="2400" dirty="0"/>
                <a:t>Dog is running...</a:t>
              </a:r>
            </a:p>
            <a:p>
              <a:r>
                <a:rPr lang="en-US" altLang="zh-CN" sz="2400" dirty="0"/>
                <a:t>Dog is running...</a:t>
              </a:r>
            </a:p>
            <a:p>
              <a:r>
                <a:rPr lang="en-US" altLang="zh-CN" sz="2400" dirty="0"/>
                <a:t>Cat is running...</a:t>
              </a:r>
            </a:p>
            <a:p>
              <a:r>
                <a:rPr lang="en-US" altLang="zh-CN" sz="2400" dirty="0"/>
                <a:t>Cat is running...</a:t>
              </a:r>
              <a:endParaRPr lang="zh-CN" altLang="en-US" sz="24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180904" y="4379898"/>
              <a:ext cx="936104" cy="252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Output</a:t>
              </a:r>
              <a:endParaRPr lang="zh-CN" altLang="en-US" sz="2000" dirty="0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4352468"/>
            <a:ext cx="6492324" cy="1578472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874071" y="5229202"/>
            <a:ext cx="5004981" cy="1187659"/>
            <a:chOff x="5190602" y="5805236"/>
            <a:chExt cx="2191296" cy="1423739"/>
          </a:xfrm>
        </p:grpSpPr>
        <p:sp>
          <p:nvSpPr>
            <p:cNvPr id="10" name="矩形 9"/>
            <p:cNvSpPr/>
            <p:nvPr/>
          </p:nvSpPr>
          <p:spPr>
            <a:xfrm>
              <a:off x="5221658" y="6236592"/>
              <a:ext cx="2160240" cy="9923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/>
                <a:t>Tortoise is running slowly...</a:t>
              </a:r>
            </a:p>
            <a:p>
              <a:r>
                <a:rPr lang="en-US" altLang="zh-CN" sz="2400" dirty="0"/>
                <a:t>Tortoise is running slowly...</a:t>
              </a:r>
              <a:endParaRPr lang="zh-CN" altLang="en-US" sz="24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190602" y="5805236"/>
              <a:ext cx="936104" cy="252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Output</a:t>
              </a:r>
              <a:endParaRPr lang="zh-CN" altLang="en-US" sz="20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8024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Inheritance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64818" y="1388226"/>
            <a:ext cx="8859440" cy="5290388"/>
          </a:xfrm>
        </p:spPr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 err="1">
                <a:solidFill>
                  <a:srgbClr val="FF0000"/>
                </a:solidFill>
              </a:rPr>
              <a:t>SubClass</a:t>
            </a:r>
            <a:r>
              <a:rPr lang="en-US" altLang="zh-CN" b="1" dirty="0"/>
              <a:t> is meant to be more specialized than </a:t>
            </a:r>
            <a:r>
              <a:rPr lang="en-US" altLang="zh-CN" b="1" dirty="0" err="1"/>
              <a:t>BaseClass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sz="2800" b="1" dirty="0">
                <a:solidFill>
                  <a:schemeClr val="tx1"/>
                </a:solidFill>
              </a:rPr>
              <a:t>– adding new attributes (variables and methods)</a:t>
            </a:r>
          </a:p>
          <a:p>
            <a:r>
              <a:rPr lang="en-US" altLang="zh-CN" b="1" dirty="0" err="1">
                <a:solidFill>
                  <a:srgbClr val="FF0000"/>
                </a:solidFill>
              </a:rPr>
              <a:t>SubClass</a:t>
            </a:r>
            <a:r>
              <a:rPr lang="en-US" altLang="zh-CN" b="1" dirty="0"/>
              <a:t> inherits some attributes of </a:t>
            </a:r>
            <a:r>
              <a:rPr lang="en-US" altLang="zh-CN" b="1" dirty="0" err="1"/>
              <a:t>BaseClass</a:t>
            </a:r>
            <a:endParaRPr lang="en-US" altLang="zh-CN" b="1" dirty="0"/>
          </a:p>
          <a:p>
            <a:r>
              <a:rPr lang="en-US" altLang="zh-CN" b="1" dirty="0" err="1">
                <a:solidFill>
                  <a:srgbClr val="FF0000"/>
                </a:solidFill>
              </a:rPr>
              <a:t>SubClass</a:t>
            </a:r>
            <a:r>
              <a:rPr lang="en-US" altLang="zh-CN" b="1" dirty="0"/>
              <a:t> can override inherited methods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1478488" y="1279264"/>
            <a:ext cx="6283026" cy="224676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/>
              <a:t>“</a:t>
            </a:r>
            <a:r>
              <a:rPr lang="en-US" altLang="zh-CN" sz="2800" b="1" dirty="0">
                <a:solidFill>
                  <a:srgbClr val="0000FF"/>
                </a:solidFill>
              </a:rPr>
              <a:t>class</a:t>
            </a:r>
            <a:r>
              <a:rPr lang="en-US" altLang="zh-CN" sz="2800" b="1" dirty="0"/>
              <a:t>” </a:t>
            </a:r>
            <a:r>
              <a:rPr lang="en-US" altLang="zh-CN" sz="2800" b="1" dirty="0" err="1"/>
              <a:t>SubClass</a:t>
            </a:r>
            <a:r>
              <a:rPr lang="en-US" altLang="zh-CN" sz="2800" b="1" dirty="0"/>
              <a:t> “(” </a:t>
            </a:r>
            <a:r>
              <a:rPr lang="en-US" altLang="zh-CN" sz="2800" b="1" dirty="0" err="1">
                <a:solidFill>
                  <a:srgbClr val="FF0000"/>
                </a:solidFill>
              </a:rPr>
              <a:t>BaseClass</a:t>
            </a:r>
            <a:r>
              <a:rPr lang="en-US" altLang="zh-CN" sz="2800" b="1" dirty="0"/>
              <a:t> “)” ”</a:t>
            </a:r>
            <a:r>
              <a:rPr lang="en-US" altLang="zh-CN" sz="2800" b="1" dirty="0">
                <a:solidFill>
                  <a:srgbClr val="0000FF"/>
                </a:solidFill>
              </a:rPr>
              <a:t>:</a:t>
            </a:r>
            <a:r>
              <a:rPr lang="en-US" altLang="zh-CN" sz="2800" b="1" dirty="0"/>
              <a:t>”</a:t>
            </a:r>
          </a:p>
          <a:p>
            <a:r>
              <a:rPr lang="en-US" altLang="zh-CN" sz="2800" b="1" dirty="0"/>
              <a:t>    &lt;statement-1&gt;</a:t>
            </a:r>
          </a:p>
          <a:p>
            <a:r>
              <a:rPr lang="en-US" altLang="zh-CN" sz="2800" b="1" dirty="0"/>
              <a:t>    .</a:t>
            </a:r>
          </a:p>
          <a:p>
            <a:r>
              <a:rPr lang="en-US" altLang="zh-CN" sz="2800" b="1" dirty="0"/>
              <a:t>    .</a:t>
            </a:r>
          </a:p>
          <a:p>
            <a:r>
              <a:rPr lang="en-US" altLang="zh-CN" sz="2800" b="1" dirty="0"/>
              <a:t>    &lt;statement-N&gt;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177094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Inheritance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174171" y="1279369"/>
            <a:ext cx="8969829" cy="5404460"/>
          </a:xfrm>
        </p:spPr>
        <p:txBody>
          <a:bodyPr>
            <a:normAutofit/>
          </a:bodyPr>
          <a:lstStyle/>
          <a:p>
            <a:pPr marL="299936" lvl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/>
                </a:solidFill>
              </a:rPr>
              <a:t>Sub class inherits all </a:t>
            </a:r>
            <a:r>
              <a:rPr lang="en-US" altLang="zh-CN" sz="2400" b="1" dirty="0">
                <a:solidFill>
                  <a:srgbClr val="FF0000"/>
                </a:solidFill>
              </a:rPr>
              <a:t>public</a:t>
            </a:r>
            <a:r>
              <a:rPr lang="en-US" altLang="zh-CN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class</a:t>
            </a:r>
            <a:r>
              <a:rPr lang="en-US" altLang="zh-CN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attributes</a:t>
            </a:r>
            <a:r>
              <a:rPr lang="en-US" altLang="zh-CN" sz="2400" b="1" dirty="0">
                <a:solidFill>
                  <a:prstClr val="black"/>
                </a:solidFill>
              </a:rPr>
              <a:t> of the Base class,  </a:t>
            </a:r>
          </a:p>
          <a:p>
            <a:pPr marL="299936" lvl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/>
                </a:solidFill>
              </a:rPr>
              <a:t>But, </a:t>
            </a:r>
            <a:r>
              <a:rPr lang="en-US" altLang="zh-CN" sz="2400" b="1" dirty="0">
                <a:solidFill>
                  <a:srgbClr val="FF0000"/>
                </a:solidFill>
              </a:rPr>
              <a:t>does not </a:t>
            </a:r>
            <a:r>
              <a:rPr lang="en-US" altLang="zh-CN" sz="2400" b="1" dirty="0">
                <a:solidFill>
                  <a:prstClr val="black"/>
                </a:solidFill>
              </a:rPr>
              <a:t>inherit </a:t>
            </a:r>
            <a:r>
              <a:rPr lang="en-US" altLang="zh-CN" sz="2400" b="1" dirty="0">
                <a:solidFill>
                  <a:srgbClr val="FF0000"/>
                </a:solidFill>
              </a:rPr>
              <a:t>any private class attributes </a:t>
            </a:r>
            <a:r>
              <a:rPr lang="en-US" altLang="zh-CN" sz="2400" b="1" dirty="0">
                <a:solidFill>
                  <a:prstClr val="black"/>
                </a:solidFill>
              </a:rPr>
              <a:t>of Base classes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zh-CN" b="1" dirty="0">
              <a:solidFill>
                <a:prstClr val="black"/>
              </a:solidFill>
            </a:endParaRPr>
          </a:p>
          <a:p>
            <a:pPr marL="299936" lvl="0" indent="-457200"/>
            <a:endParaRPr lang="zh-CN" altLang="en-US" sz="2400" b="1" dirty="0">
              <a:solidFill>
                <a:prstClr val="black"/>
              </a:solidFill>
            </a:endParaRPr>
          </a:p>
          <a:p>
            <a:pPr marL="299936" indent="-457200"/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0804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982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The Smallest Class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386204" y="1524577"/>
          <a:ext cx="3892550" cy="306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91" name="文档" r:id="rId4" imgW="2684160" imgH="2111760" progId="Word.OpenDocumentText.12">
                  <p:embed/>
                </p:oleObj>
              </mc:Choice>
              <mc:Fallback>
                <p:oleObj name="文档" r:id="rId4" imgW="2684160" imgH="2111760" progId="Word.OpenDocumentText.12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6204" y="1524577"/>
                        <a:ext cx="3892550" cy="306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943789" y="2266130"/>
            <a:ext cx="4019341" cy="181588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/>
              <a:t>1</a:t>
            </a:r>
          </a:p>
          <a:p>
            <a:r>
              <a:rPr lang="zh-CN" altLang="en-US" sz="2800" dirty="0"/>
              <a:t>2</a:t>
            </a:r>
          </a:p>
          <a:p>
            <a:r>
              <a:rPr lang="zh-CN" altLang="en-US" sz="2800" dirty="0"/>
              <a:t>&lt;class 'type'&gt;</a:t>
            </a:r>
          </a:p>
          <a:p>
            <a:r>
              <a:rPr lang="zh-CN" altLang="en-US" sz="2800" dirty="0"/>
              <a:t>&lt;class '__main__.Demo'&gt;</a:t>
            </a:r>
          </a:p>
        </p:txBody>
      </p:sp>
      <p:sp>
        <p:nvSpPr>
          <p:cNvPr id="5" name="矩形 4"/>
          <p:cNvSpPr/>
          <p:nvPr/>
        </p:nvSpPr>
        <p:spPr>
          <a:xfrm>
            <a:off x="4943789" y="1524577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0329" y="4934210"/>
            <a:ext cx="81905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</a:rPr>
              <a:t>Four statements </a:t>
            </a:r>
            <a:r>
              <a:rPr lang="en-US" altLang="zh-CN" sz="2400" b="1" dirty="0"/>
              <a:t>are executed when entering class </a:t>
            </a:r>
            <a:r>
              <a:rPr lang="en-US" altLang="zh-CN" sz="2400" b="1" dirty="0">
                <a:solidFill>
                  <a:srgbClr val="0000FF"/>
                </a:solidFill>
              </a:rPr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FF"/>
                </a:solidFill>
              </a:rPr>
              <a:t>Demo</a:t>
            </a:r>
            <a:r>
              <a:rPr lang="en-US" altLang="zh-CN" sz="2400" b="1" dirty="0"/>
              <a:t> is an </a:t>
            </a:r>
            <a:r>
              <a:rPr lang="en-US" altLang="zh-CN" sz="2400" b="1" dirty="0">
                <a:solidFill>
                  <a:srgbClr val="FF0000"/>
                </a:solidFill>
              </a:rPr>
              <a:t>object/instance</a:t>
            </a:r>
            <a:r>
              <a:rPr lang="en-US" altLang="zh-CN" sz="2400" b="1" dirty="0"/>
              <a:t> of the class </a:t>
            </a:r>
            <a:r>
              <a:rPr lang="en-US" altLang="zh-CN" sz="2400" b="1" dirty="0">
                <a:solidFill>
                  <a:srgbClr val="0000FF"/>
                </a:solidFill>
              </a:rPr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The object </a:t>
            </a:r>
            <a:r>
              <a:rPr lang="en-US" altLang="zh-CN" sz="2400" b="1" dirty="0">
                <a:solidFill>
                  <a:srgbClr val="0000FF"/>
                </a:solidFill>
              </a:rPr>
              <a:t>Demo</a:t>
            </a:r>
            <a:r>
              <a:rPr lang="en-US" altLang="zh-CN" sz="2400" b="1" dirty="0"/>
              <a:t> is in the global scope called </a:t>
            </a:r>
            <a:r>
              <a:rPr lang="en-US" altLang="zh-CN" sz="2400" b="1" dirty="0">
                <a:solidFill>
                  <a:srgbClr val="0000FF"/>
                </a:solidFill>
              </a:rPr>
              <a:t>__main__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5945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16919" y="102206"/>
            <a:ext cx="4296453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x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 X"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y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 Y"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__x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"Private X"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@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classmethod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cls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“Method-2"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@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classmethod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cls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“Method-3"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591" y="108466"/>
            <a:ext cx="4512295" cy="60016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y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 Y"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24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@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classmethod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cls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“Method-1"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classmethod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cls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cls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.__private()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BaseClass.public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cls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.__x)</a:t>
            </a: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SubClass.x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SubClass.y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SubClass.public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00600" y="4648291"/>
            <a:ext cx="4038599" cy="224676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BaseClass</a:t>
            </a:r>
            <a:r>
              <a:rPr lang="en-US" altLang="zh-CN" sz="2800" dirty="0"/>
              <a:t> X  # inherited</a:t>
            </a:r>
          </a:p>
          <a:p>
            <a:r>
              <a:rPr lang="en-US" altLang="zh-CN" sz="2800" dirty="0" err="1"/>
              <a:t>SubClass</a:t>
            </a:r>
            <a:r>
              <a:rPr lang="en-US" altLang="zh-CN" sz="2800" dirty="0"/>
              <a:t> Y    # overridden</a:t>
            </a:r>
          </a:p>
          <a:p>
            <a:r>
              <a:rPr lang="en-US" altLang="zh-CN" sz="2800" dirty="0"/>
              <a:t>Method-1</a:t>
            </a:r>
          </a:p>
          <a:p>
            <a:r>
              <a:rPr lang="en-US" altLang="zh-CN" sz="2800" dirty="0"/>
              <a:t>Method-3    # call in base </a:t>
            </a:r>
            <a:r>
              <a:rPr lang="en-US" altLang="zh-CN" sz="2800" dirty="0" err="1"/>
              <a:t>AttributeError</a:t>
            </a:r>
            <a:r>
              <a:rPr lang="en-US" altLang="zh-CN" sz="2800" dirty="0"/>
              <a:t>  # private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183235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Inheritance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174171" y="1279369"/>
            <a:ext cx="8969829" cy="5404460"/>
          </a:xfrm>
        </p:spPr>
        <p:txBody>
          <a:bodyPr>
            <a:normAutofit/>
          </a:bodyPr>
          <a:lstStyle/>
          <a:p>
            <a:pPr marL="299936" lvl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/>
                </a:solidFill>
              </a:rPr>
              <a:t>Sub class inherits all </a:t>
            </a:r>
            <a:r>
              <a:rPr lang="en-US" altLang="zh-CN" sz="2400" b="1" dirty="0">
                <a:solidFill>
                  <a:srgbClr val="FF0000"/>
                </a:solidFill>
              </a:rPr>
              <a:t>public</a:t>
            </a:r>
            <a:r>
              <a:rPr lang="en-US" altLang="zh-CN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class</a:t>
            </a:r>
            <a:r>
              <a:rPr lang="en-US" altLang="zh-CN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attributes</a:t>
            </a:r>
            <a:r>
              <a:rPr lang="en-US" altLang="zh-CN" sz="2400" b="1" dirty="0">
                <a:solidFill>
                  <a:prstClr val="black"/>
                </a:solidFill>
              </a:rPr>
              <a:t> of the Base class,  </a:t>
            </a:r>
          </a:p>
          <a:p>
            <a:pPr marL="299936" lvl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/>
                </a:solidFill>
              </a:rPr>
              <a:t>But, </a:t>
            </a:r>
            <a:r>
              <a:rPr lang="en-US" altLang="zh-CN" sz="2400" b="1" dirty="0">
                <a:solidFill>
                  <a:srgbClr val="FF0000"/>
                </a:solidFill>
              </a:rPr>
              <a:t>does not </a:t>
            </a:r>
            <a:r>
              <a:rPr lang="en-US" altLang="zh-CN" sz="2400" b="1" dirty="0">
                <a:solidFill>
                  <a:prstClr val="black"/>
                </a:solidFill>
              </a:rPr>
              <a:t>inherit </a:t>
            </a:r>
            <a:r>
              <a:rPr lang="en-US" altLang="zh-CN" sz="2400" b="1" dirty="0">
                <a:solidFill>
                  <a:srgbClr val="FF0000"/>
                </a:solidFill>
              </a:rPr>
              <a:t>any private class attributes </a:t>
            </a:r>
            <a:r>
              <a:rPr lang="en-US" altLang="zh-CN" sz="2400" b="1" dirty="0">
                <a:solidFill>
                  <a:prstClr val="black"/>
                </a:solidFill>
              </a:rPr>
              <a:t>of Base classes</a:t>
            </a:r>
          </a:p>
          <a:p>
            <a:pPr marL="299936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1" dirty="0"/>
              <a:t>Sub class inherits </a:t>
            </a:r>
            <a:r>
              <a:rPr lang="en-US" altLang="zh-CN" sz="2400" b="1" dirty="0">
                <a:solidFill>
                  <a:srgbClr val="0000FF"/>
                </a:solidFill>
              </a:rPr>
              <a:t>all public instance methods </a:t>
            </a:r>
            <a:r>
              <a:rPr lang="en-US" altLang="zh-CN" sz="2400" b="1" dirty="0"/>
              <a:t>of the Base class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299936" lvl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/>
                </a:solidFill>
              </a:rPr>
              <a:t>But, sub class inherits </a:t>
            </a:r>
            <a:r>
              <a:rPr lang="en-US" altLang="zh-CN" sz="2400" b="1" dirty="0">
                <a:solidFill>
                  <a:srgbClr val="0000FF"/>
                </a:solidFill>
              </a:rPr>
              <a:t>all public instance variables </a:t>
            </a:r>
            <a:r>
              <a:rPr lang="en-US" altLang="zh-CN" sz="2400" b="1" dirty="0">
                <a:solidFill>
                  <a:prstClr val="black"/>
                </a:solidFill>
              </a:rPr>
              <a:t>of the Base class, only if one of the following condition holds</a:t>
            </a:r>
          </a:p>
          <a:p>
            <a:pPr marL="814286" lvl="1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b="1" dirty="0">
                <a:solidFill>
                  <a:prstClr val="black"/>
                </a:solidFill>
              </a:rPr>
              <a:t>The sub class </a:t>
            </a:r>
            <a:r>
              <a:rPr lang="en-US" altLang="zh-CN" b="1" dirty="0">
                <a:solidFill>
                  <a:srgbClr val="FF0000"/>
                </a:solidFill>
              </a:rPr>
              <a:t>does not override </a:t>
            </a:r>
            <a:r>
              <a:rPr lang="en-US" altLang="zh-CN" b="1" dirty="0">
                <a:solidFill>
                  <a:srgbClr val="0000FF"/>
                </a:solidFill>
              </a:rPr>
              <a:t>__</a:t>
            </a:r>
            <a:r>
              <a:rPr lang="en-US" altLang="zh-CN" b="1" dirty="0" err="1">
                <a:solidFill>
                  <a:srgbClr val="0000FF"/>
                </a:solidFill>
              </a:rPr>
              <a:t>init</a:t>
            </a:r>
            <a:r>
              <a:rPr lang="en-US" altLang="zh-CN" b="1" dirty="0">
                <a:solidFill>
                  <a:srgbClr val="0000FF"/>
                </a:solidFill>
              </a:rPr>
              <a:t>__ </a:t>
            </a:r>
            <a:r>
              <a:rPr lang="en-US" altLang="zh-CN" b="1" dirty="0">
                <a:solidFill>
                  <a:prstClr val="black"/>
                </a:solidFill>
              </a:rPr>
              <a:t>method of the base class, (meaning __</a:t>
            </a:r>
            <a:r>
              <a:rPr lang="en-US" altLang="zh-CN" b="1" dirty="0" err="1">
                <a:solidFill>
                  <a:prstClr val="black"/>
                </a:solidFill>
              </a:rPr>
              <a:t>init</a:t>
            </a:r>
            <a:r>
              <a:rPr lang="en-US" altLang="zh-CN" b="1" dirty="0">
                <a:solidFill>
                  <a:prstClr val="black"/>
                </a:solidFill>
              </a:rPr>
              <a:t>__ of the base class is implicitly invoked)</a:t>
            </a:r>
          </a:p>
          <a:p>
            <a:pPr marL="814286" lvl="1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b="1" dirty="0">
                <a:solidFill>
                  <a:prstClr val="black"/>
                </a:solidFill>
              </a:rPr>
              <a:t>The sub class </a:t>
            </a:r>
            <a:r>
              <a:rPr lang="en-US" altLang="zh-CN" b="1" dirty="0">
                <a:solidFill>
                  <a:srgbClr val="FF0000"/>
                </a:solidFill>
              </a:rPr>
              <a:t>explicitly invokes </a:t>
            </a:r>
            <a:r>
              <a:rPr lang="en-US" altLang="zh-CN" b="1" dirty="0">
                <a:solidFill>
                  <a:srgbClr val="0000FF"/>
                </a:solidFill>
              </a:rPr>
              <a:t>__</a:t>
            </a:r>
            <a:r>
              <a:rPr lang="en-US" altLang="zh-CN" b="1" dirty="0" err="1">
                <a:solidFill>
                  <a:srgbClr val="0000FF"/>
                </a:solidFill>
              </a:rPr>
              <a:t>init</a:t>
            </a:r>
            <a:r>
              <a:rPr lang="en-US" altLang="zh-CN" b="1" dirty="0">
                <a:solidFill>
                  <a:srgbClr val="0000FF"/>
                </a:solidFill>
              </a:rPr>
              <a:t>__ </a:t>
            </a:r>
            <a:r>
              <a:rPr lang="en-US" altLang="zh-CN" b="1" dirty="0">
                <a:solidFill>
                  <a:prstClr val="black"/>
                </a:solidFill>
              </a:rPr>
              <a:t>method of the base class in its own </a:t>
            </a:r>
            <a:r>
              <a:rPr lang="en-US" altLang="zh-CN" b="1" dirty="0">
                <a:solidFill>
                  <a:srgbClr val="0000FF"/>
                </a:solidFill>
              </a:rPr>
              <a:t>__</a:t>
            </a:r>
            <a:r>
              <a:rPr lang="en-US" altLang="zh-CN" b="1" dirty="0" err="1">
                <a:solidFill>
                  <a:srgbClr val="0000FF"/>
                </a:solidFill>
              </a:rPr>
              <a:t>init</a:t>
            </a:r>
            <a:r>
              <a:rPr lang="en-US" altLang="zh-CN" b="1" dirty="0">
                <a:solidFill>
                  <a:srgbClr val="0000FF"/>
                </a:solidFill>
              </a:rPr>
              <a:t>__ </a:t>
            </a:r>
            <a:r>
              <a:rPr lang="en-US" altLang="zh-CN" b="1" dirty="0">
                <a:solidFill>
                  <a:prstClr val="black"/>
                </a:solidFill>
              </a:rPr>
              <a:t>method</a:t>
            </a:r>
          </a:p>
          <a:p>
            <a:pPr marL="299936" lvl="0" indent="-457200"/>
            <a:endParaRPr lang="zh-CN" altLang="en-US" sz="2400" b="1" dirty="0">
              <a:solidFill>
                <a:prstClr val="black"/>
              </a:solidFill>
            </a:endParaRPr>
          </a:p>
          <a:p>
            <a:pPr marL="299936" indent="-457200"/>
            <a:endParaRPr lang="zh-CN" alt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285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591" y="108466"/>
            <a:ext cx="5252523" cy="67403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 X"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 Y"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"Private X"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"Method-2"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"Method-3"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"Method-1"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BaseClass.public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75516" y="3864522"/>
            <a:ext cx="3559627" cy="224676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BaseClass</a:t>
            </a:r>
            <a:r>
              <a:rPr lang="en-US" altLang="zh-CN" sz="2800" dirty="0"/>
              <a:t> X # inherited </a:t>
            </a:r>
          </a:p>
          <a:p>
            <a:r>
              <a:rPr lang="en-US" altLang="zh-CN" sz="2800" dirty="0" err="1"/>
              <a:t>BaseClass</a:t>
            </a:r>
            <a:r>
              <a:rPr lang="en-US" altLang="zh-CN" sz="2800" dirty="0"/>
              <a:t> Y # inherited </a:t>
            </a:r>
          </a:p>
          <a:p>
            <a:r>
              <a:rPr lang="en-US" altLang="zh-CN" sz="2800" dirty="0"/>
              <a:t>Method-1</a:t>
            </a:r>
          </a:p>
          <a:p>
            <a:r>
              <a:rPr lang="en-US" altLang="zh-CN" sz="2800" dirty="0"/>
              <a:t>Method-3</a:t>
            </a:r>
          </a:p>
          <a:p>
            <a:r>
              <a:rPr lang="en-US" altLang="zh-CN" sz="2800" dirty="0" err="1"/>
              <a:t>AttributeError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5693229" y="320266"/>
            <a:ext cx="3156857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s = </a:t>
            </a: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sz="28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s.x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8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s.y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s.public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6640856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45772" y="435038"/>
            <a:ext cx="6422571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 X"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.z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"Subclass Z"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s.z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s.x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67100" y="5617124"/>
            <a:ext cx="2579913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Subclass Z</a:t>
            </a:r>
          </a:p>
          <a:p>
            <a:r>
              <a:rPr lang="en-US" altLang="zh-CN" sz="2800" dirty="0" err="1"/>
              <a:t>BaseClass</a:t>
            </a:r>
            <a:r>
              <a:rPr lang="en-US" altLang="zh-CN" sz="2800" dirty="0"/>
              <a:t> X</a:t>
            </a:r>
            <a:endParaRPr lang="zh-CN" altLang="en-US" sz="2800" dirty="0"/>
          </a:p>
        </p:txBody>
      </p:sp>
      <p:sp>
        <p:nvSpPr>
          <p:cNvPr id="2" name="圆角矩形 1"/>
          <p:cNvSpPr/>
          <p:nvPr/>
        </p:nvSpPr>
        <p:spPr>
          <a:xfrm>
            <a:off x="2797627" y="3069772"/>
            <a:ext cx="4604658" cy="446315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6393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39520" y="435038"/>
            <a:ext cx="5252523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 X"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.z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"Subclass Z"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s.z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s.x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1744" y="5257895"/>
            <a:ext cx="7717971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Subclass Z</a:t>
            </a:r>
          </a:p>
          <a:p>
            <a:r>
              <a:rPr lang="en-US" altLang="zh-CN" sz="2800" dirty="0" err="1"/>
              <a:t>AttributeError</a:t>
            </a:r>
            <a:r>
              <a:rPr lang="en-US" altLang="zh-CN" sz="2800" dirty="0"/>
              <a:t>: '</a:t>
            </a:r>
            <a:r>
              <a:rPr lang="en-US" altLang="zh-CN" sz="2800" dirty="0" err="1"/>
              <a:t>SubClass</a:t>
            </a:r>
            <a:r>
              <a:rPr lang="en-US" altLang="zh-CN" sz="2800" dirty="0"/>
              <a:t>' object has no attribute 'x'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53482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Inheritance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174171" y="1279369"/>
            <a:ext cx="8969829" cy="5404460"/>
          </a:xfrm>
        </p:spPr>
        <p:txBody>
          <a:bodyPr>
            <a:normAutofit fontScale="92500" lnSpcReduction="10000"/>
          </a:bodyPr>
          <a:lstStyle/>
          <a:p>
            <a:pPr marL="299936" lvl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/>
                </a:solidFill>
              </a:rPr>
              <a:t>Sub class inherits all </a:t>
            </a:r>
            <a:r>
              <a:rPr lang="en-US" altLang="zh-CN" sz="2400" b="1" dirty="0">
                <a:solidFill>
                  <a:srgbClr val="FF0000"/>
                </a:solidFill>
              </a:rPr>
              <a:t>public</a:t>
            </a:r>
            <a:r>
              <a:rPr lang="en-US" altLang="zh-CN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class</a:t>
            </a:r>
            <a:r>
              <a:rPr lang="en-US" altLang="zh-CN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attributes</a:t>
            </a:r>
            <a:r>
              <a:rPr lang="en-US" altLang="zh-CN" sz="2400" b="1" dirty="0">
                <a:solidFill>
                  <a:prstClr val="black"/>
                </a:solidFill>
              </a:rPr>
              <a:t> of the Base class,  </a:t>
            </a:r>
          </a:p>
          <a:p>
            <a:pPr marL="299936" lvl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/>
                </a:solidFill>
              </a:rPr>
              <a:t>But, </a:t>
            </a:r>
            <a:r>
              <a:rPr lang="en-US" altLang="zh-CN" sz="2400" b="1" dirty="0">
                <a:solidFill>
                  <a:srgbClr val="FF0000"/>
                </a:solidFill>
              </a:rPr>
              <a:t>does not </a:t>
            </a:r>
            <a:r>
              <a:rPr lang="en-US" altLang="zh-CN" sz="2400" b="1" dirty="0">
                <a:solidFill>
                  <a:prstClr val="black"/>
                </a:solidFill>
              </a:rPr>
              <a:t>inherit </a:t>
            </a:r>
            <a:r>
              <a:rPr lang="en-US" altLang="zh-CN" sz="2400" b="1" dirty="0">
                <a:solidFill>
                  <a:srgbClr val="FF0000"/>
                </a:solidFill>
              </a:rPr>
              <a:t>any private class attributes </a:t>
            </a:r>
            <a:r>
              <a:rPr lang="en-US" altLang="zh-CN" sz="2400" b="1" dirty="0">
                <a:solidFill>
                  <a:prstClr val="black"/>
                </a:solidFill>
              </a:rPr>
              <a:t>of Base classes</a:t>
            </a:r>
          </a:p>
          <a:p>
            <a:pPr marL="299936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1" dirty="0"/>
              <a:t>Sub class inherit </a:t>
            </a:r>
            <a:r>
              <a:rPr lang="en-US" altLang="zh-CN" sz="2400" b="1" dirty="0">
                <a:solidFill>
                  <a:srgbClr val="0000FF"/>
                </a:solidFill>
              </a:rPr>
              <a:t>all public instance methods </a:t>
            </a:r>
            <a:r>
              <a:rPr lang="en-US" altLang="zh-CN" sz="2400" b="1" dirty="0"/>
              <a:t>of the Base class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299936" lvl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/>
                </a:solidFill>
              </a:rPr>
              <a:t>But, sub class inherit </a:t>
            </a:r>
            <a:r>
              <a:rPr lang="en-US" altLang="zh-CN" sz="2400" b="1" dirty="0">
                <a:solidFill>
                  <a:srgbClr val="0000FF"/>
                </a:solidFill>
              </a:rPr>
              <a:t>all public instance variables </a:t>
            </a:r>
            <a:r>
              <a:rPr lang="en-US" altLang="zh-CN" sz="2400" b="1" dirty="0">
                <a:solidFill>
                  <a:prstClr val="black"/>
                </a:solidFill>
              </a:rPr>
              <a:t>of the Base class, only if one of the following condition holds</a:t>
            </a:r>
          </a:p>
          <a:p>
            <a:pPr marL="814286" lvl="1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b="1" dirty="0">
                <a:solidFill>
                  <a:prstClr val="black"/>
                </a:solidFill>
              </a:rPr>
              <a:t>The sub class </a:t>
            </a:r>
            <a:r>
              <a:rPr lang="en-US" altLang="zh-CN" b="1" dirty="0">
                <a:solidFill>
                  <a:srgbClr val="FF0000"/>
                </a:solidFill>
              </a:rPr>
              <a:t>does not override </a:t>
            </a:r>
            <a:r>
              <a:rPr lang="en-US" altLang="zh-CN" b="1" dirty="0">
                <a:solidFill>
                  <a:srgbClr val="0000FF"/>
                </a:solidFill>
              </a:rPr>
              <a:t>__</a:t>
            </a:r>
            <a:r>
              <a:rPr lang="en-US" altLang="zh-CN" b="1" dirty="0" err="1">
                <a:solidFill>
                  <a:srgbClr val="0000FF"/>
                </a:solidFill>
              </a:rPr>
              <a:t>init</a:t>
            </a:r>
            <a:r>
              <a:rPr lang="en-US" altLang="zh-CN" b="1" dirty="0">
                <a:solidFill>
                  <a:srgbClr val="0000FF"/>
                </a:solidFill>
              </a:rPr>
              <a:t>__ </a:t>
            </a:r>
            <a:r>
              <a:rPr lang="en-US" altLang="zh-CN" b="1" dirty="0">
                <a:solidFill>
                  <a:prstClr val="black"/>
                </a:solidFill>
              </a:rPr>
              <a:t>method of the base class, (meaning __</a:t>
            </a:r>
            <a:r>
              <a:rPr lang="en-US" altLang="zh-CN" b="1" dirty="0" err="1">
                <a:solidFill>
                  <a:prstClr val="black"/>
                </a:solidFill>
              </a:rPr>
              <a:t>init</a:t>
            </a:r>
            <a:r>
              <a:rPr lang="en-US" altLang="zh-CN" b="1" dirty="0">
                <a:solidFill>
                  <a:prstClr val="black"/>
                </a:solidFill>
              </a:rPr>
              <a:t>__ of the base class is implicitly invoked)</a:t>
            </a:r>
          </a:p>
          <a:p>
            <a:pPr marL="814286" lvl="1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b="1" dirty="0">
                <a:solidFill>
                  <a:prstClr val="black"/>
                </a:solidFill>
              </a:rPr>
              <a:t>The sub class </a:t>
            </a:r>
            <a:r>
              <a:rPr lang="en-US" altLang="zh-CN" b="1" dirty="0">
                <a:solidFill>
                  <a:srgbClr val="FF0000"/>
                </a:solidFill>
              </a:rPr>
              <a:t>explicitly invokes </a:t>
            </a:r>
            <a:r>
              <a:rPr lang="en-US" altLang="zh-CN" b="1" dirty="0">
                <a:solidFill>
                  <a:srgbClr val="0000FF"/>
                </a:solidFill>
              </a:rPr>
              <a:t>__</a:t>
            </a:r>
            <a:r>
              <a:rPr lang="en-US" altLang="zh-CN" b="1" dirty="0" err="1">
                <a:solidFill>
                  <a:srgbClr val="0000FF"/>
                </a:solidFill>
              </a:rPr>
              <a:t>init</a:t>
            </a:r>
            <a:r>
              <a:rPr lang="en-US" altLang="zh-CN" b="1" dirty="0">
                <a:solidFill>
                  <a:srgbClr val="0000FF"/>
                </a:solidFill>
              </a:rPr>
              <a:t>__ </a:t>
            </a:r>
            <a:r>
              <a:rPr lang="en-US" altLang="zh-CN" b="1" dirty="0">
                <a:solidFill>
                  <a:prstClr val="black"/>
                </a:solidFill>
              </a:rPr>
              <a:t>method of the base class in its own </a:t>
            </a:r>
            <a:r>
              <a:rPr lang="en-US" altLang="zh-CN" b="1" dirty="0">
                <a:solidFill>
                  <a:srgbClr val="0000FF"/>
                </a:solidFill>
              </a:rPr>
              <a:t>__</a:t>
            </a:r>
            <a:r>
              <a:rPr lang="en-US" altLang="zh-CN" b="1" dirty="0" err="1">
                <a:solidFill>
                  <a:srgbClr val="0000FF"/>
                </a:solidFill>
              </a:rPr>
              <a:t>init</a:t>
            </a:r>
            <a:r>
              <a:rPr lang="en-US" altLang="zh-CN" b="1" dirty="0">
                <a:solidFill>
                  <a:srgbClr val="0000FF"/>
                </a:solidFill>
              </a:rPr>
              <a:t>__ </a:t>
            </a:r>
            <a:r>
              <a:rPr lang="en-US" altLang="zh-CN" b="1" dirty="0">
                <a:solidFill>
                  <a:prstClr val="black"/>
                </a:solidFill>
              </a:rPr>
              <a:t>method</a:t>
            </a:r>
          </a:p>
          <a:p>
            <a:pPr marL="299936" lvl="0" indent="-457200"/>
            <a:r>
              <a:rPr lang="en-US" altLang="zh-CN" sz="2400" b="1" dirty="0">
                <a:solidFill>
                  <a:prstClr val="black"/>
                </a:solidFill>
              </a:rPr>
              <a:t>New/overridden method </a:t>
            </a:r>
            <a:r>
              <a:rPr lang="en-US" altLang="zh-CN" sz="2400" b="1" dirty="0">
                <a:solidFill>
                  <a:srgbClr val="FF0000"/>
                </a:solidFill>
              </a:rPr>
              <a:t>cannot</a:t>
            </a:r>
            <a:r>
              <a:rPr lang="en-US" altLang="zh-CN" sz="2400" b="1" dirty="0">
                <a:solidFill>
                  <a:prstClr val="black"/>
                </a:solidFill>
              </a:rPr>
              <a:t> access </a:t>
            </a:r>
            <a:r>
              <a:rPr lang="en-US" altLang="zh-CN" sz="2400" b="1" dirty="0">
                <a:solidFill>
                  <a:srgbClr val="FF0000"/>
                </a:solidFill>
              </a:rPr>
              <a:t>private attributes </a:t>
            </a:r>
            <a:r>
              <a:rPr lang="en-US" altLang="zh-CN" sz="2400" b="1" dirty="0">
                <a:solidFill>
                  <a:prstClr val="black"/>
                </a:solidFill>
              </a:rPr>
              <a:t>of the base class</a:t>
            </a:r>
          </a:p>
          <a:p>
            <a:pPr marL="299936" lvl="0" indent="-457200"/>
            <a:r>
              <a:rPr lang="en-US" altLang="zh-CN" sz="2400" b="1" dirty="0">
                <a:solidFill>
                  <a:prstClr val="black"/>
                </a:solidFill>
              </a:rPr>
              <a:t>But, </a:t>
            </a:r>
            <a:r>
              <a:rPr lang="en-US" altLang="zh-CN" sz="2400" b="1" dirty="0">
                <a:solidFill>
                  <a:srgbClr val="0000FF"/>
                </a:solidFill>
              </a:rPr>
              <a:t>inherited methods </a:t>
            </a:r>
            <a:r>
              <a:rPr lang="en-US" altLang="zh-CN" sz="2400" b="1" dirty="0">
                <a:solidFill>
                  <a:prstClr val="black"/>
                </a:solidFill>
              </a:rPr>
              <a:t>can access </a:t>
            </a:r>
            <a:r>
              <a:rPr lang="en-US" altLang="zh-CN" sz="2400" b="1" dirty="0">
                <a:solidFill>
                  <a:srgbClr val="0000FF"/>
                </a:solidFill>
              </a:rPr>
              <a:t>private attributes </a:t>
            </a:r>
            <a:r>
              <a:rPr lang="en-US" altLang="zh-CN" sz="2400" b="1" dirty="0">
                <a:solidFill>
                  <a:prstClr val="black"/>
                </a:solidFill>
              </a:rPr>
              <a:t>of the base class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102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4173" y="320352"/>
            <a:ext cx="5508170" cy="63709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"Private X“</a:t>
            </a: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"Private 1"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"Private 2"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s.public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59929" y="1371696"/>
            <a:ext cx="2579913" cy="267765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Private 2</a:t>
            </a:r>
          </a:p>
          <a:p>
            <a:r>
              <a:rPr lang="en-US" altLang="zh-CN" sz="2800" dirty="0" err="1">
                <a:solidFill>
                  <a:srgbClr val="0000FF"/>
                </a:solidFill>
              </a:rPr>
              <a:t>AttributeError</a:t>
            </a:r>
            <a:r>
              <a:rPr lang="en-US" altLang="zh-CN" sz="2800" dirty="0"/>
              <a:t>: '</a:t>
            </a:r>
            <a:r>
              <a:rPr lang="en-US" altLang="zh-CN" sz="2800" dirty="0" err="1"/>
              <a:t>SubClass</a:t>
            </a:r>
            <a:r>
              <a:rPr lang="en-US" altLang="zh-CN" sz="2800" dirty="0"/>
              <a:t>' object has no attribute '_</a:t>
            </a:r>
            <a:r>
              <a:rPr lang="en-US" altLang="zh-CN" sz="2800" dirty="0" err="1"/>
              <a:t>SubClass</a:t>
            </a:r>
            <a:r>
              <a:rPr lang="en-US" altLang="zh-CN" sz="2800" dirty="0"/>
              <a:t>__x</a:t>
            </a:r>
            <a:endParaRPr lang="zh-CN" altLang="en-US" sz="2800" dirty="0"/>
          </a:p>
        </p:txBody>
      </p:sp>
      <p:sp>
        <p:nvSpPr>
          <p:cNvPr id="5" name="圆角矩形 4"/>
          <p:cNvSpPr/>
          <p:nvPr/>
        </p:nvSpPr>
        <p:spPr>
          <a:xfrm>
            <a:off x="625929" y="4632510"/>
            <a:ext cx="4604658" cy="125666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59929" y="4749579"/>
            <a:ext cx="2743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9936" lvl="0" indent="-457200"/>
            <a:r>
              <a:rPr lang="en-US" altLang="zh-CN" sz="2400" b="1" dirty="0">
                <a:solidFill>
                  <a:prstClr val="black"/>
                </a:solidFill>
              </a:rPr>
              <a:t>New/overridden method </a:t>
            </a:r>
            <a:r>
              <a:rPr lang="en-US" altLang="zh-CN" sz="2400" b="1" dirty="0">
                <a:solidFill>
                  <a:srgbClr val="FF0000"/>
                </a:solidFill>
              </a:rPr>
              <a:t>cannot</a:t>
            </a:r>
            <a:r>
              <a:rPr lang="en-US" altLang="zh-CN" sz="2400" b="1" dirty="0">
                <a:solidFill>
                  <a:prstClr val="black"/>
                </a:solidFill>
              </a:rPr>
              <a:t> access </a:t>
            </a:r>
            <a:r>
              <a:rPr lang="en-US" altLang="zh-CN" sz="2400" b="1" dirty="0">
                <a:solidFill>
                  <a:srgbClr val="FF0000"/>
                </a:solidFill>
              </a:rPr>
              <a:t>private attributes </a:t>
            </a:r>
            <a:r>
              <a:rPr lang="en-US" altLang="zh-CN" sz="2400" b="1" dirty="0">
                <a:solidFill>
                  <a:prstClr val="black"/>
                </a:solidFill>
              </a:rPr>
              <a:t>of the base class</a:t>
            </a:r>
          </a:p>
        </p:txBody>
      </p:sp>
    </p:spTree>
    <p:extLst>
      <p:ext uri="{BB962C8B-B14F-4D97-AF65-F5344CB8AC3E}">
        <p14:creationId xmlns:p14="http://schemas.microsoft.com/office/powerpoint/2010/main" val="17370493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4173" y="353009"/>
            <a:ext cx="5508170" cy="63709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"Private X"</a:t>
            </a: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"Private 1"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endParaRPr lang="en-US" altLang="zh-CN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"Private 2"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s.public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59929" y="1371696"/>
            <a:ext cx="2579913" cy="138499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nb-NO" altLang="zh-CN" sz="2800" dirty="0"/>
              <a:t>Private 1</a:t>
            </a:r>
          </a:p>
          <a:p>
            <a:r>
              <a:rPr lang="nb-NO" altLang="zh-CN" sz="2800" dirty="0"/>
              <a:t>Private X</a:t>
            </a:r>
          </a:p>
          <a:p>
            <a:r>
              <a:rPr lang="nb-NO" altLang="zh-CN" sz="2800" dirty="0"/>
              <a:t>Private X</a:t>
            </a:r>
            <a:endParaRPr lang="zh-CN" altLang="en-US" sz="2800" dirty="0"/>
          </a:p>
        </p:txBody>
      </p:sp>
      <p:sp>
        <p:nvSpPr>
          <p:cNvPr id="5" name="圆角矩形 4"/>
          <p:cNvSpPr/>
          <p:nvPr/>
        </p:nvSpPr>
        <p:spPr>
          <a:xfrm>
            <a:off x="625929" y="3315338"/>
            <a:ext cx="4604658" cy="125666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959929" y="4110335"/>
            <a:ext cx="28139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9936" lvl="0" indent="-457200"/>
            <a:r>
              <a:rPr lang="en-US" altLang="zh-CN" sz="2400" b="1" dirty="0">
                <a:solidFill>
                  <a:srgbClr val="0000FF"/>
                </a:solidFill>
              </a:rPr>
              <a:t>inherited methods </a:t>
            </a:r>
            <a:r>
              <a:rPr lang="en-US" altLang="zh-CN" sz="2400" b="1" dirty="0">
                <a:solidFill>
                  <a:prstClr val="black"/>
                </a:solidFill>
              </a:rPr>
              <a:t>can access </a:t>
            </a:r>
            <a:r>
              <a:rPr lang="en-US" altLang="zh-CN" sz="2400" b="1" dirty="0">
                <a:solidFill>
                  <a:srgbClr val="0000FF"/>
                </a:solidFill>
              </a:rPr>
              <a:t>private attributes </a:t>
            </a:r>
            <a:r>
              <a:rPr lang="en-US" altLang="zh-CN" sz="2400" b="1" dirty="0">
                <a:solidFill>
                  <a:prstClr val="black"/>
                </a:solidFill>
              </a:rPr>
              <a:t>of the base class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0684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4173" y="461866"/>
            <a:ext cx="5508170" cy="63709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"Private X“</a:t>
            </a: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"Private 1"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"Private 2"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s.public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59929" y="1371696"/>
            <a:ext cx="2579913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nb-NO" altLang="zh-CN" sz="2800" dirty="0"/>
              <a:t>Private 2</a:t>
            </a:r>
          </a:p>
          <a:p>
            <a:r>
              <a:rPr lang="nb-NO" altLang="zh-CN" sz="2800" dirty="0"/>
              <a:t>Private X</a:t>
            </a:r>
            <a:endParaRPr lang="zh-CN" altLang="en-US" sz="2800" dirty="0"/>
          </a:p>
        </p:txBody>
      </p:sp>
      <p:sp>
        <p:nvSpPr>
          <p:cNvPr id="5" name="圆角矩形 4"/>
          <p:cNvSpPr/>
          <p:nvPr/>
        </p:nvSpPr>
        <p:spPr>
          <a:xfrm>
            <a:off x="625929" y="1943737"/>
            <a:ext cx="4604658" cy="125666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89214" y="5246914"/>
            <a:ext cx="4604658" cy="81642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59929" y="4110335"/>
            <a:ext cx="28139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9936" lvl="0" indent="-457200"/>
            <a:r>
              <a:rPr lang="en-US" altLang="zh-CN" sz="2400" b="1" dirty="0">
                <a:solidFill>
                  <a:srgbClr val="0000FF"/>
                </a:solidFill>
              </a:rPr>
              <a:t>inherited methods will first search in sub class</a:t>
            </a:r>
            <a:r>
              <a:rPr lang="en-US" altLang="zh-CN" sz="2400" b="1" dirty="0">
                <a:solidFill>
                  <a:prstClr val="black"/>
                </a:solidFill>
              </a:rPr>
              <a:t> 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2840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014B4-0D09-457E-A904-DAC9D17F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Readings (recommended)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D60F9-FB5A-4A24-98B3-03624C1A5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The Python Tutorial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9. Classes</a:t>
            </a:r>
            <a:r>
              <a:rPr lang="en-US" altLang="zh-CN" dirty="0"/>
              <a:t> 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E57300-EA53-432C-9856-5674D59B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22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982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Instance objects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172883" y="2185792"/>
          <a:ext cx="4430713" cy="407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5" name="文档" r:id="rId5" imgW="2684160" imgH="2470680" progId="Word.OpenDocumentText.12">
                  <p:embed/>
                </p:oleObj>
              </mc:Choice>
              <mc:Fallback>
                <p:oleObj name="文档" r:id="rId5" imgW="2684160" imgH="2470680" progId="Word.OpenDocumentText.12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883" y="2185792"/>
                        <a:ext cx="4430713" cy="40798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728453" y="1154741"/>
            <a:ext cx="6448240" cy="1031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Class </a:t>
            </a:r>
            <a:r>
              <a:rPr lang="en-US" altLang="zh-CN" sz="2800" i="1" dirty="0">
                <a:solidFill>
                  <a:srgbClr val="FF0000"/>
                </a:solidFill>
              </a:rPr>
              <a:t>instantiation</a:t>
            </a:r>
            <a:r>
              <a:rPr lang="en-US" altLang="zh-CN" sz="2800" dirty="0"/>
              <a:t> uses function notation:  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err="1">
                <a:solidFill>
                  <a:srgbClr val="0000FF"/>
                </a:solidFill>
              </a:rPr>
              <a:t>Obj</a:t>
            </a:r>
            <a:r>
              <a:rPr lang="en-US" altLang="zh-CN" sz="2800" dirty="0">
                <a:solidFill>
                  <a:srgbClr val="0000FF"/>
                </a:solidFill>
              </a:rPr>
              <a:t> = </a:t>
            </a:r>
            <a:r>
              <a:rPr lang="en-US" altLang="zh-CN" sz="2800" dirty="0" err="1">
                <a:solidFill>
                  <a:srgbClr val="0000FF"/>
                </a:solidFill>
              </a:rPr>
              <a:t>ClassName</a:t>
            </a:r>
            <a:r>
              <a:rPr lang="en-US" altLang="zh-CN" sz="2800" dirty="0">
                <a:solidFill>
                  <a:srgbClr val="0000FF"/>
                </a:solidFill>
              </a:rPr>
              <a:t>(parameters)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705780" y="2480304"/>
            <a:ext cx="4430712" cy="1384995"/>
            <a:chOff x="1055143" y="4077809"/>
            <a:chExt cx="4430712" cy="1384995"/>
          </a:xfrm>
        </p:grpSpPr>
        <p:sp>
          <p:nvSpPr>
            <p:cNvPr id="8" name="矩形 7"/>
            <p:cNvSpPr/>
            <p:nvPr/>
          </p:nvSpPr>
          <p:spPr>
            <a:xfrm>
              <a:off x="3083536" y="4077809"/>
              <a:ext cx="2402319" cy="138499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</a:rPr>
                <a:t>Create an instance object of Demo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8" idx="1"/>
            </p:cNvCxnSpPr>
            <p:nvPr/>
          </p:nvCxnSpPr>
          <p:spPr>
            <a:xfrm flipH="1">
              <a:off x="1055143" y="4770307"/>
              <a:ext cx="2028393" cy="41972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4634266" y="4225729"/>
            <a:ext cx="4509734" cy="193899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&lt;class 'type'&gt;</a:t>
            </a:r>
          </a:p>
          <a:p>
            <a:r>
              <a:rPr lang="en-US" altLang="zh-CN" sz="2000" dirty="0"/>
              <a:t>&lt;class '__</a:t>
            </a:r>
            <a:r>
              <a:rPr lang="en-US" altLang="zh-CN" sz="2000" dirty="0" err="1"/>
              <a:t>main__.Demo</a:t>
            </a:r>
            <a:r>
              <a:rPr lang="en-US" altLang="zh-CN" sz="2000" dirty="0"/>
              <a:t>'&gt;</a:t>
            </a:r>
          </a:p>
          <a:p>
            <a:r>
              <a:rPr lang="en-US" altLang="zh-CN" sz="2000" dirty="0"/>
              <a:t>&lt;__</a:t>
            </a:r>
            <a:r>
              <a:rPr lang="en-US" altLang="zh-CN" sz="2000" dirty="0" err="1"/>
              <a:t>main__.Demo</a:t>
            </a:r>
            <a:r>
              <a:rPr lang="en-US" altLang="zh-CN" sz="2000" dirty="0"/>
              <a:t> object at 0x02CA8490&gt;</a:t>
            </a:r>
          </a:p>
          <a:p>
            <a:r>
              <a:rPr lang="en-US" altLang="zh-CN" sz="2000" dirty="0"/>
              <a:t>&lt;class '__</a:t>
            </a:r>
            <a:r>
              <a:rPr lang="en-US" altLang="zh-CN" sz="2000" dirty="0" err="1"/>
              <a:t>main__.Demo</a:t>
            </a:r>
            <a:r>
              <a:rPr lang="en-US" altLang="zh-CN" sz="2000" dirty="0"/>
              <a:t>'&gt;</a:t>
            </a:r>
          </a:p>
          <a:p>
            <a:r>
              <a:rPr lang="en-US" altLang="zh-CN" sz="2000" dirty="0"/>
              <a:t>2</a:t>
            </a:r>
          </a:p>
          <a:p>
            <a:r>
              <a:rPr lang="en-US" altLang="zh-CN" sz="2000" dirty="0"/>
              <a:t>1</a:t>
            </a:r>
          </a:p>
        </p:txBody>
      </p:sp>
      <p:sp>
        <p:nvSpPr>
          <p:cNvPr id="15" name="矩形 14"/>
          <p:cNvSpPr/>
          <p:nvPr/>
        </p:nvSpPr>
        <p:spPr>
          <a:xfrm>
            <a:off x="7810004" y="4195668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3760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Classes and objects</a:t>
            </a:r>
          </a:p>
          <a:p>
            <a:pPr lvl="1"/>
            <a:r>
              <a:rPr lang="en-US" altLang="zh-CN" dirty="0"/>
              <a:t>Instance methods</a:t>
            </a:r>
          </a:p>
          <a:p>
            <a:pPr lvl="1"/>
            <a:r>
              <a:rPr lang="en-US" altLang="zh-CN" dirty="0"/>
              <a:t>Class methods</a:t>
            </a:r>
          </a:p>
          <a:p>
            <a:pPr lvl="1"/>
            <a:r>
              <a:rPr lang="en-US" altLang="zh-CN" dirty="0"/>
              <a:t>Access</a:t>
            </a:r>
          </a:p>
          <a:p>
            <a:pPr lvl="1"/>
            <a:r>
              <a:rPr lang="en-US" altLang="zh-CN" dirty="0"/>
              <a:t>Private and public attributes</a:t>
            </a:r>
          </a:p>
          <a:p>
            <a:pPr lvl="1"/>
            <a:r>
              <a:rPr lang="en-US" altLang="zh-CN" dirty="0"/>
              <a:t>Special method names</a:t>
            </a:r>
          </a:p>
          <a:p>
            <a:r>
              <a:rPr lang="en-US" altLang="zh-CN" dirty="0"/>
              <a:t>Inheritance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960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982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Instance objects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1863725" y="2408238"/>
          <a:ext cx="5995988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39" name="文档" r:id="rId5" imgW="4573800" imgH="2284560" progId="Word.OpenDocumentText.12">
                  <p:embed/>
                </p:oleObj>
              </mc:Choice>
              <mc:Fallback>
                <p:oleObj name="文档" r:id="rId5" imgW="4573800" imgH="2284560" progId="Word.OpenDocumentText.12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3725" y="2408238"/>
                        <a:ext cx="5995988" cy="299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728453" y="1154741"/>
            <a:ext cx="8378447" cy="1031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We can check whether an object is an instance of a class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err="1">
                <a:solidFill>
                  <a:srgbClr val="0000FF"/>
                </a:solidFill>
              </a:rPr>
              <a:t>isinstance</a:t>
            </a:r>
            <a:r>
              <a:rPr lang="en-US" altLang="zh-CN" sz="2800" dirty="0">
                <a:solidFill>
                  <a:srgbClr val="0000FF"/>
                </a:solidFill>
              </a:rPr>
              <a:t>(object, class)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51836" y="4861469"/>
            <a:ext cx="2499690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Yes</a:t>
            </a:r>
          </a:p>
          <a:p>
            <a:r>
              <a:rPr lang="en-US" altLang="zh-CN" sz="2800" dirty="0"/>
              <a:t>Yes</a:t>
            </a:r>
          </a:p>
        </p:txBody>
      </p:sp>
      <p:sp>
        <p:nvSpPr>
          <p:cNvPr id="15" name="矩形 14"/>
          <p:cNvSpPr/>
          <p:nvPr/>
        </p:nvSpPr>
        <p:spPr>
          <a:xfrm>
            <a:off x="2677419" y="4794038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7426" y="6085504"/>
            <a:ext cx="83998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sz="3200" b="1" dirty="0">
                <a:solidFill>
                  <a:srgbClr val="0000FF"/>
                </a:solidFill>
              </a:rPr>
              <a:t>Demo</a:t>
            </a:r>
            <a:r>
              <a:rPr lang="en-US" altLang="zh-CN" sz="3200" b="1" dirty="0"/>
              <a:t> is a </a:t>
            </a:r>
            <a:r>
              <a:rPr lang="en-US" altLang="zh-CN" sz="3200" b="1" dirty="0">
                <a:solidFill>
                  <a:srgbClr val="FF0000"/>
                </a:solidFill>
              </a:rPr>
              <a:t>class object  </a:t>
            </a:r>
            <a:r>
              <a:rPr lang="en-US" altLang="zh-CN" sz="3200" b="1" dirty="0"/>
              <a:t>vs  </a:t>
            </a:r>
            <a:r>
              <a:rPr lang="en-US" altLang="zh-CN" sz="3200" b="1" dirty="0">
                <a:solidFill>
                  <a:srgbClr val="0000FF"/>
                </a:solidFill>
              </a:rPr>
              <a:t>d</a:t>
            </a:r>
            <a:r>
              <a:rPr lang="en-US" altLang="zh-CN" sz="3200" b="1" dirty="0"/>
              <a:t> is an </a:t>
            </a:r>
            <a:r>
              <a:rPr lang="en-US" altLang="zh-CN" sz="3200" b="1" dirty="0">
                <a:solidFill>
                  <a:srgbClr val="FF0000"/>
                </a:solidFill>
              </a:rPr>
              <a:t>instance object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6617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7|188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35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4|9.4|0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6|30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8|32.9|32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.6|0.8|8.2|2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1|1.9|0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.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1.2|24.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3|0.4|0.7|0.8|3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7|0.5|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9|0.5|1.7|2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2|24.1|8.3|24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11.2|3.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0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3|40.1|15.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1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1|6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1|5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6.9|29.2|25.1|2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8|16.6|24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2|1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90325</TotalTime>
  <Words>3546</Words>
  <Application>Microsoft Office PowerPoint</Application>
  <PresentationFormat>全屏显示(4:3)</PresentationFormat>
  <Paragraphs>706</Paragraphs>
  <Slides>80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80</vt:i4>
      </vt:variant>
    </vt:vector>
  </HeadingPairs>
  <TitlesOfParts>
    <vt:vector size="90" baseType="lpstr">
      <vt:lpstr>-apple-system</vt:lpstr>
      <vt:lpstr>宋体</vt:lpstr>
      <vt:lpstr>Arial</vt:lpstr>
      <vt:lpstr>Calibri</vt:lpstr>
      <vt:lpstr>consolas</vt:lpstr>
      <vt:lpstr>consolas</vt:lpstr>
      <vt:lpstr>Wingdings</vt:lpstr>
      <vt:lpstr>Office 主题</vt:lpstr>
      <vt:lpstr>文档</vt:lpstr>
      <vt:lpstr>Document</vt:lpstr>
      <vt:lpstr>SI100B Introduction to Information Science and Technology (Python Programming)</vt:lpstr>
      <vt:lpstr>Learning Objectives</vt:lpstr>
      <vt:lpstr>PowerPoint 演示文稿</vt:lpstr>
      <vt:lpstr>Object‐Oriented Programming</vt:lpstr>
      <vt:lpstr>Class Definition</vt:lpstr>
      <vt:lpstr>The Smallest Class</vt:lpstr>
      <vt:lpstr>The Smallest Class</vt:lpstr>
      <vt:lpstr>Instance objects</vt:lpstr>
      <vt:lpstr>Instance objects</vt:lpstr>
      <vt:lpstr>Constructor __init__</vt:lpstr>
      <vt:lpstr>Constructor __init__</vt:lpstr>
      <vt:lpstr>self Parameter</vt:lpstr>
      <vt:lpstr>self Parameter</vt:lpstr>
      <vt:lpstr>Attributes</vt:lpstr>
      <vt:lpstr>Instance variables</vt:lpstr>
      <vt:lpstr>Instance variables</vt:lpstr>
      <vt:lpstr>Instance variables</vt:lpstr>
      <vt:lpstr>Instance variables</vt:lpstr>
      <vt:lpstr>Instance variables</vt:lpstr>
      <vt:lpstr>Class variables</vt:lpstr>
      <vt:lpstr>Class variables</vt:lpstr>
      <vt:lpstr>Class variables</vt:lpstr>
      <vt:lpstr>Class variables</vt:lpstr>
      <vt:lpstr>Class variables</vt:lpstr>
      <vt:lpstr>Learning Objectives</vt:lpstr>
      <vt:lpstr>Instance methods</vt:lpstr>
      <vt:lpstr>Instance methods</vt:lpstr>
      <vt:lpstr>Instance methods</vt:lpstr>
      <vt:lpstr>Instance methods</vt:lpstr>
      <vt:lpstr>Instance methods</vt:lpstr>
      <vt:lpstr>Learning Objectives</vt:lpstr>
      <vt:lpstr>Class methods</vt:lpstr>
      <vt:lpstr>cls Parameter</vt:lpstr>
      <vt:lpstr>Class methods</vt:lpstr>
      <vt:lpstr>Class methods</vt:lpstr>
      <vt:lpstr>Learning Objectives</vt:lpstr>
      <vt:lpstr>Access</vt:lpstr>
      <vt:lpstr>Access</vt:lpstr>
      <vt:lpstr>Access Instance attributes</vt:lpstr>
      <vt:lpstr>Access Class attributes</vt:lpstr>
      <vt:lpstr>Learning Objectives</vt:lpstr>
      <vt:lpstr>Private and Public Attributes</vt:lpstr>
      <vt:lpstr>Private and Public Attributes</vt:lpstr>
      <vt:lpstr>Private and Public Attributes</vt:lpstr>
      <vt:lpstr>Private and Public Attributes</vt:lpstr>
      <vt:lpstr>Private and Public Attributes</vt:lpstr>
      <vt:lpstr>Private and Public Attributes</vt:lpstr>
      <vt:lpstr>Private and Public Attributes</vt:lpstr>
      <vt:lpstr>Learning Objectives</vt:lpstr>
      <vt:lpstr>Constructor and Destructor</vt:lpstr>
      <vt:lpstr>Example</vt:lpstr>
      <vt:lpstr>Example</vt:lpstr>
      <vt:lpstr>Example</vt:lpstr>
      <vt:lpstr>Common special method names</vt:lpstr>
      <vt:lpstr>Example</vt:lpstr>
      <vt:lpstr>Example</vt:lpstr>
      <vt:lpstr>Example</vt:lpstr>
      <vt:lpstr>Example</vt:lpstr>
      <vt:lpstr>Example</vt:lpstr>
      <vt:lpstr>Learning Objectives</vt:lpstr>
      <vt:lpstr>Class revisit</vt:lpstr>
      <vt:lpstr>Inheritance</vt:lpstr>
      <vt:lpstr>Inheritance</vt:lpstr>
      <vt:lpstr>Inheritance</vt:lpstr>
      <vt:lpstr>Inheritance</vt:lpstr>
      <vt:lpstr>Inheritance</vt:lpstr>
      <vt:lpstr>Inheritance (polymorphism)</vt:lpstr>
      <vt:lpstr>Inheritance</vt:lpstr>
      <vt:lpstr>Inheritance</vt:lpstr>
      <vt:lpstr>PowerPoint 演示文稿</vt:lpstr>
      <vt:lpstr>Inheritance</vt:lpstr>
      <vt:lpstr>PowerPoint 演示文稿</vt:lpstr>
      <vt:lpstr>PowerPoint 演示文稿</vt:lpstr>
      <vt:lpstr>PowerPoint 演示文稿</vt:lpstr>
      <vt:lpstr>Inheritance</vt:lpstr>
      <vt:lpstr>PowerPoint 演示文稿</vt:lpstr>
      <vt:lpstr>PowerPoint 演示文稿</vt:lpstr>
      <vt:lpstr>PowerPoint 演示文稿</vt:lpstr>
      <vt:lpstr>Readings (recommended)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LENOVO</cp:lastModifiedBy>
  <cp:revision>1966</cp:revision>
  <dcterms:created xsi:type="dcterms:W3CDTF">2019-01-07T08:10:31Z</dcterms:created>
  <dcterms:modified xsi:type="dcterms:W3CDTF">2021-10-19T13:23:21Z</dcterms:modified>
</cp:coreProperties>
</file>