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1.xml" ContentType="application/vnd.openxmlformats-officedocument.presentationml.tags+xml"/>
  <Override PartName="/ppt/notesSlides/notesSlide31.xml" ContentType="application/vnd.openxmlformats-officedocument.presentationml.notesSlide+xml"/>
  <Override PartName="/ppt/tags/tag22.xml" ContentType="application/vnd.openxmlformats-officedocument.presentationml.tags+xml"/>
  <Override PartName="/ppt/notesSlides/notesSlide32.xml" ContentType="application/vnd.openxmlformats-officedocument.presentationml.notesSlide+xml"/>
  <Override PartName="/ppt/tags/tag23.xml" ContentType="application/vnd.openxmlformats-officedocument.presentationml.tags+xml"/>
  <Override PartName="/ppt/notesSlides/notesSlide33.xml" ContentType="application/vnd.openxmlformats-officedocument.presentationml.notesSlide+xml"/>
  <Override PartName="/ppt/tags/tag24.xml" ContentType="application/vnd.openxmlformats-officedocument.presentationml.tags+xml"/>
  <Override PartName="/ppt/notesSlides/notesSlide34.xml" ContentType="application/vnd.openxmlformats-officedocument.presentationml.notesSlide+xml"/>
  <Override PartName="/ppt/tags/tag25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6.xml" ContentType="application/vnd.openxmlformats-officedocument.presentationml.tags+xml"/>
  <Override PartName="/ppt/notesSlides/notesSlide38.xml" ContentType="application/vnd.openxmlformats-officedocument.presentationml.notesSlide+xml"/>
  <Override PartName="/ppt/tags/tag27.xml" ContentType="application/vnd.openxmlformats-officedocument.presentationml.tags+xml"/>
  <Override PartName="/ppt/notesSlides/notesSlide39.xml" ContentType="application/vnd.openxmlformats-officedocument.presentationml.notesSlide+xml"/>
  <Override PartName="/ppt/tags/tag28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tags/tag30.xml" ContentType="application/vnd.openxmlformats-officedocument.presentationml.tags+xml"/>
  <Override PartName="/ppt/notesSlides/notesSlide44.xml" ContentType="application/vnd.openxmlformats-officedocument.presentationml.notesSlide+xml"/>
  <Override PartName="/ppt/tags/tag31.xml" ContentType="application/vnd.openxmlformats-officedocument.presentationml.tags+xml"/>
  <Override PartName="/ppt/notesSlides/notesSlide45.xml" ContentType="application/vnd.openxmlformats-officedocument.presentationml.notesSlide+xml"/>
  <Override PartName="/ppt/tags/tag32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68" r:id="rId2"/>
    <p:sldId id="644" r:id="rId3"/>
    <p:sldId id="645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665" r:id="rId23"/>
    <p:sldId id="666" r:id="rId24"/>
    <p:sldId id="667" r:id="rId25"/>
    <p:sldId id="668" r:id="rId26"/>
    <p:sldId id="669" r:id="rId27"/>
    <p:sldId id="670" r:id="rId28"/>
    <p:sldId id="673" r:id="rId29"/>
    <p:sldId id="674" r:id="rId30"/>
    <p:sldId id="675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  <p:sldId id="686" r:id="rId42"/>
    <p:sldId id="687" r:id="rId43"/>
    <p:sldId id="688" r:id="rId44"/>
    <p:sldId id="689" r:id="rId45"/>
    <p:sldId id="690" r:id="rId46"/>
    <p:sldId id="691" r:id="rId47"/>
    <p:sldId id="714" r:id="rId48"/>
    <p:sldId id="643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5768" autoAdjust="0"/>
  </p:normalViewPr>
  <p:slideViewPr>
    <p:cSldViewPr>
      <p:cViewPr varScale="1">
        <p:scale>
          <a:sx n="56" d="100"/>
          <a:sy n="56" d="100"/>
        </p:scale>
        <p:origin x="154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8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78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6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7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83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92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58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44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1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71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27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87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6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47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77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72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7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29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4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23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6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12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98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02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808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36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09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105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83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96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58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29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46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41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360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036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938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856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3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3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5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6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9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9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hyperlink" Target="https://docs.scipy.org/doc/numpy/user/basics.indexing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4" Type="http://schemas.openxmlformats.org/officeDocument/2006/relationships/hyperlink" Target="https://pandas.pydata.org/pandas-docs/stable/user_guide/indexing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ndexing.html" TargetMode="External"/><Relationship Id="rId2" Type="http://schemas.openxmlformats.org/officeDocument/2006/relationships/hyperlink" Target="https://docs.scipy.org/doc/numpy/user/basics.index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554607"/>
            <a:ext cx="8762999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a.ndim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 # metadata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ndim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dimension      </a:t>
            </a:r>
          </a:p>
          <a:p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a.shape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				 # metadata shape 	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2754500" y="294306"/>
            <a:ext cx="3877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Some metadata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4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1" y="1130063"/>
            <a:ext cx="5105400" cy="51552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time</a:t>
            </a:r>
          </a:p>
          <a:p>
            <a:br>
              <a:rPr lang="en-US" altLang="zh-CN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l = 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zh-CN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_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a2 = a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- start)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_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l2 = [x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l]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- start)</a:t>
            </a:r>
          </a:p>
        </p:txBody>
      </p:sp>
      <p:sp>
        <p:nvSpPr>
          <p:cNvPr id="3" name="矩形 2"/>
          <p:cNvSpPr/>
          <p:nvPr/>
        </p:nvSpPr>
        <p:spPr>
          <a:xfrm>
            <a:off x="2362614" y="207220"/>
            <a:ext cx="46578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NumPy</a:t>
            </a:r>
            <a:r>
              <a:rPr lang="en-US" altLang="zh-CN" sz="4400" b="1" dirty="0"/>
              <a:t> array vs list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5453742" y="3119735"/>
            <a:ext cx="35596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Output: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0.05100297927856445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1.9661142826080322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83F21F-9173-45AC-8CEE-C6E589C39A39}"/>
              </a:ext>
            </a:extLst>
          </p:cNvPr>
          <p:cNvSpPr/>
          <p:nvPr/>
        </p:nvSpPr>
        <p:spPr>
          <a:xfrm>
            <a:off x="5474901" y="5085184"/>
            <a:ext cx="3177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List comprehensions: </a:t>
            </a:r>
            <a:r>
              <a:rPr lang="zh-CN" altLang="en-US" dirty="0"/>
              <a:t>https://docs.python.org/3/tutorial/datastructures.html</a:t>
            </a:r>
          </a:p>
        </p:txBody>
      </p:sp>
    </p:spTree>
    <p:extLst>
      <p:ext uri="{BB962C8B-B14F-4D97-AF65-F5344CB8AC3E}">
        <p14:creationId xmlns:p14="http://schemas.microsoft.com/office/powerpoint/2010/main" val="308787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7430" y="228992"/>
            <a:ext cx="5711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Data Types for </a:t>
            </a:r>
            <a:r>
              <a:rPr lang="en-US" altLang="zh-CN" sz="4400" b="1" dirty="0" err="1"/>
              <a:t>ndarrays</a:t>
            </a:r>
            <a:endParaRPr lang="en-US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308894" y="1828524"/>
            <a:ext cx="85452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Python has an </a:t>
            </a:r>
            <a:r>
              <a:rPr lang="en-US" altLang="zh-CN" sz="2800" dirty="0">
                <a:solidFill>
                  <a:srgbClr val="0000FF"/>
                </a:solidFill>
              </a:rPr>
              <a:t>integer</a:t>
            </a:r>
            <a:r>
              <a:rPr lang="en-US" altLang="zh-CN" sz="2800" dirty="0"/>
              <a:t> type, a </a:t>
            </a:r>
            <a:r>
              <a:rPr lang="en-US" altLang="zh-CN" sz="2800" dirty="0">
                <a:solidFill>
                  <a:srgbClr val="0000FF"/>
                </a:solidFill>
              </a:rPr>
              <a:t>float</a:t>
            </a:r>
            <a:r>
              <a:rPr lang="en-US" altLang="zh-CN" sz="2800" dirty="0"/>
              <a:t> type, and </a:t>
            </a:r>
            <a:r>
              <a:rPr lang="en-US" altLang="zh-CN" sz="2800" dirty="0">
                <a:solidFill>
                  <a:srgbClr val="0000FF"/>
                </a:solidFill>
              </a:rPr>
              <a:t>complex</a:t>
            </a:r>
            <a:r>
              <a:rPr lang="en-US" altLang="zh-CN" sz="2800" dirty="0"/>
              <a:t> type; nonetheless, this is </a:t>
            </a:r>
            <a:r>
              <a:rPr lang="en-US" altLang="zh-CN" sz="2800" dirty="0">
                <a:solidFill>
                  <a:srgbClr val="0000FF"/>
                </a:solidFill>
              </a:rPr>
              <a:t>not</a:t>
            </a:r>
            <a:r>
              <a:rPr lang="en-US" altLang="zh-CN" sz="2800" dirty="0"/>
              <a:t> sufficient for scientific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 practice, we still demand </a:t>
            </a:r>
            <a:r>
              <a:rPr lang="en-US" altLang="zh-CN" sz="2800" dirty="0">
                <a:solidFill>
                  <a:srgbClr val="0000FF"/>
                </a:solidFill>
              </a:rPr>
              <a:t>more data types </a:t>
            </a:r>
            <a:r>
              <a:rPr lang="en-US" altLang="zh-CN" sz="2800" dirty="0"/>
              <a:t>with varying </a:t>
            </a:r>
            <a:r>
              <a:rPr lang="en-US" altLang="zh-CN" sz="2800" dirty="0">
                <a:solidFill>
                  <a:srgbClr val="0000FF"/>
                </a:solidFill>
              </a:rPr>
              <a:t>precisions</a:t>
            </a:r>
            <a:r>
              <a:rPr lang="en-US" altLang="zh-CN" sz="2800" dirty="0"/>
              <a:t> and, consequently, different storage sizes of the type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351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7430" y="228992"/>
            <a:ext cx="59113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NumPy</a:t>
            </a:r>
            <a:r>
              <a:rPr lang="en-US" altLang="zh-CN" sz="4400" b="1" dirty="0"/>
              <a:t> numerical types: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44285" y="1255486"/>
          <a:ext cx="8033657" cy="492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372">
                  <a:extLst>
                    <a:ext uri="{9D8B030D-6E8A-4147-A177-3AD203B41FA5}">
                      <a16:colId xmlns:a16="http://schemas.microsoft.com/office/drawing/2014/main" val="493844994"/>
                    </a:ext>
                  </a:extLst>
                </a:gridCol>
                <a:gridCol w="5116285">
                  <a:extLst>
                    <a:ext uri="{9D8B030D-6E8A-4147-A177-3AD203B41FA5}">
                      <a16:colId xmlns:a16="http://schemas.microsoft.com/office/drawing/2014/main" val="2040502638"/>
                    </a:ext>
                  </a:extLst>
                </a:gridCol>
              </a:tblGrid>
              <a:tr h="4833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sz="2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108061"/>
                  </a:ext>
                </a:extLst>
              </a:tr>
              <a:tr h="688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(True or False) stored as a byte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173250"/>
                  </a:ext>
                </a:extLst>
              </a:tr>
              <a:tr h="85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 integer </a:t>
                      </a:r>
                    </a:p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(normally either int32 or int64)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957694"/>
                  </a:ext>
                </a:extLst>
              </a:tr>
              <a:tr h="4833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(n=8,16,32,64)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(-2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841839"/>
                  </a:ext>
                </a:extLst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(n=8,16,32,64)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integer (0 to 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991154"/>
                  </a:ext>
                </a:extLst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lt"/>
                        </a:rPr>
                        <a:t>float</a:t>
                      </a: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CN" sz="2400" baseline="0" dirty="0">
                          <a:latin typeface="+mn-lt"/>
                        </a:rPr>
                        <a:t> (n=16,32,64)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Half/single/double precision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083168"/>
                  </a:ext>
                </a:extLst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altLang="zh-CN" sz="2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(n=64,128)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number, represented by two n/2 bit floats (real and imaginary components)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93460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44285" y="6224860"/>
            <a:ext cx="2386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PS: float = float64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00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260693"/>
            <a:ext cx="876299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=np.int8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=int8)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b.dtype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'int8'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849499" y="152792"/>
            <a:ext cx="78717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Create </a:t>
            </a:r>
            <a:r>
              <a:rPr lang="en-US" altLang="zh-CN" sz="4400" b="1" dirty="0" err="1"/>
              <a:t>ndarray</a:t>
            </a:r>
            <a:r>
              <a:rPr lang="en-US" altLang="zh-CN" sz="4400" b="1" dirty="0"/>
              <a:t> with specific type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18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217149"/>
            <a:ext cx="876299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a.astype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(np.float32) #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astype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 casting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.]], </a:t>
            </a:r>
            <a:r>
              <a:rPr lang="en-US" altLang="zh-CN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=float32)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b.dtype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'float32'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2406157" y="163677"/>
            <a:ext cx="4999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ndarray</a:t>
            </a:r>
            <a:r>
              <a:rPr lang="en-US" altLang="zh-CN" sz="4400" b="1" dirty="0"/>
              <a:t> Type casting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42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54716" y="120135"/>
            <a:ext cx="2312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141514" y="1195661"/>
            <a:ext cx="877388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indexing is similar to list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indexing: a[i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]…a[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assignment via indexing: </a:t>
            </a:r>
          </a:p>
          <a:p>
            <a:pPr lvl="1" algn="ctr"/>
            <a:r>
              <a:rPr lang="en-US" altLang="zh-CN" sz="2800" dirty="0">
                <a:solidFill>
                  <a:srgbClr val="7030A0"/>
                </a:solidFill>
              </a:rPr>
              <a:t>a[i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]…a[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</a:p>
          <a:p>
            <a:pPr lvl="1" algn="ctr"/>
            <a:endParaRPr lang="en-US" altLang="zh-CN" sz="12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Efficient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/>
              <a:t>indexing for array (</a:t>
            </a:r>
            <a:r>
              <a:rPr lang="en-US" altLang="zh-CN" sz="2800" dirty="0">
                <a:solidFill>
                  <a:srgbClr val="FF0000"/>
                </a:solidFill>
              </a:rPr>
              <a:t>not</a:t>
            </a:r>
            <a:r>
              <a:rPr lang="en-US" altLang="zh-CN" sz="2800" dirty="0"/>
              <a:t> work for list), 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Tuple indexing: a[(i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)] or a[i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assignment via tuple indexing: </a:t>
            </a:r>
          </a:p>
          <a:p>
            <a:pPr lvl="1"/>
            <a:r>
              <a:rPr lang="en-US" altLang="zh-CN" sz="2800" dirty="0">
                <a:solidFill>
                  <a:srgbClr val="7030A0"/>
                </a:solidFill>
              </a:rPr>
              <a:t>			 a[(i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,…,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)] or a[i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,…,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  <a:endParaRPr lang="en-US" altLang="zh-CN" sz="1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All of these indexing return a </a:t>
            </a:r>
            <a:r>
              <a:rPr lang="en-US" altLang="zh-CN" sz="2800" dirty="0">
                <a:solidFill>
                  <a:srgbClr val="FF0000"/>
                </a:solidFill>
              </a:rPr>
              <a:t>new view of original data (pointer to the original data)</a:t>
            </a:r>
            <a:r>
              <a:rPr lang="en-US" altLang="zh-CN" sz="2800" dirty="0"/>
              <a:t>, it does not copy items in array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5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371" y="74081"/>
            <a:ext cx="851262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 = [[[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 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  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# [0,1] =&gt; [(0,1)] (0,1) is a tuple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(most recent call last):…</a:t>
            </a:r>
            <a:r>
              <a:rPr lang="en-US" altLang="zh-CN" sz="22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indices must be integers </a:t>
            </a:r>
            <a:r>
              <a:rPr lang="en-US" altLang="zh-CN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slices, </a:t>
            </a:r>
            <a:r>
              <a:rPr lang="en-US" altLang="zh-CN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9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0688" y="239878"/>
            <a:ext cx="37071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 Array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119743" y="1282744"/>
            <a:ext cx="87738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 indexing (or any sequence-like object that can be converted to an array, with the exception of tuples)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a[ 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 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indicates which value in array to use in place of the index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what is returned is a </a:t>
            </a:r>
            <a:r>
              <a:rPr lang="en-US" altLang="zh-CN" sz="2800" dirty="0">
                <a:solidFill>
                  <a:srgbClr val="FF0000"/>
                </a:solidFill>
              </a:rPr>
              <a:t>copy</a:t>
            </a:r>
            <a:r>
              <a:rPr lang="en-US" altLang="zh-CN" sz="2800" dirty="0"/>
              <a:t> of the original data, not a view as one gets for other indexing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Multi-array indexing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a[l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l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l</a:t>
            </a:r>
            <a:r>
              <a:rPr lang="en-US" altLang="zh-CN" sz="2800" baseline="-25000" dirty="0" err="1"/>
              <a:t>k</a:t>
            </a:r>
            <a:r>
              <a:rPr lang="en-US" altLang="zh-CN" sz="2800" dirty="0"/>
              <a:t> are sequence-like objects except tuples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602128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more, visit:</a:t>
            </a:r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https://docs.scipy.org/doc/numpy/user/basics.indexing.html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1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5685" y="93394"/>
            <a:ext cx="8512629" cy="66479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 = [[[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 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(l)   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  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]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# array indexing, </a:t>
            </a:r>
            <a:r>
              <a:rPr lang="en-US" altLang="zh-CN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([a[1],a[1]])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a[[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1,1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0,1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 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 Multi-array indexing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([a[0,0],a[1,0],a[1,1]])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8" y="-1"/>
            <a:ext cx="7898836" cy="680950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8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6658" y="185449"/>
            <a:ext cx="4566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 Slicing</a:t>
            </a:r>
          </a:p>
        </p:txBody>
      </p:sp>
      <p:sp>
        <p:nvSpPr>
          <p:cNvPr id="2" name="矩形 1"/>
          <p:cNvSpPr/>
          <p:nvPr/>
        </p:nvSpPr>
        <p:spPr>
          <a:xfrm>
            <a:off x="141514" y="1369832"/>
            <a:ext cx="87738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1-dimensional array: same as sequence-like object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slicing: a[start=0[:stop=-1[:step=1]]]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assigning: a[start=0[:stop=-1[:step=1]]] = </a:t>
            </a:r>
            <a:r>
              <a:rPr lang="en-US" altLang="zh-CN" sz="2800" dirty="0" err="1">
                <a:solidFill>
                  <a:srgbClr val="7030A0"/>
                </a:solidFill>
              </a:rPr>
              <a:t>newsubarray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dirty="0">
              <a:solidFill>
                <a:srgbClr val="7030A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multi-dimensional array: dimensional-wise slicing</a:t>
            </a:r>
          </a:p>
          <a:p>
            <a:pPr lvl="3"/>
            <a:r>
              <a:rPr lang="en-US" altLang="zh-CN" sz="2800" dirty="0">
                <a:solidFill>
                  <a:srgbClr val="7030A0"/>
                </a:solidFill>
              </a:rPr>
              <a:t>a[</a:t>
            </a:r>
          </a:p>
          <a:p>
            <a:pPr lvl="3"/>
            <a:r>
              <a:rPr lang="en-US" altLang="zh-CN" sz="2800" dirty="0">
                <a:solidFill>
                  <a:srgbClr val="7030A0"/>
                </a:solidFill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start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=0[:stop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=-1[:step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=1]]],  # first dim</a:t>
            </a: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  ……,</a:t>
            </a: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  </a:t>
            </a:r>
            <a:r>
              <a:rPr lang="en-US" altLang="zh-CN" sz="2800" dirty="0" err="1">
                <a:solidFill>
                  <a:srgbClr val="0000FF"/>
                </a:solidFill>
              </a:rPr>
              <a:t>start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=0[:</a:t>
            </a:r>
            <a:r>
              <a:rPr lang="en-US" altLang="zh-CN" sz="2800">
                <a:solidFill>
                  <a:srgbClr val="0000FF"/>
                </a:solidFill>
              </a:rPr>
              <a:t>stop</a:t>
            </a:r>
            <a:r>
              <a:rPr lang="en-US" altLang="zh-CN" sz="2800" baseline="-25000">
                <a:solidFill>
                  <a:srgbClr val="0000FF"/>
                </a:solidFill>
              </a:rPr>
              <a:t>k</a:t>
            </a:r>
            <a:r>
              <a:rPr lang="en-US" altLang="zh-CN" sz="2800">
                <a:solidFill>
                  <a:srgbClr val="0000FF"/>
                </a:solidFill>
              </a:rPr>
              <a:t>=-</a:t>
            </a:r>
            <a:r>
              <a:rPr lang="en-US" altLang="zh-CN" sz="2800" dirty="0">
                <a:solidFill>
                  <a:srgbClr val="0000FF"/>
                </a:solidFill>
              </a:rPr>
              <a:t>1[:</a:t>
            </a:r>
            <a:r>
              <a:rPr lang="en-US" altLang="zh-CN" sz="2800" dirty="0" err="1">
                <a:solidFill>
                  <a:srgbClr val="0000FF"/>
                </a:solidFill>
              </a:rPr>
              <a:t>step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=1]]],   #k</a:t>
            </a:r>
            <a:r>
              <a:rPr lang="en-US" altLang="zh-CN" sz="2800" baseline="30000" dirty="0">
                <a:solidFill>
                  <a:srgbClr val="0000FF"/>
                </a:solidFill>
              </a:rPr>
              <a:t>th</a:t>
            </a:r>
            <a:r>
              <a:rPr lang="en-US" altLang="zh-CN" sz="2800" dirty="0">
                <a:solidFill>
                  <a:srgbClr val="0000FF"/>
                </a:solidFill>
              </a:rPr>
              <a:t> dim</a:t>
            </a: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Only return a new view of original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799" y="487737"/>
            <a:ext cx="8659689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([[[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#elem0, elem1 from 1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st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dim, elem1 from 2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nd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#c = a[0:2] c[1:2]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array([[[ 7, 8, 9],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[10, 11, 12]]])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#... elem1 from 3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rd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6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6658" y="185449"/>
            <a:ext cx="4566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 Boolean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122728" y="1587545"/>
            <a:ext cx="877388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It returns a 1-D array containing all the elements in the indexed array corresponding to all the true elements in the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 array</a:t>
            </a:r>
          </a:p>
          <a:p>
            <a:pPr algn="ctr">
              <a:spcAft>
                <a:spcPts val="600"/>
              </a:spcAf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a[b]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87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528" y="537312"/>
            <a:ext cx="3861444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b1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b2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 = b1 &amp; b2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(b1)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[b])</a:t>
            </a:r>
          </a:p>
        </p:txBody>
      </p:sp>
      <p:sp>
        <p:nvSpPr>
          <p:cNvPr id="5" name="矩形 4"/>
          <p:cNvSpPr/>
          <p:nvPr/>
        </p:nvSpPr>
        <p:spPr>
          <a:xfrm>
            <a:off x="4332514" y="248645"/>
            <a:ext cx="47135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[[0. 0. 0. 0. 0.]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[1. 1. 1. 1. 1.]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[2. 2. 2. 2. 2.]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[3. 3. 3. 3. 3.]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[4. 4. 4. 4. 4.]]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[[False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False]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[[False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False]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[False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False]]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[1. 1. 1. 1. 1. 2. 2. 2. 2. 2. 3. 3. 3. 3. 3.]</a:t>
            </a:r>
          </a:p>
          <a:p>
            <a:endParaRPr lang="zh-CN" altLang="en-US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83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457" y="55346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Broadcasting</a:t>
            </a:r>
            <a:endParaRPr lang="en-US" sz="4800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728" y="1587545"/>
            <a:ext cx="8773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r>
              <a:rPr lang="en-US" altLang="zh-CN" sz="2800" dirty="0"/>
              <a:t> attempts to execute a procedure even though the operands do </a:t>
            </a:r>
            <a:r>
              <a:rPr lang="en-US" altLang="zh-CN" sz="2800" dirty="0">
                <a:solidFill>
                  <a:srgbClr val="FF0000"/>
                </a:solidFill>
              </a:rPr>
              <a:t>not</a:t>
            </a:r>
            <a:r>
              <a:rPr lang="en-US" altLang="zh-CN" sz="2800" dirty="0"/>
              <a:t> have the same shape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For an operation </a:t>
            </a:r>
            <a:r>
              <a:rPr lang="en-US" altLang="zh-CN" sz="2800" dirty="0">
                <a:solidFill>
                  <a:srgbClr val="0000FF"/>
                </a:solidFill>
              </a:rPr>
              <a:t>op</a:t>
            </a:r>
            <a:r>
              <a:rPr lang="en-US" altLang="zh-CN" sz="2800" dirty="0"/>
              <a:t> on an </a:t>
            </a: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 object </a:t>
            </a:r>
            <a:r>
              <a:rPr lang="en-US" altLang="zh-CN" sz="2800" dirty="0">
                <a:solidFill>
                  <a:srgbClr val="0000FF"/>
                </a:solidFill>
              </a:rPr>
              <a:t>a</a:t>
            </a:r>
            <a:r>
              <a:rPr lang="en-US" altLang="zh-CN" sz="2800" dirty="0"/>
              <a:t> and a </a:t>
            </a:r>
            <a:r>
              <a:rPr lang="en-US" altLang="zh-CN" sz="2800" dirty="0">
                <a:solidFill>
                  <a:srgbClr val="0000FF"/>
                </a:solidFill>
              </a:rPr>
              <a:t>scalar s</a:t>
            </a:r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s op a  </a:t>
            </a:r>
            <a:r>
              <a:rPr lang="en-US" altLang="zh-CN" sz="2800" dirty="0"/>
              <a:t>or</a:t>
            </a:r>
            <a:r>
              <a:rPr lang="en-US" altLang="zh-CN" sz="2800" dirty="0">
                <a:solidFill>
                  <a:srgbClr val="0000FF"/>
                </a:solidFill>
              </a:rPr>
              <a:t>  a op 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scalar </a:t>
            </a:r>
            <a:r>
              <a:rPr lang="en-US" altLang="zh-CN" sz="2800" dirty="0">
                <a:solidFill>
                  <a:srgbClr val="0000FF"/>
                </a:solidFill>
              </a:rPr>
              <a:t>s</a:t>
            </a:r>
            <a:r>
              <a:rPr lang="en-US" altLang="zh-CN" sz="2800" dirty="0"/>
              <a:t> is </a:t>
            </a:r>
            <a:r>
              <a:rPr lang="en-US" altLang="zh-CN" sz="2800" dirty="0">
                <a:solidFill>
                  <a:srgbClr val="FF0000"/>
                </a:solidFill>
              </a:rPr>
              <a:t>broadened</a:t>
            </a:r>
            <a:r>
              <a:rPr lang="en-US" altLang="zh-CN" sz="2800" dirty="0"/>
              <a:t> to the </a:t>
            </a:r>
            <a:r>
              <a:rPr lang="en-US" altLang="zh-CN" sz="2800" dirty="0">
                <a:solidFill>
                  <a:srgbClr val="0000FF"/>
                </a:solidFill>
              </a:rPr>
              <a:t>shape</a:t>
            </a:r>
            <a:r>
              <a:rPr lang="en-US" altLang="zh-CN" sz="2800" dirty="0"/>
              <a:t> of the array </a:t>
            </a:r>
            <a:r>
              <a:rPr lang="en-US" altLang="zh-CN" sz="2800" dirty="0">
                <a:solidFill>
                  <a:srgbClr val="0000FF"/>
                </a:solidFill>
              </a:rPr>
              <a:t>a</a:t>
            </a:r>
            <a:r>
              <a:rPr lang="en-US" altLang="zh-CN" sz="2800" dirty="0"/>
              <a:t>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then the operation is executed on two array objects in an </a:t>
            </a:r>
            <a:r>
              <a:rPr lang="en-US" altLang="zh-CN" sz="2800" dirty="0">
                <a:solidFill>
                  <a:srgbClr val="FF0000"/>
                </a:solidFill>
              </a:rPr>
              <a:t>element-by-element</a:t>
            </a:r>
            <a:r>
              <a:rPr lang="en-US" altLang="zh-CN" sz="2800" dirty="0"/>
              <a:t> fashion</a:t>
            </a:r>
          </a:p>
        </p:txBody>
      </p:sp>
    </p:spTree>
    <p:extLst>
      <p:ext uri="{BB962C8B-B14F-4D97-AF65-F5344CB8AC3E}">
        <p14:creationId xmlns:p14="http://schemas.microsoft.com/office/powerpoint/2010/main" val="1468698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0528" y="232512"/>
            <a:ext cx="6397816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+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+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=int32)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 a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457" y="55346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Universal Functions</a:t>
            </a:r>
            <a:endParaRPr lang="en-US" sz="4800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4" y="1239202"/>
            <a:ext cx="906481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0000FF"/>
                </a:solidFill>
              </a:rPr>
              <a:t>universal function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ufunc</a:t>
            </a:r>
            <a:r>
              <a:rPr lang="en-US" altLang="zh-CN" sz="2800" dirty="0"/>
              <a:t>) is a function that operates on </a:t>
            </a:r>
            <a:r>
              <a:rPr lang="en-US" altLang="zh-CN" sz="2800" dirty="0" err="1">
                <a:solidFill>
                  <a:srgbClr val="0000FF"/>
                </a:solidFill>
              </a:rPr>
              <a:t>ndarrays</a:t>
            </a:r>
            <a:r>
              <a:rPr lang="en-US" altLang="zh-CN" sz="2800" dirty="0"/>
              <a:t> in an </a:t>
            </a:r>
            <a:r>
              <a:rPr lang="en-US" altLang="zh-CN" sz="2800" dirty="0">
                <a:solidFill>
                  <a:srgbClr val="0000FF"/>
                </a:solidFill>
              </a:rPr>
              <a:t>element-by-element fashion</a:t>
            </a:r>
            <a:r>
              <a:rPr lang="en-US" altLang="zh-CN" sz="2800" dirty="0"/>
              <a:t>, supporting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array broadcasting,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type casting,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and several other standard features.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 </a:t>
            </a:r>
            <a:r>
              <a:rPr lang="en-US" altLang="zh-CN" sz="2800" dirty="0" err="1">
                <a:solidFill>
                  <a:srgbClr val="0000FF"/>
                </a:solidFill>
              </a:rPr>
              <a:t>ufunc</a:t>
            </a:r>
            <a:r>
              <a:rPr lang="en-US" altLang="zh-CN" sz="2800" dirty="0"/>
              <a:t> is a “</a:t>
            </a:r>
            <a:r>
              <a:rPr lang="en-US" altLang="zh-CN" sz="2800" dirty="0" err="1">
                <a:solidFill>
                  <a:srgbClr val="FF0000"/>
                </a:solidFill>
              </a:rPr>
              <a:t>vectorized</a:t>
            </a:r>
            <a:r>
              <a:rPr lang="en-US" altLang="zh-CN" sz="2800" dirty="0"/>
              <a:t>” wrapper for a function that takes a fixed number of scalar inputs and produces a fixed number of scalar outputs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ufuncs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are instances of the </a:t>
            </a:r>
            <a:r>
              <a:rPr lang="en-US" altLang="zh-CN" sz="2800" dirty="0" err="1">
                <a:solidFill>
                  <a:srgbClr val="0000FF"/>
                </a:solidFill>
              </a:rPr>
              <a:t>numpy.ufunc</a:t>
            </a:r>
            <a:r>
              <a:rPr lang="en-US" altLang="zh-CN" sz="2800" dirty="0"/>
              <a:t> class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Many of the built-in functions are implemented in compiled C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788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0528" y="232512"/>
            <a:ext cx="6397816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a**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=int32)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c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np.maximum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a,c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2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5" y="1065031"/>
            <a:ext cx="906481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and load one array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save(file, </a:t>
            </a:r>
            <a:r>
              <a:rPr lang="en-US" altLang="zh-CN" sz="2800" dirty="0" err="1">
                <a:solidFill>
                  <a:srgbClr val="0000FF"/>
                </a:solidFill>
              </a:rPr>
              <a:t>arr</a:t>
            </a:r>
            <a:r>
              <a:rPr lang="en-US" altLang="zh-CN" sz="2800" dirty="0">
                <a:solidFill>
                  <a:srgbClr val="0000FF"/>
                </a:solidFill>
              </a:rPr>
              <a:t>) </a:t>
            </a:r>
            <a:r>
              <a:rPr lang="en-US" altLang="zh-CN" sz="2800" dirty="0"/>
              <a:t>and</a:t>
            </a:r>
            <a:r>
              <a:rPr lang="en-US" altLang="zh-CN" sz="2800" dirty="0">
                <a:solidFill>
                  <a:srgbClr val="0000FF"/>
                </a:solidFill>
              </a:rPr>
              <a:t> load(file)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save an array to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npy</a:t>
            </a:r>
            <a:r>
              <a:rPr lang="en-US" altLang="zh-CN" sz="2800" dirty="0"/>
              <a:t>`` format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load an array from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npy</a:t>
            </a:r>
            <a:r>
              <a:rPr lang="en-US" altLang="zh-CN" sz="2800" dirty="0"/>
              <a:t>`` format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file : file,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, or </a:t>
            </a:r>
            <a:r>
              <a:rPr lang="en-US" altLang="zh-CN" sz="2800" dirty="0" err="1"/>
              <a:t>pathlib.Path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arr</a:t>
            </a:r>
            <a:r>
              <a:rPr lang="en-US" altLang="zh-CN" sz="2800" dirty="0"/>
              <a:t> : array data to be saved</a:t>
            </a:r>
            <a:endParaRPr lang="zh-CN" altLang="en-US" sz="2800" dirty="0"/>
          </a:p>
          <a:p>
            <a:endParaRPr lang="zh-CN" altLang="en-US" sz="2800" dirty="0"/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1046522" y="3948381"/>
            <a:ext cx="7542307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np.save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"x.</a:t>
            </a:r>
            <a:r>
              <a:rPr lang="en-US" altLang="zh-CN" sz="2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npy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,x)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np.load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x.npy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0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5" y="1065031"/>
            <a:ext cx="906481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and load arrays</a:t>
            </a:r>
          </a:p>
          <a:p>
            <a:pPr algn="ctr"/>
            <a:r>
              <a:rPr lang="en-US" altLang="zh-CN" sz="2800" dirty="0" err="1">
                <a:solidFill>
                  <a:srgbClr val="0000FF"/>
                </a:solidFill>
              </a:rPr>
              <a:t>savez</a:t>
            </a:r>
            <a:r>
              <a:rPr lang="en-US" altLang="zh-CN" sz="2800" dirty="0">
                <a:solidFill>
                  <a:srgbClr val="0000FF"/>
                </a:solidFill>
              </a:rPr>
              <a:t>(file, *</a:t>
            </a:r>
            <a:r>
              <a:rPr lang="en-US" altLang="zh-CN" sz="2800" dirty="0" err="1">
                <a:solidFill>
                  <a:srgbClr val="0000FF"/>
                </a:solidFill>
              </a:rPr>
              <a:t>args</a:t>
            </a:r>
            <a:r>
              <a:rPr lang="en-US" altLang="zh-CN" sz="2800" dirty="0">
                <a:solidFill>
                  <a:srgbClr val="0000FF"/>
                </a:solidFill>
              </a:rPr>
              <a:t>, **</a:t>
            </a:r>
            <a:r>
              <a:rPr lang="en-US" altLang="zh-CN" sz="2800" dirty="0" err="1">
                <a:solidFill>
                  <a:srgbClr val="0000FF"/>
                </a:solidFill>
              </a:rPr>
              <a:t>kwds</a:t>
            </a:r>
            <a:r>
              <a:rPr lang="en-US" altLang="zh-CN" sz="2800" dirty="0">
                <a:solidFill>
                  <a:srgbClr val="0000FF"/>
                </a:solidFill>
              </a:rPr>
              <a:t>) </a:t>
            </a:r>
            <a:r>
              <a:rPr lang="en-US" altLang="zh-CN" sz="2800" dirty="0"/>
              <a:t>and</a:t>
            </a:r>
            <a:r>
              <a:rPr lang="en-US" altLang="zh-CN" sz="2800" dirty="0">
                <a:solidFill>
                  <a:srgbClr val="0000FF"/>
                </a:solidFill>
              </a:rPr>
              <a:t>  load(file)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arrays to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npz</a:t>
            </a:r>
            <a:r>
              <a:rPr lang="en-US" altLang="zh-CN" sz="2800" dirty="0"/>
              <a:t>`` format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load arrays from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npz</a:t>
            </a:r>
            <a:r>
              <a:rPr lang="en-US" altLang="zh-CN" sz="2800" dirty="0"/>
              <a:t>`` format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file : file,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, or </a:t>
            </a:r>
            <a:r>
              <a:rPr lang="en-US" altLang="zh-CN" sz="2800" dirty="0" err="1"/>
              <a:t>pathlib.Path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args</a:t>
            </a:r>
            <a:r>
              <a:rPr lang="en-US" altLang="zh-CN" sz="2800" dirty="0"/>
              <a:t> (optional): arrays to save to the file. The arrays will be saved with names "arr_0", "arr_1", and so on.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kwds</a:t>
            </a:r>
            <a:r>
              <a:rPr lang="en-US" altLang="zh-CN" sz="2800" dirty="0"/>
              <a:t> (optional) : arrays to save to the file. Arrays will be saved in the file with the keyword names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At least one argument is given</a:t>
            </a:r>
          </a:p>
        </p:txBody>
      </p:sp>
    </p:spTree>
    <p:extLst>
      <p:ext uri="{BB962C8B-B14F-4D97-AF65-F5344CB8AC3E}">
        <p14:creationId xmlns:p14="http://schemas.microsoft.com/office/powerpoint/2010/main" val="8577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Learning Objectives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Understand and use  </a:t>
            </a:r>
            <a:endParaRPr lang="zh-CN" altLang="en-US" sz="3200" b="1" dirty="0"/>
          </a:p>
          <a:p>
            <a:pPr marL="1214336" lvl="2" indent="-457200"/>
            <a:r>
              <a:rPr lang="en-US" altLang="zh-CN" sz="3200" b="1" dirty="0" err="1"/>
              <a:t>NumPy</a:t>
            </a:r>
            <a:r>
              <a:rPr lang="en-US" altLang="zh-CN" sz="3200" b="1" dirty="0"/>
              <a:t> </a:t>
            </a:r>
          </a:p>
          <a:p>
            <a:pPr marL="1214336" lvl="2" indent="-457200"/>
            <a:r>
              <a:rPr lang="en-US" altLang="zh-CN" sz="3200" b="1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9632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2350" y="1673268"/>
            <a:ext cx="754230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y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np.savez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"file.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npz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np.load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file.npz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'arr_0'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'arr_1'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111913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Pandas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FF"/>
                </a:solidFill>
              </a:rPr>
              <a:t>pandas</a:t>
            </a:r>
            <a:r>
              <a:rPr lang="en-US" altLang="zh-CN" sz="3200" dirty="0"/>
              <a:t> is an open source library providing high-performance, easy-to-use </a:t>
            </a:r>
            <a:r>
              <a:rPr lang="en-US" altLang="zh-CN" sz="3200" dirty="0">
                <a:solidFill>
                  <a:srgbClr val="0000FF"/>
                </a:solidFill>
              </a:rPr>
              <a:t>data structures </a:t>
            </a:r>
            <a:r>
              <a:rPr lang="en-US" altLang="zh-CN" sz="3200" dirty="0"/>
              <a:t>and </a:t>
            </a:r>
            <a:r>
              <a:rPr lang="en-US" altLang="zh-CN" sz="3200" dirty="0">
                <a:solidFill>
                  <a:srgbClr val="0000FF"/>
                </a:solidFill>
              </a:rPr>
              <a:t>data analysis tools </a:t>
            </a:r>
            <a:r>
              <a:rPr lang="en-US" altLang="zh-CN" sz="3200" dirty="0"/>
              <a:t>for Python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two primary data structures of pandas,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Series</a:t>
            </a:r>
            <a:r>
              <a:rPr lang="en-US" altLang="zh-CN" sz="2800" dirty="0"/>
              <a:t> (1-dimensional)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DataFrame</a:t>
            </a:r>
            <a:r>
              <a:rPr lang="en-US" altLang="zh-CN" sz="2800" dirty="0"/>
              <a:t> (2-dimensional)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Handle the vast majority of typical use cases in finance, statistics, social science, and many areas of engineering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pandas</a:t>
            </a:r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pandas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Pandas </a:t>
            </a:r>
            <a:r>
              <a:rPr lang="en-US" altLang="zh-CN" sz="3200" dirty="0">
                <a:solidFill>
                  <a:srgbClr val="0000FF"/>
                </a:solidFill>
              </a:rPr>
              <a:t>Series</a:t>
            </a:r>
            <a:r>
              <a:rPr lang="en-US" altLang="zh-CN" sz="3200" dirty="0"/>
              <a:t> data structure is a one-dimensional, </a:t>
            </a:r>
            <a:r>
              <a:rPr lang="en-US" altLang="zh-CN" sz="3200" dirty="0">
                <a:solidFill>
                  <a:srgbClr val="FF0000"/>
                </a:solidFill>
              </a:rPr>
              <a:t>heterogeneous</a:t>
            </a:r>
            <a:r>
              <a:rPr lang="en-US" altLang="zh-CN" sz="3200" dirty="0"/>
              <a:t> array with </a:t>
            </a:r>
            <a:r>
              <a:rPr lang="en-US" altLang="zh-CN" sz="3200" dirty="0">
                <a:solidFill>
                  <a:srgbClr val="0000FF"/>
                </a:solidFill>
              </a:rPr>
              <a:t>labels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Ordered </a:t>
            </a:r>
            <a:r>
              <a:rPr lang="en-US" altLang="zh-CN" sz="3200" dirty="0" err="1"/>
              <a:t>dict</a:t>
            </a:r>
            <a:endParaRPr lang="en-US" altLang="zh-CN" sz="32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A Series data structure can be created via: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Python </a:t>
            </a:r>
            <a:r>
              <a:rPr lang="en-US" altLang="zh-CN" sz="2800" dirty="0" err="1">
                <a:solidFill>
                  <a:srgbClr val="0000FF"/>
                </a:solidFill>
              </a:rPr>
              <a:t>dict</a:t>
            </a:r>
            <a:r>
              <a:rPr lang="en-US" altLang="zh-CN" sz="2800" dirty="0">
                <a:solidFill>
                  <a:srgbClr val="0000FF"/>
                </a:solidFill>
              </a:rPr>
              <a:t>: </a:t>
            </a:r>
            <a:r>
              <a:rPr lang="en-US" altLang="zh-CN" sz="2800" dirty="0"/>
              <a:t>the sorted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keys will become the index unless supply the index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: index values starting from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single </a:t>
            </a:r>
            <a:r>
              <a:rPr lang="en-US" altLang="zh-CN" sz="2800" dirty="0">
                <a:solidFill>
                  <a:srgbClr val="0000FF"/>
                </a:solidFill>
              </a:rPr>
              <a:t>scalar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value</a:t>
            </a:r>
            <a:r>
              <a:rPr lang="en-US" altLang="zh-CN" sz="2800" dirty="0"/>
              <a:t>: must supply the index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Index and values can be obtained via </a:t>
            </a:r>
          </a:p>
          <a:p>
            <a:pPr lvl="1" algn="ctr"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s.index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and </a:t>
            </a:r>
            <a:r>
              <a:rPr lang="en-US" altLang="zh-CN" sz="2800" dirty="0" err="1">
                <a:solidFill>
                  <a:srgbClr val="0000FF"/>
                </a:solidFill>
              </a:rPr>
              <a:t>s.values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Access values of specific index:  </a:t>
            </a:r>
            <a:r>
              <a:rPr lang="en-US" altLang="zh-CN" sz="2800" dirty="0">
                <a:solidFill>
                  <a:srgbClr val="0000FF"/>
                </a:solidFill>
              </a:rPr>
              <a:t>s[[i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]] = v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0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array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905" y="1153887"/>
            <a:ext cx="763658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        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# first column is index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				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# 2nd column is value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s1.index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RangeIndex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s1.values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=int64)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array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4869" y="990601"/>
            <a:ext cx="788695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 =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a'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'd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				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# specify index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c 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d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s2.index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Index([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'object'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s2.values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array([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=int64)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&gt;&gt;&gt; s2[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2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</a:t>
            </a:r>
            <a:r>
              <a:rPr lang="en-US" altLang="zh-CN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4915" y="1001485"/>
            <a:ext cx="832259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[[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Utah"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"Ohio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# select view of some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85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</a:t>
            </a:r>
            <a:r>
              <a:rPr lang="en-US" altLang="zh-CN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491" y="2481943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o =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Oregon'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'Shanghai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d,o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68781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Create a Series from </a:t>
            </a:r>
            <a:r>
              <a:rPr lang="en-US" altLang="zh-CN" sz="2400" b="1" dirty="0" err="1"/>
              <a:t>dict</a:t>
            </a:r>
            <a:r>
              <a:rPr lang="en-US" altLang="zh-CN" sz="2400" b="1" dirty="0"/>
              <a:t> with defined order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0000FF"/>
                </a:solidFill>
              </a:rPr>
              <a:t>nd</a:t>
            </a:r>
            <a:r>
              <a:rPr lang="en-US" altLang="zh-CN" sz="2400" b="1" dirty="0">
                <a:solidFill>
                  <a:srgbClr val="0000FF"/>
                </a:solidFill>
              </a:rPr>
              <a:t> argument </a:t>
            </a:r>
            <a:r>
              <a:rPr lang="en-US" altLang="zh-CN" sz="2400" b="1" dirty="0"/>
              <a:t>determines the </a:t>
            </a:r>
            <a:r>
              <a:rPr lang="en-US" altLang="zh-CN" sz="2400" b="1" dirty="0">
                <a:solidFill>
                  <a:srgbClr val="0000FF"/>
                </a:solidFill>
              </a:rPr>
              <a:t>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FF"/>
                </a:solidFill>
              </a:rPr>
              <a:t>Missing</a:t>
            </a:r>
            <a:r>
              <a:rPr lang="en-US" altLang="zh-CN" sz="2400" b="1" dirty="0"/>
              <a:t> data is denoted by </a:t>
            </a:r>
            <a:r>
              <a:rPr lang="en-US" altLang="zh-CN" sz="2400" b="1" dirty="0" err="1">
                <a:solidFill>
                  <a:srgbClr val="0000FF"/>
                </a:solidFill>
              </a:rPr>
              <a:t>NaN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0000FF"/>
                </a:solidFill>
              </a:rPr>
              <a:t>pd.isnull</a:t>
            </a:r>
            <a:r>
              <a:rPr lang="en-US" altLang="zh-CN" sz="2400" b="1" dirty="0">
                <a:solidFill>
                  <a:srgbClr val="0000FF"/>
                </a:solidFill>
              </a:rPr>
              <a:t>() </a:t>
            </a:r>
            <a:r>
              <a:rPr lang="en-US" altLang="zh-CN" sz="2400" b="1" dirty="0"/>
              <a:t>and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pd.notnull</a:t>
            </a:r>
            <a:r>
              <a:rPr lang="en-US" altLang="zh-CN" sz="2400" b="1" dirty="0">
                <a:solidFill>
                  <a:srgbClr val="0000FF"/>
                </a:solidFill>
              </a:rPr>
              <a:t>() to check null values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9971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Index can be renamed</a:t>
            </a:r>
          </a:p>
        </p:txBody>
      </p:sp>
      <p:sp>
        <p:nvSpPr>
          <p:cNvPr id="2" name="矩形 1"/>
          <p:cNvSpPr/>
          <p:nvPr/>
        </p:nvSpPr>
        <p:spPr>
          <a:xfrm>
            <a:off x="588491" y="2481943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86419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Index of a series can be renamed via </a:t>
            </a:r>
          </a:p>
          <a:p>
            <a:pPr algn="ctr"/>
            <a:r>
              <a:rPr lang="en-US" altLang="zh-CN" sz="2800" b="1" dirty="0" err="1">
                <a:solidFill>
                  <a:srgbClr val="0000FF"/>
                </a:solidFill>
              </a:rPr>
              <a:t>s.index</a:t>
            </a:r>
            <a:r>
              <a:rPr lang="en-US" altLang="zh-CN" sz="2800" b="1" dirty="0">
                <a:solidFill>
                  <a:srgbClr val="0000FF"/>
                </a:solidFill>
              </a:rPr>
              <a:t> = </a:t>
            </a:r>
            <a:r>
              <a:rPr lang="en-US" altLang="zh-CN" sz="2800" b="1" dirty="0" err="1">
                <a:solidFill>
                  <a:srgbClr val="0000FF"/>
                </a:solidFill>
              </a:rPr>
              <a:t>newindex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Note:  </a:t>
            </a:r>
            <a:r>
              <a:rPr lang="en-US" altLang="zh-CN" sz="2800" dirty="0">
                <a:solidFill>
                  <a:srgbClr val="FF0000"/>
                </a:solidFill>
              </a:rPr>
              <a:t>can’t do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</a:rPr>
              <a:t>s.values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newvalues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43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Operations on Series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5779" y="3080658"/>
            <a:ext cx="270390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79125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Index-label by index-label computation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r>
              <a:rPr lang="en-US" altLang="zh-CN" sz="2800" b="1" dirty="0"/>
              <a:t> op v = </a:t>
            </a: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r>
              <a:rPr lang="en-US" altLang="zh-CN" sz="2800" b="1" dirty="0"/>
              <a:t> ; v op </a:t>
            </a: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/>
              <a:t>= </a:t>
            </a:r>
            <a:r>
              <a:rPr lang="en-US" altLang="zh-CN" sz="2800" b="1" dirty="0" err="1">
                <a:solidFill>
                  <a:srgbClr val="0000FF"/>
                </a:solidFill>
              </a:rPr>
              <a:t>NaN</a:t>
            </a:r>
            <a:endParaRPr lang="en-US" altLang="zh-C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Slicing via index   s[start=0:end=-1:stop=1]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00FF"/>
                </a:solidFill>
              </a:rPr>
              <a:t>NumPy</a:t>
            </a:r>
            <a:r>
              <a:rPr lang="en-US" altLang="zh-CN" sz="2800" b="1" dirty="0"/>
              <a:t> functions can operate on Series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16348" y="3080658"/>
            <a:ext cx="244862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</a:t>
            </a: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</p:txBody>
      </p:sp>
      <p:sp>
        <p:nvSpPr>
          <p:cNvPr id="6" name="矩形 5"/>
          <p:cNvSpPr/>
          <p:nvPr/>
        </p:nvSpPr>
        <p:spPr>
          <a:xfrm>
            <a:off x="5878285" y="3080658"/>
            <a:ext cx="293914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+ s4</a:t>
            </a: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32000.0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142000.0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5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DataFrames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9078687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DataFrame</a:t>
            </a:r>
            <a:r>
              <a:rPr lang="en-US" altLang="zh-CN" sz="3200" dirty="0"/>
              <a:t> is a labeled </a:t>
            </a:r>
            <a:r>
              <a:rPr lang="en-US" altLang="zh-CN" sz="3200" dirty="0">
                <a:solidFill>
                  <a:srgbClr val="0000FF"/>
                </a:solidFill>
              </a:rPr>
              <a:t>two-dimensional</a:t>
            </a:r>
            <a:r>
              <a:rPr lang="en-US" altLang="zh-CN" sz="3200" dirty="0"/>
              <a:t> data structure similar to Microsoft Excel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columns in Pandas </a:t>
            </a:r>
            <a:r>
              <a:rPr lang="en-US" altLang="zh-CN" sz="3200" dirty="0" err="1"/>
              <a:t>DataFrame</a:t>
            </a:r>
            <a:r>
              <a:rPr lang="en-US" altLang="zh-CN" sz="3200" dirty="0"/>
              <a:t> can be of </a:t>
            </a:r>
            <a:r>
              <a:rPr lang="en-US" altLang="zh-CN" sz="3200" dirty="0">
                <a:solidFill>
                  <a:srgbClr val="0000FF"/>
                </a:solidFill>
              </a:rPr>
              <a:t>different types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/>
              <a:t>DataFrame</a:t>
            </a:r>
            <a:r>
              <a:rPr lang="en-US" altLang="zh-CN" sz="3200" dirty="0"/>
              <a:t> can be created via: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Using another </a:t>
            </a:r>
            <a:r>
              <a:rPr lang="en-US" altLang="zh-CN" sz="2800" dirty="0" err="1"/>
              <a:t>DataFrame</a:t>
            </a:r>
            <a:r>
              <a:rPr lang="en-US" altLang="zh-CN" sz="2800" dirty="0"/>
              <a:t> or Series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Using 1-D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array, list,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Composition of arrays that has a 2-D shape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Reading from a file, such as a CSV/Excel file</a:t>
            </a:r>
          </a:p>
          <a:p>
            <a:pPr>
              <a:spcAft>
                <a:spcPts val="600"/>
              </a:spcAft>
            </a:pPr>
            <a:endParaRPr lang="en-US" altLang="zh-CN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00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9024257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NumPy and Pandas</a:t>
            </a:r>
          </a:p>
        </p:txBody>
      </p:sp>
      <p:sp>
        <p:nvSpPr>
          <p:cNvPr id="10" name="矩形 9"/>
          <p:cNvSpPr/>
          <p:nvPr/>
        </p:nvSpPr>
        <p:spPr>
          <a:xfrm>
            <a:off x="261257" y="1619345"/>
            <a:ext cx="8882743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r>
              <a:rPr lang="en-US" altLang="zh-CN" sz="2800" dirty="0"/>
              <a:t>: a general-purpose library that provides </a:t>
            </a:r>
            <a:r>
              <a:rPr lang="en-US" altLang="zh-CN" sz="2800" dirty="0">
                <a:solidFill>
                  <a:srgbClr val="0000FF"/>
                </a:solidFill>
              </a:rPr>
              <a:t>numerical arrays</a:t>
            </a:r>
            <a:r>
              <a:rPr lang="en-US" altLang="zh-CN" sz="2800" dirty="0"/>
              <a:t>, and </a:t>
            </a:r>
            <a:r>
              <a:rPr lang="en-US" altLang="zh-CN" sz="2800" dirty="0">
                <a:solidFill>
                  <a:srgbClr val="0000FF"/>
                </a:solidFill>
              </a:rPr>
              <a:t>functions</a:t>
            </a:r>
            <a:r>
              <a:rPr lang="en-US" altLang="zh-CN" sz="2800" dirty="0"/>
              <a:t> to manipulate the arrays efficiently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Pandas</a:t>
            </a:r>
            <a:r>
              <a:rPr lang="en-US" altLang="zh-CN" sz="2800" dirty="0"/>
              <a:t>: a data-manipulation library that provides data structures and operations for manipulating </a:t>
            </a:r>
            <a:r>
              <a:rPr lang="en-US" altLang="zh-CN" sz="2800" dirty="0">
                <a:solidFill>
                  <a:srgbClr val="0000FF"/>
                </a:solidFill>
              </a:rPr>
              <a:t>tables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00FF"/>
                </a:solidFill>
              </a:rPr>
              <a:t>time series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Create a </a:t>
            </a:r>
            <a:r>
              <a:rPr lang="en-US" b="1" dirty="0" err="1">
                <a:latin typeface="+mn-lt"/>
              </a:rPr>
              <a:t>DataFrame</a:t>
            </a:r>
            <a:r>
              <a:rPr lang="en-US" b="1" dirty="0">
                <a:latin typeface="+mn-lt"/>
              </a:rPr>
              <a:t> from </a:t>
            </a:r>
            <a:r>
              <a:rPr lang="en-US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1153887"/>
            <a:ext cx="7957457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state year pop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3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Get Header (first five rows)</a:t>
            </a:r>
          </a:p>
        </p:txBody>
      </p:sp>
      <p:sp>
        <p:nvSpPr>
          <p:cNvPr id="2" name="矩形 1"/>
          <p:cNvSpPr/>
          <p:nvPr/>
        </p:nvSpPr>
        <p:spPr>
          <a:xfrm>
            <a:off x="559616" y="1153887"/>
            <a:ext cx="795745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frame.head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state year pop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7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Create a </a:t>
            </a:r>
            <a:r>
              <a:rPr lang="en-US" altLang="zh-CN" b="1" dirty="0" err="1"/>
              <a:t>DataFrame</a:t>
            </a:r>
            <a:r>
              <a:rPr lang="en-US" altLang="zh-CN" b="1" dirty="0"/>
              <a:t> from </a:t>
            </a:r>
            <a:r>
              <a:rPr lang="en-US" altLang="zh-CN" b="1" dirty="0" err="1"/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2492828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‘state’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‘Ohio‘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nocol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year state pop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nocol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76298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Create a </a:t>
            </a:r>
            <a:r>
              <a:rPr lang="en-US" altLang="zh-CN" sz="2800" dirty="0" err="1"/>
              <a:t>DataFrame</a:t>
            </a:r>
            <a:r>
              <a:rPr lang="en-US" altLang="zh-CN" sz="2800" dirty="0"/>
              <a:t> from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with defined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en-US" altLang="zh-CN" sz="2800" baseline="30000" dirty="0">
                <a:solidFill>
                  <a:srgbClr val="0000FF"/>
                </a:solidFill>
              </a:rPr>
              <a:t>nd</a:t>
            </a:r>
            <a:r>
              <a:rPr lang="en-US" altLang="zh-CN" sz="2800" dirty="0">
                <a:solidFill>
                  <a:srgbClr val="0000FF"/>
                </a:solidFill>
              </a:rPr>
              <a:t> argument </a:t>
            </a:r>
            <a:r>
              <a:rPr lang="en-US" altLang="zh-CN" sz="2800" dirty="0"/>
              <a:t>determines the </a:t>
            </a:r>
            <a:r>
              <a:rPr lang="en-US" altLang="zh-CN" sz="2800" dirty="0">
                <a:solidFill>
                  <a:srgbClr val="0000FF"/>
                </a:solidFill>
              </a:rPr>
              <a:t>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Missing</a:t>
            </a:r>
            <a:r>
              <a:rPr lang="en-US" altLang="zh-CN" sz="2800" dirty="0"/>
              <a:t> column is denoted by </a:t>
            </a:r>
            <a:r>
              <a:rPr lang="en-US" altLang="zh-CN" sz="2800" dirty="0" err="1">
                <a:solidFill>
                  <a:srgbClr val="0000FF"/>
                </a:solidFill>
              </a:rPr>
              <a:t>NaN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99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Indexing on </a:t>
            </a:r>
            <a:r>
              <a:rPr lang="en-US" altLang="zh-CN" b="1" dirty="0" err="1"/>
              <a:t>DataFrame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198" y="1012372"/>
            <a:ext cx="909286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row index: </a:t>
            </a:r>
            <a:r>
              <a:rPr lang="en-US" altLang="zh-CN" sz="2800" dirty="0" err="1">
                <a:solidFill>
                  <a:srgbClr val="0000FF"/>
                </a:solidFill>
              </a:rPr>
              <a:t>frame.index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Row index renaming: </a:t>
            </a:r>
            <a:r>
              <a:rPr lang="en-US" altLang="zh-CN" sz="2800" dirty="0" err="1">
                <a:solidFill>
                  <a:srgbClr val="0000FF"/>
                </a:solidFill>
              </a:rPr>
              <a:t>frame.index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newIndex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column index: </a:t>
            </a:r>
            <a:r>
              <a:rPr lang="en-US" altLang="zh-CN" sz="2800" dirty="0" err="1">
                <a:solidFill>
                  <a:srgbClr val="0000FF"/>
                </a:solidFill>
              </a:rPr>
              <a:t>frame.columns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Column index renaming: </a:t>
            </a:r>
            <a:r>
              <a:rPr lang="en-US" altLang="zh-CN" sz="2800" dirty="0" err="1">
                <a:solidFill>
                  <a:srgbClr val="0000FF"/>
                </a:solidFill>
              </a:rPr>
              <a:t>frame.columns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newColumns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a specific column: </a:t>
            </a:r>
            <a:r>
              <a:rPr lang="en-US" altLang="zh-CN" sz="2800" dirty="0">
                <a:solidFill>
                  <a:srgbClr val="0000FF"/>
                </a:solidFill>
              </a:rPr>
              <a:t>frame[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Set/add a column: </a:t>
            </a:r>
            <a:r>
              <a:rPr lang="en-US" altLang="zh-CN" sz="2800" dirty="0">
                <a:solidFill>
                  <a:srgbClr val="0000FF"/>
                </a:solidFill>
              </a:rPr>
              <a:t>frame[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</a:t>
            </a:r>
            <a:r>
              <a:rPr lang="en-US" altLang="zh-CN" sz="2800" dirty="0">
                <a:solidFill>
                  <a:srgbClr val="0000FF"/>
                </a:solidFill>
              </a:rPr>
              <a:t>]=Column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Row/column </a:t>
            </a:r>
            <a:r>
              <a:rPr lang="en-US" altLang="zh-CN" sz="2800" dirty="0" err="1"/>
              <a:t>reindex</a:t>
            </a:r>
            <a:r>
              <a:rPr lang="en-US" altLang="zh-CN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frame.reindex</a:t>
            </a:r>
            <a:r>
              <a:rPr lang="en-US" altLang="zh-CN" sz="2400" dirty="0">
                <a:solidFill>
                  <a:srgbClr val="0000FF"/>
                </a:solidFill>
              </a:rPr>
              <a:t>([a list of row </a:t>
            </a:r>
            <a:r>
              <a:rPr lang="en-US" altLang="zh-CN" sz="2400" dirty="0" err="1">
                <a:solidFill>
                  <a:srgbClr val="0000FF"/>
                </a:solidFill>
              </a:rPr>
              <a:t>reindex</a:t>
            </a:r>
            <a:r>
              <a:rPr lang="en-US" altLang="zh-CN" sz="2400" dirty="0">
                <a:solidFill>
                  <a:srgbClr val="0000FF"/>
                </a:solidFill>
              </a:rPr>
              <a:t>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frame.reindex</a:t>
            </a:r>
            <a:r>
              <a:rPr lang="en-US" altLang="zh-CN" sz="2400" dirty="0">
                <a:solidFill>
                  <a:srgbClr val="0000FF"/>
                </a:solidFill>
              </a:rPr>
              <a:t>(columns=[a list of column </a:t>
            </a:r>
            <a:r>
              <a:rPr lang="en-US" altLang="zh-CN" sz="2400" dirty="0" err="1">
                <a:solidFill>
                  <a:srgbClr val="0000FF"/>
                </a:solidFill>
              </a:rPr>
              <a:t>reindex</a:t>
            </a:r>
            <a:r>
              <a:rPr lang="en-US" altLang="zh-CN" sz="2400" dirty="0">
                <a:solidFill>
                  <a:srgbClr val="0000FF"/>
                </a:solidFill>
              </a:rPr>
              <a:t>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Drop row/columns: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frame.drop</a:t>
            </a:r>
            <a:r>
              <a:rPr lang="en-US" altLang="zh-CN" sz="2400" dirty="0">
                <a:solidFill>
                  <a:srgbClr val="0000FF"/>
                </a:solidFill>
              </a:rPr>
              <a:t>([a list of row index])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frame.drop</a:t>
            </a:r>
            <a:r>
              <a:rPr lang="en-US" altLang="zh-CN" sz="2400" dirty="0">
                <a:solidFill>
                  <a:srgbClr val="0000FF"/>
                </a:solidFill>
              </a:rPr>
              <a:t>([a list of column index], axis='columns')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8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Indexing of </a:t>
            </a:r>
            <a:r>
              <a:rPr lang="en-US" altLang="zh-CN" b="1" dirty="0" err="1"/>
              <a:t>DataFrame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1240972"/>
            <a:ext cx="824692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RangeIndex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Index([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'object'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year,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60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Selection with </a:t>
            </a:r>
            <a:r>
              <a:rPr lang="en-US" altLang="zh-CN" b="1" dirty="0" err="1"/>
              <a:t>loc</a:t>
            </a:r>
            <a:r>
              <a:rPr lang="en-US" altLang="zh-CN" b="1" dirty="0"/>
              <a:t> and </a:t>
            </a:r>
            <a:r>
              <a:rPr lang="en-US" altLang="zh-CN" b="1" dirty="0" err="1"/>
              <a:t>iloc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426" y="1360715"/>
            <a:ext cx="90928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Selects specific rows and columns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rownames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columnnames</a:t>
            </a:r>
            <a:r>
              <a:rPr lang="en-US" altLang="zh-CN" sz="2800" dirty="0">
                <a:solidFill>
                  <a:srgbClr val="0000FF"/>
                </a:solidFill>
              </a:rPr>
              <a:t>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frame.iloc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rowindex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columnIndex</a:t>
            </a:r>
            <a:r>
              <a:rPr lang="en-US" altLang="zh-CN" sz="2800" dirty="0">
                <a:solidFill>
                  <a:srgbClr val="0000FF"/>
                </a:solidFill>
              </a:rPr>
              <a:t>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Set values of specific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rownames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columnnames</a:t>
            </a:r>
            <a:r>
              <a:rPr lang="en-US" altLang="zh-CN" sz="2800" dirty="0">
                <a:solidFill>
                  <a:srgbClr val="0000FF"/>
                </a:solidFill>
              </a:rPr>
              <a:t>]) =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frame.iloc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rowindex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columnIndex</a:t>
            </a:r>
            <a:r>
              <a:rPr lang="en-US" altLang="zh-CN" sz="2800" dirty="0">
                <a:solidFill>
                  <a:srgbClr val="0000FF"/>
                </a:solidFill>
              </a:rPr>
              <a:t>])  =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1921" y="573325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more, visit:</a:t>
            </a:r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https://pandas.pydata.org/pandas-docs/stable/user_guide/indexing.html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48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Selection with </a:t>
            </a:r>
            <a:r>
              <a:rPr lang="en-US" altLang="zh-CN" b="1" dirty="0" err="1">
                <a:latin typeface="+mn-lt"/>
              </a:rPr>
              <a:t>loc</a:t>
            </a:r>
            <a:r>
              <a:rPr lang="en-US" altLang="zh-CN" b="1" dirty="0">
                <a:latin typeface="+mn-lt"/>
              </a:rPr>
              <a:t> and </a:t>
            </a:r>
            <a:r>
              <a:rPr lang="en-US" altLang="zh-CN" b="1" dirty="0" err="1">
                <a:latin typeface="+mn-lt"/>
              </a:rPr>
              <a:t>iloc</a:t>
            </a:r>
            <a:endParaRPr lang="en-US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159" y="1153886"/>
            <a:ext cx="877534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).reshape((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'Colorado'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'New York'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'one'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      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frame.loc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'Colorado'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two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three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Colorado,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int32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frame.iloc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     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two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three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Colorado,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int32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26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Recap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Understand and use  </a:t>
            </a:r>
            <a:endParaRPr lang="zh-CN" altLang="en-US" sz="3200" b="1" dirty="0"/>
          </a:p>
          <a:p>
            <a:pPr marL="1214336" lvl="2" indent="-457200"/>
            <a:r>
              <a:rPr lang="en-US" altLang="zh-CN" sz="3200" b="1" dirty="0" err="1"/>
              <a:t>NumPy</a:t>
            </a:r>
            <a:r>
              <a:rPr lang="en-US" altLang="zh-CN" sz="3200" b="1" dirty="0"/>
              <a:t> </a:t>
            </a:r>
          </a:p>
          <a:p>
            <a:pPr marL="1214336" lvl="2" indent="-457200"/>
            <a:r>
              <a:rPr lang="en-US" altLang="zh-CN" sz="3200" b="1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814178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Numpy indexing</a:t>
            </a:r>
            <a:endParaRPr lang="en-US" altLang="zh-CN" dirty="0">
              <a:hlinkClick r:id="rId2"/>
            </a:endParaRPr>
          </a:p>
          <a:p>
            <a:pPr lvl="2"/>
            <a:r>
              <a:rPr lang="en-US" altLang="zh-CN" dirty="0">
                <a:hlinkClick r:id="rId2"/>
              </a:rPr>
              <a:t>https://docs.scipy.org/doc/numpy/user/basics.indexing.html</a:t>
            </a:r>
            <a:endParaRPr lang="en-US" altLang="zh-CN" dirty="0"/>
          </a:p>
          <a:p>
            <a:pPr lvl="1"/>
            <a:r>
              <a:rPr lang="en-US" altLang="zh-CN" dirty="0"/>
              <a:t>Pandas indexing</a:t>
            </a:r>
          </a:p>
          <a:p>
            <a:pPr lvl="2"/>
            <a:r>
              <a:rPr lang="en-US" altLang="zh-CN" dirty="0">
                <a:hlinkClick r:id="rId3"/>
              </a:rPr>
              <a:t>https://pandas.pydata.org/pandas-docs/stable/user_guide/indexing.html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NumPy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NumPy</a:t>
            </a:r>
            <a:r>
              <a:rPr lang="en-US" altLang="zh-CN" sz="3200" dirty="0"/>
              <a:t> is the fundamental package for scientific computing with Python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It contains: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a powerful N-dimensional array object and related functions for manipulating 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useful linear algebra, Fourier transform, and random number capabilities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reading data from and writing data to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 err="1"/>
              <a:t>vectorized</a:t>
            </a:r>
            <a:r>
              <a:rPr lang="en-US" altLang="zh-CN" sz="2800" dirty="0"/>
              <a:t> computation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</a:t>
            </a:r>
            <a:r>
              <a:rPr lang="en-US" altLang="zh-CN" sz="3200" dirty="0" err="1"/>
              <a:t>NumPy</a:t>
            </a:r>
            <a:endParaRPr lang="en-US" altLang="zh-CN" sz="3200" dirty="0"/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</a:t>
            </a: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3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NumPy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NumPy</a:t>
            </a:r>
            <a:r>
              <a:rPr lang="en-US" altLang="zh-CN" sz="3200" dirty="0"/>
              <a:t> is the fundamental package for scientific computing with Python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It contains: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a powerful N-dimensional array object and related functions for manipulating 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useful linear algebra, Fourier transform, and random number capabilities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reading data from and writing data to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 err="1"/>
              <a:t>vectorized</a:t>
            </a:r>
            <a:r>
              <a:rPr lang="en-US" altLang="zh-CN" sz="2800" dirty="0"/>
              <a:t> computation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</a:t>
            </a:r>
            <a:r>
              <a:rPr lang="en-US" altLang="zh-CN" sz="3200" dirty="0" err="1"/>
              <a:t>NumPy</a:t>
            </a:r>
            <a:endParaRPr lang="en-US" altLang="zh-CN" sz="3200" dirty="0"/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</a:t>
            </a: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013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The </a:t>
            </a:r>
            <a:r>
              <a:rPr lang="en-US" altLang="zh-CN" b="1" dirty="0" err="1">
                <a:latin typeface="+mn-lt"/>
              </a:rPr>
              <a:t>NumPy</a:t>
            </a:r>
            <a:r>
              <a:rPr lang="en-US" altLang="zh-CN" b="1" dirty="0">
                <a:latin typeface="+mn-lt"/>
              </a:rPr>
              <a:t> array object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143" y="1534885"/>
            <a:ext cx="8643257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provides a </a:t>
            </a:r>
            <a:r>
              <a:rPr lang="en-US" altLang="zh-CN" sz="2800" dirty="0">
                <a:solidFill>
                  <a:srgbClr val="0000FF"/>
                </a:solidFill>
              </a:rPr>
              <a:t>multidimensional</a:t>
            </a:r>
            <a:r>
              <a:rPr lang="en-US" altLang="zh-CN" sz="2800" dirty="0"/>
              <a:t> array object called </a:t>
            </a:r>
            <a:r>
              <a:rPr lang="en-US" altLang="zh-CN" sz="2800" dirty="0" err="1">
                <a:solidFill>
                  <a:srgbClr val="0000FF"/>
                </a:solidFill>
              </a:rPr>
              <a:t>ndarray</a:t>
            </a:r>
            <a:endParaRPr lang="en-US" altLang="zh-CN" sz="28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arrays are </a:t>
            </a:r>
            <a:r>
              <a:rPr lang="en-US" altLang="zh-CN" sz="2800" dirty="0">
                <a:solidFill>
                  <a:srgbClr val="FF0000"/>
                </a:solidFill>
              </a:rPr>
              <a:t>typed arrays of fixed-size items</a:t>
            </a:r>
            <a:r>
              <a:rPr lang="en-US" altLang="zh-CN" sz="2800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arrays are </a:t>
            </a:r>
            <a:r>
              <a:rPr lang="en-US" altLang="zh-CN" sz="2800" dirty="0">
                <a:solidFill>
                  <a:srgbClr val="FF0000"/>
                </a:solidFill>
              </a:rPr>
              <a:t>homogenous</a:t>
            </a:r>
            <a:r>
              <a:rPr lang="en-US" altLang="zh-CN" sz="2800" dirty="0"/>
              <a:t> and can contain objects of </a:t>
            </a:r>
            <a:r>
              <a:rPr lang="en-US" altLang="zh-CN" sz="2800" dirty="0">
                <a:solidFill>
                  <a:srgbClr val="FF0000"/>
                </a:solidFill>
              </a:rPr>
              <a:t>only one </a:t>
            </a:r>
            <a:r>
              <a:rPr lang="en-US" altLang="zh-CN" sz="2800" dirty="0"/>
              <a:t>type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An </a:t>
            </a:r>
            <a:r>
              <a:rPr lang="en-US" altLang="zh-CN" sz="2800" dirty="0" err="1">
                <a:solidFill>
                  <a:srgbClr val="0000FF"/>
                </a:solidFill>
              </a:rPr>
              <a:t>ndarray</a:t>
            </a:r>
            <a:r>
              <a:rPr lang="en-US" altLang="zh-CN" sz="2800" dirty="0"/>
              <a:t> consists of two parts: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/>
              <a:t>The actual data that is stored in a </a:t>
            </a:r>
            <a:r>
              <a:rPr lang="en-US" altLang="zh-CN" sz="2800" dirty="0">
                <a:solidFill>
                  <a:srgbClr val="FF0000"/>
                </a:solidFill>
              </a:rPr>
              <a:t>contiguous</a:t>
            </a:r>
            <a:r>
              <a:rPr lang="en-US" altLang="zh-CN" sz="2800" dirty="0"/>
              <a:t> block of memory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metadata</a:t>
            </a:r>
            <a:r>
              <a:rPr lang="en-US" altLang="zh-CN" sz="2800" dirty="0"/>
              <a:t> describing the actual data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18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Advantages of </a:t>
            </a:r>
            <a:r>
              <a:rPr lang="en-US" b="1" dirty="0" err="1">
                <a:latin typeface="+mn-lt"/>
              </a:rPr>
              <a:t>NumPy</a:t>
            </a:r>
            <a:r>
              <a:rPr lang="en-US" b="1" dirty="0">
                <a:latin typeface="+mn-lt"/>
              </a:rPr>
              <a:t> arrays</a:t>
            </a:r>
          </a:p>
        </p:txBody>
      </p:sp>
      <p:sp>
        <p:nvSpPr>
          <p:cNvPr id="3" name="矩形 2"/>
          <p:cNvSpPr/>
          <p:nvPr/>
        </p:nvSpPr>
        <p:spPr>
          <a:xfrm>
            <a:off x="163286" y="1328056"/>
            <a:ext cx="887185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NumPy</a:t>
            </a:r>
            <a:r>
              <a:rPr lang="en-US" altLang="zh-CN" sz="2400" dirty="0"/>
              <a:t> arrays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takes less space,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homogenous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optimized functions built in such as linear algebra operations (</a:t>
            </a:r>
            <a:r>
              <a:rPr lang="en-US" altLang="zh-CN" sz="2400" dirty="0" err="1"/>
              <a:t>numpy.linalg</a:t>
            </a:r>
            <a:r>
              <a:rPr lang="en-US" altLang="zh-CN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utilizes an </a:t>
            </a:r>
            <a:r>
              <a:rPr lang="en-US" altLang="zh-CN" sz="2400" dirty="0">
                <a:solidFill>
                  <a:srgbClr val="0000FF"/>
                </a:solidFill>
              </a:rPr>
              <a:t>optimized C API </a:t>
            </a:r>
            <a:r>
              <a:rPr lang="en-US" altLang="zh-CN" sz="2400" dirty="0"/>
              <a:t>to make the array operations particularly quick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Vectorized</a:t>
            </a:r>
            <a:r>
              <a:rPr lang="en-US" altLang="zh-CN" sz="2400" dirty="0"/>
              <a:t>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good at </a:t>
            </a:r>
            <a:r>
              <a:rPr lang="en-US" altLang="zh-CN" sz="2400" dirty="0">
                <a:solidFill>
                  <a:srgbClr val="0000FF"/>
                </a:solidFill>
              </a:rPr>
              <a:t>large data </a:t>
            </a:r>
            <a:r>
              <a:rPr lang="en-US" altLang="zh-CN" sz="2400" dirty="0"/>
              <a:t>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Lists</a:t>
            </a:r>
            <a:r>
              <a:rPr lang="en-US" altLang="zh-CN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takes more space, slower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heterogeneous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have to </a:t>
            </a:r>
            <a:r>
              <a:rPr lang="en-US" altLang="zh-CN" sz="2400" dirty="0">
                <a:solidFill>
                  <a:srgbClr val="FF0000"/>
                </a:solidFill>
              </a:rPr>
              <a:t>loop</a:t>
            </a:r>
            <a:r>
              <a:rPr lang="en-US" altLang="zh-CN" sz="2400" dirty="0"/>
              <a:t> through the list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7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71" y="1445749"/>
            <a:ext cx="881742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#create an array from a list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# create an 0-array with shape given by a tuple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        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 from arrange ~range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  <p:sp>
        <p:nvSpPr>
          <p:cNvPr id="6" name="矩形 5"/>
          <p:cNvSpPr/>
          <p:nvPr/>
        </p:nvSpPr>
        <p:spPr>
          <a:xfrm>
            <a:off x="1829397" y="250763"/>
            <a:ext cx="59481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Create an </a:t>
            </a:r>
            <a:r>
              <a:rPr lang="en-US" altLang="zh-CN" sz="4400" b="1" dirty="0" err="1"/>
              <a:t>ndarray</a:t>
            </a:r>
            <a:r>
              <a:rPr lang="en-US" altLang="zh-CN" sz="4400" b="1" dirty="0"/>
              <a:t> object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5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1.4|1.8|9.5|37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|49|87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13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9|58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21.9|0.7|57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6.2|12.8|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|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6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3.3|3.7|3.3|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7|40.4|9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4.6|27.2|17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3|10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|19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4.5|11.5|2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6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8.6|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5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|1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93071</TotalTime>
  <Words>4281</Words>
  <Application>Microsoft Office PowerPoint</Application>
  <PresentationFormat>全屏显示(4:3)</PresentationFormat>
  <Paragraphs>608</Paragraphs>
  <Slides>48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宋体</vt:lpstr>
      <vt:lpstr>Arial</vt:lpstr>
      <vt:lpstr>Calibri</vt:lpstr>
      <vt:lpstr>Consolas</vt:lpstr>
      <vt:lpstr>Office 主题</vt:lpstr>
      <vt:lpstr>SI100B Introduction to Information Science and Technology (Python Programming)</vt:lpstr>
      <vt:lpstr>PowerPoint 演示文稿</vt:lpstr>
      <vt:lpstr>Learning Objectives</vt:lpstr>
      <vt:lpstr>NumPy and Pandas</vt:lpstr>
      <vt:lpstr>NumPy</vt:lpstr>
      <vt:lpstr>NumPy</vt:lpstr>
      <vt:lpstr>The NumPy array object</vt:lpstr>
      <vt:lpstr>Advantages of NumPy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Broadcasting</vt:lpstr>
      <vt:lpstr>PowerPoint 演示文稿</vt:lpstr>
      <vt:lpstr>Universal Functions</vt:lpstr>
      <vt:lpstr>PowerPoint 演示文稿</vt:lpstr>
      <vt:lpstr>File Input and Output with Arrays</vt:lpstr>
      <vt:lpstr>File Input and Output with Arrays</vt:lpstr>
      <vt:lpstr>File Input and Output with Arrays</vt:lpstr>
      <vt:lpstr>Pandas</vt:lpstr>
      <vt:lpstr>Series</vt:lpstr>
      <vt:lpstr>Series from array</vt:lpstr>
      <vt:lpstr>Series from array</vt:lpstr>
      <vt:lpstr>Series from dict</vt:lpstr>
      <vt:lpstr>Series from dict</vt:lpstr>
      <vt:lpstr>Index can be renamed</vt:lpstr>
      <vt:lpstr>Operations on Series</vt:lpstr>
      <vt:lpstr>DataFrames</vt:lpstr>
      <vt:lpstr>Create a DataFrame from Dict</vt:lpstr>
      <vt:lpstr>Get Header (first five rows)</vt:lpstr>
      <vt:lpstr>Create a DataFrame from Dict</vt:lpstr>
      <vt:lpstr>Indexing on DataFrame</vt:lpstr>
      <vt:lpstr>Indexing of DataFrame</vt:lpstr>
      <vt:lpstr>Selection with loc and iloc</vt:lpstr>
      <vt:lpstr>Selection with loc and iloc</vt:lpstr>
      <vt:lpstr>Recap</vt:lpstr>
      <vt:lpstr>Readings (recommended)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LENOVO</cp:lastModifiedBy>
  <cp:revision>2150</cp:revision>
  <dcterms:created xsi:type="dcterms:W3CDTF">2019-01-07T08:10:31Z</dcterms:created>
  <dcterms:modified xsi:type="dcterms:W3CDTF">2021-09-12T03:34:03Z</dcterms:modified>
</cp:coreProperties>
</file>