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70" r:id="rId6"/>
    <p:sldId id="268" r:id="rId7"/>
    <p:sldId id="259" r:id="rId8"/>
    <p:sldId id="269" r:id="rId9"/>
    <p:sldId id="271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3217" autoAdjust="0"/>
  </p:normalViewPr>
  <p:slideViewPr>
    <p:cSldViewPr snapToGrid="0">
      <p:cViewPr varScale="1">
        <p:scale>
          <a:sx n="107" d="100"/>
          <a:sy n="107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F459-3914-4485-ADF5-18B7FEDE1A0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581B-0AC3-4A00-A55B-B0D60E0A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581B-0AC3-4A00-A55B-B0D60E0A1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581B-0AC3-4A00-A55B-B0D60E0A1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activation function for output layer is usually </a:t>
            </a:r>
            <a:r>
              <a:rPr lang="en-US" dirty="0" err="1"/>
              <a:t>softmax</a:t>
            </a:r>
            <a:r>
              <a:rPr lang="en-US" dirty="0"/>
              <a:t> when predicting class 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581B-0AC3-4A00-A55B-B0D60E0A1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273"/>
            <a:ext cx="8839200" cy="2226534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Neural Networks and MLP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Schuster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Discuss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mlp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to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D66680-D21F-4E88-9226-32565AC93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254D0B-C36A-4871-97C6-399AF89955F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BEF91C-BE45-4A3D-AFE0-914DDABC6480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03B058-EB0F-4A89-8BB1-1F0E7A4DEBCA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C381F89-4799-4BB3-9DD2-437E52D5B509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761CFA-CEA1-4F21-A46C-5BE62135BABF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591F4C-8856-4FCA-A867-C246BE2D56AB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Graphic 15" descr="Beaker">
              <a:extLst>
                <a:ext uri="{FF2B5EF4-FFF2-40B4-BE49-F238E27FC236}">
                  <a16:creationId xmlns:a16="http://schemas.microsoft.com/office/drawing/2014/main" id="{9D93A744-716B-44B9-9B79-83BCBA294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Safety First!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(Enter your own creative tag line above)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What will we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 </a:t>
            </a: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perceptron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Feed forward NNs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MLP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TensorFlow (code example)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Keras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(code example)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TFLearn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(contact author for detailed lessons)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MLP for time series regression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Keras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(code example)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summation is useless, right?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threshold is known as the bias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320BD90-1761-43A2-B9AE-EF776D151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083" y="2228675"/>
            <a:ext cx="4210050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B1B84-C65C-4EDC-9203-298918CFC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308" y="4959481"/>
            <a:ext cx="43148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is basically a linear regression as we have not added in any non-linear activation function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8A5999C-15CE-4523-A764-E7E6B168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00" y="2792018"/>
            <a:ext cx="3857625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6B408B-30C1-4E1A-B8F8-A0063CBF8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5421575"/>
            <a:ext cx="3743325" cy="9810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330B0D-FC27-440D-A32A-2A7EC83F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48436D-176D-4CE1-B9D2-1B324617012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1C73DC-83D0-4DA7-AD5F-C8924D1478D5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5CF35C-34AF-40BD-B2BA-115144034BAE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D37A64-5B34-4B5E-AD6C-75E891F4BAD2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5A4CF8-3ADE-4343-A3C1-01BD35318C7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A8DEB4-3CD8-49D0-8C21-EF94B53049EA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Graphic 15" descr="Test tubes">
              <a:extLst>
                <a:ext uri="{FF2B5EF4-FFF2-40B4-BE49-F238E27FC236}">
                  <a16:creationId xmlns:a16="http://schemas.microsoft.com/office/drawing/2014/main" id="{4D1830E7-0049-4D8A-882E-E03636E1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Activation Functions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43C4DF-A5A9-4E20-9566-25F2ED28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1613" cy="2432610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This list is not comprehensive at all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 activation function can be applied to map the linear output of a given layer or node to a specific range of values.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Popular activation functions: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8256-B08B-4095-9AAA-741FE60E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869" y="4146737"/>
            <a:ext cx="6010275" cy="2419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C0825-0F85-4D24-BDFB-463926BAAF11}"/>
              </a:ext>
            </a:extLst>
          </p:cNvPr>
          <p:cNvSpPr txBox="1"/>
          <p:nvPr/>
        </p:nvSpPr>
        <p:spPr>
          <a:xfrm>
            <a:off x="71718" y="4580965"/>
            <a:ext cx="169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of logit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BD13D3-AA0C-4496-90FB-779A8103F949}"/>
              </a:ext>
            </a:extLst>
          </p:cNvPr>
          <p:cNvCxnSpPr/>
          <p:nvPr/>
        </p:nvCxnSpPr>
        <p:spPr>
          <a:xfrm>
            <a:off x="1084729" y="4993341"/>
            <a:ext cx="986118" cy="2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now becomes a non-linear unit as long as activation is non-linear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simple perceptron can be conceptualized as a neural network with one hidden layer and one “neuron” in that layer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4C81D-5975-4987-B628-7C31C17C2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27" y="3671047"/>
            <a:ext cx="469582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CBD6D-0890-44DB-8820-36BD5B5FE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463" y="4502281"/>
            <a:ext cx="2200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MultiLayer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Perceptron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43C4DF-A5A9-4E20-9566-25F2ED28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48" y="4270894"/>
            <a:ext cx="8061613" cy="1780283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Note that this picture is called a “neural network with one neuron” and is identical to the picture from last slide (other than # of inputs).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192B0-79A3-44AE-A518-404479E1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80" y="1392382"/>
            <a:ext cx="4270748" cy="26090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E686171-2BD4-44ED-ABCB-BB006436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449A0A-1DAD-4A85-8606-DB26D09A73D5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258A19-416A-4F94-A14F-D0E6571B4921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DD35C7-F99B-4FCB-BDF6-8F8D09252C4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24F03F-3070-4592-9596-C797441B641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D6D176-5183-4398-82C6-3DEA8DDD6F03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83D5FC-272C-46DE-B3EE-83A798A29E5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Test tubes">
              <a:extLst>
                <a:ext uri="{FF2B5EF4-FFF2-40B4-BE49-F238E27FC236}">
                  <a16:creationId xmlns:a16="http://schemas.microsoft.com/office/drawing/2014/main" id="{441D3A54-87AE-427D-A71F-20FB2ABA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MultiLayer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Perceptron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43C4DF-A5A9-4E20-9566-25F2ED28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8061613" cy="16405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This is a FFNN (feed forward neural network) or a DNN (deep neural network)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Each layers output is input for the next layer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We can think of each node as its own regression (function) within a larger machine (which is a function of functions)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A0CAD-69FC-4A7A-AFA3-C07097B99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97" y="3429000"/>
            <a:ext cx="5183102" cy="32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Random Thought on Activations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043C4DF-A5A9-4E20-9566-25F2ED28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8" y="1825625"/>
            <a:ext cx="8505366" cy="94446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Could we or would we apply different activation functions within the same layer?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10A4C3-28E9-4508-87CE-3975B5E7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" y="2549058"/>
            <a:ext cx="5838825" cy="1114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8E162-1C21-46DA-BB4B-7469425F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5" y="4104252"/>
            <a:ext cx="6260827" cy="265056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81E308-28EB-4432-9F7C-B3E99B8F225E}"/>
              </a:ext>
            </a:extLst>
          </p:cNvPr>
          <p:cNvCxnSpPr/>
          <p:nvPr/>
        </p:nvCxnSpPr>
        <p:spPr>
          <a:xfrm>
            <a:off x="394448" y="3921876"/>
            <a:ext cx="819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1DDA76-B57F-4D23-8AF4-636396AAC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B3C275-ECB8-4A85-82D8-83B637A9DED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52A636-8A59-4F27-B93B-7140A0CBF1C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DA6499-A597-456C-8A29-471D69DB6B51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F6C0A7-D51C-4B61-B6C8-301E590F6E3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F0A405-4E8A-4880-9603-702E1A9C38B6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B5F5B9-8D6C-4796-A804-4817B281F6F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" name="Graphic 20" descr="Test tubes">
              <a:extLst>
                <a:ext uri="{FF2B5EF4-FFF2-40B4-BE49-F238E27FC236}">
                  <a16:creationId xmlns:a16="http://schemas.microsoft.com/office/drawing/2014/main" id="{A9641E31-A345-4467-ADBF-D0EC5D850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039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294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Tahoma</vt:lpstr>
      <vt:lpstr>Office Theme</vt:lpstr>
      <vt:lpstr>Neural Networks and MLP</vt:lpstr>
      <vt:lpstr>What will we cover</vt:lpstr>
      <vt:lpstr>The perceptron</vt:lpstr>
      <vt:lpstr>The perceptron</vt:lpstr>
      <vt:lpstr>Activation Functions</vt:lpstr>
      <vt:lpstr>The perceptron</vt:lpstr>
      <vt:lpstr>MultiLayer Perceptron</vt:lpstr>
      <vt:lpstr>MultiLayer Perceptron</vt:lpstr>
      <vt:lpstr>Random Thought on Activations</vt:lpstr>
      <vt:lpstr>Discuss mlp function</vt:lpstr>
      <vt:lpstr>Remember… Safety First!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2019-03-08T15:11:30Z</dcterms:created>
  <dcterms:modified xsi:type="dcterms:W3CDTF">2019-03-11T18:11:34Z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