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17500" lvl="0" marL="457200" rtl="0">
              <a:lnSpc>
                <a:spcPct val="115000"/>
              </a:lnSpc>
              <a:spcBef>
                <a:spcPts val="0"/>
              </a:spcBef>
              <a:spcAft>
                <a:spcPts val="1600"/>
              </a:spcAft>
              <a:buClr>
                <a:schemeClr val="dk2"/>
              </a:buClr>
              <a:buSzPct val="100000"/>
            </a:pPr>
            <a:r>
              <a:t/>
            </a:r>
            <a:endParaRPr sz="1400">
              <a:solidFill>
                <a:schemeClr val="dk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a:spcBef>
                <a:spcPts val="0"/>
              </a:spcBef>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9.png"/><Relationship Id="rId4"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b="1" lang="en" sz="3600"/>
              <a:t>Efficacy of a Bidder Training Program: Lessons from LINC</a:t>
            </a:r>
          </a:p>
        </p:txBody>
      </p:sp>
      <p:sp>
        <p:nvSpPr>
          <p:cNvPr id="55" name="Shape 55"/>
          <p:cNvSpPr txBox="1"/>
          <p:nvPr>
            <p:ph idx="1" type="subTitle"/>
          </p:nvPr>
        </p:nvSpPr>
        <p:spPr>
          <a:xfrm>
            <a:off x="311700" y="2797175"/>
            <a:ext cx="8520600" cy="792600"/>
          </a:xfrm>
          <a:prstGeom prst="rect">
            <a:avLst/>
          </a:prstGeom>
        </p:spPr>
        <p:txBody>
          <a:bodyPr anchorCtr="0" anchor="t" bIns="91425" lIns="91425" rIns="91425" tIns="91425">
            <a:noAutofit/>
          </a:bodyPr>
          <a:lstStyle/>
          <a:p>
            <a:pPr lvl="0">
              <a:spcBef>
                <a:spcPts val="0"/>
              </a:spcBef>
              <a:buNone/>
            </a:pPr>
            <a:r>
              <a:rPr lang="en" sz="2400"/>
              <a:t>Dakshina G. De Silva  Timothy P. Hubbard  Georgia Kosmopoulou</a:t>
            </a:r>
          </a:p>
        </p:txBody>
      </p:sp>
      <p:sp>
        <p:nvSpPr>
          <p:cNvPr id="56" name="Shape 56"/>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7" name="Shape 57"/>
          <p:cNvSpPr txBox="1"/>
          <p:nvPr>
            <p:ph idx="1" type="subTitle"/>
          </p:nvPr>
        </p:nvSpPr>
        <p:spPr>
          <a:xfrm>
            <a:off x="445100" y="4059875"/>
            <a:ext cx="8520600" cy="792600"/>
          </a:xfrm>
          <a:prstGeom prst="rect">
            <a:avLst/>
          </a:prstGeom>
        </p:spPr>
        <p:txBody>
          <a:bodyPr anchorCtr="0" anchor="t" bIns="91425" lIns="91425" rIns="91425" tIns="91425">
            <a:noAutofit/>
          </a:bodyPr>
          <a:lstStyle/>
          <a:p>
            <a:pPr lvl="0" rtl="0">
              <a:spcBef>
                <a:spcPts val="0"/>
              </a:spcBef>
              <a:buNone/>
            </a:pPr>
            <a:r>
              <a:rPr lang="en" sz="2400"/>
              <a:t>Presented by Meiyi Zhong and Zach Schutzman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595437" y="304800"/>
            <a:ext cx="5953125" cy="453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2510" y="0"/>
            <a:ext cx="9138977"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75175" y="209550"/>
            <a:ext cx="4914900" cy="4724400"/>
          </a:xfrm>
          <a:prstGeom prst="rect">
            <a:avLst/>
          </a:prstGeom>
          <a:noFill/>
          <a:ln>
            <a:noFill/>
          </a:ln>
        </p:spPr>
      </p:pic>
      <p:pic>
        <p:nvPicPr>
          <p:cNvPr id="124" name="Shape 124"/>
          <p:cNvPicPr preferRelativeResize="0"/>
          <p:nvPr/>
        </p:nvPicPr>
        <p:blipFill>
          <a:blip r:embed="rId4">
            <a:alphaModFix/>
          </a:blip>
          <a:stretch>
            <a:fillRect/>
          </a:stretch>
        </p:blipFill>
        <p:spPr>
          <a:xfrm>
            <a:off x="4567924" y="1967525"/>
            <a:ext cx="4620399" cy="3175974"/>
          </a:xfrm>
          <a:prstGeom prst="rect">
            <a:avLst/>
          </a:prstGeom>
          <a:noFill/>
          <a:ln>
            <a:noFill/>
          </a:ln>
        </p:spPr>
      </p:pic>
      <p:sp>
        <p:nvSpPr>
          <p:cNvPr id="125" name="Shape 125"/>
          <p:cNvSpPr/>
          <p:nvPr/>
        </p:nvSpPr>
        <p:spPr>
          <a:xfrm>
            <a:off x="173325" y="1090550"/>
            <a:ext cx="4559400" cy="1296000"/>
          </a:xfrm>
          <a:prstGeom prst="rect">
            <a:avLst/>
          </a:prstGeom>
          <a:noFill/>
          <a:ln cap="flat" cmpd="sng" w="9525">
            <a:solidFill>
              <a:srgbClr val="A61C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1547812" y="119062"/>
            <a:ext cx="6048375" cy="490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Firms that opt for LINC training are typically less experienced and face many rivals in the market</a:t>
            </a:r>
          </a:p>
          <a:p>
            <a:pPr indent="-228600" lvl="0" marL="457200" rtl="0">
              <a:spcBef>
                <a:spcPts val="0"/>
              </a:spcBef>
            </a:pPr>
            <a:r>
              <a:rPr lang="en"/>
              <a:t>LINC graduates are more aggressive in their bidding behavior than ineligible firms and LINC-qualified, but untrained firms</a:t>
            </a:r>
          </a:p>
          <a:p>
            <a:pPr indent="-228600" lvl="0" marL="457200" rtl="0">
              <a:spcBef>
                <a:spcPts val="0"/>
              </a:spcBef>
            </a:pPr>
            <a:r>
              <a:rPr lang="en"/>
              <a:t>LINC training had spillover benefits in the form of an indirect competition effect-- on average, other firms bid more aggressively when a LINC firm expresses interest in a project</a:t>
            </a:r>
          </a:p>
          <a:p>
            <a:pPr indent="-228600" lvl="0" marL="457200" rtl="0">
              <a:spcBef>
                <a:spcPts val="0"/>
              </a:spcBef>
            </a:pPr>
            <a:r>
              <a:rPr lang="en"/>
              <a:t>The combined effects of this more aggressive bidding has led to massive savings for TxDOT relative to the cost of operating the program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582000" y="2285400"/>
            <a:ext cx="1980000" cy="572700"/>
          </a:xfrm>
          <a:prstGeom prst="rect">
            <a:avLst/>
          </a:prstGeom>
        </p:spPr>
        <p:txBody>
          <a:bodyPr anchorCtr="0" anchor="t" bIns="91425" lIns="91425" rIns="91425" tIns="91425">
            <a:noAutofit/>
          </a:bodyPr>
          <a:lstStyle/>
          <a:p>
            <a:pPr lv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1022319" y="0"/>
            <a:ext cx="7099361" cy="5143499"/>
          </a:xfrm>
          <a:prstGeom prst="rect">
            <a:avLst/>
          </a:prstGeom>
          <a:noFill/>
          <a:ln>
            <a:noFill/>
          </a:ln>
        </p:spPr>
      </p:pic>
      <p:sp>
        <p:nvSpPr>
          <p:cNvPr id="63" name="Shape 63"/>
          <p:cNvSpPr txBox="1"/>
          <p:nvPr/>
        </p:nvSpPr>
        <p:spPr>
          <a:xfrm>
            <a:off x="45000" y="4167250"/>
            <a:ext cx="3000000" cy="1723200"/>
          </a:xfrm>
          <a:prstGeom prst="rect">
            <a:avLst/>
          </a:prstGeom>
          <a:noFill/>
          <a:ln>
            <a:noFill/>
          </a:ln>
        </p:spPr>
        <p:txBody>
          <a:bodyPr anchorCtr="0" anchor="ctr" bIns="91425" lIns="91425" rIns="91425" tIns="91425">
            <a:noAutofit/>
          </a:bodyPr>
          <a:lstStyle/>
          <a:p>
            <a:pPr lvl="0" rtl="0">
              <a:spcBef>
                <a:spcPts val="0"/>
              </a:spcBef>
              <a:buNone/>
            </a:pPr>
            <a:r>
              <a:rPr lang="en" sz="700"/>
              <a:t>https://ftp.dot.state.tx.us/pub/txdot-info/cmd/lincprogram.pdf</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311700" y="343200"/>
            <a:ext cx="8520600" cy="4225800"/>
          </a:xfrm>
          <a:prstGeom prst="rect">
            <a:avLst/>
          </a:prstGeom>
        </p:spPr>
        <p:txBody>
          <a:bodyPr anchorCtr="0" anchor="t" bIns="91425" lIns="91425" rIns="91425" tIns="91425">
            <a:noAutofit/>
          </a:bodyPr>
          <a:lstStyle/>
          <a:p>
            <a:pPr lvl="0" rtl="0">
              <a:spcBef>
                <a:spcPts val="0"/>
              </a:spcBef>
              <a:buNone/>
            </a:pPr>
            <a:r>
              <a:rPr lang="en"/>
              <a:t>LINC Training is done over six meetings</a:t>
            </a:r>
          </a:p>
          <a:p>
            <a:pPr indent="-228600" lvl="0" marL="457200" rtl="0">
              <a:spcBef>
                <a:spcPts val="0"/>
              </a:spcBef>
            </a:pPr>
            <a:r>
              <a:rPr lang="en"/>
              <a:t>Introductory: Meet your mentor and sign some paperwork</a:t>
            </a:r>
          </a:p>
          <a:p>
            <a:pPr indent="-228600" lvl="0" marL="457200" rtl="0">
              <a:spcBef>
                <a:spcPts val="0"/>
              </a:spcBef>
            </a:pPr>
            <a:r>
              <a:rPr lang="en"/>
              <a:t>1: Construction Management training (bids, estimates, record-keeping, materials, etc)</a:t>
            </a:r>
          </a:p>
          <a:p>
            <a:pPr indent="-228600" lvl="0" marL="457200" rtl="0">
              <a:spcBef>
                <a:spcPts val="0"/>
              </a:spcBef>
            </a:pPr>
            <a:r>
              <a:rPr lang="en"/>
              <a:t>2: Learn how to prepare a business presentation and develop a bid submission</a:t>
            </a:r>
          </a:p>
          <a:p>
            <a:pPr indent="-228600" lvl="0" marL="457200" rtl="0">
              <a:spcBef>
                <a:spcPts val="0"/>
              </a:spcBef>
            </a:pPr>
            <a:r>
              <a:rPr lang="en"/>
              <a:t>3: Meet individuals from TxDOT to network</a:t>
            </a:r>
          </a:p>
          <a:p>
            <a:pPr indent="-228600" lvl="0" marL="457200" rtl="0">
              <a:spcBef>
                <a:spcPts val="0"/>
              </a:spcBef>
            </a:pPr>
            <a:r>
              <a:rPr lang="en"/>
              <a:t>4: Develop relationships with contractors</a:t>
            </a:r>
          </a:p>
          <a:p>
            <a:pPr indent="-228600" lvl="0" marL="457200">
              <a:spcBef>
                <a:spcPts val="0"/>
              </a:spcBef>
            </a:pPr>
            <a:r>
              <a:rPr lang="en"/>
              <a:t>5: Learn about maintenance contracts and bidder qualification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pic>
        <p:nvPicPr>
          <p:cNvPr descr="Screen Shot 2016-02-29 at 17.54.07.png" id="73" name="Shape 73"/>
          <p:cNvPicPr preferRelativeResize="0"/>
          <p:nvPr/>
        </p:nvPicPr>
        <p:blipFill>
          <a:blip r:embed="rId3">
            <a:alphaModFix/>
          </a:blip>
          <a:stretch>
            <a:fillRect/>
          </a:stretch>
        </p:blipFill>
        <p:spPr>
          <a:xfrm>
            <a:off x="279399" y="530425"/>
            <a:ext cx="8375976" cy="3803742"/>
          </a:xfrm>
          <a:prstGeom prst="rect">
            <a:avLst/>
          </a:prstGeom>
          <a:noFill/>
          <a:ln>
            <a:noFill/>
          </a:ln>
        </p:spPr>
      </p:pic>
      <p:sp>
        <p:nvSpPr>
          <p:cNvPr id="74" name="Shape 74"/>
          <p:cNvSpPr txBox="1"/>
          <p:nvPr>
            <p:ph type="title"/>
          </p:nvPr>
        </p:nvSpPr>
        <p:spPr>
          <a:xfrm>
            <a:off x="134775" y="204900"/>
            <a:ext cx="8520600" cy="572700"/>
          </a:xfrm>
          <a:prstGeom prst="rect">
            <a:avLst/>
          </a:prstGeom>
        </p:spPr>
        <p:txBody>
          <a:bodyPr anchorCtr="0" anchor="t" bIns="91425" lIns="91425" rIns="91425" tIns="91425">
            <a:noAutofit/>
          </a:bodyPr>
          <a:lstStyle/>
          <a:p>
            <a:pPr lvl="0">
              <a:spcBef>
                <a:spcPts val="0"/>
              </a:spcBef>
              <a:buNone/>
            </a:pPr>
            <a:r>
              <a:rPr lang="en" sz="2400"/>
              <a:t>Figure 1: Relative Bid Distributions for n=5</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descr="Screen Shot 2016-02-29 at 18.24.31.png" id="79" name="Shape 79"/>
          <p:cNvPicPr preferRelativeResize="0"/>
          <p:nvPr/>
        </p:nvPicPr>
        <p:blipFill>
          <a:blip r:embed="rId3">
            <a:alphaModFix/>
          </a:blip>
          <a:stretch>
            <a:fillRect/>
          </a:stretch>
        </p:blipFill>
        <p:spPr>
          <a:xfrm>
            <a:off x="251850" y="718675"/>
            <a:ext cx="8640299" cy="3335124"/>
          </a:xfrm>
          <a:prstGeom prst="rect">
            <a:avLst/>
          </a:prstGeom>
          <a:noFill/>
          <a:ln>
            <a:noFill/>
          </a:ln>
        </p:spPr>
      </p:pic>
      <p:sp>
        <p:nvSpPr>
          <p:cNvPr id="80" name="Shape 80"/>
          <p:cNvSpPr txBox="1"/>
          <p:nvPr>
            <p:ph type="title"/>
          </p:nvPr>
        </p:nvSpPr>
        <p:spPr>
          <a:xfrm>
            <a:off x="185325" y="145975"/>
            <a:ext cx="8520600" cy="5727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Figure 1: Relative Bid Distributions for n=5</a:t>
            </a:r>
          </a:p>
          <a:p>
            <a:pPr lvl="0">
              <a:spcBef>
                <a:spcPts val="0"/>
              </a:spcBef>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Structure of Auction</a:t>
            </a:r>
          </a:p>
        </p:txBody>
      </p:sp>
      <p:sp>
        <p:nvSpPr>
          <p:cNvPr id="86" name="Shape 86"/>
          <p:cNvSpPr txBox="1"/>
          <p:nvPr>
            <p:ph idx="1" type="body"/>
          </p:nvPr>
        </p:nvSpPr>
        <p:spPr>
          <a:xfrm>
            <a:off x="311700" y="1346375"/>
            <a:ext cx="8520600" cy="3416400"/>
          </a:xfrm>
          <a:prstGeom prst="rect">
            <a:avLst/>
          </a:prstGeom>
        </p:spPr>
        <p:txBody>
          <a:bodyPr anchorCtr="0" anchor="t" bIns="91425" lIns="91425" rIns="91425" tIns="91425">
            <a:noAutofit/>
          </a:bodyPr>
          <a:lstStyle/>
          <a:p>
            <a:pPr indent="-228600" lvl="0" marL="457200" rtl="0">
              <a:spcBef>
                <a:spcPts val="0"/>
              </a:spcBef>
            </a:pPr>
            <a:r>
              <a:rPr lang="en"/>
              <a:t>Projects are awarded using the low-price, sealed-bid (procurement) auction format</a:t>
            </a:r>
          </a:p>
          <a:p>
            <a:pPr indent="-228600" lvl="0" marL="457200" rtl="0">
              <a:spcBef>
                <a:spcPts val="0"/>
              </a:spcBef>
            </a:pPr>
            <a:r>
              <a:rPr lang="en"/>
              <a:t>Bidding process opens for 28 days after the plan for a project is posted</a:t>
            </a:r>
          </a:p>
          <a:p>
            <a:pPr indent="-228600" lvl="0" marL="457200" rtl="0">
              <a:spcBef>
                <a:spcPts val="0"/>
              </a:spcBef>
            </a:pPr>
            <a:r>
              <a:rPr lang="en"/>
              <a:t>Prior to bidding, all bidders learn the location, detailed project description, estimated number of days and costs to complete the projects, and the list of contractors who purchased the documents providing the initial plan description (the plan holders)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Data Description</a:t>
            </a:r>
          </a:p>
        </p:txBody>
      </p:sp>
      <p:sp>
        <p:nvSpPr>
          <p:cNvPr id="92" name="Shape 92"/>
          <p:cNvSpPr txBox="1"/>
          <p:nvPr>
            <p:ph idx="1" type="body"/>
          </p:nvPr>
        </p:nvSpPr>
        <p:spPr>
          <a:xfrm>
            <a:off x="311700" y="1346350"/>
            <a:ext cx="8520600" cy="3416400"/>
          </a:xfrm>
          <a:prstGeom prst="rect">
            <a:avLst/>
          </a:prstGeom>
        </p:spPr>
        <p:txBody>
          <a:bodyPr anchorCtr="0" anchor="t" bIns="91425" lIns="91425" rIns="91425" tIns="91425">
            <a:noAutofit/>
          </a:bodyPr>
          <a:lstStyle/>
          <a:p>
            <a:pPr indent="-228600" lvl="0" marL="457200" rtl="0">
              <a:spcBef>
                <a:spcPts val="0"/>
              </a:spcBef>
            </a:pPr>
            <a:r>
              <a:rPr lang="en"/>
              <a:t>Data from Sept 1997 to Aug 1998 are used to create bidder-specific histories such as a measure of backlog</a:t>
            </a:r>
          </a:p>
          <a:p>
            <a:pPr indent="-228600" lvl="0" marL="457200" rtl="0">
              <a:spcBef>
                <a:spcPts val="0"/>
              </a:spcBef>
            </a:pPr>
            <a:r>
              <a:rPr lang="en"/>
              <a:t>Empirical analysis uses data from Sept 1998 to Aug 2007</a:t>
            </a:r>
          </a:p>
          <a:p>
            <a:pPr indent="-228600" lvl="0" marL="457200" rtl="0">
              <a:spcBef>
                <a:spcPts val="0"/>
              </a:spcBef>
            </a:pPr>
            <a:r>
              <a:rPr lang="en"/>
              <a:t>Author observes the identities of winner and all other firms in each requested plans; also sees estimated costs and time to complete the contract</a:t>
            </a:r>
          </a:p>
          <a:p>
            <a:pPr indent="-228600" lvl="0" marL="457200" rtl="0">
              <a:spcBef>
                <a:spcPts val="0"/>
              </a:spcBef>
            </a:pPr>
            <a:r>
              <a:rPr lang="en"/>
              <a:t>Total of 1749 unique firms holding plans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descr="Screen Shot 2016-02-29 at 21.42.17.png" id="97" name="Shape 97"/>
          <p:cNvPicPr preferRelativeResize="0"/>
          <p:nvPr/>
        </p:nvPicPr>
        <p:blipFill>
          <a:blip r:embed="rId3">
            <a:alphaModFix/>
          </a:blip>
          <a:stretch>
            <a:fillRect/>
          </a:stretch>
        </p:blipFill>
        <p:spPr>
          <a:xfrm>
            <a:off x="1381724" y="719599"/>
            <a:ext cx="5595750" cy="4354425"/>
          </a:xfrm>
          <a:prstGeom prst="rect">
            <a:avLst/>
          </a:prstGeom>
          <a:noFill/>
          <a:ln>
            <a:noFill/>
          </a:ln>
        </p:spPr>
      </p:pic>
      <p:sp>
        <p:nvSpPr>
          <p:cNvPr id="98" name="Shape 98"/>
          <p:cNvSpPr txBox="1"/>
          <p:nvPr>
            <p:ph type="title"/>
          </p:nvPr>
        </p:nvSpPr>
        <p:spPr>
          <a:xfrm>
            <a:off x="341200" y="204700"/>
            <a:ext cx="8151000" cy="572700"/>
          </a:xfrm>
          <a:prstGeom prst="rect">
            <a:avLst/>
          </a:prstGeom>
        </p:spPr>
        <p:txBody>
          <a:bodyPr anchorCtr="0" anchor="ctr" bIns="91425" lIns="91425" rIns="91425" tIns="91425">
            <a:noAutofit/>
          </a:bodyPr>
          <a:lstStyle/>
          <a:p>
            <a:pPr lvl="0" rtl="0">
              <a:spcBef>
                <a:spcPts val="0"/>
              </a:spcBef>
              <a:buNone/>
            </a:pPr>
            <a:r>
              <a:rPr lang="en" sz="2000"/>
              <a:t>Table 2: LINC Training Participation Decision</a:t>
            </a:r>
          </a:p>
        </p:txBody>
      </p:sp>
      <p:sp>
        <p:nvSpPr>
          <p:cNvPr id="99" name="Shape 99"/>
          <p:cNvSpPr txBox="1"/>
          <p:nvPr/>
        </p:nvSpPr>
        <p:spPr>
          <a:xfrm>
            <a:off x="4738775" y="777400"/>
            <a:ext cx="2274600" cy="40818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88225" y="114250"/>
            <a:ext cx="8520600" cy="572700"/>
          </a:xfrm>
          <a:prstGeom prst="rect">
            <a:avLst/>
          </a:prstGeom>
        </p:spPr>
        <p:txBody>
          <a:bodyPr anchorCtr="0" anchor="t" bIns="91425" lIns="91425" rIns="91425" tIns="91425">
            <a:noAutofit/>
          </a:bodyPr>
          <a:lstStyle/>
          <a:p>
            <a:pPr lvl="0">
              <a:spcBef>
                <a:spcPts val="0"/>
              </a:spcBef>
              <a:buNone/>
            </a:pPr>
            <a:r>
              <a:rPr lang="en"/>
              <a:t>The Effects of LINC Training</a:t>
            </a:r>
          </a:p>
        </p:txBody>
      </p:sp>
      <p:sp>
        <p:nvSpPr>
          <p:cNvPr id="105" name="Shape 105"/>
          <p:cNvSpPr txBox="1"/>
          <p:nvPr/>
        </p:nvSpPr>
        <p:spPr>
          <a:xfrm>
            <a:off x="239575" y="779650"/>
            <a:ext cx="5759400" cy="193800"/>
          </a:xfrm>
          <a:prstGeom prst="rect">
            <a:avLst/>
          </a:prstGeom>
          <a:noFill/>
          <a:ln>
            <a:noFill/>
          </a:ln>
        </p:spPr>
        <p:txBody>
          <a:bodyPr anchorCtr="0" anchor="t" bIns="91425" lIns="91425" rIns="91425" tIns="91425">
            <a:noAutofit/>
          </a:bodyPr>
          <a:lstStyle/>
          <a:p>
            <a:pPr lvl="0">
              <a:spcBef>
                <a:spcPts val="0"/>
              </a:spcBef>
              <a:buNone/>
            </a:pPr>
            <a:r>
              <a:rPr lang="en"/>
              <a:t>Table 3: Results for probability of Entry and Winning Conditional upon Entry</a:t>
            </a:r>
          </a:p>
        </p:txBody>
      </p:sp>
      <p:pic>
        <p:nvPicPr>
          <p:cNvPr descr="Screen Shot 2016-03-01 at 11.30.24.png" id="106" name="Shape 106"/>
          <p:cNvPicPr preferRelativeResize="0"/>
          <p:nvPr/>
        </p:nvPicPr>
        <p:blipFill>
          <a:blip r:embed="rId3">
            <a:alphaModFix/>
          </a:blip>
          <a:stretch>
            <a:fillRect/>
          </a:stretch>
        </p:blipFill>
        <p:spPr>
          <a:xfrm>
            <a:off x="1305062" y="1405025"/>
            <a:ext cx="6086926" cy="2455485"/>
          </a:xfrm>
          <a:prstGeom prst="rect">
            <a:avLst/>
          </a:prstGeom>
          <a:noFill/>
          <a:ln>
            <a:noFill/>
          </a:ln>
        </p:spPr>
      </p:pic>
      <p:pic>
        <p:nvPicPr>
          <p:cNvPr descr="Screen Shot 2016-03-01 at 11.31.54.png" id="107" name="Shape 107"/>
          <p:cNvPicPr preferRelativeResize="0"/>
          <p:nvPr/>
        </p:nvPicPr>
        <p:blipFill>
          <a:blip r:embed="rId4">
            <a:alphaModFix/>
          </a:blip>
          <a:stretch>
            <a:fillRect/>
          </a:stretch>
        </p:blipFill>
        <p:spPr>
          <a:xfrm>
            <a:off x="1305075" y="3860505"/>
            <a:ext cx="5874420" cy="1112944"/>
          </a:xfrm>
          <a:prstGeom prst="rect">
            <a:avLst/>
          </a:prstGeom>
          <a:noFill/>
          <a:ln>
            <a:noFill/>
          </a:ln>
        </p:spPr>
      </p:pic>
      <p:sp>
        <p:nvSpPr>
          <p:cNvPr id="108" name="Shape 108"/>
          <p:cNvSpPr txBox="1"/>
          <p:nvPr/>
        </p:nvSpPr>
        <p:spPr>
          <a:xfrm>
            <a:off x="4242525" y="2474800"/>
            <a:ext cx="114000" cy="9675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