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91" r:id="rId5"/>
    <p:sldId id="293" r:id="rId6"/>
    <p:sldId id="294" r:id="rId7"/>
    <p:sldId id="295" r:id="rId8"/>
    <p:sldId id="261" r:id="rId9"/>
    <p:sldId id="268" r:id="rId10"/>
    <p:sldId id="273" r:id="rId11"/>
    <p:sldId id="276" r:id="rId12"/>
    <p:sldId id="277" r:id="rId13"/>
    <p:sldId id="278" r:id="rId14"/>
    <p:sldId id="279" r:id="rId15"/>
    <p:sldId id="280" r:id="rId16"/>
    <p:sldId id="283" r:id="rId17"/>
    <p:sldId id="282" r:id="rId18"/>
    <p:sldId id="285" r:id="rId19"/>
    <p:sldId id="284" r:id="rId20"/>
    <p:sldId id="286" r:id="rId21"/>
    <p:sldId id="287" r:id="rId22"/>
    <p:sldId id="263" r:id="rId23"/>
    <p:sldId id="265" r:id="rId24"/>
    <p:sldId id="266" r:id="rId25"/>
    <p:sldId id="292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91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achary\Dropbox\Summer%20Research%20Systematic%20Conservation%20SHARED\Data%20and%20Files\Natura2000\italy%20solved%20model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achary\Dropbox\Summer%20Research%20Systematic%20Conservation%20SHARED\gurobiModels\results\loop_results_comp_loop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'italy solved models'!$RN$1</c:f>
              <c:strCache>
                <c:ptCount val="1"/>
                <c:pt idx="0">
                  <c:v>Species preserved (y)</c:v>
                </c:pt>
              </c:strCache>
            </c:strRef>
          </c:tx>
          <c:trendline>
            <c:trendlineType val="log"/>
            <c:dispRSqr val="1"/>
            <c:dispEq val="1"/>
            <c:trendlineLbl>
              <c:layout>
                <c:manualLayout>
                  <c:x val="-1.8888347989225632E-2"/>
                  <c:y val="0.19582492001829035"/>
                </c:manualLayout>
              </c:layout>
              <c:tx>
                <c:rich>
                  <a:bodyPr/>
                  <a:lstStyle/>
                  <a:p>
                    <a:pPr>
                      <a:defRPr sz="1600"/>
                    </a:pPr>
                    <a:r>
                      <a:rPr lang="es-ES" sz="1600" baseline="0" dirty="0"/>
                      <a:t>y = 49.425ln(x) + 121.13
R² = 0.9945</a:t>
                    </a:r>
                    <a:endParaRPr lang="es-ES" sz="1600" dirty="0"/>
                  </a:p>
                </c:rich>
              </c:tx>
              <c:numFmt formatCode="General" sourceLinked="0"/>
            </c:trendlineLbl>
          </c:trendline>
          <c:xVal>
            <c:numRef>
              <c:f>'italy solved models'!$RM$2:$RM$14</c:f>
              <c:numCache>
                <c:formatCode>General</c:formatCode>
                <c:ptCount val="1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50</c:v>
                </c:pt>
                <c:pt idx="4">
                  <c:v>75</c:v>
                </c:pt>
                <c:pt idx="5">
                  <c:v>100</c:v>
                </c:pt>
                <c:pt idx="6">
                  <c:v>150</c:v>
                </c:pt>
                <c:pt idx="7">
                  <c:v>200</c:v>
                </c:pt>
                <c:pt idx="8">
                  <c:v>250</c:v>
                </c:pt>
                <c:pt idx="9">
                  <c:v>300</c:v>
                </c:pt>
                <c:pt idx="10">
                  <c:v>500</c:v>
                </c:pt>
                <c:pt idx="11">
                  <c:v>1000</c:v>
                </c:pt>
                <c:pt idx="12">
                  <c:v>1169</c:v>
                </c:pt>
              </c:numCache>
            </c:numRef>
          </c:xVal>
          <c:yVal>
            <c:numRef>
              <c:f>'italy solved models'!$RN$2:$RN$14</c:f>
              <c:numCache>
                <c:formatCode>General</c:formatCode>
                <c:ptCount val="13"/>
                <c:pt idx="0">
                  <c:v>246</c:v>
                </c:pt>
                <c:pt idx="1">
                  <c:v>269</c:v>
                </c:pt>
                <c:pt idx="2">
                  <c:v>286</c:v>
                </c:pt>
                <c:pt idx="3">
                  <c:v>304</c:v>
                </c:pt>
                <c:pt idx="4">
                  <c:v>333</c:v>
                </c:pt>
                <c:pt idx="5">
                  <c:v>350</c:v>
                </c:pt>
                <c:pt idx="6">
                  <c:v>373</c:v>
                </c:pt>
                <c:pt idx="7">
                  <c:v>377</c:v>
                </c:pt>
                <c:pt idx="8">
                  <c:v>391</c:v>
                </c:pt>
                <c:pt idx="9">
                  <c:v>403</c:v>
                </c:pt>
                <c:pt idx="10">
                  <c:v>428</c:v>
                </c:pt>
                <c:pt idx="11">
                  <c:v>468</c:v>
                </c:pt>
                <c:pt idx="12">
                  <c:v>473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945600"/>
        <c:axId val="116962432"/>
      </c:scatterChart>
      <c:valAx>
        <c:axId val="499456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116962432"/>
        <c:crosses val="autoZero"/>
        <c:crossBetween val="midCat"/>
      </c:valAx>
      <c:valAx>
        <c:axId val="1169624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4994560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v>B=5</c:v>
          </c:tx>
          <c:marker>
            <c:symbol val="none"/>
          </c:marker>
          <c:xVal>
            <c:numRef>
              <c:f>Sheet1!$C$2:$C$34</c:f>
              <c:numCache>
                <c:formatCode>General</c:formatCode>
                <c:ptCount val="33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  <c:pt idx="8">
                  <c:v>6</c:v>
                </c:pt>
                <c:pt idx="9">
                  <c:v>6.0000000000000107</c:v>
                </c:pt>
                <c:pt idx="10">
                  <c:v>6.0000000000000009</c:v>
                </c:pt>
                <c:pt idx="11">
                  <c:v>6.0000000000000053</c:v>
                </c:pt>
                <c:pt idx="12">
                  <c:v>2</c:v>
                </c:pt>
                <c:pt idx="13">
                  <c:v>1.9999999999999998</c:v>
                </c:pt>
                <c:pt idx="14">
                  <c:v>1.9999999999999967</c:v>
                </c:pt>
                <c:pt idx="15">
                  <c:v>1.9999999999999991</c:v>
                </c:pt>
                <c:pt idx="16">
                  <c:v>2</c:v>
                </c:pt>
                <c:pt idx="17">
                  <c:v>2</c:v>
                </c:pt>
                <c:pt idx="18">
                  <c:v>1.9999999999999996</c:v>
                </c:pt>
                <c:pt idx="19">
                  <c:v>2.0000000000000009</c:v>
                </c:pt>
                <c:pt idx="20">
                  <c:v>1.9999999999999982</c:v>
                </c:pt>
                <c:pt idx="21">
                  <c:v>1.9999999999999931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</c:numCache>
            </c:numRef>
          </c:xVal>
          <c:yVal>
            <c:numRef>
              <c:f>Sheet1!$D$2:$D$34</c:f>
              <c:numCache>
                <c:formatCode>General</c:formatCode>
                <c:ptCount val="33"/>
                <c:pt idx="0">
                  <c:v>40.000000000000036</c:v>
                </c:pt>
                <c:pt idx="1">
                  <c:v>40.000000000000036</c:v>
                </c:pt>
                <c:pt idx="2">
                  <c:v>39.999999999999964</c:v>
                </c:pt>
                <c:pt idx="3">
                  <c:v>40.000000000000021</c:v>
                </c:pt>
                <c:pt idx="4">
                  <c:v>40.000000000000007</c:v>
                </c:pt>
                <c:pt idx="5">
                  <c:v>39.999999999999993</c:v>
                </c:pt>
                <c:pt idx="6">
                  <c:v>39.999999999999986</c:v>
                </c:pt>
                <c:pt idx="7">
                  <c:v>40.000000000000021</c:v>
                </c:pt>
                <c:pt idx="8">
                  <c:v>54</c:v>
                </c:pt>
                <c:pt idx="9">
                  <c:v>54.000000000000021</c:v>
                </c:pt>
                <c:pt idx="10">
                  <c:v>53.999999999999986</c:v>
                </c:pt>
                <c:pt idx="11">
                  <c:v>53.999999999999986</c:v>
                </c:pt>
                <c:pt idx="12">
                  <c:v>61.000000000000014</c:v>
                </c:pt>
                <c:pt idx="13">
                  <c:v>60.999999999999993</c:v>
                </c:pt>
                <c:pt idx="14">
                  <c:v>61.000000000000007</c:v>
                </c:pt>
                <c:pt idx="15">
                  <c:v>61.000000000000014</c:v>
                </c:pt>
                <c:pt idx="16">
                  <c:v>61.000000000000014</c:v>
                </c:pt>
                <c:pt idx="17">
                  <c:v>60.999999999999993</c:v>
                </c:pt>
                <c:pt idx="18">
                  <c:v>60.999999999999979</c:v>
                </c:pt>
                <c:pt idx="19">
                  <c:v>60.999999999999993</c:v>
                </c:pt>
                <c:pt idx="20">
                  <c:v>60.999999999999993</c:v>
                </c:pt>
                <c:pt idx="21">
                  <c:v>60.999999999999986</c:v>
                </c:pt>
                <c:pt idx="22">
                  <c:v>62.000000000000007</c:v>
                </c:pt>
                <c:pt idx="23">
                  <c:v>62.000000000000021</c:v>
                </c:pt>
                <c:pt idx="24">
                  <c:v>62</c:v>
                </c:pt>
                <c:pt idx="25">
                  <c:v>61.999999999999986</c:v>
                </c:pt>
                <c:pt idx="26">
                  <c:v>62</c:v>
                </c:pt>
                <c:pt idx="27">
                  <c:v>62.000000000000014</c:v>
                </c:pt>
                <c:pt idx="28">
                  <c:v>62</c:v>
                </c:pt>
                <c:pt idx="29">
                  <c:v>62.000000000000007</c:v>
                </c:pt>
                <c:pt idx="30">
                  <c:v>62</c:v>
                </c:pt>
                <c:pt idx="31">
                  <c:v>61.999999999999979</c:v>
                </c:pt>
                <c:pt idx="32">
                  <c:v>61.999999999999993</c:v>
                </c:pt>
              </c:numCache>
            </c:numRef>
          </c:yVal>
          <c:smooth val="1"/>
        </c:ser>
        <c:ser>
          <c:idx val="1"/>
          <c:order val="1"/>
          <c:tx>
            <c:v>B=10</c:v>
          </c:tx>
          <c:marker>
            <c:symbol val="none"/>
          </c:marker>
          <c:xVal>
            <c:numRef>
              <c:f>Sheet1!$C$35:$C$67</c:f>
              <c:numCache>
                <c:formatCode>General</c:formatCode>
                <c:ptCount val="33"/>
                <c:pt idx="0">
                  <c:v>20</c:v>
                </c:pt>
                <c:pt idx="1">
                  <c:v>20</c:v>
                </c:pt>
                <c:pt idx="2">
                  <c:v>19.999999999999996</c:v>
                </c:pt>
                <c:pt idx="3">
                  <c:v>20</c:v>
                </c:pt>
                <c:pt idx="4">
                  <c:v>20</c:v>
                </c:pt>
                <c:pt idx="5">
                  <c:v>20</c:v>
                </c:pt>
                <c:pt idx="6">
                  <c:v>20</c:v>
                </c:pt>
                <c:pt idx="7">
                  <c:v>18</c:v>
                </c:pt>
                <c:pt idx="8">
                  <c:v>16</c:v>
                </c:pt>
                <c:pt idx="9">
                  <c:v>16</c:v>
                </c:pt>
                <c:pt idx="10">
                  <c:v>16</c:v>
                </c:pt>
                <c:pt idx="11">
                  <c:v>14</c:v>
                </c:pt>
                <c:pt idx="12">
                  <c:v>10.000000000000002</c:v>
                </c:pt>
                <c:pt idx="13">
                  <c:v>9.9999999999999982</c:v>
                </c:pt>
                <c:pt idx="14">
                  <c:v>7.9999999999999876</c:v>
                </c:pt>
                <c:pt idx="15">
                  <c:v>8.0000000000000036</c:v>
                </c:pt>
                <c:pt idx="16">
                  <c:v>8</c:v>
                </c:pt>
                <c:pt idx="17">
                  <c:v>4</c:v>
                </c:pt>
                <c:pt idx="18">
                  <c:v>3.9999999999999987</c:v>
                </c:pt>
                <c:pt idx="19">
                  <c:v>3.9999999999999991</c:v>
                </c:pt>
                <c:pt idx="20">
                  <c:v>3.9999999999999982</c:v>
                </c:pt>
                <c:pt idx="21">
                  <c:v>3.9999999999999991</c:v>
                </c:pt>
                <c:pt idx="22">
                  <c:v>2.0000000000000036</c:v>
                </c:pt>
                <c:pt idx="23">
                  <c:v>1.9999999999999989</c:v>
                </c:pt>
                <c:pt idx="24">
                  <c:v>1.9999999999999991</c:v>
                </c:pt>
                <c:pt idx="25">
                  <c:v>1.9999999999999989</c:v>
                </c:pt>
                <c:pt idx="26">
                  <c:v>1.9999999999999991</c:v>
                </c:pt>
                <c:pt idx="27">
                  <c:v>1.9999999999999987</c:v>
                </c:pt>
                <c:pt idx="28">
                  <c:v>1.9999999999999989</c:v>
                </c:pt>
                <c:pt idx="29">
                  <c:v>1.9999999999999991</c:v>
                </c:pt>
                <c:pt idx="30">
                  <c:v>1.9999999999999987</c:v>
                </c:pt>
                <c:pt idx="31">
                  <c:v>2</c:v>
                </c:pt>
                <c:pt idx="32">
                  <c:v>1.999999999999986</c:v>
                </c:pt>
              </c:numCache>
            </c:numRef>
          </c:xVal>
          <c:yVal>
            <c:numRef>
              <c:f>Sheet1!$D$35:$D$67</c:f>
              <c:numCache>
                <c:formatCode>General</c:formatCode>
                <c:ptCount val="33"/>
                <c:pt idx="0">
                  <c:v>64.000000000000057</c:v>
                </c:pt>
                <c:pt idx="1">
                  <c:v>64.000000000000142</c:v>
                </c:pt>
                <c:pt idx="2">
                  <c:v>63.999999999999964</c:v>
                </c:pt>
                <c:pt idx="3">
                  <c:v>64.000000000000028</c:v>
                </c:pt>
                <c:pt idx="4">
                  <c:v>64</c:v>
                </c:pt>
                <c:pt idx="5">
                  <c:v>63.999999999999986</c:v>
                </c:pt>
                <c:pt idx="6">
                  <c:v>64</c:v>
                </c:pt>
                <c:pt idx="7">
                  <c:v>71.999999999999986</c:v>
                </c:pt>
                <c:pt idx="8">
                  <c:v>78</c:v>
                </c:pt>
                <c:pt idx="9">
                  <c:v>78.000000000000043</c:v>
                </c:pt>
                <c:pt idx="10">
                  <c:v>78</c:v>
                </c:pt>
                <c:pt idx="11">
                  <c:v>81.999999999999972</c:v>
                </c:pt>
                <c:pt idx="12">
                  <c:v>88.999999999999986</c:v>
                </c:pt>
                <c:pt idx="13">
                  <c:v>88.999999999999986</c:v>
                </c:pt>
                <c:pt idx="14">
                  <c:v>92</c:v>
                </c:pt>
                <c:pt idx="15">
                  <c:v>92.000000000000043</c:v>
                </c:pt>
                <c:pt idx="16">
                  <c:v>92.000000000000071</c:v>
                </c:pt>
                <c:pt idx="17">
                  <c:v>96</c:v>
                </c:pt>
                <c:pt idx="18">
                  <c:v>95.999999999999972</c:v>
                </c:pt>
                <c:pt idx="19">
                  <c:v>96</c:v>
                </c:pt>
                <c:pt idx="20">
                  <c:v>96.000000000000014</c:v>
                </c:pt>
                <c:pt idx="21">
                  <c:v>96</c:v>
                </c:pt>
                <c:pt idx="22">
                  <c:v>97</c:v>
                </c:pt>
                <c:pt idx="23">
                  <c:v>97.000000000000014</c:v>
                </c:pt>
                <c:pt idx="24">
                  <c:v>97.000000000000043</c:v>
                </c:pt>
                <c:pt idx="25">
                  <c:v>97.000000000000014</c:v>
                </c:pt>
                <c:pt idx="26">
                  <c:v>97.000000000000014</c:v>
                </c:pt>
                <c:pt idx="27">
                  <c:v>96.999999999999986</c:v>
                </c:pt>
                <c:pt idx="28">
                  <c:v>96.999999999999957</c:v>
                </c:pt>
                <c:pt idx="29">
                  <c:v>96.999999999999986</c:v>
                </c:pt>
                <c:pt idx="30">
                  <c:v>96.999999999999986</c:v>
                </c:pt>
                <c:pt idx="31">
                  <c:v>96.999999999999957</c:v>
                </c:pt>
                <c:pt idx="32">
                  <c:v>96.999999999999986</c:v>
                </c:pt>
              </c:numCache>
            </c:numRef>
          </c:yVal>
          <c:smooth val="1"/>
        </c:ser>
        <c:ser>
          <c:idx val="2"/>
          <c:order val="2"/>
          <c:tx>
            <c:v>B=15</c:v>
          </c:tx>
          <c:marker>
            <c:symbol val="none"/>
          </c:marker>
          <c:xVal>
            <c:numRef>
              <c:f>Sheet1!$C$68:$C$100</c:f>
              <c:numCache>
                <c:formatCode>General</c:formatCode>
                <c:ptCount val="33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3">
                  <c:v>29.999999999999996</c:v>
                </c:pt>
                <c:pt idx="4">
                  <c:v>30</c:v>
                </c:pt>
                <c:pt idx="5">
                  <c:v>30</c:v>
                </c:pt>
                <c:pt idx="6">
                  <c:v>30</c:v>
                </c:pt>
                <c:pt idx="7">
                  <c:v>27.999999999999996</c:v>
                </c:pt>
                <c:pt idx="8">
                  <c:v>25.999999999999954</c:v>
                </c:pt>
                <c:pt idx="9">
                  <c:v>24</c:v>
                </c:pt>
                <c:pt idx="10">
                  <c:v>23.999999999999996</c:v>
                </c:pt>
                <c:pt idx="11">
                  <c:v>24</c:v>
                </c:pt>
                <c:pt idx="12">
                  <c:v>24</c:v>
                </c:pt>
                <c:pt idx="13">
                  <c:v>24</c:v>
                </c:pt>
                <c:pt idx="14">
                  <c:v>24.000000000000007</c:v>
                </c:pt>
                <c:pt idx="15">
                  <c:v>15.999999999999996</c:v>
                </c:pt>
                <c:pt idx="16">
                  <c:v>16</c:v>
                </c:pt>
                <c:pt idx="17">
                  <c:v>16</c:v>
                </c:pt>
                <c:pt idx="18">
                  <c:v>15.999999999999995</c:v>
                </c:pt>
                <c:pt idx="19">
                  <c:v>12</c:v>
                </c:pt>
                <c:pt idx="20">
                  <c:v>12</c:v>
                </c:pt>
                <c:pt idx="21">
                  <c:v>11.999999999999998</c:v>
                </c:pt>
                <c:pt idx="22">
                  <c:v>9.9999999999999964</c:v>
                </c:pt>
                <c:pt idx="23">
                  <c:v>9.9999999999999982</c:v>
                </c:pt>
                <c:pt idx="24">
                  <c:v>9.9999999999999964</c:v>
                </c:pt>
                <c:pt idx="25">
                  <c:v>3.9999999999999987</c:v>
                </c:pt>
                <c:pt idx="26">
                  <c:v>4.0000000000000027</c:v>
                </c:pt>
                <c:pt idx="27">
                  <c:v>3.9999999999999991</c:v>
                </c:pt>
                <c:pt idx="28">
                  <c:v>3.9999999999999956</c:v>
                </c:pt>
                <c:pt idx="29">
                  <c:v>4</c:v>
                </c:pt>
                <c:pt idx="30">
                  <c:v>3.9999999999999987</c:v>
                </c:pt>
                <c:pt idx="31">
                  <c:v>3.9999999999999982</c:v>
                </c:pt>
                <c:pt idx="32">
                  <c:v>3.9999999999999982</c:v>
                </c:pt>
              </c:numCache>
            </c:numRef>
          </c:xVal>
          <c:yVal>
            <c:numRef>
              <c:f>Sheet1!$D$68:$D$100</c:f>
              <c:numCache>
                <c:formatCode>General</c:formatCode>
                <c:ptCount val="33"/>
                <c:pt idx="0">
                  <c:v>76.000000000000512</c:v>
                </c:pt>
                <c:pt idx="1">
                  <c:v>75.999999999999972</c:v>
                </c:pt>
                <c:pt idx="2">
                  <c:v>75.999999999999957</c:v>
                </c:pt>
                <c:pt idx="3">
                  <c:v>75.999999999999844</c:v>
                </c:pt>
                <c:pt idx="4">
                  <c:v>75.999999999999957</c:v>
                </c:pt>
                <c:pt idx="5">
                  <c:v>76</c:v>
                </c:pt>
                <c:pt idx="6">
                  <c:v>76</c:v>
                </c:pt>
                <c:pt idx="7">
                  <c:v>83.999999999999986</c:v>
                </c:pt>
                <c:pt idx="8">
                  <c:v>90.000000000000028</c:v>
                </c:pt>
                <c:pt idx="9">
                  <c:v>96.000000000000028</c:v>
                </c:pt>
                <c:pt idx="10">
                  <c:v>96</c:v>
                </c:pt>
                <c:pt idx="11">
                  <c:v>96.000000000000014</c:v>
                </c:pt>
                <c:pt idx="12">
                  <c:v>95.999999999999986</c:v>
                </c:pt>
                <c:pt idx="13">
                  <c:v>96.000000000000014</c:v>
                </c:pt>
                <c:pt idx="14">
                  <c:v>96</c:v>
                </c:pt>
                <c:pt idx="15">
                  <c:v>106</c:v>
                </c:pt>
                <c:pt idx="16">
                  <c:v>106.00000000000006</c:v>
                </c:pt>
                <c:pt idx="17">
                  <c:v>106.00000000000001</c:v>
                </c:pt>
                <c:pt idx="18">
                  <c:v>105.99999999999994</c:v>
                </c:pt>
                <c:pt idx="19">
                  <c:v>109.00000000000001</c:v>
                </c:pt>
                <c:pt idx="20">
                  <c:v>109.00000000000001</c:v>
                </c:pt>
                <c:pt idx="21">
                  <c:v>108.99999999999999</c:v>
                </c:pt>
                <c:pt idx="22">
                  <c:v>110</c:v>
                </c:pt>
                <c:pt idx="23">
                  <c:v>109.99999999999999</c:v>
                </c:pt>
                <c:pt idx="24">
                  <c:v>110.00000000000006</c:v>
                </c:pt>
                <c:pt idx="25">
                  <c:v>112.00000000000003</c:v>
                </c:pt>
                <c:pt idx="26">
                  <c:v>112.00000000000004</c:v>
                </c:pt>
                <c:pt idx="27">
                  <c:v>112</c:v>
                </c:pt>
                <c:pt idx="28">
                  <c:v>111.99999999999994</c:v>
                </c:pt>
                <c:pt idx="29">
                  <c:v>112</c:v>
                </c:pt>
                <c:pt idx="30">
                  <c:v>112.00000000000001</c:v>
                </c:pt>
                <c:pt idx="31">
                  <c:v>111.99999999999999</c:v>
                </c:pt>
                <c:pt idx="32">
                  <c:v>112</c:v>
                </c:pt>
              </c:numCache>
            </c:numRef>
          </c:yVal>
          <c:smooth val="1"/>
        </c:ser>
        <c:ser>
          <c:idx val="3"/>
          <c:order val="3"/>
          <c:tx>
            <c:v>B=20</c:v>
          </c:tx>
          <c:marker>
            <c:symbol val="none"/>
          </c:marker>
          <c:xVal>
            <c:numRef>
              <c:f>Sheet1!$C$101:$C$133</c:f>
              <c:numCache>
                <c:formatCode>General</c:formatCode>
                <c:ptCount val="33"/>
                <c:pt idx="0">
                  <c:v>39.999999999999993</c:v>
                </c:pt>
                <c:pt idx="1">
                  <c:v>39.999999999999993</c:v>
                </c:pt>
                <c:pt idx="2">
                  <c:v>40</c:v>
                </c:pt>
                <c:pt idx="3">
                  <c:v>39.999999999999993</c:v>
                </c:pt>
                <c:pt idx="4">
                  <c:v>40</c:v>
                </c:pt>
                <c:pt idx="5">
                  <c:v>40</c:v>
                </c:pt>
                <c:pt idx="6">
                  <c:v>40</c:v>
                </c:pt>
                <c:pt idx="7">
                  <c:v>38.000000000000014</c:v>
                </c:pt>
                <c:pt idx="8">
                  <c:v>36</c:v>
                </c:pt>
                <c:pt idx="9">
                  <c:v>34</c:v>
                </c:pt>
                <c:pt idx="10">
                  <c:v>33.999999999999993</c:v>
                </c:pt>
                <c:pt idx="11">
                  <c:v>34</c:v>
                </c:pt>
                <c:pt idx="12">
                  <c:v>34</c:v>
                </c:pt>
                <c:pt idx="13">
                  <c:v>32</c:v>
                </c:pt>
                <c:pt idx="14">
                  <c:v>32</c:v>
                </c:pt>
                <c:pt idx="15">
                  <c:v>32</c:v>
                </c:pt>
                <c:pt idx="16">
                  <c:v>31.999999999999996</c:v>
                </c:pt>
                <c:pt idx="17">
                  <c:v>28</c:v>
                </c:pt>
                <c:pt idx="18">
                  <c:v>28.000000000000007</c:v>
                </c:pt>
                <c:pt idx="19">
                  <c:v>24</c:v>
                </c:pt>
                <c:pt idx="20">
                  <c:v>24</c:v>
                </c:pt>
                <c:pt idx="21">
                  <c:v>24</c:v>
                </c:pt>
                <c:pt idx="22">
                  <c:v>16</c:v>
                </c:pt>
                <c:pt idx="23">
                  <c:v>15.999999999999995</c:v>
                </c:pt>
                <c:pt idx="24">
                  <c:v>15.999999999999996</c:v>
                </c:pt>
                <c:pt idx="25">
                  <c:v>16</c:v>
                </c:pt>
                <c:pt idx="26">
                  <c:v>16</c:v>
                </c:pt>
                <c:pt idx="27">
                  <c:v>12</c:v>
                </c:pt>
                <c:pt idx="28">
                  <c:v>12</c:v>
                </c:pt>
                <c:pt idx="29">
                  <c:v>11.999999999999998</c:v>
                </c:pt>
                <c:pt idx="30">
                  <c:v>3.9999999999999996</c:v>
                </c:pt>
                <c:pt idx="31">
                  <c:v>3.9999999999999991</c:v>
                </c:pt>
                <c:pt idx="32">
                  <c:v>4</c:v>
                </c:pt>
              </c:numCache>
            </c:numRef>
          </c:xVal>
          <c:yVal>
            <c:numRef>
              <c:f>Sheet1!$D$101:$D$133</c:f>
              <c:numCache>
                <c:formatCode>General</c:formatCode>
                <c:ptCount val="33"/>
                <c:pt idx="0">
                  <c:v>83.99999999999892</c:v>
                </c:pt>
                <c:pt idx="1">
                  <c:v>83.999999999999986</c:v>
                </c:pt>
                <c:pt idx="2">
                  <c:v>83.999999999999844</c:v>
                </c:pt>
                <c:pt idx="3">
                  <c:v>83.999999999999986</c:v>
                </c:pt>
                <c:pt idx="4">
                  <c:v>83.999999999999957</c:v>
                </c:pt>
                <c:pt idx="5">
                  <c:v>83.999999999999943</c:v>
                </c:pt>
                <c:pt idx="6">
                  <c:v>83.999999999999972</c:v>
                </c:pt>
                <c:pt idx="7">
                  <c:v>91.999999999999986</c:v>
                </c:pt>
                <c:pt idx="8">
                  <c:v>98</c:v>
                </c:pt>
                <c:pt idx="9">
                  <c:v>104.00000000000001</c:v>
                </c:pt>
                <c:pt idx="10">
                  <c:v>104.00000000000001</c:v>
                </c:pt>
                <c:pt idx="11">
                  <c:v>104.00000000000004</c:v>
                </c:pt>
                <c:pt idx="12">
                  <c:v>103.99999999999996</c:v>
                </c:pt>
                <c:pt idx="13">
                  <c:v>107.00000000000003</c:v>
                </c:pt>
                <c:pt idx="14">
                  <c:v>107</c:v>
                </c:pt>
                <c:pt idx="15">
                  <c:v>106.99999999999997</c:v>
                </c:pt>
                <c:pt idx="16">
                  <c:v>107.00000000000007</c:v>
                </c:pt>
                <c:pt idx="17">
                  <c:v>110.99999999999994</c:v>
                </c:pt>
                <c:pt idx="18">
                  <c:v>111</c:v>
                </c:pt>
                <c:pt idx="19">
                  <c:v>113.99999999999999</c:v>
                </c:pt>
                <c:pt idx="20">
                  <c:v>114.00000000000004</c:v>
                </c:pt>
                <c:pt idx="21">
                  <c:v>113.99999999999997</c:v>
                </c:pt>
                <c:pt idx="22">
                  <c:v>118.00000000000001</c:v>
                </c:pt>
                <c:pt idx="23">
                  <c:v>117.99999999999999</c:v>
                </c:pt>
                <c:pt idx="24">
                  <c:v>118.00000000000006</c:v>
                </c:pt>
                <c:pt idx="25">
                  <c:v>117.99999999999999</c:v>
                </c:pt>
                <c:pt idx="26">
                  <c:v>118.00000000000003</c:v>
                </c:pt>
                <c:pt idx="27">
                  <c:v>118.99999999999999</c:v>
                </c:pt>
                <c:pt idx="28">
                  <c:v>118.99999999999993</c:v>
                </c:pt>
                <c:pt idx="29">
                  <c:v>119.00000000000001</c:v>
                </c:pt>
                <c:pt idx="30">
                  <c:v>120.00000000000001</c:v>
                </c:pt>
                <c:pt idx="31">
                  <c:v>119.99999999999997</c:v>
                </c:pt>
                <c:pt idx="32">
                  <c:v>120</c:v>
                </c:pt>
              </c:numCache>
            </c:numRef>
          </c:yVal>
          <c:smooth val="1"/>
        </c:ser>
        <c:ser>
          <c:idx val="4"/>
          <c:order val="4"/>
          <c:tx>
            <c:v>B=25</c:v>
          </c:tx>
          <c:marker>
            <c:symbol val="none"/>
          </c:marker>
          <c:xVal>
            <c:numRef>
              <c:f>Sheet1!$C$134:$C$166</c:f>
              <c:numCache>
                <c:formatCode>General</c:formatCode>
                <c:ptCount val="33"/>
                <c:pt idx="0">
                  <c:v>47.999999999999993</c:v>
                </c:pt>
                <c:pt idx="1">
                  <c:v>48</c:v>
                </c:pt>
                <c:pt idx="2">
                  <c:v>48</c:v>
                </c:pt>
                <c:pt idx="3">
                  <c:v>48</c:v>
                </c:pt>
                <c:pt idx="4">
                  <c:v>48</c:v>
                </c:pt>
                <c:pt idx="5">
                  <c:v>48.000000000000021</c:v>
                </c:pt>
                <c:pt idx="6">
                  <c:v>48</c:v>
                </c:pt>
                <c:pt idx="7">
                  <c:v>48.000000000000064</c:v>
                </c:pt>
                <c:pt idx="8">
                  <c:v>48</c:v>
                </c:pt>
                <c:pt idx="9">
                  <c:v>48</c:v>
                </c:pt>
                <c:pt idx="10">
                  <c:v>46</c:v>
                </c:pt>
                <c:pt idx="11">
                  <c:v>44</c:v>
                </c:pt>
                <c:pt idx="12">
                  <c:v>44</c:v>
                </c:pt>
                <c:pt idx="13">
                  <c:v>42</c:v>
                </c:pt>
                <c:pt idx="14">
                  <c:v>42</c:v>
                </c:pt>
                <c:pt idx="15">
                  <c:v>42</c:v>
                </c:pt>
                <c:pt idx="16">
                  <c:v>42</c:v>
                </c:pt>
                <c:pt idx="17">
                  <c:v>40</c:v>
                </c:pt>
                <c:pt idx="18">
                  <c:v>34</c:v>
                </c:pt>
                <c:pt idx="19">
                  <c:v>33.999999999999993</c:v>
                </c:pt>
                <c:pt idx="20">
                  <c:v>34</c:v>
                </c:pt>
                <c:pt idx="21">
                  <c:v>34</c:v>
                </c:pt>
                <c:pt idx="22">
                  <c:v>28</c:v>
                </c:pt>
                <c:pt idx="23">
                  <c:v>28</c:v>
                </c:pt>
                <c:pt idx="24">
                  <c:v>28</c:v>
                </c:pt>
                <c:pt idx="25">
                  <c:v>28</c:v>
                </c:pt>
                <c:pt idx="26">
                  <c:v>28</c:v>
                </c:pt>
                <c:pt idx="27">
                  <c:v>20</c:v>
                </c:pt>
                <c:pt idx="28">
                  <c:v>19.999999999999996</c:v>
                </c:pt>
                <c:pt idx="29">
                  <c:v>20</c:v>
                </c:pt>
                <c:pt idx="30">
                  <c:v>20</c:v>
                </c:pt>
                <c:pt idx="31">
                  <c:v>6</c:v>
                </c:pt>
                <c:pt idx="32">
                  <c:v>6</c:v>
                </c:pt>
              </c:numCache>
            </c:numRef>
          </c:xVal>
          <c:yVal>
            <c:numRef>
              <c:f>Sheet1!$D$134:$D$166</c:f>
              <c:numCache>
                <c:formatCode>General</c:formatCode>
                <c:ptCount val="33"/>
                <c:pt idx="0">
                  <c:v>99.000000000000199</c:v>
                </c:pt>
                <c:pt idx="1">
                  <c:v>98.999999999999844</c:v>
                </c:pt>
                <c:pt idx="2">
                  <c:v>98.999999999999901</c:v>
                </c:pt>
                <c:pt idx="3">
                  <c:v>99</c:v>
                </c:pt>
                <c:pt idx="4">
                  <c:v>98.999999999999929</c:v>
                </c:pt>
                <c:pt idx="5">
                  <c:v>98.999999999999972</c:v>
                </c:pt>
                <c:pt idx="6">
                  <c:v>99.000000000000043</c:v>
                </c:pt>
                <c:pt idx="7">
                  <c:v>99</c:v>
                </c:pt>
                <c:pt idx="8">
                  <c:v>99</c:v>
                </c:pt>
                <c:pt idx="9">
                  <c:v>99.000000000000043</c:v>
                </c:pt>
                <c:pt idx="10">
                  <c:v>104.00000000000003</c:v>
                </c:pt>
                <c:pt idx="11">
                  <c:v>108</c:v>
                </c:pt>
                <c:pt idx="12">
                  <c:v>107.99999999999999</c:v>
                </c:pt>
                <c:pt idx="13">
                  <c:v>110.99999999999997</c:v>
                </c:pt>
                <c:pt idx="14">
                  <c:v>111.00000000000004</c:v>
                </c:pt>
                <c:pt idx="15">
                  <c:v>110.99999999999997</c:v>
                </c:pt>
                <c:pt idx="16">
                  <c:v>111.00000000000009</c:v>
                </c:pt>
                <c:pt idx="17">
                  <c:v>112.99999999999996</c:v>
                </c:pt>
                <c:pt idx="18">
                  <c:v>117.99999999999997</c:v>
                </c:pt>
                <c:pt idx="19">
                  <c:v>117.99999999999999</c:v>
                </c:pt>
                <c:pt idx="20">
                  <c:v>118.00000000000003</c:v>
                </c:pt>
                <c:pt idx="21">
                  <c:v>117.99999999999997</c:v>
                </c:pt>
                <c:pt idx="22">
                  <c:v>121</c:v>
                </c:pt>
                <c:pt idx="23">
                  <c:v>120.99999999999999</c:v>
                </c:pt>
                <c:pt idx="24">
                  <c:v>121.00000000000006</c:v>
                </c:pt>
                <c:pt idx="25">
                  <c:v>121.00000000000001</c:v>
                </c:pt>
                <c:pt idx="26">
                  <c:v>121.00000000000006</c:v>
                </c:pt>
                <c:pt idx="27">
                  <c:v>122.99999999999999</c:v>
                </c:pt>
                <c:pt idx="28">
                  <c:v>122.9999999999999</c:v>
                </c:pt>
                <c:pt idx="29">
                  <c:v>123.00000000000001</c:v>
                </c:pt>
                <c:pt idx="30">
                  <c:v>123.00000000000003</c:v>
                </c:pt>
                <c:pt idx="31">
                  <c:v>123.99999999999996</c:v>
                </c:pt>
                <c:pt idx="32">
                  <c:v>123.99999999999999</c:v>
                </c:pt>
              </c:numCache>
            </c:numRef>
          </c:yVal>
          <c:smooth val="1"/>
        </c:ser>
        <c:ser>
          <c:idx val="5"/>
          <c:order val="5"/>
          <c:tx>
            <c:v>B=30</c:v>
          </c:tx>
          <c:marker>
            <c:symbol val="none"/>
          </c:marker>
          <c:xVal>
            <c:numRef>
              <c:f>Sheet1!$C$167:$C$199</c:f>
              <c:numCache>
                <c:formatCode>General</c:formatCode>
                <c:ptCount val="33"/>
                <c:pt idx="0">
                  <c:v>58</c:v>
                </c:pt>
                <c:pt idx="1">
                  <c:v>58</c:v>
                </c:pt>
                <c:pt idx="2">
                  <c:v>58</c:v>
                </c:pt>
                <c:pt idx="3">
                  <c:v>58</c:v>
                </c:pt>
                <c:pt idx="4">
                  <c:v>57.999999999999993</c:v>
                </c:pt>
                <c:pt idx="5">
                  <c:v>58</c:v>
                </c:pt>
                <c:pt idx="6">
                  <c:v>58</c:v>
                </c:pt>
                <c:pt idx="7">
                  <c:v>58</c:v>
                </c:pt>
                <c:pt idx="8">
                  <c:v>58.000000000000014</c:v>
                </c:pt>
                <c:pt idx="9">
                  <c:v>55.999999999999886</c:v>
                </c:pt>
                <c:pt idx="10">
                  <c:v>56</c:v>
                </c:pt>
                <c:pt idx="11">
                  <c:v>54</c:v>
                </c:pt>
                <c:pt idx="12">
                  <c:v>53.999999999999993</c:v>
                </c:pt>
                <c:pt idx="13">
                  <c:v>52</c:v>
                </c:pt>
                <c:pt idx="14">
                  <c:v>52.000000000000014</c:v>
                </c:pt>
                <c:pt idx="15">
                  <c:v>52</c:v>
                </c:pt>
                <c:pt idx="16">
                  <c:v>52</c:v>
                </c:pt>
                <c:pt idx="17">
                  <c:v>48</c:v>
                </c:pt>
                <c:pt idx="18">
                  <c:v>48</c:v>
                </c:pt>
                <c:pt idx="19">
                  <c:v>47.999999999999993</c:v>
                </c:pt>
                <c:pt idx="20">
                  <c:v>48.000000000000014</c:v>
                </c:pt>
                <c:pt idx="21">
                  <c:v>47.999999999999993</c:v>
                </c:pt>
                <c:pt idx="22">
                  <c:v>38</c:v>
                </c:pt>
                <c:pt idx="23">
                  <c:v>38</c:v>
                </c:pt>
                <c:pt idx="24">
                  <c:v>38</c:v>
                </c:pt>
                <c:pt idx="25">
                  <c:v>37.999999999999993</c:v>
                </c:pt>
                <c:pt idx="26">
                  <c:v>38</c:v>
                </c:pt>
                <c:pt idx="27">
                  <c:v>38</c:v>
                </c:pt>
                <c:pt idx="28">
                  <c:v>38</c:v>
                </c:pt>
                <c:pt idx="29">
                  <c:v>38</c:v>
                </c:pt>
                <c:pt idx="30">
                  <c:v>30</c:v>
                </c:pt>
                <c:pt idx="31">
                  <c:v>15.999999999999998</c:v>
                </c:pt>
                <c:pt idx="32">
                  <c:v>15.999999999999998</c:v>
                </c:pt>
              </c:numCache>
            </c:numRef>
          </c:xVal>
          <c:yVal>
            <c:numRef>
              <c:f>Sheet1!$D$167:$D$199</c:f>
              <c:numCache>
                <c:formatCode>General</c:formatCode>
                <c:ptCount val="33"/>
                <c:pt idx="0">
                  <c:v>100.99999999999909</c:v>
                </c:pt>
                <c:pt idx="1">
                  <c:v>100.99999999999945</c:v>
                </c:pt>
                <c:pt idx="2">
                  <c:v>100.99999999999982</c:v>
                </c:pt>
                <c:pt idx="3">
                  <c:v>101.00000000000003</c:v>
                </c:pt>
                <c:pt idx="4">
                  <c:v>100.99999999999996</c:v>
                </c:pt>
                <c:pt idx="5">
                  <c:v>100.99999999999997</c:v>
                </c:pt>
                <c:pt idx="6">
                  <c:v>101.00000000000006</c:v>
                </c:pt>
                <c:pt idx="7">
                  <c:v>100.99999999999996</c:v>
                </c:pt>
                <c:pt idx="8">
                  <c:v>100.99999999999994</c:v>
                </c:pt>
                <c:pt idx="9">
                  <c:v>107.00000000000004</c:v>
                </c:pt>
                <c:pt idx="10">
                  <c:v>107</c:v>
                </c:pt>
                <c:pt idx="11">
                  <c:v>111</c:v>
                </c:pt>
                <c:pt idx="12">
                  <c:v>110.9999999999999</c:v>
                </c:pt>
                <c:pt idx="13">
                  <c:v>113.99999999999994</c:v>
                </c:pt>
                <c:pt idx="14">
                  <c:v>113.99999999999999</c:v>
                </c:pt>
                <c:pt idx="15">
                  <c:v>113.99999999999997</c:v>
                </c:pt>
                <c:pt idx="16">
                  <c:v>114.00000000000009</c:v>
                </c:pt>
                <c:pt idx="17">
                  <c:v>117.99999999999996</c:v>
                </c:pt>
                <c:pt idx="18">
                  <c:v>118</c:v>
                </c:pt>
                <c:pt idx="19">
                  <c:v>118</c:v>
                </c:pt>
                <c:pt idx="20">
                  <c:v>118.00000000000003</c:v>
                </c:pt>
                <c:pt idx="21">
                  <c:v>117.99999999999994</c:v>
                </c:pt>
                <c:pt idx="22">
                  <c:v>122.99999999999997</c:v>
                </c:pt>
                <c:pt idx="23">
                  <c:v>123</c:v>
                </c:pt>
                <c:pt idx="24">
                  <c:v>123.00000000000007</c:v>
                </c:pt>
                <c:pt idx="25">
                  <c:v>123.00000000000003</c:v>
                </c:pt>
                <c:pt idx="26">
                  <c:v>123.00000000000003</c:v>
                </c:pt>
                <c:pt idx="27">
                  <c:v>122.99999999999997</c:v>
                </c:pt>
                <c:pt idx="28">
                  <c:v>122.99999999999991</c:v>
                </c:pt>
                <c:pt idx="29">
                  <c:v>122.99999999999997</c:v>
                </c:pt>
                <c:pt idx="30">
                  <c:v>124.00000000000006</c:v>
                </c:pt>
                <c:pt idx="31">
                  <c:v>124.99999999999994</c:v>
                </c:pt>
                <c:pt idx="32">
                  <c:v>125.00000000000001</c:v>
                </c:pt>
              </c:numCache>
            </c:numRef>
          </c:yVal>
          <c:smooth val="1"/>
        </c:ser>
        <c:ser>
          <c:idx val="6"/>
          <c:order val="6"/>
          <c:tx>
            <c:v>B=35</c:v>
          </c:tx>
          <c:marker>
            <c:symbol val="none"/>
          </c:marker>
          <c:xVal>
            <c:numRef>
              <c:f>Sheet1!$C$200:$C$232</c:f>
              <c:numCache>
                <c:formatCode>General</c:formatCode>
                <c:ptCount val="33"/>
                <c:pt idx="0">
                  <c:v>68</c:v>
                </c:pt>
                <c:pt idx="1">
                  <c:v>68</c:v>
                </c:pt>
                <c:pt idx="2">
                  <c:v>68</c:v>
                </c:pt>
                <c:pt idx="3">
                  <c:v>68</c:v>
                </c:pt>
                <c:pt idx="4">
                  <c:v>68</c:v>
                </c:pt>
                <c:pt idx="5">
                  <c:v>68</c:v>
                </c:pt>
                <c:pt idx="6">
                  <c:v>68</c:v>
                </c:pt>
                <c:pt idx="7">
                  <c:v>67.999999999999972</c:v>
                </c:pt>
                <c:pt idx="8">
                  <c:v>68</c:v>
                </c:pt>
                <c:pt idx="9">
                  <c:v>68</c:v>
                </c:pt>
                <c:pt idx="10">
                  <c:v>66</c:v>
                </c:pt>
                <c:pt idx="11">
                  <c:v>63.999999999999993</c:v>
                </c:pt>
                <c:pt idx="12">
                  <c:v>64</c:v>
                </c:pt>
                <c:pt idx="13">
                  <c:v>64</c:v>
                </c:pt>
                <c:pt idx="14">
                  <c:v>62</c:v>
                </c:pt>
                <c:pt idx="15">
                  <c:v>62</c:v>
                </c:pt>
                <c:pt idx="16">
                  <c:v>62</c:v>
                </c:pt>
                <c:pt idx="17">
                  <c:v>58</c:v>
                </c:pt>
                <c:pt idx="18">
                  <c:v>58</c:v>
                </c:pt>
                <c:pt idx="19">
                  <c:v>58</c:v>
                </c:pt>
                <c:pt idx="20">
                  <c:v>58</c:v>
                </c:pt>
                <c:pt idx="21">
                  <c:v>58</c:v>
                </c:pt>
                <c:pt idx="22">
                  <c:v>52</c:v>
                </c:pt>
                <c:pt idx="23">
                  <c:v>52</c:v>
                </c:pt>
                <c:pt idx="24">
                  <c:v>52</c:v>
                </c:pt>
                <c:pt idx="25">
                  <c:v>52</c:v>
                </c:pt>
                <c:pt idx="26">
                  <c:v>52</c:v>
                </c:pt>
                <c:pt idx="27">
                  <c:v>52</c:v>
                </c:pt>
                <c:pt idx="28">
                  <c:v>52</c:v>
                </c:pt>
                <c:pt idx="29">
                  <c:v>46</c:v>
                </c:pt>
                <c:pt idx="30">
                  <c:v>36</c:v>
                </c:pt>
                <c:pt idx="31">
                  <c:v>36</c:v>
                </c:pt>
                <c:pt idx="32">
                  <c:v>36</c:v>
                </c:pt>
              </c:numCache>
            </c:numRef>
          </c:xVal>
          <c:yVal>
            <c:numRef>
              <c:f>Sheet1!$D$200:$D$232</c:f>
              <c:numCache>
                <c:formatCode>General</c:formatCode>
                <c:ptCount val="33"/>
                <c:pt idx="0">
                  <c:v>104.00000000000063</c:v>
                </c:pt>
                <c:pt idx="1">
                  <c:v>103.99999999999991</c:v>
                </c:pt>
                <c:pt idx="2">
                  <c:v>103.99999999999993</c:v>
                </c:pt>
                <c:pt idx="3">
                  <c:v>104.00000000000007</c:v>
                </c:pt>
                <c:pt idx="4">
                  <c:v>103.99999999999997</c:v>
                </c:pt>
                <c:pt idx="5">
                  <c:v>103.99999999999996</c:v>
                </c:pt>
                <c:pt idx="6">
                  <c:v>104.00000000000006</c:v>
                </c:pt>
                <c:pt idx="7">
                  <c:v>103.99999999999999</c:v>
                </c:pt>
                <c:pt idx="8">
                  <c:v>104</c:v>
                </c:pt>
                <c:pt idx="9">
                  <c:v>104.00000000000003</c:v>
                </c:pt>
                <c:pt idx="10">
                  <c:v>109</c:v>
                </c:pt>
                <c:pt idx="11">
                  <c:v>113.00000000000001</c:v>
                </c:pt>
                <c:pt idx="12">
                  <c:v>112.99999999999991</c:v>
                </c:pt>
                <c:pt idx="13">
                  <c:v>112.99999999999999</c:v>
                </c:pt>
                <c:pt idx="14">
                  <c:v>116.00000000000003</c:v>
                </c:pt>
                <c:pt idx="15">
                  <c:v>115.99999999999994</c:v>
                </c:pt>
                <c:pt idx="16">
                  <c:v>116.00000000000004</c:v>
                </c:pt>
                <c:pt idx="17">
                  <c:v>119.99999999999996</c:v>
                </c:pt>
                <c:pt idx="18">
                  <c:v>119.99999999999997</c:v>
                </c:pt>
                <c:pt idx="19">
                  <c:v>120.00000000000003</c:v>
                </c:pt>
                <c:pt idx="20">
                  <c:v>120.00000000000003</c:v>
                </c:pt>
                <c:pt idx="21">
                  <c:v>119.99999999999994</c:v>
                </c:pt>
                <c:pt idx="22">
                  <c:v>122.99999999999997</c:v>
                </c:pt>
                <c:pt idx="23">
                  <c:v>122.99999999999996</c:v>
                </c:pt>
                <c:pt idx="24">
                  <c:v>123.00000000000011</c:v>
                </c:pt>
                <c:pt idx="25">
                  <c:v>123</c:v>
                </c:pt>
                <c:pt idx="26">
                  <c:v>123.00000000000001</c:v>
                </c:pt>
                <c:pt idx="27">
                  <c:v>122.99999999999997</c:v>
                </c:pt>
                <c:pt idx="28">
                  <c:v>122.99999999999991</c:v>
                </c:pt>
                <c:pt idx="29">
                  <c:v>123.99999999999999</c:v>
                </c:pt>
                <c:pt idx="30">
                  <c:v>125.00000000000003</c:v>
                </c:pt>
                <c:pt idx="31">
                  <c:v>124.99999999999993</c:v>
                </c:pt>
                <c:pt idx="32">
                  <c:v>125.00000000000001</c:v>
                </c:pt>
              </c:numCache>
            </c:numRef>
          </c:yVal>
          <c:smooth val="1"/>
        </c:ser>
        <c:ser>
          <c:idx val="7"/>
          <c:order val="7"/>
          <c:tx>
            <c:v>B=40</c:v>
          </c:tx>
          <c:marker>
            <c:symbol val="none"/>
          </c:marker>
          <c:xVal>
            <c:numRef>
              <c:f>Sheet1!$C$233:$C$265</c:f>
              <c:numCache>
                <c:formatCode>General</c:formatCode>
                <c:ptCount val="33"/>
                <c:pt idx="0">
                  <c:v>78</c:v>
                </c:pt>
                <c:pt idx="1">
                  <c:v>78</c:v>
                </c:pt>
                <c:pt idx="2">
                  <c:v>78</c:v>
                </c:pt>
                <c:pt idx="3">
                  <c:v>78</c:v>
                </c:pt>
                <c:pt idx="4">
                  <c:v>78</c:v>
                </c:pt>
                <c:pt idx="5">
                  <c:v>78</c:v>
                </c:pt>
                <c:pt idx="6">
                  <c:v>78</c:v>
                </c:pt>
                <c:pt idx="7">
                  <c:v>76</c:v>
                </c:pt>
                <c:pt idx="8">
                  <c:v>76</c:v>
                </c:pt>
                <c:pt idx="9">
                  <c:v>76</c:v>
                </c:pt>
                <c:pt idx="10">
                  <c:v>76</c:v>
                </c:pt>
                <c:pt idx="11">
                  <c:v>76</c:v>
                </c:pt>
                <c:pt idx="12">
                  <c:v>76</c:v>
                </c:pt>
                <c:pt idx="13">
                  <c:v>76</c:v>
                </c:pt>
                <c:pt idx="14">
                  <c:v>70</c:v>
                </c:pt>
                <c:pt idx="15">
                  <c:v>70</c:v>
                </c:pt>
                <c:pt idx="16">
                  <c:v>70</c:v>
                </c:pt>
                <c:pt idx="17">
                  <c:v>69.999999999999986</c:v>
                </c:pt>
                <c:pt idx="18">
                  <c:v>70</c:v>
                </c:pt>
                <c:pt idx="19">
                  <c:v>69.999999999999972</c:v>
                </c:pt>
                <c:pt idx="20">
                  <c:v>70</c:v>
                </c:pt>
                <c:pt idx="21">
                  <c:v>70</c:v>
                </c:pt>
                <c:pt idx="22">
                  <c:v>64</c:v>
                </c:pt>
                <c:pt idx="23">
                  <c:v>64</c:v>
                </c:pt>
                <c:pt idx="24">
                  <c:v>64</c:v>
                </c:pt>
                <c:pt idx="25">
                  <c:v>64</c:v>
                </c:pt>
                <c:pt idx="26">
                  <c:v>64</c:v>
                </c:pt>
                <c:pt idx="27">
                  <c:v>60</c:v>
                </c:pt>
                <c:pt idx="28">
                  <c:v>60</c:v>
                </c:pt>
                <c:pt idx="29">
                  <c:v>60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</c:numCache>
            </c:numRef>
          </c:xVal>
          <c:yVal>
            <c:numRef>
              <c:f>Sheet1!$D$233:$D$265</c:f>
              <c:numCache>
                <c:formatCode>General</c:formatCode>
                <c:ptCount val="33"/>
                <c:pt idx="0">
                  <c:v>103.9999999999992</c:v>
                </c:pt>
                <c:pt idx="1">
                  <c:v>103.99999999999991</c:v>
                </c:pt>
                <c:pt idx="2">
                  <c:v>103.99999999999983</c:v>
                </c:pt>
                <c:pt idx="3">
                  <c:v>103.99999999999993</c:v>
                </c:pt>
                <c:pt idx="4">
                  <c:v>103.99999999999997</c:v>
                </c:pt>
                <c:pt idx="5">
                  <c:v>104</c:v>
                </c:pt>
                <c:pt idx="6">
                  <c:v>104.00000000000003</c:v>
                </c:pt>
                <c:pt idx="7">
                  <c:v>111.99999999999994</c:v>
                </c:pt>
                <c:pt idx="8">
                  <c:v>112</c:v>
                </c:pt>
                <c:pt idx="9">
                  <c:v>111.99999999999994</c:v>
                </c:pt>
                <c:pt idx="10">
                  <c:v>112.00000000000009</c:v>
                </c:pt>
                <c:pt idx="11">
                  <c:v>111.99999999999999</c:v>
                </c:pt>
                <c:pt idx="12">
                  <c:v>111.99999999999997</c:v>
                </c:pt>
                <c:pt idx="13">
                  <c:v>112</c:v>
                </c:pt>
                <c:pt idx="14">
                  <c:v>120.00000000000003</c:v>
                </c:pt>
                <c:pt idx="15">
                  <c:v>119.99999999999997</c:v>
                </c:pt>
                <c:pt idx="16">
                  <c:v>120.00000000000006</c:v>
                </c:pt>
                <c:pt idx="17">
                  <c:v>119.99999999999996</c:v>
                </c:pt>
                <c:pt idx="18">
                  <c:v>120.00000000000001</c:v>
                </c:pt>
                <c:pt idx="19">
                  <c:v>119.99999999999997</c:v>
                </c:pt>
                <c:pt idx="20">
                  <c:v>120.00000000000006</c:v>
                </c:pt>
                <c:pt idx="21">
                  <c:v>119.99999999999993</c:v>
                </c:pt>
                <c:pt idx="22">
                  <c:v>122.99999999999999</c:v>
                </c:pt>
                <c:pt idx="23">
                  <c:v>122.99999999999999</c:v>
                </c:pt>
                <c:pt idx="24">
                  <c:v>123.00000000000009</c:v>
                </c:pt>
                <c:pt idx="25">
                  <c:v>123.00000000000003</c:v>
                </c:pt>
                <c:pt idx="26">
                  <c:v>123.00000000000001</c:v>
                </c:pt>
                <c:pt idx="27">
                  <c:v>123.99999999999996</c:v>
                </c:pt>
                <c:pt idx="28">
                  <c:v>123.99999999999994</c:v>
                </c:pt>
                <c:pt idx="29">
                  <c:v>123.99999999999997</c:v>
                </c:pt>
                <c:pt idx="30">
                  <c:v>125.00000000000006</c:v>
                </c:pt>
                <c:pt idx="31">
                  <c:v>124.99999999999994</c:v>
                </c:pt>
                <c:pt idx="32">
                  <c:v>125.00000000000003</c:v>
                </c:pt>
              </c:numCache>
            </c:numRef>
          </c:yVal>
          <c:smooth val="1"/>
        </c:ser>
        <c:ser>
          <c:idx val="8"/>
          <c:order val="8"/>
          <c:tx>
            <c:v>B=45</c:v>
          </c:tx>
          <c:marker>
            <c:symbol val="none"/>
          </c:marker>
          <c:xVal>
            <c:numRef>
              <c:f>Sheet1!$C$266:$C$298</c:f>
              <c:numCache>
                <c:formatCode>General</c:formatCode>
                <c:ptCount val="33"/>
                <c:pt idx="0">
                  <c:v>86</c:v>
                </c:pt>
                <c:pt idx="1">
                  <c:v>86</c:v>
                </c:pt>
                <c:pt idx="2">
                  <c:v>86</c:v>
                </c:pt>
                <c:pt idx="3">
                  <c:v>86</c:v>
                </c:pt>
                <c:pt idx="4">
                  <c:v>86</c:v>
                </c:pt>
                <c:pt idx="5">
                  <c:v>86</c:v>
                </c:pt>
                <c:pt idx="6">
                  <c:v>86</c:v>
                </c:pt>
                <c:pt idx="7">
                  <c:v>86</c:v>
                </c:pt>
                <c:pt idx="8">
                  <c:v>86</c:v>
                </c:pt>
                <c:pt idx="9">
                  <c:v>86</c:v>
                </c:pt>
                <c:pt idx="10">
                  <c:v>86</c:v>
                </c:pt>
                <c:pt idx="11">
                  <c:v>86</c:v>
                </c:pt>
                <c:pt idx="12">
                  <c:v>86</c:v>
                </c:pt>
                <c:pt idx="13">
                  <c:v>86</c:v>
                </c:pt>
                <c:pt idx="14">
                  <c:v>86</c:v>
                </c:pt>
                <c:pt idx="15">
                  <c:v>86</c:v>
                </c:pt>
                <c:pt idx="16">
                  <c:v>80</c:v>
                </c:pt>
                <c:pt idx="17">
                  <c:v>80</c:v>
                </c:pt>
                <c:pt idx="18">
                  <c:v>80.000000000000028</c:v>
                </c:pt>
                <c:pt idx="19">
                  <c:v>80</c:v>
                </c:pt>
                <c:pt idx="20">
                  <c:v>80</c:v>
                </c:pt>
                <c:pt idx="21">
                  <c:v>79.999999999999986</c:v>
                </c:pt>
                <c:pt idx="22">
                  <c:v>76</c:v>
                </c:pt>
                <c:pt idx="23">
                  <c:v>76</c:v>
                </c:pt>
                <c:pt idx="24">
                  <c:v>76</c:v>
                </c:pt>
                <c:pt idx="25">
                  <c:v>76</c:v>
                </c:pt>
                <c:pt idx="26">
                  <c:v>76</c:v>
                </c:pt>
                <c:pt idx="27">
                  <c:v>76</c:v>
                </c:pt>
                <c:pt idx="28">
                  <c:v>76</c:v>
                </c:pt>
                <c:pt idx="29">
                  <c:v>64</c:v>
                </c:pt>
                <c:pt idx="30">
                  <c:v>64</c:v>
                </c:pt>
                <c:pt idx="31">
                  <c:v>64</c:v>
                </c:pt>
                <c:pt idx="32">
                  <c:v>64</c:v>
                </c:pt>
              </c:numCache>
            </c:numRef>
          </c:xVal>
          <c:yVal>
            <c:numRef>
              <c:f>Sheet1!$D$266:$D$298</c:f>
              <c:numCache>
                <c:formatCode>General</c:formatCode>
                <c:ptCount val="33"/>
                <c:pt idx="0">
                  <c:v>114.00000000000006</c:v>
                </c:pt>
                <c:pt idx="1">
                  <c:v>113.9999999999997</c:v>
                </c:pt>
                <c:pt idx="2">
                  <c:v>113.99999999999966</c:v>
                </c:pt>
                <c:pt idx="3">
                  <c:v>113.99999999999993</c:v>
                </c:pt>
                <c:pt idx="4">
                  <c:v>113.99999999999994</c:v>
                </c:pt>
                <c:pt idx="5">
                  <c:v>113.99999999999997</c:v>
                </c:pt>
                <c:pt idx="6">
                  <c:v>114.00000000000006</c:v>
                </c:pt>
                <c:pt idx="7">
                  <c:v>113.99999999999999</c:v>
                </c:pt>
                <c:pt idx="8">
                  <c:v>114</c:v>
                </c:pt>
                <c:pt idx="9">
                  <c:v>114.00000000000001</c:v>
                </c:pt>
                <c:pt idx="10">
                  <c:v>114.00000000000013</c:v>
                </c:pt>
                <c:pt idx="11">
                  <c:v>113.99999999999994</c:v>
                </c:pt>
                <c:pt idx="12">
                  <c:v>113.99999999999996</c:v>
                </c:pt>
                <c:pt idx="13">
                  <c:v>114.00000000000003</c:v>
                </c:pt>
                <c:pt idx="14">
                  <c:v>114.00000000000001</c:v>
                </c:pt>
                <c:pt idx="15">
                  <c:v>113.99999999999999</c:v>
                </c:pt>
                <c:pt idx="16">
                  <c:v>121.00000000000001</c:v>
                </c:pt>
                <c:pt idx="17">
                  <c:v>120.99999999999993</c:v>
                </c:pt>
                <c:pt idx="18">
                  <c:v>121.00000000000001</c:v>
                </c:pt>
                <c:pt idx="19">
                  <c:v>121.00000000000001</c:v>
                </c:pt>
                <c:pt idx="20">
                  <c:v>121</c:v>
                </c:pt>
                <c:pt idx="21">
                  <c:v>120.99999999999993</c:v>
                </c:pt>
                <c:pt idx="22">
                  <c:v>122.99999999999997</c:v>
                </c:pt>
                <c:pt idx="23">
                  <c:v>123</c:v>
                </c:pt>
                <c:pt idx="24">
                  <c:v>123.00000000000007</c:v>
                </c:pt>
                <c:pt idx="25">
                  <c:v>123.00000000000004</c:v>
                </c:pt>
                <c:pt idx="26">
                  <c:v>123</c:v>
                </c:pt>
                <c:pt idx="27">
                  <c:v>122.99999999999996</c:v>
                </c:pt>
                <c:pt idx="28">
                  <c:v>122.99999999999991</c:v>
                </c:pt>
                <c:pt idx="29">
                  <c:v>125</c:v>
                </c:pt>
                <c:pt idx="30">
                  <c:v>125.00000000000006</c:v>
                </c:pt>
                <c:pt idx="31">
                  <c:v>124.99999999999996</c:v>
                </c:pt>
                <c:pt idx="32">
                  <c:v>125.00000000000001</c:v>
                </c:pt>
              </c:numCache>
            </c:numRef>
          </c:yVal>
          <c:smooth val="1"/>
        </c:ser>
        <c:ser>
          <c:idx val="9"/>
          <c:order val="9"/>
          <c:tx>
            <c:v>B=50</c:v>
          </c:tx>
          <c:marker>
            <c:symbol val="none"/>
          </c:marker>
          <c:xVal>
            <c:numRef>
              <c:f>Sheet1!$C$299:$C$331</c:f>
              <c:numCache>
                <c:formatCode>General</c:formatCode>
                <c:ptCount val="33"/>
                <c:pt idx="0">
                  <c:v>94</c:v>
                </c:pt>
                <c:pt idx="1">
                  <c:v>94</c:v>
                </c:pt>
                <c:pt idx="2">
                  <c:v>94</c:v>
                </c:pt>
                <c:pt idx="3">
                  <c:v>94</c:v>
                </c:pt>
                <c:pt idx="4">
                  <c:v>94</c:v>
                </c:pt>
                <c:pt idx="5">
                  <c:v>94</c:v>
                </c:pt>
                <c:pt idx="6">
                  <c:v>94</c:v>
                </c:pt>
                <c:pt idx="7">
                  <c:v>94</c:v>
                </c:pt>
                <c:pt idx="8">
                  <c:v>94</c:v>
                </c:pt>
                <c:pt idx="9">
                  <c:v>94</c:v>
                </c:pt>
                <c:pt idx="10">
                  <c:v>94</c:v>
                </c:pt>
                <c:pt idx="11">
                  <c:v>94</c:v>
                </c:pt>
                <c:pt idx="12">
                  <c:v>94</c:v>
                </c:pt>
                <c:pt idx="13">
                  <c:v>92</c:v>
                </c:pt>
                <c:pt idx="14">
                  <c:v>92</c:v>
                </c:pt>
                <c:pt idx="15">
                  <c:v>92</c:v>
                </c:pt>
                <c:pt idx="16">
                  <c:v>92.000000000000028</c:v>
                </c:pt>
                <c:pt idx="17">
                  <c:v>90</c:v>
                </c:pt>
                <c:pt idx="18">
                  <c:v>90</c:v>
                </c:pt>
                <c:pt idx="19">
                  <c:v>90</c:v>
                </c:pt>
                <c:pt idx="20">
                  <c:v>89.999999999999986</c:v>
                </c:pt>
                <c:pt idx="21">
                  <c:v>90</c:v>
                </c:pt>
                <c:pt idx="22">
                  <c:v>88</c:v>
                </c:pt>
                <c:pt idx="23">
                  <c:v>88</c:v>
                </c:pt>
                <c:pt idx="24">
                  <c:v>88</c:v>
                </c:pt>
                <c:pt idx="25">
                  <c:v>88</c:v>
                </c:pt>
                <c:pt idx="26">
                  <c:v>88</c:v>
                </c:pt>
                <c:pt idx="27">
                  <c:v>88</c:v>
                </c:pt>
                <c:pt idx="28">
                  <c:v>88</c:v>
                </c:pt>
                <c:pt idx="29">
                  <c:v>82</c:v>
                </c:pt>
                <c:pt idx="30">
                  <c:v>74</c:v>
                </c:pt>
                <c:pt idx="31">
                  <c:v>74</c:v>
                </c:pt>
                <c:pt idx="32">
                  <c:v>74</c:v>
                </c:pt>
              </c:numCache>
            </c:numRef>
          </c:xVal>
          <c:yVal>
            <c:numRef>
              <c:f>Sheet1!$D$299:$D$331</c:f>
              <c:numCache>
                <c:formatCode>General</c:formatCode>
                <c:ptCount val="33"/>
                <c:pt idx="0">
                  <c:v>117.00000000000017</c:v>
                </c:pt>
                <c:pt idx="1">
                  <c:v>116.99999999999946</c:v>
                </c:pt>
                <c:pt idx="2">
                  <c:v>116.99999999999957</c:v>
                </c:pt>
                <c:pt idx="3">
                  <c:v>116.9999999999999</c:v>
                </c:pt>
                <c:pt idx="4">
                  <c:v>117.00000000000006</c:v>
                </c:pt>
                <c:pt idx="5">
                  <c:v>117.00000000000009</c:v>
                </c:pt>
                <c:pt idx="6">
                  <c:v>117.00000000000001</c:v>
                </c:pt>
                <c:pt idx="7">
                  <c:v>116.99999999999997</c:v>
                </c:pt>
                <c:pt idx="8">
                  <c:v>117</c:v>
                </c:pt>
                <c:pt idx="9">
                  <c:v>117.00000000000006</c:v>
                </c:pt>
                <c:pt idx="10">
                  <c:v>117.00000000000009</c:v>
                </c:pt>
                <c:pt idx="11">
                  <c:v>116.99999999999997</c:v>
                </c:pt>
                <c:pt idx="12">
                  <c:v>116.99999999999994</c:v>
                </c:pt>
                <c:pt idx="13">
                  <c:v>120.00000000000009</c:v>
                </c:pt>
                <c:pt idx="14">
                  <c:v>120.00000000000004</c:v>
                </c:pt>
                <c:pt idx="15">
                  <c:v>120.00000000000001</c:v>
                </c:pt>
                <c:pt idx="16">
                  <c:v>120.00000000000009</c:v>
                </c:pt>
                <c:pt idx="17">
                  <c:v>121.99999999999993</c:v>
                </c:pt>
                <c:pt idx="18">
                  <c:v>121.99999999999999</c:v>
                </c:pt>
                <c:pt idx="19">
                  <c:v>121.99999999999999</c:v>
                </c:pt>
                <c:pt idx="20">
                  <c:v>122</c:v>
                </c:pt>
                <c:pt idx="21">
                  <c:v>121.99999999999993</c:v>
                </c:pt>
                <c:pt idx="22">
                  <c:v>122.99999999999999</c:v>
                </c:pt>
                <c:pt idx="23">
                  <c:v>122.99999999999996</c:v>
                </c:pt>
                <c:pt idx="24">
                  <c:v>123.00000000000009</c:v>
                </c:pt>
                <c:pt idx="25">
                  <c:v>123.00000000000006</c:v>
                </c:pt>
                <c:pt idx="26">
                  <c:v>122.99999999999997</c:v>
                </c:pt>
                <c:pt idx="27">
                  <c:v>122.99999999999996</c:v>
                </c:pt>
                <c:pt idx="28">
                  <c:v>122.9999999999999</c:v>
                </c:pt>
                <c:pt idx="29">
                  <c:v>123.99999999999996</c:v>
                </c:pt>
                <c:pt idx="30">
                  <c:v>125.00000000000004</c:v>
                </c:pt>
                <c:pt idx="31">
                  <c:v>124.99999999999999</c:v>
                </c:pt>
                <c:pt idx="32">
                  <c:v>125.00000000000003</c:v>
                </c:pt>
              </c:numCache>
            </c:numRef>
          </c:yVal>
          <c:smooth val="1"/>
        </c:ser>
        <c:ser>
          <c:idx val="10"/>
          <c:order val="10"/>
          <c:tx>
            <c:v>B=55</c:v>
          </c:tx>
          <c:marker>
            <c:symbol val="none"/>
          </c:marker>
          <c:xVal>
            <c:numRef>
              <c:f>Sheet1!$C$332:$C$364</c:f>
              <c:numCache>
                <c:formatCode>General</c:formatCode>
                <c:ptCount val="33"/>
                <c:pt idx="0">
                  <c:v>104</c:v>
                </c:pt>
                <c:pt idx="1">
                  <c:v>104</c:v>
                </c:pt>
                <c:pt idx="2">
                  <c:v>104</c:v>
                </c:pt>
                <c:pt idx="3">
                  <c:v>104</c:v>
                </c:pt>
                <c:pt idx="4">
                  <c:v>104</c:v>
                </c:pt>
                <c:pt idx="5">
                  <c:v>104</c:v>
                </c:pt>
                <c:pt idx="6">
                  <c:v>104</c:v>
                </c:pt>
                <c:pt idx="7">
                  <c:v>104</c:v>
                </c:pt>
                <c:pt idx="8">
                  <c:v>104</c:v>
                </c:pt>
                <c:pt idx="9">
                  <c:v>104</c:v>
                </c:pt>
                <c:pt idx="10">
                  <c:v>104</c:v>
                </c:pt>
                <c:pt idx="11">
                  <c:v>104</c:v>
                </c:pt>
                <c:pt idx="12">
                  <c:v>104</c:v>
                </c:pt>
                <c:pt idx="13">
                  <c:v>104</c:v>
                </c:pt>
                <c:pt idx="14">
                  <c:v>102</c:v>
                </c:pt>
                <c:pt idx="15">
                  <c:v>101.99999999999999</c:v>
                </c:pt>
                <c:pt idx="16">
                  <c:v>102</c:v>
                </c:pt>
                <c:pt idx="17">
                  <c:v>102</c:v>
                </c:pt>
                <c:pt idx="18">
                  <c:v>102</c:v>
                </c:pt>
                <c:pt idx="19">
                  <c:v>102</c:v>
                </c:pt>
                <c:pt idx="20">
                  <c:v>102</c:v>
                </c:pt>
                <c:pt idx="21">
                  <c:v>102</c:v>
                </c:pt>
                <c:pt idx="22">
                  <c:v>98</c:v>
                </c:pt>
                <c:pt idx="23">
                  <c:v>98</c:v>
                </c:pt>
                <c:pt idx="24">
                  <c:v>98</c:v>
                </c:pt>
                <c:pt idx="25">
                  <c:v>98</c:v>
                </c:pt>
                <c:pt idx="26">
                  <c:v>98</c:v>
                </c:pt>
                <c:pt idx="27">
                  <c:v>98</c:v>
                </c:pt>
                <c:pt idx="28">
                  <c:v>98</c:v>
                </c:pt>
                <c:pt idx="29">
                  <c:v>86</c:v>
                </c:pt>
                <c:pt idx="30">
                  <c:v>86</c:v>
                </c:pt>
                <c:pt idx="31">
                  <c:v>86</c:v>
                </c:pt>
                <c:pt idx="32">
                  <c:v>86</c:v>
                </c:pt>
              </c:numCache>
            </c:numRef>
          </c:xVal>
          <c:yVal>
            <c:numRef>
              <c:f>Sheet1!$D$332:$D$364</c:f>
              <c:numCache>
                <c:formatCode>General</c:formatCode>
                <c:ptCount val="33"/>
                <c:pt idx="0">
                  <c:v>118.00000000000068</c:v>
                </c:pt>
                <c:pt idx="1">
                  <c:v>117.99999999999962</c:v>
                </c:pt>
                <c:pt idx="2">
                  <c:v>117.99999999999967</c:v>
                </c:pt>
                <c:pt idx="3">
                  <c:v>117.99999999999999</c:v>
                </c:pt>
                <c:pt idx="4">
                  <c:v>117.99999999999991</c:v>
                </c:pt>
                <c:pt idx="5">
                  <c:v>117.99999999999997</c:v>
                </c:pt>
                <c:pt idx="6">
                  <c:v>118.00000000000009</c:v>
                </c:pt>
                <c:pt idx="7">
                  <c:v>118.00000000000004</c:v>
                </c:pt>
                <c:pt idx="8">
                  <c:v>118</c:v>
                </c:pt>
                <c:pt idx="9">
                  <c:v>118.00000000000001</c:v>
                </c:pt>
                <c:pt idx="10">
                  <c:v>118.00000000000013</c:v>
                </c:pt>
                <c:pt idx="11">
                  <c:v>117.99999999999999</c:v>
                </c:pt>
                <c:pt idx="12">
                  <c:v>117.99999999999996</c:v>
                </c:pt>
                <c:pt idx="13">
                  <c:v>118.00000000000006</c:v>
                </c:pt>
                <c:pt idx="14">
                  <c:v>121.00000000000006</c:v>
                </c:pt>
                <c:pt idx="15">
                  <c:v>121.00000000000003</c:v>
                </c:pt>
                <c:pt idx="16">
                  <c:v>121.00000000000003</c:v>
                </c:pt>
                <c:pt idx="17">
                  <c:v>120.9999999999999</c:v>
                </c:pt>
                <c:pt idx="18">
                  <c:v>121.00000000000001</c:v>
                </c:pt>
                <c:pt idx="19">
                  <c:v>121.00000000000004</c:v>
                </c:pt>
                <c:pt idx="20">
                  <c:v>121.00000000000007</c:v>
                </c:pt>
                <c:pt idx="21">
                  <c:v>120.9999999999999</c:v>
                </c:pt>
                <c:pt idx="22">
                  <c:v>122.99999999999997</c:v>
                </c:pt>
                <c:pt idx="23">
                  <c:v>122.99999999999996</c:v>
                </c:pt>
                <c:pt idx="24">
                  <c:v>123.00000000000007</c:v>
                </c:pt>
                <c:pt idx="25">
                  <c:v>123.00000000000004</c:v>
                </c:pt>
                <c:pt idx="26">
                  <c:v>123</c:v>
                </c:pt>
                <c:pt idx="27">
                  <c:v>122.99999999999996</c:v>
                </c:pt>
                <c:pt idx="28">
                  <c:v>122.99999999999989</c:v>
                </c:pt>
                <c:pt idx="29">
                  <c:v>124.99999999999997</c:v>
                </c:pt>
                <c:pt idx="30">
                  <c:v>125.00000000000004</c:v>
                </c:pt>
                <c:pt idx="31">
                  <c:v>124.99999999999996</c:v>
                </c:pt>
                <c:pt idx="32">
                  <c:v>125.00000000000001</c:v>
                </c:pt>
              </c:numCache>
            </c:numRef>
          </c:yVal>
          <c:smooth val="1"/>
        </c:ser>
        <c:ser>
          <c:idx val="11"/>
          <c:order val="11"/>
          <c:tx>
            <c:v>B=60</c:v>
          </c:tx>
          <c:marker>
            <c:symbol val="none"/>
          </c:marker>
          <c:xVal>
            <c:numRef>
              <c:f>Sheet1!$C$365:$C$397</c:f>
              <c:numCache>
                <c:formatCode>General</c:formatCode>
                <c:ptCount val="33"/>
                <c:pt idx="0">
                  <c:v>114</c:v>
                </c:pt>
                <c:pt idx="1">
                  <c:v>114</c:v>
                </c:pt>
                <c:pt idx="2">
                  <c:v>114</c:v>
                </c:pt>
                <c:pt idx="3">
                  <c:v>114</c:v>
                </c:pt>
                <c:pt idx="4">
                  <c:v>114</c:v>
                </c:pt>
                <c:pt idx="5">
                  <c:v>114</c:v>
                </c:pt>
                <c:pt idx="6">
                  <c:v>114</c:v>
                </c:pt>
                <c:pt idx="7">
                  <c:v>114.00000000000001</c:v>
                </c:pt>
                <c:pt idx="8">
                  <c:v>114</c:v>
                </c:pt>
                <c:pt idx="9">
                  <c:v>114</c:v>
                </c:pt>
                <c:pt idx="10">
                  <c:v>114</c:v>
                </c:pt>
                <c:pt idx="11">
                  <c:v>114</c:v>
                </c:pt>
                <c:pt idx="12">
                  <c:v>114</c:v>
                </c:pt>
                <c:pt idx="13">
                  <c:v>114</c:v>
                </c:pt>
                <c:pt idx="14">
                  <c:v>112</c:v>
                </c:pt>
                <c:pt idx="15">
                  <c:v>112</c:v>
                </c:pt>
                <c:pt idx="16">
                  <c:v>112</c:v>
                </c:pt>
                <c:pt idx="17">
                  <c:v>112</c:v>
                </c:pt>
                <c:pt idx="18">
                  <c:v>112</c:v>
                </c:pt>
                <c:pt idx="19">
                  <c:v>112</c:v>
                </c:pt>
                <c:pt idx="20">
                  <c:v>112</c:v>
                </c:pt>
                <c:pt idx="21">
                  <c:v>112</c:v>
                </c:pt>
                <c:pt idx="22">
                  <c:v>108</c:v>
                </c:pt>
                <c:pt idx="23">
                  <c:v>108</c:v>
                </c:pt>
                <c:pt idx="24">
                  <c:v>108</c:v>
                </c:pt>
                <c:pt idx="25">
                  <c:v>108</c:v>
                </c:pt>
                <c:pt idx="26">
                  <c:v>108</c:v>
                </c:pt>
                <c:pt idx="27">
                  <c:v>104</c:v>
                </c:pt>
                <c:pt idx="28">
                  <c:v>104</c:v>
                </c:pt>
                <c:pt idx="29">
                  <c:v>104</c:v>
                </c:pt>
                <c:pt idx="30">
                  <c:v>96</c:v>
                </c:pt>
                <c:pt idx="31">
                  <c:v>96</c:v>
                </c:pt>
                <c:pt idx="32">
                  <c:v>96</c:v>
                </c:pt>
              </c:numCache>
            </c:numRef>
          </c:xVal>
          <c:yVal>
            <c:numRef>
              <c:f>Sheet1!$D$365:$D$397</c:f>
              <c:numCache>
                <c:formatCode>General</c:formatCode>
                <c:ptCount val="33"/>
                <c:pt idx="0">
                  <c:v>118.00000000000068</c:v>
                </c:pt>
                <c:pt idx="1">
                  <c:v>117.99999999999962</c:v>
                </c:pt>
                <c:pt idx="2">
                  <c:v>117.99999999999947</c:v>
                </c:pt>
                <c:pt idx="3">
                  <c:v>117.99999999999999</c:v>
                </c:pt>
                <c:pt idx="4">
                  <c:v>118.00000000000013</c:v>
                </c:pt>
                <c:pt idx="5">
                  <c:v>118.00000000000014</c:v>
                </c:pt>
                <c:pt idx="6">
                  <c:v>118.00000000000001</c:v>
                </c:pt>
                <c:pt idx="7">
                  <c:v>118.0000000000001</c:v>
                </c:pt>
                <c:pt idx="8">
                  <c:v>118</c:v>
                </c:pt>
                <c:pt idx="9">
                  <c:v>117.99999999999996</c:v>
                </c:pt>
                <c:pt idx="10">
                  <c:v>118.00000000000009</c:v>
                </c:pt>
                <c:pt idx="11">
                  <c:v>117.99999999999999</c:v>
                </c:pt>
                <c:pt idx="12">
                  <c:v>117.99999999999996</c:v>
                </c:pt>
                <c:pt idx="13">
                  <c:v>118.00000000000011</c:v>
                </c:pt>
                <c:pt idx="14">
                  <c:v>121.00000000000007</c:v>
                </c:pt>
                <c:pt idx="15">
                  <c:v>121</c:v>
                </c:pt>
                <c:pt idx="16">
                  <c:v>121.00000000000001</c:v>
                </c:pt>
                <c:pt idx="17">
                  <c:v>120.9999999999999</c:v>
                </c:pt>
                <c:pt idx="18">
                  <c:v>121.00000000000001</c:v>
                </c:pt>
                <c:pt idx="19">
                  <c:v>121.00000000000004</c:v>
                </c:pt>
                <c:pt idx="20">
                  <c:v>121</c:v>
                </c:pt>
                <c:pt idx="21">
                  <c:v>120.99999999999994</c:v>
                </c:pt>
                <c:pt idx="22">
                  <c:v>122.99999999999997</c:v>
                </c:pt>
                <c:pt idx="23">
                  <c:v>122.99999999999996</c:v>
                </c:pt>
                <c:pt idx="24">
                  <c:v>123.00000000000011</c:v>
                </c:pt>
                <c:pt idx="25">
                  <c:v>123.00000000000004</c:v>
                </c:pt>
                <c:pt idx="26">
                  <c:v>123.00000000000001</c:v>
                </c:pt>
                <c:pt idx="27">
                  <c:v>123.99999999999994</c:v>
                </c:pt>
                <c:pt idx="28">
                  <c:v>123.99999999999991</c:v>
                </c:pt>
                <c:pt idx="29">
                  <c:v>124</c:v>
                </c:pt>
                <c:pt idx="30">
                  <c:v>125.00000000000004</c:v>
                </c:pt>
                <c:pt idx="31">
                  <c:v>124.99999999999999</c:v>
                </c:pt>
                <c:pt idx="32">
                  <c:v>125</c:v>
                </c:pt>
              </c:numCache>
            </c:numRef>
          </c:yVal>
          <c:smooth val="1"/>
        </c:ser>
        <c:ser>
          <c:idx val="12"/>
          <c:order val="12"/>
          <c:tx>
            <c:v>B=65</c:v>
          </c:tx>
          <c:marker>
            <c:symbol val="none"/>
          </c:marker>
          <c:xVal>
            <c:numRef>
              <c:f>Sheet1!$C$398:$C$430</c:f>
              <c:numCache>
                <c:formatCode>General</c:formatCode>
                <c:ptCount val="33"/>
                <c:pt idx="0">
                  <c:v>124</c:v>
                </c:pt>
                <c:pt idx="1">
                  <c:v>124</c:v>
                </c:pt>
                <c:pt idx="2">
                  <c:v>124</c:v>
                </c:pt>
                <c:pt idx="3">
                  <c:v>124</c:v>
                </c:pt>
                <c:pt idx="4">
                  <c:v>124</c:v>
                </c:pt>
                <c:pt idx="5">
                  <c:v>124</c:v>
                </c:pt>
                <c:pt idx="6">
                  <c:v>124</c:v>
                </c:pt>
                <c:pt idx="7">
                  <c:v>124</c:v>
                </c:pt>
                <c:pt idx="8">
                  <c:v>124</c:v>
                </c:pt>
                <c:pt idx="9">
                  <c:v>124</c:v>
                </c:pt>
                <c:pt idx="10">
                  <c:v>124</c:v>
                </c:pt>
                <c:pt idx="11">
                  <c:v>124</c:v>
                </c:pt>
                <c:pt idx="12">
                  <c:v>124</c:v>
                </c:pt>
                <c:pt idx="13">
                  <c:v>122</c:v>
                </c:pt>
                <c:pt idx="14">
                  <c:v>122</c:v>
                </c:pt>
                <c:pt idx="15">
                  <c:v>122</c:v>
                </c:pt>
                <c:pt idx="16">
                  <c:v>122</c:v>
                </c:pt>
                <c:pt idx="17">
                  <c:v>122</c:v>
                </c:pt>
                <c:pt idx="18">
                  <c:v>122</c:v>
                </c:pt>
                <c:pt idx="19">
                  <c:v>122</c:v>
                </c:pt>
                <c:pt idx="20">
                  <c:v>122</c:v>
                </c:pt>
                <c:pt idx="21">
                  <c:v>122</c:v>
                </c:pt>
                <c:pt idx="22">
                  <c:v>118</c:v>
                </c:pt>
                <c:pt idx="23">
                  <c:v>118</c:v>
                </c:pt>
                <c:pt idx="24">
                  <c:v>118</c:v>
                </c:pt>
                <c:pt idx="25">
                  <c:v>118</c:v>
                </c:pt>
                <c:pt idx="26">
                  <c:v>118</c:v>
                </c:pt>
                <c:pt idx="27">
                  <c:v>114</c:v>
                </c:pt>
                <c:pt idx="28">
                  <c:v>114</c:v>
                </c:pt>
                <c:pt idx="29">
                  <c:v>108</c:v>
                </c:pt>
                <c:pt idx="30">
                  <c:v>108</c:v>
                </c:pt>
                <c:pt idx="31">
                  <c:v>108</c:v>
                </c:pt>
                <c:pt idx="32">
                  <c:v>108</c:v>
                </c:pt>
              </c:numCache>
            </c:numRef>
          </c:xVal>
          <c:yVal>
            <c:numRef>
              <c:f>Sheet1!$D$398:$D$430</c:f>
              <c:numCache>
                <c:formatCode>General</c:formatCode>
                <c:ptCount val="33"/>
                <c:pt idx="0">
                  <c:v>118.00000000000068</c:v>
                </c:pt>
                <c:pt idx="1">
                  <c:v>117.99999999999997</c:v>
                </c:pt>
                <c:pt idx="2">
                  <c:v>117.99999999999947</c:v>
                </c:pt>
                <c:pt idx="3">
                  <c:v>118.00000000000013</c:v>
                </c:pt>
                <c:pt idx="4">
                  <c:v>118.00000000000003</c:v>
                </c:pt>
                <c:pt idx="5">
                  <c:v>118.00000000000006</c:v>
                </c:pt>
                <c:pt idx="6">
                  <c:v>118.00000000000009</c:v>
                </c:pt>
                <c:pt idx="7">
                  <c:v>118.00000000000017</c:v>
                </c:pt>
                <c:pt idx="8">
                  <c:v>118</c:v>
                </c:pt>
                <c:pt idx="9">
                  <c:v>117.99999999999991</c:v>
                </c:pt>
                <c:pt idx="10">
                  <c:v>118.00000000000004</c:v>
                </c:pt>
                <c:pt idx="11">
                  <c:v>117.99999999999999</c:v>
                </c:pt>
                <c:pt idx="12">
                  <c:v>117.99999999999991</c:v>
                </c:pt>
                <c:pt idx="13">
                  <c:v>121.00000000000004</c:v>
                </c:pt>
                <c:pt idx="14">
                  <c:v>121.00000000000007</c:v>
                </c:pt>
                <c:pt idx="15">
                  <c:v>120.99999999999997</c:v>
                </c:pt>
                <c:pt idx="16">
                  <c:v>121.00000000000004</c:v>
                </c:pt>
                <c:pt idx="17">
                  <c:v>120.99999999999993</c:v>
                </c:pt>
                <c:pt idx="18">
                  <c:v>121.00000000000006</c:v>
                </c:pt>
                <c:pt idx="19">
                  <c:v>121.00000000000007</c:v>
                </c:pt>
                <c:pt idx="20">
                  <c:v>120.99999999999999</c:v>
                </c:pt>
                <c:pt idx="21">
                  <c:v>120.99999999999997</c:v>
                </c:pt>
                <c:pt idx="22">
                  <c:v>122.99999999999994</c:v>
                </c:pt>
                <c:pt idx="23">
                  <c:v>122.99999999999996</c:v>
                </c:pt>
                <c:pt idx="24">
                  <c:v>123.00000000000013</c:v>
                </c:pt>
                <c:pt idx="25">
                  <c:v>123.00000000000003</c:v>
                </c:pt>
                <c:pt idx="26">
                  <c:v>123.00000000000001</c:v>
                </c:pt>
                <c:pt idx="27">
                  <c:v>123.99999999999993</c:v>
                </c:pt>
                <c:pt idx="28">
                  <c:v>123.99999999999991</c:v>
                </c:pt>
                <c:pt idx="29">
                  <c:v>125.00000000000001</c:v>
                </c:pt>
                <c:pt idx="30">
                  <c:v>125.00000000000006</c:v>
                </c:pt>
                <c:pt idx="31">
                  <c:v>124.99999999999999</c:v>
                </c:pt>
                <c:pt idx="32">
                  <c:v>125.00000000000001</c:v>
                </c:pt>
              </c:numCache>
            </c:numRef>
          </c:yVal>
          <c:smooth val="1"/>
        </c:ser>
        <c:ser>
          <c:idx val="13"/>
          <c:order val="13"/>
          <c:tx>
            <c:v>B=70</c:v>
          </c:tx>
          <c:marker>
            <c:symbol val="none"/>
          </c:marker>
          <c:xVal>
            <c:numRef>
              <c:f>Sheet1!$C$431:$C$463</c:f>
              <c:numCache>
                <c:formatCode>General</c:formatCode>
                <c:ptCount val="33"/>
                <c:pt idx="0">
                  <c:v>132</c:v>
                </c:pt>
                <c:pt idx="1">
                  <c:v>132</c:v>
                </c:pt>
                <c:pt idx="2">
                  <c:v>132</c:v>
                </c:pt>
                <c:pt idx="3">
                  <c:v>132</c:v>
                </c:pt>
                <c:pt idx="4">
                  <c:v>132</c:v>
                </c:pt>
                <c:pt idx="5">
                  <c:v>132</c:v>
                </c:pt>
                <c:pt idx="6">
                  <c:v>132</c:v>
                </c:pt>
                <c:pt idx="7">
                  <c:v>132</c:v>
                </c:pt>
                <c:pt idx="8">
                  <c:v>132</c:v>
                </c:pt>
                <c:pt idx="9">
                  <c:v>132</c:v>
                </c:pt>
                <c:pt idx="10">
                  <c:v>132</c:v>
                </c:pt>
                <c:pt idx="11">
                  <c:v>132</c:v>
                </c:pt>
                <c:pt idx="12">
                  <c:v>132</c:v>
                </c:pt>
                <c:pt idx="13">
                  <c:v>132</c:v>
                </c:pt>
                <c:pt idx="14">
                  <c:v>132</c:v>
                </c:pt>
                <c:pt idx="15">
                  <c:v>132</c:v>
                </c:pt>
                <c:pt idx="16">
                  <c:v>132.00000000000011</c:v>
                </c:pt>
                <c:pt idx="17">
                  <c:v>132</c:v>
                </c:pt>
                <c:pt idx="18">
                  <c:v>132</c:v>
                </c:pt>
                <c:pt idx="19">
                  <c:v>132</c:v>
                </c:pt>
                <c:pt idx="20">
                  <c:v>132</c:v>
                </c:pt>
                <c:pt idx="21">
                  <c:v>132</c:v>
                </c:pt>
                <c:pt idx="22">
                  <c:v>128</c:v>
                </c:pt>
                <c:pt idx="23">
                  <c:v>128</c:v>
                </c:pt>
                <c:pt idx="24">
                  <c:v>128</c:v>
                </c:pt>
                <c:pt idx="25">
                  <c:v>128</c:v>
                </c:pt>
                <c:pt idx="26">
                  <c:v>128</c:v>
                </c:pt>
                <c:pt idx="27">
                  <c:v>124</c:v>
                </c:pt>
                <c:pt idx="28">
                  <c:v>124</c:v>
                </c:pt>
                <c:pt idx="29">
                  <c:v>118</c:v>
                </c:pt>
                <c:pt idx="30">
                  <c:v>118</c:v>
                </c:pt>
                <c:pt idx="31">
                  <c:v>118</c:v>
                </c:pt>
                <c:pt idx="32">
                  <c:v>118</c:v>
                </c:pt>
              </c:numCache>
            </c:numRef>
          </c:xVal>
          <c:yVal>
            <c:numRef>
              <c:f>Sheet1!$D$431:$D$463</c:f>
              <c:numCache>
                <c:formatCode>General</c:formatCode>
                <c:ptCount val="33"/>
                <c:pt idx="0">
                  <c:v>121.0000000000008</c:v>
                </c:pt>
                <c:pt idx="1">
                  <c:v>121.00000000000009</c:v>
                </c:pt>
                <c:pt idx="2">
                  <c:v>120.99999999999939</c:v>
                </c:pt>
                <c:pt idx="3">
                  <c:v>121.0000000000001</c:v>
                </c:pt>
                <c:pt idx="4">
                  <c:v>120.9999999999997</c:v>
                </c:pt>
                <c:pt idx="5">
                  <c:v>121.00000000000009</c:v>
                </c:pt>
                <c:pt idx="6">
                  <c:v>121.00000000000027</c:v>
                </c:pt>
                <c:pt idx="7">
                  <c:v>121.00000000000016</c:v>
                </c:pt>
                <c:pt idx="8">
                  <c:v>121</c:v>
                </c:pt>
                <c:pt idx="9">
                  <c:v>120.99999999999997</c:v>
                </c:pt>
                <c:pt idx="10">
                  <c:v>121.00000000000011</c:v>
                </c:pt>
                <c:pt idx="11">
                  <c:v>120.99999999999997</c:v>
                </c:pt>
                <c:pt idx="12">
                  <c:v>120.99999999999996</c:v>
                </c:pt>
                <c:pt idx="13">
                  <c:v>121.00000000000009</c:v>
                </c:pt>
                <c:pt idx="14">
                  <c:v>121.00000000000007</c:v>
                </c:pt>
                <c:pt idx="15">
                  <c:v>120.99999999999997</c:v>
                </c:pt>
                <c:pt idx="16">
                  <c:v>121.00000000000016</c:v>
                </c:pt>
                <c:pt idx="17">
                  <c:v>120.99999999999989</c:v>
                </c:pt>
                <c:pt idx="18">
                  <c:v>121.00000000000004</c:v>
                </c:pt>
                <c:pt idx="19">
                  <c:v>121.00000000000007</c:v>
                </c:pt>
                <c:pt idx="20">
                  <c:v>120.99999999999999</c:v>
                </c:pt>
                <c:pt idx="21">
                  <c:v>121</c:v>
                </c:pt>
                <c:pt idx="22">
                  <c:v>122.99999999999997</c:v>
                </c:pt>
                <c:pt idx="23">
                  <c:v>122.99999999999994</c:v>
                </c:pt>
                <c:pt idx="24">
                  <c:v>123.00000000000009</c:v>
                </c:pt>
                <c:pt idx="25">
                  <c:v>123.00000000000003</c:v>
                </c:pt>
                <c:pt idx="26">
                  <c:v>123.00000000000003</c:v>
                </c:pt>
                <c:pt idx="27">
                  <c:v>123.99999999999993</c:v>
                </c:pt>
                <c:pt idx="28">
                  <c:v>123.99999999999991</c:v>
                </c:pt>
                <c:pt idx="29">
                  <c:v>125.00000000000001</c:v>
                </c:pt>
                <c:pt idx="30">
                  <c:v>125.00000000000009</c:v>
                </c:pt>
                <c:pt idx="31">
                  <c:v>124.99999999999996</c:v>
                </c:pt>
                <c:pt idx="32">
                  <c:v>125.00000000000001</c:v>
                </c:pt>
              </c:numCache>
            </c:numRef>
          </c:yVal>
          <c:smooth val="1"/>
        </c:ser>
        <c:ser>
          <c:idx val="14"/>
          <c:order val="14"/>
          <c:tx>
            <c:v>B=75</c:v>
          </c:tx>
          <c:marker>
            <c:symbol val="none"/>
          </c:marker>
          <c:xVal>
            <c:numRef>
              <c:f>Sheet1!$C$464:$C$496</c:f>
              <c:numCache>
                <c:formatCode>General</c:formatCode>
                <c:ptCount val="33"/>
                <c:pt idx="0">
                  <c:v>142</c:v>
                </c:pt>
                <c:pt idx="1">
                  <c:v>142</c:v>
                </c:pt>
                <c:pt idx="2">
                  <c:v>142</c:v>
                </c:pt>
                <c:pt idx="3">
                  <c:v>142</c:v>
                </c:pt>
                <c:pt idx="4">
                  <c:v>142</c:v>
                </c:pt>
                <c:pt idx="5">
                  <c:v>142</c:v>
                </c:pt>
                <c:pt idx="6">
                  <c:v>142</c:v>
                </c:pt>
                <c:pt idx="7">
                  <c:v>142</c:v>
                </c:pt>
                <c:pt idx="8">
                  <c:v>142</c:v>
                </c:pt>
                <c:pt idx="9">
                  <c:v>142</c:v>
                </c:pt>
                <c:pt idx="10">
                  <c:v>142</c:v>
                </c:pt>
                <c:pt idx="11">
                  <c:v>142</c:v>
                </c:pt>
                <c:pt idx="12">
                  <c:v>142</c:v>
                </c:pt>
                <c:pt idx="13">
                  <c:v>142</c:v>
                </c:pt>
                <c:pt idx="14">
                  <c:v>142</c:v>
                </c:pt>
                <c:pt idx="15">
                  <c:v>142</c:v>
                </c:pt>
                <c:pt idx="16">
                  <c:v>142</c:v>
                </c:pt>
                <c:pt idx="17">
                  <c:v>140</c:v>
                </c:pt>
                <c:pt idx="18">
                  <c:v>140</c:v>
                </c:pt>
                <c:pt idx="19">
                  <c:v>140</c:v>
                </c:pt>
                <c:pt idx="20">
                  <c:v>140</c:v>
                </c:pt>
                <c:pt idx="21">
                  <c:v>140</c:v>
                </c:pt>
                <c:pt idx="22">
                  <c:v>138</c:v>
                </c:pt>
                <c:pt idx="23">
                  <c:v>138</c:v>
                </c:pt>
                <c:pt idx="24">
                  <c:v>138</c:v>
                </c:pt>
                <c:pt idx="25">
                  <c:v>138</c:v>
                </c:pt>
                <c:pt idx="26">
                  <c:v>138</c:v>
                </c:pt>
                <c:pt idx="27">
                  <c:v>138</c:v>
                </c:pt>
                <c:pt idx="28">
                  <c:v>128</c:v>
                </c:pt>
                <c:pt idx="29">
                  <c:v>128</c:v>
                </c:pt>
                <c:pt idx="30">
                  <c:v>128</c:v>
                </c:pt>
                <c:pt idx="31">
                  <c:v>128</c:v>
                </c:pt>
                <c:pt idx="32">
                  <c:v>128</c:v>
                </c:pt>
              </c:numCache>
            </c:numRef>
          </c:xVal>
          <c:yVal>
            <c:numRef>
              <c:f>Sheet1!$D$464:$D$496</c:f>
              <c:numCache>
                <c:formatCode>General</c:formatCode>
                <c:ptCount val="33"/>
                <c:pt idx="0">
                  <c:v>119.99999999999886</c:v>
                </c:pt>
                <c:pt idx="1">
                  <c:v>120.00000000000028</c:v>
                </c:pt>
                <c:pt idx="2">
                  <c:v>119.99999999999969</c:v>
                </c:pt>
                <c:pt idx="3">
                  <c:v>120.00000000000016</c:v>
                </c:pt>
                <c:pt idx="4">
                  <c:v>120.00000000000006</c:v>
                </c:pt>
                <c:pt idx="5">
                  <c:v>119.99999999999993</c:v>
                </c:pt>
                <c:pt idx="6">
                  <c:v>120.00000000000006</c:v>
                </c:pt>
                <c:pt idx="7">
                  <c:v>120.00000000000021</c:v>
                </c:pt>
                <c:pt idx="8">
                  <c:v>120</c:v>
                </c:pt>
                <c:pt idx="9">
                  <c:v>119.99999999999991</c:v>
                </c:pt>
                <c:pt idx="10">
                  <c:v>120.00000000000006</c:v>
                </c:pt>
                <c:pt idx="11">
                  <c:v>120.00000000000004</c:v>
                </c:pt>
                <c:pt idx="12">
                  <c:v>119.9999999999999</c:v>
                </c:pt>
                <c:pt idx="13">
                  <c:v>120.00000000000003</c:v>
                </c:pt>
                <c:pt idx="14">
                  <c:v>120.00000000000003</c:v>
                </c:pt>
                <c:pt idx="15">
                  <c:v>119.99999999999999</c:v>
                </c:pt>
                <c:pt idx="16">
                  <c:v>120.00000000000006</c:v>
                </c:pt>
                <c:pt idx="17">
                  <c:v>121.99999999999986</c:v>
                </c:pt>
                <c:pt idx="18">
                  <c:v>122.00000000000003</c:v>
                </c:pt>
                <c:pt idx="19">
                  <c:v>122.00000000000004</c:v>
                </c:pt>
                <c:pt idx="20">
                  <c:v>121.99999999999999</c:v>
                </c:pt>
                <c:pt idx="21">
                  <c:v>122.00000000000001</c:v>
                </c:pt>
                <c:pt idx="22">
                  <c:v>122.99999999999997</c:v>
                </c:pt>
                <c:pt idx="23">
                  <c:v>122.99999999999996</c:v>
                </c:pt>
                <c:pt idx="24">
                  <c:v>123.00000000000011</c:v>
                </c:pt>
                <c:pt idx="25">
                  <c:v>123.00000000000003</c:v>
                </c:pt>
                <c:pt idx="26">
                  <c:v>123.00000000000006</c:v>
                </c:pt>
                <c:pt idx="27">
                  <c:v>122.99999999999996</c:v>
                </c:pt>
                <c:pt idx="28">
                  <c:v>124.99999999999994</c:v>
                </c:pt>
                <c:pt idx="29">
                  <c:v>124.99999999999999</c:v>
                </c:pt>
                <c:pt idx="30">
                  <c:v>125.00000000000006</c:v>
                </c:pt>
                <c:pt idx="31">
                  <c:v>124.99999999999997</c:v>
                </c:pt>
                <c:pt idx="32">
                  <c:v>125.00000000000003</c:v>
                </c:pt>
              </c:numCache>
            </c:numRef>
          </c:yVal>
          <c:smooth val="1"/>
        </c:ser>
        <c:ser>
          <c:idx val="15"/>
          <c:order val="15"/>
          <c:tx>
            <c:v>B=80</c:v>
          </c:tx>
          <c:marker>
            <c:symbol val="none"/>
          </c:marker>
          <c:xVal>
            <c:numRef>
              <c:f>Sheet1!$C$464:$C$496</c:f>
              <c:numCache>
                <c:formatCode>General</c:formatCode>
                <c:ptCount val="33"/>
                <c:pt idx="0">
                  <c:v>142</c:v>
                </c:pt>
                <c:pt idx="1">
                  <c:v>142</c:v>
                </c:pt>
                <c:pt idx="2">
                  <c:v>142</c:v>
                </c:pt>
                <c:pt idx="3">
                  <c:v>142</c:v>
                </c:pt>
                <c:pt idx="4">
                  <c:v>142</c:v>
                </c:pt>
                <c:pt idx="5">
                  <c:v>142</c:v>
                </c:pt>
                <c:pt idx="6">
                  <c:v>142</c:v>
                </c:pt>
                <c:pt idx="7">
                  <c:v>142</c:v>
                </c:pt>
                <c:pt idx="8">
                  <c:v>142</c:v>
                </c:pt>
                <c:pt idx="9">
                  <c:v>142</c:v>
                </c:pt>
                <c:pt idx="10">
                  <c:v>142</c:v>
                </c:pt>
                <c:pt idx="11">
                  <c:v>142</c:v>
                </c:pt>
                <c:pt idx="12">
                  <c:v>142</c:v>
                </c:pt>
                <c:pt idx="13">
                  <c:v>142</c:v>
                </c:pt>
                <c:pt idx="14">
                  <c:v>142</c:v>
                </c:pt>
                <c:pt idx="15">
                  <c:v>142</c:v>
                </c:pt>
                <c:pt idx="16">
                  <c:v>142</c:v>
                </c:pt>
                <c:pt idx="17">
                  <c:v>140</c:v>
                </c:pt>
                <c:pt idx="18">
                  <c:v>140</c:v>
                </c:pt>
                <c:pt idx="19">
                  <c:v>140</c:v>
                </c:pt>
                <c:pt idx="20">
                  <c:v>140</c:v>
                </c:pt>
                <c:pt idx="21">
                  <c:v>140</c:v>
                </c:pt>
                <c:pt idx="22">
                  <c:v>138</c:v>
                </c:pt>
                <c:pt idx="23">
                  <c:v>138</c:v>
                </c:pt>
                <c:pt idx="24">
                  <c:v>138</c:v>
                </c:pt>
                <c:pt idx="25">
                  <c:v>138</c:v>
                </c:pt>
                <c:pt idx="26">
                  <c:v>138</c:v>
                </c:pt>
                <c:pt idx="27">
                  <c:v>138</c:v>
                </c:pt>
                <c:pt idx="28">
                  <c:v>128</c:v>
                </c:pt>
                <c:pt idx="29">
                  <c:v>128</c:v>
                </c:pt>
                <c:pt idx="30">
                  <c:v>128</c:v>
                </c:pt>
                <c:pt idx="31">
                  <c:v>128</c:v>
                </c:pt>
                <c:pt idx="32">
                  <c:v>128</c:v>
                </c:pt>
              </c:numCache>
            </c:numRef>
          </c:xVal>
          <c:yVal>
            <c:numRef>
              <c:f>Sheet1!$D$464:$D$496</c:f>
              <c:numCache>
                <c:formatCode>General</c:formatCode>
                <c:ptCount val="33"/>
                <c:pt idx="0">
                  <c:v>119.99999999999886</c:v>
                </c:pt>
                <c:pt idx="1">
                  <c:v>120.00000000000028</c:v>
                </c:pt>
                <c:pt idx="2">
                  <c:v>119.99999999999969</c:v>
                </c:pt>
                <c:pt idx="3">
                  <c:v>120.00000000000016</c:v>
                </c:pt>
                <c:pt idx="4">
                  <c:v>120.00000000000006</c:v>
                </c:pt>
                <c:pt idx="5">
                  <c:v>119.99999999999993</c:v>
                </c:pt>
                <c:pt idx="6">
                  <c:v>120.00000000000006</c:v>
                </c:pt>
                <c:pt idx="7">
                  <c:v>120.00000000000021</c:v>
                </c:pt>
                <c:pt idx="8">
                  <c:v>120</c:v>
                </c:pt>
                <c:pt idx="9">
                  <c:v>119.99999999999991</c:v>
                </c:pt>
                <c:pt idx="10">
                  <c:v>120.00000000000006</c:v>
                </c:pt>
                <c:pt idx="11">
                  <c:v>120.00000000000004</c:v>
                </c:pt>
                <c:pt idx="12">
                  <c:v>119.9999999999999</c:v>
                </c:pt>
                <c:pt idx="13">
                  <c:v>120.00000000000003</c:v>
                </c:pt>
                <c:pt idx="14">
                  <c:v>120.00000000000003</c:v>
                </c:pt>
                <c:pt idx="15">
                  <c:v>119.99999999999999</c:v>
                </c:pt>
                <c:pt idx="16">
                  <c:v>120.00000000000006</c:v>
                </c:pt>
                <c:pt idx="17">
                  <c:v>121.99999999999986</c:v>
                </c:pt>
                <c:pt idx="18">
                  <c:v>122.00000000000003</c:v>
                </c:pt>
                <c:pt idx="19">
                  <c:v>122.00000000000004</c:v>
                </c:pt>
                <c:pt idx="20">
                  <c:v>121.99999999999999</c:v>
                </c:pt>
                <c:pt idx="21">
                  <c:v>122.00000000000001</c:v>
                </c:pt>
                <c:pt idx="22">
                  <c:v>122.99999999999997</c:v>
                </c:pt>
                <c:pt idx="23">
                  <c:v>122.99999999999996</c:v>
                </c:pt>
                <c:pt idx="24">
                  <c:v>123.00000000000011</c:v>
                </c:pt>
                <c:pt idx="25">
                  <c:v>123.00000000000003</c:v>
                </c:pt>
                <c:pt idx="26">
                  <c:v>123.00000000000006</c:v>
                </c:pt>
                <c:pt idx="27">
                  <c:v>122.99999999999996</c:v>
                </c:pt>
                <c:pt idx="28">
                  <c:v>124.99999999999994</c:v>
                </c:pt>
                <c:pt idx="29">
                  <c:v>124.99999999999999</c:v>
                </c:pt>
                <c:pt idx="30">
                  <c:v>125.00000000000006</c:v>
                </c:pt>
                <c:pt idx="31">
                  <c:v>124.99999999999997</c:v>
                </c:pt>
                <c:pt idx="32">
                  <c:v>125.00000000000003</c:v>
                </c:pt>
              </c:numCache>
            </c:numRef>
          </c:yVal>
          <c:smooth val="1"/>
        </c:ser>
        <c:ser>
          <c:idx val="16"/>
          <c:order val="16"/>
          <c:tx>
            <c:v>B=80</c:v>
          </c:tx>
          <c:marker>
            <c:symbol val="none"/>
          </c:marker>
          <c:xVal>
            <c:numRef>
              <c:f>Sheet1!$C$497:$C$529</c:f>
              <c:numCache>
                <c:formatCode>General</c:formatCode>
                <c:ptCount val="33"/>
                <c:pt idx="0">
                  <c:v>150</c:v>
                </c:pt>
                <c:pt idx="1">
                  <c:v>150</c:v>
                </c:pt>
                <c:pt idx="2">
                  <c:v>150</c:v>
                </c:pt>
                <c:pt idx="3">
                  <c:v>150</c:v>
                </c:pt>
                <c:pt idx="4">
                  <c:v>150</c:v>
                </c:pt>
                <c:pt idx="5">
                  <c:v>150</c:v>
                </c:pt>
                <c:pt idx="6">
                  <c:v>150</c:v>
                </c:pt>
                <c:pt idx="7">
                  <c:v>150</c:v>
                </c:pt>
                <c:pt idx="8">
                  <c:v>150</c:v>
                </c:pt>
                <c:pt idx="9">
                  <c:v>150</c:v>
                </c:pt>
                <c:pt idx="10">
                  <c:v>150</c:v>
                </c:pt>
                <c:pt idx="11">
                  <c:v>150</c:v>
                </c:pt>
                <c:pt idx="12">
                  <c:v>150</c:v>
                </c:pt>
                <c:pt idx="13">
                  <c:v>150</c:v>
                </c:pt>
                <c:pt idx="14">
                  <c:v>150</c:v>
                </c:pt>
                <c:pt idx="15">
                  <c:v>150</c:v>
                </c:pt>
                <c:pt idx="16">
                  <c:v>150</c:v>
                </c:pt>
                <c:pt idx="17">
                  <c:v>148</c:v>
                </c:pt>
                <c:pt idx="18">
                  <c:v>148</c:v>
                </c:pt>
                <c:pt idx="19">
                  <c:v>148</c:v>
                </c:pt>
                <c:pt idx="20">
                  <c:v>148</c:v>
                </c:pt>
                <c:pt idx="21">
                  <c:v>148</c:v>
                </c:pt>
                <c:pt idx="22">
                  <c:v>148</c:v>
                </c:pt>
                <c:pt idx="23">
                  <c:v>148</c:v>
                </c:pt>
                <c:pt idx="24">
                  <c:v>148</c:v>
                </c:pt>
                <c:pt idx="25">
                  <c:v>148</c:v>
                </c:pt>
                <c:pt idx="26">
                  <c:v>148</c:v>
                </c:pt>
                <c:pt idx="27">
                  <c:v>148</c:v>
                </c:pt>
                <c:pt idx="28">
                  <c:v>148</c:v>
                </c:pt>
                <c:pt idx="29">
                  <c:v>136</c:v>
                </c:pt>
                <c:pt idx="30">
                  <c:v>136</c:v>
                </c:pt>
                <c:pt idx="31">
                  <c:v>136</c:v>
                </c:pt>
                <c:pt idx="32">
                  <c:v>136</c:v>
                </c:pt>
              </c:numCache>
            </c:numRef>
          </c:xVal>
          <c:yVal>
            <c:numRef>
              <c:f>Sheet1!$D$497:$D$529</c:f>
              <c:numCache>
                <c:formatCode>General</c:formatCode>
                <c:ptCount val="33"/>
                <c:pt idx="0">
                  <c:v>121.0000000000008</c:v>
                </c:pt>
                <c:pt idx="1">
                  <c:v>121.0000000000008</c:v>
                </c:pt>
                <c:pt idx="2">
                  <c:v>120.99999999999959</c:v>
                </c:pt>
                <c:pt idx="3">
                  <c:v>121.00000000000024</c:v>
                </c:pt>
                <c:pt idx="4">
                  <c:v>120.99999999999991</c:v>
                </c:pt>
                <c:pt idx="5">
                  <c:v>121.00000000000009</c:v>
                </c:pt>
                <c:pt idx="6">
                  <c:v>121.00000000000013</c:v>
                </c:pt>
                <c:pt idx="7">
                  <c:v>121.00000000000016</c:v>
                </c:pt>
                <c:pt idx="8">
                  <c:v>121</c:v>
                </c:pt>
                <c:pt idx="9">
                  <c:v>120.99999999999987</c:v>
                </c:pt>
                <c:pt idx="10">
                  <c:v>121.00000000000011</c:v>
                </c:pt>
                <c:pt idx="11">
                  <c:v>121.00000000000006</c:v>
                </c:pt>
                <c:pt idx="12">
                  <c:v>120.99999999999987</c:v>
                </c:pt>
                <c:pt idx="13">
                  <c:v>121.00000000000009</c:v>
                </c:pt>
                <c:pt idx="14">
                  <c:v>121.00000000000004</c:v>
                </c:pt>
                <c:pt idx="15">
                  <c:v>120.99999999999994</c:v>
                </c:pt>
                <c:pt idx="16">
                  <c:v>121.00000000000004</c:v>
                </c:pt>
                <c:pt idx="17">
                  <c:v>122.9999999999999</c:v>
                </c:pt>
                <c:pt idx="18">
                  <c:v>123.00000000000006</c:v>
                </c:pt>
                <c:pt idx="19">
                  <c:v>123.00000000000006</c:v>
                </c:pt>
                <c:pt idx="20">
                  <c:v>123</c:v>
                </c:pt>
                <c:pt idx="21">
                  <c:v>123</c:v>
                </c:pt>
                <c:pt idx="22">
                  <c:v>122.99999999999993</c:v>
                </c:pt>
                <c:pt idx="23">
                  <c:v>122.99999999999991</c:v>
                </c:pt>
                <c:pt idx="24">
                  <c:v>123.00000000000014</c:v>
                </c:pt>
                <c:pt idx="25">
                  <c:v>123.00000000000009</c:v>
                </c:pt>
                <c:pt idx="26">
                  <c:v>123.00000000000003</c:v>
                </c:pt>
                <c:pt idx="27">
                  <c:v>122.99999999999996</c:v>
                </c:pt>
                <c:pt idx="28">
                  <c:v>122.9999999999999</c:v>
                </c:pt>
                <c:pt idx="29">
                  <c:v>125</c:v>
                </c:pt>
                <c:pt idx="30">
                  <c:v>125.00000000000007</c:v>
                </c:pt>
                <c:pt idx="31">
                  <c:v>124.99999999999999</c:v>
                </c:pt>
                <c:pt idx="32">
                  <c:v>125.00000000000003</c:v>
                </c:pt>
              </c:numCache>
            </c:numRef>
          </c:yVal>
          <c:smooth val="1"/>
        </c:ser>
        <c:ser>
          <c:idx val="17"/>
          <c:order val="17"/>
          <c:tx>
            <c:v>B=85</c:v>
          </c:tx>
          <c:marker>
            <c:symbol val="none"/>
          </c:marker>
          <c:xVal>
            <c:numRef>
              <c:f>Sheet1!$C$530:$C$562</c:f>
              <c:numCache>
                <c:formatCode>General</c:formatCode>
                <c:ptCount val="33"/>
                <c:pt idx="0">
                  <c:v>158</c:v>
                </c:pt>
                <c:pt idx="1">
                  <c:v>158</c:v>
                </c:pt>
                <c:pt idx="2">
                  <c:v>158</c:v>
                </c:pt>
                <c:pt idx="3">
                  <c:v>158</c:v>
                </c:pt>
                <c:pt idx="4">
                  <c:v>158</c:v>
                </c:pt>
                <c:pt idx="5">
                  <c:v>158</c:v>
                </c:pt>
                <c:pt idx="6">
                  <c:v>158</c:v>
                </c:pt>
                <c:pt idx="7">
                  <c:v>158</c:v>
                </c:pt>
                <c:pt idx="8">
                  <c:v>158</c:v>
                </c:pt>
                <c:pt idx="9">
                  <c:v>158</c:v>
                </c:pt>
                <c:pt idx="10">
                  <c:v>158</c:v>
                </c:pt>
                <c:pt idx="11">
                  <c:v>158</c:v>
                </c:pt>
                <c:pt idx="12">
                  <c:v>158</c:v>
                </c:pt>
                <c:pt idx="13">
                  <c:v>158</c:v>
                </c:pt>
                <c:pt idx="14">
                  <c:v>158</c:v>
                </c:pt>
                <c:pt idx="15">
                  <c:v>158</c:v>
                </c:pt>
                <c:pt idx="16">
                  <c:v>158</c:v>
                </c:pt>
                <c:pt idx="17">
                  <c:v>158</c:v>
                </c:pt>
                <c:pt idx="18">
                  <c:v>158</c:v>
                </c:pt>
                <c:pt idx="19">
                  <c:v>158</c:v>
                </c:pt>
                <c:pt idx="20">
                  <c:v>158</c:v>
                </c:pt>
                <c:pt idx="21">
                  <c:v>158</c:v>
                </c:pt>
                <c:pt idx="22">
                  <c:v>156</c:v>
                </c:pt>
                <c:pt idx="23">
                  <c:v>156</c:v>
                </c:pt>
                <c:pt idx="24">
                  <c:v>156</c:v>
                </c:pt>
                <c:pt idx="25">
                  <c:v>156</c:v>
                </c:pt>
                <c:pt idx="26">
                  <c:v>156</c:v>
                </c:pt>
                <c:pt idx="27">
                  <c:v>152</c:v>
                </c:pt>
                <c:pt idx="28">
                  <c:v>152</c:v>
                </c:pt>
                <c:pt idx="29">
                  <c:v>146</c:v>
                </c:pt>
                <c:pt idx="30">
                  <c:v>146</c:v>
                </c:pt>
                <c:pt idx="31">
                  <c:v>146</c:v>
                </c:pt>
                <c:pt idx="32">
                  <c:v>146</c:v>
                </c:pt>
              </c:numCache>
            </c:numRef>
          </c:xVal>
          <c:yVal>
            <c:numRef>
              <c:f>Sheet1!$D$530:$D$562</c:f>
              <c:numCache>
                <c:formatCode>General</c:formatCode>
                <c:ptCount val="33"/>
                <c:pt idx="0">
                  <c:v>122.00000000000273</c:v>
                </c:pt>
                <c:pt idx="1">
                  <c:v>121.99999999999989</c:v>
                </c:pt>
                <c:pt idx="2">
                  <c:v>121.99999999999949</c:v>
                </c:pt>
                <c:pt idx="3">
                  <c:v>122.00000000000018</c:v>
                </c:pt>
                <c:pt idx="4">
                  <c:v>121.99999999999966</c:v>
                </c:pt>
                <c:pt idx="5">
                  <c:v>122.00000000000006</c:v>
                </c:pt>
                <c:pt idx="6">
                  <c:v>122.00000000000011</c:v>
                </c:pt>
                <c:pt idx="7">
                  <c:v>122.00000000000014</c:v>
                </c:pt>
                <c:pt idx="8">
                  <c:v>122</c:v>
                </c:pt>
                <c:pt idx="9">
                  <c:v>121.99999999999997</c:v>
                </c:pt>
                <c:pt idx="10">
                  <c:v>122.00000000000011</c:v>
                </c:pt>
                <c:pt idx="11">
                  <c:v>121.99999999999999</c:v>
                </c:pt>
                <c:pt idx="12">
                  <c:v>121.99999999999993</c:v>
                </c:pt>
                <c:pt idx="13">
                  <c:v>122.00000000000006</c:v>
                </c:pt>
                <c:pt idx="14">
                  <c:v>122.00000000000006</c:v>
                </c:pt>
                <c:pt idx="15">
                  <c:v>121.99999999999999</c:v>
                </c:pt>
                <c:pt idx="16">
                  <c:v>121.99999999999997</c:v>
                </c:pt>
                <c:pt idx="17">
                  <c:v>121.99999999999989</c:v>
                </c:pt>
                <c:pt idx="18">
                  <c:v>122.00000000000009</c:v>
                </c:pt>
                <c:pt idx="19">
                  <c:v>122.00000000000007</c:v>
                </c:pt>
                <c:pt idx="20">
                  <c:v>121.99999999999999</c:v>
                </c:pt>
                <c:pt idx="21">
                  <c:v>121.99999999999997</c:v>
                </c:pt>
                <c:pt idx="22">
                  <c:v>122.99999999999997</c:v>
                </c:pt>
                <c:pt idx="23">
                  <c:v>122.99999999999991</c:v>
                </c:pt>
                <c:pt idx="24">
                  <c:v>123.00000000000014</c:v>
                </c:pt>
                <c:pt idx="25">
                  <c:v>123.00000000000003</c:v>
                </c:pt>
                <c:pt idx="26">
                  <c:v>123.00000000000006</c:v>
                </c:pt>
                <c:pt idx="27">
                  <c:v>123.99999999999994</c:v>
                </c:pt>
                <c:pt idx="28">
                  <c:v>123.99999999999991</c:v>
                </c:pt>
                <c:pt idx="29">
                  <c:v>124.99999999999999</c:v>
                </c:pt>
                <c:pt idx="30">
                  <c:v>125.00000000000009</c:v>
                </c:pt>
                <c:pt idx="31">
                  <c:v>124.99999999999997</c:v>
                </c:pt>
                <c:pt idx="32">
                  <c:v>125.00000000000003</c:v>
                </c:pt>
              </c:numCache>
            </c:numRef>
          </c:yVal>
          <c:smooth val="1"/>
        </c:ser>
        <c:ser>
          <c:idx val="18"/>
          <c:order val="18"/>
          <c:tx>
            <c:v>B=90</c:v>
          </c:tx>
          <c:marker>
            <c:symbol val="none"/>
          </c:marker>
          <c:xVal>
            <c:numRef>
              <c:f>Sheet1!$C$563:$C$595</c:f>
              <c:numCache>
                <c:formatCode>General</c:formatCode>
                <c:ptCount val="33"/>
                <c:pt idx="0">
                  <c:v>168</c:v>
                </c:pt>
                <c:pt idx="1">
                  <c:v>168</c:v>
                </c:pt>
                <c:pt idx="2">
                  <c:v>168</c:v>
                </c:pt>
                <c:pt idx="3">
                  <c:v>168</c:v>
                </c:pt>
                <c:pt idx="4">
                  <c:v>168</c:v>
                </c:pt>
                <c:pt idx="5">
                  <c:v>168</c:v>
                </c:pt>
                <c:pt idx="6">
                  <c:v>168</c:v>
                </c:pt>
                <c:pt idx="7">
                  <c:v>168</c:v>
                </c:pt>
                <c:pt idx="8">
                  <c:v>168</c:v>
                </c:pt>
                <c:pt idx="9">
                  <c:v>168</c:v>
                </c:pt>
                <c:pt idx="10">
                  <c:v>168</c:v>
                </c:pt>
                <c:pt idx="11">
                  <c:v>168</c:v>
                </c:pt>
                <c:pt idx="12">
                  <c:v>168</c:v>
                </c:pt>
                <c:pt idx="13">
                  <c:v>168</c:v>
                </c:pt>
                <c:pt idx="14">
                  <c:v>168</c:v>
                </c:pt>
                <c:pt idx="15">
                  <c:v>168</c:v>
                </c:pt>
                <c:pt idx="16">
                  <c:v>168</c:v>
                </c:pt>
                <c:pt idx="17">
                  <c:v>166</c:v>
                </c:pt>
                <c:pt idx="18">
                  <c:v>166</c:v>
                </c:pt>
                <c:pt idx="19">
                  <c:v>166</c:v>
                </c:pt>
                <c:pt idx="20">
                  <c:v>166</c:v>
                </c:pt>
                <c:pt idx="21">
                  <c:v>166</c:v>
                </c:pt>
                <c:pt idx="22">
                  <c:v>166</c:v>
                </c:pt>
                <c:pt idx="23">
                  <c:v>166</c:v>
                </c:pt>
                <c:pt idx="24">
                  <c:v>166</c:v>
                </c:pt>
                <c:pt idx="25">
                  <c:v>166</c:v>
                </c:pt>
                <c:pt idx="26">
                  <c:v>166</c:v>
                </c:pt>
                <c:pt idx="27">
                  <c:v>162</c:v>
                </c:pt>
                <c:pt idx="28">
                  <c:v>162</c:v>
                </c:pt>
                <c:pt idx="29">
                  <c:v>156</c:v>
                </c:pt>
                <c:pt idx="30">
                  <c:v>156</c:v>
                </c:pt>
                <c:pt idx="31">
                  <c:v>156</c:v>
                </c:pt>
                <c:pt idx="32">
                  <c:v>156</c:v>
                </c:pt>
              </c:numCache>
            </c:numRef>
          </c:xVal>
          <c:yVal>
            <c:numRef>
              <c:f>Sheet1!$D$563:$D$595</c:f>
              <c:numCache>
                <c:formatCode>General</c:formatCode>
                <c:ptCount val="33"/>
                <c:pt idx="0">
                  <c:v>121.0000000000008</c:v>
                </c:pt>
                <c:pt idx="1">
                  <c:v>121.0000000000008</c:v>
                </c:pt>
                <c:pt idx="2">
                  <c:v>120.99999999999959</c:v>
                </c:pt>
                <c:pt idx="3">
                  <c:v>121.00000000000024</c:v>
                </c:pt>
                <c:pt idx="4">
                  <c:v>120.9999999999997</c:v>
                </c:pt>
                <c:pt idx="5">
                  <c:v>120.9999999999999</c:v>
                </c:pt>
                <c:pt idx="6">
                  <c:v>121.0000000000002</c:v>
                </c:pt>
                <c:pt idx="7">
                  <c:v>121.00000000000028</c:v>
                </c:pt>
                <c:pt idx="8">
                  <c:v>121</c:v>
                </c:pt>
                <c:pt idx="9">
                  <c:v>120.99999999999991</c:v>
                </c:pt>
                <c:pt idx="10">
                  <c:v>121.00000000000006</c:v>
                </c:pt>
                <c:pt idx="11">
                  <c:v>121.00000000000001</c:v>
                </c:pt>
                <c:pt idx="12">
                  <c:v>120.99999999999987</c:v>
                </c:pt>
                <c:pt idx="13">
                  <c:v>121.00000000000004</c:v>
                </c:pt>
                <c:pt idx="14">
                  <c:v>121.00000000000004</c:v>
                </c:pt>
                <c:pt idx="15">
                  <c:v>120.99999999999994</c:v>
                </c:pt>
                <c:pt idx="16">
                  <c:v>120.99999999999999</c:v>
                </c:pt>
                <c:pt idx="17">
                  <c:v>122.99999999999993</c:v>
                </c:pt>
                <c:pt idx="18">
                  <c:v>123.0000000000001</c:v>
                </c:pt>
                <c:pt idx="19">
                  <c:v>123.00000000000004</c:v>
                </c:pt>
                <c:pt idx="20">
                  <c:v>123.00000000000006</c:v>
                </c:pt>
                <c:pt idx="21">
                  <c:v>122.99999999999996</c:v>
                </c:pt>
                <c:pt idx="22">
                  <c:v>122.99999999999994</c:v>
                </c:pt>
                <c:pt idx="23">
                  <c:v>122.99999999999987</c:v>
                </c:pt>
                <c:pt idx="24">
                  <c:v>123.00000000000011</c:v>
                </c:pt>
                <c:pt idx="25">
                  <c:v>123.00000000000003</c:v>
                </c:pt>
                <c:pt idx="26">
                  <c:v>123.00000000000006</c:v>
                </c:pt>
                <c:pt idx="27">
                  <c:v>123.99999999999996</c:v>
                </c:pt>
                <c:pt idx="28">
                  <c:v>123.99999999999987</c:v>
                </c:pt>
                <c:pt idx="29">
                  <c:v>125</c:v>
                </c:pt>
                <c:pt idx="30">
                  <c:v>125.00000000000007</c:v>
                </c:pt>
                <c:pt idx="31">
                  <c:v>125</c:v>
                </c:pt>
                <c:pt idx="32">
                  <c:v>124.99999999999999</c:v>
                </c:pt>
              </c:numCache>
            </c:numRef>
          </c:yVal>
          <c:smooth val="1"/>
        </c:ser>
        <c:ser>
          <c:idx val="19"/>
          <c:order val="19"/>
          <c:tx>
            <c:v>B=95</c:v>
          </c:tx>
          <c:marker>
            <c:symbol val="none"/>
          </c:marker>
          <c:xVal>
            <c:numRef>
              <c:f>Sheet1!$C$596:$C$628</c:f>
              <c:numCache>
                <c:formatCode>General</c:formatCode>
                <c:ptCount val="33"/>
                <c:pt idx="0">
                  <c:v>176</c:v>
                </c:pt>
                <c:pt idx="1">
                  <c:v>176</c:v>
                </c:pt>
                <c:pt idx="2">
                  <c:v>176</c:v>
                </c:pt>
                <c:pt idx="3">
                  <c:v>176</c:v>
                </c:pt>
                <c:pt idx="4">
                  <c:v>176</c:v>
                </c:pt>
                <c:pt idx="5">
                  <c:v>176</c:v>
                </c:pt>
                <c:pt idx="6">
                  <c:v>176</c:v>
                </c:pt>
                <c:pt idx="7">
                  <c:v>176</c:v>
                </c:pt>
                <c:pt idx="8">
                  <c:v>176</c:v>
                </c:pt>
                <c:pt idx="9">
                  <c:v>176</c:v>
                </c:pt>
                <c:pt idx="10">
                  <c:v>176</c:v>
                </c:pt>
                <c:pt idx="11">
                  <c:v>176</c:v>
                </c:pt>
                <c:pt idx="12">
                  <c:v>176</c:v>
                </c:pt>
                <c:pt idx="13">
                  <c:v>176</c:v>
                </c:pt>
                <c:pt idx="14">
                  <c:v>176</c:v>
                </c:pt>
                <c:pt idx="15">
                  <c:v>176</c:v>
                </c:pt>
                <c:pt idx="16">
                  <c:v>176</c:v>
                </c:pt>
                <c:pt idx="17">
                  <c:v>176</c:v>
                </c:pt>
                <c:pt idx="18">
                  <c:v>176</c:v>
                </c:pt>
                <c:pt idx="19">
                  <c:v>176</c:v>
                </c:pt>
                <c:pt idx="20">
                  <c:v>176</c:v>
                </c:pt>
                <c:pt idx="21">
                  <c:v>176</c:v>
                </c:pt>
                <c:pt idx="22">
                  <c:v>174</c:v>
                </c:pt>
                <c:pt idx="23">
                  <c:v>174</c:v>
                </c:pt>
                <c:pt idx="24">
                  <c:v>174</c:v>
                </c:pt>
                <c:pt idx="25">
                  <c:v>174</c:v>
                </c:pt>
                <c:pt idx="26">
                  <c:v>174</c:v>
                </c:pt>
                <c:pt idx="27">
                  <c:v>166</c:v>
                </c:pt>
                <c:pt idx="28">
                  <c:v>166</c:v>
                </c:pt>
                <c:pt idx="29">
                  <c:v>166</c:v>
                </c:pt>
                <c:pt idx="30">
                  <c:v>166</c:v>
                </c:pt>
                <c:pt idx="31">
                  <c:v>166</c:v>
                </c:pt>
                <c:pt idx="32">
                  <c:v>166</c:v>
                </c:pt>
              </c:numCache>
            </c:numRef>
          </c:xVal>
          <c:yVal>
            <c:numRef>
              <c:f>Sheet1!$D$596:$D$628</c:f>
              <c:numCache>
                <c:formatCode>General</c:formatCode>
                <c:ptCount val="33"/>
                <c:pt idx="0">
                  <c:v>121.99999999999989</c:v>
                </c:pt>
                <c:pt idx="1">
                  <c:v>122.00000000000131</c:v>
                </c:pt>
                <c:pt idx="2">
                  <c:v>121.99999999999949</c:v>
                </c:pt>
                <c:pt idx="3">
                  <c:v>122.00000000000018</c:v>
                </c:pt>
                <c:pt idx="4">
                  <c:v>121.99999999999989</c:v>
                </c:pt>
                <c:pt idx="5">
                  <c:v>122.00000000000006</c:v>
                </c:pt>
                <c:pt idx="6">
                  <c:v>122.00000000000018</c:v>
                </c:pt>
                <c:pt idx="7">
                  <c:v>122.00000000000001</c:v>
                </c:pt>
                <c:pt idx="8">
                  <c:v>122</c:v>
                </c:pt>
                <c:pt idx="9">
                  <c:v>121.99999999999997</c:v>
                </c:pt>
                <c:pt idx="10">
                  <c:v>121.99999999999999</c:v>
                </c:pt>
                <c:pt idx="11">
                  <c:v>121.99999999999994</c:v>
                </c:pt>
                <c:pt idx="12">
                  <c:v>121.99999999999997</c:v>
                </c:pt>
                <c:pt idx="13">
                  <c:v>122.0000000000001</c:v>
                </c:pt>
                <c:pt idx="14">
                  <c:v>122.00000000000006</c:v>
                </c:pt>
                <c:pt idx="15">
                  <c:v>121.99999999999999</c:v>
                </c:pt>
                <c:pt idx="16">
                  <c:v>122.00000000000003</c:v>
                </c:pt>
                <c:pt idx="17">
                  <c:v>121.99999999999989</c:v>
                </c:pt>
                <c:pt idx="18">
                  <c:v>122.00000000000013</c:v>
                </c:pt>
                <c:pt idx="19">
                  <c:v>122.00000000000007</c:v>
                </c:pt>
                <c:pt idx="20">
                  <c:v>122.00000000000006</c:v>
                </c:pt>
                <c:pt idx="21">
                  <c:v>121.99999999999996</c:v>
                </c:pt>
                <c:pt idx="22">
                  <c:v>122.99999999999997</c:v>
                </c:pt>
                <c:pt idx="23">
                  <c:v>122.99999999999987</c:v>
                </c:pt>
                <c:pt idx="24">
                  <c:v>123.00000000000009</c:v>
                </c:pt>
                <c:pt idx="25">
                  <c:v>123.00000000000006</c:v>
                </c:pt>
                <c:pt idx="26">
                  <c:v>123.00000000000006</c:v>
                </c:pt>
                <c:pt idx="27">
                  <c:v>124.99999999999999</c:v>
                </c:pt>
                <c:pt idx="28">
                  <c:v>124.9999999999999</c:v>
                </c:pt>
                <c:pt idx="29">
                  <c:v>124.99999999999999</c:v>
                </c:pt>
                <c:pt idx="30">
                  <c:v>125.00000000000006</c:v>
                </c:pt>
                <c:pt idx="31">
                  <c:v>124.99999999999999</c:v>
                </c:pt>
                <c:pt idx="32">
                  <c:v>125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1701632"/>
        <c:axId val="91703552"/>
      </c:scatterChart>
      <c:valAx>
        <c:axId val="917016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Edges Shared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91703552"/>
        <c:crosses val="autoZero"/>
        <c:crossBetween val="midCat"/>
      </c:valAx>
      <c:valAx>
        <c:axId val="91703552"/>
        <c:scaling>
          <c:orientation val="minMax"/>
        </c:scaling>
        <c:delete val="0"/>
        <c:axPos val="l"/>
        <c:majorGridlines/>
        <c:title>
          <c:tx>
            <c:rich>
              <a:bodyPr rot="0" vert="wordArtVert"/>
              <a:lstStyle/>
              <a:p>
                <a:pPr>
                  <a:defRPr/>
                </a:pPr>
                <a:r>
                  <a:rPr lang="en-US"/>
                  <a:t>Species Conserved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91701632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C81F9-C57E-4AE3-9A1D-1F38256AB602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38A32B-BD21-44D4-A39F-5E145F460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983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dirty="0" smtClean="0"/>
          </a:p>
          <a:p>
            <a:r>
              <a:rPr lang="en-US" sz="1600" dirty="0" smtClean="0"/>
              <a:t>Called “integer” programing because the variables (the Si) can only be integers. We</a:t>
            </a:r>
            <a:r>
              <a:rPr lang="en-US" sz="1600" baseline="0" dirty="0" smtClean="0"/>
              <a:t> assume we cannot buy half of a site.  If we were to try to subdivide a site, we lose population information</a:t>
            </a:r>
            <a:endParaRPr lang="en-US" sz="1600" dirty="0" smtClean="0"/>
          </a:p>
          <a:p>
            <a:r>
              <a:rPr lang="en-US" sz="1600" dirty="0" smtClean="0"/>
              <a:t>Define</a:t>
            </a:r>
            <a:r>
              <a:rPr lang="en-US" sz="1600" baseline="0" dirty="0" smtClean="0"/>
              <a:t> the model technically</a:t>
            </a:r>
          </a:p>
          <a:p>
            <a:pPr marL="228600" indent="-228600">
              <a:buAutoNum type="arabicParenR"/>
            </a:pPr>
            <a:r>
              <a:rPr lang="en-US" sz="1600" baseline="0" dirty="0" smtClean="0"/>
              <a:t>Binary variable- either we select the site and give it a value of 1 or we do not and set it equal to zero</a:t>
            </a:r>
          </a:p>
          <a:p>
            <a:pPr marL="228600" indent="-228600">
              <a:buAutoNum type="arabicParenR"/>
            </a:pPr>
            <a:r>
              <a:rPr lang="en-US" sz="1600" baseline="0" dirty="0" smtClean="0"/>
              <a:t>Objective- the thing we want to maximize.  In this case we want to maximize the total number of species represented</a:t>
            </a:r>
          </a:p>
          <a:p>
            <a:pPr marL="228600" indent="-228600">
              <a:buAutoNum type="arabicParenR"/>
            </a:pPr>
            <a:r>
              <a:rPr lang="en-US" sz="1600" baseline="0" dirty="0" smtClean="0"/>
              <a:t>The constraint- we can only spend a certain amount of money.  We assume each site costs one unit, so</a:t>
            </a:r>
            <a:endParaRPr lang="en-US" sz="1600" dirty="0" smtClean="0"/>
          </a:p>
          <a:p>
            <a:r>
              <a:rPr lang="en-US" sz="1600" dirty="0" smtClean="0"/>
              <a:t>This is the ‘maximum coverage’ model.</a:t>
            </a:r>
            <a:r>
              <a:rPr lang="en-US" sz="1600" baseline="0" dirty="0" smtClean="0"/>
              <a:t>  Mathematically, we take the set of all interesting species and treat the representation in each site as a subset of all of the species.  Given that we can only choose a certain number of sites, we want to find the solution which maximizes the coverage our selected subsets have on the set of species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9F68A-3A26-412E-8F8C-7BECC7BF0B4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438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dirty="0" smtClean="0"/>
          </a:p>
          <a:p>
            <a:r>
              <a:rPr lang="en-US" sz="1600" dirty="0" smtClean="0"/>
              <a:t>Called “integer” programing because the variables (the Si) can only be integers. We</a:t>
            </a:r>
            <a:r>
              <a:rPr lang="en-US" sz="1600" baseline="0" dirty="0" smtClean="0"/>
              <a:t> assume we cannot buy half of a site.  If we were to try to subdivide a site, we lose population information</a:t>
            </a:r>
            <a:endParaRPr lang="en-US" sz="1600" dirty="0" smtClean="0"/>
          </a:p>
          <a:p>
            <a:r>
              <a:rPr lang="en-US" sz="1600" dirty="0" smtClean="0"/>
              <a:t>Define</a:t>
            </a:r>
            <a:r>
              <a:rPr lang="en-US" sz="1600" baseline="0" dirty="0" smtClean="0"/>
              <a:t> the model technically</a:t>
            </a:r>
          </a:p>
          <a:p>
            <a:pPr marL="228600" indent="-228600">
              <a:buAutoNum type="arabicParenR"/>
            </a:pPr>
            <a:r>
              <a:rPr lang="en-US" sz="1600" baseline="0" dirty="0" smtClean="0"/>
              <a:t>Binary variable- either we select the site and give it a value of 1 or we do not and set it equal to zero</a:t>
            </a:r>
          </a:p>
          <a:p>
            <a:pPr marL="228600" indent="-228600">
              <a:buAutoNum type="arabicParenR"/>
            </a:pPr>
            <a:r>
              <a:rPr lang="en-US" sz="1600" baseline="0" dirty="0" smtClean="0"/>
              <a:t>Objective- the thing we want to maximize.  In this case we want to maximize the total number of species represented</a:t>
            </a:r>
          </a:p>
          <a:p>
            <a:pPr marL="228600" indent="-228600">
              <a:buAutoNum type="arabicParenR"/>
            </a:pPr>
            <a:r>
              <a:rPr lang="en-US" sz="1600" baseline="0" dirty="0" smtClean="0"/>
              <a:t>The constraint- we can only spend a certain amount of money.  We assume each site costs one unit, so</a:t>
            </a:r>
            <a:endParaRPr lang="en-US" sz="1600" dirty="0" smtClean="0"/>
          </a:p>
          <a:p>
            <a:r>
              <a:rPr lang="en-US" sz="1600" dirty="0" smtClean="0"/>
              <a:t>This is the ‘maximum coverage’ model.</a:t>
            </a:r>
            <a:r>
              <a:rPr lang="en-US" sz="1600" baseline="0" dirty="0" smtClean="0"/>
              <a:t>  Mathematically, we take the set of all interesting species and treat the representation in each site as a subset of all of the species.  Given that we can only choose a certain number of sites, we want to find the solution which maximizes the coverage our selected subsets have on the set of species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9F68A-3A26-412E-8F8C-7BECC7BF0B4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438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9D5CF-DA81-4B15-A6B3-9A4028886B73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F5DE5-0E8B-433C-B127-D32FAF3D8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757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9D5CF-DA81-4B15-A6B3-9A4028886B73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F5DE5-0E8B-433C-B127-D32FAF3D8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72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9D5CF-DA81-4B15-A6B3-9A4028886B73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F5DE5-0E8B-433C-B127-D32FAF3D8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54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9D5CF-DA81-4B15-A6B3-9A4028886B73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F5DE5-0E8B-433C-B127-D32FAF3D8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921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9D5CF-DA81-4B15-A6B3-9A4028886B73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F5DE5-0E8B-433C-B127-D32FAF3D8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2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9D5CF-DA81-4B15-A6B3-9A4028886B73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F5DE5-0E8B-433C-B127-D32FAF3D8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377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9D5CF-DA81-4B15-A6B3-9A4028886B73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F5DE5-0E8B-433C-B127-D32FAF3D8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012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9D5CF-DA81-4B15-A6B3-9A4028886B73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F5DE5-0E8B-433C-B127-D32FAF3D8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74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9D5CF-DA81-4B15-A6B3-9A4028886B73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F5DE5-0E8B-433C-B127-D32FAF3D8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970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9D5CF-DA81-4B15-A6B3-9A4028886B73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F5DE5-0E8B-433C-B127-D32FAF3D8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566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9D5CF-DA81-4B15-A6B3-9A4028886B73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F5DE5-0E8B-433C-B127-D32FAF3D8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84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9D5CF-DA81-4B15-A6B3-9A4028886B73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F5DE5-0E8B-433C-B127-D32FAF3D8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000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Optimization of Land Selection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Zachary </a:t>
            </a:r>
            <a:r>
              <a:rPr lang="en-US" dirty="0" err="1" smtClean="0"/>
              <a:t>Schutzman</a:t>
            </a:r>
            <a:endParaRPr lang="en-US" dirty="0" smtClean="0"/>
          </a:p>
          <a:p>
            <a:r>
              <a:rPr lang="en-US" dirty="0" smtClean="0"/>
              <a:t>Independent Study (EC492)</a:t>
            </a:r>
          </a:p>
          <a:p>
            <a:r>
              <a:rPr lang="en-US" dirty="0" smtClean="0"/>
              <a:t>April,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6" descr="book re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99" y="1600200"/>
            <a:ext cx="263186" cy="335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187254" y="194893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(3,2)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2402357" y="442172"/>
            <a:ext cx="825739" cy="335269"/>
            <a:chOff x="2286000" y="534201"/>
            <a:chExt cx="825739" cy="335269"/>
          </a:xfrm>
        </p:grpSpPr>
        <p:pic>
          <p:nvPicPr>
            <p:cNvPr id="27" name="Picture 6" descr="book red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0" y="534201"/>
              <a:ext cx="263186" cy="335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7" descr="simple calculator 0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6999" y="549228"/>
              <a:ext cx="444740" cy="3052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0" name="Group 39"/>
          <p:cNvGrpSpPr/>
          <p:nvPr/>
        </p:nvGrpSpPr>
        <p:grpSpPr>
          <a:xfrm>
            <a:off x="2428249" y="1476895"/>
            <a:ext cx="773954" cy="392954"/>
            <a:chOff x="2286000" y="1329054"/>
            <a:chExt cx="773954" cy="392954"/>
          </a:xfrm>
        </p:grpSpPr>
        <p:pic>
          <p:nvPicPr>
            <p:cNvPr id="29" name="Picture 6" descr="book red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0" y="1386524"/>
              <a:ext cx="263186" cy="335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10" descr="bag lunch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7000" y="1329054"/>
              <a:ext cx="392954" cy="3929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" name="Group 40"/>
          <p:cNvGrpSpPr/>
          <p:nvPr/>
        </p:nvGrpSpPr>
        <p:grpSpPr>
          <a:xfrm>
            <a:off x="2418892" y="2569303"/>
            <a:ext cx="792668" cy="335269"/>
            <a:chOff x="2286000" y="2133600"/>
            <a:chExt cx="792668" cy="335269"/>
          </a:xfrm>
        </p:grpSpPr>
        <p:pic>
          <p:nvPicPr>
            <p:cNvPr id="31" name="Picture 6" descr="book red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0" y="2133600"/>
              <a:ext cx="263186" cy="335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12" descr="laptop 0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0071" y="2155001"/>
              <a:ext cx="378597" cy="2924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5" name="TextBox 44"/>
          <p:cNvSpPr txBox="1"/>
          <p:nvPr/>
        </p:nvSpPr>
        <p:spPr>
          <a:xfrm>
            <a:off x="2475340" y="777441"/>
            <a:ext cx="617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(4,3)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475340" y="1869849"/>
            <a:ext cx="617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(5,5)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475340" y="2913045"/>
            <a:ext cx="617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(7,6)</a:t>
            </a:r>
          </a:p>
        </p:txBody>
      </p:sp>
      <p:cxnSp>
        <p:nvCxnSpPr>
          <p:cNvPr id="5" name="Straight Connector 4"/>
          <p:cNvCxnSpPr>
            <a:endCxn id="28" idx="1"/>
          </p:cNvCxnSpPr>
          <p:nvPr/>
        </p:nvCxnSpPr>
        <p:spPr>
          <a:xfrm flipV="1">
            <a:off x="495992" y="609806"/>
            <a:ext cx="2287364" cy="115802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30" idx="1"/>
          </p:cNvCxnSpPr>
          <p:nvPr/>
        </p:nvCxnSpPr>
        <p:spPr>
          <a:xfrm flipV="1">
            <a:off x="495992" y="1673372"/>
            <a:ext cx="2313257" cy="9446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32" idx="1"/>
          </p:cNvCxnSpPr>
          <p:nvPr/>
        </p:nvCxnSpPr>
        <p:spPr>
          <a:xfrm>
            <a:off x="495992" y="1767834"/>
            <a:ext cx="2336971" cy="9691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49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6" descr="book re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99" y="1600200"/>
            <a:ext cx="263186" cy="335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187254" y="194893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(3,2)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2402357" y="442172"/>
            <a:ext cx="825739" cy="335269"/>
            <a:chOff x="2286000" y="534201"/>
            <a:chExt cx="825739" cy="335269"/>
          </a:xfrm>
        </p:grpSpPr>
        <p:pic>
          <p:nvPicPr>
            <p:cNvPr id="27" name="Picture 6" descr="book red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0" y="534201"/>
              <a:ext cx="263186" cy="335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7" descr="simple calculator 0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6999" y="549228"/>
              <a:ext cx="444740" cy="3052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0" name="Group 39"/>
          <p:cNvGrpSpPr/>
          <p:nvPr/>
        </p:nvGrpSpPr>
        <p:grpSpPr>
          <a:xfrm>
            <a:off x="2428249" y="1476895"/>
            <a:ext cx="773954" cy="392954"/>
            <a:chOff x="2286000" y="1329054"/>
            <a:chExt cx="773954" cy="392954"/>
          </a:xfrm>
        </p:grpSpPr>
        <p:pic>
          <p:nvPicPr>
            <p:cNvPr id="29" name="Picture 6" descr="book red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0" y="1386524"/>
              <a:ext cx="263186" cy="335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10" descr="bag lunch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7000" y="1329054"/>
              <a:ext cx="392954" cy="3929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" name="Group 40"/>
          <p:cNvGrpSpPr/>
          <p:nvPr/>
        </p:nvGrpSpPr>
        <p:grpSpPr>
          <a:xfrm>
            <a:off x="2418892" y="2569303"/>
            <a:ext cx="792668" cy="335269"/>
            <a:chOff x="2286000" y="2133600"/>
            <a:chExt cx="792668" cy="335269"/>
          </a:xfrm>
        </p:grpSpPr>
        <p:pic>
          <p:nvPicPr>
            <p:cNvPr id="31" name="Picture 6" descr="book red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0" y="2133600"/>
              <a:ext cx="263186" cy="335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12" descr="laptop 0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0071" y="2155001"/>
              <a:ext cx="378597" cy="2924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5" name="TextBox 44"/>
          <p:cNvSpPr txBox="1"/>
          <p:nvPr/>
        </p:nvSpPr>
        <p:spPr>
          <a:xfrm>
            <a:off x="2475340" y="777441"/>
            <a:ext cx="617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(4,3)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475340" y="1869849"/>
            <a:ext cx="617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(5,5)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475340" y="2913045"/>
            <a:ext cx="617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(7,6)</a:t>
            </a:r>
          </a:p>
        </p:txBody>
      </p:sp>
      <p:cxnSp>
        <p:nvCxnSpPr>
          <p:cNvPr id="5" name="Straight Connector 4"/>
          <p:cNvCxnSpPr>
            <a:endCxn id="28" idx="1"/>
          </p:cNvCxnSpPr>
          <p:nvPr/>
        </p:nvCxnSpPr>
        <p:spPr>
          <a:xfrm flipV="1">
            <a:off x="495992" y="609806"/>
            <a:ext cx="2287364" cy="115802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30" idx="1"/>
          </p:cNvCxnSpPr>
          <p:nvPr/>
        </p:nvCxnSpPr>
        <p:spPr>
          <a:xfrm flipV="1">
            <a:off x="495992" y="1673372"/>
            <a:ext cx="2313257" cy="9446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32" idx="1"/>
          </p:cNvCxnSpPr>
          <p:nvPr/>
        </p:nvCxnSpPr>
        <p:spPr>
          <a:xfrm>
            <a:off x="495992" y="1767834"/>
            <a:ext cx="2336971" cy="9691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/>
          <p:cNvCxnSpPr>
            <a:stCxn id="28" idx="1"/>
          </p:cNvCxnSpPr>
          <p:nvPr/>
        </p:nvCxnSpPr>
        <p:spPr>
          <a:xfrm>
            <a:off x="2783356" y="609806"/>
            <a:ext cx="2879510" cy="8670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5043570" y="1280418"/>
            <a:ext cx="1307354" cy="392954"/>
            <a:chOff x="4953000" y="515856"/>
            <a:chExt cx="1307354" cy="392954"/>
          </a:xfrm>
        </p:grpSpPr>
        <p:grpSp>
          <p:nvGrpSpPr>
            <p:cNvPr id="69" name="Group 68"/>
            <p:cNvGrpSpPr/>
            <p:nvPr/>
          </p:nvGrpSpPr>
          <p:grpSpPr>
            <a:xfrm>
              <a:off x="4953000" y="544699"/>
              <a:ext cx="825739" cy="335269"/>
              <a:chOff x="2286000" y="534201"/>
              <a:chExt cx="825739" cy="335269"/>
            </a:xfrm>
          </p:grpSpPr>
          <p:pic>
            <p:nvPicPr>
              <p:cNvPr id="71" name="Picture 6" descr="book red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6000" y="534201"/>
                <a:ext cx="263186" cy="3352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2" name="Picture 71" descr="simple calculator 0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66999" y="549228"/>
                <a:ext cx="444740" cy="3052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70" name="Picture 10" descr="bag lunch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400" y="515856"/>
              <a:ext cx="392954" cy="3929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3" name="Group 72"/>
          <p:cNvGrpSpPr/>
          <p:nvPr/>
        </p:nvGrpSpPr>
        <p:grpSpPr>
          <a:xfrm>
            <a:off x="5059497" y="2452181"/>
            <a:ext cx="1211435" cy="335269"/>
            <a:chOff x="5084593" y="2054515"/>
            <a:chExt cx="1211435" cy="335269"/>
          </a:xfrm>
        </p:grpSpPr>
        <p:grpSp>
          <p:nvGrpSpPr>
            <p:cNvPr id="74" name="Group 73"/>
            <p:cNvGrpSpPr/>
            <p:nvPr/>
          </p:nvGrpSpPr>
          <p:grpSpPr>
            <a:xfrm>
              <a:off x="5084593" y="2054515"/>
              <a:ext cx="825739" cy="335269"/>
              <a:chOff x="2286000" y="534201"/>
              <a:chExt cx="825739" cy="335269"/>
            </a:xfrm>
          </p:grpSpPr>
          <p:pic>
            <p:nvPicPr>
              <p:cNvPr id="76" name="Picture 6" descr="book red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6000" y="534201"/>
                <a:ext cx="263186" cy="3352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7" name="Picture 76" descr="simple calculator 0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66999" y="549228"/>
                <a:ext cx="444740" cy="3052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75" name="Picture 12" descr="laptop 0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431" y="2075916"/>
              <a:ext cx="378597" cy="2924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8" name="Group 77"/>
          <p:cNvGrpSpPr/>
          <p:nvPr/>
        </p:nvGrpSpPr>
        <p:grpSpPr>
          <a:xfrm>
            <a:off x="5088939" y="3566259"/>
            <a:ext cx="1152551" cy="392954"/>
            <a:chOff x="5169392" y="3097711"/>
            <a:chExt cx="1152551" cy="392954"/>
          </a:xfrm>
        </p:grpSpPr>
        <p:grpSp>
          <p:nvGrpSpPr>
            <p:cNvPr id="79" name="Group 78"/>
            <p:cNvGrpSpPr/>
            <p:nvPr/>
          </p:nvGrpSpPr>
          <p:grpSpPr>
            <a:xfrm>
              <a:off x="5169392" y="3097711"/>
              <a:ext cx="773954" cy="392954"/>
              <a:chOff x="2286000" y="1329054"/>
              <a:chExt cx="773954" cy="392954"/>
            </a:xfrm>
          </p:grpSpPr>
          <p:pic>
            <p:nvPicPr>
              <p:cNvPr id="81" name="Picture 6" descr="book red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6000" y="1386524"/>
                <a:ext cx="263186" cy="3352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2" name="Picture 10" descr="bag lunch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67000" y="1329054"/>
                <a:ext cx="392954" cy="3929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80" name="Picture 12" descr="laptop 0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346" y="3176582"/>
              <a:ext cx="378597" cy="2924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3" name="TextBox 82"/>
          <p:cNvSpPr txBox="1"/>
          <p:nvPr/>
        </p:nvSpPr>
        <p:spPr>
          <a:xfrm>
            <a:off x="5347939" y="1685183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(6,6)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5347938" y="2763945"/>
            <a:ext cx="617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(8,7)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5347938" y="3959213"/>
            <a:ext cx="617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(9,9)</a:t>
            </a:r>
            <a:endParaRPr lang="en-US" dirty="0"/>
          </a:p>
        </p:txBody>
      </p:sp>
      <p:cxnSp>
        <p:nvCxnSpPr>
          <p:cNvPr id="8" name="Straight Connector 7"/>
          <p:cNvCxnSpPr>
            <a:stCxn id="28" idx="1"/>
          </p:cNvCxnSpPr>
          <p:nvPr/>
        </p:nvCxnSpPr>
        <p:spPr>
          <a:xfrm>
            <a:off x="2783356" y="609806"/>
            <a:ext cx="2883060" cy="20100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30" idx="1"/>
          </p:cNvCxnSpPr>
          <p:nvPr/>
        </p:nvCxnSpPr>
        <p:spPr>
          <a:xfrm flipV="1">
            <a:off x="2809249" y="1476895"/>
            <a:ext cx="2837690" cy="1964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30" idx="1"/>
          </p:cNvCxnSpPr>
          <p:nvPr/>
        </p:nvCxnSpPr>
        <p:spPr>
          <a:xfrm>
            <a:off x="2809249" y="1673372"/>
            <a:ext cx="2857167" cy="21179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2312308" y="2364916"/>
            <a:ext cx="942096" cy="815011"/>
          </a:xfrm>
          <a:prstGeom prst="mathMultiply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87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6" descr="book re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99" y="1600200"/>
            <a:ext cx="263186" cy="335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187254" y="194893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(3,2)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2402357" y="442172"/>
            <a:ext cx="825739" cy="335269"/>
            <a:chOff x="2286000" y="534201"/>
            <a:chExt cx="825739" cy="335269"/>
          </a:xfrm>
        </p:grpSpPr>
        <p:pic>
          <p:nvPicPr>
            <p:cNvPr id="27" name="Picture 6" descr="book red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0" y="534201"/>
              <a:ext cx="263186" cy="335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7" descr="simple calculator 0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6999" y="549228"/>
              <a:ext cx="444740" cy="3052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0" name="Group 39"/>
          <p:cNvGrpSpPr/>
          <p:nvPr/>
        </p:nvGrpSpPr>
        <p:grpSpPr>
          <a:xfrm>
            <a:off x="2428249" y="1476895"/>
            <a:ext cx="773954" cy="392954"/>
            <a:chOff x="2286000" y="1329054"/>
            <a:chExt cx="773954" cy="392954"/>
          </a:xfrm>
        </p:grpSpPr>
        <p:pic>
          <p:nvPicPr>
            <p:cNvPr id="29" name="Picture 6" descr="book red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0" y="1386524"/>
              <a:ext cx="263186" cy="335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10" descr="bag lunch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7000" y="1329054"/>
              <a:ext cx="392954" cy="3929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" name="Group 40"/>
          <p:cNvGrpSpPr/>
          <p:nvPr/>
        </p:nvGrpSpPr>
        <p:grpSpPr>
          <a:xfrm>
            <a:off x="2418892" y="2569303"/>
            <a:ext cx="792668" cy="335269"/>
            <a:chOff x="2286000" y="2133600"/>
            <a:chExt cx="792668" cy="335269"/>
          </a:xfrm>
        </p:grpSpPr>
        <p:pic>
          <p:nvPicPr>
            <p:cNvPr id="31" name="Picture 6" descr="book red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0" y="2133600"/>
              <a:ext cx="263186" cy="335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12" descr="laptop 0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0071" y="2155001"/>
              <a:ext cx="378597" cy="2924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5" name="TextBox 44"/>
          <p:cNvSpPr txBox="1"/>
          <p:nvPr/>
        </p:nvSpPr>
        <p:spPr>
          <a:xfrm>
            <a:off x="2475340" y="777441"/>
            <a:ext cx="617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(4,3)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475340" y="1869849"/>
            <a:ext cx="617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(5,5)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475340" y="2913045"/>
            <a:ext cx="617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(7,6)</a:t>
            </a:r>
          </a:p>
        </p:txBody>
      </p:sp>
      <p:cxnSp>
        <p:nvCxnSpPr>
          <p:cNvPr id="5" name="Straight Connector 4"/>
          <p:cNvCxnSpPr>
            <a:endCxn id="28" idx="1"/>
          </p:cNvCxnSpPr>
          <p:nvPr/>
        </p:nvCxnSpPr>
        <p:spPr>
          <a:xfrm flipV="1">
            <a:off x="495992" y="609806"/>
            <a:ext cx="2287364" cy="115802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30" idx="1"/>
          </p:cNvCxnSpPr>
          <p:nvPr/>
        </p:nvCxnSpPr>
        <p:spPr>
          <a:xfrm flipV="1">
            <a:off x="495992" y="1673372"/>
            <a:ext cx="2313257" cy="9446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32" idx="1"/>
          </p:cNvCxnSpPr>
          <p:nvPr/>
        </p:nvCxnSpPr>
        <p:spPr>
          <a:xfrm>
            <a:off x="495992" y="1767834"/>
            <a:ext cx="2336971" cy="9691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/>
          <p:cNvCxnSpPr>
            <a:stCxn id="28" idx="1"/>
          </p:cNvCxnSpPr>
          <p:nvPr/>
        </p:nvCxnSpPr>
        <p:spPr>
          <a:xfrm>
            <a:off x="2783356" y="609806"/>
            <a:ext cx="2879510" cy="8670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5043570" y="1280418"/>
            <a:ext cx="1307354" cy="392954"/>
            <a:chOff x="4953000" y="515856"/>
            <a:chExt cx="1307354" cy="392954"/>
          </a:xfrm>
        </p:grpSpPr>
        <p:grpSp>
          <p:nvGrpSpPr>
            <p:cNvPr id="69" name="Group 68"/>
            <p:cNvGrpSpPr/>
            <p:nvPr/>
          </p:nvGrpSpPr>
          <p:grpSpPr>
            <a:xfrm>
              <a:off x="4953000" y="544699"/>
              <a:ext cx="825739" cy="335269"/>
              <a:chOff x="2286000" y="534201"/>
              <a:chExt cx="825739" cy="335269"/>
            </a:xfrm>
          </p:grpSpPr>
          <p:pic>
            <p:nvPicPr>
              <p:cNvPr id="71" name="Picture 6" descr="book red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6000" y="534201"/>
                <a:ext cx="263186" cy="3352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2" name="Picture 71" descr="simple calculator 0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66999" y="549228"/>
                <a:ext cx="444740" cy="3052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70" name="Picture 10" descr="bag lunch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400" y="515856"/>
              <a:ext cx="392954" cy="3929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3" name="Group 72"/>
          <p:cNvGrpSpPr/>
          <p:nvPr/>
        </p:nvGrpSpPr>
        <p:grpSpPr>
          <a:xfrm>
            <a:off x="5059497" y="2452181"/>
            <a:ext cx="1211435" cy="335269"/>
            <a:chOff x="5084593" y="2054515"/>
            <a:chExt cx="1211435" cy="335269"/>
          </a:xfrm>
        </p:grpSpPr>
        <p:grpSp>
          <p:nvGrpSpPr>
            <p:cNvPr id="74" name="Group 73"/>
            <p:cNvGrpSpPr/>
            <p:nvPr/>
          </p:nvGrpSpPr>
          <p:grpSpPr>
            <a:xfrm>
              <a:off x="5084593" y="2054515"/>
              <a:ext cx="825739" cy="335269"/>
              <a:chOff x="2286000" y="534201"/>
              <a:chExt cx="825739" cy="335269"/>
            </a:xfrm>
          </p:grpSpPr>
          <p:pic>
            <p:nvPicPr>
              <p:cNvPr id="76" name="Picture 6" descr="book red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6000" y="534201"/>
                <a:ext cx="263186" cy="3352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7" name="Picture 76" descr="simple calculator 0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66999" y="549228"/>
                <a:ext cx="444740" cy="3052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75" name="Picture 12" descr="laptop 0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431" y="2075916"/>
              <a:ext cx="378597" cy="2924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8" name="Group 77"/>
          <p:cNvGrpSpPr/>
          <p:nvPr/>
        </p:nvGrpSpPr>
        <p:grpSpPr>
          <a:xfrm>
            <a:off x="5088939" y="3566259"/>
            <a:ext cx="1152551" cy="392954"/>
            <a:chOff x="5169392" y="3097711"/>
            <a:chExt cx="1152551" cy="392954"/>
          </a:xfrm>
        </p:grpSpPr>
        <p:grpSp>
          <p:nvGrpSpPr>
            <p:cNvPr id="79" name="Group 78"/>
            <p:cNvGrpSpPr/>
            <p:nvPr/>
          </p:nvGrpSpPr>
          <p:grpSpPr>
            <a:xfrm>
              <a:off x="5169392" y="3097711"/>
              <a:ext cx="773954" cy="392954"/>
              <a:chOff x="2286000" y="1329054"/>
              <a:chExt cx="773954" cy="392954"/>
            </a:xfrm>
          </p:grpSpPr>
          <p:pic>
            <p:nvPicPr>
              <p:cNvPr id="81" name="Picture 6" descr="book red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6000" y="1386524"/>
                <a:ext cx="263186" cy="3352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2" name="Picture 10" descr="bag lunch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67000" y="1329054"/>
                <a:ext cx="392954" cy="3929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80" name="Picture 12" descr="laptop 0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346" y="3176582"/>
              <a:ext cx="378597" cy="2924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3" name="TextBox 82"/>
          <p:cNvSpPr txBox="1"/>
          <p:nvPr/>
        </p:nvSpPr>
        <p:spPr>
          <a:xfrm>
            <a:off x="5347939" y="1685183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(6,6)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5347938" y="2763945"/>
            <a:ext cx="617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(8,7)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5347938" y="3959213"/>
            <a:ext cx="617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(9,9)</a:t>
            </a:r>
            <a:endParaRPr lang="en-US" dirty="0"/>
          </a:p>
        </p:txBody>
      </p:sp>
      <p:cxnSp>
        <p:nvCxnSpPr>
          <p:cNvPr id="8" name="Straight Connector 7"/>
          <p:cNvCxnSpPr>
            <a:stCxn id="28" idx="1"/>
          </p:cNvCxnSpPr>
          <p:nvPr/>
        </p:nvCxnSpPr>
        <p:spPr>
          <a:xfrm>
            <a:off x="2783356" y="609806"/>
            <a:ext cx="2883060" cy="20100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30" idx="1"/>
          </p:cNvCxnSpPr>
          <p:nvPr/>
        </p:nvCxnSpPr>
        <p:spPr>
          <a:xfrm flipV="1">
            <a:off x="2809249" y="1476895"/>
            <a:ext cx="2837690" cy="1964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30" idx="1"/>
          </p:cNvCxnSpPr>
          <p:nvPr/>
        </p:nvCxnSpPr>
        <p:spPr>
          <a:xfrm>
            <a:off x="2809249" y="1673372"/>
            <a:ext cx="2857167" cy="21179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2312308" y="2364916"/>
            <a:ext cx="942096" cy="815011"/>
          </a:xfrm>
          <a:prstGeom prst="mathMultiply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7162800" y="2936800"/>
            <a:ext cx="1685951" cy="392954"/>
            <a:chOff x="7162800" y="2936800"/>
            <a:chExt cx="1685951" cy="392954"/>
          </a:xfrm>
        </p:grpSpPr>
        <p:grpSp>
          <p:nvGrpSpPr>
            <p:cNvPr id="43" name="Group 42"/>
            <p:cNvGrpSpPr/>
            <p:nvPr/>
          </p:nvGrpSpPr>
          <p:grpSpPr>
            <a:xfrm>
              <a:off x="7162800" y="2936800"/>
              <a:ext cx="1307354" cy="392954"/>
              <a:chOff x="4953000" y="515856"/>
              <a:chExt cx="1307354" cy="392954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4953000" y="544699"/>
                <a:ext cx="825739" cy="335269"/>
                <a:chOff x="2286000" y="534201"/>
                <a:chExt cx="825739" cy="335269"/>
              </a:xfrm>
            </p:grpSpPr>
            <p:pic>
              <p:nvPicPr>
                <p:cNvPr id="50" name="Picture 6" descr="book red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86000" y="534201"/>
                  <a:ext cx="263186" cy="33526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1" name="Picture 50" descr="simple calculator 01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66999" y="549228"/>
                  <a:ext cx="444740" cy="3052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49" name="Picture 10" descr="bag lunch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67400" y="515856"/>
                <a:ext cx="392954" cy="3929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44" name="Picture 12" descr="laptop 0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70154" y="2993418"/>
              <a:ext cx="378597" cy="2924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2" name="TextBox 51"/>
          <p:cNvSpPr txBox="1"/>
          <p:nvPr/>
        </p:nvSpPr>
        <p:spPr>
          <a:xfrm>
            <a:off x="7646490" y="3285884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(10,10)</a:t>
            </a:r>
            <a:endParaRPr lang="en-US" dirty="0"/>
          </a:p>
        </p:txBody>
      </p:sp>
      <p:cxnSp>
        <p:nvCxnSpPr>
          <p:cNvPr id="4" name="Straight Connector 3"/>
          <p:cNvCxnSpPr>
            <a:endCxn id="49" idx="1"/>
          </p:cNvCxnSpPr>
          <p:nvPr/>
        </p:nvCxnSpPr>
        <p:spPr>
          <a:xfrm>
            <a:off x="5662866" y="1476895"/>
            <a:ext cx="2414334" cy="165638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Multiply 55"/>
          <p:cNvSpPr/>
          <p:nvPr/>
        </p:nvSpPr>
        <p:spPr>
          <a:xfrm>
            <a:off x="5165351" y="2212309"/>
            <a:ext cx="942096" cy="815011"/>
          </a:xfrm>
          <a:prstGeom prst="mathMultiply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Multiply 56"/>
          <p:cNvSpPr/>
          <p:nvPr/>
        </p:nvSpPr>
        <p:spPr>
          <a:xfrm>
            <a:off x="5175163" y="3355230"/>
            <a:ext cx="942096" cy="815011"/>
          </a:xfrm>
          <a:prstGeom prst="mathMultiply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22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6" descr="book re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99" y="1600200"/>
            <a:ext cx="263186" cy="335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187254" y="194893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(3,2)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2402357" y="442172"/>
            <a:ext cx="825739" cy="335269"/>
            <a:chOff x="2286000" y="534201"/>
            <a:chExt cx="825739" cy="335269"/>
          </a:xfrm>
        </p:grpSpPr>
        <p:pic>
          <p:nvPicPr>
            <p:cNvPr id="27" name="Picture 6" descr="book red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0" y="534201"/>
              <a:ext cx="263186" cy="335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7" descr="simple calculator 0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6999" y="549228"/>
              <a:ext cx="444740" cy="3052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0" name="Group 39"/>
          <p:cNvGrpSpPr/>
          <p:nvPr/>
        </p:nvGrpSpPr>
        <p:grpSpPr>
          <a:xfrm>
            <a:off x="2428249" y="1476895"/>
            <a:ext cx="773954" cy="392954"/>
            <a:chOff x="2286000" y="1329054"/>
            <a:chExt cx="773954" cy="392954"/>
          </a:xfrm>
        </p:grpSpPr>
        <p:pic>
          <p:nvPicPr>
            <p:cNvPr id="29" name="Picture 6" descr="book red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0" y="1386524"/>
              <a:ext cx="263186" cy="335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10" descr="bag lunch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7000" y="1329054"/>
              <a:ext cx="392954" cy="3929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" name="Group 40"/>
          <p:cNvGrpSpPr/>
          <p:nvPr/>
        </p:nvGrpSpPr>
        <p:grpSpPr>
          <a:xfrm>
            <a:off x="2418892" y="2569303"/>
            <a:ext cx="792668" cy="335269"/>
            <a:chOff x="2286000" y="2133600"/>
            <a:chExt cx="792668" cy="335269"/>
          </a:xfrm>
        </p:grpSpPr>
        <p:pic>
          <p:nvPicPr>
            <p:cNvPr id="31" name="Picture 6" descr="book red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0" y="2133600"/>
              <a:ext cx="263186" cy="335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12" descr="laptop 0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0071" y="2155001"/>
              <a:ext cx="378597" cy="2924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5" name="TextBox 44"/>
          <p:cNvSpPr txBox="1"/>
          <p:nvPr/>
        </p:nvSpPr>
        <p:spPr>
          <a:xfrm>
            <a:off x="2475340" y="777441"/>
            <a:ext cx="617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(4,3)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475340" y="1869849"/>
            <a:ext cx="617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(5,5)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475340" y="2913045"/>
            <a:ext cx="617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(7,6)</a:t>
            </a:r>
          </a:p>
        </p:txBody>
      </p:sp>
      <p:cxnSp>
        <p:nvCxnSpPr>
          <p:cNvPr id="5" name="Straight Connector 4"/>
          <p:cNvCxnSpPr>
            <a:endCxn id="28" idx="1"/>
          </p:cNvCxnSpPr>
          <p:nvPr/>
        </p:nvCxnSpPr>
        <p:spPr>
          <a:xfrm flipV="1">
            <a:off x="495992" y="609806"/>
            <a:ext cx="2287364" cy="115802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30" idx="1"/>
          </p:cNvCxnSpPr>
          <p:nvPr/>
        </p:nvCxnSpPr>
        <p:spPr>
          <a:xfrm flipV="1">
            <a:off x="495992" y="1673372"/>
            <a:ext cx="2313257" cy="9446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32" idx="1"/>
          </p:cNvCxnSpPr>
          <p:nvPr/>
        </p:nvCxnSpPr>
        <p:spPr>
          <a:xfrm>
            <a:off x="495992" y="1767834"/>
            <a:ext cx="2336971" cy="9691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/>
          <p:cNvCxnSpPr>
            <a:stCxn id="28" idx="1"/>
          </p:cNvCxnSpPr>
          <p:nvPr/>
        </p:nvCxnSpPr>
        <p:spPr>
          <a:xfrm>
            <a:off x="2783356" y="609806"/>
            <a:ext cx="2879510" cy="8670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5043570" y="1280418"/>
            <a:ext cx="1307354" cy="392954"/>
            <a:chOff x="4953000" y="515856"/>
            <a:chExt cx="1307354" cy="392954"/>
          </a:xfrm>
        </p:grpSpPr>
        <p:grpSp>
          <p:nvGrpSpPr>
            <p:cNvPr id="69" name="Group 68"/>
            <p:cNvGrpSpPr/>
            <p:nvPr/>
          </p:nvGrpSpPr>
          <p:grpSpPr>
            <a:xfrm>
              <a:off x="4953000" y="544699"/>
              <a:ext cx="825739" cy="335269"/>
              <a:chOff x="2286000" y="534201"/>
              <a:chExt cx="825739" cy="335269"/>
            </a:xfrm>
          </p:grpSpPr>
          <p:pic>
            <p:nvPicPr>
              <p:cNvPr id="71" name="Picture 6" descr="book red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6000" y="534201"/>
                <a:ext cx="263186" cy="3352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2" name="Picture 71" descr="simple calculator 0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66999" y="549228"/>
                <a:ext cx="444740" cy="3052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70" name="Picture 10" descr="bag lunch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400" y="515856"/>
              <a:ext cx="392954" cy="3929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3" name="Group 72"/>
          <p:cNvGrpSpPr/>
          <p:nvPr/>
        </p:nvGrpSpPr>
        <p:grpSpPr>
          <a:xfrm>
            <a:off x="5059497" y="2452181"/>
            <a:ext cx="1211435" cy="335269"/>
            <a:chOff x="5084593" y="2054515"/>
            <a:chExt cx="1211435" cy="335269"/>
          </a:xfrm>
        </p:grpSpPr>
        <p:grpSp>
          <p:nvGrpSpPr>
            <p:cNvPr id="74" name="Group 73"/>
            <p:cNvGrpSpPr/>
            <p:nvPr/>
          </p:nvGrpSpPr>
          <p:grpSpPr>
            <a:xfrm>
              <a:off x="5084593" y="2054515"/>
              <a:ext cx="825739" cy="335269"/>
              <a:chOff x="2286000" y="534201"/>
              <a:chExt cx="825739" cy="335269"/>
            </a:xfrm>
          </p:grpSpPr>
          <p:pic>
            <p:nvPicPr>
              <p:cNvPr id="76" name="Picture 6" descr="book red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6000" y="534201"/>
                <a:ext cx="263186" cy="3352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7" name="Picture 76" descr="simple calculator 0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66999" y="549228"/>
                <a:ext cx="444740" cy="3052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75" name="Picture 12" descr="laptop 0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431" y="2075916"/>
              <a:ext cx="378597" cy="2924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8" name="Group 77"/>
          <p:cNvGrpSpPr/>
          <p:nvPr/>
        </p:nvGrpSpPr>
        <p:grpSpPr>
          <a:xfrm>
            <a:off x="5088939" y="3566259"/>
            <a:ext cx="1152551" cy="392954"/>
            <a:chOff x="5169392" y="3097711"/>
            <a:chExt cx="1152551" cy="392954"/>
          </a:xfrm>
        </p:grpSpPr>
        <p:grpSp>
          <p:nvGrpSpPr>
            <p:cNvPr id="79" name="Group 78"/>
            <p:cNvGrpSpPr/>
            <p:nvPr/>
          </p:nvGrpSpPr>
          <p:grpSpPr>
            <a:xfrm>
              <a:off x="5169392" y="3097711"/>
              <a:ext cx="773954" cy="392954"/>
              <a:chOff x="2286000" y="1329054"/>
              <a:chExt cx="773954" cy="392954"/>
            </a:xfrm>
          </p:grpSpPr>
          <p:pic>
            <p:nvPicPr>
              <p:cNvPr id="81" name="Picture 6" descr="book red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6000" y="1386524"/>
                <a:ext cx="263186" cy="3352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2" name="Picture 10" descr="bag lunch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67000" y="1329054"/>
                <a:ext cx="392954" cy="3929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80" name="Picture 12" descr="laptop 0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346" y="3176582"/>
              <a:ext cx="378597" cy="2924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3" name="TextBox 82"/>
          <p:cNvSpPr txBox="1"/>
          <p:nvPr/>
        </p:nvSpPr>
        <p:spPr>
          <a:xfrm>
            <a:off x="5347939" y="1685183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(6,6)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5347938" y="2763945"/>
            <a:ext cx="617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(8,7)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5347938" y="3959213"/>
            <a:ext cx="617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(9,9)</a:t>
            </a:r>
            <a:endParaRPr lang="en-US" dirty="0"/>
          </a:p>
        </p:txBody>
      </p:sp>
      <p:cxnSp>
        <p:nvCxnSpPr>
          <p:cNvPr id="8" name="Straight Connector 7"/>
          <p:cNvCxnSpPr>
            <a:stCxn id="28" idx="1"/>
          </p:cNvCxnSpPr>
          <p:nvPr/>
        </p:nvCxnSpPr>
        <p:spPr>
          <a:xfrm>
            <a:off x="2783356" y="609806"/>
            <a:ext cx="2883060" cy="20100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30" idx="1"/>
          </p:cNvCxnSpPr>
          <p:nvPr/>
        </p:nvCxnSpPr>
        <p:spPr>
          <a:xfrm flipV="1">
            <a:off x="2809249" y="1476895"/>
            <a:ext cx="2837690" cy="1964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30" idx="1"/>
          </p:cNvCxnSpPr>
          <p:nvPr/>
        </p:nvCxnSpPr>
        <p:spPr>
          <a:xfrm>
            <a:off x="2809249" y="1673372"/>
            <a:ext cx="2857167" cy="21179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2312308" y="2364916"/>
            <a:ext cx="942096" cy="815011"/>
          </a:xfrm>
          <a:prstGeom prst="mathMultiply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7162800" y="2936800"/>
            <a:ext cx="1685951" cy="392954"/>
            <a:chOff x="7162800" y="2936800"/>
            <a:chExt cx="1685951" cy="392954"/>
          </a:xfrm>
        </p:grpSpPr>
        <p:grpSp>
          <p:nvGrpSpPr>
            <p:cNvPr id="43" name="Group 42"/>
            <p:cNvGrpSpPr/>
            <p:nvPr/>
          </p:nvGrpSpPr>
          <p:grpSpPr>
            <a:xfrm>
              <a:off x="7162800" y="2936800"/>
              <a:ext cx="1307354" cy="392954"/>
              <a:chOff x="4953000" y="515856"/>
              <a:chExt cx="1307354" cy="392954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4953000" y="544699"/>
                <a:ext cx="825739" cy="335269"/>
                <a:chOff x="2286000" y="534201"/>
                <a:chExt cx="825739" cy="335269"/>
              </a:xfrm>
            </p:grpSpPr>
            <p:pic>
              <p:nvPicPr>
                <p:cNvPr id="50" name="Picture 6" descr="book red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86000" y="534201"/>
                  <a:ext cx="263186" cy="33526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1" name="Picture 50" descr="simple calculator 01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66999" y="549228"/>
                  <a:ext cx="444740" cy="3052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49" name="Picture 10" descr="bag lunch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67400" y="515856"/>
                <a:ext cx="392954" cy="3929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44" name="Picture 12" descr="laptop 0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70154" y="2993418"/>
              <a:ext cx="378597" cy="2924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2" name="TextBox 51"/>
          <p:cNvSpPr txBox="1"/>
          <p:nvPr/>
        </p:nvSpPr>
        <p:spPr>
          <a:xfrm>
            <a:off x="7646490" y="3285884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(10,10)</a:t>
            </a:r>
            <a:endParaRPr lang="en-US" dirty="0"/>
          </a:p>
        </p:txBody>
      </p:sp>
      <p:cxnSp>
        <p:nvCxnSpPr>
          <p:cNvPr id="4" name="Straight Connector 3"/>
          <p:cNvCxnSpPr>
            <a:endCxn id="49" idx="1"/>
          </p:cNvCxnSpPr>
          <p:nvPr/>
        </p:nvCxnSpPr>
        <p:spPr>
          <a:xfrm>
            <a:off x="5662866" y="1476895"/>
            <a:ext cx="2414334" cy="165638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Multiply 55"/>
          <p:cNvSpPr/>
          <p:nvPr/>
        </p:nvSpPr>
        <p:spPr>
          <a:xfrm>
            <a:off x="5165351" y="2212309"/>
            <a:ext cx="942096" cy="815011"/>
          </a:xfrm>
          <a:prstGeom prst="mathMultiply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Multiply 56"/>
          <p:cNvSpPr/>
          <p:nvPr/>
        </p:nvSpPr>
        <p:spPr>
          <a:xfrm>
            <a:off x="5175163" y="3355230"/>
            <a:ext cx="942096" cy="815011"/>
          </a:xfrm>
          <a:prstGeom prst="mathMultiply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Multiply 52"/>
          <p:cNvSpPr/>
          <p:nvPr/>
        </p:nvSpPr>
        <p:spPr>
          <a:xfrm>
            <a:off x="7592304" y="2690189"/>
            <a:ext cx="942096" cy="815011"/>
          </a:xfrm>
          <a:prstGeom prst="mathMultiply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4748466" y="962107"/>
            <a:ext cx="1828800" cy="1092408"/>
          </a:xfrm>
          <a:prstGeom prst="ellipse">
            <a:avLst/>
          </a:prstGeom>
          <a:noFill/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9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imple calculator 0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22" y="2653679"/>
            <a:ext cx="444740" cy="30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87253" y="2996495"/>
            <a:ext cx="617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(1,1)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65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simple calculator 0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22" y="2653679"/>
            <a:ext cx="444740" cy="30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187253" y="2996495"/>
            <a:ext cx="617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(1,1)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2382861" y="3604026"/>
            <a:ext cx="864731" cy="392954"/>
            <a:chOff x="2195223" y="2842971"/>
            <a:chExt cx="864731" cy="392954"/>
          </a:xfrm>
        </p:grpSpPr>
        <p:pic>
          <p:nvPicPr>
            <p:cNvPr id="33" name="Picture 32" descr="simple calculator 0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223" y="2875947"/>
              <a:ext cx="444740" cy="3052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10" descr="bag lunch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7000" y="2842971"/>
              <a:ext cx="392954" cy="3929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3" name="Group 42"/>
          <p:cNvGrpSpPr/>
          <p:nvPr/>
        </p:nvGrpSpPr>
        <p:grpSpPr>
          <a:xfrm>
            <a:off x="2373504" y="4696434"/>
            <a:ext cx="883444" cy="305214"/>
            <a:chOff x="2195223" y="3371889"/>
            <a:chExt cx="883444" cy="305214"/>
          </a:xfrm>
        </p:grpSpPr>
        <p:pic>
          <p:nvPicPr>
            <p:cNvPr id="35" name="Picture 34" descr="simple calculator 0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223" y="3371889"/>
              <a:ext cx="444740" cy="3052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12" descr="laptop 0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0070" y="3371889"/>
              <a:ext cx="378597" cy="2924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8" name="TextBox 47"/>
          <p:cNvSpPr txBox="1"/>
          <p:nvPr/>
        </p:nvSpPr>
        <p:spPr>
          <a:xfrm>
            <a:off x="2475340" y="3996980"/>
            <a:ext cx="617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(3,4)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475340" y="5001648"/>
            <a:ext cx="617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(5,5)</a:t>
            </a:r>
          </a:p>
        </p:txBody>
      </p:sp>
      <p:cxnSp>
        <p:nvCxnSpPr>
          <p:cNvPr id="3" name="Straight Connector 2"/>
          <p:cNvCxnSpPr>
            <a:endCxn id="34" idx="1"/>
          </p:cNvCxnSpPr>
          <p:nvPr/>
        </p:nvCxnSpPr>
        <p:spPr>
          <a:xfrm>
            <a:off x="495992" y="2806286"/>
            <a:ext cx="2358646" cy="99421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endCxn id="35" idx="3"/>
          </p:cNvCxnSpPr>
          <p:nvPr/>
        </p:nvCxnSpPr>
        <p:spPr>
          <a:xfrm>
            <a:off x="495992" y="2806286"/>
            <a:ext cx="2322252" cy="20427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16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simple calculator 0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22" y="2653679"/>
            <a:ext cx="444740" cy="30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187253" y="2996495"/>
            <a:ext cx="617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(1,1)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2382861" y="3604026"/>
            <a:ext cx="864731" cy="392954"/>
            <a:chOff x="2195223" y="2842971"/>
            <a:chExt cx="864731" cy="392954"/>
          </a:xfrm>
        </p:grpSpPr>
        <p:pic>
          <p:nvPicPr>
            <p:cNvPr id="33" name="Picture 32" descr="simple calculator 0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223" y="2875947"/>
              <a:ext cx="444740" cy="3052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10" descr="bag lunch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7000" y="2842971"/>
              <a:ext cx="392954" cy="3929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3" name="Group 42"/>
          <p:cNvGrpSpPr/>
          <p:nvPr/>
        </p:nvGrpSpPr>
        <p:grpSpPr>
          <a:xfrm>
            <a:off x="2373504" y="4696434"/>
            <a:ext cx="883444" cy="305214"/>
            <a:chOff x="2195223" y="3371889"/>
            <a:chExt cx="883444" cy="305214"/>
          </a:xfrm>
        </p:grpSpPr>
        <p:pic>
          <p:nvPicPr>
            <p:cNvPr id="35" name="Picture 34" descr="simple calculator 0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223" y="3371889"/>
              <a:ext cx="444740" cy="3052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12" descr="laptop 0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0070" y="3371889"/>
              <a:ext cx="378597" cy="2924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8" name="TextBox 47"/>
          <p:cNvSpPr txBox="1"/>
          <p:nvPr/>
        </p:nvSpPr>
        <p:spPr>
          <a:xfrm>
            <a:off x="2475340" y="3996980"/>
            <a:ext cx="617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(3,4)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475340" y="5001648"/>
            <a:ext cx="617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(5,5)</a:t>
            </a:r>
          </a:p>
        </p:txBody>
      </p:sp>
      <p:cxnSp>
        <p:nvCxnSpPr>
          <p:cNvPr id="3" name="Straight Connector 2"/>
          <p:cNvCxnSpPr>
            <a:endCxn id="34" idx="1"/>
          </p:cNvCxnSpPr>
          <p:nvPr/>
        </p:nvCxnSpPr>
        <p:spPr>
          <a:xfrm>
            <a:off x="495992" y="2806286"/>
            <a:ext cx="2358646" cy="99421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endCxn id="35" idx="3"/>
          </p:cNvCxnSpPr>
          <p:nvPr/>
        </p:nvCxnSpPr>
        <p:spPr>
          <a:xfrm>
            <a:off x="495992" y="2806286"/>
            <a:ext cx="2322252" cy="20427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5043550" y="4738022"/>
            <a:ext cx="1243328" cy="392954"/>
            <a:chOff x="5124003" y="4228722"/>
            <a:chExt cx="1243328" cy="392954"/>
          </a:xfrm>
        </p:grpSpPr>
        <p:grpSp>
          <p:nvGrpSpPr>
            <p:cNvPr id="52" name="Group 51"/>
            <p:cNvGrpSpPr/>
            <p:nvPr/>
          </p:nvGrpSpPr>
          <p:grpSpPr>
            <a:xfrm>
              <a:off x="5124003" y="4228722"/>
              <a:ext cx="864731" cy="392954"/>
              <a:chOff x="2195223" y="2842971"/>
              <a:chExt cx="864731" cy="392954"/>
            </a:xfrm>
          </p:grpSpPr>
          <p:pic>
            <p:nvPicPr>
              <p:cNvPr id="54" name="Picture 53" descr="simple calculator 0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95223" y="2875947"/>
                <a:ext cx="444740" cy="3052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5" name="Picture 10" descr="bag lunch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67000" y="2842971"/>
                <a:ext cx="392954" cy="3929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53" name="Picture 12" descr="laptop 0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8734" y="4267155"/>
              <a:ext cx="378597" cy="2924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6" name="TextBox 55"/>
          <p:cNvSpPr txBox="1"/>
          <p:nvPr/>
        </p:nvSpPr>
        <p:spPr>
          <a:xfrm>
            <a:off x="5347938" y="5130976"/>
            <a:ext cx="617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(7,8)</a:t>
            </a:r>
            <a:endParaRPr lang="en-US" dirty="0"/>
          </a:p>
        </p:txBody>
      </p:sp>
      <p:cxnSp>
        <p:nvCxnSpPr>
          <p:cNvPr id="4" name="Straight Connector 3"/>
          <p:cNvCxnSpPr>
            <a:stCxn id="33" idx="3"/>
          </p:cNvCxnSpPr>
          <p:nvPr/>
        </p:nvCxnSpPr>
        <p:spPr>
          <a:xfrm>
            <a:off x="2827601" y="3789609"/>
            <a:ext cx="2884203" cy="11992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35" idx="3"/>
          </p:cNvCxnSpPr>
          <p:nvPr/>
        </p:nvCxnSpPr>
        <p:spPr>
          <a:xfrm>
            <a:off x="2818244" y="4849041"/>
            <a:ext cx="2893560" cy="1526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01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simple calculator 0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22" y="2653679"/>
            <a:ext cx="444740" cy="30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187253" y="2996495"/>
            <a:ext cx="617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(1,1)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2382861" y="3604026"/>
            <a:ext cx="864731" cy="392954"/>
            <a:chOff x="2195223" y="2842971"/>
            <a:chExt cx="864731" cy="392954"/>
          </a:xfrm>
        </p:grpSpPr>
        <p:pic>
          <p:nvPicPr>
            <p:cNvPr id="33" name="Picture 32" descr="simple calculator 0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223" y="2875947"/>
              <a:ext cx="444740" cy="3052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10" descr="bag lunch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7000" y="2842971"/>
              <a:ext cx="392954" cy="3929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3" name="Group 42"/>
          <p:cNvGrpSpPr/>
          <p:nvPr/>
        </p:nvGrpSpPr>
        <p:grpSpPr>
          <a:xfrm>
            <a:off x="2373504" y="4696434"/>
            <a:ext cx="883444" cy="305214"/>
            <a:chOff x="2195223" y="3371889"/>
            <a:chExt cx="883444" cy="305214"/>
          </a:xfrm>
        </p:grpSpPr>
        <p:pic>
          <p:nvPicPr>
            <p:cNvPr id="35" name="Picture 34" descr="simple calculator 0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223" y="3371889"/>
              <a:ext cx="444740" cy="3052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12" descr="laptop 0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0070" y="3371889"/>
              <a:ext cx="378597" cy="2924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8" name="TextBox 47"/>
          <p:cNvSpPr txBox="1"/>
          <p:nvPr/>
        </p:nvSpPr>
        <p:spPr>
          <a:xfrm>
            <a:off x="2475340" y="3996980"/>
            <a:ext cx="617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(3,4)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475340" y="5001648"/>
            <a:ext cx="617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(5,5)</a:t>
            </a:r>
          </a:p>
        </p:txBody>
      </p:sp>
      <p:cxnSp>
        <p:nvCxnSpPr>
          <p:cNvPr id="3" name="Straight Connector 2"/>
          <p:cNvCxnSpPr>
            <a:endCxn id="34" idx="1"/>
          </p:cNvCxnSpPr>
          <p:nvPr/>
        </p:nvCxnSpPr>
        <p:spPr>
          <a:xfrm>
            <a:off x="495992" y="2806286"/>
            <a:ext cx="2358646" cy="99421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endCxn id="35" idx="3"/>
          </p:cNvCxnSpPr>
          <p:nvPr/>
        </p:nvCxnSpPr>
        <p:spPr>
          <a:xfrm>
            <a:off x="495992" y="2806286"/>
            <a:ext cx="2322252" cy="20427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5043550" y="4738022"/>
            <a:ext cx="1243328" cy="392954"/>
            <a:chOff x="5124003" y="4228722"/>
            <a:chExt cx="1243328" cy="392954"/>
          </a:xfrm>
        </p:grpSpPr>
        <p:grpSp>
          <p:nvGrpSpPr>
            <p:cNvPr id="52" name="Group 51"/>
            <p:cNvGrpSpPr/>
            <p:nvPr/>
          </p:nvGrpSpPr>
          <p:grpSpPr>
            <a:xfrm>
              <a:off x="5124003" y="4228722"/>
              <a:ext cx="864731" cy="392954"/>
              <a:chOff x="2195223" y="2842971"/>
              <a:chExt cx="864731" cy="392954"/>
            </a:xfrm>
          </p:grpSpPr>
          <p:pic>
            <p:nvPicPr>
              <p:cNvPr id="54" name="Picture 53" descr="simple calculator 0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95223" y="2875947"/>
                <a:ext cx="444740" cy="3052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5" name="Picture 10" descr="bag lunch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67000" y="2842971"/>
                <a:ext cx="392954" cy="3929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53" name="Picture 12" descr="laptop 0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8734" y="4267155"/>
              <a:ext cx="378597" cy="2924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6" name="TextBox 55"/>
          <p:cNvSpPr txBox="1"/>
          <p:nvPr/>
        </p:nvSpPr>
        <p:spPr>
          <a:xfrm>
            <a:off x="5347938" y="5130976"/>
            <a:ext cx="617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(7,8)</a:t>
            </a:r>
            <a:endParaRPr lang="en-US" dirty="0"/>
          </a:p>
        </p:txBody>
      </p:sp>
      <p:cxnSp>
        <p:nvCxnSpPr>
          <p:cNvPr id="4" name="Straight Connector 3"/>
          <p:cNvCxnSpPr>
            <a:stCxn id="33" idx="3"/>
          </p:cNvCxnSpPr>
          <p:nvPr/>
        </p:nvCxnSpPr>
        <p:spPr>
          <a:xfrm>
            <a:off x="2827601" y="3789609"/>
            <a:ext cx="2884203" cy="11992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35" idx="3"/>
          </p:cNvCxnSpPr>
          <p:nvPr/>
        </p:nvCxnSpPr>
        <p:spPr>
          <a:xfrm>
            <a:off x="2818244" y="4849041"/>
            <a:ext cx="2893560" cy="1526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Multiply 24"/>
          <p:cNvSpPr/>
          <p:nvPr/>
        </p:nvSpPr>
        <p:spPr>
          <a:xfrm>
            <a:off x="5185629" y="4518577"/>
            <a:ext cx="942096" cy="815011"/>
          </a:xfrm>
          <a:prstGeom prst="mathMultiply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963951" y="4366312"/>
            <a:ext cx="1828800" cy="1092408"/>
          </a:xfrm>
          <a:prstGeom prst="ellipse">
            <a:avLst/>
          </a:prstGeom>
          <a:noFill/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0" descr="bag lunch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15" y="3677103"/>
            <a:ext cx="392954" cy="392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187253" y="4044056"/>
            <a:ext cx="617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(2,3)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63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0" descr="bag lunch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15" y="3677103"/>
            <a:ext cx="392954" cy="392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187253" y="4044056"/>
            <a:ext cx="617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(2,3)</a:t>
            </a: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2386451" y="5701103"/>
            <a:ext cx="857550" cy="392954"/>
            <a:chOff x="2221116" y="4020434"/>
            <a:chExt cx="857550" cy="392954"/>
          </a:xfrm>
        </p:grpSpPr>
        <p:pic>
          <p:nvPicPr>
            <p:cNvPr id="37" name="Picture 10" descr="bag lunch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1116" y="4020434"/>
              <a:ext cx="392954" cy="3929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12" descr="laptop 0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0069" y="4082489"/>
              <a:ext cx="378597" cy="2924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0" name="TextBox 49"/>
          <p:cNvSpPr txBox="1"/>
          <p:nvPr/>
        </p:nvSpPr>
        <p:spPr>
          <a:xfrm>
            <a:off x="2475340" y="6094057"/>
            <a:ext cx="617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(6,7)</a:t>
            </a:r>
            <a:endParaRPr lang="en-US" dirty="0"/>
          </a:p>
        </p:txBody>
      </p:sp>
      <p:cxnSp>
        <p:nvCxnSpPr>
          <p:cNvPr id="4" name="Straight Connector 3"/>
          <p:cNvCxnSpPr>
            <a:endCxn id="38" idx="1"/>
          </p:cNvCxnSpPr>
          <p:nvPr/>
        </p:nvCxnSpPr>
        <p:spPr>
          <a:xfrm>
            <a:off x="495992" y="3873580"/>
            <a:ext cx="2369412" cy="20358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1869679" y="5547853"/>
            <a:ext cx="1828800" cy="1092408"/>
          </a:xfrm>
          <a:prstGeom prst="ellipse">
            <a:avLst/>
          </a:prstGeom>
          <a:noFill/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18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r>
              <a:rPr lang="en-US" dirty="0" smtClean="0"/>
              <a:t>Governments have an interest in purchasing land for conservation</a:t>
            </a:r>
            <a:endParaRPr lang="en-US" dirty="0"/>
          </a:p>
          <a:p>
            <a:r>
              <a:rPr lang="en-US" dirty="0" smtClean="0"/>
              <a:t>Each site has a variety of features</a:t>
            </a:r>
          </a:p>
          <a:p>
            <a:pPr lvl="1"/>
            <a:r>
              <a:rPr lang="en-US" dirty="0" smtClean="0"/>
              <a:t>Price, size, location</a:t>
            </a:r>
          </a:p>
          <a:p>
            <a:pPr lvl="1"/>
            <a:r>
              <a:rPr lang="en-US" dirty="0" smtClean="0"/>
              <a:t>Species, access, ecosystem services</a:t>
            </a:r>
          </a:p>
          <a:p>
            <a:pPr lvl="1"/>
            <a:r>
              <a:rPr lang="en-US" dirty="0" smtClean="0"/>
              <a:t>Other sites selected, budget</a:t>
            </a:r>
          </a:p>
          <a:p>
            <a:endParaRPr lang="en-US" dirty="0"/>
          </a:p>
          <a:p>
            <a:r>
              <a:rPr lang="en-US" dirty="0" smtClean="0"/>
              <a:t>How can we use all the information about the landscape to choose the “best” sites?</a:t>
            </a:r>
          </a:p>
        </p:txBody>
      </p:sp>
    </p:spTree>
    <p:extLst>
      <p:ext uri="{BB962C8B-B14F-4D97-AF65-F5344CB8AC3E}">
        <p14:creationId xmlns:p14="http://schemas.microsoft.com/office/powerpoint/2010/main" val="267913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457200"/>
            <a:ext cx="3399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Optimal solution for each subtree: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411734" y="1280418"/>
            <a:ext cx="1307354" cy="392954"/>
            <a:chOff x="4953000" y="515856"/>
            <a:chExt cx="1307354" cy="392954"/>
          </a:xfrm>
        </p:grpSpPr>
        <p:grpSp>
          <p:nvGrpSpPr>
            <p:cNvPr id="6" name="Group 5"/>
            <p:cNvGrpSpPr/>
            <p:nvPr/>
          </p:nvGrpSpPr>
          <p:grpSpPr>
            <a:xfrm>
              <a:off x="4953000" y="544699"/>
              <a:ext cx="825739" cy="335269"/>
              <a:chOff x="2286000" y="534201"/>
              <a:chExt cx="825739" cy="335269"/>
            </a:xfrm>
          </p:grpSpPr>
          <p:pic>
            <p:nvPicPr>
              <p:cNvPr id="8" name="Picture 6" descr="book red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6000" y="534201"/>
                <a:ext cx="263186" cy="3352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8" descr="simple calculator 0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66999" y="549228"/>
                <a:ext cx="444740" cy="3052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7" name="Picture 10" descr="bag lunch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400" y="515856"/>
              <a:ext cx="392954" cy="3929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TextBox 9"/>
          <p:cNvSpPr txBox="1"/>
          <p:nvPr/>
        </p:nvSpPr>
        <p:spPr>
          <a:xfrm>
            <a:off x="1756673" y="1685183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(6,6)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151011" y="962107"/>
            <a:ext cx="1828800" cy="1092408"/>
          </a:xfrm>
          <a:prstGeom prst="ellipse">
            <a:avLst/>
          </a:prstGeom>
          <a:noFill/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623689" y="2819114"/>
            <a:ext cx="883444" cy="305214"/>
            <a:chOff x="2195223" y="3371889"/>
            <a:chExt cx="883444" cy="305214"/>
          </a:xfrm>
        </p:grpSpPr>
        <p:pic>
          <p:nvPicPr>
            <p:cNvPr id="13" name="Picture 12" descr="simple calculator 0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223" y="3371889"/>
              <a:ext cx="444740" cy="3052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2" descr="laptop 0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0070" y="3371889"/>
              <a:ext cx="378597" cy="2924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TextBox 14"/>
          <p:cNvSpPr txBox="1"/>
          <p:nvPr/>
        </p:nvSpPr>
        <p:spPr>
          <a:xfrm>
            <a:off x="1756672" y="3124328"/>
            <a:ext cx="617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(5,5)</a:t>
            </a:r>
          </a:p>
        </p:txBody>
      </p:sp>
      <p:sp>
        <p:nvSpPr>
          <p:cNvPr id="16" name="Oval 15"/>
          <p:cNvSpPr/>
          <p:nvPr/>
        </p:nvSpPr>
        <p:spPr>
          <a:xfrm>
            <a:off x="1151011" y="2488992"/>
            <a:ext cx="1828800" cy="1092408"/>
          </a:xfrm>
          <a:prstGeom prst="ellipse">
            <a:avLst/>
          </a:prstGeom>
          <a:noFill/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636636" y="4083527"/>
            <a:ext cx="857550" cy="392954"/>
            <a:chOff x="2221116" y="4020434"/>
            <a:chExt cx="857550" cy="392954"/>
          </a:xfrm>
        </p:grpSpPr>
        <p:pic>
          <p:nvPicPr>
            <p:cNvPr id="18" name="Picture 10" descr="bag lunch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1116" y="4020434"/>
              <a:ext cx="392954" cy="3929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2" descr="laptop 0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0069" y="4082489"/>
              <a:ext cx="378597" cy="2924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TextBox 19"/>
          <p:cNvSpPr txBox="1"/>
          <p:nvPr/>
        </p:nvSpPr>
        <p:spPr>
          <a:xfrm>
            <a:off x="1756672" y="4476481"/>
            <a:ext cx="617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(6,7)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151011" y="3930277"/>
            <a:ext cx="1828800" cy="1092408"/>
          </a:xfrm>
          <a:prstGeom prst="ellipse">
            <a:avLst/>
          </a:prstGeom>
          <a:noFill/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Notched Right Arrow 21"/>
          <p:cNvSpPr/>
          <p:nvPr/>
        </p:nvSpPr>
        <p:spPr>
          <a:xfrm rot="10800000">
            <a:off x="3276600" y="4145583"/>
            <a:ext cx="2696030" cy="700231"/>
          </a:xfrm>
          <a:prstGeom prst="notchedRightArrow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990061" y="4476481"/>
            <a:ext cx="344560" cy="36933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1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0" descr="bag lunch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15" y="3677103"/>
            <a:ext cx="392954" cy="392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book re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99" y="1600200"/>
            <a:ext cx="263186" cy="335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simple calculator 0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22" y="2653679"/>
            <a:ext cx="444740" cy="30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2" descr="laptop 0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94" y="4788266"/>
            <a:ext cx="378597" cy="29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187254" y="194893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(3,2)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87253" y="5091618"/>
            <a:ext cx="617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(4,4)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87253" y="4044056"/>
            <a:ext cx="617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(2,3)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87253" y="2996495"/>
            <a:ext cx="617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(1,1)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2402357" y="442172"/>
            <a:ext cx="825739" cy="335269"/>
            <a:chOff x="2286000" y="534201"/>
            <a:chExt cx="825739" cy="335269"/>
          </a:xfrm>
        </p:grpSpPr>
        <p:pic>
          <p:nvPicPr>
            <p:cNvPr id="27" name="Picture 6" descr="book red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0" y="534201"/>
              <a:ext cx="263186" cy="335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7" descr="simple calculator 0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6999" y="549228"/>
              <a:ext cx="444740" cy="3052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0" name="Group 39"/>
          <p:cNvGrpSpPr/>
          <p:nvPr/>
        </p:nvGrpSpPr>
        <p:grpSpPr>
          <a:xfrm>
            <a:off x="2428249" y="1476895"/>
            <a:ext cx="773954" cy="392954"/>
            <a:chOff x="2286000" y="1329054"/>
            <a:chExt cx="773954" cy="392954"/>
          </a:xfrm>
        </p:grpSpPr>
        <p:pic>
          <p:nvPicPr>
            <p:cNvPr id="29" name="Picture 6" descr="book red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0" y="1386524"/>
              <a:ext cx="263186" cy="335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10" descr="bag lunch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7000" y="1329054"/>
              <a:ext cx="392954" cy="3929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" name="Group 40"/>
          <p:cNvGrpSpPr/>
          <p:nvPr/>
        </p:nvGrpSpPr>
        <p:grpSpPr>
          <a:xfrm>
            <a:off x="2418892" y="2569303"/>
            <a:ext cx="792668" cy="335269"/>
            <a:chOff x="2286000" y="2133600"/>
            <a:chExt cx="792668" cy="335269"/>
          </a:xfrm>
        </p:grpSpPr>
        <p:pic>
          <p:nvPicPr>
            <p:cNvPr id="31" name="Picture 6" descr="book red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0" y="2133600"/>
              <a:ext cx="263186" cy="335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12" descr="laptop 0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0071" y="2155001"/>
              <a:ext cx="378597" cy="2924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2" name="Group 41"/>
          <p:cNvGrpSpPr/>
          <p:nvPr/>
        </p:nvGrpSpPr>
        <p:grpSpPr>
          <a:xfrm>
            <a:off x="2382861" y="3604026"/>
            <a:ext cx="864731" cy="392954"/>
            <a:chOff x="2195223" y="2842971"/>
            <a:chExt cx="864731" cy="392954"/>
          </a:xfrm>
        </p:grpSpPr>
        <p:pic>
          <p:nvPicPr>
            <p:cNvPr id="33" name="Picture 32" descr="simple calculator 0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223" y="2875947"/>
              <a:ext cx="444740" cy="3052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10" descr="bag lunch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7000" y="2842971"/>
              <a:ext cx="392954" cy="3929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3" name="Group 42"/>
          <p:cNvGrpSpPr/>
          <p:nvPr/>
        </p:nvGrpSpPr>
        <p:grpSpPr>
          <a:xfrm>
            <a:off x="2373504" y="4696434"/>
            <a:ext cx="883444" cy="305214"/>
            <a:chOff x="2195223" y="3371889"/>
            <a:chExt cx="883444" cy="305214"/>
          </a:xfrm>
        </p:grpSpPr>
        <p:pic>
          <p:nvPicPr>
            <p:cNvPr id="35" name="Picture 34" descr="simple calculator 0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223" y="3371889"/>
              <a:ext cx="444740" cy="3052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12" descr="laptop 0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0070" y="3371889"/>
              <a:ext cx="378597" cy="2924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4" name="Group 43"/>
          <p:cNvGrpSpPr/>
          <p:nvPr/>
        </p:nvGrpSpPr>
        <p:grpSpPr>
          <a:xfrm>
            <a:off x="2386451" y="5701103"/>
            <a:ext cx="857550" cy="392954"/>
            <a:chOff x="2221116" y="4020434"/>
            <a:chExt cx="857550" cy="392954"/>
          </a:xfrm>
        </p:grpSpPr>
        <p:pic>
          <p:nvPicPr>
            <p:cNvPr id="37" name="Picture 10" descr="bag lunch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1116" y="4020434"/>
              <a:ext cx="392954" cy="3929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12" descr="laptop 0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0069" y="4082489"/>
              <a:ext cx="378597" cy="2924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5" name="TextBox 44"/>
          <p:cNvSpPr txBox="1"/>
          <p:nvPr/>
        </p:nvSpPr>
        <p:spPr>
          <a:xfrm>
            <a:off x="2475340" y="777441"/>
            <a:ext cx="617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(4,3)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475340" y="1869849"/>
            <a:ext cx="617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(5,5)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475340" y="2913045"/>
            <a:ext cx="617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(7,6)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475340" y="3996980"/>
            <a:ext cx="617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(3,4)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475340" y="5001648"/>
            <a:ext cx="617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(5,5)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475340" y="6094057"/>
            <a:ext cx="617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(6,7)</a:t>
            </a:r>
            <a:endParaRPr lang="en-US" dirty="0"/>
          </a:p>
        </p:txBody>
      </p:sp>
      <p:grpSp>
        <p:nvGrpSpPr>
          <p:cNvPr id="71" name="Group 70"/>
          <p:cNvGrpSpPr/>
          <p:nvPr/>
        </p:nvGrpSpPr>
        <p:grpSpPr>
          <a:xfrm>
            <a:off x="5043570" y="1280418"/>
            <a:ext cx="1307354" cy="392954"/>
            <a:chOff x="4953000" y="515856"/>
            <a:chExt cx="1307354" cy="392954"/>
          </a:xfrm>
        </p:grpSpPr>
        <p:grpSp>
          <p:nvGrpSpPr>
            <p:cNvPr id="51" name="Group 50"/>
            <p:cNvGrpSpPr/>
            <p:nvPr/>
          </p:nvGrpSpPr>
          <p:grpSpPr>
            <a:xfrm>
              <a:off x="4953000" y="544699"/>
              <a:ext cx="825739" cy="335269"/>
              <a:chOff x="2286000" y="534201"/>
              <a:chExt cx="825739" cy="335269"/>
            </a:xfrm>
          </p:grpSpPr>
          <p:pic>
            <p:nvPicPr>
              <p:cNvPr id="52" name="Picture 6" descr="book red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6000" y="534201"/>
                <a:ext cx="263186" cy="3352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3" name="Picture 52" descr="simple calculator 01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66999" y="549228"/>
                <a:ext cx="444740" cy="3052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54" name="Picture 10" descr="bag lunch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400" y="515856"/>
              <a:ext cx="392954" cy="3929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0" name="Group 69"/>
          <p:cNvGrpSpPr/>
          <p:nvPr/>
        </p:nvGrpSpPr>
        <p:grpSpPr>
          <a:xfrm>
            <a:off x="5059497" y="2452181"/>
            <a:ext cx="1211435" cy="335269"/>
            <a:chOff x="5084593" y="2054515"/>
            <a:chExt cx="1211435" cy="335269"/>
          </a:xfrm>
        </p:grpSpPr>
        <p:grpSp>
          <p:nvGrpSpPr>
            <p:cNvPr id="56" name="Group 55"/>
            <p:cNvGrpSpPr/>
            <p:nvPr/>
          </p:nvGrpSpPr>
          <p:grpSpPr>
            <a:xfrm>
              <a:off x="5084593" y="2054515"/>
              <a:ext cx="825739" cy="335269"/>
              <a:chOff x="2286000" y="534201"/>
              <a:chExt cx="825739" cy="335269"/>
            </a:xfrm>
          </p:grpSpPr>
          <p:pic>
            <p:nvPicPr>
              <p:cNvPr id="57" name="Picture 6" descr="book red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6000" y="534201"/>
                <a:ext cx="263186" cy="3352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8" name="Picture 57" descr="simple calculator 01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66999" y="549228"/>
                <a:ext cx="444740" cy="3052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59" name="Picture 12" descr="laptop 0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431" y="2075916"/>
              <a:ext cx="378597" cy="2924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9" name="Group 68"/>
          <p:cNvGrpSpPr/>
          <p:nvPr/>
        </p:nvGrpSpPr>
        <p:grpSpPr>
          <a:xfrm>
            <a:off x="5088939" y="3566259"/>
            <a:ext cx="1152551" cy="392954"/>
            <a:chOff x="5169392" y="3097711"/>
            <a:chExt cx="1152551" cy="392954"/>
          </a:xfrm>
        </p:grpSpPr>
        <p:grpSp>
          <p:nvGrpSpPr>
            <p:cNvPr id="60" name="Group 59"/>
            <p:cNvGrpSpPr/>
            <p:nvPr/>
          </p:nvGrpSpPr>
          <p:grpSpPr>
            <a:xfrm>
              <a:off x="5169392" y="3097711"/>
              <a:ext cx="773954" cy="392954"/>
              <a:chOff x="2286000" y="1329054"/>
              <a:chExt cx="773954" cy="392954"/>
            </a:xfrm>
          </p:grpSpPr>
          <p:pic>
            <p:nvPicPr>
              <p:cNvPr id="61" name="Picture 6" descr="book red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6000" y="1386524"/>
                <a:ext cx="263186" cy="3352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2" name="Picture 10" descr="bag lunch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67000" y="1329054"/>
                <a:ext cx="392954" cy="3929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63" name="Picture 12" descr="laptop 0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346" y="3176582"/>
              <a:ext cx="378597" cy="2924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8" name="Group 67"/>
          <p:cNvGrpSpPr/>
          <p:nvPr/>
        </p:nvGrpSpPr>
        <p:grpSpPr>
          <a:xfrm>
            <a:off x="5043550" y="4738022"/>
            <a:ext cx="1243328" cy="392954"/>
            <a:chOff x="5124003" y="4228722"/>
            <a:chExt cx="1243328" cy="392954"/>
          </a:xfrm>
        </p:grpSpPr>
        <p:grpSp>
          <p:nvGrpSpPr>
            <p:cNvPr id="64" name="Group 63"/>
            <p:cNvGrpSpPr/>
            <p:nvPr/>
          </p:nvGrpSpPr>
          <p:grpSpPr>
            <a:xfrm>
              <a:off x="5124003" y="4228722"/>
              <a:ext cx="864731" cy="392954"/>
              <a:chOff x="2195223" y="2842971"/>
              <a:chExt cx="864731" cy="392954"/>
            </a:xfrm>
          </p:grpSpPr>
          <p:pic>
            <p:nvPicPr>
              <p:cNvPr id="65" name="Picture 64" descr="simple calculator 01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95223" y="2875947"/>
                <a:ext cx="444740" cy="3052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6" name="Picture 10" descr="bag lunch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67000" y="2842971"/>
                <a:ext cx="392954" cy="3929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67" name="Picture 12" descr="laptop 0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8734" y="4267155"/>
              <a:ext cx="378597" cy="2924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2" name="TextBox 71"/>
          <p:cNvSpPr txBox="1"/>
          <p:nvPr/>
        </p:nvSpPr>
        <p:spPr>
          <a:xfrm>
            <a:off x="5347939" y="1685183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(6,6)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5347938" y="2763945"/>
            <a:ext cx="617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(8,7)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347938" y="3959213"/>
            <a:ext cx="617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(9,9)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5347938" y="5130976"/>
            <a:ext cx="617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(7,8)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7162800" y="2936800"/>
            <a:ext cx="1685951" cy="392954"/>
            <a:chOff x="7162800" y="2936800"/>
            <a:chExt cx="1685951" cy="392954"/>
          </a:xfrm>
        </p:grpSpPr>
        <p:grpSp>
          <p:nvGrpSpPr>
            <p:cNvPr id="76" name="Group 75"/>
            <p:cNvGrpSpPr/>
            <p:nvPr/>
          </p:nvGrpSpPr>
          <p:grpSpPr>
            <a:xfrm>
              <a:off x="7162800" y="2936800"/>
              <a:ext cx="1307354" cy="392954"/>
              <a:chOff x="4953000" y="515856"/>
              <a:chExt cx="1307354" cy="392954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4953000" y="544699"/>
                <a:ext cx="825739" cy="335269"/>
                <a:chOff x="2286000" y="534201"/>
                <a:chExt cx="825739" cy="335269"/>
              </a:xfrm>
            </p:grpSpPr>
            <p:pic>
              <p:nvPicPr>
                <p:cNvPr id="79" name="Picture 6" descr="book red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86000" y="534201"/>
                  <a:ext cx="263186" cy="33526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0" name="Picture 79" descr="simple calculator 01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66999" y="549228"/>
                  <a:ext cx="444740" cy="3052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78" name="Picture 10" descr="bag lunch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67400" y="515856"/>
                <a:ext cx="392954" cy="3929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81" name="Picture 12" descr="laptop 0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70154" y="2993418"/>
              <a:ext cx="378597" cy="2924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2" name="TextBox 81"/>
          <p:cNvSpPr txBox="1"/>
          <p:nvPr/>
        </p:nvSpPr>
        <p:spPr>
          <a:xfrm>
            <a:off x="7646490" y="3285884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(10,10)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2094344" y="5500308"/>
            <a:ext cx="1447800" cy="1052892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23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9585415"/>
              </p:ext>
            </p:extLst>
          </p:nvPr>
        </p:nvGraphicFramePr>
        <p:xfrm>
          <a:off x="24063" y="0"/>
          <a:ext cx="9119937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2494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33400"/>
            <a:ext cx="4171950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71687" y="4605049"/>
            <a:ext cx="94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Budget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-533399" y="2358509"/>
            <a:ext cx="1645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Objective Value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62600" y="1143000"/>
            <a:ext cx="2819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bluer the dot, the more weighted toward connectedness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Implies that for low budget, the value is greater for a species-focused model but the returns fall off quickly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1208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57201"/>
            <a:ext cx="3540902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66980" y="3886201"/>
            <a:ext cx="2473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Species Conserved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-857647" y="1809817"/>
            <a:ext cx="23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Aggregate Rarity Index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57201"/>
            <a:ext cx="35433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758543" y="3896697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Budget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19400" y="4495800"/>
            <a:ext cx="3396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Sites are chosen independently of the value of the species in the network</a:t>
            </a:r>
          </a:p>
        </p:txBody>
      </p:sp>
    </p:spTree>
    <p:extLst>
      <p:ext uri="{BB962C8B-B14F-4D97-AF65-F5344CB8AC3E}">
        <p14:creationId xmlns:p14="http://schemas.microsoft.com/office/powerpoint/2010/main" val="114250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1447800"/>
            <a:ext cx="721120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Further extensions: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Get a real data set!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What changes if there is a valuation or weighted preference on species?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Irregular landscapes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What if some sites are preselected?  Does the clustering change?</a:t>
            </a:r>
          </a:p>
        </p:txBody>
      </p:sp>
    </p:spTree>
    <p:extLst>
      <p:ext uri="{BB962C8B-B14F-4D97-AF65-F5344CB8AC3E}">
        <p14:creationId xmlns:p14="http://schemas.microsoft.com/office/powerpoint/2010/main" val="152609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zachary\Dropbox\Summer Research Systematic Conservation SHARED\Data and Files\Natura2000\gisimages\italyfull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8865"/>
            <a:ext cx="2582391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800" y="533400"/>
            <a:ext cx="4114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Motivated by a project I worked on last summer using data from Natura2000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Wanted to migrate to a model that incorporated spatial information</a:t>
            </a:r>
            <a:endParaRPr lang="en-US" sz="2800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3280089"/>
              </p:ext>
            </p:extLst>
          </p:nvPr>
        </p:nvGraphicFramePr>
        <p:xfrm>
          <a:off x="3124200" y="3944421"/>
          <a:ext cx="5837635" cy="29350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1146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Linear    </a:t>
            </a:r>
            <a:r>
              <a:rPr lang="en-US" b="1" u="sng" dirty="0" smtClean="0"/>
              <a:t> </a:t>
            </a:r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Integer    </a:t>
            </a:r>
            <a:r>
              <a:rPr lang="en-US" b="1" u="sng" dirty="0" smtClean="0"/>
              <a:t> </a:t>
            </a:r>
            <a:r>
              <a:rPr lang="en-US" b="1" u="sng" dirty="0" smtClean="0">
                <a:solidFill>
                  <a:schemeClr val="accent3">
                    <a:lumMod val="75000"/>
                  </a:schemeClr>
                </a:solidFill>
              </a:rPr>
              <a:t>Programming</a:t>
            </a:r>
            <a:endParaRPr lang="en-US" b="1" u="sng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5000" y="2753617"/>
            <a:ext cx="2971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We are using a computer that follows algorithmic rules to solve the proble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m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endParaRPr lang="en-US" sz="28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71078" y="1676400"/>
            <a:ext cx="2667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All of the variables can only take on integer values.  Because a site can only be chosen or not chosen, the model is “binary”.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2400" y="2538174"/>
            <a:ext cx="2209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The model only requires multiplication and addition on the variables. </a:t>
            </a:r>
            <a:endParaRPr lang="en-US" sz="2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47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1"/>
            <a:ext cx="8077200" cy="3352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want to maximize the total number of species preserved</a:t>
            </a:r>
          </a:p>
          <a:p>
            <a:r>
              <a:rPr lang="en-US" dirty="0" smtClean="0"/>
              <a:t>We also want to maximize the connectedness of the landscape</a:t>
            </a:r>
          </a:p>
          <a:p>
            <a:pPr lvl="1"/>
            <a:r>
              <a:rPr lang="en-US" dirty="0" smtClean="0"/>
              <a:t>Lower perimeter means cheaper to protect</a:t>
            </a:r>
          </a:p>
          <a:p>
            <a:pPr lvl="1"/>
            <a:r>
              <a:rPr lang="en-US" dirty="0" smtClean="0"/>
              <a:t>More clustering gives species more room for habitation</a:t>
            </a:r>
          </a:p>
        </p:txBody>
      </p:sp>
      <p:pic>
        <p:nvPicPr>
          <p:cNvPr id="2053" name="Picture 5" descr="C:\Users\zachary\Downloads\CodeCogsEq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86200"/>
            <a:ext cx="3062177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http://latex.codecogs.com/gif.latex?max%20%5Csum%7Be%7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167582"/>
            <a:ext cx="1247335" cy="426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688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Linear Integer Programming Methods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498981" y="1506805"/>
            <a:ext cx="2470638" cy="5031740"/>
            <a:chOff x="6498981" y="1506805"/>
            <a:chExt cx="2470638" cy="50317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6629400" y="1506805"/>
                  <a:ext cx="2209800" cy="126855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800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sz="2800" b="0" i="1" smtClean="0">
                            <a:latin typeface="Cambria Math"/>
                          </a:rPr>
                          <m:t>≤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𝐵</m:t>
                        </m:r>
                      </m:oMath>
                    </m:oMathPara>
                  </a14:m>
                  <a:endParaRPr lang="en-US" sz="2800" b="0" i="1" dirty="0" smtClean="0">
                    <a:latin typeface="Cambria Math"/>
                  </a:endParaRPr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9400" y="1506805"/>
                  <a:ext cx="2209800" cy="126855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Box 17"/>
            <p:cNvSpPr txBox="1"/>
            <p:nvPr/>
          </p:nvSpPr>
          <p:spPr>
            <a:xfrm>
              <a:off x="6498981" y="2845226"/>
              <a:ext cx="2470638" cy="3693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Multiply the cost of site </a:t>
              </a:r>
              <a:r>
                <a:rPr lang="en-US" dirty="0" err="1" smtClean="0"/>
                <a:t>i</a:t>
              </a:r>
              <a:r>
                <a:rPr lang="en-US" dirty="0" smtClean="0"/>
                <a:t> by the decision variable of site </a:t>
              </a:r>
              <a:r>
                <a:rPr lang="en-US" dirty="0" err="1" smtClean="0"/>
                <a:t>i</a:t>
              </a:r>
              <a:r>
                <a:rPr lang="en-US" dirty="0" smtClean="0"/>
                <a:t>.  If we have selected site </a:t>
              </a:r>
              <a:r>
                <a:rPr lang="en-US" dirty="0" err="1" smtClean="0"/>
                <a:t>i</a:t>
              </a:r>
              <a:r>
                <a:rPr lang="en-US" dirty="0" smtClean="0"/>
                <a:t>, the product will be that site’s cost.  If we have not selected site </a:t>
              </a:r>
              <a:r>
                <a:rPr lang="en-US" dirty="0" err="1" smtClean="0"/>
                <a:t>i</a:t>
              </a:r>
              <a:r>
                <a:rPr lang="en-US" dirty="0" smtClean="0"/>
                <a:t>, the product will be zero.</a:t>
              </a:r>
            </a:p>
            <a:p>
              <a:endParaRPr lang="en-US" dirty="0"/>
            </a:p>
            <a:p>
              <a:r>
                <a:rPr lang="en-US" dirty="0" smtClean="0"/>
                <a:t>We want the sum of all these costs to be less than or equal to our budget</a:t>
              </a:r>
              <a:endParaRPr 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185057" y="1879471"/>
                <a:ext cx="171207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800" i="1" smtClean="0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{0,1}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057" y="1879471"/>
                <a:ext cx="1712072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152400" y="2971800"/>
            <a:ext cx="24586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decision variable will be zero if we do not select site </a:t>
            </a:r>
            <a:r>
              <a:rPr lang="en-US" dirty="0" err="1" smtClean="0"/>
              <a:t>i</a:t>
            </a:r>
            <a:r>
              <a:rPr lang="en-US" dirty="0" smtClean="0"/>
              <a:t> and one if we do select site </a:t>
            </a:r>
            <a:r>
              <a:rPr lang="en-US" dirty="0" err="1" smtClean="0"/>
              <a:t>i</a:t>
            </a:r>
            <a:r>
              <a:rPr lang="en-US" dirty="0" smtClean="0"/>
              <a:t>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1957210" y="1426501"/>
                <a:ext cx="4872424" cy="13613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</a:rPr>
                            <m:t>max</m:t>
                          </m:r>
                        </m:fName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</m:func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+(1−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  <m:nary>
                            <m:naryPr>
                              <m:chr m:val="∑"/>
                              <m:ctrlP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7210" y="1426501"/>
                <a:ext cx="4872424" cy="136139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250422" y="3006810"/>
                <a:ext cx="2286000" cy="3161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We want to maximize the total number of species preserved.  We say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is one if a species is represented in at least one selected site and zero otherwise.</a:t>
                </a:r>
              </a:p>
              <a:p>
                <a:endParaRPr lang="en-US" dirty="0"/>
              </a:p>
              <a:p>
                <a:r>
                  <a:rPr lang="en-US" dirty="0" smtClean="0"/>
                  <a:t>Symbolically,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0422" y="3006810"/>
                <a:ext cx="2286000" cy="3161635"/>
              </a:xfrm>
              <a:prstGeom prst="rect">
                <a:avLst/>
              </a:prstGeom>
              <a:blipFill rotWithShape="1">
                <a:blip r:embed="rId6"/>
                <a:stretch>
                  <a:fillRect l="-2133" t="-963" r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275524" y="5906449"/>
                <a:ext cx="3840539" cy="6042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𝑖𝑓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𝑠𝑝𝑒𝑐𝑖𝑒𝑠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𝑖𝑠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𝑖𝑛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𝑐h𝑜𝑠𝑒𝑛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0, 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524" y="5906449"/>
                <a:ext cx="3840539" cy="604268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7582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0" grpId="0"/>
      <p:bldP spid="7" grpId="0"/>
      <p:bldP spid="21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" y="4068129"/>
            <a:ext cx="3683216" cy="2789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068" y="4068129"/>
            <a:ext cx="3669932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triped Right Arrow 6"/>
          <p:cNvSpPr/>
          <p:nvPr/>
        </p:nvSpPr>
        <p:spPr>
          <a:xfrm>
            <a:off x="3810000" y="4929664"/>
            <a:ext cx="1524000" cy="1066800"/>
          </a:xfrm>
          <a:prstGeom prst="stripedRightArrow">
            <a:avLst>
              <a:gd name="adj1" fmla="val 32857"/>
              <a:gd name="adj2" fmla="val 685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946183" y="152400"/>
            <a:ext cx="52516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Invented a landscape with 125 species and 400 sites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Each species is </a:t>
            </a:r>
            <a:r>
              <a:rPr lang="en-US" dirty="0" err="1" smtClean="0"/>
              <a:t>pseudorandomly</a:t>
            </a:r>
            <a:r>
              <a:rPr lang="en-US" dirty="0" smtClean="0"/>
              <a:t> distributed across the landscape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Each site has a cost of 1, 2, 3, or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model takes in the data and chooses the “best” selection, given a budget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30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92680" y="240268"/>
            <a:ext cx="388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A Problem:</a:t>
            </a:r>
            <a:endParaRPr lang="en-US" sz="5400" dirty="0"/>
          </a:p>
        </p:txBody>
      </p:sp>
      <p:pic>
        <p:nvPicPr>
          <p:cNvPr id="3076" name="Picture 4" descr="backpack 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53" y="1676400"/>
            <a:ext cx="2990850" cy="41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book re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9305" y="3486027"/>
            <a:ext cx="557143" cy="70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simple calculator 0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346" y="3549650"/>
            <a:ext cx="941479" cy="646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bag lunch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681" y="3486027"/>
            <a:ext cx="831850" cy="83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laptop 0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1802" y="3592389"/>
            <a:ext cx="801456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400978" y="2941721"/>
            <a:ext cx="5608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Weights:   3  	1	2	 4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3560750" y="4317877"/>
            <a:ext cx="5608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Values:    2</a:t>
            </a:r>
            <a:r>
              <a:rPr lang="en-US" sz="3200" dirty="0"/>
              <a:t>	</a:t>
            </a:r>
            <a:r>
              <a:rPr lang="en-US" sz="3200" dirty="0" smtClean="0"/>
              <a:t>       1         3        4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656782" y="1030069"/>
            <a:ext cx="7357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You want to pack your backpack for school, but your backpack can only hold 6kg of stuff.  Which combination of items gives you the most value?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91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book re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99" y="1600200"/>
            <a:ext cx="263186" cy="335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87254" y="194893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(3,2)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62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5791</TotalTime>
  <Words>1113</Words>
  <Application>Microsoft Office PowerPoint</Application>
  <PresentationFormat>On-screen Show (4:3)</PresentationFormat>
  <Paragraphs>137</Paragraphs>
  <Slides>25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Optimization of Land Selection Models</vt:lpstr>
      <vt:lpstr>PowerPoint Presentation</vt:lpstr>
      <vt:lpstr>PowerPoint Presentation</vt:lpstr>
      <vt:lpstr>Linear     Integer     Programming</vt:lpstr>
      <vt:lpstr>PowerPoint Presentation</vt:lpstr>
      <vt:lpstr>Linear Integer Programming 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Optimization of Land Selection Models</dc:title>
  <dc:creator>zachary</dc:creator>
  <cp:lastModifiedBy>zachary</cp:lastModifiedBy>
  <cp:revision>18</cp:revision>
  <dcterms:created xsi:type="dcterms:W3CDTF">2015-04-24T18:27:07Z</dcterms:created>
  <dcterms:modified xsi:type="dcterms:W3CDTF">2015-04-28T18:58:27Z</dcterms:modified>
</cp:coreProperties>
</file>