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charts/chart2.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3.xml" ContentType="application/vnd.openxmlformats-officedocument.drawingml.chart+xml"/>
  <Override PartName="/ppt/notesSlides/notesSlide13.xml" ContentType="application/vnd.openxmlformats-officedocument.presentationml.notesSlide+xml"/>
  <Override PartName="/ppt/charts/chart4.xml" ContentType="application/vnd.openxmlformats-officedocument.drawingml.chart+xml"/>
  <Override PartName="/ppt/notesSlides/notesSlide14.xml" ContentType="application/vnd.openxmlformats-officedocument.presentationml.notesSlide+xml"/>
  <Override PartName="/ppt/charts/chart5.xml" ContentType="application/vnd.openxmlformats-officedocument.drawingml.chart+xml"/>
  <Override PartName="/ppt/notesSlides/notesSlide15.xml" ContentType="application/vnd.openxmlformats-officedocument.presentationml.notesSlide+xml"/>
  <Override PartName="/ppt/charts/chart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7" r:id="rId3"/>
    <p:sldId id="265" r:id="rId4"/>
    <p:sldId id="258" r:id="rId5"/>
    <p:sldId id="260" r:id="rId6"/>
    <p:sldId id="259" r:id="rId7"/>
    <p:sldId id="261" r:id="rId8"/>
    <p:sldId id="269" r:id="rId9"/>
    <p:sldId id="262" r:id="rId10"/>
    <p:sldId id="266" r:id="rId11"/>
    <p:sldId id="267" r:id="rId12"/>
    <p:sldId id="274" r:id="rId13"/>
    <p:sldId id="275" r:id="rId14"/>
    <p:sldId id="270" r:id="rId15"/>
    <p:sldId id="271" r:id="rId16"/>
    <p:sldId id="272" r:id="rId17"/>
    <p:sldId id="273" r:id="rId18"/>
    <p:sldId id="276" r:id="rId19"/>
    <p:sldId id="264" r:id="rId20"/>
    <p:sldId id="268" r:id="rId21"/>
  </p:sldIdLst>
  <p:sldSz cx="9144000" cy="6858000" type="screen4x3"/>
  <p:notesSz cx="68580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444" autoAdjust="0"/>
    <p:restoredTop sz="72556" autoAdjust="0"/>
  </p:normalViewPr>
  <p:slideViewPr>
    <p:cSldViewPr>
      <p:cViewPr varScale="1">
        <p:scale>
          <a:sx n="54" d="100"/>
          <a:sy n="54" d="100"/>
        </p:scale>
        <p:origin x="-174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zachary\Dropbox\Summer%20Research%20Systematic%20Conservation%20SHARED\Data%20and%20Files\Natura2000\italy%20solved%20model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zachary\Dropbox\Summer%20Research%20Systematic%20Conservation%20SHARED\Data%20and%20Files\Natura2000\italy%20solved%20model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zachary\Dropbox\Summer%20Research%20Systematic%20Conservation%20SHARED\Data%20and%20Files\Natura2000\italy%20solved%20model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zachary\Dropbox\Summer%20Research%20Systematic%20Conservation%20SHARED\Data%20and%20Files\Natura2000\italy%20solved%20model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zachary\Dropbox\Summer%20Research%20Systematic%20Conservation%20SHARED\Data%20and%20Files\Natura2000\italy%20solved%20model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zachary\Dropbox\Summer%20Research%20Systematic%20Conservation%20SHARED\Data%20and%20Files\Natura2000\italy%20solved%20model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scatterChart>
        <c:scatterStyle val="smoothMarker"/>
        <c:varyColors val="0"/>
        <c:ser>
          <c:idx val="0"/>
          <c:order val="0"/>
          <c:tx>
            <c:strRef>
              <c:f>'italy solved models'!$RN$1</c:f>
              <c:strCache>
                <c:ptCount val="1"/>
                <c:pt idx="0">
                  <c:v>Species preserved (y)</c:v>
                </c:pt>
              </c:strCache>
            </c:strRef>
          </c:tx>
          <c:trendline>
            <c:trendlineType val="log"/>
            <c:dispRSqr val="1"/>
            <c:dispEq val="1"/>
            <c:trendlineLbl>
              <c:layout>
                <c:manualLayout>
                  <c:x val="-1.8888347989225632E-2"/>
                  <c:y val="0.19582492001829035"/>
                </c:manualLayout>
              </c:layout>
              <c:tx>
                <c:rich>
                  <a:bodyPr/>
                  <a:lstStyle/>
                  <a:p>
                    <a:pPr>
                      <a:defRPr sz="1600"/>
                    </a:pPr>
                    <a:r>
                      <a:rPr lang="es-ES" sz="1600" baseline="0" dirty="0"/>
                      <a:t>y = 49.425ln(x) + 121.13
R² = 0.9945</a:t>
                    </a:r>
                    <a:endParaRPr lang="es-ES" sz="1600" dirty="0"/>
                  </a:p>
                </c:rich>
              </c:tx>
              <c:numFmt formatCode="General" sourceLinked="0"/>
            </c:trendlineLbl>
          </c:trendline>
          <c:xVal>
            <c:numRef>
              <c:f>'italy solved models'!$RM$2:$RM$14</c:f>
              <c:numCache>
                <c:formatCode>General</c:formatCode>
                <c:ptCount val="13"/>
                <c:pt idx="0">
                  <c:v>10</c:v>
                </c:pt>
                <c:pt idx="1">
                  <c:v>20</c:v>
                </c:pt>
                <c:pt idx="2">
                  <c:v>30</c:v>
                </c:pt>
                <c:pt idx="3">
                  <c:v>50</c:v>
                </c:pt>
                <c:pt idx="4">
                  <c:v>75</c:v>
                </c:pt>
                <c:pt idx="5">
                  <c:v>100</c:v>
                </c:pt>
                <c:pt idx="6">
                  <c:v>150</c:v>
                </c:pt>
                <c:pt idx="7">
                  <c:v>200</c:v>
                </c:pt>
                <c:pt idx="8">
                  <c:v>250</c:v>
                </c:pt>
                <c:pt idx="9">
                  <c:v>300</c:v>
                </c:pt>
                <c:pt idx="10">
                  <c:v>500</c:v>
                </c:pt>
                <c:pt idx="11">
                  <c:v>1000</c:v>
                </c:pt>
                <c:pt idx="12">
                  <c:v>1169</c:v>
                </c:pt>
              </c:numCache>
            </c:numRef>
          </c:xVal>
          <c:yVal>
            <c:numRef>
              <c:f>'italy solved models'!$RN$2:$RN$14</c:f>
              <c:numCache>
                <c:formatCode>General</c:formatCode>
                <c:ptCount val="13"/>
                <c:pt idx="0">
                  <c:v>246</c:v>
                </c:pt>
                <c:pt idx="1">
                  <c:v>269</c:v>
                </c:pt>
                <c:pt idx="2">
                  <c:v>286</c:v>
                </c:pt>
                <c:pt idx="3">
                  <c:v>304</c:v>
                </c:pt>
                <c:pt idx="4">
                  <c:v>333</c:v>
                </c:pt>
                <c:pt idx="5">
                  <c:v>350</c:v>
                </c:pt>
                <c:pt idx="6">
                  <c:v>373</c:v>
                </c:pt>
                <c:pt idx="7">
                  <c:v>377</c:v>
                </c:pt>
                <c:pt idx="8">
                  <c:v>391</c:v>
                </c:pt>
                <c:pt idx="9">
                  <c:v>403</c:v>
                </c:pt>
                <c:pt idx="10">
                  <c:v>428</c:v>
                </c:pt>
                <c:pt idx="11">
                  <c:v>468</c:v>
                </c:pt>
                <c:pt idx="12">
                  <c:v>473</c:v>
                </c:pt>
              </c:numCache>
            </c:numRef>
          </c:yVal>
          <c:smooth val="1"/>
        </c:ser>
        <c:dLbls>
          <c:showLegendKey val="0"/>
          <c:showVal val="0"/>
          <c:showCatName val="0"/>
          <c:showSerName val="0"/>
          <c:showPercent val="0"/>
          <c:showBubbleSize val="0"/>
        </c:dLbls>
        <c:axId val="178205824"/>
        <c:axId val="178207744"/>
      </c:scatterChart>
      <c:valAx>
        <c:axId val="178205824"/>
        <c:scaling>
          <c:orientation val="minMax"/>
        </c:scaling>
        <c:delete val="0"/>
        <c:axPos val="b"/>
        <c:numFmt formatCode="General" sourceLinked="1"/>
        <c:majorTickMark val="out"/>
        <c:minorTickMark val="none"/>
        <c:tickLblPos val="nextTo"/>
        <c:txPr>
          <a:bodyPr/>
          <a:lstStyle/>
          <a:p>
            <a:pPr>
              <a:defRPr sz="1600"/>
            </a:pPr>
            <a:endParaRPr lang="en-US"/>
          </a:p>
        </c:txPr>
        <c:crossAx val="178207744"/>
        <c:crosses val="autoZero"/>
        <c:crossBetween val="midCat"/>
      </c:valAx>
      <c:valAx>
        <c:axId val="178207744"/>
        <c:scaling>
          <c:orientation val="minMax"/>
        </c:scaling>
        <c:delete val="0"/>
        <c:axPos val="l"/>
        <c:majorGridlines/>
        <c:numFmt formatCode="General" sourceLinked="1"/>
        <c:majorTickMark val="out"/>
        <c:minorTickMark val="none"/>
        <c:tickLblPos val="nextTo"/>
        <c:txPr>
          <a:bodyPr/>
          <a:lstStyle/>
          <a:p>
            <a:pPr>
              <a:defRPr sz="1600"/>
            </a:pPr>
            <a:endParaRPr lang="en-US"/>
          </a:p>
        </c:txPr>
        <c:crossAx val="178205824"/>
        <c:crosses val="autoZero"/>
        <c:crossBetween val="midCat"/>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marginal </a:t>
            </a:r>
            <a:r>
              <a:rPr lang="en-US" dirty="0" smtClean="0"/>
              <a:t>species preserved</a:t>
            </a:r>
            <a:endParaRPr lang="en-US" dirty="0"/>
          </a:p>
        </c:rich>
      </c:tx>
      <c:layout/>
      <c:overlay val="0"/>
    </c:title>
    <c:autoTitleDeleted val="0"/>
    <c:plotArea>
      <c:layout/>
      <c:scatterChart>
        <c:scatterStyle val="smoothMarker"/>
        <c:varyColors val="0"/>
        <c:ser>
          <c:idx val="0"/>
          <c:order val="0"/>
          <c:tx>
            <c:strRef>
              <c:f>'italy solved models'!$RP$1</c:f>
              <c:strCache>
                <c:ptCount val="1"/>
                <c:pt idx="0">
                  <c:v>marginal benefit</c:v>
                </c:pt>
              </c:strCache>
            </c:strRef>
          </c:tx>
          <c:xVal>
            <c:numRef>
              <c:f>'italy solved models'!$RM$2:$RM$14</c:f>
              <c:numCache>
                <c:formatCode>General</c:formatCode>
                <c:ptCount val="13"/>
                <c:pt idx="0">
                  <c:v>10</c:v>
                </c:pt>
                <c:pt idx="1">
                  <c:v>20</c:v>
                </c:pt>
                <c:pt idx="2">
                  <c:v>30</c:v>
                </c:pt>
                <c:pt idx="3">
                  <c:v>50</c:v>
                </c:pt>
                <c:pt idx="4">
                  <c:v>75</c:v>
                </c:pt>
                <c:pt idx="5">
                  <c:v>100</c:v>
                </c:pt>
                <c:pt idx="6">
                  <c:v>150</c:v>
                </c:pt>
                <c:pt idx="7">
                  <c:v>200</c:v>
                </c:pt>
                <c:pt idx="8">
                  <c:v>250</c:v>
                </c:pt>
                <c:pt idx="9">
                  <c:v>300</c:v>
                </c:pt>
                <c:pt idx="10">
                  <c:v>500</c:v>
                </c:pt>
                <c:pt idx="11">
                  <c:v>1000</c:v>
                </c:pt>
                <c:pt idx="12">
                  <c:v>1169</c:v>
                </c:pt>
              </c:numCache>
            </c:numRef>
          </c:xVal>
          <c:yVal>
            <c:numRef>
              <c:f>'italy solved models'!$RP$2:$RP$14</c:f>
              <c:numCache>
                <c:formatCode>General</c:formatCode>
                <c:ptCount val="13"/>
                <c:pt idx="0">
                  <c:v>5</c:v>
                </c:pt>
                <c:pt idx="1">
                  <c:v>2.2999999999999998</c:v>
                </c:pt>
                <c:pt idx="2">
                  <c:v>1.7</c:v>
                </c:pt>
                <c:pt idx="3">
                  <c:v>0.9</c:v>
                </c:pt>
                <c:pt idx="4">
                  <c:v>1.1599999999999999</c:v>
                </c:pt>
                <c:pt idx="5">
                  <c:v>0.68</c:v>
                </c:pt>
                <c:pt idx="6">
                  <c:v>0.46</c:v>
                </c:pt>
                <c:pt idx="7">
                  <c:v>0.08</c:v>
                </c:pt>
                <c:pt idx="8">
                  <c:v>0.28000000000000003</c:v>
                </c:pt>
                <c:pt idx="9">
                  <c:v>0.24</c:v>
                </c:pt>
                <c:pt idx="10">
                  <c:v>0.125</c:v>
                </c:pt>
                <c:pt idx="11">
                  <c:v>0.08</c:v>
                </c:pt>
                <c:pt idx="12">
                  <c:v>2.9585798816568046E-2</c:v>
                </c:pt>
              </c:numCache>
            </c:numRef>
          </c:yVal>
          <c:smooth val="1"/>
        </c:ser>
        <c:dLbls>
          <c:showLegendKey val="0"/>
          <c:showVal val="0"/>
          <c:showCatName val="0"/>
          <c:showSerName val="0"/>
          <c:showPercent val="0"/>
          <c:showBubbleSize val="0"/>
        </c:dLbls>
        <c:axId val="135938048"/>
        <c:axId val="135940352"/>
      </c:scatterChart>
      <c:valAx>
        <c:axId val="135938048"/>
        <c:scaling>
          <c:orientation val="minMax"/>
        </c:scaling>
        <c:delete val="0"/>
        <c:axPos val="b"/>
        <c:numFmt formatCode="General" sourceLinked="1"/>
        <c:majorTickMark val="out"/>
        <c:minorTickMark val="none"/>
        <c:tickLblPos val="nextTo"/>
        <c:txPr>
          <a:bodyPr/>
          <a:lstStyle/>
          <a:p>
            <a:pPr>
              <a:defRPr sz="1600"/>
            </a:pPr>
            <a:endParaRPr lang="en-US"/>
          </a:p>
        </c:txPr>
        <c:crossAx val="135940352"/>
        <c:crosses val="autoZero"/>
        <c:crossBetween val="midCat"/>
      </c:valAx>
      <c:valAx>
        <c:axId val="135940352"/>
        <c:scaling>
          <c:orientation val="minMax"/>
        </c:scaling>
        <c:delete val="0"/>
        <c:axPos val="l"/>
        <c:majorGridlines/>
        <c:numFmt formatCode="General" sourceLinked="1"/>
        <c:majorTickMark val="out"/>
        <c:minorTickMark val="none"/>
        <c:tickLblPos val="nextTo"/>
        <c:txPr>
          <a:bodyPr/>
          <a:lstStyle/>
          <a:p>
            <a:pPr>
              <a:defRPr sz="1600"/>
            </a:pPr>
            <a:endParaRPr lang="en-US"/>
          </a:p>
        </c:txPr>
        <c:crossAx val="135938048"/>
        <c:crosses val="autoZero"/>
        <c:crossBetween val="midCat"/>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scatterChart>
        <c:scatterStyle val="smoothMarker"/>
        <c:varyColors val="0"/>
        <c:ser>
          <c:idx val="0"/>
          <c:order val="0"/>
          <c:tx>
            <c:strRef>
              <c:f>'italy solved models'!$RN$1</c:f>
              <c:strCache>
                <c:ptCount val="1"/>
                <c:pt idx="0">
                  <c:v>Species preserved (y)</c:v>
                </c:pt>
              </c:strCache>
            </c:strRef>
          </c:tx>
          <c:trendline>
            <c:trendlineType val="log"/>
            <c:dispRSqr val="1"/>
            <c:dispEq val="1"/>
            <c:trendlineLbl>
              <c:layout>
                <c:manualLayout>
                  <c:x val="-1.8888347989225632E-2"/>
                  <c:y val="0.19582492001829035"/>
                </c:manualLayout>
              </c:layout>
              <c:tx>
                <c:rich>
                  <a:bodyPr/>
                  <a:lstStyle/>
                  <a:p>
                    <a:pPr>
                      <a:defRPr sz="1600"/>
                    </a:pPr>
                    <a:r>
                      <a:rPr lang="es-ES" sz="1600" baseline="0" dirty="0"/>
                      <a:t>y = 49.425ln(x) + 121.13
R² = 0.9945</a:t>
                    </a:r>
                    <a:endParaRPr lang="es-ES" sz="1600" dirty="0"/>
                  </a:p>
                </c:rich>
              </c:tx>
              <c:numFmt formatCode="General" sourceLinked="0"/>
            </c:trendlineLbl>
          </c:trendline>
          <c:xVal>
            <c:numRef>
              <c:f>'italy solved models'!$RM$2:$RM$14</c:f>
              <c:numCache>
                <c:formatCode>General</c:formatCode>
                <c:ptCount val="13"/>
                <c:pt idx="0">
                  <c:v>10</c:v>
                </c:pt>
                <c:pt idx="1">
                  <c:v>20</c:v>
                </c:pt>
                <c:pt idx="2">
                  <c:v>30</c:v>
                </c:pt>
                <c:pt idx="3">
                  <c:v>50</c:v>
                </c:pt>
                <c:pt idx="4">
                  <c:v>75</c:v>
                </c:pt>
                <c:pt idx="5">
                  <c:v>100</c:v>
                </c:pt>
                <c:pt idx="6">
                  <c:v>150</c:v>
                </c:pt>
                <c:pt idx="7">
                  <c:v>200</c:v>
                </c:pt>
                <c:pt idx="8">
                  <c:v>250</c:v>
                </c:pt>
                <c:pt idx="9">
                  <c:v>300</c:v>
                </c:pt>
                <c:pt idx="10">
                  <c:v>500</c:v>
                </c:pt>
                <c:pt idx="11">
                  <c:v>1000</c:v>
                </c:pt>
                <c:pt idx="12">
                  <c:v>1169</c:v>
                </c:pt>
              </c:numCache>
            </c:numRef>
          </c:xVal>
          <c:yVal>
            <c:numRef>
              <c:f>'italy solved models'!$RN$2:$RN$14</c:f>
              <c:numCache>
                <c:formatCode>General</c:formatCode>
                <c:ptCount val="13"/>
                <c:pt idx="0">
                  <c:v>246</c:v>
                </c:pt>
                <c:pt idx="1">
                  <c:v>269</c:v>
                </c:pt>
                <c:pt idx="2">
                  <c:v>286</c:v>
                </c:pt>
                <c:pt idx="3">
                  <c:v>304</c:v>
                </c:pt>
                <c:pt idx="4">
                  <c:v>333</c:v>
                </c:pt>
                <c:pt idx="5">
                  <c:v>350</c:v>
                </c:pt>
                <c:pt idx="6">
                  <c:v>373</c:v>
                </c:pt>
                <c:pt idx="7">
                  <c:v>377</c:v>
                </c:pt>
                <c:pt idx="8">
                  <c:v>391</c:v>
                </c:pt>
                <c:pt idx="9">
                  <c:v>403</c:v>
                </c:pt>
                <c:pt idx="10">
                  <c:v>428</c:v>
                </c:pt>
                <c:pt idx="11">
                  <c:v>468</c:v>
                </c:pt>
                <c:pt idx="12">
                  <c:v>473</c:v>
                </c:pt>
              </c:numCache>
            </c:numRef>
          </c:yVal>
          <c:smooth val="1"/>
        </c:ser>
        <c:dLbls>
          <c:showLegendKey val="0"/>
          <c:showVal val="0"/>
          <c:showCatName val="0"/>
          <c:showSerName val="0"/>
          <c:showPercent val="0"/>
          <c:showBubbleSize val="0"/>
        </c:dLbls>
        <c:axId val="161344896"/>
        <c:axId val="161639808"/>
      </c:scatterChart>
      <c:valAx>
        <c:axId val="161344896"/>
        <c:scaling>
          <c:orientation val="minMax"/>
        </c:scaling>
        <c:delete val="0"/>
        <c:axPos val="b"/>
        <c:numFmt formatCode="General" sourceLinked="1"/>
        <c:majorTickMark val="out"/>
        <c:minorTickMark val="none"/>
        <c:tickLblPos val="nextTo"/>
        <c:txPr>
          <a:bodyPr/>
          <a:lstStyle/>
          <a:p>
            <a:pPr>
              <a:defRPr sz="1600"/>
            </a:pPr>
            <a:endParaRPr lang="en-US"/>
          </a:p>
        </c:txPr>
        <c:crossAx val="161639808"/>
        <c:crosses val="autoZero"/>
        <c:crossBetween val="midCat"/>
      </c:valAx>
      <c:valAx>
        <c:axId val="161639808"/>
        <c:scaling>
          <c:orientation val="minMax"/>
        </c:scaling>
        <c:delete val="0"/>
        <c:axPos val="l"/>
        <c:majorGridlines/>
        <c:numFmt formatCode="General" sourceLinked="1"/>
        <c:majorTickMark val="out"/>
        <c:minorTickMark val="none"/>
        <c:tickLblPos val="nextTo"/>
        <c:txPr>
          <a:bodyPr/>
          <a:lstStyle/>
          <a:p>
            <a:pPr>
              <a:defRPr sz="1600"/>
            </a:pPr>
            <a:endParaRPr lang="en-US"/>
          </a:p>
        </c:txPr>
        <c:crossAx val="161344896"/>
        <c:crosses val="autoZero"/>
        <c:crossBetween val="midCat"/>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scatterChart>
        <c:scatterStyle val="smoothMarker"/>
        <c:varyColors val="0"/>
        <c:ser>
          <c:idx val="0"/>
          <c:order val="0"/>
          <c:tx>
            <c:strRef>
              <c:f>'italy solved models'!$RN$1</c:f>
              <c:strCache>
                <c:ptCount val="1"/>
                <c:pt idx="0">
                  <c:v>Species preserved (y)</c:v>
                </c:pt>
              </c:strCache>
            </c:strRef>
          </c:tx>
          <c:trendline>
            <c:trendlineType val="log"/>
            <c:dispRSqr val="1"/>
            <c:dispEq val="1"/>
            <c:trendlineLbl>
              <c:layout>
                <c:manualLayout>
                  <c:x val="-1.8888347989225632E-2"/>
                  <c:y val="0.19582492001829035"/>
                </c:manualLayout>
              </c:layout>
              <c:tx>
                <c:rich>
                  <a:bodyPr/>
                  <a:lstStyle/>
                  <a:p>
                    <a:pPr>
                      <a:defRPr sz="1600"/>
                    </a:pPr>
                    <a:r>
                      <a:rPr lang="es-ES" sz="1600" baseline="0" dirty="0"/>
                      <a:t>y = 49.425ln(x) + 121.13
R² = 0.9945</a:t>
                    </a:r>
                    <a:endParaRPr lang="es-ES" sz="1600" dirty="0"/>
                  </a:p>
                </c:rich>
              </c:tx>
              <c:numFmt formatCode="General" sourceLinked="0"/>
            </c:trendlineLbl>
          </c:trendline>
          <c:xVal>
            <c:numRef>
              <c:f>'italy solved models'!$RM$2:$RM$14</c:f>
              <c:numCache>
                <c:formatCode>General</c:formatCode>
                <c:ptCount val="13"/>
                <c:pt idx="0">
                  <c:v>10</c:v>
                </c:pt>
                <c:pt idx="1">
                  <c:v>20</c:v>
                </c:pt>
                <c:pt idx="2">
                  <c:v>30</c:v>
                </c:pt>
                <c:pt idx="3">
                  <c:v>50</c:v>
                </c:pt>
                <c:pt idx="4">
                  <c:v>75</c:v>
                </c:pt>
                <c:pt idx="5">
                  <c:v>100</c:v>
                </c:pt>
                <c:pt idx="6">
                  <c:v>150</c:v>
                </c:pt>
                <c:pt idx="7">
                  <c:v>200</c:v>
                </c:pt>
                <c:pt idx="8">
                  <c:v>250</c:v>
                </c:pt>
                <c:pt idx="9">
                  <c:v>300</c:v>
                </c:pt>
                <c:pt idx="10">
                  <c:v>500</c:v>
                </c:pt>
                <c:pt idx="11">
                  <c:v>1000</c:v>
                </c:pt>
                <c:pt idx="12">
                  <c:v>1169</c:v>
                </c:pt>
              </c:numCache>
            </c:numRef>
          </c:xVal>
          <c:yVal>
            <c:numRef>
              <c:f>'italy solved models'!$RN$2:$RN$14</c:f>
              <c:numCache>
                <c:formatCode>General</c:formatCode>
                <c:ptCount val="13"/>
                <c:pt idx="0">
                  <c:v>246</c:v>
                </c:pt>
                <c:pt idx="1">
                  <c:v>269</c:v>
                </c:pt>
                <c:pt idx="2">
                  <c:v>286</c:v>
                </c:pt>
                <c:pt idx="3">
                  <c:v>304</c:v>
                </c:pt>
                <c:pt idx="4">
                  <c:v>333</c:v>
                </c:pt>
                <c:pt idx="5">
                  <c:v>350</c:v>
                </c:pt>
                <c:pt idx="6">
                  <c:v>373</c:v>
                </c:pt>
                <c:pt idx="7">
                  <c:v>377</c:v>
                </c:pt>
                <c:pt idx="8">
                  <c:v>391</c:v>
                </c:pt>
                <c:pt idx="9">
                  <c:v>403</c:v>
                </c:pt>
                <c:pt idx="10">
                  <c:v>428</c:v>
                </c:pt>
                <c:pt idx="11">
                  <c:v>468</c:v>
                </c:pt>
                <c:pt idx="12">
                  <c:v>473</c:v>
                </c:pt>
              </c:numCache>
            </c:numRef>
          </c:yVal>
          <c:smooth val="1"/>
        </c:ser>
        <c:dLbls>
          <c:showLegendKey val="0"/>
          <c:showVal val="0"/>
          <c:showCatName val="0"/>
          <c:showSerName val="0"/>
          <c:showPercent val="0"/>
          <c:showBubbleSize val="0"/>
        </c:dLbls>
        <c:axId val="163643392"/>
        <c:axId val="163645312"/>
      </c:scatterChart>
      <c:valAx>
        <c:axId val="163643392"/>
        <c:scaling>
          <c:orientation val="minMax"/>
        </c:scaling>
        <c:delete val="0"/>
        <c:axPos val="b"/>
        <c:numFmt formatCode="General" sourceLinked="1"/>
        <c:majorTickMark val="out"/>
        <c:minorTickMark val="none"/>
        <c:tickLblPos val="nextTo"/>
        <c:txPr>
          <a:bodyPr/>
          <a:lstStyle/>
          <a:p>
            <a:pPr>
              <a:defRPr sz="1600"/>
            </a:pPr>
            <a:endParaRPr lang="en-US"/>
          </a:p>
        </c:txPr>
        <c:crossAx val="163645312"/>
        <c:crosses val="autoZero"/>
        <c:crossBetween val="midCat"/>
      </c:valAx>
      <c:valAx>
        <c:axId val="163645312"/>
        <c:scaling>
          <c:orientation val="minMax"/>
        </c:scaling>
        <c:delete val="0"/>
        <c:axPos val="l"/>
        <c:majorGridlines/>
        <c:numFmt formatCode="General" sourceLinked="1"/>
        <c:majorTickMark val="out"/>
        <c:minorTickMark val="none"/>
        <c:tickLblPos val="nextTo"/>
        <c:txPr>
          <a:bodyPr/>
          <a:lstStyle/>
          <a:p>
            <a:pPr>
              <a:defRPr sz="1600"/>
            </a:pPr>
            <a:endParaRPr lang="en-US"/>
          </a:p>
        </c:txPr>
        <c:crossAx val="163643392"/>
        <c:crosses val="autoZero"/>
        <c:crossBetween val="midCat"/>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scatterChart>
        <c:scatterStyle val="smoothMarker"/>
        <c:varyColors val="0"/>
        <c:ser>
          <c:idx val="0"/>
          <c:order val="0"/>
          <c:tx>
            <c:strRef>
              <c:f>'italy solved models'!$RN$1</c:f>
              <c:strCache>
                <c:ptCount val="1"/>
                <c:pt idx="0">
                  <c:v>Species preserved (y)</c:v>
                </c:pt>
              </c:strCache>
            </c:strRef>
          </c:tx>
          <c:trendline>
            <c:trendlineType val="log"/>
            <c:dispRSqr val="1"/>
            <c:dispEq val="1"/>
            <c:trendlineLbl>
              <c:layout>
                <c:manualLayout>
                  <c:x val="-1.8888347989225632E-2"/>
                  <c:y val="0.19582492001829035"/>
                </c:manualLayout>
              </c:layout>
              <c:tx>
                <c:rich>
                  <a:bodyPr/>
                  <a:lstStyle/>
                  <a:p>
                    <a:pPr>
                      <a:defRPr sz="1600"/>
                    </a:pPr>
                    <a:r>
                      <a:rPr lang="es-ES" sz="1600" baseline="0" dirty="0"/>
                      <a:t>y = 49.425ln(x) + 121.13
R² = 0.9945</a:t>
                    </a:r>
                    <a:endParaRPr lang="es-ES" sz="1600" dirty="0"/>
                  </a:p>
                </c:rich>
              </c:tx>
              <c:numFmt formatCode="General" sourceLinked="0"/>
            </c:trendlineLbl>
          </c:trendline>
          <c:xVal>
            <c:numRef>
              <c:f>'italy solved models'!$RM$2:$RM$14</c:f>
              <c:numCache>
                <c:formatCode>General</c:formatCode>
                <c:ptCount val="13"/>
                <c:pt idx="0">
                  <c:v>10</c:v>
                </c:pt>
                <c:pt idx="1">
                  <c:v>20</c:v>
                </c:pt>
                <c:pt idx="2">
                  <c:v>30</c:v>
                </c:pt>
                <c:pt idx="3">
                  <c:v>50</c:v>
                </c:pt>
                <c:pt idx="4">
                  <c:v>75</c:v>
                </c:pt>
                <c:pt idx="5">
                  <c:v>100</c:v>
                </c:pt>
                <c:pt idx="6">
                  <c:v>150</c:v>
                </c:pt>
                <c:pt idx="7">
                  <c:v>200</c:v>
                </c:pt>
                <c:pt idx="8">
                  <c:v>250</c:v>
                </c:pt>
                <c:pt idx="9">
                  <c:v>300</c:v>
                </c:pt>
                <c:pt idx="10">
                  <c:v>500</c:v>
                </c:pt>
                <c:pt idx="11">
                  <c:v>1000</c:v>
                </c:pt>
                <c:pt idx="12">
                  <c:v>1169</c:v>
                </c:pt>
              </c:numCache>
            </c:numRef>
          </c:xVal>
          <c:yVal>
            <c:numRef>
              <c:f>'italy solved models'!$RN$2:$RN$14</c:f>
              <c:numCache>
                <c:formatCode>General</c:formatCode>
                <c:ptCount val="13"/>
                <c:pt idx="0">
                  <c:v>246</c:v>
                </c:pt>
                <c:pt idx="1">
                  <c:v>269</c:v>
                </c:pt>
                <c:pt idx="2">
                  <c:v>286</c:v>
                </c:pt>
                <c:pt idx="3">
                  <c:v>304</c:v>
                </c:pt>
                <c:pt idx="4">
                  <c:v>333</c:v>
                </c:pt>
                <c:pt idx="5">
                  <c:v>350</c:v>
                </c:pt>
                <c:pt idx="6">
                  <c:v>373</c:v>
                </c:pt>
                <c:pt idx="7">
                  <c:v>377</c:v>
                </c:pt>
                <c:pt idx="8">
                  <c:v>391</c:v>
                </c:pt>
                <c:pt idx="9">
                  <c:v>403</c:v>
                </c:pt>
                <c:pt idx="10">
                  <c:v>428</c:v>
                </c:pt>
                <c:pt idx="11">
                  <c:v>468</c:v>
                </c:pt>
                <c:pt idx="12">
                  <c:v>473</c:v>
                </c:pt>
              </c:numCache>
            </c:numRef>
          </c:yVal>
          <c:smooth val="1"/>
        </c:ser>
        <c:dLbls>
          <c:showLegendKey val="0"/>
          <c:showVal val="0"/>
          <c:showCatName val="0"/>
          <c:showSerName val="0"/>
          <c:showPercent val="0"/>
          <c:showBubbleSize val="0"/>
        </c:dLbls>
        <c:axId val="164432128"/>
        <c:axId val="164435456"/>
      </c:scatterChart>
      <c:valAx>
        <c:axId val="164432128"/>
        <c:scaling>
          <c:orientation val="minMax"/>
        </c:scaling>
        <c:delete val="0"/>
        <c:axPos val="b"/>
        <c:numFmt formatCode="General" sourceLinked="1"/>
        <c:majorTickMark val="out"/>
        <c:minorTickMark val="none"/>
        <c:tickLblPos val="nextTo"/>
        <c:txPr>
          <a:bodyPr/>
          <a:lstStyle/>
          <a:p>
            <a:pPr>
              <a:defRPr sz="1600"/>
            </a:pPr>
            <a:endParaRPr lang="en-US"/>
          </a:p>
        </c:txPr>
        <c:crossAx val="164435456"/>
        <c:crosses val="autoZero"/>
        <c:crossBetween val="midCat"/>
      </c:valAx>
      <c:valAx>
        <c:axId val="164435456"/>
        <c:scaling>
          <c:orientation val="minMax"/>
        </c:scaling>
        <c:delete val="0"/>
        <c:axPos val="l"/>
        <c:majorGridlines/>
        <c:numFmt formatCode="General" sourceLinked="1"/>
        <c:majorTickMark val="out"/>
        <c:minorTickMark val="none"/>
        <c:tickLblPos val="nextTo"/>
        <c:txPr>
          <a:bodyPr/>
          <a:lstStyle/>
          <a:p>
            <a:pPr>
              <a:defRPr sz="1600"/>
            </a:pPr>
            <a:endParaRPr lang="en-US"/>
          </a:p>
        </c:txPr>
        <c:crossAx val="164432128"/>
        <c:crosses val="autoZero"/>
        <c:crossBetween val="midCat"/>
      </c:valAx>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scatterChart>
        <c:scatterStyle val="smoothMarker"/>
        <c:varyColors val="0"/>
        <c:ser>
          <c:idx val="0"/>
          <c:order val="0"/>
          <c:tx>
            <c:strRef>
              <c:f>'italy solved models'!$RN$1</c:f>
              <c:strCache>
                <c:ptCount val="1"/>
                <c:pt idx="0">
                  <c:v>Species preserved (y)</c:v>
                </c:pt>
              </c:strCache>
            </c:strRef>
          </c:tx>
          <c:trendline>
            <c:trendlineType val="log"/>
            <c:dispRSqr val="1"/>
            <c:dispEq val="1"/>
            <c:trendlineLbl>
              <c:layout>
                <c:manualLayout>
                  <c:x val="-1.8888347989225632E-2"/>
                  <c:y val="0.19582492001829035"/>
                </c:manualLayout>
              </c:layout>
              <c:tx>
                <c:rich>
                  <a:bodyPr/>
                  <a:lstStyle/>
                  <a:p>
                    <a:pPr>
                      <a:defRPr sz="1600"/>
                    </a:pPr>
                    <a:r>
                      <a:rPr lang="es-ES" sz="1600" baseline="0" dirty="0"/>
                      <a:t>y = 49.425ln(x) + 121.13
R² = 0.9945</a:t>
                    </a:r>
                    <a:endParaRPr lang="es-ES" sz="1600" dirty="0"/>
                  </a:p>
                </c:rich>
              </c:tx>
              <c:numFmt formatCode="General" sourceLinked="0"/>
            </c:trendlineLbl>
          </c:trendline>
          <c:xVal>
            <c:numRef>
              <c:f>'italy solved models'!$RM$2:$RM$14</c:f>
              <c:numCache>
                <c:formatCode>General</c:formatCode>
                <c:ptCount val="13"/>
                <c:pt idx="0">
                  <c:v>10</c:v>
                </c:pt>
                <c:pt idx="1">
                  <c:v>20</c:v>
                </c:pt>
                <c:pt idx="2">
                  <c:v>30</c:v>
                </c:pt>
                <c:pt idx="3">
                  <c:v>50</c:v>
                </c:pt>
                <c:pt idx="4">
                  <c:v>75</c:v>
                </c:pt>
                <c:pt idx="5">
                  <c:v>100</c:v>
                </c:pt>
                <c:pt idx="6">
                  <c:v>150</c:v>
                </c:pt>
                <c:pt idx="7">
                  <c:v>200</c:v>
                </c:pt>
                <c:pt idx="8">
                  <c:v>250</c:v>
                </c:pt>
                <c:pt idx="9">
                  <c:v>300</c:v>
                </c:pt>
                <c:pt idx="10">
                  <c:v>500</c:v>
                </c:pt>
                <c:pt idx="11">
                  <c:v>1000</c:v>
                </c:pt>
                <c:pt idx="12">
                  <c:v>1169</c:v>
                </c:pt>
              </c:numCache>
            </c:numRef>
          </c:xVal>
          <c:yVal>
            <c:numRef>
              <c:f>'italy solved models'!$RN$2:$RN$14</c:f>
              <c:numCache>
                <c:formatCode>General</c:formatCode>
                <c:ptCount val="13"/>
                <c:pt idx="0">
                  <c:v>246</c:v>
                </c:pt>
                <c:pt idx="1">
                  <c:v>269</c:v>
                </c:pt>
                <c:pt idx="2">
                  <c:v>286</c:v>
                </c:pt>
                <c:pt idx="3">
                  <c:v>304</c:v>
                </c:pt>
                <c:pt idx="4">
                  <c:v>333</c:v>
                </c:pt>
                <c:pt idx="5">
                  <c:v>350</c:v>
                </c:pt>
                <c:pt idx="6">
                  <c:v>373</c:v>
                </c:pt>
                <c:pt idx="7">
                  <c:v>377</c:v>
                </c:pt>
                <c:pt idx="8">
                  <c:v>391</c:v>
                </c:pt>
                <c:pt idx="9">
                  <c:v>403</c:v>
                </c:pt>
                <c:pt idx="10">
                  <c:v>428</c:v>
                </c:pt>
                <c:pt idx="11">
                  <c:v>468</c:v>
                </c:pt>
                <c:pt idx="12">
                  <c:v>473</c:v>
                </c:pt>
              </c:numCache>
            </c:numRef>
          </c:yVal>
          <c:smooth val="1"/>
        </c:ser>
        <c:dLbls>
          <c:showLegendKey val="0"/>
          <c:showVal val="0"/>
          <c:showCatName val="0"/>
          <c:showSerName val="0"/>
          <c:showPercent val="0"/>
          <c:showBubbleSize val="0"/>
        </c:dLbls>
        <c:axId val="165417344"/>
        <c:axId val="165418880"/>
      </c:scatterChart>
      <c:valAx>
        <c:axId val="165417344"/>
        <c:scaling>
          <c:orientation val="minMax"/>
        </c:scaling>
        <c:delete val="0"/>
        <c:axPos val="b"/>
        <c:numFmt formatCode="General" sourceLinked="1"/>
        <c:majorTickMark val="out"/>
        <c:minorTickMark val="none"/>
        <c:tickLblPos val="nextTo"/>
        <c:txPr>
          <a:bodyPr/>
          <a:lstStyle/>
          <a:p>
            <a:pPr>
              <a:defRPr sz="1600"/>
            </a:pPr>
            <a:endParaRPr lang="en-US"/>
          </a:p>
        </c:txPr>
        <c:crossAx val="165418880"/>
        <c:crosses val="autoZero"/>
        <c:crossBetween val="midCat"/>
      </c:valAx>
      <c:valAx>
        <c:axId val="165418880"/>
        <c:scaling>
          <c:orientation val="minMax"/>
        </c:scaling>
        <c:delete val="0"/>
        <c:axPos val="l"/>
        <c:majorGridlines/>
        <c:numFmt formatCode="General" sourceLinked="1"/>
        <c:majorTickMark val="out"/>
        <c:minorTickMark val="none"/>
        <c:tickLblPos val="nextTo"/>
        <c:txPr>
          <a:bodyPr/>
          <a:lstStyle/>
          <a:p>
            <a:pPr>
              <a:defRPr sz="1600"/>
            </a:pPr>
            <a:endParaRPr lang="en-US"/>
          </a:p>
        </c:txPr>
        <c:crossAx val="165417344"/>
        <c:crosses val="autoZero"/>
        <c:crossBetween val="midCat"/>
      </c:valAx>
    </c:plotArea>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03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0375"/>
          </a:xfrm>
          <a:prstGeom prst="rect">
            <a:avLst/>
          </a:prstGeom>
        </p:spPr>
        <p:txBody>
          <a:bodyPr vert="horz" lIns="91440" tIns="45720" rIns="91440" bIns="45720" rtlCol="0"/>
          <a:lstStyle>
            <a:lvl1pPr algn="r">
              <a:defRPr sz="1200"/>
            </a:lvl1pPr>
          </a:lstStyle>
          <a:p>
            <a:fld id="{012877F9-ABB5-47C5-A7EE-E6CD8CD4E823}" type="datetimeFigureOut">
              <a:rPr lang="en-US" smtClean="0"/>
              <a:t>7/23/2014</a:t>
            </a:fld>
            <a:endParaRPr lang="en-US"/>
          </a:p>
        </p:txBody>
      </p:sp>
      <p:sp>
        <p:nvSpPr>
          <p:cNvPr id="4" name="Footer Placeholder 3"/>
          <p:cNvSpPr>
            <a:spLocks noGrp="1"/>
          </p:cNvSpPr>
          <p:nvPr>
            <p:ph type="ftr" sz="quarter" idx="2"/>
          </p:nvPr>
        </p:nvSpPr>
        <p:spPr>
          <a:xfrm>
            <a:off x="0" y="8758238"/>
            <a:ext cx="2971800" cy="460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758238"/>
            <a:ext cx="2971800" cy="460375"/>
          </a:xfrm>
          <a:prstGeom prst="rect">
            <a:avLst/>
          </a:prstGeom>
        </p:spPr>
        <p:txBody>
          <a:bodyPr vert="horz" lIns="91440" tIns="45720" rIns="91440" bIns="45720" rtlCol="0" anchor="b"/>
          <a:lstStyle>
            <a:lvl1pPr algn="r">
              <a:defRPr sz="1200"/>
            </a:lvl1pPr>
          </a:lstStyle>
          <a:p>
            <a:fld id="{B808FBF4-6924-4464-AF45-BAFFD952680C}" type="slidenum">
              <a:rPr lang="en-US" smtClean="0"/>
              <a:t>‹#›</a:t>
            </a:fld>
            <a:endParaRPr lang="en-US"/>
          </a:p>
        </p:txBody>
      </p:sp>
    </p:spTree>
    <p:extLst>
      <p:ext uri="{BB962C8B-B14F-4D97-AF65-F5344CB8AC3E}">
        <p14:creationId xmlns:p14="http://schemas.microsoft.com/office/powerpoint/2010/main" val="22611611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03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0375"/>
          </a:xfrm>
          <a:prstGeom prst="rect">
            <a:avLst/>
          </a:prstGeom>
        </p:spPr>
        <p:txBody>
          <a:bodyPr vert="horz" lIns="91440" tIns="45720" rIns="91440" bIns="45720" rtlCol="0"/>
          <a:lstStyle>
            <a:lvl1pPr algn="r">
              <a:defRPr sz="1200"/>
            </a:lvl1pPr>
          </a:lstStyle>
          <a:p>
            <a:fld id="{715E26DB-D313-4428-910F-E98DD78B1591}" type="datetimeFigureOut">
              <a:rPr lang="en-US" smtClean="0"/>
              <a:t>7/23/2014</a:t>
            </a:fld>
            <a:endParaRPr lang="en-US"/>
          </a:p>
        </p:txBody>
      </p:sp>
      <p:sp>
        <p:nvSpPr>
          <p:cNvPr id="4" name="Slide Image Placeholder 3"/>
          <p:cNvSpPr>
            <a:spLocks noGrp="1" noRot="1" noChangeAspect="1"/>
          </p:cNvSpPr>
          <p:nvPr>
            <p:ph type="sldImg" idx="2"/>
          </p:nvPr>
        </p:nvSpPr>
        <p:spPr>
          <a:xfrm>
            <a:off x="1123950" y="692150"/>
            <a:ext cx="4610100" cy="3457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79913"/>
            <a:ext cx="5486400" cy="41481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58238"/>
            <a:ext cx="2971800" cy="4603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758238"/>
            <a:ext cx="2971800" cy="460375"/>
          </a:xfrm>
          <a:prstGeom prst="rect">
            <a:avLst/>
          </a:prstGeom>
        </p:spPr>
        <p:txBody>
          <a:bodyPr vert="horz" lIns="91440" tIns="45720" rIns="91440" bIns="45720" rtlCol="0" anchor="b"/>
          <a:lstStyle>
            <a:lvl1pPr algn="r">
              <a:defRPr sz="1200"/>
            </a:lvl1pPr>
          </a:lstStyle>
          <a:p>
            <a:fld id="{F759F68A-3A26-412E-8F8C-7BECC7BF0B40}" type="slidenum">
              <a:rPr lang="en-US" smtClean="0"/>
              <a:t>‹#›</a:t>
            </a:fld>
            <a:endParaRPr lang="en-US"/>
          </a:p>
        </p:txBody>
      </p:sp>
    </p:spTree>
    <p:extLst>
      <p:ext uri="{BB962C8B-B14F-4D97-AF65-F5344CB8AC3E}">
        <p14:creationId xmlns:p14="http://schemas.microsoft.com/office/powerpoint/2010/main" val="3397157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a:t>
            </a:r>
            <a:r>
              <a:rPr lang="en-US" baseline="0" dirty="0" smtClean="0"/>
              <a:t> economics studies allocations of scarce resources, it is a useful discipline to try to answer questions about optimal usage of those resources</a:t>
            </a:r>
            <a:endParaRPr lang="en-US" dirty="0"/>
          </a:p>
        </p:txBody>
      </p:sp>
      <p:sp>
        <p:nvSpPr>
          <p:cNvPr id="4" name="Slide Number Placeholder 3"/>
          <p:cNvSpPr>
            <a:spLocks noGrp="1"/>
          </p:cNvSpPr>
          <p:nvPr>
            <p:ph type="sldNum" sz="quarter" idx="10"/>
          </p:nvPr>
        </p:nvSpPr>
        <p:spPr/>
        <p:txBody>
          <a:bodyPr/>
          <a:lstStyle/>
          <a:p>
            <a:fld id="{F759F68A-3A26-412E-8F8C-7BECC7BF0B40}" type="slidenum">
              <a:rPr lang="en-US" smtClean="0"/>
              <a:t>2</a:t>
            </a:fld>
            <a:endParaRPr lang="en-US"/>
          </a:p>
        </p:txBody>
      </p:sp>
    </p:spTree>
    <p:extLst>
      <p:ext uri="{BB962C8B-B14F-4D97-AF65-F5344CB8AC3E}">
        <p14:creationId xmlns:p14="http://schemas.microsoft.com/office/powerpoint/2010/main" val="11715433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map of all sites in the Italy </a:t>
            </a:r>
            <a:r>
              <a:rPr lang="en-US" dirty="0" err="1" smtClean="0"/>
              <a:t>Natura</a:t>
            </a:r>
            <a:r>
              <a:rPr lang="en-US" dirty="0" smtClean="0"/>
              <a:t> 2000 network.  Notice</a:t>
            </a:r>
            <a:r>
              <a:rPr lang="en-US" baseline="0" dirty="0" smtClean="0"/>
              <a:t> this also includes some marine sites off the coast.</a:t>
            </a:r>
            <a:endParaRPr lang="en-US" dirty="0"/>
          </a:p>
        </p:txBody>
      </p:sp>
      <p:sp>
        <p:nvSpPr>
          <p:cNvPr id="4" name="Slide Number Placeholder 3"/>
          <p:cNvSpPr>
            <a:spLocks noGrp="1"/>
          </p:cNvSpPr>
          <p:nvPr>
            <p:ph type="sldNum" sz="quarter" idx="10"/>
          </p:nvPr>
        </p:nvSpPr>
        <p:spPr/>
        <p:txBody>
          <a:bodyPr/>
          <a:lstStyle/>
          <a:p>
            <a:fld id="{F759F68A-3A26-412E-8F8C-7BECC7BF0B40}" type="slidenum">
              <a:rPr lang="en-US" smtClean="0"/>
              <a:t>12</a:t>
            </a:fld>
            <a:endParaRPr lang="en-US"/>
          </a:p>
        </p:txBody>
      </p:sp>
    </p:spTree>
    <p:extLst>
      <p:ext uri="{BB962C8B-B14F-4D97-AF65-F5344CB8AC3E}">
        <p14:creationId xmlns:p14="http://schemas.microsoft.com/office/powerpoint/2010/main" val="1240585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1169 sites,</a:t>
            </a:r>
            <a:r>
              <a:rPr lang="en-US" baseline="0" dirty="0" smtClean="0"/>
              <a:t> 473 species</a:t>
            </a:r>
            <a:endParaRPr lang="en-US" dirty="0"/>
          </a:p>
        </p:txBody>
      </p:sp>
      <p:sp>
        <p:nvSpPr>
          <p:cNvPr id="4" name="Slide Number Placeholder 3"/>
          <p:cNvSpPr>
            <a:spLocks noGrp="1"/>
          </p:cNvSpPr>
          <p:nvPr>
            <p:ph type="sldNum" sz="quarter" idx="10"/>
          </p:nvPr>
        </p:nvSpPr>
        <p:spPr/>
        <p:txBody>
          <a:bodyPr/>
          <a:lstStyle/>
          <a:p>
            <a:fld id="{F759F68A-3A26-412E-8F8C-7BECC7BF0B40}" type="slidenum">
              <a:rPr lang="en-US" smtClean="0"/>
              <a:t>13</a:t>
            </a:fld>
            <a:endParaRPr lang="en-US"/>
          </a:p>
        </p:txBody>
      </p:sp>
    </p:spTree>
    <p:extLst>
      <p:ext uri="{BB962C8B-B14F-4D97-AF65-F5344CB8AC3E}">
        <p14:creationId xmlns:p14="http://schemas.microsoft.com/office/powerpoint/2010/main" val="944657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 sites,</a:t>
            </a:r>
            <a:r>
              <a:rPr lang="en-US" baseline="0" dirty="0" smtClean="0"/>
              <a:t> 246 species, average 24.6 species per site</a:t>
            </a:r>
          </a:p>
          <a:p>
            <a:endParaRPr lang="en-US" baseline="0" dirty="0" smtClean="0"/>
          </a:p>
        </p:txBody>
      </p:sp>
      <p:sp>
        <p:nvSpPr>
          <p:cNvPr id="4" name="Slide Number Placeholder 3"/>
          <p:cNvSpPr>
            <a:spLocks noGrp="1"/>
          </p:cNvSpPr>
          <p:nvPr>
            <p:ph type="sldNum" sz="quarter" idx="10"/>
          </p:nvPr>
        </p:nvSpPr>
        <p:spPr/>
        <p:txBody>
          <a:bodyPr/>
          <a:lstStyle/>
          <a:p>
            <a:fld id="{F759F68A-3A26-412E-8F8C-7BECC7BF0B40}" type="slidenum">
              <a:rPr lang="en-US" smtClean="0"/>
              <a:t>14</a:t>
            </a:fld>
            <a:endParaRPr lang="en-US"/>
          </a:p>
        </p:txBody>
      </p:sp>
    </p:spTree>
    <p:extLst>
      <p:ext uri="{BB962C8B-B14F-4D97-AF65-F5344CB8AC3E}">
        <p14:creationId xmlns:p14="http://schemas.microsoft.com/office/powerpoint/2010/main" val="2031667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50 sites, 304 species, average 15.2 species per site</a:t>
            </a:r>
            <a:endParaRPr lang="en-US" dirty="0"/>
          </a:p>
        </p:txBody>
      </p:sp>
      <p:sp>
        <p:nvSpPr>
          <p:cNvPr id="4" name="Slide Number Placeholder 3"/>
          <p:cNvSpPr>
            <a:spLocks noGrp="1"/>
          </p:cNvSpPr>
          <p:nvPr>
            <p:ph type="sldNum" sz="quarter" idx="10"/>
          </p:nvPr>
        </p:nvSpPr>
        <p:spPr/>
        <p:txBody>
          <a:bodyPr/>
          <a:lstStyle/>
          <a:p>
            <a:fld id="{F759F68A-3A26-412E-8F8C-7BECC7BF0B40}" type="slidenum">
              <a:rPr lang="en-US" smtClean="0"/>
              <a:t>15</a:t>
            </a:fld>
            <a:endParaRPr lang="en-US"/>
          </a:p>
        </p:txBody>
      </p:sp>
    </p:spTree>
    <p:extLst>
      <p:ext uri="{BB962C8B-B14F-4D97-AF65-F5344CB8AC3E}">
        <p14:creationId xmlns:p14="http://schemas.microsoft.com/office/powerpoint/2010/main" val="1193726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200 sites, 377 species,</a:t>
            </a:r>
            <a:r>
              <a:rPr lang="en-US" baseline="0" dirty="0" smtClean="0"/>
              <a:t> average 1.89 species per site</a:t>
            </a:r>
            <a:endParaRPr lang="en-US" dirty="0"/>
          </a:p>
        </p:txBody>
      </p:sp>
      <p:sp>
        <p:nvSpPr>
          <p:cNvPr id="4" name="Slide Number Placeholder 3"/>
          <p:cNvSpPr>
            <a:spLocks noGrp="1"/>
          </p:cNvSpPr>
          <p:nvPr>
            <p:ph type="sldNum" sz="quarter" idx="10"/>
          </p:nvPr>
        </p:nvSpPr>
        <p:spPr/>
        <p:txBody>
          <a:bodyPr/>
          <a:lstStyle/>
          <a:p>
            <a:fld id="{F759F68A-3A26-412E-8F8C-7BECC7BF0B40}" type="slidenum">
              <a:rPr lang="en-US" smtClean="0"/>
              <a:t>16</a:t>
            </a:fld>
            <a:endParaRPr lang="en-US"/>
          </a:p>
        </p:txBody>
      </p:sp>
    </p:spTree>
    <p:extLst>
      <p:ext uri="{BB962C8B-B14F-4D97-AF65-F5344CB8AC3E}">
        <p14:creationId xmlns:p14="http://schemas.microsoft.com/office/powerpoint/2010/main" val="2279203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500 sites, 428 species, average .86 species per site</a:t>
            </a:r>
            <a:endParaRPr lang="en-US" dirty="0"/>
          </a:p>
        </p:txBody>
      </p:sp>
      <p:sp>
        <p:nvSpPr>
          <p:cNvPr id="4" name="Slide Number Placeholder 3"/>
          <p:cNvSpPr>
            <a:spLocks noGrp="1"/>
          </p:cNvSpPr>
          <p:nvPr>
            <p:ph type="sldNum" sz="quarter" idx="10"/>
          </p:nvPr>
        </p:nvSpPr>
        <p:spPr/>
        <p:txBody>
          <a:bodyPr/>
          <a:lstStyle/>
          <a:p>
            <a:fld id="{F759F68A-3A26-412E-8F8C-7BECC7BF0B40}" type="slidenum">
              <a:rPr lang="en-US" smtClean="0"/>
              <a:t>17</a:t>
            </a:fld>
            <a:endParaRPr lang="en-US"/>
          </a:p>
        </p:txBody>
      </p:sp>
    </p:spTree>
    <p:extLst>
      <p:ext uri="{BB962C8B-B14F-4D97-AF65-F5344CB8AC3E}">
        <p14:creationId xmlns:p14="http://schemas.microsoft.com/office/powerpoint/2010/main" val="2138642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topic is at</a:t>
            </a:r>
            <a:r>
              <a:rPr lang="en-US" baseline="0" dirty="0" smtClean="0"/>
              <a:t> the intersection of economics and environmental studies.  Species and landscapes have both intrinsic and economic value.  We want to find the optimal way to preserve species and landscapes to maximize the net benefit provided.</a:t>
            </a:r>
          </a:p>
          <a:p>
            <a:r>
              <a:rPr lang="en-US" baseline="0" dirty="0" smtClean="0"/>
              <a:t>Ecosystem services include things like oxygen production, medicines from plants and animals, food and water, cultural value, tourism</a:t>
            </a:r>
            <a:endParaRPr lang="en-US" dirty="0"/>
          </a:p>
        </p:txBody>
      </p:sp>
      <p:sp>
        <p:nvSpPr>
          <p:cNvPr id="4" name="Slide Number Placeholder 3"/>
          <p:cNvSpPr>
            <a:spLocks noGrp="1"/>
          </p:cNvSpPr>
          <p:nvPr>
            <p:ph type="sldNum" sz="quarter" idx="10"/>
          </p:nvPr>
        </p:nvSpPr>
        <p:spPr/>
        <p:txBody>
          <a:bodyPr/>
          <a:lstStyle/>
          <a:p>
            <a:fld id="{F759F68A-3A26-412E-8F8C-7BECC7BF0B40}" type="slidenum">
              <a:rPr lang="en-US" smtClean="0"/>
              <a:t>3</a:t>
            </a:fld>
            <a:endParaRPr lang="en-US"/>
          </a:p>
        </p:txBody>
      </p:sp>
    </p:spTree>
    <p:extLst>
      <p:ext uri="{BB962C8B-B14F-4D97-AF65-F5344CB8AC3E}">
        <p14:creationId xmlns:p14="http://schemas.microsoft.com/office/powerpoint/2010/main" val="15484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Centers around the habitats directive and birds directive.</a:t>
            </a:r>
          </a:p>
          <a:p>
            <a:r>
              <a:rPr lang="en-US" dirty="0" smtClean="0"/>
              <a:t>There</a:t>
            </a:r>
            <a:r>
              <a:rPr lang="en-US" baseline="0" dirty="0" smtClean="0"/>
              <a:t> is a directory of all of the sites in </a:t>
            </a:r>
            <a:r>
              <a:rPr lang="en-US" baseline="0" dirty="0" err="1" smtClean="0"/>
              <a:t>europe</a:t>
            </a:r>
            <a:r>
              <a:rPr lang="en-US" baseline="0" dirty="0" smtClean="0"/>
              <a:t> that have populations of the species listed</a:t>
            </a:r>
            <a:endParaRPr lang="en-US" dirty="0"/>
          </a:p>
        </p:txBody>
      </p:sp>
      <p:sp>
        <p:nvSpPr>
          <p:cNvPr id="4" name="Slide Number Placeholder 3"/>
          <p:cNvSpPr>
            <a:spLocks noGrp="1"/>
          </p:cNvSpPr>
          <p:nvPr>
            <p:ph type="sldNum" sz="quarter" idx="10"/>
          </p:nvPr>
        </p:nvSpPr>
        <p:spPr/>
        <p:txBody>
          <a:bodyPr/>
          <a:lstStyle/>
          <a:p>
            <a:fld id="{F759F68A-3A26-412E-8F8C-7BECC7BF0B40}" type="slidenum">
              <a:rPr lang="en-US" smtClean="0"/>
              <a:t>4</a:t>
            </a:fld>
            <a:endParaRPr lang="en-US"/>
          </a:p>
        </p:txBody>
      </p:sp>
    </p:spTree>
    <p:extLst>
      <p:ext uri="{BB962C8B-B14F-4D97-AF65-F5344CB8AC3E}">
        <p14:creationId xmlns:p14="http://schemas.microsoft.com/office/powerpoint/2010/main" val="2997562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my data set, there are a few extremely valuable sites, a bunch of middle value sites, a lot of low value sites, and a few hundred sites with only one or two species.</a:t>
            </a:r>
          </a:p>
          <a:p>
            <a:r>
              <a:rPr lang="en-US" baseline="0" dirty="0" smtClean="0"/>
              <a:t>Random: what if all of your sites are from the pool with one or two species and you don’t select the one with 70 species</a:t>
            </a:r>
          </a:p>
          <a:p>
            <a:r>
              <a:rPr lang="en-US" baseline="0" dirty="0" smtClean="0"/>
              <a:t>Individual: ignores overlap.  We only need each species to be represented once, so if your first site has 70 species, you are better off picking a site with 40 species, 30 of which are not in your first site than a site with 65 species but only 10 of which are not in your first site.</a:t>
            </a:r>
          </a:p>
          <a:p>
            <a:r>
              <a:rPr lang="en-US" baseline="0" dirty="0" smtClean="0"/>
              <a:t>Greedy: ignores cost.  You simply choose based on the highest value.  The greedy heuristic says to pick a site with 51 species that costs $100 before a site with 50 species that costs $1.  Because in this research we have assumed that each site has equal cost, a greedy heuristic will provide optimal solutions</a:t>
            </a:r>
          </a:p>
        </p:txBody>
      </p:sp>
      <p:sp>
        <p:nvSpPr>
          <p:cNvPr id="4" name="Slide Number Placeholder 3"/>
          <p:cNvSpPr>
            <a:spLocks noGrp="1"/>
          </p:cNvSpPr>
          <p:nvPr>
            <p:ph type="sldNum" sz="quarter" idx="10"/>
          </p:nvPr>
        </p:nvSpPr>
        <p:spPr/>
        <p:txBody>
          <a:bodyPr/>
          <a:lstStyle/>
          <a:p>
            <a:fld id="{F759F68A-3A26-412E-8F8C-7BECC7BF0B40}" type="slidenum">
              <a:rPr lang="en-US" smtClean="0"/>
              <a:t>5</a:t>
            </a:fld>
            <a:endParaRPr lang="en-US"/>
          </a:p>
        </p:txBody>
      </p:sp>
    </p:spTree>
    <p:extLst>
      <p:ext uri="{BB962C8B-B14F-4D97-AF65-F5344CB8AC3E}">
        <p14:creationId xmlns:p14="http://schemas.microsoft.com/office/powerpoint/2010/main" val="3931423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dirty="0" smtClean="0"/>
          </a:p>
          <a:p>
            <a:r>
              <a:rPr lang="en-US" sz="1600" dirty="0" smtClean="0"/>
              <a:t>Called “integer” programing because the variables (the Si) can only be integers. We</a:t>
            </a:r>
            <a:r>
              <a:rPr lang="en-US" sz="1600" baseline="0" dirty="0" smtClean="0"/>
              <a:t> assume we cannot buy half of a site.  If we were to try to subdivide a site, we lose population information</a:t>
            </a:r>
            <a:endParaRPr lang="en-US" sz="1600" dirty="0" smtClean="0"/>
          </a:p>
          <a:p>
            <a:r>
              <a:rPr lang="en-US" sz="1600" dirty="0" smtClean="0"/>
              <a:t>Define</a:t>
            </a:r>
            <a:r>
              <a:rPr lang="en-US" sz="1600" baseline="0" dirty="0" smtClean="0"/>
              <a:t> the model technically</a:t>
            </a:r>
          </a:p>
          <a:p>
            <a:pPr marL="228600" indent="-228600">
              <a:buAutoNum type="arabicParenR"/>
            </a:pPr>
            <a:r>
              <a:rPr lang="en-US" sz="1600" baseline="0" dirty="0" smtClean="0"/>
              <a:t>Binary variable- either we select the site and give it a value of 1 or we do not and set it equal to zero</a:t>
            </a:r>
          </a:p>
          <a:p>
            <a:pPr marL="228600" indent="-228600">
              <a:buAutoNum type="arabicParenR"/>
            </a:pPr>
            <a:r>
              <a:rPr lang="en-US" sz="1600" baseline="0" dirty="0" smtClean="0"/>
              <a:t>Objective- the thing we want to maximize.  In this case we want to maximize the total number of species represented</a:t>
            </a:r>
          </a:p>
          <a:p>
            <a:pPr marL="228600" indent="-228600">
              <a:buAutoNum type="arabicParenR"/>
            </a:pPr>
            <a:r>
              <a:rPr lang="en-US" sz="1600" baseline="0" dirty="0" smtClean="0"/>
              <a:t>The constraint- we can only spend a certain amount of money.  We assume each site costs one unit, so</a:t>
            </a:r>
            <a:endParaRPr lang="en-US" sz="1600" dirty="0" smtClean="0"/>
          </a:p>
          <a:p>
            <a:r>
              <a:rPr lang="en-US" sz="1600" dirty="0" smtClean="0"/>
              <a:t>This is the ‘maximum coverage’ model.</a:t>
            </a:r>
            <a:r>
              <a:rPr lang="en-US" sz="1600" baseline="0" dirty="0" smtClean="0"/>
              <a:t>  Mathematically, we take the set of all interesting species and treat the representation in each site as a subset of all of the species.  Given that we can only choose a certain number of sites, we want to find the solution which maximizes the coverage our selected subsets have on the set of species</a:t>
            </a:r>
            <a:endParaRPr lang="en-US" sz="1600" dirty="0"/>
          </a:p>
        </p:txBody>
      </p:sp>
      <p:sp>
        <p:nvSpPr>
          <p:cNvPr id="4" name="Slide Number Placeholder 3"/>
          <p:cNvSpPr>
            <a:spLocks noGrp="1"/>
          </p:cNvSpPr>
          <p:nvPr>
            <p:ph type="sldNum" sz="quarter" idx="10"/>
          </p:nvPr>
        </p:nvSpPr>
        <p:spPr/>
        <p:txBody>
          <a:bodyPr/>
          <a:lstStyle/>
          <a:p>
            <a:fld id="{F759F68A-3A26-412E-8F8C-7BECC7BF0B40}" type="slidenum">
              <a:rPr lang="en-US" smtClean="0"/>
              <a:t>6</a:t>
            </a:fld>
            <a:endParaRPr lang="en-US"/>
          </a:p>
        </p:txBody>
      </p:sp>
    </p:spTree>
    <p:extLst>
      <p:ext uri="{BB962C8B-B14F-4D97-AF65-F5344CB8AC3E}">
        <p14:creationId xmlns:p14="http://schemas.microsoft.com/office/powerpoint/2010/main" val="2189438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information</a:t>
            </a:r>
            <a:r>
              <a:rPr lang="en-US" baseline="0" dirty="0" smtClean="0"/>
              <a:t> that I have is very qualitative, but it needs to be quantitative to be used modelling work.  There are 3 categories which are rated A, B, C, or NULL: CONSERV, which rates the value to the particular species from conserving that site, ISOLATION, which is a scale of how endemic a species is, and GLOBAL, which is a rating of how valuable to the world conserving this site is for this species</a:t>
            </a:r>
            <a:endParaRPr lang="en-US" dirty="0"/>
          </a:p>
        </p:txBody>
      </p:sp>
      <p:sp>
        <p:nvSpPr>
          <p:cNvPr id="4" name="Slide Number Placeholder 3"/>
          <p:cNvSpPr>
            <a:spLocks noGrp="1"/>
          </p:cNvSpPr>
          <p:nvPr>
            <p:ph type="sldNum" sz="quarter" idx="10"/>
          </p:nvPr>
        </p:nvSpPr>
        <p:spPr/>
        <p:txBody>
          <a:bodyPr/>
          <a:lstStyle/>
          <a:p>
            <a:fld id="{F759F68A-3A26-412E-8F8C-7BECC7BF0B40}" type="slidenum">
              <a:rPr lang="en-US" smtClean="0"/>
              <a:t>7</a:t>
            </a:fld>
            <a:endParaRPr lang="en-US"/>
          </a:p>
        </p:txBody>
      </p:sp>
    </p:spTree>
    <p:extLst>
      <p:ext uri="{BB962C8B-B14F-4D97-AF65-F5344CB8AC3E}">
        <p14:creationId xmlns:p14="http://schemas.microsoft.com/office/powerpoint/2010/main" val="355355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59F68A-3A26-412E-8F8C-7BECC7BF0B40}" type="slidenum">
              <a:rPr lang="en-US" smtClean="0"/>
              <a:t>9</a:t>
            </a:fld>
            <a:endParaRPr lang="en-US"/>
          </a:p>
        </p:txBody>
      </p:sp>
    </p:spTree>
    <p:extLst>
      <p:ext uri="{BB962C8B-B14F-4D97-AF65-F5344CB8AC3E}">
        <p14:creationId xmlns:p14="http://schemas.microsoft.com/office/powerpoint/2010/main" val="628485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Diminishing marginal returns-we</a:t>
            </a:r>
            <a:r>
              <a:rPr lang="en-US" baseline="0" dirty="0" smtClean="0"/>
              <a:t> see, and will see again in the next chart, that there are diminishing marginal returns to preservation of species.  This means that as the number of sites increases, each additional site provides fewer additional species.  This makes sense intuitively because we would expect to choose the sites with the highest values earlier in the process, and only choose those less valuable sites near the end.  The gain from 500 to 1000 is the same as the gain from 20 to 30</a:t>
            </a:r>
            <a:endParaRPr lang="en-US" dirty="0"/>
          </a:p>
        </p:txBody>
      </p:sp>
      <p:sp>
        <p:nvSpPr>
          <p:cNvPr id="4" name="Slide Number Placeholder 3"/>
          <p:cNvSpPr>
            <a:spLocks noGrp="1"/>
          </p:cNvSpPr>
          <p:nvPr>
            <p:ph type="sldNum" sz="quarter" idx="10"/>
          </p:nvPr>
        </p:nvSpPr>
        <p:spPr/>
        <p:txBody>
          <a:bodyPr/>
          <a:lstStyle/>
          <a:p>
            <a:fld id="{F759F68A-3A26-412E-8F8C-7BECC7BF0B40}" type="slidenum">
              <a:rPr lang="en-US" smtClean="0"/>
              <a:t>10</a:t>
            </a:fld>
            <a:endParaRPr lang="en-US"/>
          </a:p>
        </p:txBody>
      </p:sp>
    </p:spTree>
    <p:extLst>
      <p:ext uri="{BB962C8B-B14F-4D97-AF65-F5344CB8AC3E}">
        <p14:creationId xmlns:p14="http://schemas.microsoft.com/office/powerpoint/2010/main" val="969286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economics, we are often interest more in the marginal properties of something</a:t>
            </a:r>
            <a:r>
              <a:rPr lang="en-US" baseline="0" dirty="0" smtClean="0"/>
              <a:t> than the total.  In this chart, we see that as we add more and more sites, the additional SPECIES GAINED PER SITE, or MARGINAL  SPECIES GAINED falls.  Around 70 sites, we see that we gain less than one species per site.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759F68A-3A26-412E-8F8C-7BECC7BF0B40}" type="slidenum">
              <a:rPr lang="en-US" smtClean="0"/>
              <a:t>11</a:t>
            </a:fld>
            <a:endParaRPr lang="en-US"/>
          </a:p>
        </p:txBody>
      </p:sp>
    </p:spTree>
    <p:extLst>
      <p:ext uri="{BB962C8B-B14F-4D97-AF65-F5344CB8AC3E}">
        <p14:creationId xmlns:p14="http://schemas.microsoft.com/office/powerpoint/2010/main" val="841979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587F5E-43EA-447E-B077-EDA6F84F7619}" type="datetimeFigureOut">
              <a:rPr lang="en-US" smtClean="0"/>
              <a:t>7/23/2014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65CAA-2EBB-48AB-A9AB-230EDF37D344}" type="slidenum">
              <a:rPr lang="en-US" smtClean="0"/>
              <a:t>‹#›</a:t>
            </a:fld>
            <a:endParaRPr lang="en-US"/>
          </a:p>
        </p:txBody>
      </p:sp>
    </p:spTree>
    <p:extLst>
      <p:ext uri="{BB962C8B-B14F-4D97-AF65-F5344CB8AC3E}">
        <p14:creationId xmlns:p14="http://schemas.microsoft.com/office/powerpoint/2010/main" val="1628534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587F5E-43EA-447E-B077-EDA6F84F7619}" type="datetimeFigureOut">
              <a:rPr lang="en-US" smtClean="0"/>
              <a:t>7/23/2014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65CAA-2EBB-48AB-A9AB-230EDF37D344}" type="slidenum">
              <a:rPr lang="en-US" smtClean="0"/>
              <a:t>‹#›</a:t>
            </a:fld>
            <a:endParaRPr lang="en-US"/>
          </a:p>
        </p:txBody>
      </p:sp>
    </p:spTree>
    <p:extLst>
      <p:ext uri="{BB962C8B-B14F-4D97-AF65-F5344CB8AC3E}">
        <p14:creationId xmlns:p14="http://schemas.microsoft.com/office/powerpoint/2010/main" val="3481812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587F5E-43EA-447E-B077-EDA6F84F7619}" type="datetimeFigureOut">
              <a:rPr lang="en-US" smtClean="0"/>
              <a:t>7/23/2014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65CAA-2EBB-48AB-A9AB-230EDF37D344}" type="slidenum">
              <a:rPr lang="en-US" smtClean="0"/>
              <a:t>‹#›</a:t>
            </a:fld>
            <a:endParaRPr lang="en-US"/>
          </a:p>
        </p:txBody>
      </p:sp>
    </p:spTree>
    <p:extLst>
      <p:ext uri="{BB962C8B-B14F-4D97-AF65-F5344CB8AC3E}">
        <p14:creationId xmlns:p14="http://schemas.microsoft.com/office/powerpoint/2010/main" val="472594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587F5E-43EA-447E-B077-EDA6F84F7619}" type="datetimeFigureOut">
              <a:rPr lang="en-US" smtClean="0"/>
              <a:t>7/23/2014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65CAA-2EBB-48AB-A9AB-230EDF37D344}" type="slidenum">
              <a:rPr lang="en-US" smtClean="0"/>
              <a:t>‹#›</a:t>
            </a:fld>
            <a:endParaRPr lang="en-US"/>
          </a:p>
        </p:txBody>
      </p:sp>
    </p:spTree>
    <p:extLst>
      <p:ext uri="{BB962C8B-B14F-4D97-AF65-F5344CB8AC3E}">
        <p14:creationId xmlns:p14="http://schemas.microsoft.com/office/powerpoint/2010/main" val="1641394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587F5E-43EA-447E-B077-EDA6F84F7619}" type="datetimeFigureOut">
              <a:rPr lang="en-US" smtClean="0"/>
              <a:t>7/23/2014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65CAA-2EBB-48AB-A9AB-230EDF37D344}" type="slidenum">
              <a:rPr lang="en-US" smtClean="0"/>
              <a:t>‹#›</a:t>
            </a:fld>
            <a:endParaRPr lang="en-US"/>
          </a:p>
        </p:txBody>
      </p:sp>
    </p:spTree>
    <p:extLst>
      <p:ext uri="{BB962C8B-B14F-4D97-AF65-F5344CB8AC3E}">
        <p14:creationId xmlns:p14="http://schemas.microsoft.com/office/powerpoint/2010/main" val="3395144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587F5E-43EA-447E-B077-EDA6F84F7619}" type="datetimeFigureOut">
              <a:rPr lang="en-US" smtClean="0"/>
              <a:t>7/23/2014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F65CAA-2EBB-48AB-A9AB-230EDF37D344}" type="slidenum">
              <a:rPr lang="en-US" smtClean="0"/>
              <a:t>‹#›</a:t>
            </a:fld>
            <a:endParaRPr lang="en-US"/>
          </a:p>
        </p:txBody>
      </p:sp>
    </p:spTree>
    <p:extLst>
      <p:ext uri="{BB962C8B-B14F-4D97-AF65-F5344CB8AC3E}">
        <p14:creationId xmlns:p14="http://schemas.microsoft.com/office/powerpoint/2010/main" val="1326532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587F5E-43EA-447E-B077-EDA6F84F7619}" type="datetimeFigureOut">
              <a:rPr lang="en-US" smtClean="0"/>
              <a:t>7/23/2014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F65CAA-2EBB-48AB-A9AB-230EDF37D344}" type="slidenum">
              <a:rPr lang="en-US" smtClean="0"/>
              <a:t>‹#›</a:t>
            </a:fld>
            <a:endParaRPr lang="en-US"/>
          </a:p>
        </p:txBody>
      </p:sp>
    </p:spTree>
    <p:extLst>
      <p:ext uri="{BB962C8B-B14F-4D97-AF65-F5344CB8AC3E}">
        <p14:creationId xmlns:p14="http://schemas.microsoft.com/office/powerpoint/2010/main" val="312472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587F5E-43EA-447E-B077-EDA6F84F7619}" type="datetimeFigureOut">
              <a:rPr lang="en-US" smtClean="0"/>
              <a:t>7/23/2014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F65CAA-2EBB-48AB-A9AB-230EDF37D344}" type="slidenum">
              <a:rPr lang="en-US" smtClean="0"/>
              <a:t>‹#›</a:t>
            </a:fld>
            <a:endParaRPr lang="en-US"/>
          </a:p>
        </p:txBody>
      </p:sp>
    </p:spTree>
    <p:extLst>
      <p:ext uri="{BB962C8B-B14F-4D97-AF65-F5344CB8AC3E}">
        <p14:creationId xmlns:p14="http://schemas.microsoft.com/office/powerpoint/2010/main" val="4170055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587F5E-43EA-447E-B077-EDA6F84F7619}" type="datetimeFigureOut">
              <a:rPr lang="en-US" smtClean="0"/>
              <a:t>7/23/2014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F65CAA-2EBB-48AB-A9AB-230EDF37D344}" type="slidenum">
              <a:rPr lang="en-US" smtClean="0"/>
              <a:t>‹#›</a:t>
            </a:fld>
            <a:endParaRPr lang="en-US"/>
          </a:p>
        </p:txBody>
      </p:sp>
    </p:spTree>
    <p:extLst>
      <p:ext uri="{BB962C8B-B14F-4D97-AF65-F5344CB8AC3E}">
        <p14:creationId xmlns:p14="http://schemas.microsoft.com/office/powerpoint/2010/main" val="1543960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587F5E-43EA-447E-B077-EDA6F84F7619}" type="datetimeFigureOut">
              <a:rPr lang="en-US" smtClean="0"/>
              <a:t>7/23/2014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F65CAA-2EBB-48AB-A9AB-230EDF37D344}" type="slidenum">
              <a:rPr lang="en-US" smtClean="0"/>
              <a:t>‹#›</a:t>
            </a:fld>
            <a:endParaRPr lang="en-US"/>
          </a:p>
        </p:txBody>
      </p:sp>
    </p:spTree>
    <p:extLst>
      <p:ext uri="{BB962C8B-B14F-4D97-AF65-F5344CB8AC3E}">
        <p14:creationId xmlns:p14="http://schemas.microsoft.com/office/powerpoint/2010/main" val="2648446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587F5E-43EA-447E-B077-EDA6F84F7619}" type="datetimeFigureOut">
              <a:rPr lang="en-US" smtClean="0"/>
              <a:t>7/23/2014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F65CAA-2EBB-48AB-A9AB-230EDF37D344}" type="slidenum">
              <a:rPr lang="en-US" smtClean="0"/>
              <a:t>‹#›</a:t>
            </a:fld>
            <a:endParaRPr lang="en-US"/>
          </a:p>
        </p:txBody>
      </p:sp>
    </p:spTree>
    <p:extLst>
      <p:ext uri="{BB962C8B-B14F-4D97-AF65-F5344CB8AC3E}">
        <p14:creationId xmlns:p14="http://schemas.microsoft.com/office/powerpoint/2010/main" val="1719460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587F5E-43EA-447E-B077-EDA6F84F7619}" type="datetimeFigureOut">
              <a:rPr lang="en-US" smtClean="0"/>
              <a:t>7/23/2014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F65CAA-2EBB-48AB-A9AB-230EDF37D344}" type="slidenum">
              <a:rPr lang="en-US" smtClean="0"/>
              <a:t>‹#›</a:t>
            </a:fld>
            <a:endParaRPr lang="en-US"/>
          </a:p>
        </p:txBody>
      </p:sp>
    </p:spTree>
    <p:extLst>
      <p:ext uri="{BB962C8B-B14F-4D97-AF65-F5344CB8AC3E}">
        <p14:creationId xmlns:p14="http://schemas.microsoft.com/office/powerpoint/2010/main" val="1860097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Systematic Landscape Conservation in Italy</a:t>
            </a:r>
            <a:endParaRPr lang="en-US" dirty="0"/>
          </a:p>
        </p:txBody>
      </p:sp>
      <p:sp>
        <p:nvSpPr>
          <p:cNvPr id="3" name="Subtitle 2"/>
          <p:cNvSpPr>
            <a:spLocks noGrp="1"/>
          </p:cNvSpPr>
          <p:nvPr>
            <p:ph type="subTitle" idx="1"/>
          </p:nvPr>
        </p:nvSpPr>
        <p:spPr/>
        <p:txBody>
          <a:bodyPr>
            <a:normAutofit fontScale="62500" lnSpcReduction="20000"/>
          </a:bodyPr>
          <a:lstStyle/>
          <a:p>
            <a:r>
              <a:rPr lang="en-US" sz="4600" dirty="0" smtClean="0"/>
              <a:t>Zachary </a:t>
            </a:r>
            <a:r>
              <a:rPr lang="en-US" sz="4600" dirty="0" err="1" smtClean="0"/>
              <a:t>Schutzman</a:t>
            </a:r>
            <a:endParaRPr lang="en-US" sz="4600" dirty="0" smtClean="0"/>
          </a:p>
          <a:p>
            <a:r>
              <a:rPr lang="en-US" sz="4600" dirty="0" smtClean="0"/>
              <a:t>Department of Economics, Colby College</a:t>
            </a:r>
          </a:p>
          <a:p>
            <a:endParaRPr lang="en-US" sz="4600" dirty="0"/>
          </a:p>
          <a:p>
            <a:r>
              <a:rPr lang="en-US" sz="3300" dirty="0" smtClean="0"/>
              <a:t>Professor </a:t>
            </a:r>
            <a:r>
              <a:rPr lang="en-US" sz="3300" dirty="0" err="1" smtClean="0"/>
              <a:t>Sahan</a:t>
            </a:r>
            <a:r>
              <a:rPr lang="en-US" sz="3300" dirty="0" smtClean="0"/>
              <a:t> </a:t>
            </a:r>
            <a:r>
              <a:rPr lang="en-US" sz="3300" dirty="0" err="1" smtClean="0"/>
              <a:t>Dissanayake</a:t>
            </a:r>
            <a:r>
              <a:rPr lang="en-US" sz="3300" dirty="0" smtClean="0"/>
              <a:t>, Research Advisor</a:t>
            </a:r>
            <a:endParaRPr lang="en-US" sz="3300" dirty="0" smtClean="0"/>
          </a:p>
          <a:p>
            <a:endParaRPr lang="en-US" sz="4100" dirty="0"/>
          </a:p>
          <a:p>
            <a:endParaRPr lang="en-US" sz="4100" dirty="0"/>
          </a:p>
        </p:txBody>
      </p:sp>
    </p:spTree>
    <p:extLst>
      <p:ext uri="{BB962C8B-B14F-4D97-AF65-F5344CB8AC3E}">
        <p14:creationId xmlns:p14="http://schemas.microsoft.com/office/powerpoint/2010/main" val="1781015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6573099"/>
              </p:ext>
            </p:extLst>
          </p:nvPr>
        </p:nvGraphicFramePr>
        <p:xfrm>
          <a:off x="0" y="1600200"/>
          <a:ext cx="1219200" cy="2988945"/>
        </p:xfrm>
        <a:graphic>
          <a:graphicData uri="http://schemas.openxmlformats.org/drawingml/2006/table">
            <a:tbl>
              <a:tblPr>
                <a:tableStyleId>{5C22544A-7EE6-4342-B048-85BDC9FD1C3A}</a:tableStyleId>
              </a:tblPr>
              <a:tblGrid>
                <a:gridCol w="609600"/>
                <a:gridCol w="609600"/>
              </a:tblGrid>
              <a:tr h="190500">
                <a:tc>
                  <a:txBody>
                    <a:bodyPr/>
                    <a:lstStyle/>
                    <a:p>
                      <a:pPr algn="l" fontAlgn="b"/>
                      <a:r>
                        <a:rPr lang="en-US" sz="1100" u="none" strike="noStrike" dirty="0">
                          <a:effectLst/>
                        </a:rPr>
                        <a:t>Number of Sites (x)</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dirty="0">
                          <a:effectLst/>
                        </a:rPr>
                        <a:t>Species preserved (y)</a:t>
                      </a:r>
                      <a:endParaRPr lang="en-US" sz="1100" b="0" i="0" u="none" strike="noStrike" dirty="0">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246</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20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269</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30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286</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50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304</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75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333</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350</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150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373</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200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377</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250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391</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300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403</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500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428</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1000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468</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dirty="0">
                          <a:effectLst/>
                        </a:rPr>
                        <a:t>1169</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dirty="0">
                          <a:effectLst/>
                        </a:rPr>
                        <a:t>473</a:t>
                      </a:r>
                      <a:endParaRPr lang="en-US" sz="1100" b="0" i="0" u="none" strike="noStrike" dirty="0">
                        <a:solidFill>
                          <a:srgbClr val="000000"/>
                        </a:solidFill>
                        <a:effectLst/>
                        <a:latin typeface="Calibri"/>
                      </a:endParaRPr>
                    </a:p>
                  </a:txBody>
                  <a:tcPr marL="9525" marR="9525" marT="9525" marB="0" anchor="b"/>
                </a:tc>
              </a:tr>
            </a:tbl>
          </a:graphicData>
        </a:graphic>
      </p:graphicFrame>
      <p:graphicFrame>
        <p:nvGraphicFramePr>
          <p:cNvPr id="6" name="Chart 5"/>
          <p:cNvGraphicFramePr>
            <a:graphicFrameLocks/>
          </p:cNvGraphicFramePr>
          <p:nvPr>
            <p:extLst>
              <p:ext uri="{D42A27DB-BD31-4B8C-83A1-F6EECF244321}">
                <p14:modId xmlns:p14="http://schemas.microsoft.com/office/powerpoint/2010/main" val="866231033"/>
              </p:ext>
            </p:extLst>
          </p:nvPr>
        </p:nvGraphicFramePr>
        <p:xfrm>
          <a:off x="1371600" y="1066800"/>
          <a:ext cx="7590235" cy="388620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668894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552814856"/>
              </p:ext>
            </p:extLst>
          </p:nvPr>
        </p:nvGraphicFramePr>
        <p:xfrm>
          <a:off x="381000" y="457200"/>
          <a:ext cx="8610600" cy="5486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648374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zachary\Dropbox\Summer Research Systematic Conservation SHARED\Data and Files\Natura2000\gisimages\italyfu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23812"/>
            <a:ext cx="6000750" cy="69056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458" y="6488668"/>
            <a:ext cx="2342564" cy="369332"/>
          </a:xfrm>
          <a:prstGeom prst="rect">
            <a:avLst/>
          </a:prstGeom>
          <a:noFill/>
        </p:spPr>
        <p:txBody>
          <a:bodyPr wrap="none" rtlCol="0">
            <a:spAutoFit/>
          </a:bodyPr>
          <a:lstStyle/>
          <a:p>
            <a:r>
              <a:rPr lang="en-US" dirty="0" smtClean="0"/>
              <a:t>All sites in </a:t>
            </a:r>
            <a:r>
              <a:rPr lang="en-US" dirty="0" err="1" smtClean="0"/>
              <a:t>Natura</a:t>
            </a:r>
            <a:r>
              <a:rPr lang="en-US" dirty="0" smtClean="0"/>
              <a:t> 2000</a:t>
            </a:r>
            <a:endParaRPr lang="en-US" dirty="0"/>
          </a:p>
        </p:txBody>
      </p:sp>
    </p:spTree>
    <p:extLst>
      <p:ext uri="{BB962C8B-B14F-4D97-AF65-F5344CB8AC3E}">
        <p14:creationId xmlns:p14="http://schemas.microsoft.com/office/powerpoint/2010/main" val="25244485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zachary\Dropbox\Summer Research Systematic Conservation SHARED\Data and Files\Natura2000\gisimages\italyfullmodel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23812"/>
            <a:ext cx="6000750" cy="69056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6235482"/>
            <a:ext cx="2057400" cy="646331"/>
          </a:xfrm>
          <a:prstGeom prst="rect">
            <a:avLst/>
          </a:prstGeom>
          <a:noFill/>
        </p:spPr>
        <p:txBody>
          <a:bodyPr wrap="square" rtlCol="0">
            <a:spAutoFit/>
          </a:bodyPr>
          <a:lstStyle/>
          <a:p>
            <a:r>
              <a:rPr lang="en-US" dirty="0" smtClean="0"/>
              <a:t>1169 Sites with an ‘A’ Rating in Global</a:t>
            </a:r>
          </a:p>
        </p:txBody>
      </p:sp>
    </p:spTree>
    <p:extLst>
      <p:ext uri="{BB962C8B-B14F-4D97-AF65-F5344CB8AC3E}">
        <p14:creationId xmlns:p14="http://schemas.microsoft.com/office/powerpoint/2010/main" val="3085057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C:\Users\zachary\Dropbox\Summer Research Systematic Conservation SHARED\Data and Files\Natura2000\gisimages\10sit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23813"/>
            <a:ext cx="6000750" cy="6905626"/>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5054780" y="152400"/>
            <a:ext cx="4879795" cy="3276600"/>
            <a:chOff x="5054780" y="152400"/>
            <a:chExt cx="4879795" cy="3276600"/>
          </a:xfrm>
        </p:grpSpPr>
        <p:sp>
          <p:nvSpPr>
            <p:cNvPr id="6" name="Right Arrow 5"/>
            <p:cNvSpPr/>
            <p:nvPr/>
          </p:nvSpPr>
          <p:spPr>
            <a:xfrm rot="19974832">
              <a:off x="5054780" y="1985792"/>
              <a:ext cx="760784" cy="29561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aphicFrame>
          <p:nvGraphicFramePr>
            <p:cNvPr id="7" name="Chart 6"/>
            <p:cNvGraphicFramePr>
              <a:graphicFrameLocks/>
            </p:cNvGraphicFramePr>
            <p:nvPr>
              <p:extLst>
                <p:ext uri="{D42A27DB-BD31-4B8C-83A1-F6EECF244321}">
                  <p14:modId xmlns:p14="http://schemas.microsoft.com/office/powerpoint/2010/main" val="1276977278"/>
                </p:ext>
              </p:extLst>
            </p:nvPr>
          </p:nvGraphicFramePr>
          <p:xfrm>
            <a:off x="5210175" y="152400"/>
            <a:ext cx="4724400" cy="3276600"/>
          </p:xfrm>
          <a:graphic>
            <a:graphicData uri="http://schemas.openxmlformats.org/drawingml/2006/chart">
              <c:chart xmlns:c="http://schemas.openxmlformats.org/drawingml/2006/chart" xmlns:r="http://schemas.openxmlformats.org/officeDocument/2006/relationships" r:id="rId4"/>
            </a:graphicData>
          </a:graphic>
        </p:graphicFrame>
      </p:grpSp>
      <p:sp>
        <p:nvSpPr>
          <p:cNvPr id="9" name="TextBox 8"/>
          <p:cNvSpPr txBox="1"/>
          <p:nvPr/>
        </p:nvSpPr>
        <p:spPr>
          <a:xfrm>
            <a:off x="-30480" y="6512481"/>
            <a:ext cx="2091342" cy="369332"/>
          </a:xfrm>
          <a:prstGeom prst="rect">
            <a:avLst/>
          </a:prstGeom>
          <a:noFill/>
        </p:spPr>
        <p:txBody>
          <a:bodyPr wrap="none" rtlCol="0">
            <a:spAutoFit/>
          </a:bodyPr>
          <a:lstStyle/>
          <a:p>
            <a:r>
              <a:rPr lang="en-US" dirty="0" smtClean="0"/>
              <a:t>10 sites, 246 species</a:t>
            </a:r>
            <a:endParaRPr lang="en-US" dirty="0"/>
          </a:p>
        </p:txBody>
      </p:sp>
    </p:spTree>
    <p:extLst>
      <p:ext uri="{BB962C8B-B14F-4D97-AF65-F5344CB8AC3E}">
        <p14:creationId xmlns:p14="http://schemas.microsoft.com/office/powerpoint/2010/main" val="574986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zachary\Dropbox\Summer Research Systematic Conservation SHARED\Data and Files\Natura2000\gisimages\50sit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23812"/>
            <a:ext cx="6000751" cy="690562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409529" y="152401"/>
            <a:ext cx="4879795" cy="3276600"/>
            <a:chOff x="5409529" y="152401"/>
            <a:chExt cx="4879795" cy="3276600"/>
          </a:xfrm>
        </p:grpSpPr>
        <p:sp>
          <p:nvSpPr>
            <p:cNvPr id="6" name="Right Arrow 5"/>
            <p:cNvSpPr/>
            <p:nvPr/>
          </p:nvSpPr>
          <p:spPr>
            <a:xfrm rot="20343665">
              <a:off x="5409529" y="1604793"/>
              <a:ext cx="760784" cy="29561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aphicFrame>
          <p:nvGraphicFramePr>
            <p:cNvPr id="7" name="Chart 6"/>
            <p:cNvGraphicFramePr>
              <a:graphicFrameLocks/>
            </p:cNvGraphicFramePr>
            <p:nvPr>
              <p:extLst>
                <p:ext uri="{D42A27DB-BD31-4B8C-83A1-F6EECF244321}">
                  <p14:modId xmlns:p14="http://schemas.microsoft.com/office/powerpoint/2010/main" val="1040159909"/>
                </p:ext>
              </p:extLst>
            </p:nvPr>
          </p:nvGraphicFramePr>
          <p:xfrm>
            <a:off x="5564924" y="152401"/>
            <a:ext cx="4724400" cy="3276600"/>
          </p:xfrm>
          <a:graphic>
            <a:graphicData uri="http://schemas.openxmlformats.org/drawingml/2006/chart">
              <c:chart xmlns:c="http://schemas.openxmlformats.org/drawingml/2006/chart" xmlns:r="http://schemas.openxmlformats.org/officeDocument/2006/relationships" r:id="rId4"/>
            </a:graphicData>
          </a:graphic>
        </p:graphicFrame>
      </p:grpSp>
      <p:sp>
        <p:nvSpPr>
          <p:cNvPr id="8" name="TextBox 7"/>
          <p:cNvSpPr txBox="1"/>
          <p:nvPr/>
        </p:nvSpPr>
        <p:spPr>
          <a:xfrm>
            <a:off x="0" y="6473428"/>
            <a:ext cx="2286000" cy="369332"/>
          </a:xfrm>
          <a:prstGeom prst="rect">
            <a:avLst/>
          </a:prstGeom>
          <a:noFill/>
        </p:spPr>
        <p:txBody>
          <a:bodyPr wrap="square" rtlCol="0">
            <a:spAutoFit/>
          </a:bodyPr>
          <a:lstStyle/>
          <a:p>
            <a:r>
              <a:rPr lang="en-US" dirty="0" smtClean="0"/>
              <a:t>50 sites, 304 species</a:t>
            </a:r>
            <a:endParaRPr lang="en-US" dirty="0"/>
          </a:p>
        </p:txBody>
      </p:sp>
    </p:spTree>
    <p:extLst>
      <p:ext uri="{BB962C8B-B14F-4D97-AF65-F5344CB8AC3E}">
        <p14:creationId xmlns:p14="http://schemas.microsoft.com/office/powerpoint/2010/main" val="36799299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Users\zachary\Dropbox\Summer Research Systematic Conservation SHARED\Data and Files\Natura2000\gisimages\200sit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23812"/>
            <a:ext cx="6000750" cy="690562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564924" y="152401"/>
            <a:ext cx="4724400" cy="3276600"/>
            <a:chOff x="5564924" y="152401"/>
            <a:chExt cx="4724400" cy="3276600"/>
          </a:xfrm>
        </p:grpSpPr>
        <p:sp>
          <p:nvSpPr>
            <p:cNvPr id="6" name="Right Arrow 5"/>
            <p:cNvSpPr/>
            <p:nvPr/>
          </p:nvSpPr>
          <p:spPr>
            <a:xfrm rot="20343665">
              <a:off x="5666501" y="1269181"/>
              <a:ext cx="760784" cy="29561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aphicFrame>
          <p:nvGraphicFramePr>
            <p:cNvPr id="7" name="Chart 6"/>
            <p:cNvGraphicFramePr>
              <a:graphicFrameLocks/>
            </p:cNvGraphicFramePr>
            <p:nvPr>
              <p:extLst>
                <p:ext uri="{D42A27DB-BD31-4B8C-83A1-F6EECF244321}">
                  <p14:modId xmlns:p14="http://schemas.microsoft.com/office/powerpoint/2010/main" val="3812133879"/>
                </p:ext>
              </p:extLst>
            </p:nvPr>
          </p:nvGraphicFramePr>
          <p:xfrm>
            <a:off x="5564924" y="152401"/>
            <a:ext cx="4724400" cy="3276600"/>
          </p:xfrm>
          <a:graphic>
            <a:graphicData uri="http://schemas.openxmlformats.org/drawingml/2006/chart">
              <c:chart xmlns:c="http://schemas.openxmlformats.org/drawingml/2006/chart" xmlns:r="http://schemas.openxmlformats.org/officeDocument/2006/relationships" r:id="rId4"/>
            </a:graphicData>
          </a:graphic>
        </p:graphicFrame>
      </p:grpSp>
      <p:sp>
        <p:nvSpPr>
          <p:cNvPr id="8" name="TextBox 7"/>
          <p:cNvSpPr txBox="1"/>
          <p:nvPr/>
        </p:nvSpPr>
        <p:spPr>
          <a:xfrm>
            <a:off x="0" y="6465332"/>
            <a:ext cx="2209800" cy="369332"/>
          </a:xfrm>
          <a:prstGeom prst="rect">
            <a:avLst/>
          </a:prstGeom>
          <a:noFill/>
        </p:spPr>
        <p:txBody>
          <a:bodyPr wrap="square" rtlCol="0">
            <a:spAutoFit/>
          </a:bodyPr>
          <a:lstStyle/>
          <a:p>
            <a:r>
              <a:rPr lang="en-US" dirty="0" smtClean="0"/>
              <a:t>200 sites, 377 species</a:t>
            </a:r>
            <a:endParaRPr lang="en-US" dirty="0"/>
          </a:p>
        </p:txBody>
      </p:sp>
    </p:spTree>
    <p:extLst>
      <p:ext uri="{BB962C8B-B14F-4D97-AF65-F5344CB8AC3E}">
        <p14:creationId xmlns:p14="http://schemas.microsoft.com/office/powerpoint/2010/main" val="8187022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Users\zachary\Dropbox\Summer Research Systematic Conservation SHARED\Data and Files\Natura2000\gisimages\500sit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23813"/>
            <a:ext cx="6000750" cy="6905626"/>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564924" y="152400"/>
            <a:ext cx="4724400" cy="3276600"/>
            <a:chOff x="5564924" y="152400"/>
            <a:chExt cx="4724400" cy="3276600"/>
          </a:xfrm>
        </p:grpSpPr>
        <p:sp>
          <p:nvSpPr>
            <p:cNvPr id="6" name="Right Arrow 5"/>
            <p:cNvSpPr/>
            <p:nvPr/>
          </p:nvSpPr>
          <p:spPr>
            <a:xfrm rot="494110">
              <a:off x="6570450" y="814962"/>
              <a:ext cx="760784" cy="29561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aphicFrame>
          <p:nvGraphicFramePr>
            <p:cNvPr id="7" name="Chart 6"/>
            <p:cNvGraphicFramePr>
              <a:graphicFrameLocks/>
            </p:cNvGraphicFramePr>
            <p:nvPr>
              <p:extLst>
                <p:ext uri="{D42A27DB-BD31-4B8C-83A1-F6EECF244321}">
                  <p14:modId xmlns:p14="http://schemas.microsoft.com/office/powerpoint/2010/main" val="1166415869"/>
                </p:ext>
              </p:extLst>
            </p:nvPr>
          </p:nvGraphicFramePr>
          <p:xfrm>
            <a:off x="5564924" y="152400"/>
            <a:ext cx="4724400" cy="3276600"/>
          </p:xfrm>
          <a:graphic>
            <a:graphicData uri="http://schemas.openxmlformats.org/drawingml/2006/chart">
              <c:chart xmlns:c="http://schemas.openxmlformats.org/drawingml/2006/chart" xmlns:r="http://schemas.openxmlformats.org/officeDocument/2006/relationships" r:id="rId4"/>
            </a:graphicData>
          </a:graphic>
        </p:graphicFrame>
      </p:grpSp>
      <p:sp>
        <p:nvSpPr>
          <p:cNvPr id="8" name="TextBox 7"/>
          <p:cNvSpPr txBox="1"/>
          <p:nvPr/>
        </p:nvSpPr>
        <p:spPr>
          <a:xfrm>
            <a:off x="0" y="6488668"/>
            <a:ext cx="2362200" cy="369332"/>
          </a:xfrm>
          <a:prstGeom prst="rect">
            <a:avLst/>
          </a:prstGeom>
          <a:noFill/>
        </p:spPr>
        <p:txBody>
          <a:bodyPr wrap="square" rtlCol="0">
            <a:spAutoFit/>
          </a:bodyPr>
          <a:lstStyle/>
          <a:p>
            <a:r>
              <a:rPr lang="en-US" dirty="0" smtClean="0"/>
              <a:t>500 sites, 428 species</a:t>
            </a:r>
            <a:endParaRPr lang="en-US" dirty="0"/>
          </a:p>
        </p:txBody>
      </p:sp>
    </p:spTree>
    <p:extLst>
      <p:ext uri="{BB962C8B-B14F-4D97-AF65-F5344CB8AC3E}">
        <p14:creationId xmlns:p14="http://schemas.microsoft.com/office/powerpoint/2010/main" val="2655011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These methods can be used by policymakers to identify sites to be conserved under a budget constraint.</a:t>
            </a:r>
          </a:p>
          <a:p>
            <a:r>
              <a:rPr lang="en-US" dirty="0" smtClean="0"/>
              <a:t>There are decreasing marginal returns to species preserved, which has significant implications for overall budget allocation.</a:t>
            </a:r>
            <a:endParaRPr lang="en-US" dirty="0"/>
          </a:p>
        </p:txBody>
      </p:sp>
    </p:spTree>
    <p:extLst>
      <p:ext uri="{BB962C8B-B14F-4D97-AF65-F5344CB8AC3E}">
        <p14:creationId xmlns:p14="http://schemas.microsoft.com/office/powerpoint/2010/main" val="41959875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Extensions</a:t>
            </a:r>
            <a:endParaRPr lang="en-US" dirty="0"/>
          </a:p>
        </p:txBody>
      </p:sp>
      <p:sp>
        <p:nvSpPr>
          <p:cNvPr id="3" name="Content Placeholder 2"/>
          <p:cNvSpPr>
            <a:spLocks noGrp="1"/>
          </p:cNvSpPr>
          <p:nvPr>
            <p:ph idx="1"/>
          </p:nvPr>
        </p:nvSpPr>
        <p:spPr>
          <a:xfrm>
            <a:off x="457200" y="1600200"/>
            <a:ext cx="3581400" cy="4525963"/>
          </a:xfrm>
        </p:spPr>
        <p:txBody>
          <a:bodyPr>
            <a:normAutofit fontScale="70000" lnSpcReduction="20000"/>
          </a:bodyPr>
          <a:lstStyle/>
          <a:p>
            <a:r>
              <a:rPr lang="en-US" dirty="0" smtClean="0"/>
              <a:t>Further conditions to be applied include using the spatial data to maximize site connectedness and clustering</a:t>
            </a:r>
          </a:p>
          <a:p>
            <a:r>
              <a:rPr lang="en-US" dirty="0" smtClean="0"/>
              <a:t>Assigning values to species based on endangered status</a:t>
            </a:r>
          </a:p>
          <a:p>
            <a:r>
              <a:rPr lang="en-US" dirty="0" smtClean="0"/>
              <a:t>Incorporating values from ecosystem services</a:t>
            </a:r>
          </a:p>
          <a:p>
            <a:r>
              <a:rPr lang="en-US" dirty="0" smtClean="0"/>
              <a:t>Extracting site cost information</a:t>
            </a: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600200"/>
            <a:ext cx="3693807" cy="3328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92359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a:t>
            </a:r>
            <a:endParaRPr lang="en-US" dirty="0"/>
          </a:p>
        </p:txBody>
      </p:sp>
      <p:sp>
        <p:nvSpPr>
          <p:cNvPr id="3" name="Content Placeholder 2"/>
          <p:cNvSpPr>
            <a:spLocks noGrp="1"/>
          </p:cNvSpPr>
          <p:nvPr>
            <p:ph idx="1"/>
          </p:nvPr>
        </p:nvSpPr>
        <p:spPr>
          <a:xfrm>
            <a:off x="460375" y="1219200"/>
            <a:ext cx="8229600" cy="4525963"/>
          </a:xfrm>
        </p:spPr>
        <p:txBody>
          <a:bodyPr/>
          <a:lstStyle/>
          <a:p>
            <a:pPr marL="0" indent="0">
              <a:buNone/>
            </a:pPr>
            <a:r>
              <a:rPr lang="en-US" dirty="0" smtClean="0"/>
              <a:t>How can we optimally select landscape sites for conservation to both minimize cost and maximize the benefits</a:t>
            </a:r>
            <a:r>
              <a:rPr lang="en-US" dirty="0" smtClean="0"/>
              <a:t>?</a:t>
            </a:r>
          </a:p>
          <a:p>
            <a:pPr marL="0" indent="0">
              <a:buNone/>
            </a:pPr>
            <a:endParaRPr lang="en-US" dirty="0"/>
          </a:p>
          <a:p>
            <a:pPr marL="0" indent="0">
              <a:buNone/>
            </a:pPr>
            <a:r>
              <a:rPr lang="en-US" dirty="0" smtClean="0"/>
              <a:t>This researc</a:t>
            </a:r>
            <a:r>
              <a:rPr lang="en-US" dirty="0" smtClean="0"/>
              <a:t>h is an application of techniques from economics to the </a:t>
            </a:r>
            <a:r>
              <a:rPr lang="en-US" dirty="0" err="1" smtClean="0"/>
              <a:t>Natura</a:t>
            </a:r>
            <a:r>
              <a:rPr lang="en-US" dirty="0" smtClean="0"/>
              <a:t> 2000 data set.</a:t>
            </a:r>
            <a:endParaRPr lang="en-US" dirty="0"/>
          </a:p>
        </p:txBody>
      </p:sp>
      <p:sp>
        <p:nvSpPr>
          <p:cNvPr id="4" name="AutoShape 2" descr="data:image/jpeg;base64,/9j/4AAQSkZJRgABAQAAAQABAAD/2wCEAAkGBxQQEhUUERQWFhUWGBgVGBgVFhUXFRcVFhcXFxoaGBcbHyggGBolGxcYITIhJSkrLi8uGh8zODMtNygtLisBCgoKDg0OGxAQGzEkICQsLTQsLDctNCwtLCwsLjcsLCwsLyw1LCwsLCwsLCwsLCwsLCwsLCwsLCwsLCwsLCwsLP/AABEIANEA8gMBEQACEQEDEQH/xAAcAAEAAgIDAQAAAAAAAAAAAAAABQYEBwIDCAH/xABOEAACAQMBAwcEDAoIBwEAAAABAgMABBESBSExBgcTIkFRYTJxgaEUFkJUVXSRkqSys9IVIzM2UmJyc7HBJTVDY4KiwtEkNERTg5Pho//EABoBAQADAQEBAAAAAAAAAAAAAAACAwQBBQb/xAA0EQACAQICCAUEAQQDAQAAAAAAAQIDEQQSEyExM0FRUoEUMnGhsQUiYZFTI9Hh8BVCwUP/2gAMAwEAAhEDEQA/AN40AoBQCgFAKAUAoBQCgFAKAUAoBQCgFAKAUAoBQCgFAKAUAoBQCgFAKAUAoBQCgFAKAUAoBQCgFAdVvcJICY2VgCykqQQGUlWG7tBBBHhXWrC521wCgFAKAUAoBQCgFAKAUBG3m3reJQ7Srgyi3GnrHpi2nRhcnVniOzBNSUGyLkkV7a+3XbbFnZxMQqiSacKeOYZAit3gHDYPaVPYKsjD+m5Mg5/1FFFzqktFAKAUAoBQCgFAKAUAoBQCgFAKAUBrvnR5d+w1NtbN/wAQ46zD+xU9v7ZHAdnHuzoo0c2t7DNXr5NS2lZ5jdsOtxLbEkpIhlA7pEKg486nf+yKsxMVZSKsLN3cTdVYzcKAUAoBQCgFAKAUAoCj85XLddnxGKEg3Mg6o49Ep3a28e4dp8BV1Glnd3sKK9XIrLaaMi2vKoiAb8lKZ1zv/GtoyzZ8o9QevvrdkWs8/SPUbG5prmS+2pc3cuNXREnTuUF2QKADk4CoRx7Kz10owUUasO3ObkzctYzaKAUAoBQCgFAKAUBS7HlZeXCl4LAOgZl1eyEXepwdzAGsir1Ja4wv3MEMVWmrxp3XqZH4c2j8G/SYq7pa3R7olpsR/H7ofhzaPwb9Jippa3R7oabEfx+6H4c2j8G/SYqaWt0e6GmxH8fuh+HNo/Bv0mKmlrdHuhpsR/H7o5xbb2gWAbZ2ASAT7JjOBnecdtdVStfXD3OqtiL66fuiP5yOXa7PQxQkNdON3aIlPu28e5fSd3H0KNLO7vYW1qygrLaaBnmZ2Z3JZmJZmJySTvJJ7TW9Kx5jd3dlh5vNqSW1/CYghMjCE6840yMoJ3do3H1dtV1oqUGXUJZZo9A7dvriHR7GtunznV+MWPTjGPK453/JXkVJTj5Y372N1WdSNskb97ER+HNo/Bv0mKqtLW6PdFGmxH8fuh+HNo/Bv0mKmlrdHuhpsR/H7ofhzaPwb9Jippa3R7oabEfx+6H4c2j8G/SYqaWt0e6GmxH8fuh+HNo/Bv0mKmlrdHuhpsR/H7ofhzaPwb9Jippa3R7oabEfx+6H4c2j8G/SYqaWt0e6GmxH8fujL2Xta9klVZrHooznU/TxvpwCR1RvOTgempwqVW7ShZepZTq1pStKFlzuVnl7zmpa6oLMrJPwZ+McR7f238OA7eGK30qDlrlsFXEKOqO00jdXLyu0kjF3Y6mZjkkntJrckkrI89tt3Z1UOG3OZiOSO0vZ4Y+lk1KqJqCa2RNWnUdwzrG+smIs5JM3YVfa2Wb2ybW+CPpkNVZKfV7F+afT7j2ybW+CPpkNMlPq9hmn0+49sm1vgj6ZDTJT6vYZp9PuPbJtb4I+mQ0yU+r2GafT7j2ybW+CPpkNMlPq9hmn0+5kcmuVlxPeNaXVoLd1hM/5ZZSRrRAOqMb9R7eyuTpxUcydxGo3LK1YuFVFooBQFU5tv+UP76X61Z8N5O7MeB3fdlrrQbBQCgFAU7nF5ars2LSmGuJAejU8FHAu3gOwdp8AcXUqWd/gprVVBfk893Vy8rtJIxd3JZmY5JJ7Sa9BJJWR5kpOTuzqocPoON43Hw45oEepuTFyZbO2ckktDGxJ4klBkn015c1aTR7EHeKZJ1EkKAUAoBQCgFAQfLe/W3sLl3JA6NlGCQSzjQoBG8dYjfU6avJIhUklFtnmEV6Z5AoBQG/uZaDTs0N+nLI3yHR/prBiH956eGVqZfKoLxQCgFAKAo1t+cUvxAfbR1c9z3KVvexeapLhQCgKpzbf8of30v1qz4byd2Y8Du+7LXWg2CgFAKA0zz7bKCywXIHlqYm86dZfUW+StmFlqaMWLjskarrUYhQCgPT/ACIXGz7TP/Yi4/sCvMqednrUvIvQm6gWHwsBjJ48PGgPtAKAUAoBQGvOevayRWQgyOkndcDtCIQzNjuyFHprRhotyvyM2JklC3M0RW484UAoD0VzRj+irfHfN9vJXn194z1MPu0XCqS4UAoBQCgKNbfnFL8QH20dXPc9ylb3sXmqS4UAoCvchtnyW9sUmXQ3SSNjIO5jkHcSKpoRcY2fNmbC05QhaXNlhq40nXcthGP6p/hQGoORPOzoRYtoBmAwFmUZbH94vEn9Yb/DtrZUw/GJip4m2qRfoeX2znxi6j34AB1A5PZgjOazulPkaVVg+JUufi9X2PbxZ67S9Ljt0ojKfNvkHyVdhV9zZTipLLY0vWw88UAAzw40CPV+yLbooIo/0I0T5qgfyrypO7uezFWVjuuZSiswVnIGQq41Me4ZIGfOQK4g3Y0Vys2Fte8ujcvayKQR0ao8b9Gq+SFKtx3ZJ763U504xtcw1IVZSzWJqz5wNq2i4vLF5QPdGOSJv8TBSufQKg6NOXlZNVqkfNEkbfnnt/7W2mU9oUo38Sv8Kj4WXBkvFR4ozY+eCwPFLgeeNP5Oa54aZ3xUDsPO5s/++/8AX/8Aa54eZ3xNMgttc8wwRZ25z2POQAP8Ck5+cKsjheplcsWv+qNWbW2pLdytLO5d24k9g7ABwAHcK1RioqyMc5uTuzDrpEUAoDc3NNywtYbMW9xMsTo746Q6VKu2vIY7uJO7NY69OTldI34erHLZs2LFtu2fetxCfNIh/nWfK+RpzLmdn4Ug/wC9F/7E/wB65lZ3MjrfbdsvG4hHnlT/AHplfIZlzMWTlXYrxu7cf+aP/epaOfIjpIczI2Xt22uiwt545SmC3RsGwDnGcd+D8lccZR2okpJ7Cr235xS/EB9tHVj3PcqW97F5qkuMTam0Eto2llJCqOwFmJ7lUbyT3V1Jt2RxtJXZojaHLraIuzcAzJGGJWFw4i6PsV13BjjieOd4rcqUMuU8+VWpmzcC6bK55bZwBcQyRt2lNMifxDeo1TLCyWxl8cVHirE9b85uzX/6jSe5oph69OPXUHQqcixYinzMmflns+WNlF5CNSlclsY1DGcHHfUdFNPYS0kGtpq9OROzF3vteMgfohM/WP8ACtWlqdJk0NPqO6DbOx9lnXZxyXlwPJklBCIe8ZAwfFVz4iuONWfm1I6p0qfl1so23dszXszTXDanbd3KqjgqjsUf/Tkkmr4xUVZGWc3N3ZH1IiKAk+TAiN3b9O4SISIzs3AKp1YPgcY9NRnfK7E6Vs6uenrPaEUw1RSpIO9HVh6jXmNNbT1k09hk1w6KAUBi3mz4ZRiaKNx+uisPWK6m1sONJ7SDveQmzZxg2sS+MQ6Ij/14qaqzXEhKlCW1FW2pzNQNk288kZ7nAkX+R9Zq2OJlxRTLCRewpu1eam/h3xqk4/u3AbHir6fkGaujiIPbqKJYWa2FR2hs2a3OJ4pIz/eIy58xI3+irlJPYyiUJR2oxK6RFAKAztm7HuLk4ghkk8URivpbGB6TUZTjHaycacpbEWWx5rdoy+VCsQ75ZE/gmoj0iq3iIItWGqMn7LmVlP5a5jXwjRn9baf4VW8UuCLVhHxZO2fM1aL+UmmfzaEH1SfXUHiZcCxYWPEm7Pmy2bH/ANPrPe8kjerVj1VB15viTVCmuBYdlbFt7QEW8McWrGrQoUtjONRG84yePearlJy2ssUVHYVW2/OKX4gPto6se57la3vYvNUlwoD4RnjQFX5Oy2+1oDNLaReW8eHVHPUOM6io41ZK8HZMrjaau0cbzm42bLvNsqn+7aRPUrAequqtNcTjoU3wIPaPM7ZvvhkmiPdlXT5GGr/NU1iZLaVywsHsKltTmeu498EkUw7t8b/Icr/mq6OJi9pTLCSWxlO2rybu7XPT28qAcWKkp88ZX11dGpGWxmeVKcdqIoVIgKAUAoDlESGGnOo7hpzq9GN9GdV+BZdm7K2rJ+RS9A78yxr85iBVTlTW2xdGNZ7LljtORO25ANU8kY/vLuQ+pC1VurSXD2LVSrPayXt+a29f8vtFx3hTM/rZx/CoeIjwiT8PPjIk4OaSH+1u7p/M6qPWpPrqPiHwSJ+HXFsuHJzk7Bs+Mx24YBm1sWYsxbAG8nwAqmc3J3ZbCCirIlqiTFAcJoVcaXUMDxDAEH0GgIS65F2Eu97SHPeqBT8q4qaqzXEg6UHwMRebrZoOfYq+lpCPkLVLTT5kdBT5EhaclLKLfHawA9/RqT8pFRdST4klTiuBLqoAwBgeFQJnKgFAKAUAoCjW35xS/EB9tHVz3PcpW97F5qkuFAKApPNF/wAi37+b69XVvN2KqPlLtVJaKAUAoCC2tyPsrrJmtoyx90o0P85cGpxqSjsZCVOMtqK5cc0NgxypnTwWQEf5lJ9dWLEzKnhoM6hzOWX/AHLj58f3K74mZzwsCRsua3Z0e8xNIf7yRz6gQPVUXXm+JNYemuBZ9m7IgthiCGOMfqIq/KRxqpyb2stUUthm1w6Yf4Tj9kex9X43o+lx+pq08e/PZQGZQEde7bhik6Ji5k069CRySNpzjOEU7s0BEW8k8UvsqRZTHPmNoVVnaFEyYHCDeCRr1gAnMqdiUBNbN2tFcFxExJjIVwyOjIxAYBgwBBwQfMR30BnE0BgbF2tHdx9JFnTqK9YYO7gcdzKVYd4YHtoDPoBQCgFAKAUAoBQCgKNbfnFL8QH20dXPc9ylb3sXmqS4UAoCj80MgNk4BGRPNkZ3jLbsjsq2t5uyKaLVrF4qouFAKAUAoBQCgFAKAhOUd7PBoeMxrDvErsjSNF3PoDLmPjqPFdxwRkgD5+A+pr6X8d0nsjptIxq0dHjRn8n0R0Yzw35zvoD7ydvZ59bSGNodwikVGjaXvcIWbEfYp91xxjBIDlbpSDpiwR42Xo5CQuhndU3k7ihz1lO4jzDAGNtflLGIJTGzx5jfopnjZYmcKcaXYaeOME7m7M0BL7Gto44UEI6pGvJJZmL9YszHe7EnJY7yTQEHcxTSzPbXUzJHLq6LoUVVlix142c6mSUDOcFcr1lOQwUDJ23D7HbpYXkSSXTEsUaxsssiqxTqsOqQoOWBXqqMnqigJfZqyiJBcMjS465jUqmrt0gknHZvoDJoBQCgFAKAUAoBQFGtvzil+ID7aOrnue5St72LzVJcKAUB5v2LeyQOzwuyMJH3qce64EcCPA1lx8nGtdckfO15yhWbi7M2Zyc5yFbCXg0nh0qA6T+0vFfON3mqNPFcJm2h9RT1VdX5NgW9wsih42DKd4ZSCCPAitaaauj1FJSV0dldOigFAKAUAoDpnukjKK7BTI2hATgs2lmwO86VY+igMTlFDJJazpAMyvE6JvC9ZlKjedw3mgMX2Leach4eGOg0t0ejGMdN5Wv9bTj9XtoDL5PQPHawJKMOkaIw1at6qF8rt4caAzJoVcYdQwyDhgCMg5Bwe0EA0BydAQQQCDuIO8EeIoBFGFAVQAoAAAGAANwAHYKAiNsWU8k0LQNGqosupnDMQz6ApVARqIUSDeQBq7eFAY0+yLkPARP06xyrITMqLKvVaNirRKqMCrt1So48dwFAWImgOmzukmRZImDo4DKynKsp4EGgO6gFAKAUAoBQCgKNbfnFL8QH20dXPc9ylb3sXmqS4UAoDzPae7/eP9asn1HfdkfN4reMyKwGcktibens21QOQOJQ70bzr/MYNThUlDysuo150neL/sbN5Ocv4LnCTYhkO7efxbHwbsPgfXW6niYy1PUz16GPhU1S1P2LjWk3igFAKAjtu38lvEZI4ulIIyuorhe1jhWJA4kAE47KAjJNlvegyytECY19jmJjKsb6hIJg5VdZ1LHjcNyn9I0BkWe1ZzcdA8MRwup5IpmYJnyQ6tGNJbsUMTgEnA4gTlAKAUAoBQCgFAVf2XcXwmtzHHbgN0cmZWaboi2CVQIAA6BtLhzjPepWgOd20mzlcxLE8LPqjiZ2jdXfGY4gsb69T5YLuOXbs4AWC1dmRS66GIBK5DaSeIyNxx30B20AoBQCgFAKAo1t+cUvxAfbR1c9z3KVvexeapLhQCgPM9p7v94/1qyfUd92R83it4zIrAZxQCgLDyc5Y3FlhQeki/7bk7h+o3FfNw8Kup1pQ1cDVQxlSlq2rl/Y3HsjaSXUSSxHKsM+IPap7iDur0oTUldHvU6kakVKJmVIsFAKAquwDdJCBFbqg1yyETvoZzLK8pCKgbQo1nBbfuxpA30BIcl9WmfXC8RM7sA+nUwcK+rKkhhlioIPBRw4UBNUAoBQCgFAKAUBXtqmUXkbQwGRhBIgclUiUyOh68m9sDouCqx6w3Y3gDhI1x7KtumgB0mRTLEdUQV4zxVsPG2pVHAjBPW34oCyUAoBQCgFAKAUBRrb84pfiA+2jq57nuUre9i81SXCgFAeZ7T3f7x/rVk+o77sj5vFbxmRWAzigFAKAufNnt7oJ+gc/i5jgZ4LL2H/ABeT59NacNUyyyvYz0MBXyTyPY/n/Jt2vRPcFAYW2L/2PC8mkuRgIi41SSMQqIM9rMQM+NAduz7xZ40kTg6hsHiO8EdhB3Ed4oDIoBQFf5Zco1sYSRgyvkRr4/pEfoj17hVNaqoL8mXFYhUYX4vYVHm05Sv0pt53LCQlkLHeJOLLk/pccd4PfWfDVXfLIxYDEvNkm9uw2dW49cUAoBQCgI3bG2Utej1gnpGx1fcIPKkbujXK5PZqFASVAKAUAoBQCgFAUa2/OKX4gPto6ue57lK3vYvNUlwoBQHme093+8f61ZPqO+7I+bxW8ZkVgM4oBQCgAJG8HBG8HuI4GgN/8ntoeybaKX9NAT+0NzD5wNevTlmimfT0amkpqXM6m2xG9y9oGKyiIOGGN2rIOMgjUBpbeDx8K4qiz5DirRdR0+NrkfsOzYy6Lt5Jbi3w4YsBE4cOiyqiAKpIDjSQSpzvO5jYXHHaFiwm6Gzklhdz00jAqYo0dyWKxyKwLuwfcuMElj2BgLOBQEbyh21HZQmWTzKo4u54KP8AfsGarqVFBXZTXrRpQzSNH7Z2pJdytLKcs3ADyVUcFUdgH/2vMnNzd2fO1asqsnKRho5UgqSCCCCNxBG8EHvqJXs1o3dyK5RC+gy2BKmFkA7+xgO5v45HZXp0aueP5PosJiFWhfitpYauNQoBQGDtqKZ4mFs4SXcVJAIODvU5B05GRqwcHBwcYIEdsOySZGeVpZWdWgkFx0eUAYh49MaqmCeJA6wC7yAKA6dmQzeyNMVxK1vCdEnTCJtThRiOMhA+4EFnZj3DJyVAstAKAUAoBQCgKNbfnFL8QH20dXPc9ylb3sXmqS4UAoDzPae7/eP9asn1HfdkfN4reMyKwGcUAoBQCgNn81+11W0nWQ4EBMme6Nhk/wCZW+Wt2GmlBp8D2fp9VKlJPh8FETbsgvPZfu+k6TH6p3afNp6tZdI8+c8xV5KrpeN/9X6Ntx7Ma5kecXDCCZItKxZSRkVSRqlB1KMuxwmk+PZXqppq6PpYyUkmjIstkSRXAkM5kjEbRhZBmQamRh+MHlgaSOsM7zvNdOkneXSQozyMFRRkk8AK42krsjKSirvYaR5X8oWvpy28RrlY1PYvaxH6Rx/AdleXVq6SV+B89isQ6078FsIOqjMKAkuT22Hsp1lTfjcy9joeKn5MjxAqdObhK6LqFZ0pqS/1G3dtZvbMS2chDjE0TKcEsucqR4jUuD28a9Gd5wvB+h7lW9almpvXtRWtj85o0hbuJtQ3aogCD50JBU+bNUQxfUjJS+pK1qi/RYLTl5Yyf22g90isvrxj11csRTfE1Rx1CXGxm+2qy99Q/PX+FS09PqX7LPE0epfsqtttmCNWEu0cdeWRVtVbAMkjyZZirdIRqxg4XAHVPGuPEU+ZCWNoL/sfdi8treAzdLKZOkkDhkhdP7NEOpSTg9TO7d4Co+Kplf8AyFDm/wBFz2NtiG8TpIG1KDg7iCD3EHeKthOM1eJqpVoVVeDM+plgoBQCgFAUa2/OKX4gPto6ue57lK3vYvNUlwoBQHme093+8f61ZPqO+7I+bxW8ZkVgM4oBQCgFAclcgEAkA7iASARxwR2107dnGuHC+83/ACyS3X2PcthAcxvvIXPFWxwGd4PZWuhXUftkengsYoLJPZwZYNtc4ttCCIMzv4ZWMHxY8fQDV08VFeXWaqv1CnHVHW/Y1vt7lDPetmZ+qN6ou5F8w7T4nJrFUqSm9Z5NbETrP7n24EVVZQKAUAoC7c23KT2PJ7HlP4qU9Ungkh/gG4efHea1YarleV7GejgMTklo5bH7P/Jn8ruQMskzzWoQq51FC2lg58rTndgnfxHE1Krhm5NxLMVgJSm5U+PApd7sC5h/KW8o8dBZfnLkeus0qc47UYJUKsdsWYkVpIxwsbse5UYn1Co2fIrUJPYn+iTteSd7L5NtIP2wI/rkVYqNR8C6OFrS2Rfx8kxbc2943lGJPO5J/wAoI9dWLCz4l8fp1Z7bIltl8lb7Zr9NAyTDhJEpILp4at2ocR2+fODZGjUpvNHX+C+nha+HeeLvzXMvWx9rx3Saoycjc6MMSRt2q6neDWqE1NXR6VKrGorr/KM+plhj3l9HCMyyIg73ZVHrNccktrIynGCvJ2I4cqrPOPZMPzxj5eFV6an1Iq8VR6l+yWhlV1DKQyneCpBBHgRxqxO5cmmropNt+cUvxAfbR1e9z3KlvexeapLhQCgPM9p7v94/1qyfUd92R83it4zIrAZxQCgFAKAUAoBQCgFAKAUAoBQCgNx833KT2ZD0ch/HRABu904B/P2Hx39telh6ueNntR7+CxGlhlltX+3K9t3bd7smbo1cSQt1oumBY6e1dQIYldw3k9nfVE51KMrXuuFzLWr1sNPKndcLnK350iPylsD4pJj1Ff51JYvmhH6m+Mfc735017LZj55AP9Jrvi1yJP6oun3Oh+dNvc2w9MpP+iueL/BF/VHwj7/4OiTnRm9zBGPOzn/ao+LlyIv6nPhFGVsTaKbWZg59jXqjMcsBKlkHYQT18dqk8OGN9ShJVXr1S5onRqrEuz+2fBr/AHWRPKLae1LNujmnfSfJdQmlx4MFznwO+qqkq0HZspr1cVSeWUu5UridpGLSMzMeJYlj8pqhtvaYJScnd6zrrhwsPIvlQ1lMql8wOQHUncud2te4jt7x6Kto18j26jVhMS6Ukv8Arx/uXa2/OKX4gPto69t7nue4t72LzVJcKAUB5ntPd/vH+tWT6jvuyPm8VvGZFYDOKAUAoBQCgFAKAUAoBQCgFAKAUBm7H2m9rMk0flKeHYy9qnwIqUJOLzIspVZU5qUTbu1rOLa9kGjO8jXGTxSQbird3apr0ZxVaGo92rCOKo3Xb1NMTRMjFXBDKSrA8QwOCD6a81q20+faadmcK4cMzZ2yprk4gieTxUdUedjuHy1KMJS8qLKdKdTyq5abHm0uX3yvHEO7JdvkGB660Rws3t1G2H02o/M0vczpObSaLD29ypkUhlyrR4I7QwLb/RUnhZLXF6yb+mzjrhLX+v7ljt77po/Y21IQjN1dRwYZT2FHG5X7cbj3eFyldZai/szYp5o6OvG3w/8AJGnmwt9WRNLp7upnHnxUPCRvtZT/AMZTvtZLQ7A2fYgF1iUj3c7KzecF+HoqxUqVPW/cvVDD0Vdper/ydw5WWHkC4ix3e5+XGK7pqfMl4qhszIgdm3CScoJGjZWU2AwVIIP46PtFbLp0brmSjJSqXT4F+qkvFAKA0RbciL8as2zb3YjrR8Cd3uqzY2Ep1bxV1ZHh4jC1pTbUTu9pd972b50f3qx6Cp0lHg6/T8D2l33vZvnR/epoKnSPB1+n4HtLvvezfOj+9TQVOkeDr9PwPaXfe9m+dH96mgqdI8HX6fge0u+97N86P71NBU6R4Ov0/A9pd972b50f3qaCp0jwdfp+B7S773s3zo/vU0FTpHg6/T8D2l33vZvnR/epoKnSPB1+n4HtLvvezfOj+9TQVOkeDr9PwPaXfe9m+dH96mgqdI8HX6fge0u+97N86P71NBU6R4Ov0/A9pd972b50f3qaCp0jwdfp+B7S773s3zo/vU0FTpHg6/T8D2l33vZvnR/epoKnSPB1+n4HtLvvezfOj+9TQVOkeDr9PwPaXfe9m+dH96mgqdI8HX6fgtnN/Y31nKY5YGEEnHrIdD9jYDcDwPo7q0YeNSDs1qN2ChXpSyyj9r+SR5WchBeS9NFII2Iw4K5DEcG3EYON3oFWVcPnd07F2JwKqyzJ25nPYfN5bQdab8e/64xGPMnA/wCLNIYaMdusUfp9OGuWt+36LdFGFACgADgAAAPMBWlKxuSS1I50OigOueFXUq6hlIwQwBBHcQeNcaT1M40mrMofKvk1cwKZNnzThB5UCSydUd8YB4fq/J3Vkq0pRV4N+l/g83E4apFZqUnblf4NZXEjMxMhZn4EuSWz4k76xPbrPHk23r2nCuHC580uy5RevcGNhC1u0YkIwpfpIjgd+4Hf4GvXw0l4dL8nsfTYvK5cDbtTPUFAfDQELyd5TRXzTJGsiPAwWRJV0uM5wcZO7cfkqcoONiEZqVzhacqEkvHsxFOJEBLM0eI9PY2rPkt2HG+jg1HMFNOWUnqgTOE8oRWY8FBY+YDNAYewdqLd28VwgIWVA+DvK5G8HxByPRUpRyuxyLurmfUTpWuUXLOGxkMckU7lYxKzRR61RGLKCxz1d6HjVkKTkrlc6qi7M4cnuW8N7IsccU661Z0aSPSjBCA2ls9biOFJ0nFXZyFVSdkWiqy0q/KXlvDYTLDNFOWcAoUjDK5JxpU5GWzjcO8d9WQpOSuiqdVQdmZEvKtFuo7Uw3HSSKrKej6gUgEknO4LnB7jXNG8ua5LSLNaxYKgTITlVymj2dGskySsjHTmNdQU9mokjGeypwg5uyITmoK7I3ZfL+3mnjgaOeF5QGi6aPSsgOSNJyeON3YeHGpSotK5CNaLdthbaqLhQEZZ7ZSW5ntlHXgWJmPYelDEY82n1ipOLUU+ZFSu2uRJ1EkKA6bu5WKN5JDhEVnY9yqCSd3gK6ld2Rxuyuyv7J5awXE6wGOaJ5F6SLpo9AlTGcpv7gTv7qnKk0rkI1E3Ys1VlhW73lpbw3PsdhISHSN5AmYY5JRlEd+wn1dtWKm2rlbqJOxZKrLCB5Scq4bFlWRZHZlaQrEmspEnlSNv3KKnCm5bCE6iid8+yrS+RZHijlV1DK+MEqwyCGGDwqmdKLf3IhOjSq65JMhNr7F2bs9BK9vqJdY40GuRnkbyVVGbBPn7q5DCwb1IpeFoU9eUsHJ7a0V3CJIQQuShRl0sjIcMjL2Ed1Wyi4uxqhJNaiSrhIUAoDSsW2GsdvTStkQzTNbuezyYzn/CWQ+YmtmXNSS4mLM4VrvYzYdh/W918VtvtJ6zvdr1ZqXnZZ6rJkBy8mKbPudPlOhhUDiXmIiUDxy4qykvvRXVdoMg+Zi+6XZqqTvikeP0E6x6nx6KniFaZDDSvAvdUF5WOXVki2V9KB13tjGxyd6xiRlGOAwZG+WrKTeZL8ldRfa2Y3NtZo2z7KQjrxxyBTk7g7nVu4HyRXar+5o5SSyJlwqotNac6n/PbJ+ML9rBWmh5ZehmreeJZL7+t7b4rc/aQVUt2/VFz86LPVZMpHPL/Vcv7cX2i1dh/OinEeRlZ5Urql2CqflMRndx05tz8m5vkNW09kymoruFjbtZDYKA1PyO2mx29daty3CyaM+6ELBEI8NMb1qqR/pL8GWnJ6V/k2xWU1CgMfaNms8UkT50yI0bYODpdSpwew4NdTs7nGrqxROXceNpbHWMdYSScP0B0PH0BvXV9PySKannjY2HWcvNIXL9Nsna8p8o32oHtGJIcYPgGIratVSK/Bjb/pyf5NzbNn6SGNzxdFb5yg/zrG9TNa2FAlPTbav1bglgYh5m6Nj62NX7Ka9TPtqv0JfmjuDJsq3yclekT0LI2B6Bgeio11abLKDvBGJy4lLbT2TFnd0kshHYSqrpPo63y12n5JMjU88UfObeXF1tWLsW7Zx53ZwfqClbyxf4FHbJfkvtUF4oBQGqNv7A9m221dIzJDevMnedNvBqUedc7u8CtUJ5ZR9P/TNUhmizK5qttm9uJJGyXW1t4nJ908bzdb0gg+k1yvDKrflihPP+jZtZjSVjlttFITaiQMVNwHYIjyNiFGkB0oCTiQR1ZTTd7FdR2t6lS5m7gJc39uuQmsSRqylWC6nXerAEHSY+PdV2IWqLKcPqlJG1KymogOX39W3n7iT6pqdLzohU8jMbmx/qu1/Yb67V2t52co+RFoqssNac6o/43ZJ7PZC/awVpoeWXoZq3niWS9H9L23haXB//AFtxVS3b9UXPzFnqsmUjnk/quX9uL7Rauw/nKMRu2VPkbB7H2xAs7NL0tnG0DSksyaowcITwA0yqAOw+fNtR3pu3Mqpq1RX5ajcdZDYY207sQwyynhGjufMilv5V1K7sck7K5pd9oRxbQ2VLGJAVSO3l6SKSIFiSrEF1Gv8ALHeM8BWxJuEkY27TizeNYjaKAUBUti2ovL6W+bekQa1th2dUkSy+l8oPBT3irZPLHL+yqKzSzfottVFpo623bC2oD2Xv+u3H8q2//WPoYnupev8A6bi2AuLWAHsij+otY5bWbI7EUWzH9ObS+KD6kNXvdR9TOt7L0JHmaH9FxeLy/aNUcR52ToeQx+WQ/pnZX/m+rXae7kcnvInzm5H/AB+1/jA+tNSr5Y+hyj5pepsGqDQKA+GgKhyGafpr3praSFZZzOhfTggokencT1upn01bUtZWZVTbu7owuQ3Jh7DaF9hCIHEbRNjq4JZig8VzjzYqVSpmguZGlTySfIvtUF5Xp2lO04vxDmJIJFEvV0CSRkYgjOeEYH+Kp6sm0rd85VLOyuY9vSXKWsoglzCznTpxpQdJx8nVGp78Vc3F0st9ZUlJVc1tRsysxpK5zgLK9jNHBE8ryqYgqYyNQOWOTwH86spWzJsrq3ytIx+bOOaOxjhuIXieIlOvp6wJLBlweHWxv7RXa1nK6ZyjdQSZa6qLSl86GxpbiGGa3QyS2sqzBB5TqCNQUdp3KceBq6jJJtPiU1otq64GXsF3u7t7xoZIY1hWCJZl0SFmfpJWKHeF3RqO/SajK0Y5SUfueYtNVlhSudi1nuLPoLeB5WkdSSmMIEIbfk9vAVdQaUrtlNdNxskVzbuyrwx7Lu4LWTp7YCOSI6dWmPGN+fJOH+eKsjKP3Rb1MrlGTyyS1o2tG2QDgjIBweI8DWU1EFy5Mps3WGFpmcqhRMZ6MsNfEj3AYecip07ZtbIVLuNis87uzLi7itltYJHkVzJqXT+LGnGDk8SSD/hq2hJRbuyqvFySsi+bNnaSKN5EMbsqsyNjKMRvU47jVDVmXrYZNcOkfygnkjtZ3hUtKsUhRVBLFwp0gAbyc43CpRSclcjK9nY1RyK2rteF7W2a3lS3VkRi1q4xHq3kuV3du+tVSNNpyvr9TJSnVuotavQ3PWM2mn9r7IlUX2zUikzd3kc0biNjEInZXdi46q6NGCDg1rjJap8kZnF6482beijCqFHAAAeYbqyGk13ytiez2hLciOR0ubOS3HRIz/8AEDGgMFG7IAAJ8a0QeaGXkzPNWnm/BaeQ2yTZ2FvA25lTLDudyXYegsR6KqqSzSbLaccsUiJ5wbNhLY3iozi1m/GBFLMIpNIZgo3tjSOHfU6T1OPMjUWtS5HPm52eyrdXMishu7mSZVcFWERY6Mqd44k4PYRXKsti5IUo2u+bLhVRaKAUAoBQCgFAKAUAoBQCgFAKAUAoBQCgFAKAUAoBQCgFAKAUAoBQCgFAKAUAoBQCgFAKAUAoBQCgFAKAUAoBQCgFAKAUAoBQCgFAKAUAoBQCgFAKAU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jpeg;base64,/9j/4AAQSkZJRgABAQAAAQABAAD/2wCEAAkGBxQQEhUUERQWFhUWGBgVGBgVFhUXFRcVFhcXFxoaGBcbHyggGBolGxcYITIhJSkrLi8uGh8zODMtNygtLisBCgoKDg0OGxAQGzEkICQsLTQsLDctNCwtLCwsLjcsLCwsLyw1LCwsLCwsLCwsLCwsLCwsLCwsLCwsLCwsLCwsLP/AABEIANEA8gMBEQACEQEDEQH/xAAcAAEAAgIDAQAAAAAAAAAAAAAABQYEBwIDCAH/xABOEAACAQMBAwcEDAoIBwEAAAABAgMABBESBSExBgcTIkFRYTJxgaEUFkJUVXSRkqSys9IVIzM2UmJyc7HBJTVDY4KiwtEkNERTg5Pho//EABoBAQADAQEBAAAAAAAAAAAAAAACAwQBBQb/xAA0EQACAQICCAUEAQQDAQAAAAAAAQIDEQQSEyExM0FRUoEUMnGhsQUiYZFTI9Hh8BVCwUP/2gAMAwEAAhEDEQA/AN40AoBQCgFAKAUAoBQCgFAKAUAoBQCgFAKAUAoBQCgFAKAUAoBQCgFAKAUAoBQCgFAKAUAoBQCgFAdVvcJICY2VgCykqQQGUlWG7tBBBHhXWrC521wCgFAKAUAoBQCgFAKAUBG3m3reJQ7Srgyi3GnrHpi2nRhcnVniOzBNSUGyLkkV7a+3XbbFnZxMQqiSacKeOYZAit3gHDYPaVPYKsjD+m5Mg5/1FFFzqktFAKAUAoBQCgFAKAUAoBQCgFAKAUBrvnR5d+w1NtbN/wAQ46zD+xU9v7ZHAdnHuzoo0c2t7DNXr5NS2lZ5jdsOtxLbEkpIhlA7pEKg486nf+yKsxMVZSKsLN3cTdVYzcKAUAoBQCgFAKAUAoCj85XLddnxGKEg3Mg6o49Ep3a28e4dp8BV1Glnd3sKK9XIrLaaMi2vKoiAb8lKZ1zv/GtoyzZ8o9QevvrdkWs8/SPUbG5prmS+2pc3cuNXREnTuUF2QKADk4CoRx7Kz10owUUasO3ObkzctYzaKAUAoBQCgFAKAUBS7HlZeXCl4LAOgZl1eyEXepwdzAGsir1Ja4wv3MEMVWmrxp3XqZH4c2j8G/SYq7pa3R7olpsR/H7ofhzaPwb9Jippa3R7oabEfx+6H4c2j8G/SYqaWt0e6GmxH8fuh+HNo/Bv0mKmlrdHuhpsR/H7o5xbb2gWAbZ2ASAT7JjOBnecdtdVStfXD3OqtiL66fuiP5yOXa7PQxQkNdON3aIlPu28e5fSd3H0KNLO7vYW1qygrLaaBnmZ2Z3JZmJZmJySTvJJ7TW9Kx5jd3dlh5vNqSW1/CYghMjCE6840yMoJ3do3H1dtV1oqUGXUJZZo9A7dvriHR7GtunznV+MWPTjGPK453/JXkVJTj5Y372N1WdSNskb97ER+HNo/Bv0mKqtLW6PdFGmxH8fuh+HNo/Bv0mKmlrdHuhpsR/H7ofhzaPwb9Jippa3R7oabEfx+6H4c2j8G/SYqaWt0e6GmxH8fuh+HNo/Bv0mKmlrdHuhpsR/H7ofhzaPwb9Jippa3R7oabEfx+6H4c2j8G/SYqaWt0e6GmxH8fujL2Xta9klVZrHooznU/TxvpwCR1RvOTgempwqVW7ShZepZTq1pStKFlzuVnl7zmpa6oLMrJPwZ+McR7f238OA7eGK30qDlrlsFXEKOqO00jdXLyu0kjF3Y6mZjkkntJrckkrI89tt3Z1UOG3OZiOSO0vZ4Y+lk1KqJqCa2RNWnUdwzrG+smIs5JM3YVfa2Wb2ybW+CPpkNVZKfV7F+afT7j2ybW+CPpkNMlPq9hmn0+49sm1vgj6ZDTJT6vYZp9PuPbJtb4I+mQ0yU+r2GafT7j2ybW+CPpkNMlPq9hmn0+5kcmuVlxPeNaXVoLd1hM/5ZZSRrRAOqMb9R7eyuTpxUcydxGo3LK1YuFVFooBQFU5tv+UP76X61Z8N5O7MeB3fdlrrQbBQCgFAU7nF5ars2LSmGuJAejU8FHAu3gOwdp8AcXUqWd/gprVVBfk893Vy8rtJIxd3JZmY5JJ7Sa9BJJWR5kpOTuzqocPoON43Hw45oEepuTFyZbO2ckktDGxJ4klBkn015c1aTR7EHeKZJ1EkKAUAoBQCgFAQfLe/W3sLl3JA6NlGCQSzjQoBG8dYjfU6avJIhUklFtnmEV6Z5AoBQG/uZaDTs0N+nLI3yHR/prBiH956eGVqZfKoLxQCgFAKAo1t+cUvxAfbR1c9z3KVvexeapLhQCgKpzbf8of30v1qz4byd2Y8Du+7LXWg2CgFAKA0zz7bKCywXIHlqYm86dZfUW+StmFlqaMWLjskarrUYhQCgPT/ACIXGz7TP/Yi4/sCvMqednrUvIvQm6gWHwsBjJ48PGgPtAKAUAoBQGvOevayRWQgyOkndcDtCIQzNjuyFHprRhotyvyM2JklC3M0RW484UAoD0VzRj+irfHfN9vJXn194z1MPu0XCqS4UAoBQCgKNbfnFL8QH20dXPc9ylb3sXmqS4UAoCvchtnyW9sUmXQ3SSNjIO5jkHcSKpoRcY2fNmbC05QhaXNlhq40nXcthGP6p/hQGoORPOzoRYtoBmAwFmUZbH94vEn9Yb/DtrZUw/GJip4m2qRfoeX2znxi6j34AB1A5PZgjOazulPkaVVg+JUufi9X2PbxZ67S9Ljt0ojKfNvkHyVdhV9zZTipLLY0vWw88UAAzw40CPV+yLbooIo/0I0T5qgfyrypO7uezFWVjuuZSiswVnIGQq41Me4ZIGfOQK4g3Y0Vys2Fte8ujcvayKQR0ao8b9Gq+SFKtx3ZJ763U504xtcw1IVZSzWJqz5wNq2i4vLF5QPdGOSJv8TBSufQKg6NOXlZNVqkfNEkbfnnt/7W2mU9oUo38Sv8Kj4WXBkvFR4ozY+eCwPFLgeeNP5Oa54aZ3xUDsPO5s/++/8AX/8Aa54eZ3xNMgttc8wwRZ25z2POQAP8Ck5+cKsjheplcsWv+qNWbW2pLdytLO5d24k9g7ABwAHcK1RioqyMc5uTuzDrpEUAoDc3NNywtYbMW9xMsTo746Q6VKu2vIY7uJO7NY69OTldI34erHLZs2LFtu2fetxCfNIh/nWfK+RpzLmdn4Ug/wC9F/7E/wB65lZ3MjrfbdsvG4hHnlT/AHplfIZlzMWTlXYrxu7cf+aP/epaOfIjpIczI2Xt22uiwt545SmC3RsGwDnGcd+D8lccZR2okpJ7Cr235xS/EB9tHVj3PcqW97F5qkuMTam0Eto2llJCqOwFmJ7lUbyT3V1Jt2RxtJXZojaHLraIuzcAzJGGJWFw4i6PsV13BjjieOd4rcqUMuU8+VWpmzcC6bK55bZwBcQyRt2lNMifxDeo1TLCyWxl8cVHirE9b85uzX/6jSe5oph69OPXUHQqcixYinzMmflns+WNlF5CNSlclsY1DGcHHfUdFNPYS0kGtpq9OROzF3vteMgfohM/WP8ACtWlqdJk0NPqO6DbOx9lnXZxyXlwPJklBCIe8ZAwfFVz4iuONWfm1I6p0qfl1so23dszXszTXDanbd3KqjgqjsUf/Tkkmr4xUVZGWc3N3ZH1IiKAk+TAiN3b9O4SISIzs3AKp1YPgcY9NRnfK7E6Vs6uenrPaEUw1RSpIO9HVh6jXmNNbT1k09hk1w6KAUBi3mz4ZRiaKNx+uisPWK6m1sONJ7SDveQmzZxg2sS+MQ6Ij/14qaqzXEhKlCW1FW2pzNQNk288kZ7nAkX+R9Zq2OJlxRTLCRewpu1eam/h3xqk4/u3AbHir6fkGaujiIPbqKJYWa2FR2hs2a3OJ4pIz/eIy58xI3+irlJPYyiUJR2oxK6RFAKAztm7HuLk4ghkk8URivpbGB6TUZTjHaycacpbEWWx5rdoy+VCsQ75ZE/gmoj0iq3iIItWGqMn7LmVlP5a5jXwjRn9baf4VW8UuCLVhHxZO2fM1aL+UmmfzaEH1SfXUHiZcCxYWPEm7Pmy2bH/ANPrPe8kjerVj1VB15viTVCmuBYdlbFt7QEW8McWrGrQoUtjONRG84yePearlJy2ssUVHYVW2/OKX4gPto6se57la3vYvNUlwoD4RnjQFX5Oy2+1oDNLaReW8eHVHPUOM6io41ZK8HZMrjaau0cbzm42bLvNsqn+7aRPUrAequqtNcTjoU3wIPaPM7ZvvhkmiPdlXT5GGr/NU1iZLaVywsHsKltTmeu498EkUw7t8b/Icr/mq6OJi9pTLCSWxlO2rybu7XPT28qAcWKkp88ZX11dGpGWxmeVKcdqIoVIgKAUAoDlESGGnOo7hpzq9GN9GdV+BZdm7K2rJ+RS9A78yxr85iBVTlTW2xdGNZ7LljtORO25ANU8kY/vLuQ+pC1VurSXD2LVSrPayXt+a29f8vtFx3hTM/rZx/CoeIjwiT8PPjIk4OaSH+1u7p/M6qPWpPrqPiHwSJ+HXFsuHJzk7Bs+Mx24YBm1sWYsxbAG8nwAqmc3J3ZbCCirIlqiTFAcJoVcaXUMDxDAEH0GgIS65F2Eu97SHPeqBT8q4qaqzXEg6UHwMRebrZoOfYq+lpCPkLVLTT5kdBT5EhaclLKLfHawA9/RqT8pFRdST4klTiuBLqoAwBgeFQJnKgFAKAUAoCjW35xS/EB9tHVz3PcpW97F5qkuFAKApPNF/wAi37+b69XVvN2KqPlLtVJaKAUAoCC2tyPsrrJmtoyx90o0P85cGpxqSjsZCVOMtqK5cc0NgxypnTwWQEf5lJ9dWLEzKnhoM6hzOWX/AHLj58f3K74mZzwsCRsua3Z0e8xNIf7yRz6gQPVUXXm+JNYemuBZ9m7IgthiCGOMfqIq/KRxqpyb2stUUthm1w6Yf4Tj9kex9X43o+lx+pq08e/PZQGZQEde7bhik6Ji5k069CRySNpzjOEU7s0BEW8k8UvsqRZTHPmNoVVnaFEyYHCDeCRr1gAnMqdiUBNbN2tFcFxExJjIVwyOjIxAYBgwBBwQfMR30BnE0BgbF2tHdx9JFnTqK9YYO7gcdzKVYd4YHtoDPoBQCgFAKAUAoBQCgKNbfnFL8QH20dXPc9ylb3sXmqS4UAoCj80MgNk4BGRPNkZ3jLbsjsq2t5uyKaLVrF4qouFAKAUAoBQCgFAKAhOUd7PBoeMxrDvErsjSNF3PoDLmPjqPFdxwRkgD5+A+pr6X8d0nsjptIxq0dHjRn8n0R0Yzw35zvoD7ydvZ59bSGNodwikVGjaXvcIWbEfYp91xxjBIDlbpSDpiwR42Xo5CQuhndU3k7ihz1lO4jzDAGNtflLGIJTGzx5jfopnjZYmcKcaXYaeOME7m7M0BL7Gto44UEI6pGvJJZmL9YszHe7EnJY7yTQEHcxTSzPbXUzJHLq6LoUVVlix142c6mSUDOcFcr1lOQwUDJ23D7HbpYXkSSXTEsUaxsssiqxTqsOqQoOWBXqqMnqigJfZqyiJBcMjS465jUqmrt0gknHZvoDJoBQCgFAKAUAoBQFGtvzil+ID7aOrnue5St72LzVJcKAUB5v2LeyQOzwuyMJH3qce64EcCPA1lx8nGtdckfO15yhWbi7M2Zyc5yFbCXg0nh0qA6T+0vFfON3mqNPFcJm2h9RT1VdX5NgW9wsih42DKd4ZSCCPAitaaauj1FJSV0dldOigFAKAUAoDpnukjKK7BTI2hATgs2lmwO86VY+igMTlFDJJazpAMyvE6JvC9ZlKjedw3mgMX2Leach4eGOg0t0ejGMdN5Wv9bTj9XtoDL5PQPHawJKMOkaIw1at6qF8rt4caAzJoVcYdQwyDhgCMg5Bwe0EA0BydAQQQCDuIO8EeIoBFGFAVQAoAAAGAANwAHYKAiNsWU8k0LQNGqosupnDMQz6ApVARqIUSDeQBq7eFAY0+yLkPARP06xyrITMqLKvVaNirRKqMCrt1So48dwFAWImgOmzukmRZImDo4DKynKsp4EGgO6gFAKAUAoBQCgKNbfnFL8QH20dXPc9ylb3sXmqS4UAoDzPae7/eP9asn1HfdkfN4reMyKwGcktibens21QOQOJQ70bzr/MYNThUlDysuo150neL/sbN5Ocv4LnCTYhkO7efxbHwbsPgfXW6niYy1PUz16GPhU1S1P2LjWk3igFAKAjtu38lvEZI4ulIIyuorhe1jhWJA4kAE47KAjJNlvegyytECY19jmJjKsb6hIJg5VdZ1LHjcNyn9I0BkWe1ZzcdA8MRwup5IpmYJnyQ6tGNJbsUMTgEnA4gTlAKAUAoBQCgFAVf2XcXwmtzHHbgN0cmZWaboi2CVQIAA6BtLhzjPepWgOd20mzlcxLE8LPqjiZ2jdXfGY4gsb69T5YLuOXbs4AWC1dmRS66GIBK5DaSeIyNxx30B20AoBQCgFAKAo1t+cUvxAfbR1c9z3KVvexeapLhQCgPM9p7v94/1qyfUd92R83it4zIrAZxQCgLDyc5Y3FlhQeki/7bk7h+o3FfNw8Kup1pQ1cDVQxlSlq2rl/Y3HsjaSXUSSxHKsM+IPap7iDur0oTUldHvU6kakVKJmVIsFAKAquwDdJCBFbqg1yyETvoZzLK8pCKgbQo1nBbfuxpA30BIcl9WmfXC8RM7sA+nUwcK+rKkhhlioIPBRw4UBNUAoBQCgFAKAUBXtqmUXkbQwGRhBIgclUiUyOh68m9sDouCqx6w3Y3gDhI1x7KtumgB0mRTLEdUQV4zxVsPG2pVHAjBPW34oCyUAoBQCgFAKAUBRrb84pfiA+2jq57nuUre9i81SXCgFAeZ7T3f7x/rVk+o77sj5vFbxmRWAzigFAKAufNnt7oJ+gc/i5jgZ4LL2H/ABeT59NacNUyyyvYz0MBXyTyPY/n/Jt2vRPcFAYW2L/2PC8mkuRgIi41SSMQqIM9rMQM+NAduz7xZ40kTg6hsHiO8EdhB3Ed4oDIoBQFf5Zco1sYSRgyvkRr4/pEfoj17hVNaqoL8mXFYhUYX4vYVHm05Sv0pt53LCQlkLHeJOLLk/pccd4PfWfDVXfLIxYDEvNkm9uw2dW49cUAoBQCgI3bG2Utej1gnpGx1fcIPKkbujXK5PZqFASVAKAUAoBQCgFAUa2/OKX4gPto6ue57lK3vYvNUlwoBQHme093+8f61ZPqO+7I+bxW8ZkVgM4oBQCgAJG8HBG8HuI4GgN/8ntoeybaKX9NAT+0NzD5wNevTlmimfT0amkpqXM6m2xG9y9oGKyiIOGGN2rIOMgjUBpbeDx8K4qiz5DirRdR0+NrkfsOzYy6Lt5Jbi3w4YsBE4cOiyqiAKpIDjSQSpzvO5jYXHHaFiwm6Gzklhdz00jAqYo0dyWKxyKwLuwfcuMElj2BgLOBQEbyh21HZQmWTzKo4u54KP8AfsGarqVFBXZTXrRpQzSNH7Z2pJdytLKcs3ADyVUcFUdgH/2vMnNzd2fO1asqsnKRho5UgqSCCCCNxBG8EHvqJXs1o3dyK5RC+gy2BKmFkA7+xgO5v45HZXp0aueP5PosJiFWhfitpYauNQoBQGDtqKZ4mFs4SXcVJAIODvU5B05GRqwcHBwcYIEdsOySZGeVpZWdWgkFx0eUAYh49MaqmCeJA6wC7yAKA6dmQzeyNMVxK1vCdEnTCJtThRiOMhA+4EFnZj3DJyVAstAKAUAoBQCgKNbfnFL8QH20dXPc9ylb3sXmqS4UAoDzPae7/eP9asn1HfdkfN4reMyKwGcUAoBQCgNn81+11W0nWQ4EBMme6Nhk/wCZW+Wt2GmlBp8D2fp9VKlJPh8FETbsgvPZfu+k6TH6p3afNp6tZdI8+c8xV5KrpeN/9X6Ntx7Ma5kecXDCCZItKxZSRkVSRqlB1KMuxwmk+PZXqppq6PpYyUkmjIstkSRXAkM5kjEbRhZBmQamRh+MHlgaSOsM7zvNdOkneXSQozyMFRRkk8AK42krsjKSirvYaR5X8oWvpy28RrlY1PYvaxH6Rx/AdleXVq6SV+B89isQ6078FsIOqjMKAkuT22Hsp1lTfjcy9joeKn5MjxAqdObhK6LqFZ0pqS/1G3dtZvbMS2chDjE0TKcEsucqR4jUuD28a9Gd5wvB+h7lW9almpvXtRWtj85o0hbuJtQ3aogCD50JBU+bNUQxfUjJS+pK1qi/RYLTl5Yyf22g90isvrxj11csRTfE1Rx1CXGxm+2qy99Q/PX+FS09PqX7LPE0epfsqtttmCNWEu0cdeWRVtVbAMkjyZZirdIRqxg4XAHVPGuPEU+ZCWNoL/sfdi8treAzdLKZOkkDhkhdP7NEOpSTg9TO7d4Co+Kplf8AyFDm/wBFz2NtiG8TpIG1KDg7iCD3EHeKthOM1eJqpVoVVeDM+plgoBQCgFAUa2/OKX4gPto6ue57lK3vYvNUlwoBQHme093+8f61ZPqO+7I+bxW8ZkVgM4oBQCgFAclcgEAkA7iASARxwR2107dnGuHC+83/ACyS3X2PcthAcxvvIXPFWxwGd4PZWuhXUftkengsYoLJPZwZYNtc4ttCCIMzv4ZWMHxY8fQDV08VFeXWaqv1CnHVHW/Y1vt7lDPetmZ+qN6ou5F8w7T4nJrFUqSm9Z5NbETrP7n24EVVZQKAUAoC7c23KT2PJ7HlP4qU9Ungkh/gG4efHea1YarleV7GejgMTklo5bH7P/Jn8ruQMskzzWoQq51FC2lg58rTndgnfxHE1Krhm5NxLMVgJSm5U+PApd7sC5h/KW8o8dBZfnLkeus0qc47UYJUKsdsWYkVpIxwsbse5UYn1Co2fIrUJPYn+iTteSd7L5NtIP2wI/rkVYqNR8C6OFrS2Rfx8kxbc2943lGJPO5J/wAoI9dWLCz4l8fp1Z7bIltl8lb7Zr9NAyTDhJEpILp4at2ocR2+fODZGjUpvNHX+C+nha+HeeLvzXMvWx9rx3Saoycjc6MMSRt2q6neDWqE1NXR6VKrGorr/KM+plhj3l9HCMyyIg73ZVHrNccktrIynGCvJ2I4cqrPOPZMPzxj5eFV6an1Iq8VR6l+yWhlV1DKQyneCpBBHgRxqxO5cmmropNt+cUvxAfbR1e9z3KlvexeapLhQCgPM9p7v94/1qyfUd92R83it4zIrAZxQCgFAKAUAoBQCgFAKAUAoBQCgNx833KT2ZD0ch/HRABu904B/P2Hx39telh6ueNntR7+CxGlhlltX+3K9t3bd7smbo1cSQt1oumBY6e1dQIYldw3k9nfVE51KMrXuuFzLWr1sNPKndcLnK350iPylsD4pJj1Ff51JYvmhH6m+Mfc735017LZj55AP9Jrvi1yJP6oun3Oh+dNvc2w9MpP+iueL/BF/VHwj7/4OiTnRm9zBGPOzn/ao+LlyIv6nPhFGVsTaKbWZg59jXqjMcsBKlkHYQT18dqk8OGN9ShJVXr1S5onRqrEuz+2fBr/AHWRPKLae1LNujmnfSfJdQmlx4MFznwO+qqkq0HZspr1cVSeWUu5UridpGLSMzMeJYlj8pqhtvaYJScnd6zrrhwsPIvlQ1lMql8wOQHUncud2te4jt7x6Kto18j26jVhMS6Ukv8Arx/uXa2/OKX4gPto69t7nue4t72LzVJcKAUB5ntPd/vH+tWT6jvuyPm8VvGZFYDOKAUAoBQCgFAKAUAoBQCgFAKAUBm7H2m9rMk0flKeHYy9qnwIqUJOLzIspVZU5qUTbu1rOLa9kGjO8jXGTxSQbird3apr0ZxVaGo92rCOKo3Xb1NMTRMjFXBDKSrA8QwOCD6a81q20+faadmcK4cMzZ2yprk4gieTxUdUedjuHy1KMJS8qLKdKdTyq5abHm0uX3yvHEO7JdvkGB660Rws3t1G2H02o/M0vczpObSaLD29ypkUhlyrR4I7QwLb/RUnhZLXF6yb+mzjrhLX+v7ljt77po/Y21IQjN1dRwYZT2FHG5X7cbj3eFyldZai/szYp5o6OvG3w/8AJGnmwt9WRNLp7upnHnxUPCRvtZT/AMZTvtZLQ7A2fYgF1iUj3c7KzecF+HoqxUqVPW/cvVDD0Vdper/ydw5WWHkC4ix3e5+XGK7pqfMl4qhszIgdm3CScoJGjZWU2AwVIIP46PtFbLp0brmSjJSqXT4F+qkvFAKA0RbciL8as2zb3YjrR8Cd3uqzY2Ep1bxV1ZHh4jC1pTbUTu9pd972b50f3qx6Cp0lHg6/T8D2l33vZvnR/epoKnSPB1+n4HtLvvezfOj+9TQVOkeDr9PwPaXfe9m+dH96mgqdI8HX6fge0u+97N86P71NBU6R4Ov0/A9pd972b50f3qaCp0jwdfp+B7S773s3zo/vU0FTpHg6/T8D2l33vZvnR/epoKnSPB1+n4HtLvvezfOj+9TQVOkeDr9PwPaXfe9m+dH96mgqdI8HX6fge0u+97N86P71NBU6R4Ov0/A9pd972b50f3qaCp0jwdfp+B7S773s3zo/vU0FTpHg6/T8D2l33vZvnR/epoKnSPB1+n4HtLvvezfOj+9TQVOkeDr9PwPaXfe9m+dH96mgqdI8HX6fgtnN/Y31nKY5YGEEnHrIdD9jYDcDwPo7q0YeNSDs1qN2ChXpSyyj9r+SR5WchBeS9NFII2Iw4K5DEcG3EYON3oFWVcPnd07F2JwKqyzJ25nPYfN5bQdab8e/64xGPMnA/wCLNIYaMdusUfp9OGuWt+36LdFGFACgADgAAAPMBWlKxuSS1I50OigOueFXUq6hlIwQwBBHcQeNcaT1M40mrMofKvk1cwKZNnzThB5UCSydUd8YB4fq/J3Vkq0pRV4N+l/g83E4apFZqUnblf4NZXEjMxMhZn4EuSWz4k76xPbrPHk23r2nCuHC580uy5RevcGNhC1u0YkIwpfpIjgd+4Hf4GvXw0l4dL8nsfTYvK5cDbtTPUFAfDQELyd5TRXzTJGsiPAwWRJV0uM5wcZO7cfkqcoONiEZqVzhacqEkvHsxFOJEBLM0eI9PY2rPkt2HG+jg1HMFNOWUnqgTOE8oRWY8FBY+YDNAYewdqLd28VwgIWVA+DvK5G8HxByPRUpRyuxyLurmfUTpWuUXLOGxkMckU7lYxKzRR61RGLKCxz1d6HjVkKTkrlc6qi7M4cnuW8N7IsccU661Z0aSPSjBCA2ls9biOFJ0nFXZyFVSdkWiqy0q/KXlvDYTLDNFOWcAoUjDK5JxpU5GWzjcO8d9WQpOSuiqdVQdmZEvKtFuo7Uw3HSSKrKej6gUgEknO4LnB7jXNG8ua5LSLNaxYKgTITlVymj2dGskySsjHTmNdQU9mokjGeypwg5uyITmoK7I3ZfL+3mnjgaOeF5QGi6aPSsgOSNJyeON3YeHGpSotK5CNaLdthbaqLhQEZZ7ZSW5ntlHXgWJmPYelDEY82n1ipOLUU+ZFSu2uRJ1EkKA6bu5WKN5JDhEVnY9yqCSd3gK6ld2Rxuyuyv7J5awXE6wGOaJ5F6SLpo9AlTGcpv7gTv7qnKk0rkI1E3Ys1VlhW73lpbw3PsdhISHSN5AmYY5JRlEd+wn1dtWKm2rlbqJOxZKrLCB5Scq4bFlWRZHZlaQrEmspEnlSNv3KKnCm5bCE6iid8+yrS+RZHijlV1DK+MEqwyCGGDwqmdKLf3IhOjSq65JMhNr7F2bs9BK9vqJdY40GuRnkbyVVGbBPn7q5DCwb1IpeFoU9eUsHJ7a0V3CJIQQuShRl0sjIcMjL2Ed1Wyi4uxqhJNaiSrhIUAoDSsW2GsdvTStkQzTNbuezyYzn/CWQ+YmtmXNSS4mLM4VrvYzYdh/W918VtvtJ6zvdr1ZqXnZZ6rJkBy8mKbPudPlOhhUDiXmIiUDxy4qykvvRXVdoMg+Zi+6XZqqTvikeP0E6x6nx6KniFaZDDSvAvdUF5WOXVki2V9KB13tjGxyd6xiRlGOAwZG+WrKTeZL8ldRfa2Y3NtZo2z7KQjrxxyBTk7g7nVu4HyRXar+5o5SSyJlwqotNac6n/PbJ+ML9rBWmh5ZehmreeJZL7+t7b4rc/aQVUt2/VFz86LPVZMpHPL/Vcv7cX2i1dh/OinEeRlZ5Urql2CqflMRndx05tz8m5vkNW09kymoruFjbtZDYKA1PyO2mx29daty3CyaM+6ELBEI8NMb1qqR/pL8GWnJ6V/k2xWU1CgMfaNms8UkT50yI0bYODpdSpwew4NdTs7nGrqxROXceNpbHWMdYSScP0B0PH0BvXV9PySKannjY2HWcvNIXL9Nsna8p8o32oHtGJIcYPgGIratVSK/Bjb/pyf5NzbNn6SGNzxdFb5yg/zrG9TNa2FAlPTbav1bglgYh5m6Nj62NX7Ka9TPtqv0JfmjuDJsq3yclekT0LI2B6Bgeio11abLKDvBGJy4lLbT2TFnd0kshHYSqrpPo63y12n5JMjU88UfObeXF1tWLsW7Zx53ZwfqClbyxf4FHbJfkvtUF4oBQGqNv7A9m221dIzJDevMnedNvBqUedc7u8CtUJ5ZR9P/TNUhmizK5qttm9uJJGyXW1t4nJ908bzdb0gg+k1yvDKrflihPP+jZtZjSVjlttFITaiQMVNwHYIjyNiFGkB0oCTiQR1ZTTd7FdR2t6lS5m7gJc39uuQmsSRqylWC6nXerAEHSY+PdV2IWqLKcPqlJG1KymogOX39W3n7iT6pqdLzohU8jMbmx/qu1/Yb67V2t52co+RFoqssNac6o/43ZJ7PZC/awVpoeWXoZq3niWS9H9L23haXB//AFtxVS3b9UXPzFnqsmUjnk/quX9uL7Rauw/nKMRu2VPkbB7H2xAs7NL0tnG0DSksyaowcITwA0yqAOw+fNtR3pu3Mqpq1RX5ajcdZDYY207sQwyynhGjufMilv5V1K7sck7K5pd9oRxbQ2VLGJAVSO3l6SKSIFiSrEF1Gv8ALHeM8BWxJuEkY27TizeNYjaKAUBUti2ovL6W+bekQa1th2dUkSy+l8oPBT3irZPLHL+yqKzSzfottVFpo623bC2oD2Xv+u3H8q2//WPoYnupev8A6bi2AuLWAHsij+otY5bWbI7EUWzH9ObS+KD6kNXvdR9TOt7L0JHmaH9FxeLy/aNUcR52ToeQx+WQ/pnZX/m+rXae7kcnvInzm5H/AB+1/jA+tNSr5Y+hyj5pepsGqDQKA+GgKhyGafpr3praSFZZzOhfTggokencT1upn01bUtZWZVTbu7owuQ3Jh7DaF9hCIHEbRNjq4JZig8VzjzYqVSpmguZGlTySfIvtUF5Xp2lO04vxDmJIJFEvV0CSRkYgjOeEYH+Kp6sm0rd85VLOyuY9vSXKWsoglzCznTpxpQdJx8nVGp78Vc3F0st9ZUlJVc1tRsysxpK5zgLK9jNHBE8ryqYgqYyNQOWOTwH86spWzJsrq3ytIx+bOOaOxjhuIXieIlOvp6wJLBlweHWxv7RXa1nK6ZyjdQSZa6qLSl86GxpbiGGa3QyS2sqzBB5TqCNQUdp3KceBq6jJJtPiU1otq64GXsF3u7t7xoZIY1hWCJZl0SFmfpJWKHeF3RqO/SajK0Y5SUfueYtNVlhSudi1nuLPoLeB5WkdSSmMIEIbfk9vAVdQaUrtlNdNxskVzbuyrwx7Lu4LWTp7YCOSI6dWmPGN+fJOH+eKsjKP3Rb1MrlGTyyS1o2tG2QDgjIBweI8DWU1EFy5Mps3WGFpmcqhRMZ6MsNfEj3AYecip07ZtbIVLuNis87uzLi7itltYJHkVzJqXT+LGnGDk8SSD/hq2hJRbuyqvFySsi+bNnaSKN5EMbsqsyNjKMRvU47jVDVmXrYZNcOkfygnkjtZ3hUtKsUhRVBLFwp0gAbyc43CpRSclcjK9nY1RyK2rteF7W2a3lS3VkRi1q4xHq3kuV3du+tVSNNpyvr9TJSnVuotavQ3PWM2mn9r7IlUX2zUikzd3kc0biNjEInZXdi46q6NGCDg1rjJap8kZnF6482beijCqFHAAAeYbqyGk13ytiez2hLciOR0ubOS3HRIz/8AEDGgMFG7IAAJ8a0QeaGXkzPNWnm/BaeQ2yTZ2FvA25lTLDudyXYegsR6KqqSzSbLaccsUiJ5wbNhLY3iozi1m/GBFLMIpNIZgo3tjSOHfU6T1OPMjUWtS5HPm52eyrdXMishu7mSZVcFWERY6Mqd44k4PYRXKsti5IUo2u+bLhVRaKAUAoBQCgFAKAUAoBQCgFAKAUAoBQCgFAKAUAoBQCgFAKAUAoBQCgFAKAUAoBQCgFAKAUAoBQCgFAKAUAoBQCgFAKAUAoBQCgFAKAUAoBQCgFAKAU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data:image/jpeg;base64,/9j/4AAQSkZJRgABAQAAAQABAAD/2wCEAAkGBxQQEhUUERQWFhUWGBgVGBgVFhUXFRcVFhcXFxoaGBcbHyggGBolGxcYITIhJSkrLi8uGh8zODMtNygtLisBCgoKDg0OGxAQGzEkICQsLTQsLDctNCwtLCwsLjcsLCwsLyw1LCwsLCwsLCwsLCwsLCwsLCwsLCwsLCwsLCwsLP/AABEIANEA8gMBEQACEQEDEQH/xAAcAAEAAgIDAQAAAAAAAAAAAAAABQYEBwIDCAH/xABOEAACAQMBAwcEDAoIBwEAAAABAgMABBESBSExBgcTIkFRYTJxgaEUFkJUVXSRkqSys9IVIzM2UmJyc7HBJTVDY4KiwtEkNERTg5Pho//EABoBAQADAQEBAAAAAAAAAAAAAAACAwQBBQb/xAA0EQACAQICCAUEAQQDAQAAAAAAAQIDEQQSEyExM0FRUoEUMnGhsQUiYZFTI9Hh8BVCwUP/2gAMAwEAAhEDEQA/AN40AoBQCgFAKAUAoBQCgFAKAUAoBQCgFAKAUAoBQCgFAKAUAoBQCgFAKAUAoBQCgFAKAUAoBQCgFAdVvcJICY2VgCykqQQGUlWG7tBBBHhXWrC521wCgFAKAUAoBQCgFAKAUBG3m3reJQ7Srgyi3GnrHpi2nRhcnVniOzBNSUGyLkkV7a+3XbbFnZxMQqiSacKeOYZAit3gHDYPaVPYKsjD+m5Mg5/1FFFzqktFAKAUAoBQCgFAKAUAoBQCgFAKAUBrvnR5d+w1NtbN/wAQ46zD+xU9v7ZHAdnHuzoo0c2t7DNXr5NS2lZ5jdsOtxLbEkpIhlA7pEKg486nf+yKsxMVZSKsLN3cTdVYzcKAUAoBQCgFAKAUAoCj85XLddnxGKEg3Mg6o49Ep3a28e4dp8BV1Glnd3sKK9XIrLaaMi2vKoiAb8lKZ1zv/GtoyzZ8o9QevvrdkWs8/SPUbG5prmS+2pc3cuNXREnTuUF2QKADk4CoRx7Kz10owUUasO3ObkzctYzaKAUAoBQCgFAKAUBS7HlZeXCl4LAOgZl1eyEXepwdzAGsir1Ja4wv3MEMVWmrxp3XqZH4c2j8G/SYq7pa3R7olpsR/H7ofhzaPwb9Jippa3R7oabEfx+6H4c2j8G/SYqaWt0e6GmxH8fuh+HNo/Bv0mKmlrdHuhpsR/H7o5xbb2gWAbZ2ASAT7JjOBnecdtdVStfXD3OqtiL66fuiP5yOXa7PQxQkNdON3aIlPu28e5fSd3H0KNLO7vYW1qygrLaaBnmZ2Z3JZmJZmJySTvJJ7TW9Kx5jd3dlh5vNqSW1/CYghMjCE6840yMoJ3do3H1dtV1oqUGXUJZZo9A7dvriHR7GtunznV+MWPTjGPK453/JXkVJTj5Y372N1WdSNskb97ER+HNo/Bv0mKqtLW6PdFGmxH8fuh+HNo/Bv0mKmlrdHuhpsR/H7ofhzaPwb9Jippa3R7oabEfx+6H4c2j8G/SYqaWt0e6GmxH8fuh+HNo/Bv0mKmlrdHuhpsR/H7ofhzaPwb9Jippa3R7oabEfx+6H4c2j8G/SYqaWt0e6GmxH8fujL2Xta9klVZrHooznU/TxvpwCR1RvOTgempwqVW7ShZepZTq1pStKFlzuVnl7zmpa6oLMrJPwZ+McR7f238OA7eGK30qDlrlsFXEKOqO00jdXLyu0kjF3Y6mZjkkntJrckkrI89tt3Z1UOG3OZiOSO0vZ4Y+lk1KqJqCa2RNWnUdwzrG+smIs5JM3YVfa2Wb2ybW+CPpkNVZKfV7F+afT7j2ybW+CPpkNMlPq9hmn0+49sm1vgj6ZDTJT6vYZp9PuPbJtb4I+mQ0yU+r2GafT7j2ybW+CPpkNMlPq9hmn0+5kcmuVlxPeNaXVoLd1hM/5ZZSRrRAOqMb9R7eyuTpxUcydxGo3LK1YuFVFooBQFU5tv+UP76X61Z8N5O7MeB3fdlrrQbBQCgFAU7nF5ars2LSmGuJAejU8FHAu3gOwdp8AcXUqWd/gprVVBfk893Vy8rtJIxd3JZmY5JJ7Sa9BJJWR5kpOTuzqocPoON43Hw45oEepuTFyZbO2ckktDGxJ4klBkn015c1aTR7EHeKZJ1EkKAUAoBQCgFAQfLe/W3sLl3JA6NlGCQSzjQoBG8dYjfU6avJIhUklFtnmEV6Z5AoBQG/uZaDTs0N+nLI3yHR/prBiH956eGVqZfKoLxQCgFAKAo1t+cUvxAfbR1c9z3KVvexeapLhQCgKpzbf8of30v1qz4byd2Y8Du+7LXWg2CgFAKA0zz7bKCywXIHlqYm86dZfUW+StmFlqaMWLjskarrUYhQCgPT/ACIXGz7TP/Yi4/sCvMqednrUvIvQm6gWHwsBjJ48PGgPtAKAUAoBQGvOevayRWQgyOkndcDtCIQzNjuyFHprRhotyvyM2JklC3M0RW484UAoD0VzRj+irfHfN9vJXn194z1MPu0XCqS4UAoBQCgKNbfnFL8QH20dXPc9ylb3sXmqS4UAoCvchtnyW9sUmXQ3SSNjIO5jkHcSKpoRcY2fNmbC05QhaXNlhq40nXcthGP6p/hQGoORPOzoRYtoBmAwFmUZbH94vEn9Yb/DtrZUw/GJip4m2qRfoeX2znxi6j34AB1A5PZgjOazulPkaVVg+JUufi9X2PbxZ67S9Ljt0ojKfNvkHyVdhV9zZTipLLY0vWw88UAAzw40CPV+yLbooIo/0I0T5qgfyrypO7uezFWVjuuZSiswVnIGQq41Me4ZIGfOQK4g3Y0Vys2Fte8ujcvayKQR0ao8b9Gq+SFKtx3ZJ763U504xtcw1IVZSzWJqz5wNq2i4vLF5QPdGOSJv8TBSufQKg6NOXlZNVqkfNEkbfnnt/7W2mU9oUo38Sv8Kj4WXBkvFR4ozY+eCwPFLgeeNP5Oa54aZ3xUDsPO5s/++/8AX/8Aa54eZ3xNMgttc8wwRZ25z2POQAP8Ck5+cKsjheplcsWv+qNWbW2pLdytLO5d24k9g7ABwAHcK1RioqyMc5uTuzDrpEUAoDc3NNywtYbMW9xMsTo746Q6VKu2vIY7uJO7NY69OTldI34erHLZs2LFtu2fetxCfNIh/nWfK+RpzLmdn4Ug/wC9F/7E/wB65lZ3MjrfbdsvG4hHnlT/AHplfIZlzMWTlXYrxu7cf+aP/epaOfIjpIczI2Xt22uiwt545SmC3RsGwDnGcd+D8lccZR2okpJ7Cr235xS/EB9tHVj3PcqW97F5qkuMTam0Eto2llJCqOwFmJ7lUbyT3V1Jt2RxtJXZojaHLraIuzcAzJGGJWFw4i6PsV13BjjieOd4rcqUMuU8+VWpmzcC6bK55bZwBcQyRt2lNMifxDeo1TLCyWxl8cVHirE9b85uzX/6jSe5oph69OPXUHQqcixYinzMmflns+WNlF5CNSlclsY1DGcHHfUdFNPYS0kGtpq9OROzF3vteMgfohM/WP8ACtWlqdJk0NPqO6DbOx9lnXZxyXlwPJklBCIe8ZAwfFVz4iuONWfm1I6p0qfl1so23dszXszTXDanbd3KqjgqjsUf/Tkkmr4xUVZGWc3N3ZH1IiKAk+TAiN3b9O4SISIzs3AKp1YPgcY9NRnfK7E6Vs6uenrPaEUw1RSpIO9HVh6jXmNNbT1k09hk1w6KAUBi3mz4ZRiaKNx+uisPWK6m1sONJ7SDveQmzZxg2sS+MQ6Ij/14qaqzXEhKlCW1FW2pzNQNk288kZ7nAkX+R9Zq2OJlxRTLCRewpu1eam/h3xqk4/u3AbHir6fkGaujiIPbqKJYWa2FR2hs2a3OJ4pIz/eIy58xI3+irlJPYyiUJR2oxK6RFAKAztm7HuLk4ghkk8URivpbGB6TUZTjHaycacpbEWWx5rdoy+VCsQ75ZE/gmoj0iq3iIItWGqMn7LmVlP5a5jXwjRn9baf4VW8UuCLVhHxZO2fM1aL+UmmfzaEH1SfXUHiZcCxYWPEm7Pmy2bH/ANPrPe8kjerVj1VB15viTVCmuBYdlbFt7QEW8McWrGrQoUtjONRG84yePearlJy2ssUVHYVW2/OKX4gPto6se57la3vYvNUlwoD4RnjQFX5Oy2+1oDNLaReW8eHVHPUOM6io41ZK8HZMrjaau0cbzm42bLvNsqn+7aRPUrAequqtNcTjoU3wIPaPM7ZvvhkmiPdlXT5GGr/NU1iZLaVywsHsKltTmeu498EkUw7t8b/Icr/mq6OJi9pTLCSWxlO2rybu7XPT28qAcWKkp88ZX11dGpGWxmeVKcdqIoVIgKAUAoDlESGGnOo7hpzq9GN9GdV+BZdm7K2rJ+RS9A78yxr85iBVTlTW2xdGNZ7LljtORO25ANU8kY/vLuQ+pC1VurSXD2LVSrPayXt+a29f8vtFx3hTM/rZx/CoeIjwiT8PPjIk4OaSH+1u7p/M6qPWpPrqPiHwSJ+HXFsuHJzk7Bs+Mx24YBm1sWYsxbAG8nwAqmc3J3ZbCCirIlqiTFAcJoVcaXUMDxDAEH0GgIS65F2Eu97SHPeqBT8q4qaqzXEg6UHwMRebrZoOfYq+lpCPkLVLTT5kdBT5EhaclLKLfHawA9/RqT8pFRdST4klTiuBLqoAwBgeFQJnKgFAKAUAoCjW35xS/EB9tHVz3PcpW97F5qkuFAKApPNF/wAi37+b69XVvN2KqPlLtVJaKAUAoCC2tyPsrrJmtoyx90o0P85cGpxqSjsZCVOMtqK5cc0NgxypnTwWQEf5lJ9dWLEzKnhoM6hzOWX/AHLj58f3K74mZzwsCRsua3Z0e8xNIf7yRz6gQPVUXXm+JNYemuBZ9m7IgthiCGOMfqIq/KRxqpyb2stUUthm1w6Yf4Tj9kex9X43o+lx+pq08e/PZQGZQEde7bhik6Ji5k069CRySNpzjOEU7s0BEW8k8UvsqRZTHPmNoVVnaFEyYHCDeCRr1gAnMqdiUBNbN2tFcFxExJjIVwyOjIxAYBgwBBwQfMR30BnE0BgbF2tHdx9JFnTqK9YYO7gcdzKVYd4YHtoDPoBQCgFAKAUAoBQCgKNbfnFL8QH20dXPc9ylb3sXmqS4UAoCj80MgNk4BGRPNkZ3jLbsjsq2t5uyKaLVrF4qouFAKAUAoBQCgFAKAhOUd7PBoeMxrDvErsjSNF3PoDLmPjqPFdxwRkgD5+A+pr6X8d0nsjptIxq0dHjRn8n0R0Yzw35zvoD7ydvZ59bSGNodwikVGjaXvcIWbEfYp91xxjBIDlbpSDpiwR42Xo5CQuhndU3k7ihz1lO4jzDAGNtflLGIJTGzx5jfopnjZYmcKcaXYaeOME7m7M0BL7Gto44UEI6pGvJJZmL9YszHe7EnJY7yTQEHcxTSzPbXUzJHLq6LoUVVlix142c6mSUDOcFcr1lOQwUDJ23D7HbpYXkSSXTEsUaxsssiqxTqsOqQoOWBXqqMnqigJfZqyiJBcMjS465jUqmrt0gknHZvoDJoBQCgFAKAUAoBQFGtvzil+ID7aOrnue5St72LzVJcKAUB5v2LeyQOzwuyMJH3qce64EcCPA1lx8nGtdckfO15yhWbi7M2Zyc5yFbCXg0nh0qA6T+0vFfON3mqNPFcJm2h9RT1VdX5NgW9wsih42DKd4ZSCCPAitaaauj1FJSV0dldOigFAKAUAoDpnukjKK7BTI2hATgs2lmwO86VY+igMTlFDJJazpAMyvE6JvC9ZlKjedw3mgMX2Leach4eGOg0t0ejGMdN5Wv9bTj9XtoDL5PQPHawJKMOkaIw1at6qF8rt4caAzJoVcYdQwyDhgCMg5Bwe0EA0BydAQQQCDuIO8EeIoBFGFAVQAoAAAGAANwAHYKAiNsWU8k0LQNGqosupnDMQz6ApVARqIUSDeQBq7eFAY0+yLkPARP06xyrITMqLKvVaNirRKqMCrt1So48dwFAWImgOmzukmRZImDo4DKynKsp4EGgO6gFAKAUAoBQCgKNbfnFL8QH20dXPc9ylb3sXmqS4UAoDzPae7/eP9asn1HfdkfN4reMyKwGcktibens21QOQOJQ70bzr/MYNThUlDysuo150neL/sbN5Ocv4LnCTYhkO7efxbHwbsPgfXW6niYy1PUz16GPhU1S1P2LjWk3igFAKAjtu38lvEZI4ulIIyuorhe1jhWJA4kAE47KAjJNlvegyytECY19jmJjKsb6hIJg5VdZ1LHjcNyn9I0BkWe1ZzcdA8MRwup5IpmYJnyQ6tGNJbsUMTgEnA4gTlAKAUAoBQCgFAVf2XcXwmtzHHbgN0cmZWaboi2CVQIAA6BtLhzjPepWgOd20mzlcxLE8LPqjiZ2jdXfGY4gsb69T5YLuOXbs4AWC1dmRS66GIBK5DaSeIyNxx30B20AoBQCgFAKAo1t+cUvxAfbR1c9z3KVvexeapLhQCgPM9p7v94/1qyfUd92R83it4zIrAZxQCgLDyc5Y3FlhQeki/7bk7h+o3FfNw8Kup1pQ1cDVQxlSlq2rl/Y3HsjaSXUSSxHKsM+IPap7iDur0oTUldHvU6kakVKJmVIsFAKAquwDdJCBFbqg1yyETvoZzLK8pCKgbQo1nBbfuxpA30BIcl9WmfXC8RM7sA+nUwcK+rKkhhlioIPBRw4UBNUAoBQCgFAKAUBXtqmUXkbQwGRhBIgclUiUyOh68m9sDouCqx6w3Y3gDhI1x7KtumgB0mRTLEdUQV4zxVsPG2pVHAjBPW34oCyUAoBQCgFAKAUBRrb84pfiA+2jq57nuUre9i81SXCgFAeZ7T3f7x/rVk+o77sj5vFbxmRWAzigFAKAufNnt7oJ+gc/i5jgZ4LL2H/ABeT59NacNUyyyvYz0MBXyTyPY/n/Jt2vRPcFAYW2L/2PC8mkuRgIi41SSMQqIM9rMQM+NAduz7xZ40kTg6hsHiO8EdhB3Ed4oDIoBQFf5Zco1sYSRgyvkRr4/pEfoj17hVNaqoL8mXFYhUYX4vYVHm05Sv0pt53LCQlkLHeJOLLk/pccd4PfWfDVXfLIxYDEvNkm9uw2dW49cUAoBQCgI3bG2Utej1gnpGx1fcIPKkbujXK5PZqFASVAKAUAoBQCgFAUa2/OKX4gPto6ue57lK3vYvNUlwoBQHme093+8f61ZPqO+7I+bxW8ZkVgM4oBQCgAJG8HBG8HuI4GgN/8ntoeybaKX9NAT+0NzD5wNevTlmimfT0amkpqXM6m2xG9y9oGKyiIOGGN2rIOMgjUBpbeDx8K4qiz5DirRdR0+NrkfsOzYy6Lt5Jbi3w4YsBE4cOiyqiAKpIDjSQSpzvO5jYXHHaFiwm6Gzklhdz00jAqYo0dyWKxyKwLuwfcuMElj2BgLOBQEbyh21HZQmWTzKo4u54KP8AfsGarqVFBXZTXrRpQzSNH7Z2pJdytLKcs3ADyVUcFUdgH/2vMnNzd2fO1asqsnKRho5UgqSCCCCNxBG8EHvqJXs1o3dyK5RC+gy2BKmFkA7+xgO5v45HZXp0aueP5PosJiFWhfitpYauNQoBQGDtqKZ4mFs4SXcVJAIODvU5B05GRqwcHBwcYIEdsOySZGeVpZWdWgkFx0eUAYh49MaqmCeJA6wC7yAKA6dmQzeyNMVxK1vCdEnTCJtThRiOMhA+4EFnZj3DJyVAstAKAUAoBQCgKNbfnFL8QH20dXPc9ylb3sXmqS4UAoDzPae7/eP9asn1HfdkfN4reMyKwGcUAoBQCgNn81+11W0nWQ4EBMme6Nhk/wCZW+Wt2GmlBp8D2fp9VKlJPh8FETbsgvPZfu+k6TH6p3afNp6tZdI8+c8xV5KrpeN/9X6Ntx7Ma5kecXDCCZItKxZSRkVSRqlB1KMuxwmk+PZXqppq6PpYyUkmjIstkSRXAkM5kjEbRhZBmQamRh+MHlgaSOsM7zvNdOkneXSQozyMFRRkk8AK42krsjKSirvYaR5X8oWvpy28RrlY1PYvaxH6Rx/AdleXVq6SV+B89isQ6078FsIOqjMKAkuT22Hsp1lTfjcy9joeKn5MjxAqdObhK6LqFZ0pqS/1G3dtZvbMS2chDjE0TKcEsucqR4jUuD28a9Gd5wvB+h7lW9almpvXtRWtj85o0hbuJtQ3aogCD50JBU+bNUQxfUjJS+pK1qi/RYLTl5Yyf22g90isvrxj11csRTfE1Rx1CXGxm+2qy99Q/PX+FS09PqX7LPE0epfsqtttmCNWEu0cdeWRVtVbAMkjyZZirdIRqxg4XAHVPGuPEU+ZCWNoL/sfdi8treAzdLKZOkkDhkhdP7NEOpSTg9TO7d4Co+Kplf8AyFDm/wBFz2NtiG8TpIG1KDg7iCD3EHeKthOM1eJqpVoVVeDM+plgoBQCgFAUa2/OKX4gPto6ue57lK3vYvNUlwoBQHme093+8f61ZPqO+7I+bxW8ZkVgM4oBQCgFAclcgEAkA7iASARxwR2107dnGuHC+83/ACyS3X2PcthAcxvvIXPFWxwGd4PZWuhXUftkengsYoLJPZwZYNtc4ttCCIMzv4ZWMHxY8fQDV08VFeXWaqv1CnHVHW/Y1vt7lDPetmZ+qN6ou5F8w7T4nJrFUqSm9Z5NbETrP7n24EVVZQKAUAoC7c23KT2PJ7HlP4qU9Ungkh/gG4efHea1YarleV7GejgMTklo5bH7P/Jn8ruQMskzzWoQq51FC2lg58rTndgnfxHE1Krhm5NxLMVgJSm5U+PApd7sC5h/KW8o8dBZfnLkeus0qc47UYJUKsdsWYkVpIxwsbse5UYn1Co2fIrUJPYn+iTteSd7L5NtIP2wI/rkVYqNR8C6OFrS2Rfx8kxbc2943lGJPO5J/wAoI9dWLCz4l8fp1Z7bIltl8lb7Zr9NAyTDhJEpILp4at2ocR2+fODZGjUpvNHX+C+nha+HeeLvzXMvWx9rx3Saoycjc6MMSRt2q6neDWqE1NXR6VKrGorr/KM+plhj3l9HCMyyIg73ZVHrNccktrIynGCvJ2I4cqrPOPZMPzxj5eFV6an1Iq8VR6l+yWhlV1DKQyneCpBBHgRxqxO5cmmropNt+cUvxAfbR1e9z3KlvexeapLhQCgPM9p7v94/1qyfUd92R83it4zIrAZxQCgFAKAUAoBQCgFAKAUAoBQCgNx833KT2ZD0ch/HRABu904B/P2Hx39telh6ueNntR7+CxGlhlltX+3K9t3bd7smbo1cSQt1oumBY6e1dQIYldw3k9nfVE51KMrXuuFzLWr1sNPKndcLnK350iPylsD4pJj1Ff51JYvmhH6m+Mfc735017LZj55AP9Jrvi1yJP6oun3Oh+dNvc2w9MpP+iueL/BF/VHwj7/4OiTnRm9zBGPOzn/ao+LlyIv6nPhFGVsTaKbWZg59jXqjMcsBKlkHYQT18dqk8OGN9ShJVXr1S5onRqrEuz+2fBr/AHWRPKLae1LNujmnfSfJdQmlx4MFznwO+qqkq0HZspr1cVSeWUu5UridpGLSMzMeJYlj8pqhtvaYJScnd6zrrhwsPIvlQ1lMql8wOQHUncud2te4jt7x6Kto18j26jVhMS6Ukv8Arx/uXa2/OKX4gPto69t7nue4t72LzVJcKAUB5ntPd/vH+tWT6jvuyPm8VvGZFYDOKAUAoBQCgFAKAUAoBQCgFAKAUBm7H2m9rMk0flKeHYy9qnwIqUJOLzIspVZU5qUTbu1rOLa9kGjO8jXGTxSQbird3apr0ZxVaGo92rCOKo3Xb1NMTRMjFXBDKSrA8QwOCD6a81q20+faadmcK4cMzZ2yprk4gieTxUdUedjuHy1KMJS8qLKdKdTyq5abHm0uX3yvHEO7JdvkGB660Rws3t1G2H02o/M0vczpObSaLD29ypkUhlyrR4I7QwLb/RUnhZLXF6yb+mzjrhLX+v7ljt77po/Y21IQjN1dRwYZT2FHG5X7cbj3eFyldZai/szYp5o6OvG3w/8AJGnmwt9WRNLp7upnHnxUPCRvtZT/AMZTvtZLQ7A2fYgF1iUj3c7KzecF+HoqxUqVPW/cvVDD0Vdper/ydw5WWHkC4ix3e5+XGK7pqfMl4qhszIgdm3CScoJGjZWU2AwVIIP46PtFbLp0brmSjJSqXT4F+qkvFAKA0RbciL8as2zb3YjrR8Cd3uqzY2Ep1bxV1ZHh4jC1pTbUTu9pd972b50f3qx6Cp0lHg6/T8D2l33vZvnR/epoKnSPB1+n4HtLvvezfOj+9TQVOkeDr9PwPaXfe9m+dH96mgqdI8HX6fge0u+97N86P71NBU6R4Ov0/A9pd972b50f3qaCp0jwdfp+B7S773s3zo/vU0FTpHg6/T8D2l33vZvnR/epoKnSPB1+n4HtLvvezfOj+9TQVOkeDr9PwPaXfe9m+dH96mgqdI8HX6fge0u+97N86P71NBU6R4Ov0/A9pd972b50f3qaCp0jwdfp+B7S773s3zo/vU0FTpHg6/T8D2l33vZvnR/epoKnSPB1+n4HtLvvezfOj+9TQVOkeDr9PwPaXfe9m+dH96mgqdI8HX6fgtnN/Y31nKY5YGEEnHrIdD9jYDcDwPo7q0YeNSDs1qN2ChXpSyyj9r+SR5WchBeS9NFII2Iw4K5DEcG3EYON3oFWVcPnd07F2JwKqyzJ25nPYfN5bQdab8e/64xGPMnA/wCLNIYaMdusUfp9OGuWt+36LdFGFACgADgAAAPMBWlKxuSS1I50OigOueFXUq6hlIwQwBBHcQeNcaT1M40mrMofKvk1cwKZNnzThB5UCSydUd8YB4fq/J3Vkq0pRV4N+l/g83E4apFZqUnblf4NZXEjMxMhZn4EuSWz4k76xPbrPHk23r2nCuHC580uy5RevcGNhC1u0YkIwpfpIjgd+4Hf4GvXw0l4dL8nsfTYvK5cDbtTPUFAfDQELyd5TRXzTJGsiPAwWRJV0uM5wcZO7cfkqcoONiEZqVzhacqEkvHsxFOJEBLM0eI9PY2rPkt2HG+jg1HMFNOWUnqgTOE8oRWY8FBY+YDNAYewdqLd28VwgIWVA+DvK5G8HxByPRUpRyuxyLurmfUTpWuUXLOGxkMckU7lYxKzRR61RGLKCxz1d6HjVkKTkrlc6qi7M4cnuW8N7IsccU661Z0aSPSjBCA2ls9biOFJ0nFXZyFVSdkWiqy0q/KXlvDYTLDNFOWcAoUjDK5JxpU5GWzjcO8d9WQpOSuiqdVQdmZEvKtFuo7Uw3HSSKrKej6gUgEknO4LnB7jXNG8ua5LSLNaxYKgTITlVymj2dGskySsjHTmNdQU9mokjGeypwg5uyITmoK7I3ZfL+3mnjgaOeF5QGi6aPSsgOSNJyeON3YeHGpSotK5CNaLdthbaqLhQEZZ7ZSW5ntlHXgWJmPYelDEY82n1ipOLUU+ZFSu2uRJ1EkKA6bu5WKN5JDhEVnY9yqCSd3gK6ld2Rxuyuyv7J5awXE6wGOaJ5F6SLpo9AlTGcpv7gTv7qnKk0rkI1E3Ys1VlhW73lpbw3PsdhISHSN5AmYY5JRlEd+wn1dtWKm2rlbqJOxZKrLCB5Scq4bFlWRZHZlaQrEmspEnlSNv3KKnCm5bCE6iid8+yrS+RZHijlV1DK+MEqwyCGGDwqmdKLf3IhOjSq65JMhNr7F2bs9BK9vqJdY40GuRnkbyVVGbBPn7q5DCwb1IpeFoU9eUsHJ7a0V3CJIQQuShRl0sjIcMjL2Ed1Wyi4uxqhJNaiSrhIUAoDSsW2GsdvTStkQzTNbuezyYzn/CWQ+YmtmXNSS4mLM4VrvYzYdh/W918VtvtJ6zvdr1ZqXnZZ6rJkBy8mKbPudPlOhhUDiXmIiUDxy4qykvvRXVdoMg+Zi+6XZqqTvikeP0E6x6nx6KniFaZDDSvAvdUF5WOXVki2V9KB13tjGxyd6xiRlGOAwZG+WrKTeZL8ldRfa2Y3NtZo2z7KQjrxxyBTk7g7nVu4HyRXar+5o5SSyJlwqotNac6n/PbJ+ML9rBWmh5ZehmreeJZL7+t7b4rc/aQVUt2/VFz86LPVZMpHPL/Vcv7cX2i1dh/OinEeRlZ5Urql2CqflMRndx05tz8m5vkNW09kymoruFjbtZDYKA1PyO2mx29daty3CyaM+6ELBEI8NMb1qqR/pL8GWnJ6V/k2xWU1CgMfaNms8UkT50yI0bYODpdSpwew4NdTs7nGrqxROXceNpbHWMdYSScP0B0PH0BvXV9PySKannjY2HWcvNIXL9Nsna8p8o32oHtGJIcYPgGIratVSK/Bjb/pyf5NzbNn6SGNzxdFb5yg/zrG9TNa2FAlPTbav1bglgYh5m6Nj62NX7Ka9TPtqv0JfmjuDJsq3yclekT0LI2B6Bgeio11abLKDvBGJy4lLbT2TFnd0kshHYSqrpPo63y12n5JMjU88UfObeXF1tWLsW7Zx53ZwfqClbyxf4FHbJfkvtUF4oBQGqNv7A9m221dIzJDevMnedNvBqUedc7u8CtUJ5ZR9P/TNUhmizK5qttm9uJJGyXW1t4nJ908bzdb0gg+k1yvDKrflihPP+jZtZjSVjlttFITaiQMVNwHYIjyNiFGkB0oCTiQR1ZTTd7FdR2t6lS5m7gJc39uuQmsSRqylWC6nXerAEHSY+PdV2IWqLKcPqlJG1KymogOX39W3n7iT6pqdLzohU8jMbmx/qu1/Yb67V2t52co+RFoqssNac6o/43ZJ7PZC/awVpoeWXoZq3niWS9H9L23haXB//AFtxVS3b9UXPzFnqsmUjnk/quX9uL7Rauw/nKMRu2VPkbB7H2xAs7NL0tnG0DSksyaowcITwA0yqAOw+fNtR3pu3Mqpq1RX5ajcdZDYY207sQwyynhGjufMilv5V1K7sck7K5pd9oRxbQ2VLGJAVSO3l6SKSIFiSrEF1Gv8ALHeM8BWxJuEkY27TizeNYjaKAUBUti2ovL6W+bekQa1th2dUkSy+l8oPBT3irZPLHL+yqKzSzfottVFpo623bC2oD2Xv+u3H8q2//WPoYnupev8A6bi2AuLWAHsij+otY5bWbI7EUWzH9ObS+KD6kNXvdR9TOt7L0JHmaH9FxeLy/aNUcR52ToeQx+WQ/pnZX/m+rXae7kcnvInzm5H/AB+1/jA+tNSr5Y+hyj5pepsGqDQKA+GgKhyGafpr3praSFZZzOhfTggokencT1upn01bUtZWZVTbu7owuQ3Jh7DaF9hCIHEbRNjq4JZig8VzjzYqVSpmguZGlTySfIvtUF5Xp2lO04vxDmJIJFEvV0CSRkYgjOeEYH+Kp6sm0rd85VLOyuY9vSXKWsoglzCznTpxpQdJx8nVGp78Vc3F0st9ZUlJVc1tRsysxpK5zgLK9jNHBE8ryqYgqYyNQOWOTwH86spWzJsrq3ytIx+bOOaOxjhuIXieIlOvp6wJLBlweHWxv7RXa1nK6ZyjdQSZa6qLSl86GxpbiGGa3QyS2sqzBB5TqCNQUdp3KceBq6jJJtPiU1otq64GXsF3u7t7xoZIY1hWCJZl0SFmfpJWKHeF3RqO/SajK0Y5SUfueYtNVlhSudi1nuLPoLeB5WkdSSmMIEIbfk9vAVdQaUrtlNdNxskVzbuyrwx7Lu4LWTp7YCOSI6dWmPGN+fJOH+eKsjKP3Rb1MrlGTyyS1o2tG2QDgjIBweI8DWU1EFy5Mps3WGFpmcqhRMZ6MsNfEj3AYecip07ZtbIVLuNis87uzLi7itltYJHkVzJqXT+LGnGDk8SSD/hq2hJRbuyqvFySsi+bNnaSKN5EMbsqsyNjKMRvU47jVDVmXrYZNcOkfygnkjtZ3hUtKsUhRVBLFwp0gAbyc43CpRSclcjK9nY1RyK2rteF7W2a3lS3VkRi1q4xHq3kuV3du+tVSNNpyvr9TJSnVuotavQ3PWM2mn9r7IlUX2zUikzd3kc0biNjEInZXdi46q6NGCDg1rjJap8kZnF6482beijCqFHAAAeYbqyGk13ytiez2hLciOR0ubOS3HRIz/8AEDGgMFG7IAAJ8a0QeaGXkzPNWnm/BaeQ2yTZ2FvA25lTLDudyXYegsR6KqqSzSbLaccsUiJ5wbNhLY3iozi1m/GBFLMIpNIZgo3tjSOHfU6T1OPMjUWtS5HPm52eyrdXMishu7mSZVcFWERY6Mqd44k4PYRXKsti5IUo2u+bLhVRaKAUAoBQCgFAKAUAoBQCgFAKAUAoBQCgFAKAUAoBQCgFAKAUAoBQCgFAKAUAoBQCgFAKAUAoBQCgFAKAUAoBQCgFAKAUAoBQCgFAKAUAoBQCgFAKAUB//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data:image/jpeg;base64,/9j/4AAQSkZJRgABAQAAAQABAAD/2wCEAAkGBxQQEhUUERQWFhUWGBgVGBgVFhUXFRcVFhcXFxoaGBcbHyggGBolGxcYITIhJSkrLi8uGh8zODMtNygtLisBCgoKDg0OGxAQGzEkICQsLTQsLDctNCwtLCwsLjcsLCwsLyw1LCwsLCwsLCwsLCwsLCwsLCwsLCwsLCwsLCwsLP/AABEIANEA8gMBEQACEQEDEQH/xAAcAAEAAgIDAQAAAAAAAAAAAAAABQYEBwIDCAH/xABOEAACAQMBAwcEDAoIBwEAAAABAgMABBESBSExBgcTIkFRYTJxgaEUFkJUVXSRkqSys9IVIzM2UmJyc7HBJTVDY4KiwtEkNERTg5Pho//EABoBAQADAQEBAAAAAAAAAAAAAAACAwQBBQb/xAA0EQACAQICCAUEAQQDAQAAAAAAAQIDEQQSEyExM0FRUoEUMnGhsQUiYZFTI9Hh8BVCwUP/2gAMAwEAAhEDEQA/AN40AoBQCgFAKAUAoBQCgFAKAUAoBQCgFAKAUAoBQCgFAKAUAoBQCgFAKAUAoBQCgFAKAUAoBQCgFAdVvcJICY2VgCykqQQGUlWG7tBBBHhXWrC521wCgFAKAUAoBQCgFAKAUBG3m3reJQ7Srgyi3GnrHpi2nRhcnVniOzBNSUGyLkkV7a+3XbbFnZxMQqiSacKeOYZAit3gHDYPaVPYKsjD+m5Mg5/1FFFzqktFAKAUAoBQCgFAKAUAoBQCgFAKAUBrvnR5d+w1NtbN/wAQ46zD+xU9v7ZHAdnHuzoo0c2t7DNXr5NS2lZ5jdsOtxLbEkpIhlA7pEKg486nf+yKsxMVZSKsLN3cTdVYzcKAUAoBQCgFAKAUAoCj85XLddnxGKEg3Mg6o49Ep3a28e4dp8BV1Glnd3sKK9XIrLaaMi2vKoiAb8lKZ1zv/GtoyzZ8o9QevvrdkWs8/SPUbG5prmS+2pc3cuNXREnTuUF2QKADk4CoRx7Kz10owUUasO3ObkzctYzaKAUAoBQCgFAKAUBS7HlZeXCl4LAOgZl1eyEXepwdzAGsir1Ja4wv3MEMVWmrxp3XqZH4c2j8G/SYq7pa3R7olpsR/H7ofhzaPwb9Jippa3R7oabEfx+6H4c2j8G/SYqaWt0e6GmxH8fuh+HNo/Bv0mKmlrdHuhpsR/H7o5xbb2gWAbZ2ASAT7JjOBnecdtdVStfXD3OqtiL66fuiP5yOXa7PQxQkNdON3aIlPu28e5fSd3H0KNLO7vYW1qygrLaaBnmZ2Z3JZmJZmJySTvJJ7TW9Kx5jd3dlh5vNqSW1/CYghMjCE6840yMoJ3do3H1dtV1oqUGXUJZZo9A7dvriHR7GtunznV+MWPTjGPK453/JXkVJTj5Y372N1WdSNskb97ER+HNo/Bv0mKqtLW6PdFGmxH8fuh+HNo/Bv0mKmlrdHuhpsR/H7ofhzaPwb9Jippa3R7oabEfx+6H4c2j8G/SYqaWt0e6GmxH8fuh+HNo/Bv0mKmlrdHuhpsR/H7ofhzaPwb9Jippa3R7oabEfx+6H4c2j8G/SYqaWt0e6GmxH8fujL2Xta9klVZrHooznU/TxvpwCR1RvOTgempwqVW7ShZepZTq1pStKFlzuVnl7zmpa6oLMrJPwZ+McR7f238OA7eGK30qDlrlsFXEKOqO00jdXLyu0kjF3Y6mZjkkntJrckkrI89tt3Z1UOG3OZiOSO0vZ4Y+lk1KqJqCa2RNWnUdwzrG+smIs5JM3YVfa2Wb2ybW+CPpkNVZKfV7F+afT7j2ybW+CPpkNMlPq9hmn0+49sm1vgj6ZDTJT6vYZp9PuPbJtb4I+mQ0yU+r2GafT7j2ybW+CPpkNMlPq9hmn0+5kcmuVlxPeNaXVoLd1hM/5ZZSRrRAOqMb9R7eyuTpxUcydxGo3LK1YuFVFooBQFU5tv+UP76X61Z8N5O7MeB3fdlrrQbBQCgFAU7nF5ars2LSmGuJAejU8FHAu3gOwdp8AcXUqWd/gprVVBfk893Vy8rtJIxd3JZmY5JJ7Sa9BJJWR5kpOTuzqocPoON43Hw45oEepuTFyZbO2ckktDGxJ4klBkn015c1aTR7EHeKZJ1EkKAUAoBQCgFAQfLe/W3sLl3JA6NlGCQSzjQoBG8dYjfU6avJIhUklFtnmEV6Z5AoBQG/uZaDTs0N+nLI3yHR/prBiH956eGVqZfKoLxQCgFAKAo1t+cUvxAfbR1c9z3KVvexeapLhQCgKpzbf8of30v1qz4byd2Y8Du+7LXWg2CgFAKA0zz7bKCywXIHlqYm86dZfUW+StmFlqaMWLjskarrUYhQCgPT/ACIXGz7TP/Yi4/sCvMqednrUvIvQm6gWHwsBjJ48PGgPtAKAUAoBQGvOevayRWQgyOkndcDtCIQzNjuyFHprRhotyvyM2JklC3M0RW484UAoD0VzRj+irfHfN9vJXn194z1MPu0XCqS4UAoBQCgKNbfnFL8QH20dXPc9ylb3sXmqS4UAoCvchtnyW9sUmXQ3SSNjIO5jkHcSKpoRcY2fNmbC05QhaXNlhq40nXcthGP6p/hQGoORPOzoRYtoBmAwFmUZbH94vEn9Yb/DtrZUw/GJip4m2qRfoeX2znxi6j34AB1A5PZgjOazulPkaVVg+JUufi9X2PbxZ67S9Ljt0ojKfNvkHyVdhV9zZTipLLY0vWw88UAAzw40CPV+yLbooIo/0I0T5qgfyrypO7uezFWVjuuZSiswVnIGQq41Me4ZIGfOQK4g3Y0Vys2Fte8ujcvayKQR0ao8b9Gq+SFKtx3ZJ763U504xtcw1IVZSzWJqz5wNq2i4vLF5QPdGOSJv8TBSufQKg6NOXlZNVqkfNEkbfnnt/7W2mU9oUo38Sv8Kj4WXBkvFR4ozY+eCwPFLgeeNP5Oa54aZ3xUDsPO5s/++/8AX/8Aa54eZ3xNMgttc8wwRZ25z2POQAP8Ck5+cKsjheplcsWv+qNWbW2pLdytLO5d24k9g7ABwAHcK1RioqyMc5uTuzDrpEUAoDc3NNywtYbMW9xMsTo746Q6VKu2vIY7uJO7NY69OTldI34erHLZs2LFtu2fetxCfNIh/nWfK+RpzLmdn4Ug/wC9F/7E/wB65lZ3MjrfbdsvG4hHnlT/AHplfIZlzMWTlXYrxu7cf+aP/epaOfIjpIczI2Xt22uiwt545SmC3RsGwDnGcd+D8lccZR2okpJ7Cr235xS/EB9tHVj3PcqW97F5qkuMTam0Eto2llJCqOwFmJ7lUbyT3V1Jt2RxtJXZojaHLraIuzcAzJGGJWFw4i6PsV13BjjieOd4rcqUMuU8+VWpmzcC6bK55bZwBcQyRt2lNMifxDeo1TLCyWxl8cVHirE9b85uzX/6jSe5oph69OPXUHQqcixYinzMmflns+WNlF5CNSlclsY1DGcHHfUdFNPYS0kGtpq9OROzF3vteMgfohM/WP8ACtWlqdJk0NPqO6DbOx9lnXZxyXlwPJklBCIe8ZAwfFVz4iuONWfm1I6p0qfl1so23dszXszTXDanbd3KqjgqjsUf/Tkkmr4xUVZGWc3N3ZH1IiKAk+TAiN3b9O4SISIzs3AKp1YPgcY9NRnfK7E6Vs6uenrPaEUw1RSpIO9HVh6jXmNNbT1k09hk1w6KAUBi3mz4ZRiaKNx+uisPWK6m1sONJ7SDveQmzZxg2sS+MQ6Ij/14qaqzXEhKlCW1FW2pzNQNk288kZ7nAkX+R9Zq2OJlxRTLCRewpu1eam/h3xqk4/u3AbHir6fkGaujiIPbqKJYWa2FR2hs2a3OJ4pIz/eIy58xI3+irlJPYyiUJR2oxK6RFAKAztm7HuLk4ghkk8URivpbGB6TUZTjHaycacpbEWWx5rdoy+VCsQ75ZE/gmoj0iq3iIItWGqMn7LmVlP5a5jXwjRn9baf4VW8UuCLVhHxZO2fM1aL+UmmfzaEH1SfXUHiZcCxYWPEm7Pmy2bH/ANPrPe8kjerVj1VB15viTVCmuBYdlbFt7QEW8McWrGrQoUtjONRG84yePearlJy2ssUVHYVW2/OKX4gPto6se57la3vYvNUlwoD4RnjQFX5Oy2+1oDNLaReW8eHVHPUOM6io41ZK8HZMrjaau0cbzm42bLvNsqn+7aRPUrAequqtNcTjoU3wIPaPM7ZvvhkmiPdlXT5GGr/NU1iZLaVywsHsKltTmeu498EkUw7t8b/Icr/mq6OJi9pTLCSWxlO2rybu7XPT28qAcWKkp88ZX11dGpGWxmeVKcdqIoVIgKAUAoDlESGGnOo7hpzq9GN9GdV+BZdm7K2rJ+RS9A78yxr85iBVTlTW2xdGNZ7LljtORO25ANU8kY/vLuQ+pC1VurSXD2LVSrPayXt+a29f8vtFx3hTM/rZx/CoeIjwiT8PPjIk4OaSH+1u7p/M6qPWpPrqPiHwSJ+HXFsuHJzk7Bs+Mx24YBm1sWYsxbAG8nwAqmc3J3ZbCCirIlqiTFAcJoVcaXUMDxDAEH0GgIS65F2Eu97SHPeqBT8q4qaqzXEg6UHwMRebrZoOfYq+lpCPkLVLTT5kdBT5EhaclLKLfHawA9/RqT8pFRdST4klTiuBLqoAwBgeFQJnKgFAKAUAoCjW35xS/EB9tHVz3PcpW97F5qkuFAKApPNF/wAi37+b69XVvN2KqPlLtVJaKAUAoCC2tyPsrrJmtoyx90o0P85cGpxqSjsZCVOMtqK5cc0NgxypnTwWQEf5lJ9dWLEzKnhoM6hzOWX/AHLj58f3K74mZzwsCRsua3Z0e8xNIf7yRz6gQPVUXXm+JNYemuBZ9m7IgthiCGOMfqIq/KRxqpyb2stUUthm1w6Yf4Tj9kex9X43o+lx+pq08e/PZQGZQEde7bhik6Ji5k069CRySNpzjOEU7s0BEW8k8UvsqRZTHPmNoVVnaFEyYHCDeCRr1gAnMqdiUBNbN2tFcFxExJjIVwyOjIxAYBgwBBwQfMR30BnE0BgbF2tHdx9JFnTqK9YYO7gcdzKVYd4YHtoDPoBQCgFAKAUAoBQCgKNbfnFL8QH20dXPc9ylb3sXmqS4UAoCj80MgNk4BGRPNkZ3jLbsjsq2t5uyKaLVrF4qouFAKAUAoBQCgFAKAhOUd7PBoeMxrDvErsjSNF3PoDLmPjqPFdxwRkgD5+A+pr6X8d0nsjptIxq0dHjRn8n0R0Yzw35zvoD7ydvZ59bSGNodwikVGjaXvcIWbEfYp91xxjBIDlbpSDpiwR42Xo5CQuhndU3k7ihz1lO4jzDAGNtflLGIJTGzx5jfopnjZYmcKcaXYaeOME7m7M0BL7Gto44UEI6pGvJJZmL9YszHe7EnJY7yTQEHcxTSzPbXUzJHLq6LoUVVlix142c6mSUDOcFcr1lOQwUDJ23D7HbpYXkSSXTEsUaxsssiqxTqsOqQoOWBXqqMnqigJfZqyiJBcMjS465jUqmrt0gknHZvoDJoBQCgFAKAUAoBQFGtvzil+ID7aOrnue5St72LzVJcKAUB5v2LeyQOzwuyMJH3qce64EcCPA1lx8nGtdckfO15yhWbi7M2Zyc5yFbCXg0nh0qA6T+0vFfON3mqNPFcJm2h9RT1VdX5NgW9wsih42DKd4ZSCCPAitaaauj1FJSV0dldOigFAKAUAoDpnukjKK7BTI2hATgs2lmwO86VY+igMTlFDJJazpAMyvE6JvC9ZlKjedw3mgMX2Leach4eGOg0t0ejGMdN5Wv9bTj9XtoDL5PQPHawJKMOkaIw1at6qF8rt4caAzJoVcYdQwyDhgCMg5Bwe0EA0BydAQQQCDuIO8EeIoBFGFAVQAoAAAGAANwAHYKAiNsWU8k0LQNGqosupnDMQz6ApVARqIUSDeQBq7eFAY0+yLkPARP06xyrITMqLKvVaNirRKqMCrt1So48dwFAWImgOmzukmRZImDo4DKynKsp4EGgO6gFAKAUAoBQCgKNbfnFL8QH20dXPc9ylb3sXmqS4UAoDzPae7/eP9asn1HfdkfN4reMyKwGcktibens21QOQOJQ70bzr/MYNThUlDysuo150neL/sbN5Ocv4LnCTYhkO7efxbHwbsPgfXW6niYy1PUz16GPhU1S1P2LjWk3igFAKAjtu38lvEZI4ulIIyuorhe1jhWJA4kAE47KAjJNlvegyytECY19jmJjKsb6hIJg5VdZ1LHjcNyn9I0BkWe1ZzcdA8MRwup5IpmYJnyQ6tGNJbsUMTgEnA4gTlAKAUAoBQCgFAVf2XcXwmtzHHbgN0cmZWaboi2CVQIAA6BtLhzjPepWgOd20mzlcxLE8LPqjiZ2jdXfGY4gsb69T5YLuOXbs4AWC1dmRS66GIBK5DaSeIyNxx30B20AoBQCgFAKAo1t+cUvxAfbR1c9z3KVvexeapLhQCgPM9p7v94/1qyfUd92R83it4zIrAZxQCgLDyc5Y3FlhQeki/7bk7h+o3FfNw8Kup1pQ1cDVQxlSlq2rl/Y3HsjaSXUSSxHKsM+IPap7iDur0oTUldHvU6kakVKJmVIsFAKAquwDdJCBFbqg1yyETvoZzLK8pCKgbQo1nBbfuxpA30BIcl9WmfXC8RM7sA+nUwcK+rKkhhlioIPBRw4UBNUAoBQCgFAKAUBXtqmUXkbQwGRhBIgclUiUyOh68m9sDouCqx6w3Y3gDhI1x7KtumgB0mRTLEdUQV4zxVsPG2pVHAjBPW34oCyUAoBQCgFAKAUBRrb84pfiA+2jq57nuUre9i81SXCgFAeZ7T3f7x/rVk+o77sj5vFbxmRWAzigFAKAufNnt7oJ+gc/i5jgZ4LL2H/ABeT59NacNUyyyvYz0MBXyTyPY/n/Jt2vRPcFAYW2L/2PC8mkuRgIi41SSMQqIM9rMQM+NAduz7xZ40kTg6hsHiO8EdhB3Ed4oDIoBQFf5Zco1sYSRgyvkRr4/pEfoj17hVNaqoL8mXFYhUYX4vYVHm05Sv0pt53LCQlkLHeJOLLk/pccd4PfWfDVXfLIxYDEvNkm9uw2dW49cUAoBQCgI3bG2Utej1gnpGx1fcIPKkbujXK5PZqFASVAKAUAoBQCgFAUa2/OKX4gPto6ue57lK3vYvNUlwoBQHme093+8f61ZPqO+7I+bxW8ZkVgM4oBQCgAJG8HBG8HuI4GgN/8ntoeybaKX9NAT+0NzD5wNevTlmimfT0amkpqXM6m2xG9y9oGKyiIOGGN2rIOMgjUBpbeDx8K4qiz5DirRdR0+NrkfsOzYy6Lt5Jbi3w4YsBE4cOiyqiAKpIDjSQSpzvO5jYXHHaFiwm6Gzklhdz00jAqYo0dyWKxyKwLuwfcuMElj2BgLOBQEbyh21HZQmWTzKo4u54KP8AfsGarqVFBXZTXrRpQzSNH7Z2pJdytLKcs3ADyVUcFUdgH/2vMnNzd2fO1asqsnKRho5UgqSCCCCNxBG8EHvqJXs1o3dyK5RC+gy2BKmFkA7+xgO5v45HZXp0aueP5PosJiFWhfitpYauNQoBQGDtqKZ4mFs4SXcVJAIODvU5B05GRqwcHBwcYIEdsOySZGeVpZWdWgkFx0eUAYh49MaqmCeJA6wC7yAKA6dmQzeyNMVxK1vCdEnTCJtThRiOMhA+4EFnZj3DJyVAstAKAUAoBQCgKNbfnFL8QH20dXPc9ylb3sXmqS4UAoDzPae7/eP9asn1HfdkfN4reMyKwGcUAoBQCgNn81+11W0nWQ4EBMme6Nhk/wCZW+Wt2GmlBp8D2fp9VKlJPh8FETbsgvPZfu+k6TH6p3afNp6tZdI8+c8xV5KrpeN/9X6Ntx7Ma5kecXDCCZItKxZSRkVSRqlB1KMuxwmk+PZXqppq6PpYyUkmjIstkSRXAkM5kjEbRhZBmQamRh+MHlgaSOsM7zvNdOkneXSQozyMFRRkk8AK42krsjKSirvYaR5X8oWvpy28RrlY1PYvaxH6Rx/AdleXVq6SV+B89isQ6078FsIOqjMKAkuT22Hsp1lTfjcy9joeKn5MjxAqdObhK6LqFZ0pqS/1G3dtZvbMS2chDjE0TKcEsucqR4jUuD28a9Gd5wvB+h7lW9almpvXtRWtj85o0hbuJtQ3aogCD50JBU+bNUQxfUjJS+pK1qi/RYLTl5Yyf22g90isvrxj11csRTfE1Rx1CXGxm+2qy99Q/PX+FS09PqX7LPE0epfsqtttmCNWEu0cdeWRVtVbAMkjyZZirdIRqxg4XAHVPGuPEU+ZCWNoL/sfdi8treAzdLKZOkkDhkhdP7NEOpSTg9TO7d4Co+Kplf8AyFDm/wBFz2NtiG8TpIG1KDg7iCD3EHeKthOM1eJqpVoVVeDM+plgoBQCgFAUa2/OKX4gPto6ue57lK3vYvNUlwoBQHme093+8f61ZPqO+7I+bxW8ZkVgM4oBQCgFAclcgEAkA7iASARxwR2107dnGuHC+83/ACyS3X2PcthAcxvvIXPFWxwGd4PZWuhXUftkengsYoLJPZwZYNtc4ttCCIMzv4ZWMHxY8fQDV08VFeXWaqv1CnHVHW/Y1vt7lDPetmZ+qN6ou5F8w7T4nJrFUqSm9Z5NbETrP7n24EVVZQKAUAoC7c23KT2PJ7HlP4qU9Ungkh/gG4efHea1YarleV7GejgMTklo5bH7P/Jn8ruQMskzzWoQq51FC2lg58rTndgnfxHE1Krhm5NxLMVgJSm5U+PApd7sC5h/KW8o8dBZfnLkeus0qc47UYJUKsdsWYkVpIxwsbse5UYn1Co2fIrUJPYn+iTteSd7L5NtIP2wI/rkVYqNR8C6OFrS2Rfx8kxbc2943lGJPO5J/wAoI9dWLCz4l8fp1Z7bIltl8lb7Zr9NAyTDhJEpILp4at2ocR2+fODZGjUpvNHX+C+nha+HeeLvzXMvWx9rx3Saoycjc6MMSRt2q6neDWqE1NXR6VKrGorr/KM+plhj3l9HCMyyIg73ZVHrNccktrIynGCvJ2I4cqrPOPZMPzxj5eFV6an1Iq8VR6l+yWhlV1DKQyneCpBBHgRxqxO5cmmropNt+cUvxAfbR1e9z3KlvexeapLhQCgPM9p7v94/1qyfUd92R83it4zIrAZxQCgFAKAUAoBQCgFAKAUAoBQCgNx833KT2ZD0ch/HRABu904B/P2Hx39telh6ueNntR7+CxGlhlltX+3K9t3bd7smbo1cSQt1oumBY6e1dQIYldw3k9nfVE51KMrXuuFzLWr1sNPKndcLnK350iPylsD4pJj1Ff51JYvmhH6m+Mfc735017LZj55AP9Jrvi1yJP6oun3Oh+dNvc2w9MpP+iueL/BF/VHwj7/4OiTnRm9zBGPOzn/ao+LlyIv6nPhFGVsTaKbWZg59jXqjMcsBKlkHYQT18dqk8OGN9ShJVXr1S5onRqrEuz+2fBr/AHWRPKLae1LNujmnfSfJdQmlx4MFznwO+qqkq0HZspr1cVSeWUu5UridpGLSMzMeJYlj8pqhtvaYJScnd6zrrhwsPIvlQ1lMql8wOQHUncud2te4jt7x6Kto18j26jVhMS6Ukv8Arx/uXa2/OKX4gPto69t7nue4t72LzVJcKAUB5ntPd/vH+tWT6jvuyPm8VvGZFYDOKAUAoBQCgFAKAUAoBQCgFAKAUBm7H2m9rMk0flKeHYy9qnwIqUJOLzIspVZU5qUTbu1rOLa9kGjO8jXGTxSQbird3apr0ZxVaGo92rCOKo3Xb1NMTRMjFXBDKSrA8QwOCD6a81q20+faadmcK4cMzZ2yprk4gieTxUdUedjuHy1KMJS8qLKdKdTyq5abHm0uX3yvHEO7JdvkGB660Rws3t1G2H02o/M0vczpObSaLD29ypkUhlyrR4I7QwLb/RUnhZLXF6yb+mzjrhLX+v7ljt77po/Y21IQjN1dRwYZT2FHG5X7cbj3eFyldZai/szYp5o6OvG3w/8AJGnmwt9WRNLp7upnHnxUPCRvtZT/AMZTvtZLQ7A2fYgF1iUj3c7KzecF+HoqxUqVPW/cvVDD0Vdper/ydw5WWHkC4ix3e5+XGK7pqfMl4qhszIgdm3CScoJGjZWU2AwVIIP46PtFbLp0brmSjJSqXT4F+qkvFAKA0RbciL8as2zb3YjrR8Cd3uqzY2Ep1bxV1ZHh4jC1pTbUTu9pd972b50f3qx6Cp0lHg6/T8D2l33vZvnR/epoKnSPB1+n4HtLvvezfOj+9TQVOkeDr9PwPaXfe9m+dH96mgqdI8HX6fge0u+97N86P71NBU6R4Ov0/A9pd972b50f3qaCp0jwdfp+B7S773s3zo/vU0FTpHg6/T8D2l33vZvnR/epoKnSPB1+n4HtLvvezfOj+9TQVOkeDr9PwPaXfe9m+dH96mgqdI8HX6fge0u+97N86P71NBU6R4Ov0/A9pd972b50f3qaCp0jwdfp+B7S773s3zo/vU0FTpHg6/T8D2l33vZvnR/epoKnSPB1+n4HtLvvezfOj+9TQVOkeDr9PwPaXfe9m+dH96mgqdI8HX6fgtnN/Y31nKY5YGEEnHrIdD9jYDcDwPo7q0YeNSDs1qN2ChXpSyyj9r+SR5WchBeS9NFII2Iw4K5DEcG3EYON3oFWVcPnd07F2JwKqyzJ25nPYfN5bQdab8e/64xGPMnA/wCLNIYaMdusUfp9OGuWt+36LdFGFACgADgAAAPMBWlKxuSS1I50OigOueFXUq6hlIwQwBBHcQeNcaT1M40mrMofKvk1cwKZNnzThB5UCSydUd8YB4fq/J3Vkq0pRV4N+l/g83E4apFZqUnblf4NZXEjMxMhZn4EuSWz4k76xPbrPHk23r2nCuHC580uy5RevcGNhC1u0YkIwpfpIjgd+4Hf4GvXw0l4dL8nsfTYvK5cDbtTPUFAfDQELyd5TRXzTJGsiPAwWRJV0uM5wcZO7cfkqcoONiEZqVzhacqEkvHsxFOJEBLM0eI9PY2rPkt2HG+jg1HMFNOWUnqgTOE8oRWY8FBY+YDNAYewdqLd28VwgIWVA+DvK5G8HxByPRUpRyuxyLurmfUTpWuUXLOGxkMckU7lYxKzRR61RGLKCxz1d6HjVkKTkrlc6qi7M4cnuW8N7IsccU661Z0aSPSjBCA2ls9biOFJ0nFXZyFVSdkWiqy0q/KXlvDYTLDNFOWcAoUjDK5JxpU5GWzjcO8d9WQpOSuiqdVQdmZEvKtFuo7Uw3HSSKrKej6gUgEknO4LnB7jXNG8ua5LSLNaxYKgTITlVymj2dGskySsjHTmNdQU9mokjGeypwg5uyITmoK7I3ZfL+3mnjgaOeF5QGi6aPSsgOSNJyeON3YeHGpSotK5CNaLdthbaqLhQEZZ7ZSW5ntlHXgWJmPYelDEY82n1ipOLUU+ZFSu2uRJ1EkKA6bu5WKN5JDhEVnY9yqCSd3gK6ld2Rxuyuyv7J5awXE6wGOaJ5F6SLpo9AlTGcpv7gTv7qnKk0rkI1E3Ys1VlhW73lpbw3PsdhISHSN5AmYY5JRlEd+wn1dtWKm2rlbqJOxZKrLCB5Scq4bFlWRZHZlaQrEmspEnlSNv3KKnCm5bCE6iid8+yrS+RZHijlV1DK+MEqwyCGGDwqmdKLf3IhOjSq65JMhNr7F2bs9BK9vqJdY40GuRnkbyVVGbBPn7q5DCwb1IpeFoU9eUsHJ7a0V3CJIQQuShRl0sjIcMjL2Ed1Wyi4uxqhJNaiSrhIUAoDSsW2GsdvTStkQzTNbuezyYzn/CWQ+YmtmXNSS4mLM4VrvYzYdh/W918VtvtJ6zvdr1ZqXnZZ6rJkBy8mKbPudPlOhhUDiXmIiUDxy4qykvvRXVdoMg+Zi+6XZqqTvikeP0E6x6nx6KniFaZDDSvAvdUF5WOXVki2V9KB13tjGxyd6xiRlGOAwZG+WrKTeZL8ldRfa2Y3NtZo2z7KQjrxxyBTk7g7nVu4HyRXar+5o5SSyJlwqotNac6n/PbJ+ML9rBWmh5ZehmreeJZL7+t7b4rc/aQVUt2/VFz86LPVZMpHPL/Vcv7cX2i1dh/OinEeRlZ5Urql2CqflMRndx05tz8m5vkNW09kymoruFjbtZDYKA1PyO2mx29daty3CyaM+6ELBEI8NMb1qqR/pL8GWnJ6V/k2xWU1CgMfaNms8UkT50yI0bYODpdSpwew4NdTs7nGrqxROXceNpbHWMdYSScP0B0PH0BvXV9PySKannjY2HWcvNIXL9Nsna8p8o32oHtGJIcYPgGIratVSK/Bjb/pyf5NzbNn6SGNzxdFb5yg/zrG9TNa2FAlPTbav1bglgYh5m6Nj62NX7Ka9TPtqv0JfmjuDJsq3yclekT0LI2B6Bgeio11abLKDvBGJy4lLbT2TFnd0kshHYSqrpPo63y12n5JMjU88UfObeXF1tWLsW7Zx53ZwfqClbyxf4FHbJfkvtUF4oBQGqNv7A9m221dIzJDevMnedNvBqUedc7u8CtUJ5ZR9P/TNUhmizK5qttm9uJJGyXW1t4nJ908bzdb0gg+k1yvDKrflihPP+jZtZjSVjlttFITaiQMVNwHYIjyNiFGkB0oCTiQR1ZTTd7FdR2t6lS5m7gJc39uuQmsSRqylWC6nXerAEHSY+PdV2IWqLKcPqlJG1KymogOX39W3n7iT6pqdLzohU8jMbmx/qu1/Yb67V2t52co+RFoqssNac6o/43ZJ7PZC/awVpoeWXoZq3niWS9H9L23haXB//AFtxVS3b9UXPzFnqsmUjnk/quX9uL7Rauw/nKMRu2VPkbB7H2xAs7NL0tnG0DSksyaowcITwA0yqAOw+fNtR3pu3Mqpq1RX5ajcdZDYY207sQwyynhGjufMilv5V1K7sck7K5pd9oRxbQ2VLGJAVSO3l6SKSIFiSrEF1Gv8ALHeM8BWxJuEkY27TizeNYjaKAUBUti2ovL6W+bekQa1th2dUkSy+l8oPBT3irZPLHL+yqKzSzfottVFpo623bC2oD2Xv+u3H8q2//WPoYnupev8A6bi2AuLWAHsij+otY5bWbI7EUWzH9ObS+KD6kNXvdR9TOt7L0JHmaH9FxeLy/aNUcR52ToeQx+WQ/pnZX/m+rXae7kcnvInzm5H/AB+1/jA+tNSr5Y+hyj5pepsGqDQKA+GgKhyGafpr3praSFZZzOhfTggokencT1upn01bUtZWZVTbu7owuQ3Jh7DaF9hCIHEbRNjq4JZig8VzjzYqVSpmguZGlTySfIvtUF5Xp2lO04vxDmJIJFEvV0CSRkYgjOeEYH+Kp6sm0rd85VLOyuY9vSXKWsoglzCznTpxpQdJx8nVGp78Vc3F0st9ZUlJVc1tRsysxpK5zgLK9jNHBE8ryqYgqYyNQOWOTwH86spWzJsrq3ytIx+bOOaOxjhuIXieIlOvp6wJLBlweHWxv7RXa1nK6ZyjdQSZa6qLSl86GxpbiGGa3QyS2sqzBB5TqCNQUdp3KceBq6jJJtPiU1otq64GXsF3u7t7xoZIY1hWCJZl0SFmfpJWKHeF3RqO/SajK0Y5SUfueYtNVlhSudi1nuLPoLeB5WkdSSmMIEIbfk9vAVdQaUrtlNdNxskVzbuyrwx7Lu4LWTp7YCOSI6dWmPGN+fJOH+eKsjKP3Rb1MrlGTyyS1o2tG2QDgjIBweI8DWU1EFy5Mps3WGFpmcqhRMZ6MsNfEj3AYecip07ZtbIVLuNis87uzLi7itltYJHkVzJqXT+LGnGDk8SSD/hq2hJRbuyqvFySsi+bNnaSKN5EMbsqsyNjKMRvU47jVDVmXrYZNcOkfygnkjtZ3hUtKsUhRVBLFwp0gAbyc43CpRSclcjK9nY1RyK2rteF7W2a3lS3VkRi1q4xHq3kuV3du+tVSNNpyvr9TJSnVuotavQ3PWM2mn9r7IlUX2zUikzd3kc0biNjEInZXdi46q6NGCDg1rjJap8kZnF6482beijCqFHAAAeYbqyGk13ytiez2hLciOR0ubOS3HRIz/8AEDGgMFG7IAAJ8a0QeaGXkzPNWnm/BaeQ2yTZ2FvA25lTLDudyXYegsR6KqqSzSbLaccsUiJ5wbNhLY3iozi1m/GBFLMIpNIZgo3tjSOHfU6T1OPMjUWtS5HPm52eyrdXMishu7mSZVcFWERY6Mqd44k4PYRXKsti5IUo2u+bLhVRaKAUAoBQCgFAKAUAoBQCgFAKAUAoBQCgFAKAUAoBQCgFAKAUAoBQCgFAKAUAoBQCgFAKAUAoBQCgFAKAUAoBQCgFAKAUAoBQCgFAKAUAoBQCgFAKAUB//9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7418" name="Picture 10" descr="http://stellaconsulting.com/assets/images/natura2000_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2529" y="4419600"/>
            <a:ext cx="264662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2302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p:txBody>
          <a:bodyPr/>
          <a:lstStyle/>
          <a:p>
            <a:pPr marL="0" indent="0">
              <a:buNone/>
            </a:pPr>
            <a:r>
              <a:rPr lang="en-US" dirty="0" smtClean="0"/>
              <a:t>Dr. Manny </a:t>
            </a:r>
            <a:r>
              <a:rPr lang="en-US" dirty="0" err="1" smtClean="0"/>
              <a:t>Gimond</a:t>
            </a:r>
            <a:r>
              <a:rPr lang="en-US" dirty="0"/>
              <a:t> </a:t>
            </a:r>
            <a:r>
              <a:rPr lang="en-US" dirty="0" smtClean="0"/>
              <a:t>for GIS assistance</a:t>
            </a:r>
          </a:p>
          <a:p>
            <a:pPr marL="0" indent="0">
              <a:buNone/>
            </a:pPr>
            <a:endParaRPr lang="en-US" dirty="0"/>
          </a:p>
          <a:p>
            <a:pPr marL="0" indent="0">
              <a:buNone/>
            </a:pPr>
            <a:r>
              <a:rPr lang="en-US" dirty="0"/>
              <a:t>Giovanni </a:t>
            </a:r>
            <a:r>
              <a:rPr lang="en-US" dirty="0" err="1" smtClean="0"/>
              <a:t>Signorello</a:t>
            </a:r>
            <a:r>
              <a:rPr lang="en-US" dirty="0" smtClean="0"/>
              <a:t> at University of Catania, Italy </a:t>
            </a:r>
            <a:endParaRPr lang="en-US" dirty="0"/>
          </a:p>
        </p:txBody>
      </p:sp>
    </p:spTree>
    <p:extLst>
      <p:ext uri="{BB962C8B-B14F-4D97-AF65-F5344CB8AC3E}">
        <p14:creationId xmlns:p14="http://schemas.microsoft.com/office/powerpoint/2010/main" val="11316145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Species are disappearing every day</a:t>
            </a:r>
          </a:p>
          <a:p>
            <a:r>
              <a:rPr lang="en-US" dirty="0" smtClean="0"/>
              <a:t>Modern development threatens key landscapes</a:t>
            </a:r>
          </a:p>
          <a:p>
            <a:r>
              <a:rPr lang="en-US" dirty="0" smtClean="0"/>
              <a:t>Natural preserves provide great value through ecosystem services</a:t>
            </a:r>
            <a:endParaRPr lang="en-US" dirty="0"/>
          </a:p>
        </p:txBody>
      </p:sp>
    </p:spTree>
    <p:extLst>
      <p:ext uri="{BB962C8B-B14F-4D97-AF65-F5344CB8AC3E}">
        <p14:creationId xmlns:p14="http://schemas.microsoft.com/office/powerpoint/2010/main" val="40651535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a:t>
            </a:r>
            <a:r>
              <a:rPr lang="en-US" dirty="0" err="1" smtClean="0"/>
              <a:t>Natura</a:t>
            </a:r>
            <a:r>
              <a:rPr lang="en-US" dirty="0" smtClean="0"/>
              <a:t> 2000</a:t>
            </a:r>
            <a:endParaRPr lang="en-US" dirty="0"/>
          </a:p>
        </p:txBody>
      </p:sp>
      <p:sp>
        <p:nvSpPr>
          <p:cNvPr id="3" name="Content Placeholder 2"/>
          <p:cNvSpPr>
            <a:spLocks noGrp="1"/>
          </p:cNvSpPr>
          <p:nvPr>
            <p:ph idx="1"/>
          </p:nvPr>
        </p:nvSpPr>
        <p:spPr/>
        <p:txBody>
          <a:bodyPr>
            <a:normAutofit fontScale="92500"/>
          </a:bodyPr>
          <a:lstStyle/>
          <a:p>
            <a:r>
              <a:rPr lang="en-US" dirty="0" err="1" smtClean="0"/>
              <a:t>Natura</a:t>
            </a:r>
            <a:r>
              <a:rPr lang="en-US" dirty="0" smtClean="0"/>
              <a:t> 2000 established networks of protected areas in </a:t>
            </a:r>
            <a:r>
              <a:rPr lang="en-US" dirty="0" smtClean="0"/>
              <a:t>Europe.</a:t>
            </a:r>
            <a:endParaRPr lang="en-US" dirty="0" smtClean="0"/>
          </a:p>
          <a:p>
            <a:r>
              <a:rPr lang="en-US" dirty="0" smtClean="0"/>
              <a:t>In </a:t>
            </a:r>
            <a:r>
              <a:rPr lang="en-US" dirty="0" smtClean="0"/>
              <a:t>this research, we use linear optimization methods to prioritize site </a:t>
            </a:r>
            <a:r>
              <a:rPr lang="en-US" dirty="0" smtClean="0"/>
              <a:t>selection.</a:t>
            </a:r>
          </a:p>
          <a:p>
            <a:r>
              <a:rPr lang="en-US" dirty="0"/>
              <a:t>Unfortunately, because of economic considerations, it may not be feasible to actively conserve every site</a:t>
            </a:r>
            <a:r>
              <a:rPr lang="en-US" dirty="0" smtClean="0"/>
              <a:t>.</a:t>
            </a:r>
            <a:endParaRPr lang="en-US" dirty="0" smtClean="0"/>
          </a:p>
          <a:p>
            <a:r>
              <a:rPr lang="en-US" dirty="0" smtClean="0"/>
              <a:t>The objective will be to maximize the total number of species represented in preserved sites</a:t>
            </a:r>
            <a:endParaRPr lang="en-US" dirty="0"/>
          </a:p>
        </p:txBody>
      </p:sp>
    </p:spTree>
    <p:extLst>
      <p:ext uri="{BB962C8B-B14F-4D97-AF65-F5344CB8AC3E}">
        <p14:creationId xmlns:p14="http://schemas.microsoft.com/office/powerpoint/2010/main" val="17382569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a:xfrm>
            <a:off x="914400" y="1258600"/>
            <a:ext cx="7315200" cy="1560800"/>
          </a:xfrm>
        </p:spPr>
        <p:txBody>
          <a:bodyPr>
            <a:normAutofit/>
          </a:bodyPr>
          <a:lstStyle/>
          <a:p>
            <a:pPr marL="0" indent="0" algn="ctr">
              <a:buNone/>
            </a:pPr>
            <a:r>
              <a:rPr lang="en-US" sz="2400" dirty="0" smtClean="0"/>
              <a:t>To find </a:t>
            </a:r>
            <a:r>
              <a:rPr lang="en-US" sz="2400" i="1" dirty="0" smtClean="0"/>
              <a:t>a </a:t>
            </a:r>
            <a:r>
              <a:rPr lang="en-US" sz="2400" dirty="0" smtClean="0"/>
              <a:t>solution, there are a number of different methods we can use to determine which sites to select given a budget constraint.</a:t>
            </a:r>
          </a:p>
          <a:p>
            <a:pPr marL="0" indent="0" algn="ctr">
              <a:buNone/>
            </a:pPr>
            <a:endParaRPr lang="en-US" sz="2400" dirty="0"/>
          </a:p>
        </p:txBody>
      </p:sp>
      <p:sp>
        <p:nvSpPr>
          <p:cNvPr id="4" name="TextBox 3"/>
          <p:cNvSpPr txBox="1"/>
          <p:nvPr/>
        </p:nvSpPr>
        <p:spPr>
          <a:xfrm>
            <a:off x="609600" y="2658035"/>
            <a:ext cx="2286000" cy="2308324"/>
          </a:xfrm>
          <a:prstGeom prst="rect">
            <a:avLst/>
          </a:prstGeom>
          <a:noFill/>
        </p:spPr>
        <p:txBody>
          <a:bodyPr wrap="square" rtlCol="0">
            <a:spAutoFit/>
          </a:bodyPr>
          <a:lstStyle/>
          <a:p>
            <a:r>
              <a:rPr lang="en-US" b="1" dirty="0" smtClean="0"/>
              <a:t>Random selection: </a:t>
            </a:r>
            <a:r>
              <a:rPr lang="en-US" dirty="0" smtClean="0"/>
              <a:t>randomly select one site after another until the total cost of preserving the selected sites is equal to the budget constraint</a:t>
            </a:r>
            <a:endParaRPr lang="en-US" dirty="0"/>
          </a:p>
        </p:txBody>
      </p:sp>
      <p:sp>
        <p:nvSpPr>
          <p:cNvPr id="5" name="TextBox 4"/>
          <p:cNvSpPr txBox="1"/>
          <p:nvPr/>
        </p:nvSpPr>
        <p:spPr>
          <a:xfrm>
            <a:off x="3276600" y="2658035"/>
            <a:ext cx="2667000" cy="1754326"/>
          </a:xfrm>
          <a:prstGeom prst="rect">
            <a:avLst/>
          </a:prstGeom>
          <a:noFill/>
        </p:spPr>
        <p:txBody>
          <a:bodyPr wrap="square" rtlCol="0">
            <a:spAutoFit/>
          </a:bodyPr>
          <a:lstStyle/>
          <a:p>
            <a:r>
              <a:rPr lang="en-US" b="1" dirty="0" smtClean="0"/>
              <a:t>Highest individual value: </a:t>
            </a:r>
            <a:r>
              <a:rPr lang="en-US" dirty="0" smtClean="0"/>
              <a:t>order the sites by most to least valuable and select down the list until the total cost equals the budget constraint</a:t>
            </a:r>
            <a:endParaRPr lang="en-US" dirty="0"/>
          </a:p>
        </p:txBody>
      </p:sp>
      <p:sp>
        <p:nvSpPr>
          <p:cNvPr id="6" name="TextBox 5"/>
          <p:cNvSpPr txBox="1"/>
          <p:nvPr/>
        </p:nvSpPr>
        <p:spPr>
          <a:xfrm>
            <a:off x="6324600" y="2658035"/>
            <a:ext cx="2514600" cy="2862322"/>
          </a:xfrm>
          <a:prstGeom prst="rect">
            <a:avLst/>
          </a:prstGeom>
          <a:noFill/>
        </p:spPr>
        <p:txBody>
          <a:bodyPr wrap="square" rtlCol="0">
            <a:spAutoFit/>
          </a:bodyPr>
          <a:lstStyle/>
          <a:p>
            <a:r>
              <a:rPr lang="en-US" b="1" dirty="0" smtClean="0"/>
              <a:t>Greedy selection: </a:t>
            </a:r>
            <a:r>
              <a:rPr lang="en-US" dirty="0" smtClean="0"/>
              <a:t>choose the site with the highest value, then reexamine the values, and choose from the remaining sites the one with the highest value, repeat until the total cost equals the budget constraint</a:t>
            </a:r>
            <a:endParaRPr lang="en-US" dirty="0"/>
          </a:p>
        </p:txBody>
      </p:sp>
      <p:sp>
        <p:nvSpPr>
          <p:cNvPr id="7" name="Rectangle 6"/>
          <p:cNvSpPr/>
          <p:nvPr/>
        </p:nvSpPr>
        <p:spPr>
          <a:xfrm>
            <a:off x="2247900" y="5638800"/>
            <a:ext cx="4572000" cy="830997"/>
          </a:xfrm>
          <a:prstGeom prst="rect">
            <a:avLst/>
          </a:prstGeom>
        </p:spPr>
        <p:txBody>
          <a:bodyPr>
            <a:spAutoFit/>
          </a:bodyPr>
          <a:lstStyle/>
          <a:p>
            <a:pPr algn="ctr"/>
            <a:r>
              <a:rPr lang="en-US" sz="2400" dirty="0"/>
              <a:t>However, none of these provides an </a:t>
            </a:r>
            <a:r>
              <a:rPr lang="en-US" sz="2400" i="1" dirty="0"/>
              <a:t>optimal</a:t>
            </a:r>
            <a:r>
              <a:rPr lang="en-US" sz="2400" dirty="0"/>
              <a:t> solution</a:t>
            </a:r>
            <a:endParaRPr lang="en-US" sz="2400" dirty="0"/>
          </a:p>
        </p:txBody>
      </p:sp>
    </p:spTree>
    <p:extLst>
      <p:ext uri="{BB962C8B-B14F-4D97-AF65-F5344CB8AC3E}">
        <p14:creationId xmlns:p14="http://schemas.microsoft.com/office/powerpoint/2010/main" val="781152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Linear Integer Programming Methods</a:t>
            </a:r>
            <a:endParaRPr lang="en-US" dirty="0"/>
          </a:p>
        </p:txBody>
      </p:sp>
      <p:grpSp>
        <p:nvGrpSpPr>
          <p:cNvPr id="5" name="Group 4"/>
          <p:cNvGrpSpPr/>
          <p:nvPr/>
        </p:nvGrpSpPr>
        <p:grpSpPr>
          <a:xfrm>
            <a:off x="6498981" y="1506805"/>
            <a:ext cx="2470638" cy="5031740"/>
            <a:chOff x="6498981" y="1506805"/>
            <a:chExt cx="2470638" cy="5031740"/>
          </a:xfrm>
        </p:grpSpPr>
        <mc:AlternateContent xmlns:mc="http://schemas.openxmlformats.org/markup-compatibility/2006">
          <mc:Choice xmlns:a14="http://schemas.microsoft.com/office/drawing/2010/main" Requires="a14">
            <p:sp>
              <p:nvSpPr>
                <p:cNvPr id="6" name="Rectangle 5"/>
                <p:cNvSpPr/>
                <p:nvPr/>
              </p:nvSpPr>
              <p:spPr>
                <a:xfrm>
                  <a:off x="6629400" y="1506805"/>
                  <a:ext cx="2209800" cy="12685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sz="2800" b="0" i="1" smtClean="0">
                                <a:latin typeface="Cambria Math"/>
                              </a:rPr>
                            </m:ctrlPr>
                          </m:naryPr>
                          <m:sub>
                            <m:r>
                              <m:rPr>
                                <m:brk m:alnAt="23"/>
                              </m:rPr>
                              <a:rPr lang="en-US" sz="2800" b="0" i="1" smtClean="0">
                                <a:latin typeface="Cambria Math"/>
                              </a:rPr>
                              <m:t>𝑖</m:t>
                            </m:r>
                            <m:r>
                              <a:rPr lang="en-US" sz="2800" b="0" i="1" smtClean="0">
                                <a:latin typeface="Cambria Math"/>
                              </a:rPr>
                              <m:t>=1</m:t>
                            </m:r>
                          </m:sub>
                          <m:sup>
                            <m:r>
                              <a:rPr lang="en-US" sz="2800" b="0" i="1" smtClean="0">
                                <a:latin typeface="Cambria Math"/>
                              </a:rPr>
                              <m:t>𝑛</m:t>
                            </m:r>
                          </m:sup>
                          <m:e>
                            <m:sSub>
                              <m:sSubPr>
                                <m:ctrlPr>
                                  <a:rPr lang="en-US" sz="2800" b="0" i="1" smtClean="0">
                                    <a:latin typeface="Cambria Math"/>
                                  </a:rPr>
                                </m:ctrlPr>
                              </m:sSubPr>
                              <m:e>
                                <m:r>
                                  <a:rPr lang="en-US" sz="2800" b="0" i="1" smtClean="0">
                                    <a:latin typeface="Cambria Math"/>
                                  </a:rPr>
                                  <m:t>𝑐</m:t>
                                </m:r>
                              </m:e>
                              <m:sub>
                                <m:r>
                                  <a:rPr lang="en-US" sz="2800" b="0" i="1" smtClean="0">
                                    <a:latin typeface="Cambria Math"/>
                                  </a:rPr>
                                  <m:t>𝑖</m:t>
                                </m:r>
                              </m:sub>
                            </m:sSub>
                            <m:sSub>
                              <m:sSubPr>
                                <m:ctrlPr>
                                  <a:rPr lang="en-US" sz="2800" b="0" i="1" smtClean="0">
                                    <a:latin typeface="Cambria Math"/>
                                  </a:rPr>
                                </m:ctrlPr>
                              </m:sSubPr>
                              <m:e>
                                <m:r>
                                  <a:rPr lang="en-US" sz="2800" b="0" i="1" smtClean="0">
                                    <a:latin typeface="Cambria Math"/>
                                  </a:rPr>
                                  <m:t>𝑠</m:t>
                                </m:r>
                              </m:e>
                              <m:sub>
                                <m:r>
                                  <a:rPr lang="en-US" sz="2800" b="0" i="1" smtClean="0">
                                    <a:latin typeface="Cambria Math"/>
                                  </a:rPr>
                                  <m:t>𝑖</m:t>
                                </m:r>
                              </m:sub>
                            </m:sSub>
                          </m:e>
                        </m:nary>
                        <m:r>
                          <a:rPr lang="en-US" sz="2800" b="0" i="1" smtClean="0">
                            <a:latin typeface="Cambria Math"/>
                          </a:rPr>
                          <m:t>≤</m:t>
                        </m:r>
                        <m:r>
                          <a:rPr lang="en-US" sz="2800" b="0" i="1" smtClean="0">
                            <a:latin typeface="Cambria Math"/>
                          </a:rPr>
                          <m:t>𝐵</m:t>
                        </m:r>
                      </m:oMath>
                    </m:oMathPara>
                  </a14:m>
                  <a:endParaRPr lang="en-US" sz="2800" b="0" i="1" dirty="0" smtClean="0">
                    <a:latin typeface="Cambria Math"/>
                  </a:endParaRPr>
                </a:p>
              </p:txBody>
            </p:sp>
          </mc:Choice>
          <mc:Fallback>
            <p:sp>
              <p:nvSpPr>
                <p:cNvPr id="6" name="Rectangle 5"/>
                <p:cNvSpPr>
                  <a:spLocks noRot="1" noChangeAspect="1" noMove="1" noResize="1" noEditPoints="1" noAdjustHandles="1" noChangeArrowheads="1" noChangeShapeType="1" noTextEdit="1"/>
                </p:cNvSpPr>
                <p:nvPr/>
              </p:nvSpPr>
              <p:spPr>
                <a:xfrm>
                  <a:off x="6629400" y="1506805"/>
                  <a:ext cx="2209800" cy="1268552"/>
                </a:xfrm>
                <a:prstGeom prst="rect">
                  <a:avLst/>
                </a:prstGeom>
                <a:blipFill rotWithShape="1">
                  <a:blip r:embed="rId3"/>
                  <a:stretch>
                    <a:fillRect/>
                  </a:stretch>
                </a:blipFill>
              </p:spPr>
              <p:txBody>
                <a:bodyPr/>
                <a:lstStyle/>
                <a:p>
                  <a:r>
                    <a:rPr lang="en-US">
                      <a:noFill/>
                    </a:rPr>
                    <a:t> </a:t>
                  </a:r>
                </a:p>
              </p:txBody>
            </p:sp>
          </mc:Fallback>
        </mc:AlternateContent>
        <p:sp>
          <p:nvSpPr>
            <p:cNvPr id="18" name="TextBox 17"/>
            <p:cNvSpPr txBox="1"/>
            <p:nvPr/>
          </p:nvSpPr>
          <p:spPr>
            <a:xfrm>
              <a:off x="6498981" y="2845226"/>
              <a:ext cx="2470638" cy="3693319"/>
            </a:xfrm>
            <a:prstGeom prst="rect">
              <a:avLst/>
            </a:prstGeom>
            <a:noFill/>
          </p:spPr>
          <p:txBody>
            <a:bodyPr wrap="square" rtlCol="0">
              <a:spAutoFit/>
            </a:bodyPr>
            <a:lstStyle/>
            <a:p>
              <a:r>
                <a:rPr lang="en-US" dirty="0" smtClean="0"/>
                <a:t>Multiply the cost of site </a:t>
              </a:r>
              <a:r>
                <a:rPr lang="en-US" dirty="0" err="1" smtClean="0"/>
                <a:t>i</a:t>
              </a:r>
              <a:r>
                <a:rPr lang="en-US" dirty="0" smtClean="0"/>
                <a:t> by the decision variable of site </a:t>
              </a:r>
              <a:r>
                <a:rPr lang="en-US" dirty="0" err="1" smtClean="0"/>
                <a:t>i</a:t>
              </a:r>
              <a:r>
                <a:rPr lang="en-US" dirty="0" smtClean="0"/>
                <a:t>.  If we have selected site </a:t>
              </a:r>
              <a:r>
                <a:rPr lang="en-US" dirty="0" err="1" smtClean="0"/>
                <a:t>i</a:t>
              </a:r>
              <a:r>
                <a:rPr lang="en-US" dirty="0" smtClean="0"/>
                <a:t>, the product will be that site’s cost.  If we have not selected site </a:t>
              </a:r>
              <a:r>
                <a:rPr lang="en-US" dirty="0" err="1" smtClean="0"/>
                <a:t>i</a:t>
              </a:r>
              <a:r>
                <a:rPr lang="en-US" dirty="0" smtClean="0"/>
                <a:t>, the product will be zero.</a:t>
              </a:r>
            </a:p>
            <a:p>
              <a:endParaRPr lang="en-US" dirty="0"/>
            </a:p>
            <a:p>
              <a:r>
                <a:rPr lang="en-US" dirty="0" smtClean="0"/>
                <a:t>We want the sum of all these costs to be less than or equal to our budget</a:t>
              </a:r>
              <a:endParaRPr lang="en-US" dirty="0"/>
            </a:p>
          </p:txBody>
        </p:sp>
      </p:grpSp>
      <mc:AlternateContent xmlns:mc="http://schemas.openxmlformats.org/markup-compatibility/2006">
        <mc:Choice xmlns:a14="http://schemas.microsoft.com/office/drawing/2010/main" Requires="a14">
          <p:sp>
            <p:nvSpPr>
              <p:cNvPr id="12" name="TextBox 11"/>
              <p:cNvSpPr txBox="1"/>
              <p:nvPr/>
            </p:nvSpPr>
            <p:spPr>
              <a:xfrm>
                <a:off x="381000" y="1879471"/>
                <a:ext cx="171207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a:rPr>
                          </m:ctrlPr>
                        </m:sSubPr>
                        <m:e>
                          <m:r>
                            <a:rPr lang="en-US" sz="2800" b="0" i="1" smtClean="0">
                              <a:latin typeface="Cambria Math"/>
                            </a:rPr>
                            <m:t>𝑠</m:t>
                          </m:r>
                        </m:e>
                        <m:sub>
                          <m:r>
                            <a:rPr lang="en-US" sz="2800" b="0" i="1" smtClean="0">
                              <a:latin typeface="Cambria Math"/>
                            </a:rPr>
                            <m:t>𝑖</m:t>
                          </m:r>
                        </m:sub>
                      </m:sSub>
                      <m:r>
                        <a:rPr lang="en-US" sz="2800" i="1" smtClean="0">
                          <a:latin typeface="Cambria Math"/>
                          <a:ea typeface="Cambria Math"/>
                        </a:rPr>
                        <m:t>∈</m:t>
                      </m:r>
                      <m:r>
                        <a:rPr lang="en-US" sz="2800" b="0" i="1" smtClean="0">
                          <a:latin typeface="Cambria Math"/>
                          <a:ea typeface="Cambria Math"/>
                        </a:rPr>
                        <m:t>{0,1}</m:t>
                      </m:r>
                    </m:oMath>
                  </m:oMathPara>
                </a14:m>
                <a:endParaRPr lang="en-US" sz="2800" dirty="0"/>
              </a:p>
            </p:txBody>
          </p:sp>
        </mc:Choice>
        <mc:Fallback>
          <p:sp>
            <p:nvSpPr>
              <p:cNvPr id="12" name="TextBox 11"/>
              <p:cNvSpPr txBox="1">
                <a:spLocks noRot="1" noChangeAspect="1" noMove="1" noResize="1" noEditPoints="1" noAdjustHandles="1" noChangeArrowheads="1" noChangeShapeType="1" noTextEdit="1"/>
              </p:cNvSpPr>
              <p:nvPr/>
            </p:nvSpPr>
            <p:spPr>
              <a:xfrm>
                <a:off x="381000" y="1879471"/>
                <a:ext cx="1712072" cy="523220"/>
              </a:xfrm>
              <a:prstGeom prst="rect">
                <a:avLst/>
              </a:prstGeom>
              <a:blipFill rotWithShape="1">
                <a:blip r:embed="rId4"/>
                <a:stretch>
                  <a:fillRect/>
                </a:stretch>
              </a:blipFill>
            </p:spPr>
            <p:txBody>
              <a:bodyPr/>
              <a:lstStyle/>
              <a:p>
                <a:r>
                  <a:rPr lang="en-US">
                    <a:noFill/>
                  </a:rPr>
                  <a:t> </a:t>
                </a:r>
              </a:p>
            </p:txBody>
          </p:sp>
        </mc:Fallback>
      </mc:AlternateContent>
      <p:sp>
        <p:nvSpPr>
          <p:cNvPr id="20" name="TextBox 19"/>
          <p:cNvSpPr txBox="1"/>
          <p:nvPr/>
        </p:nvSpPr>
        <p:spPr>
          <a:xfrm>
            <a:off x="152400" y="2971800"/>
            <a:ext cx="2458664" cy="1200329"/>
          </a:xfrm>
          <a:prstGeom prst="rect">
            <a:avLst/>
          </a:prstGeom>
          <a:noFill/>
        </p:spPr>
        <p:txBody>
          <a:bodyPr wrap="square" rtlCol="0">
            <a:spAutoFit/>
          </a:bodyPr>
          <a:lstStyle/>
          <a:p>
            <a:r>
              <a:rPr lang="en-US" dirty="0" smtClean="0"/>
              <a:t>The decision variable will be zero if we do not select site </a:t>
            </a:r>
            <a:r>
              <a:rPr lang="en-US" dirty="0" err="1" smtClean="0"/>
              <a:t>i</a:t>
            </a:r>
            <a:r>
              <a:rPr lang="en-US" dirty="0" smtClean="0"/>
              <a:t> and one if we do select site </a:t>
            </a:r>
            <a:r>
              <a:rPr lang="en-US" dirty="0" err="1" smtClean="0"/>
              <a:t>i</a:t>
            </a:r>
            <a:r>
              <a:rPr lang="en-US" dirty="0" smtClean="0"/>
              <a:t>.</a:t>
            </a:r>
            <a:endParaRPr lang="en-US" dirty="0"/>
          </a:p>
        </p:txBody>
      </p:sp>
      <mc:AlternateContent xmlns:mc="http://schemas.openxmlformats.org/markup-compatibility/2006">
        <mc:Choice xmlns:a14="http://schemas.microsoft.com/office/drawing/2010/main" Requires="a14">
          <p:sp>
            <p:nvSpPr>
              <p:cNvPr id="7" name="Rectangle 6"/>
              <p:cNvSpPr/>
              <p:nvPr/>
            </p:nvSpPr>
            <p:spPr>
              <a:xfrm>
                <a:off x="3268007" y="1460382"/>
                <a:ext cx="1881156" cy="13613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𝑚𝑎𝑥</m:t>
                      </m:r>
                      <m:nary>
                        <m:naryPr>
                          <m:chr m:val="∑"/>
                          <m:ctrlPr>
                            <a:rPr lang="en-US" sz="2800" b="0" i="1" smtClean="0">
                              <a:latin typeface="Cambria Math"/>
                            </a:rPr>
                          </m:ctrlPr>
                        </m:naryPr>
                        <m:sub>
                          <m:r>
                            <m:rPr>
                              <m:brk m:alnAt="23"/>
                            </m:rPr>
                            <a:rPr lang="en-US" sz="2800" b="0" i="1" smtClean="0">
                              <a:latin typeface="Cambria Math"/>
                            </a:rPr>
                            <m:t>𝑗</m:t>
                          </m:r>
                          <m:r>
                            <a:rPr lang="en-US" sz="2800" b="0" i="1" smtClean="0">
                              <a:latin typeface="Cambria Math"/>
                            </a:rPr>
                            <m:t>=1</m:t>
                          </m:r>
                        </m:sub>
                        <m:sup>
                          <m:r>
                            <a:rPr lang="en-US" sz="2800" b="0" i="1" smtClean="0">
                              <a:latin typeface="Cambria Math"/>
                            </a:rPr>
                            <m:t>𝑘</m:t>
                          </m:r>
                        </m:sup>
                        <m:e>
                          <m:sSub>
                            <m:sSubPr>
                              <m:ctrlPr>
                                <a:rPr lang="en-US" sz="2800" b="0" i="1" smtClean="0">
                                  <a:latin typeface="Cambria Math"/>
                                </a:rPr>
                              </m:ctrlPr>
                            </m:sSubPr>
                            <m:e>
                              <m:r>
                                <a:rPr lang="en-US" sz="2800" b="0" i="1" smtClean="0">
                                  <a:latin typeface="Cambria Math"/>
                                </a:rPr>
                                <m:t>𝑎</m:t>
                              </m:r>
                            </m:e>
                            <m:sub>
                              <m:r>
                                <a:rPr lang="en-US" sz="2800" b="0" i="1" smtClean="0">
                                  <a:latin typeface="Cambria Math"/>
                                </a:rPr>
                                <m:t>𝑗</m:t>
                              </m:r>
                            </m:sub>
                          </m:sSub>
                        </m:e>
                      </m:nary>
                    </m:oMath>
                  </m:oMathPara>
                </a14:m>
                <a:endParaRPr lang="en-US" sz="2800" dirty="0"/>
              </a:p>
            </p:txBody>
          </p:sp>
        </mc:Choice>
        <mc:Fallback>
          <p:sp>
            <p:nvSpPr>
              <p:cNvPr id="7" name="Rectangle 6"/>
              <p:cNvSpPr>
                <a:spLocks noRot="1" noChangeAspect="1" noMove="1" noResize="1" noEditPoints="1" noAdjustHandles="1" noChangeArrowheads="1" noChangeShapeType="1" noTextEdit="1"/>
              </p:cNvSpPr>
              <p:nvPr/>
            </p:nvSpPr>
            <p:spPr>
              <a:xfrm>
                <a:off x="3268007" y="1460382"/>
                <a:ext cx="1881156" cy="1361398"/>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3250422" y="3006810"/>
                <a:ext cx="2286000" cy="3161635"/>
              </a:xfrm>
              <a:prstGeom prst="rect">
                <a:avLst/>
              </a:prstGeom>
              <a:noFill/>
            </p:spPr>
            <p:txBody>
              <a:bodyPr wrap="square" rtlCol="0">
                <a:spAutoFit/>
              </a:bodyPr>
              <a:lstStyle/>
              <a:p>
                <a:r>
                  <a:rPr lang="en-US" dirty="0" smtClean="0"/>
                  <a:t>We want to maximize the total number of species preserved.  We say that </a:t>
                </a:r>
                <a14:m>
                  <m:oMath xmlns:m="http://schemas.openxmlformats.org/officeDocument/2006/math">
                    <m:sSub>
                      <m:sSubPr>
                        <m:ctrlPr>
                          <a:rPr lang="en-US" i="1" smtClean="0">
                            <a:latin typeface="Cambria Math"/>
                          </a:rPr>
                        </m:ctrlPr>
                      </m:sSubPr>
                      <m:e>
                        <m:r>
                          <a:rPr lang="en-US" i="1">
                            <a:latin typeface="Cambria Math"/>
                          </a:rPr>
                          <m:t>𝑎</m:t>
                        </m:r>
                      </m:e>
                      <m:sub>
                        <m:r>
                          <a:rPr lang="en-US" i="1">
                            <a:latin typeface="Cambria Math"/>
                          </a:rPr>
                          <m:t>𝑗</m:t>
                        </m:r>
                      </m:sub>
                    </m:sSub>
                  </m:oMath>
                </a14:m>
                <a:r>
                  <a:rPr lang="en-US" dirty="0" smtClean="0"/>
                  <a:t> is one if a species is represented in at least one selected site and zero otherwise.</a:t>
                </a:r>
              </a:p>
              <a:p>
                <a:endParaRPr lang="en-US" dirty="0"/>
              </a:p>
              <a:p>
                <a:r>
                  <a:rPr lang="en-US" dirty="0" smtClean="0"/>
                  <a:t>Symbolically, </a:t>
                </a:r>
              </a:p>
              <a:p>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3250422" y="3006810"/>
                <a:ext cx="2286000" cy="3161635"/>
              </a:xfrm>
              <a:prstGeom prst="rect">
                <a:avLst/>
              </a:prstGeom>
              <a:blipFill rotWithShape="1">
                <a:blip r:embed="rId6"/>
                <a:stretch>
                  <a:fillRect l="-2133" t="-963" r="-4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angle 9"/>
              <p:cNvSpPr/>
              <p:nvPr/>
            </p:nvSpPr>
            <p:spPr>
              <a:xfrm>
                <a:off x="2275524" y="5906449"/>
                <a:ext cx="3840539" cy="60426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𝑎</m:t>
                          </m:r>
                        </m:e>
                        <m:sub>
                          <m:r>
                            <a:rPr lang="en-US" b="0" i="1" smtClean="0">
                              <a:latin typeface="Cambria Math"/>
                            </a:rPr>
                            <m:t>𝑗</m:t>
                          </m:r>
                        </m:sub>
                      </m:sSub>
                      <m:r>
                        <a:rPr lang="en-US" b="0" i="1" smtClean="0">
                          <a:latin typeface="Cambria Math"/>
                        </a:rPr>
                        <m:t>=</m:t>
                      </m:r>
                      <m:d>
                        <m:dPr>
                          <m:begChr m:val="{"/>
                          <m:endChr m:val=""/>
                          <m:ctrlPr>
                            <a:rPr lang="en-US" i="1">
                              <a:latin typeface="Cambria Math"/>
                            </a:rPr>
                          </m:ctrlPr>
                        </m:dPr>
                        <m:e>
                          <m:eqArr>
                            <m:eqArrPr>
                              <m:ctrlPr>
                                <a:rPr lang="en-US" i="1">
                                  <a:latin typeface="Cambria Math"/>
                                </a:rPr>
                              </m:ctrlPr>
                            </m:eqArrPr>
                            <m:e>
                              <m:r>
                                <a:rPr lang="en-US" i="1">
                                  <a:latin typeface="Cambria Math"/>
                                </a:rPr>
                                <m:t>1 </m:t>
                              </m:r>
                              <m:r>
                                <a:rPr lang="en-US" i="1">
                                  <a:latin typeface="Cambria Math"/>
                                </a:rPr>
                                <m:t>𝑖𝑓</m:t>
                              </m:r>
                              <m:r>
                                <a:rPr lang="en-US" i="1">
                                  <a:latin typeface="Cambria Math"/>
                                </a:rPr>
                                <m:t> </m:t>
                              </m:r>
                              <m:r>
                                <a:rPr lang="en-US" i="1">
                                  <a:latin typeface="Cambria Math"/>
                                </a:rPr>
                                <m:t>𝑠𝑝𝑒𝑐𝑖𝑒𝑠</m:t>
                              </m:r>
                              <m:r>
                                <a:rPr lang="en-US" i="1">
                                  <a:latin typeface="Cambria Math"/>
                                </a:rPr>
                                <m:t> </m:t>
                              </m:r>
                              <m:r>
                                <a:rPr lang="en-US" i="1">
                                  <a:latin typeface="Cambria Math"/>
                                </a:rPr>
                                <m:t>𝑗</m:t>
                              </m:r>
                              <m:r>
                                <a:rPr lang="en-US" i="1">
                                  <a:latin typeface="Cambria Math"/>
                                </a:rPr>
                                <m:t> </m:t>
                              </m:r>
                              <m:r>
                                <a:rPr lang="en-US" i="1">
                                  <a:latin typeface="Cambria Math"/>
                                </a:rPr>
                                <m:t>𝑖𝑠</m:t>
                              </m:r>
                              <m:r>
                                <a:rPr lang="en-US" i="1">
                                  <a:latin typeface="Cambria Math"/>
                                </a:rPr>
                                <m:t> </m:t>
                              </m:r>
                              <m:r>
                                <a:rPr lang="en-US" i="1">
                                  <a:latin typeface="Cambria Math"/>
                                </a:rPr>
                                <m:t>𝑖𝑛</m:t>
                              </m:r>
                              <m:r>
                                <a:rPr lang="en-US" i="1">
                                  <a:latin typeface="Cambria Math"/>
                                </a:rPr>
                                <m:t> </m:t>
                              </m:r>
                              <m:r>
                                <a:rPr lang="en-US" i="1">
                                  <a:latin typeface="Cambria Math"/>
                                </a:rPr>
                                <m:t>𝑎</m:t>
                              </m:r>
                              <m:r>
                                <a:rPr lang="en-US" i="1">
                                  <a:latin typeface="Cambria Math"/>
                                </a:rPr>
                                <m:t> </m:t>
                              </m:r>
                              <m:r>
                                <a:rPr lang="en-US" i="1">
                                  <a:latin typeface="Cambria Math"/>
                                </a:rPr>
                                <m:t>𝑐h𝑜𝑠𝑒𝑛</m:t>
                              </m:r>
                              <m:r>
                                <a:rPr lang="en-US" i="1">
                                  <a:latin typeface="Cambria Math"/>
                                </a:rPr>
                                <m:t> </m:t>
                              </m:r>
                              <m:sSub>
                                <m:sSubPr>
                                  <m:ctrlPr>
                                    <a:rPr lang="en-US" i="1">
                                      <a:latin typeface="Cambria Math"/>
                                    </a:rPr>
                                  </m:ctrlPr>
                                </m:sSubPr>
                                <m:e>
                                  <m:r>
                                    <a:rPr lang="en-US" i="1">
                                      <a:latin typeface="Cambria Math"/>
                                    </a:rPr>
                                    <m:t>𝑠</m:t>
                                  </m:r>
                                </m:e>
                                <m:sub>
                                  <m:r>
                                    <a:rPr lang="en-US" i="1">
                                      <a:latin typeface="Cambria Math"/>
                                    </a:rPr>
                                    <m:t>𝑖</m:t>
                                  </m:r>
                                </m:sub>
                              </m:sSub>
                            </m:e>
                            <m:e>
                              <m:r>
                                <a:rPr lang="en-US" i="1">
                                  <a:latin typeface="Cambria Math"/>
                                </a:rPr>
                                <m:t>0, </m:t>
                              </m:r>
                              <m:r>
                                <a:rPr lang="en-US" i="1">
                                  <a:latin typeface="Cambria Math"/>
                                </a:rPr>
                                <m:t>𝑜𝑡h𝑒𝑟𝑤𝑖𝑠𝑒</m:t>
                              </m:r>
                            </m:e>
                          </m:eqArr>
                        </m:e>
                      </m:d>
                    </m:oMath>
                  </m:oMathPara>
                </a14:m>
                <a:endParaRPr lang="en-US" dirty="0"/>
              </a:p>
            </p:txBody>
          </p:sp>
        </mc:Choice>
        <mc:Fallback>
          <p:sp>
            <p:nvSpPr>
              <p:cNvPr id="10" name="Rectangle 9"/>
              <p:cNvSpPr>
                <a:spLocks noRot="1" noChangeAspect="1" noMove="1" noResize="1" noEditPoints="1" noAdjustHandles="1" noChangeArrowheads="1" noChangeShapeType="1" noTextEdit="1"/>
              </p:cNvSpPr>
              <p:nvPr/>
            </p:nvSpPr>
            <p:spPr>
              <a:xfrm>
                <a:off x="2275524" y="5906449"/>
                <a:ext cx="3840539" cy="604268"/>
              </a:xfrm>
              <a:prstGeom prst="rect">
                <a:avLst/>
              </a:prstGeom>
              <a:blipFill rotWithShape="1">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07120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0" grpId="0"/>
      <p:bldP spid="7"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Data</a:t>
            </a:r>
            <a:endParaRPr lang="en-US" dirty="0"/>
          </a:p>
        </p:txBody>
      </p:sp>
      <p:sp>
        <p:nvSpPr>
          <p:cNvPr id="3" name="Content Placeholder 2"/>
          <p:cNvSpPr>
            <a:spLocks noGrp="1"/>
          </p:cNvSpPr>
          <p:nvPr>
            <p:ph idx="1"/>
          </p:nvPr>
        </p:nvSpPr>
        <p:spPr>
          <a:xfrm>
            <a:off x="744071" y="1066800"/>
            <a:ext cx="7848600" cy="2809371"/>
          </a:xfrm>
        </p:spPr>
        <p:txBody>
          <a:bodyPr/>
          <a:lstStyle/>
          <a:p>
            <a:r>
              <a:rPr lang="en-US" dirty="0" smtClean="0"/>
              <a:t>We use as our pool of sites only those with an ‘A’ </a:t>
            </a:r>
            <a:r>
              <a:rPr lang="en-US" dirty="0" smtClean="0"/>
              <a:t>rating in the ‘GLOBAL’ category</a:t>
            </a:r>
            <a:endParaRPr lang="en-US" dirty="0" smtClean="0"/>
          </a:p>
          <a:p>
            <a:r>
              <a:rPr lang="en-US" dirty="0" smtClean="0"/>
              <a:t>For each site, we have an indicator determining whether a given species is present</a:t>
            </a:r>
            <a:endParaRPr lang="en-US" dirty="0"/>
          </a:p>
        </p:txBody>
      </p:sp>
      <p:pic>
        <p:nvPicPr>
          <p:cNvPr id="1026" name="Picture 2" descr="C:\Users\zachary\Pictures\excelcap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733800"/>
            <a:ext cx="9126071" cy="3473739"/>
          </a:xfrm>
          <a:prstGeom prst="rect">
            <a:avLst/>
          </a:prstGeom>
          <a:noFill/>
          <a:extLst>
            <a:ext uri="{909E8E84-426E-40DD-AFC4-6F175D3DCCD1}">
              <a14:hiddenFill xmlns:a14="http://schemas.microsoft.com/office/drawing/2010/main">
                <a:solidFill>
                  <a:srgbClr val="FFFFFF"/>
                </a:solidFill>
              </a14:hiddenFill>
            </a:ext>
          </a:extLst>
        </p:spPr>
      </p:pic>
      <p:sp>
        <p:nvSpPr>
          <p:cNvPr id="5" name="Down Arrow 4"/>
          <p:cNvSpPr/>
          <p:nvPr/>
        </p:nvSpPr>
        <p:spPr>
          <a:xfrm>
            <a:off x="8655424" y="2971800"/>
            <a:ext cx="448235" cy="68580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764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Process</a:t>
            </a:r>
            <a:endParaRPr lang="en-US" dirty="0"/>
          </a:p>
        </p:txBody>
      </p:sp>
      <p:sp>
        <p:nvSpPr>
          <p:cNvPr id="3" name="Content Placeholder 2"/>
          <p:cNvSpPr>
            <a:spLocks noGrp="1"/>
          </p:cNvSpPr>
          <p:nvPr>
            <p:ph idx="1"/>
          </p:nvPr>
        </p:nvSpPr>
        <p:spPr>
          <a:xfrm>
            <a:off x="152400" y="1447800"/>
            <a:ext cx="5029200" cy="5029200"/>
          </a:xfrm>
        </p:spPr>
        <p:txBody>
          <a:bodyPr>
            <a:normAutofit fontScale="85000" lnSpcReduction="10000"/>
          </a:bodyPr>
          <a:lstStyle/>
          <a:p>
            <a:r>
              <a:rPr lang="en-US" dirty="0" smtClean="0"/>
              <a:t>Parse the data and only select sites with an ‘A’ rating in GLOBAL.</a:t>
            </a:r>
          </a:p>
          <a:p>
            <a:r>
              <a:rPr lang="en-US" dirty="0" smtClean="0"/>
              <a:t>Use an Excel-based solver to set up and solve the model for a variety of budget constraints</a:t>
            </a:r>
          </a:p>
          <a:p>
            <a:r>
              <a:rPr lang="en-US" dirty="0" smtClean="0"/>
              <a:t>Chart the number of species preserved against the number of sites selected</a:t>
            </a:r>
          </a:p>
          <a:p>
            <a:r>
              <a:rPr lang="en-US" dirty="0" smtClean="0"/>
              <a:t>Export the selected sites to ArcGIS to generate spatial maps of selected sites</a:t>
            </a:r>
            <a:endParaRPr lang="en-US" dirty="0"/>
          </a:p>
        </p:txBody>
      </p:sp>
      <p:pic>
        <p:nvPicPr>
          <p:cNvPr id="3074" name="Picture 2" descr="C:\Users\zachary\Pictures\opensol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8366" y="1676400"/>
            <a:ext cx="3447010" cy="296553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728366" y="4953000"/>
            <a:ext cx="3124200" cy="646331"/>
          </a:xfrm>
          <a:prstGeom prst="rect">
            <a:avLst/>
          </a:prstGeom>
          <a:noFill/>
        </p:spPr>
        <p:txBody>
          <a:bodyPr wrap="square" rtlCol="0">
            <a:spAutoFit/>
          </a:bodyPr>
          <a:lstStyle/>
          <a:p>
            <a:r>
              <a:rPr lang="en-US" dirty="0" smtClean="0"/>
              <a:t>Screenshot from </a:t>
            </a:r>
            <a:r>
              <a:rPr lang="en-US" dirty="0" err="1" smtClean="0"/>
              <a:t>OpenSolver</a:t>
            </a:r>
            <a:r>
              <a:rPr lang="en-US" dirty="0" smtClean="0"/>
              <a:t> in Microsoft Excel</a:t>
            </a:r>
            <a:endParaRPr lang="en-US" dirty="0"/>
          </a:p>
        </p:txBody>
      </p:sp>
    </p:spTree>
    <p:extLst>
      <p:ext uri="{BB962C8B-B14F-4D97-AF65-F5344CB8AC3E}">
        <p14:creationId xmlns:p14="http://schemas.microsoft.com/office/powerpoint/2010/main" val="601924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457200" y="1600201"/>
            <a:ext cx="3048000" cy="3581400"/>
          </a:xfrm>
        </p:spPr>
        <p:txBody>
          <a:bodyPr>
            <a:normAutofit fontScale="92500" lnSpcReduction="20000"/>
          </a:bodyPr>
          <a:lstStyle/>
          <a:p>
            <a:r>
              <a:rPr lang="en-US" dirty="0" smtClean="0"/>
              <a:t>We assume that each site has a cost of 1, so our budget constraint is equal to the maximum number of sites we can choose</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225527031"/>
              </p:ext>
            </p:extLst>
          </p:nvPr>
        </p:nvGraphicFramePr>
        <p:xfrm>
          <a:off x="5334000" y="1219200"/>
          <a:ext cx="2286000" cy="4522470"/>
        </p:xfrm>
        <a:graphic>
          <a:graphicData uri="http://schemas.openxmlformats.org/drawingml/2006/table">
            <a:tbl>
              <a:tblPr>
                <a:tableStyleId>{5C22544A-7EE6-4342-B048-85BDC9FD1C3A}</a:tableStyleId>
              </a:tblPr>
              <a:tblGrid>
                <a:gridCol w="1143000"/>
                <a:gridCol w="1143000"/>
              </a:tblGrid>
              <a:tr h="682280">
                <a:tc>
                  <a:txBody>
                    <a:bodyPr/>
                    <a:lstStyle/>
                    <a:p>
                      <a:pPr algn="l" fontAlgn="b"/>
                      <a:r>
                        <a:rPr lang="en-US" sz="1800" u="none" strike="noStrike" dirty="0">
                          <a:effectLst/>
                        </a:rPr>
                        <a:t>Number of Sites (x)</a:t>
                      </a:r>
                      <a:endParaRPr lang="en-US" sz="1800" b="0" i="0" u="none" strike="noStrike" dirty="0">
                        <a:solidFill>
                          <a:srgbClr val="000000"/>
                        </a:solidFill>
                        <a:effectLst/>
                        <a:latin typeface="Calibri"/>
                      </a:endParaRPr>
                    </a:p>
                  </a:txBody>
                  <a:tcPr marL="9525" marR="9525" marT="9525" marB="0" anchor="b"/>
                </a:tc>
                <a:tc>
                  <a:txBody>
                    <a:bodyPr/>
                    <a:lstStyle/>
                    <a:p>
                      <a:pPr algn="l" fontAlgn="b"/>
                      <a:r>
                        <a:rPr lang="en-US" sz="1800" u="none" strike="noStrike" dirty="0">
                          <a:effectLst/>
                        </a:rPr>
                        <a:t>Species preserved (y)</a:t>
                      </a:r>
                      <a:endParaRPr lang="en-US" sz="1800" b="0" i="0" u="none" strike="noStrike" dirty="0">
                        <a:solidFill>
                          <a:srgbClr val="000000"/>
                        </a:solidFill>
                        <a:effectLst/>
                        <a:latin typeface="Calibri"/>
                      </a:endParaRPr>
                    </a:p>
                  </a:txBody>
                  <a:tcPr marL="9525" marR="9525" marT="9525" marB="0" anchor="b"/>
                </a:tc>
              </a:tr>
              <a:tr h="253636">
                <a:tc>
                  <a:txBody>
                    <a:bodyPr/>
                    <a:lstStyle/>
                    <a:p>
                      <a:pPr algn="r" fontAlgn="b"/>
                      <a:r>
                        <a:rPr lang="en-US" sz="1800" u="none" strike="noStrike" dirty="0">
                          <a:effectLst/>
                        </a:rPr>
                        <a:t>10</a:t>
                      </a:r>
                      <a:endParaRPr lang="en-US" sz="1800" b="0" i="0" u="none" strike="noStrike" dirty="0">
                        <a:solidFill>
                          <a:srgbClr val="000000"/>
                        </a:solidFill>
                        <a:effectLst/>
                        <a:latin typeface="Calibri"/>
                      </a:endParaRPr>
                    </a:p>
                  </a:txBody>
                  <a:tcPr marL="9525" marR="9525" marT="9525" marB="0" anchor="b"/>
                </a:tc>
                <a:tc>
                  <a:txBody>
                    <a:bodyPr/>
                    <a:lstStyle/>
                    <a:p>
                      <a:pPr algn="r" fontAlgn="b"/>
                      <a:r>
                        <a:rPr lang="en-US" sz="1800" u="none" strike="noStrike">
                          <a:effectLst/>
                        </a:rPr>
                        <a:t>246</a:t>
                      </a:r>
                      <a:endParaRPr lang="en-US" sz="1800" b="0" i="0" u="none" strike="noStrike">
                        <a:solidFill>
                          <a:srgbClr val="000000"/>
                        </a:solidFill>
                        <a:effectLst/>
                        <a:latin typeface="Calibri"/>
                      </a:endParaRPr>
                    </a:p>
                  </a:txBody>
                  <a:tcPr marL="9525" marR="9525" marT="9525" marB="0" anchor="b"/>
                </a:tc>
              </a:tr>
              <a:tr h="253636">
                <a:tc>
                  <a:txBody>
                    <a:bodyPr/>
                    <a:lstStyle/>
                    <a:p>
                      <a:pPr algn="r" fontAlgn="b"/>
                      <a:r>
                        <a:rPr lang="en-US" sz="1800" u="none" strike="noStrike">
                          <a:effectLst/>
                        </a:rPr>
                        <a:t>20</a:t>
                      </a:r>
                      <a:endParaRPr lang="en-US" sz="1800" b="0" i="0" u="none" strike="noStrike">
                        <a:solidFill>
                          <a:srgbClr val="000000"/>
                        </a:solidFill>
                        <a:effectLst/>
                        <a:latin typeface="Calibri"/>
                      </a:endParaRPr>
                    </a:p>
                  </a:txBody>
                  <a:tcPr marL="9525" marR="9525" marT="9525" marB="0" anchor="b"/>
                </a:tc>
                <a:tc>
                  <a:txBody>
                    <a:bodyPr/>
                    <a:lstStyle/>
                    <a:p>
                      <a:pPr algn="r" fontAlgn="b"/>
                      <a:r>
                        <a:rPr lang="en-US" sz="1800" u="none" strike="noStrike">
                          <a:effectLst/>
                        </a:rPr>
                        <a:t>269</a:t>
                      </a:r>
                      <a:endParaRPr lang="en-US" sz="1800" b="0" i="0" u="none" strike="noStrike">
                        <a:solidFill>
                          <a:srgbClr val="000000"/>
                        </a:solidFill>
                        <a:effectLst/>
                        <a:latin typeface="Calibri"/>
                      </a:endParaRPr>
                    </a:p>
                  </a:txBody>
                  <a:tcPr marL="9525" marR="9525" marT="9525" marB="0" anchor="b"/>
                </a:tc>
              </a:tr>
              <a:tr h="253636">
                <a:tc>
                  <a:txBody>
                    <a:bodyPr/>
                    <a:lstStyle/>
                    <a:p>
                      <a:pPr algn="r" fontAlgn="b"/>
                      <a:r>
                        <a:rPr lang="en-US" sz="1800" u="none" strike="noStrike">
                          <a:effectLst/>
                        </a:rPr>
                        <a:t>30</a:t>
                      </a:r>
                      <a:endParaRPr lang="en-US" sz="1800" b="0" i="0" u="none" strike="noStrike">
                        <a:solidFill>
                          <a:srgbClr val="000000"/>
                        </a:solidFill>
                        <a:effectLst/>
                        <a:latin typeface="Calibri"/>
                      </a:endParaRPr>
                    </a:p>
                  </a:txBody>
                  <a:tcPr marL="9525" marR="9525" marT="9525" marB="0" anchor="b"/>
                </a:tc>
                <a:tc>
                  <a:txBody>
                    <a:bodyPr/>
                    <a:lstStyle/>
                    <a:p>
                      <a:pPr algn="r" fontAlgn="b"/>
                      <a:r>
                        <a:rPr lang="en-US" sz="1800" u="none" strike="noStrike">
                          <a:effectLst/>
                        </a:rPr>
                        <a:t>286</a:t>
                      </a:r>
                      <a:endParaRPr lang="en-US" sz="1800" b="0" i="0" u="none" strike="noStrike">
                        <a:solidFill>
                          <a:srgbClr val="000000"/>
                        </a:solidFill>
                        <a:effectLst/>
                        <a:latin typeface="Calibri"/>
                      </a:endParaRPr>
                    </a:p>
                  </a:txBody>
                  <a:tcPr marL="9525" marR="9525" marT="9525" marB="0" anchor="b"/>
                </a:tc>
              </a:tr>
              <a:tr h="253636">
                <a:tc>
                  <a:txBody>
                    <a:bodyPr/>
                    <a:lstStyle/>
                    <a:p>
                      <a:pPr algn="r" fontAlgn="b"/>
                      <a:r>
                        <a:rPr lang="en-US" sz="1800" u="none" strike="noStrike">
                          <a:effectLst/>
                        </a:rPr>
                        <a:t>50</a:t>
                      </a:r>
                      <a:endParaRPr lang="en-US" sz="1800" b="0" i="0" u="none" strike="noStrike">
                        <a:solidFill>
                          <a:srgbClr val="000000"/>
                        </a:solidFill>
                        <a:effectLst/>
                        <a:latin typeface="Calibri"/>
                      </a:endParaRPr>
                    </a:p>
                  </a:txBody>
                  <a:tcPr marL="9525" marR="9525" marT="9525" marB="0" anchor="b"/>
                </a:tc>
                <a:tc>
                  <a:txBody>
                    <a:bodyPr/>
                    <a:lstStyle/>
                    <a:p>
                      <a:pPr algn="r" fontAlgn="b"/>
                      <a:r>
                        <a:rPr lang="en-US" sz="1800" u="none" strike="noStrike">
                          <a:effectLst/>
                        </a:rPr>
                        <a:t>304</a:t>
                      </a:r>
                      <a:endParaRPr lang="en-US" sz="1800" b="0" i="0" u="none" strike="noStrike">
                        <a:solidFill>
                          <a:srgbClr val="000000"/>
                        </a:solidFill>
                        <a:effectLst/>
                        <a:latin typeface="Calibri"/>
                      </a:endParaRPr>
                    </a:p>
                  </a:txBody>
                  <a:tcPr marL="9525" marR="9525" marT="9525" marB="0" anchor="b"/>
                </a:tc>
              </a:tr>
              <a:tr h="253636">
                <a:tc>
                  <a:txBody>
                    <a:bodyPr/>
                    <a:lstStyle/>
                    <a:p>
                      <a:pPr algn="r" fontAlgn="b"/>
                      <a:r>
                        <a:rPr lang="en-US" sz="1800" u="none" strike="noStrike">
                          <a:effectLst/>
                        </a:rPr>
                        <a:t>75</a:t>
                      </a:r>
                      <a:endParaRPr lang="en-US" sz="1800" b="0" i="0" u="none" strike="noStrike">
                        <a:solidFill>
                          <a:srgbClr val="000000"/>
                        </a:solidFill>
                        <a:effectLst/>
                        <a:latin typeface="Calibri"/>
                      </a:endParaRPr>
                    </a:p>
                  </a:txBody>
                  <a:tcPr marL="9525" marR="9525" marT="9525" marB="0" anchor="b"/>
                </a:tc>
                <a:tc>
                  <a:txBody>
                    <a:bodyPr/>
                    <a:lstStyle/>
                    <a:p>
                      <a:pPr algn="r" fontAlgn="b"/>
                      <a:r>
                        <a:rPr lang="en-US" sz="1800" u="none" strike="noStrike">
                          <a:effectLst/>
                        </a:rPr>
                        <a:t>333</a:t>
                      </a:r>
                      <a:endParaRPr lang="en-US" sz="1800" b="0" i="0" u="none" strike="noStrike">
                        <a:solidFill>
                          <a:srgbClr val="000000"/>
                        </a:solidFill>
                        <a:effectLst/>
                        <a:latin typeface="Calibri"/>
                      </a:endParaRPr>
                    </a:p>
                  </a:txBody>
                  <a:tcPr marL="9525" marR="9525" marT="9525" marB="0" anchor="b"/>
                </a:tc>
              </a:tr>
              <a:tr h="253636">
                <a:tc>
                  <a:txBody>
                    <a:bodyPr/>
                    <a:lstStyle/>
                    <a:p>
                      <a:pPr algn="r" fontAlgn="b"/>
                      <a:r>
                        <a:rPr lang="en-US" sz="1800" u="none" strike="noStrike">
                          <a:effectLst/>
                        </a:rPr>
                        <a:t>100</a:t>
                      </a:r>
                      <a:endParaRPr lang="en-US" sz="1800" b="0" i="0" u="none" strike="noStrike">
                        <a:solidFill>
                          <a:srgbClr val="000000"/>
                        </a:solidFill>
                        <a:effectLst/>
                        <a:latin typeface="Calibri"/>
                      </a:endParaRPr>
                    </a:p>
                  </a:txBody>
                  <a:tcPr marL="9525" marR="9525" marT="9525" marB="0" anchor="b"/>
                </a:tc>
                <a:tc>
                  <a:txBody>
                    <a:bodyPr/>
                    <a:lstStyle/>
                    <a:p>
                      <a:pPr algn="r" fontAlgn="b"/>
                      <a:r>
                        <a:rPr lang="en-US" sz="1800" u="none" strike="noStrike">
                          <a:effectLst/>
                        </a:rPr>
                        <a:t>350</a:t>
                      </a:r>
                      <a:endParaRPr lang="en-US" sz="1800" b="0" i="0" u="none" strike="noStrike">
                        <a:solidFill>
                          <a:srgbClr val="000000"/>
                        </a:solidFill>
                        <a:effectLst/>
                        <a:latin typeface="Calibri"/>
                      </a:endParaRPr>
                    </a:p>
                  </a:txBody>
                  <a:tcPr marL="9525" marR="9525" marT="9525" marB="0" anchor="b"/>
                </a:tc>
              </a:tr>
              <a:tr h="253636">
                <a:tc>
                  <a:txBody>
                    <a:bodyPr/>
                    <a:lstStyle/>
                    <a:p>
                      <a:pPr algn="r" fontAlgn="b"/>
                      <a:r>
                        <a:rPr lang="en-US" sz="1800" u="none" strike="noStrike">
                          <a:effectLst/>
                        </a:rPr>
                        <a:t>150</a:t>
                      </a:r>
                      <a:endParaRPr lang="en-US" sz="1800" b="0" i="0" u="none" strike="noStrike">
                        <a:solidFill>
                          <a:srgbClr val="000000"/>
                        </a:solidFill>
                        <a:effectLst/>
                        <a:latin typeface="Calibri"/>
                      </a:endParaRPr>
                    </a:p>
                  </a:txBody>
                  <a:tcPr marL="9525" marR="9525" marT="9525" marB="0" anchor="b"/>
                </a:tc>
                <a:tc>
                  <a:txBody>
                    <a:bodyPr/>
                    <a:lstStyle/>
                    <a:p>
                      <a:pPr algn="r" fontAlgn="b"/>
                      <a:r>
                        <a:rPr lang="en-US" sz="1800" u="none" strike="noStrike">
                          <a:effectLst/>
                        </a:rPr>
                        <a:t>373</a:t>
                      </a:r>
                      <a:endParaRPr lang="en-US" sz="1800" b="0" i="0" u="none" strike="noStrike">
                        <a:solidFill>
                          <a:srgbClr val="000000"/>
                        </a:solidFill>
                        <a:effectLst/>
                        <a:latin typeface="Calibri"/>
                      </a:endParaRPr>
                    </a:p>
                  </a:txBody>
                  <a:tcPr marL="9525" marR="9525" marT="9525" marB="0" anchor="b"/>
                </a:tc>
              </a:tr>
              <a:tr h="253636">
                <a:tc>
                  <a:txBody>
                    <a:bodyPr/>
                    <a:lstStyle/>
                    <a:p>
                      <a:pPr algn="r" fontAlgn="b"/>
                      <a:r>
                        <a:rPr lang="en-US" sz="1800" u="none" strike="noStrike">
                          <a:effectLst/>
                        </a:rPr>
                        <a:t>200</a:t>
                      </a:r>
                      <a:endParaRPr lang="en-US" sz="1800" b="0" i="0" u="none" strike="noStrike">
                        <a:solidFill>
                          <a:srgbClr val="000000"/>
                        </a:solidFill>
                        <a:effectLst/>
                        <a:latin typeface="Calibri"/>
                      </a:endParaRPr>
                    </a:p>
                  </a:txBody>
                  <a:tcPr marL="9525" marR="9525" marT="9525" marB="0" anchor="b"/>
                </a:tc>
                <a:tc>
                  <a:txBody>
                    <a:bodyPr/>
                    <a:lstStyle/>
                    <a:p>
                      <a:pPr algn="r" fontAlgn="b"/>
                      <a:r>
                        <a:rPr lang="en-US" sz="1800" u="none" strike="noStrike">
                          <a:effectLst/>
                        </a:rPr>
                        <a:t>377</a:t>
                      </a:r>
                      <a:endParaRPr lang="en-US" sz="1800" b="0" i="0" u="none" strike="noStrike">
                        <a:solidFill>
                          <a:srgbClr val="000000"/>
                        </a:solidFill>
                        <a:effectLst/>
                        <a:latin typeface="Calibri"/>
                      </a:endParaRPr>
                    </a:p>
                  </a:txBody>
                  <a:tcPr marL="9525" marR="9525" marT="9525" marB="0" anchor="b"/>
                </a:tc>
              </a:tr>
              <a:tr h="253636">
                <a:tc>
                  <a:txBody>
                    <a:bodyPr/>
                    <a:lstStyle/>
                    <a:p>
                      <a:pPr algn="r" fontAlgn="b"/>
                      <a:r>
                        <a:rPr lang="en-US" sz="1800" u="none" strike="noStrike">
                          <a:effectLst/>
                        </a:rPr>
                        <a:t>250</a:t>
                      </a:r>
                      <a:endParaRPr lang="en-US" sz="1800" b="0" i="0" u="none" strike="noStrike">
                        <a:solidFill>
                          <a:srgbClr val="000000"/>
                        </a:solidFill>
                        <a:effectLst/>
                        <a:latin typeface="Calibri"/>
                      </a:endParaRPr>
                    </a:p>
                  </a:txBody>
                  <a:tcPr marL="9525" marR="9525" marT="9525" marB="0" anchor="b"/>
                </a:tc>
                <a:tc>
                  <a:txBody>
                    <a:bodyPr/>
                    <a:lstStyle/>
                    <a:p>
                      <a:pPr algn="r" fontAlgn="b"/>
                      <a:r>
                        <a:rPr lang="en-US" sz="1800" u="none" strike="noStrike">
                          <a:effectLst/>
                        </a:rPr>
                        <a:t>391</a:t>
                      </a:r>
                      <a:endParaRPr lang="en-US" sz="1800" b="0" i="0" u="none" strike="noStrike">
                        <a:solidFill>
                          <a:srgbClr val="000000"/>
                        </a:solidFill>
                        <a:effectLst/>
                        <a:latin typeface="Calibri"/>
                      </a:endParaRPr>
                    </a:p>
                  </a:txBody>
                  <a:tcPr marL="9525" marR="9525" marT="9525" marB="0" anchor="b"/>
                </a:tc>
              </a:tr>
              <a:tr h="253636">
                <a:tc>
                  <a:txBody>
                    <a:bodyPr/>
                    <a:lstStyle/>
                    <a:p>
                      <a:pPr algn="r" fontAlgn="b"/>
                      <a:r>
                        <a:rPr lang="en-US" sz="1800" u="none" strike="noStrike">
                          <a:effectLst/>
                        </a:rPr>
                        <a:t>300</a:t>
                      </a:r>
                      <a:endParaRPr lang="en-US" sz="1800" b="0" i="0" u="none" strike="noStrike">
                        <a:solidFill>
                          <a:srgbClr val="000000"/>
                        </a:solidFill>
                        <a:effectLst/>
                        <a:latin typeface="Calibri"/>
                      </a:endParaRPr>
                    </a:p>
                  </a:txBody>
                  <a:tcPr marL="9525" marR="9525" marT="9525" marB="0" anchor="b"/>
                </a:tc>
                <a:tc>
                  <a:txBody>
                    <a:bodyPr/>
                    <a:lstStyle/>
                    <a:p>
                      <a:pPr algn="r" fontAlgn="b"/>
                      <a:r>
                        <a:rPr lang="en-US" sz="1800" u="none" strike="noStrike">
                          <a:effectLst/>
                        </a:rPr>
                        <a:t>403</a:t>
                      </a:r>
                      <a:endParaRPr lang="en-US" sz="1800" b="0" i="0" u="none" strike="noStrike">
                        <a:solidFill>
                          <a:srgbClr val="000000"/>
                        </a:solidFill>
                        <a:effectLst/>
                        <a:latin typeface="Calibri"/>
                      </a:endParaRPr>
                    </a:p>
                  </a:txBody>
                  <a:tcPr marL="9525" marR="9525" marT="9525" marB="0" anchor="b"/>
                </a:tc>
              </a:tr>
              <a:tr h="253636">
                <a:tc>
                  <a:txBody>
                    <a:bodyPr/>
                    <a:lstStyle/>
                    <a:p>
                      <a:pPr algn="r" fontAlgn="b"/>
                      <a:r>
                        <a:rPr lang="en-US" sz="1800" u="none" strike="noStrike">
                          <a:effectLst/>
                        </a:rPr>
                        <a:t>500</a:t>
                      </a:r>
                      <a:endParaRPr lang="en-US" sz="1800" b="0" i="0" u="none" strike="noStrike">
                        <a:solidFill>
                          <a:srgbClr val="000000"/>
                        </a:solidFill>
                        <a:effectLst/>
                        <a:latin typeface="Calibri"/>
                      </a:endParaRPr>
                    </a:p>
                  </a:txBody>
                  <a:tcPr marL="9525" marR="9525" marT="9525" marB="0" anchor="b"/>
                </a:tc>
                <a:tc>
                  <a:txBody>
                    <a:bodyPr/>
                    <a:lstStyle/>
                    <a:p>
                      <a:pPr algn="r" fontAlgn="b"/>
                      <a:r>
                        <a:rPr lang="en-US" sz="1800" u="none" strike="noStrike">
                          <a:effectLst/>
                        </a:rPr>
                        <a:t>428</a:t>
                      </a:r>
                      <a:endParaRPr lang="en-US" sz="1800" b="0" i="0" u="none" strike="noStrike">
                        <a:solidFill>
                          <a:srgbClr val="000000"/>
                        </a:solidFill>
                        <a:effectLst/>
                        <a:latin typeface="Calibri"/>
                      </a:endParaRPr>
                    </a:p>
                  </a:txBody>
                  <a:tcPr marL="9525" marR="9525" marT="9525" marB="0" anchor="b"/>
                </a:tc>
              </a:tr>
              <a:tr h="253636">
                <a:tc>
                  <a:txBody>
                    <a:bodyPr/>
                    <a:lstStyle/>
                    <a:p>
                      <a:pPr algn="r" fontAlgn="b"/>
                      <a:r>
                        <a:rPr lang="en-US" sz="1800" u="none" strike="noStrike">
                          <a:effectLst/>
                        </a:rPr>
                        <a:t>1000</a:t>
                      </a:r>
                      <a:endParaRPr lang="en-US" sz="1800" b="0" i="0" u="none" strike="noStrike">
                        <a:solidFill>
                          <a:srgbClr val="000000"/>
                        </a:solidFill>
                        <a:effectLst/>
                        <a:latin typeface="Calibri"/>
                      </a:endParaRPr>
                    </a:p>
                  </a:txBody>
                  <a:tcPr marL="9525" marR="9525" marT="9525" marB="0" anchor="b"/>
                </a:tc>
                <a:tc>
                  <a:txBody>
                    <a:bodyPr/>
                    <a:lstStyle/>
                    <a:p>
                      <a:pPr algn="r" fontAlgn="b"/>
                      <a:r>
                        <a:rPr lang="en-US" sz="1800" u="none" strike="noStrike">
                          <a:effectLst/>
                        </a:rPr>
                        <a:t>468</a:t>
                      </a:r>
                      <a:endParaRPr lang="en-US" sz="1800" b="0" i="0" u="none" strike="noStrike">
                        <a:solidFill>
                          <a:srgbClr val="000000"/>
                        </a:solidFill>
                        <a:effectLst/>
                        <a:latin typeface="Calibri"/>
                      </a:endParaRPr>
                    </a:p>
                  </a:txBody>
                  <a:tcPr marL="9525" marR="9525" marT="9525" marB="0" anchor="b"/>
                </a:tc>
              </a:tr>
              <a:tr h="253636">
                <a:tc>
                  <a:txBody>
                    <a:bodyPr/>
                    <a:lstStyle/>
                    <a:p>
                      <a:pPr algn="r" fontAlgn="b"/>
                      <a:r>
                        <a:rPr lang="en-US" sz="1800" u="none" strike="noStrike" dirty="0">
                          <a:effectLst/>
                        </a:rPr>
                        <a:t>1169</a:t>
                      </a:r>
                      <a:endParaRPr lang="en-US" sz="1800" b="0" i="0" u="none" strike="noStrike" dirty="0">
                        <a:solidFill>
                          <a:srgbClr val="000000"/>
                        </a:solidFill>
                        <a:effectLst/>
                        <a:latin typeface="Calibri"/>
                      </a:endParaRPr>
                    </a:p>
                  </a:txBody>
                  <a:tcPr marL="9525" marR="9525" marT="9525" marB="0" anchor="b"/>
                </a:tc>
                <a:tc>
                  <a:txBody>
                    <a:bodyPr/>
                    <a:lstStyle/>
                    <a:p>
                      <a:pPr algn="r" fontAlgn="b"/>
                      <a:r>
                        <a:rPr lang="en-US" sz="1800" u="none" strike="noStrike" dirty="0">
                          <a:effectLst/>
                        </a:rPr>
                        <a:t>473</a:t>
                      </a:r>
                      <a:endParaRPr lang="en-US" sz="18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37216551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919</TotalTime>
  <Words>1606</Words>
  <Application>Microsoft Office PowerPoint</Application>
  <PresentationFormat>On-screen Show (4:3)</PresentationFormat>
  <Paragraphs>167</Paragraphs>
  <Slides>20</Slides>
  <Notes>15</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Systematic Landscape Conservation in Italy</vt:lpstr>
      <vt:lpstr>Research Question</vt:lpstr>
      <vt:lpstr>Motivation</vt:lpstr>
      <vt:lpstr>About Natura 2000</vt:lpstr>
      <vt:lpstr>Methods</vt:lpstr>
      <vt:lpstr>Linear Integer Programming Methods</vt:lpstr>
      <vt:lpstr>Data</vt:lpstr>
      <vt:lpstr>My Process</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lpstr>Extensions</vt:lpstr>
      <vt:lpstr>Acknowledgements</vt:lpstr>
    </vt:vector>
  </TitlesOfParts>
  <Company>Colby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Systematic Landscape Conservation in Italy</dc:title>
  <dc:creator>Windows User</dc:creator>
  <cp:lastModifiedBy>zachary</cp:lastModifiedBy>
  <cp:revision>31</cp:revision>
  <cp:lastPrinted>2014-07-22T16:06:13Z</cp:lastPrinted>
  <dcterms:created xsi:type="dcterms:W3CDTF">2014-07-22T13:08:25Z</dcterms:created>
  <dcterms:modified xsi:type="dcterms:W3CDTF">2014-07-24T00:27:04Z</dcterms:modified>
</cp:coreProperties>
</file>