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CAD"/>
    <a:srgbClr val="FAFAFA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120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02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9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43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19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8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06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55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96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98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5F00-9CF5-4FD6-BD8C-94B40EC1364D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52F1-1AC0-4051-A251-E61CC907C81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86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714431" y="3102233"/>
            <a:ext cx="6774024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714431" y="3102233"/>
            <a:ext cx="89094" cy="634482"/>
          </a:xfrm>
          <a:prstGeom prst="rect">
            <a:avLst/>
          </a:prstGeom>
          <a:solidFill>
            <a:srgbClr val="015C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9050713" y="3331369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5263620-F0AE-BA1F-117A-4E3DB9697469}"/>
              </a:ext>
            </a:extLst>
          </p:cNvPr>
          <p:cNvSpPr txBox="1"/>
          <p:nvPr/>
        </p:nvSpPr>
        <p:spPr>
          <a:xfrm>
            <a:off x="3048000" y="197435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i="1" kern="0" dirty="0" smtClean="0">
                <a:ln w="9525">
                  <a:noFill/>
                </a:ln>
                <a:latin typeface="Spoqa Han Sans Neo Medium" pitchFamily="50" charset="-128"/>
                <a:ea typeface="Spoqa Han Sans Neo Medium" pitchFamily="50" charset="-128"/>
              </a:rPr>
              <a:t>SSAFY </a:t>
            </a:r>
            <a:r>
              <a:rPr lang="ko-KR" altLang="en-US" sz="2800" i="1" kern="0" dirty="0" smtClean="0">
                <a:ln w="9525">
                  <a:noFill/>
                </a:ln>
                <a:latin typeface="Spoqa Han Sans Neo Medium" pitchFamily="50" charset="-128"/>
                <a:ea typeface="Spoqa Han Sans Neo Medium" pitchFamily="50" charset="-128"/>
              </a:rPr>
              <a:t>특화 프로젝트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kern="0" dirty="0" smtClean="0">
                <a:latin typeface="Spoqa Han Sans Neo Medium" pitchFamily="50" charset="-128"/>
                <a:ea typeface="Spoqa Han Sans Neo Medium" pitchFamily="50" charset="-128"/>
              </a:rPr>
              <a:t>SSAFY 8th Specialized Project</a:t>
            </a:r>
            <a:endParaRPr lang="ko-KR" altLang="en-US" dirty="0">
              <a:latin typeface="Spoqa Han Sans Neo Medium" pitchFamily="50" charset="-128"/>
              <a:ea typeface="Spoqa Han Sans Neo Medium" pitchFamily="50" charset="-128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7485EB-4C2F-4A7C-989F-10C658617C5B}"/>
              </a:ext>
            </a:extLst>
          </p:cNvPr>
          <p:cNvSpPr/>
          <p:nvPr/>
        </p:nvSpPr>
        <p:spPr>
          <a:xfrm>
            <a:off x="2999106" y="3237092"/>
            <a:ext cx="1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2D079-F557-B469-7AF0-BEE2D20743A2}"/>
              </a:ext>
            </a:extLst>
          </p:cNvPr>
          <p:cNvSpPr txBox="1"/>
          <p:nvPr/>
        </p:nvSpPr>
        <p:spPr>
          <a:xfrm>
            <a:off x="3048000" y="3244334"/>
            <a:ext cx="578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C206 (</a:t>
            </a:r>
            <a:r>
              <a:rPr lang="ko-KR" altLang="en-US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강주형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, </a:t>
            </a:r>
            <a:r>
              <a:rPr lang="ko-KR" altLang="en-US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김양재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, </a:t>
            </a:r>
            <a:r>
              <a:rPr lang="ko-KR" altLang="en-US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문영식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, </a:t>
            </a:r>
            <a:r>
              <a:rPr lang="ko-KR" altLang="en-US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박시형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, </a:t>
            </a:r>
            <a:r>
              <a:rPr lang="ko-KR" altLang="en-US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배중권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, </a:t>
            </a:r>
            <a:r>
              <a:rPr lang="ko-KR" altLang="en-US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이광용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bg2">
                    <a:lumMod val="50000"/>
                  </a:schemeClr>
                </a:solidFill>
                <a:latin typeface="Spoqa Han Sans Neo Medium" pitchFamily="50" charset="-128"/>
                <a:ea typeface="Spoqa Han Sans Neo Medium" pitchFamily="50" charset="-128"/>
              </a:rPr>
              <a:t>)</a:t>
            </a:r>
            <a:endParaRPr lang="en-US" altLang="ko-KR" i="1" kern="0" dirty="0">
              <a:ln w="9525">
                <a:noFill/>
              </a:ln>
              <a:solidFill>
                <a:schemeClr val="bg2">
                  <a:lumMod val="50000"/>
                </a:schemeClr>
              </a:solidFill>
              <a:latin typeface="Spoqa Han Sans Neo Medium" pitchFamily="50" charset="-128"/>
              <a:ea typeface="Spoqa Han Sans Neo Medium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7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13711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 smtClean="0">
                <a:ln w="9525">
                  <a:noFill/>
                </a:ln>
                <a:solidFill>
                  <a:schemeClr val="tx1"/>
                </a:solidFill>
                <a:latin typeface="Spoqa Han Sans Neo Bold" panose="020B0800000000000000" pitchFamily="34" charset="-128"/>
                <a:ea typeface="Spoqa Han Sans Neo Bold" panose="020B0800000000000000" pitchFamily="34" charset="-128"/>
              </a:rPr>
              <a:t>아이디어  선정</a:t>
            </a:r>
            <a:endParaRPr lang="ko-KR" altLang="en-US" dirty="0">
              <a:solidFill>
                <a:schemeClr val="tx1"/>
              </a:solidFill>
              <a:latin typeface="Spoqa Han Sans Neo Bold" panose="020B0800000000000000" pitchFamily="34" charset="-128"/>
              <a:ea typeface="Spoqa Han Sans Neo Bold" panose="020B08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015C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4AA57E-01D3-B29D-7D00-4431734C84E3}"/>
              </a:ext>
            </a:extLst>
          </p:cNvPr>
          <p:cNvSpPr/>
          <p:nvPr/>
        </p:nvSpPr>
        <p:spPr>
          <a:xfrm>
            <a:off x="1430677" y="1475670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1430677" y="3129835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1430677" y="4784000"/>
            <a:ext cx="9330646" cy="129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3205633" y="1753969"/>
            <a:ext cx="57807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데이터의 </a:t>
            </a:r>
            <a:r>
              <a:rPr lang="ko-KR" altLang="en-US" sz="2800" b="1" dirty="0" smtClean="0">
                <a:solidFill>
                  <a:srgbClr val="015CAD"/>
                </a:solidFill>
              </a:rPr>
              <a:t>실시간성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을 확보할 수 있는가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?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2240311" y="3408134"/>
            <a:ext cx="80161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획득한 데이터에서 </a:t>
            </a:r>
            <a:r>
              <a:rPr lang="ko-KR" altLang="en-US" sz="2800" b="1" dirty="0" smtClean="0">
                <a:solidFill>
                  <a:srgbClr val="015CAD"/>
                </a:solidFill>
              </a:rPr>
              <a:t>유의미한 정보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를 도출할 수 있는가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?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2713035" y="5062299"/>
            <a:ext cx="6765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기존 서비스에 대해 </a:t>
            </a:r>
            <a:r>
              <a:rPr lang="ko-KR" altLang="en-US" sz="2800" b="1" dirty="0" smtClean="0">
                <a:solidFill>
                  <a:srgbClr val="015CAD"/>
                </a:solidFill>
              </a:rPr>
              <a:t>차별성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을 가질 수 있는가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61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-11575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 smtClean="0">
                <a:ln w="9525">
                  <a:noFill/>
                </a:ln>
                <a:solidFill>
                  <a:schemeClr val="tx1"/>
                </a:solidFill>
                <a:latin typeface="Spoqa Han Sans Neo Bold" panose="020B0800000000000000" pitchFamily="34" charset="-128"/>
                <a:ea typeface="Spoqa Han Sans Neo Bold" panose="020B0800000000000000" pitchFamily="34" charset="-128"/>
              </a:rPr>
              <a:t>아이디어  선정</a:t>
            </a:r>
            <a:endParaRPr lang="ko-KR" altLang="en-US" dirty="0">
              <a:solidFill>
                <a:schemeClr val="tx1"/>
              </a:solidFill>
              <a:latin typeface="Spoqa Han Sans Neo Bold" panose="020B0800000000000000" pitchFamily="34" charset="-128"/>
              <a:ea typeface="Spoqa Han Sans Neo Bold" panose="020B08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015C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1430677" y="1475670"/>
            <a:ext cx="9330646" cy="1295262"/>
            <a:chOff x="1430677" y="1475670"/>
            <a:chExt cx="9330646" cy="129526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4AA57E-01D3-B29D-7D00-4431734C84E3}"/>
                </a:ext>
              </a:extLst>
            </p:cNvPr>
            <p:cNvSpPr/>
            <p:nvPr/>
          </p:nvSpPr>
          <p:spPr>
            <a:xfrm>
              <a:off x="1430677" y="1475670"/>
              <a:ext cx="9330646" cy="1295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rgbClr val="5B4BB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8EAB8C-2D7F-1CF7-3989-C7C4C3317676}"/>
                </a:ext>
              </a:extLst>
            </p:cNvPr>
            <p:cNvSpPr/>
            <p:nvPr/>
          </p:nvSpPr>
          <p:spPr>
            <a:xfrm>
              <a:off x="1430677" y="1475670"/>
              <a:ext cx="1295262" cy="12952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8">
              <a:extLst>
                <a:ext uri="{FF2B5EF4-FFF2-40B4-BE49-F238E27FC236}">
                  <a16:creationId xmlns:a16="http://schemas.microsoft.com/office/drawing/2014/main" id="{5BE8D514-A95B-8174-F9B3-4483D37D9010}"/>
                </a:ext>
              </a:extLst>
            </p:cNvPr>
            <p:cNvSpPr/>
            <p:nvPr/>
          </p:nvSpPr>
          <p:spPr>
            <a:xfrm>
              <a:off x="9337990" y="2259008"/>
              <a:ext cx="1167449" cy="3173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white"/>
                  </a:solidFill>
                </a:rPr>
                <a:t>부적합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BFEB10-9611-8B42-C89B-6BA264D92D85}"/>
                </a:ext>
              </a:extLst>
            </p:cNvPr>
            <p:cNvSpPr/>
            <p:nvPr/>
          </p:nvSpPr>
          <p:spPr>
            <a:xfrm>
              <a:off x="2987670" y="1569303"/>
              <a:ext cx="751192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실시간 사업용 차량 운행 기록 시각화 서비스 → 데이터셋 확보 실패</a:t>
              </a:r>
              <a:endParaRPr lang="en-US" altLang="ko-KR" sz="1600" b="1" dirty="0" smtClean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화물차 및 사업용 차량이 자주 지나다니는 위치를 시각화하여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도로 보수 공사 및 과적 차량 단속에 이용할 수 있도록 한다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 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430677" y="3129835"/>
            <a:ext cx="9330646" cy="1295262"/>
            <a:chOff x="1430677" y="3074515"/>
            <a:chExt cx="9330646" cy="129526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CD09CC3-1468-B005-B813-BC2C2B7E7DE0}"/>
                </a:ext>
              </a:extLst>
            </p:cNvPr>
            <p:cNvSpPr/>
            <p:nvPr/>
          </p:nvSpPr>
          <p:spPr>
            <a:xfrm>
              <a:off x="1430677" y="3074515"/>
              <a:ext cx="9330646" cy="1295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rgbClr val="5B4BB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29E754D-AE17-1634-517C-3FE3FFFE0C01}"/>
                </a:ext>
              </a:extLst>
            </p:cNvPr>
            <p:cNvSpPr/>
            <p:nvPr/>
          </p:nvSpPr>
          <p:spPr>
            <a:xfrm>
              <a:off x="1430677" y="3074515"/>
              <a:ext cx="1295262" cy="12952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46">
              <a:extLst>
                <a:ext uri="{FF2B5EF4-FFF2-40B4-BE49-F238E27FC236}">
                  <a16:creationId xmlns:a16="http://schemas.microsoft.com/office/drawing/2014/main" id="{38B2B868-422B-86C0-D621-A029C22A2BEE}"/>
                </a:ext>
              </a:extLst>
            </p:cNvPr>
            <p:cNvSpPr/>
            <p:nvPr/>
          </p:nvSpPr>
          <p:spPr>
            <a:xfrm>
              <a:off x="9332142" y="3857560"/>
              <a:ext cx="1167449" cy="3173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white"/>
                  </a:solidFill>
                </a:rPr>
                <a:t>부적합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C172DA-B525-30A7-FFE2-1C9B7B98977D}"/>
                </a:ext>
              </a:extLst>
            </p:cNvPr>
            <p:cNvSpPr/>
            <p:nvPr/>
          </p:nvSpPr>
          <p:spPr>
            <a:xfrm>
              <a:off x="2993519" y="3184218"/>
              <a:ext cx="750607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해외 여행 정보 제공 서비스 → 차별성 확보 실패</a:t>
              </a:r>
              <a:endParaRPr lang="en-US" altLang="ko-KR" sz="1600" b="1" dirty="0" smtClean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해외 뉴스 및 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SNS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크롤링을 통해 해외 여행지 정보와 이슈를 알려준다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해외 지하철 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API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및 기상 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API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활용할 수 있을 것으로 예상된다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430677" y="4786249"/>
            <a:ext cx="9330646" cy="1295262"/>
            <a:chOff x="1430677" y="4786249"/>
            <a:chExt cx="9330646" cy="129526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CD09CC3-1468-B005-B813-BC2C2B7E7DE0}"/>
                </a:ext>
              </a:extLst>
            </p:cNvPr>
            <p:cNvSpPr/>
            <p:nvPr/>
          </p:nvSpPr>
          <p:spPr>
            <a:xfrm>
              <a:off x="1430677" y="4786249"/>
              <a:ext cx="9330646" cy="1295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rgbClr val="5B4BB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29E754D-AE17-1634-517C-3FE3FFFE0C01}"/>
                </a:ext>
              </a:extLst>
            </p:cNvPr>
            <p:cNvSpPr/>
            <p:nvPr/>
          </p:nvSpPr>
          <p:spPr>
            <a:xfrm>
              <a:off x="1430677" y="4786249"/>
              <a:ext cx="1295262" cy="1295262"/>
            </a:xfrm>
            <a:prstGeom prst="rect">
              <a:avLst/>
            </a:prstGeom>
            <a:solidFill>
              <a:srgbClr val="015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모서리가 둥근 직사각형 46">
              <a:extLst>
                <a:ext uri="{FF2B5EF4-FFF2-40B4-BE49-F238E27FC236}">
                  <a16:creationId xmlns:a16="http://schemas.microsoft.com/office/drawing/2014/main" id="{38B2B868-422B-86C0-D621-A029C22A2BEE}"/>
                </a:ext>
              </a:extLst>
            </p:cNvPr>
            <p:cNvSpPr/>
            <p:nvPr/>
          </p:nvSpPr>
          <p:spPr>
            <a:xfrm>
              <a:off x="9332141" y="5599991"/>
              <a:ext cx="1167449" cy="317330"/>
            </a:xfrm>
            <a:prstGeom prst="rect">
              <a:avLst/>
            </a:prstGeom>
            <a:solidFill>
              <a:srgbClr val="015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prstClr val="white"/>
                  </a:solidFill>
                </a:rPr>
                <a:t>적합</a:t>
              </a:r>
              <a:endParaRPr lang="en-US" altLang="ko-K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AC172DA-B525-30A7-FFE2-1C9B7B98977D}"/>
                </a:ext>
              </a:extLst>
            </p:cNvPr>
            <p:cNvSpPr/>
            <p:nvPr/>
          </p:nvSpPr>
          <p:spPr>
            <a:xfrm>
              <a:off x="2993519" y="4895952"/>
              <a:ext cx="750607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뉴스 트렌드 분석 서비스</a:t>
              </a:r>
              <a:endParaRPr lang="en-US" altLang="ko-KR" sz="16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언론사별 기사들에 대한 크롤링을 통해 일간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주간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월간 핫이슈를 선정한다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각 기자들이 작성한 뉴스들을 분석하여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기자별 분석자료를 제공한다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endPara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53" y="1782816"/>
            <a:ext cx="979109" cy="68767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84" y1="40547" x2="43984" y2="40547"/>
                        <a14:foregroundMark x1="46797" y1="46641" x2="46797" y2="46641"/>
                        <a14:foregroundMark x1="47031" y1="51563" x2="47031" y2="51563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5" t="22299" r="22092" b="17302"/>
          <a:stretch/>
        </p:blipFill>
        <p:spPr>
          <a:xfrm>
            <a:off x="1663016" y="4980490"/>
            <a:ext cx="830581" cy="90678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70" y="3322992"/>
            <a:ext cx="871672" cy="8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9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 smtClean="0">
                <a:ln w="9525">
                  <a:noFill/>
                </a:ln>
                <a:solidFill>
                  <a:schemeClr val="tx1"/>
                </a:solidFill>
                <a:latin typeface="Spoqa Han Sans Neo Bold" panose="020B0800000000000000" pitchFamily="34" charset="-128"/>
                <a:ea typeface="Spoqa Han Sans Neo Bold" panose="020B0800000000000000" pitchFamily="34" charset="-128"/>
              </a:rPr>
              <a:t>기획 의도</a:t>
            </a:r>
            <a:endParaRPr lang="ko-KR" altLang="en-US" dirty="0">
              <a:solidFill>
                <a:schemeClr val="tx1"/>
              </a:solidFill>
              <a:latin typeface="Spoqa Han Sans Neo Bold" panose="020B0800000000000000" pitchFamily="34" charset="-128"/>
              <a:ea typeface="Spoqa Han Sans Neo Bold" panose="020B08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015C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295081" y="1475670"/>
            <a:ext cx="11601838" cy="1270052"/>
            <a:chOff x="295081" y="1475670"/>
            <a:chExt cx="11601838" cy="127005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A4AA57E-01D3-B29D-7D00-4431734C84E3}"/>
                </a:ext>
              </a:extLst>
            </p:cNvPr>
            <p:cNvSpPr/>
            <p:nvPr/>
          </p:nvSpPr>
          <p:spPr>
            <a:xfrm>
              <a:off x="295081" y="1475670"/>
              <a:ext cx="11601838" cy="1270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rgbClr val="5B4BB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081" y="1476768"/>
              <a:ext cx="9772650" cy="1238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95081" y="3081708"/>
            <a:ext cx="11601838" cy="1270052"/>
            <a:chOff x="295081" y="3023835"/>
            <a:chExt cx="11601838" cy="127005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4AA57E-01D3-B29D-7D00-4431734C84E3}"/>
                </a:ext>
              </a:extLst>
            </p:cNvPr>
            <p:cNvSpPr/>
            <p:nvPr/>
          </p:nvSpPr>
          <p:spPr>
            <a:xfrm>
              <a:off x="295081" y="3023835"/>
              <a:ext cx="11601838" cy="1270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rgbClr val="5B4BB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175" y="3036587"/>
              <a:ext cx="6962775" cy="125730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295081" y="4687746"/>
            <a:ext cx="11601838" cy="1886673"/>
            <a:chOff x="295081" y="4687746"/>
            <a:chExt cx="11601838" cy="188667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A4AA57E-01D3-B29D-7D00-4431734C84E3}"/>
                </a:ext>
              </a:extLst>
            </p:cNvPr>
            <p:cNvSpPr/>
            <p:nvPr/>
          </p:nvSpPr>
          <p:spPr>
            <a:xfrm>
              <a:off x="295081" y="4687746"/>
              <a:ext cx="11601838" cy="1886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rgbClr val="5B4BB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95081" y="4854794"/>
              <a:ext cx="10626726" cy="1552575"/>
              <a:chOff x="295081" y="4572000"/>
              <a:chExt cx="10626726" cy="155257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4"/>
              <a:srcRect l="1" r="37409"/>
              <a:stretch/>
            </p:blipFill>
            <p:spPr>
              <a:xfrm>
                <a:off x="295081" y="4572000"/>
                <a:ext cx="9854759" cy="1552575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 rotWithShape="1">
              <a:blip r:embed="rId4"/>
              <a:srcRect l="-133" t="74335" r="63674" b="798"/>
              <a:stretch/>
            </p:blipFill>
            <p:spPr>
              <a:xfrm>
                <a:off x="5181406" y="5738494"/>
                <a:ext cx="5740401" cy="386081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 rotWithShape="1">
              <a:blip r:embed="rId4"/>
              <a:srcRect l="62505" t="54045" r="6086" b="23706"/>
              <a:stretch/>
            </p:blipFill>
            <p:spPr>
              <a:xfrm>
                <a:off x="384176" y="5715000"/>
                <a:ext cx="4947920" cy="345440"/>
              </a:xfrm>
              <a:prstGeom prst="rect">
                <a:avLst/>
              </a:prstGeom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10067731" y="4572000"/>
                <a:ext cx="854076" cy="116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01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 smtClean="0">
                <a:ln w="9525">
                  <a:noFill/>
                </a:ln>
                <a:solidFill>
                  <a:schemeClr val="tx1"/>
                </a:solidFill>
                <a:latin typeface="Spoqa Han Sans Neo Bold" panose="020B0800000000000000" pitchFamily="34" charset="-128"/>
                <a:ea typeface="Spoqa Han Sans Neo Bold" panose="020B0800000000000000" pitchFamily="34" charset="-128"/>
              </a:rPr>
              <a:t>메인 기능</a:t>
            </a:r>
            <a:endParaRPr lang="ko-KR" altLang="en-US" dirty="0">
              <a:solidFill>
                <a:schemeClr val="tx1"/>
              </a:solidFill>
              <a:latin typeface="Spoqa Han Sans Neo Bold" panose="020B0800000000000000" pitchFamily="34" charset="-128"/>
              <a:ea typeface="Spoqa Han Sans Neo Bold" panose="020B08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015C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1430677" y="1475670"/>
            <a:ext cx="9330646" cy="1295262"/>
            <a:chOff x="1430677" y="1475670"/>
            <a:chExt cx="9330646" cy="129526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A4AA57E-01D3-B29D-7D00-4431734C84E3}"/>
                </a:ext>
              </a:extLst>
            </p:cNvPr>
            <p:cNvSpPr/>
            <p:nvPr/>
          </p:nvSpPr>
          <p:spPr>
            <a:xfrm>
              <a:off x="1430677" y="1475670"/>
              <a:ext cx="9330646" cy="1295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rgbClr val="5B4BB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8EAB8C-2D7F-1CF7-3989-C7C4C3317676}"/>
                </a:ext>
              </a:extLst>
            </p:cNvPr>
            <p:cNvSpPr/>
            <p:nvPr/>
          </p:nvSpPr>
          <p:spPr>
            <a:xfrm>
              <a:off x="1430677" y="1475670"/>
              <a:ext cx="1295262" cy="1295262"/>
            </a:xfrm>
            <a:prstGeom prst="rect">
              <a:avLst/>
            </a:prstGeom>
            <a:solidFill>
              <a:srgbClr val="015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5BFEB10-9611-8B42-C89B-6BA264D92D85}"/>
                </a:ext>
              </a:extLst>
            </p:cNvPr>
            <p:cNvSpPr/>
            <p:nvPr/>
          </p:nvSpPr>
          <p:spPr>
            <a:xfrm>
              <a:off x="2987670" y="1569303"/>
              <a:ext cx="751192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가치 중립적 정보 제공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특정 언론사에 편향되지 않은 정보를 랜덤으로 배치하여 제공한다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기사별 댓글 및 평가를 제거함으로써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객관적인 정보 선택이 가능하도록 한다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430677" y="3129835"/>
            <a:ext cx="9330646" cy="1295262"/>
            <a:chOff x="1430677" y="3074515"/>
            <a:chExt cx="9330646" cy="129526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CD09CC3-1468-B005-B813-BC2C2B7E7DE0}"/>
                </a:ext>
              </a:extLst>
            </p:cNvPr>
            <p:cNvSpPr/>
            <p:nvPr/>
          </p:nvSpPr>
          <p:spPr>
            <a:xfrm>
              <a:off x="1430677" y="3074515"/>
              <a:ext cx="9330646" cy="1295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rgbClr val="5B4BB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29E754D-AE17-1634-517C-3FE3FFFE0C01}"/>
                </a:ext>
              </a:extLst>
            </p:cNvPr>
            <p:cNvSpPr/>
            <p:nvPr/>
          </p:nvSpPr>
          <p:spPr>
            <a:xfrm>
              <a:off x="1430677" y="3074515"/>
              <a:ext cx="1295262" cy="1295262"/>
            </a:xfrm>
            <a:prstGeom prst="rect">
              <a:avLst/>
            </a:prstGeom>
            <a:solidFill>
              <a:srgbClr val="015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C172DA-B525-30A7-FFE2-1C9B7B98977D}"/>
                </a:ext>
              </a:extLst>
            </p:cNvPr>
            <p:cNvSpPr/>
            <p:nvPr/>
          </p:nvSpPr>
          <p:spPr>
            <a:xfrm>
              <a:off x="2993519" y="3184218"/>
              <a:ext cx="750607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뉴스 트렌드 분석 및 시각화</a:t>
              </a:r>
              <a:endParaRPr lang="en-US" altLang="ko-KR" sz="1600" b="1" dirty="0" smtClean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각 언론사별 업로드되는 기사들을 일정 주기로 크롤링하여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최신 트렌드를</a:t>
              </a:r>
              <a:endPara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쉽게 파악할 수 있도록 시각화하여 제공한다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30677" y="4786249"/>
            <a:ext cx="9330646" cy="1295262"/>
            <a:chOff x="1430677" y="4786249"/>
            <a:chExt cx="9330646" cy="12952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CD09CC3-1468-B005-B813-BC2C2B7E7DE0}"/>
                </a:ext>
              </a:extLst>
            </p:cNvPr>
            <p:cNvSpPr/>
            <p:nvPr/>
          </p:nvSpPr>
          <p:spPr>
            <a:xfrm>
              <a:off x="1430677" y="4786249"/>
              <a:ext cx="9330646" cy="1295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rgbClr val="5B4BB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29E754D-AE17-1634-517C-3FE3FFFE0C01}"/>
                </a:ext>
              </a:extLst>
            </p:cNvPr>
            <p:cNvSpPr/>
            <p:nvPr/>
          </p:nvSpPr>
          <p:spPr>
            <a:xfrm>
              <a:off x="1430677" y="4786249"/>
              <a:ext cx="1295262" cy="1295262"/>
            </a:xfrm>
            <a:prstGeom prst="rect">
              <a:avLst/>
            </a:prstGeom>
            <a:solidFill>
              <a:srgbClr val="015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AC172DA-B525-30A7-FFE2-1C9B7B98977D}"/>
                </a:ext>
              </a:extLst>
            </p:cNvPr>
            <p:cNvSpPr/>
            <p:nvPr/>
          </p:nvSpPr>
          <p:spPr>
            <a:xfrm>
              <a:off x="2993519" y="4895952"/>
              <a:ext cx="750607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기사 작성 패턴 분석</a:t>
              </a:r>
              <a:endParaRPr lang="en-US" altLang="ko-KR" sz="1600" b="1" dirty="0" smtClean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기자나 언론사별로 작성한 기사들을 분석하여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자주 쓰인 키워드를 분석하고</a:t>
              </a:r>
              <a:endPara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관련 통계자료를 시각화하여 제공한다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766" y1="23828" x2="9766" y2="23828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33" y="1778437"/>
            <a:ext cx="678542" cy="6785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452" y1="32369" x2="39452" y2="32369"/>
                        <a14:foregroundMark x1="28341" y1="71790" x2="28341" y2="71790"/>
                        <a14:foregroundMark x1="38486" y1="67089" x2="38486" y2="67089"/>
                        <a14:foregroundMark x1="55233" y1="66908" x2="55233" y2="66908"/>
                        <a14:foregroundMark x1="70531" y1="60217" x2="70531" y2="60217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2842" y="3277116"/>
            <a:ext cx="1123750" cy="10006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429" b="56000" l="15429" r="84857">
                        <a14:foregroundMark x1="39429" y1="25857" x2="39429" y2="25857"/>
                        <a14:foregroundMark x1="44571" y1="26857" x2="44571" y2="26857"/>
                        <a14:foregroundMark x1="54143" y1="25714" x2="54143" y2="25714"/>
                        <a14:foregroundMark x1="66286" y1="25000" x2="66286" y2="25000"/>
                        <a14:foregroundMark x1="74286" y1="31429" x2="74286" y2="31429"/>
                        <a14:foregroundMark x1="43429" y1="31429" x2="43429" y2="31429"/>
                        <a14:foregroundMark x1="28429" y1="31429" x2="28429" y2="31429"/>
                        <a14:foregroundMark x1="27000" y1="35714" x2="27000" y2="35714"/>
                        <a14:foregroundMark x1="25571" y1="40571" x2="25571" y2="40571"/>
                        <a14:foregroundMark x1="34429" y1="46000" x2="34429" y2="46000"/>
                        <a14:foregroundMark x1="46857" y1="51857" x2="46857" y2="51857"/>
                        <a14:foregroundMark x1="57143" y1="45571" x2="57143" y2="45571"/>
                        <a14:foregroundMark x1="74714" y1="36143" x2="74714" y2="36143"/>
                        <a14:foregroundMark x1="76857" y1="40714" x2="76857" y2="40714"/>
                        <a14:foregroundMark x1="69000" y1="45714" x2="69000" y2="45714"/>
                        <a14:foregroundMark x1="65000" y1="50286" x2="65000" y2="50286"/>
                        <a14:foregroundMark x1="55429" y1="50857" x2="55429" y2="50857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49" t="21833" r="13139" b="41884"/>
          <a:stretch/>
        </p:blipFill>
        <p:spPr>
          <a:xfrm>
            <a:off x="1594128" y="5209114"/>
            <a:ext cx="967951" cy="4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 smtClean="0">
                <a:ln w="9525">
                  <a:noFill/>
                </a:ln>
                <a:solidFill>
                  <a:schemeClr val="tx1"/>
                </a:solidFill>
                <a:latin typeface="Spoqa Han Sans Neo Bold" panose="020B0800000000000000" pitchFamily="34" charset="-128"/>
                <a:ea typeface="Spoqa Han Sans Neo Bold" panose="020B0800000000000000" pitchFamily="34" charset="-128"/>
              </a:rPr>
              <a:t>서비스 소개</a:t>
            </a:r>
            <a:endParaRPr lang="ko-KR" altLang="en-US" dirty="0">
              <a:solidFill>
                <a:schemeClr val="tx1"/>
              </a:solidFill>
              <a:latin typeface="Spoqa Han Sans Neo Bold" panose="020B0800000000000000" pitchFamily="34" charset="-128"/>
              <a:ea typeface="Spoqa Han Sans Neo Bold" panose="020B08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015C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5CAD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430677" y="1475670"/>
            <a:ext cx="9330646" cy="1295262"/>
            <a:chOff x="1430677" y="4786249"/>
            <a:chExt cx="9330646" cy="1295262"/>
          </a:xfrm>
        </p:grpSpPr>
        <p:grpSp>
          <p:nvGrpSpPr>
            <p:cNvPr id="59" name="그룹 58"/>
            <p:cNvGrpSpPr/>
            <p:nvPr/>
          </p:nvGrpSpPr>
          <p:grpSpPr>
            <a:xfrm>
              <a:off x="1430677" y="4786249"/>
              <a:ext cx="9330646" cy="1295262"/>
              <a:chOff x="1430677" y="4786249"/>
              <a:chExt cx="9330646" cy="129526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CD09CC3-1468-B005-B813-BC2C2B7E7DE0}"/>
                  </a:ext>
                </a:extLst>
              </p:cNvPr>
              <p:cNvSpPr/>
              <p:nvPr/>
            </p:nvSpPr>
            <p:spPr>
              <a:xfrm>
                <a:off x="1430677" y="4786249"/>
                <a:ext cx="9330646" cy="1295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srgbClr val="5B4BB9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29E754D-AE17-1634-517C-3FE3FFFE0C01}"/>
                  </a:ext>
                </a:extLst>
              </p:cNvPr>
              <p:cNvSpPr/>
              <p:nvPr/>
            </p:nvSpPr>
            <p:spPr>
              <a:xfrm>
                <a:off x="1430677" y="4786249"/>
                <a:ext cx="1295262" cy="1295262"/>
              </a:xfrm>
              <a:prstGeom prst="rect">
                <a:avLst/>
              </a:prstGeom>
              <a:solidFill>
                <a:srgbClr val="015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AC172DA-B525-30A7-FFE2-1C9B7B98977D}"/>
                  </a:ext>
                </a:extLst>
              </p:cNvPr>
              <p:cNvSpPr/>
              <p:nvPr/>
            </p:nvSpPr>
            <p:spPr>
              <a:xfrm>
                <a:off x="2993519" y="4895952"/>
                <a:ext cx="750607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 smtClean="0">
                    <a:solidFill>
                      <a:srgbClr val="44546A">
                        <a:lumMod val="75000"/>
                      </a:srgbClr>
                    </a:solidFill>
                  </a:rPr>
                  <a:t>뉴스 트렌드 분석 서비스</a:t>
                </a:r>
                <a:endParaRPr lang="en-US" altLang="ko-KR" sz="1600" b="1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언론사별 기사들에 대한 크롤링을 통해 일간</a:t>
                </a:r>
                <a:r>
                  <a:rPr lang="en-US" altLang="ko-KR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주간</a:t>
                </a:r>
                <a:r>
                  <a:rPr lang="en-US" altLang="ko-KR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월간 핫이슈를 선정한다</a:t>
                </a:r>
                <a:r>
                  <a:rPr lang="en-US" altLang="ko-KR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각 기자들이 작성한 뉴스들을 분석하여</a:t>
                </a:r>
                <a:r>
                  <a:rPr lang="en-US" altLang="ko-KR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기자별 분석자료를 제공한다</a:t>
                </a:r>
                <a:r>
                  <a:rPr lang="en-US" altLang="ko-KR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  <a:r>
                  <a:rPr lang="ko-KR" altLang="en-US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endPara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984" y1="40547" x2="43984" y2="40547"/>
                          <a14:foregroundMark x1="46797" y1="46641" x2="46797" y2="46641"/>
                          <a14:foregroundMark x1="47031" y1="51563" x2="47031" y2="51563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5" t="22299" r="22092" b="17302"/>
            <a:stretch/>
          </p:blipFill>
          <p:spPr>
            <a:xfrm>
              <a:off x="1663016" y="4980490"/>
              <a:ext cx="830581" cy="906780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2235794" y="6074620"/>
            <a:ext cx="30957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워드 클라우드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(Word Cloud)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30677" y="3067055"/>
            <a:ext cx="4421483" cy="2886647"/>
            <a:chOff x="5793627" y="3067055"/>
            <a:chExt cx="4705963" cy="288664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D09CC3-1468-B005-B813-BC2C2B7E7DE0}"/>
                </a:ext>
              </a:extLst>
            </p:cNvPr>
            <p:cNvSpPr/>
            <p:nvPr/>
          </p:nvSpPr>
          <p:spPr>
            <a:xfrm>
              <a:off x="5793627" y="3067055"/>
              <a:ext cx="4705963" cy="2886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rgbClr val="5B4BB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9688" y="3484218"/>
              <a:ext cx="2833840" cy="2052320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D09CC3-1468-B005-B813-BC2C2B7E7DE0}"/>
              </a:ext>
            </a:extLst>
          </p:cNvPr>
          <p:cNvSpPr/>
          <p:nvPr/>
        </p:nvSpPr>
        <p:spPr>
          <a:xfrm>
            <a:off x="6339840" y="3077215"/>
            <a:ext cx="4421483" cy="28866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BFEB10-9611-8B42-C89B-6BA264D92D85}"/>
              </a:ext>
            </a:extLst>
          </p:cNvPr>
          <p:cNvSpPr/>
          <p:nvPr/>
        </p:nvSpPr>
        <p:spPr>
          <a:xfrm>
            <a:off x="6671278" y="6074620"/>
            <a:ext cx="37586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차트 및 트리맵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(Chart &amp; TreeMap)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95" y="3332799"/>
            <a:ext cx="3691572" cy="23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 smtClean="0">
                <a:ln w="9525">
                  <a:noFill/>
                </a:ln>
                <a:solidFill>
                  <a:schemeClr val="tx1"/>
                </a:solidFill>
                <a:latin typeface="Spoqa Han Sans Neo Bold" panose="020B0800000000000000" pitchFamily="34" charset="-128"/>
                <a:ea typeface="Spoqa Han Sans Neo Bold" panose="020B0800000000000000" pitchFamily="34" charset="-128"/>
              </a:rPr>
              <a:t>사전 질문</a:t>
            </a:r>
            <a:endParaRPr lang="ko-KR" altLang="en-US" dirty="0">
              <a:solidFill>
                <a:schemeClr val="tx1"/>
              </a:solidFill>
              <a:latin typeface="Spoqa Han Sans Neo Bold" panose="020B0800000000000000" pitchFamily="34" charset="-128"/>
              <a:ea typeface="Spoqa Han Sans Neo Bold" panose="020B08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015C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5CAD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11300" y="1203599"/>
            <a:ext cx="10969400" cy="634482"/>
            <a:chOff x="611300" y="1203599"/>
            <a:chExt cx="10969400" cy="634482"/>
          </a:xfrm>
        </p:grpSpPr>
        <p:grpSp>
          <p:nvGrpSpPr>
            <p:cNvPr id="5" name="그룹 4"/>
            <p:cNvGrpSpPr/>
            <p:nvPr/>
          </p:nvGrpSpPr>
          <p:grpSpPr>
            <a:xfrm>
              <a:off x="611300" y="1203599"/>
              <a:ext cx="10969400" cy="634482"/>
              <a:chOff x="2714431" y="3102233"/>
              <a:chExt cx="6774024" cy="63448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A19AA19-E581-7748-7F42-5A383C82D3FC}"/>
                  </a:ext>
                </a:extLst>
              </p:cNvPr>
              <p:cNvSpPr/>
              <p:nvPr/>
            </p:nvSpPr>
            <p:spPr>
              <a:xfrm>
                <a:off x="2714431" y="3102233"/>
                <a:ext cx="6774024" cy="6344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dist="165100" dir="5400000" algn="t" rotWithShape="0">
                  <a:srgbClr val="5B4BB9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12D079-F557-B469-7AF0-BEE2D20743A2}"/>
                  </a:ext>
                </a:extLst>
              </p:cNvPr>
              <p:cNvSpPr txBox="1"/>
              <p:nvPr/>
            </p:nvSpPr>
            <p:spPr>
              <a:xfrm>
                <a:off x="3048958" y="3244333"/>
                <a:ext cx="5789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상용화 하지 않는 프로젝트임에도 기사의 저작권을 침해할 가능성이 있을지 궁금합니다</a:t>
                </a:r>
                <a:r>
                  <a:rPr lang="en-US" altLang="ko-KR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.</a:t>
                </a:r>
                <a:endParaRPr lang="en-US" altLang="ko-KR" kern="0" dirty="0">
                  <a:ln w="9525">
                    <a:noFill/>
                  </a:ln>
                  <a:latin typeface="Spoqa Han Sans Neo Medium" pitchFamily="50" charset="-128"/>
                  <a:ea typeface="Spoqa Han Sans Neo Medium" pitchFamily="50" charset="-128"/>
                </a:endParaRPr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51664" l="0" r="55547">
                          <a14:foregroundMark x1="47422" y1="38114" x2="47422" y2="38114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809" b="51224"/>
            <a:stretch/>
          </p:blipFill>
          <p:spPr>
            <a:xfrm>
              <a:off x="846421" y="1399167"/>
              <a:ext cx="306590" cy="262395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607395" y="2149482"/>
            <a:ext cx="10969400" cy="634482"/>
            <a:chOff x="611300" y="1203599"/>
            <a:chExt cx="10969400" cy="634482"/>
          </a:xfrm>
        </p:grpSpPr>
        <p:grpSp>
          <p:nvGrpSpPr>
            <p:cNvPr id="75" name="그룹 74"/>
            <p:cNvGrpSpPr/>
            <p:nvPr/>
          </p:nvGrpSpPr>
          <p:grpSpPr>
            <a:xfrm>
              <a:off x="611300" y="1203599"/>
              <a:ext cx="10969400" cy="634482"/>
              <a:chOff x="2714431" y="3102233"/>
              <a:chExt cx="6774024" cy="634482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A19AA19-E581-7748-7F42-5A383C82D3FC}"/>
                  </a:ext>
                </a:extLst>
              </p:cNvPr>
              <p:cNvSpPr/>
              <p:nvPr/>
            </p:nvSpPr>
            <p:spPr>
              <a:xfrm>
                <a:off x="2714431" y="3102233"/>
                <a:ext cx="6774024" cy="6344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dist="165100" dir="5400000" algn="t" rotWithShape="0">
                  <a:srgbClr val="5B4BB9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12D079-F557-B469-7AF0-BEE2D20743A2}"/>
                  </a:ext>
                </a:extLst>
              </p:cNvPr>
              <p:cNvSpPr txBox="1"/>
              <p:nvPr/>
            </p:nvSpPr>
            <p:spPr>
              <a:xfrm>
                <a:off x="3048958" y="3244333"/>
                <a:ext cx="6386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매일 </a:t>
                </a:r>
                <a:r>
                  <a:rPr lang="ko-KR" altLang="en-US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기사 생산량이 </a:t>
                </a:r>
                <a:r>
                  <a:rPr lang="en-US" altLang="ko-KR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6</a:t>
                </a:r>
                <a:r>
                  <a:rPr lang="ko-KR" altLang="en-US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만 건 정도라고 하는데</a:t>
                </a:r>
                <a:r>
                  <a:rPr lang="en-US" altLang="ko-KR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, </a:t>
                </a:r>
                <a:r>
                  <a:rPr lang="ko-KR" altLang="en-US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이 정도 규모에서 분산의 효율성을 체감할 수 있을지 궁금합니다</a:t>
                </a:r>
                <a:r>
                  <a:rPr lang="en-US" altLang="ko-KR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.</a:t>
                </a:r>
                <a:endParaRPr lang="en-US" altLang="ko-KR" kern="0" dirty="0">
                  <a:ln w="9525">
                    <a:noFill/>
                  </a:ln>
                  <a:latin typeface="Spoqa Han Sans Neo Medium" pitchFamily="50" charset="-128"/>
                  <a:ea typeface="Spoqa Han Sans Neo Medium" pitchFamily="50" charset="-128"/>
                </a:endParaRPr>
              </a:p>
            </p:txBody>
          </p:sp>
        </p:grpSp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51664" l="0" r="55547">
                          <a14:foregroundMark x1="47422" y1="38114" x2="47422" y2="38114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809" b="51224"/>
            <a:stretch/>
          </p:blipFill>
          <p:spPr>
            <a:xfrm>
              <a:off x="846421" y="1399167"/>
              <a:ext cx="306590" cy="262395"/>
            </a:xfrm>
            <a:prstGeom prst="rect">
              <a:avLst/>
            </a:prstGeom>
          </p:spPr>
        </p:pic>
      </p:grpSp>
      <p:grpSp>
        <p:nvGrpSpPr>
          <p:cNvPr id="79" name="그룹 78"/>
          <p:cNvGrpSpPr/>
          <p:nvPr/>
        </p:nvGrpSpPr>
        <p:grpSpPr>
          <a:xfrm>
            <a:off x="611300" y="3095365"/>
            <a:ext cx="10969400" cy="634482"/>
            <a:chOff x="611300" y="1203599"/>
            <a:chExt cx="10969400" cy="634482"/>
          </a:xfrm>
        </p:grpSpPr>
        <p:grpSp>
          <p:nvGrpSpPr>
            <p:cNvPr id="80" name="그룹 79"/>
            <p:cNvGrpSpPr/>
            <p:nvPr/>
          </p:nvGrpSpPr>
          <p:grpSpPr>
            <a:xfrm>
              <a:off x="611300" y="1203599"/>
              <a:ext cx="10969400" cy="634482"/>
              <a:chOff x="2714431" y="3102233"/>
              <a:chExt cx="6774024" cy="634482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A19AA19-E581-7748-7F42-5A383C82D3FC}"/>
                  </a:ext>
                </a:extLst>
              </p:cNvPr>
              <p:cNvSpPr/>
              <p:nvPr/>
            </p:nvSpPr>
            <p:spPr>
              <a:xfrm>
                <a:off x="2714431" y="3102233"/>
                <a:ext cx="6774024" cy="6344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dist="165100" dir="5400000" algn="t" rotWithShape="0">
                  <a:srgbClr val="5B4BB9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212D079-F557-B469-7AF0-BEE2D20743A2}"/>
                  </a:ext>
                </a:extLst>
              </p:cNvPr>
              <p:cNvSpPr txBox="1"/>
              <p:nvPr/>
            </p:nvSpPr>
            <p:spPr>
              <a:xfrm>
                <a:off x="3048958" y="3244333"/>
                <a:ext cx="63476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kern="0" dirty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한 번에 많은 데이터를 처리할 경우</a:t>
                </a:r>
                <a:r>
                  <a:rPr lang="en-US" altLang="ko-KR" kern="0" dirty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,</a:t>
                </a:r>
                <a:r>
                  <a:rPr lang="ko-KR" altLang="en-US" kern="0" dirty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 서버가 자주 터질 것 같은데 이런 경우에 대한 대응 방법이 궁금합니다</a:t>
                </a:r>
                <a:r>
                  <a:rPr lang="en-US" altLang="ko-KR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.</a:t>
                </a:r>
                <a:endParaRPr lang="en-US" altLang="ko-KR" kern="0" dirty="0">
                  <a:ln w="9525">
                    <a:noFill/>
                  </a:ln>
                  <a:latin typeface="Spoqa Han Sans Neo Medium" pitchFamily="50" charset="-128"/>
                  <a:ea typeface="Spoqa Han Sans Neo Medium" pitchFamily="50" charset="-128"/>
                </a:endParaRPr>
              </a:p>
            </p:txBody>
          </p:sp>
        </p:grp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51664" l="0" r="55547">
                          <a14:foregroundMark x1="47422" y1="38114" x2="47422" y2="38114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809" b="51224"/>
            <a:stretch/>
          </p:blipFill>
          <p:spPr>
            <a:xfrm>
              <a:off x="846421" y="1399167"/>
              <a:ext cx="306590" cy="262395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611300" y="4041248"/>
            <a:ext cx="11000663" cy="634482"/>
            <a:chOff x="611300" y="1203599"/>
            <a:chExt cx="11000663" cy="634482"/>
          </a:xfrm>
        </p:grpSpPr>
        <p:grpSp>
          <p:nvGrpSpPr>
            <p:cNvPr id="85" name="그룹 84"/>
            <p:cNvGrpSpPr/>
            <p:nvPr/>
          </p:nvGrpSpPr>
          <p:grpSpPr>
            <a:xfrm>
              <a:off x="611300" y="1203599"/>
              <a:ext cx="11000663" cy="634482"/>
              <a:chOff x="2714431" y="3102233"/>
              <a:chExt cx="6793330" cy="634482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A19AA19-E581-7748-7F42-5A383C82D3FC}"/>
                  </a:ext>
                </a:extLst>
              </p:cNvPr>
              <p:cNvSpPr/>
              <p:nvPr/>
            </p:nvSpPr>
            <p:spPr>
              <a:xfrm>
                <a:off x="2714431" y="3102233"/>
                <a:ext cx="6774024" cy="6344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dist="165100" dir="5400000" algn="t" rotWithShape="0">
                  <a:srgbClr val="5B4BB9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12D079-F557-B469-7AF0-BEE2D20743A2}"/>
                  </a:ext>
                </a:extLst>
              </p:cNvPr>
              <p:cNvSpPr txBox="1"/>
              <p:nvPr/>
            </p:nvSpPr>
            <p:spPr>
              <a:xfrm>
                <a:off x="3048958" y="3244333"/>
                <a:ext cx="6458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현업에서 데이터를 어떤 방식으로 수집하시는지</a:t>
                </a:r>
                <a:r>
                  <a:rPr lang="en-US" altLang="ko-KR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, </a:t>
                </a:r>
                <a:r>
                  <a:rPr lang="ko-KR" altLang="en-US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크롤링이나 다른 수단을 활용하시는지 궁금합니다</a:t>
                </a:r>
                <a:r>
                  <a:rPr lang="en-US" altLang="ko-KR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.</a:t>
                </a:r>
                <a:endParaRPr lang="en-US" altLang="ko-KR" kern="0" dirty="0">
                  <a:ln w="9525">
                    <a:noFill/>
                  </a:ln>
                  <a:latin typeface="Spoqa Han Sans Neo Medium" pitchFamily="50" charset="-128"/>
                  <a:ea typeface="Spoqa Han Sans Neo Medium" pitchFamily="50" charset="-128"/>
                </a:endParaRPr>
              </a:p>
            </p:txBody>
          </p:sp>
        </p:grpSp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51664" l="0" r="55547">
                          <a14:foregroundMark x1="47422" y1="38114" x2="47422" y2="38114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809" b="51224"/>
            <a:stretch/>
          </p:blipFill>
          <p:spPr>
            <a:xfrm>
              <a:off x="846421" y="1399167"/>
              <a:ext cx="306590" cy="262395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608492" y="4987131"/>
            <a:ext cx="11003471" cy="634482"/>
            <a:chOff x="611300" y="1203599"/>
            <a:chExt cx="11003471" cy="634482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300" y="1203599"/>
              <a:ext cx="11003471" cy="634482"/>
              <a:chOff x="2714431" y="3102233"/>
              <a:chExt cx="6795064" cy="634482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DA19AA19-E581-7748-7F42-5A383C82D3FC}"/>
                  </a:ext>
                </a:extLst>
              </p:cNvPr>
              <p:cNvSpPr/>
              <p:nvPr/>
            </p:nvSpPr>
            <p:spPr>
              <a:xfrm>
                <a:off x="2714431" y="3102233"/>
                <a:ext cx="6774024" cy="6344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dist="165100" dir="5400000" algn="t" rotWithShape="0">
                  <a:srgbClr val="5B4BB9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212D079-F557-B469-7AF0-BEE2D20743A2}"/>
                  </a:ext>
                </a:extLst>
              </p:cNvPr>
              <p:cNvSpPr txBox="1"/>
              <p:nvPr/>
            </p:nvSpPr>
            <p:spPr>
              <a:xfrm>
                <a:off x="3048958" y="3244333"/>
                <a:ext cx="6460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Hadoop</a:t>
                </a:r>
                <a:r>
                  <a:rPr lang="ko-KR" altLang="en-US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에서 데이터 수정이 어려운걸로 알고 있는데</a:t>
                </a:r>
                <a:r>
                  <a:rPr lang="en-US" altLang="ko-KR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, </a:t>
                </a:r>
                <a:r>
                  <a:rPr lang="ko-KR" altLang="en-US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정정 기사에 대해서는 어떻게 처리해야할지 궁금합니다</a:t>
                </a:r>
                <a:r>
                  <a:rPr lang="en-US" altLang="ko-KR" kern="0" dirty="0" smtClean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.</a:t>
                </a:r>
                <a:endParaRPr lang="en-US" altLang="ko-KR" kern="0" dirty="0">
                  <a:ln w="9525">
                    <a:noFill/>
                  </a:ln>
                  <a:latin typeface="Spoqa Han Sans Neo Medium" pitchFamily="50" charset="-128"/>
                  <a:ea typeface="Spoqa Han Sans Neo Medium" pitchFamily="50" charset="-128"/>
                </a:endParaRPr>
              </a:p>
            </p:txBody>
          </p:sp>
        </p:grp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51664" l="0" r="55547">
                          <a14:foregroundMark x1="47422" y1="38114" x2="47422" y2="38114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809" b="51224"/>
            <a:stretch/>
          </p:blipFill>
          <p:spPr>
            <a:xfrm>
              <a:off x="846421" y="1399167"/>
              <a:ext cx="306590" cy="262395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611300" y="5933012"/>
            <a:ext cx="10969400" cy="634482"/>
            <a:chOff x="611300" y="1203599"/>
            <a:chExt cx="10969400" cy="634482"/>
          </a:xfrm>
        </p:grpSpPr>
        <p:grpSp>
          <p:nvGrpSpPr>
            <p:cNvPr id="95" name="그룹 94"/>
            <p:cNvGrpSpPr/>
            <p:nvPr/>
          </p:nvGrpSpPr>
          <p:grpSpPr>
            <a:xfrm>
              <a:off x="611300" y="1203599"/>
              <a:ext cx="10969400" cy="634482"/>
              <a:chOff x="2714431" y="3102233"/>
              <a:chExt cx="6774024" cy="634482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DA19AA19-E581-7748-7F42-5A383C82D3FC}"/>
                  </a:ext>
                </a:extLst>
              </p:cNvPr>
              <p:cNvSpPr/>
              <p:nvPr/>
            </p:nvSpPr>
            <p:spPr>
              <a:xfrm>
                <a:off x="2714431" y="3102233"/>
                <a:ext cx="6774024" cy="6344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dist="165100" dir="5400000" algn="t" rotWithShape="0">
                  <a:srgbClr val="5B4BB9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212D079-F557-B469-7AF0-BEE2D20743A2}"/>
                  </a:ext>
                </a:extLst>
              </p:cNvPr>
              <p:cNvSpPr txBox="1"/>
              <p:nvPr/>
            </p:nvSpPr>
            <p:spPr>
              <a:xfrm>
                <a:off x="3048958" y="3244333"/>
                <a:ext cx="5789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kern="0" dirty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Apache Spark</a:t>
                </a:r>
                <a:r>
                  <a:rPr lang="ko-KR" altLang="en-US" kern="0" dirty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와  </a:t>
                </a:r>
                <a:r>
                  <a:rPr lang="en-US" altLang="ko-KR" kern="0" dirty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Apache Kafka</a:t>
                </a:r>
                <a:r>
                  <a:rPr lang="ko-KR" altLang="en-US" kern="0" dirty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의 차이와 둘을 함께 사용할 수 있는지 궁금합니다</a:t>
                </a:r>
                <a:r>
                  <a:rPr lang="en-US" altLang="ko-KR" kern="0" dirty="0">
                    <a:ln w="9525">
                      <a:noFill/>
                    </a:ln>
                    <a:latin typeface="Spoqa Han Sans Neo Medium" pitchFamily="50" charset="-128"/>
                    <a:ea typeface="Spoqa Han Sans Neo Medium" pitchFamily="50" charset="-128"/>
                  </a:rPr>
                  <a:t>.</a:t>
                </a:r>
                <a:endParaRPr lang="en-US" altLang="ko-KR" kern="0" dirty="0">
                  <a:ln w="9525">
                    <a:noFill/>
                  </a:ln>
                  <a:latin typeface="Spoqa Han Sans Neo Medium" pitchFamily="50" charset="-128"/>
                  <a:ea typeface="Spoqa Han Sans Neo Medium" pitchFamily="50" charset="-128"/>
                </a:endParaRPr>
              </a:p>
            </p:txBody>
          </p:sp>
        </p:grp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51664" l="0" r="55547">
                          <a14:foregroundMark x1="47422" y1="38114" x2="47422" y2="38114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809" b="51224"/>
            <a:stretch/>
          </p:blipFill>
          <p:spPr>
            <a:xfrm>
              <a:off x="846421" y="1399167"/>
              <a:ext cx="306590" cy="262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0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346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Spoqa Han Sans Neo Bold</vt:lpstr>
      <vt:lpstr>Spoqa Han Sans Neo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강주형</dc:creator>
  <cp:lastModifiedBy>강주형</cp:lastModifiedBy>
  <cp:revision>85</cp:revision>
  <dcterms:created xsi:type="dcterms:W3CDTF">2023-03-02T00:13:05Z</dcterms:created>
  <dcterms:modified xsi:type="dcterms:W3CDTF">2023-03-03T01:53:35Z</dcterms:modified>
</cp:coreProperties>
</file>