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14" r:id="rId1"/>
    <p:sldMasterId id="2147485625" r:id="rId2"/>
  </p:sldMasterIdLst>
  <p:notesMasterIdLst>
    <p:notesMasterId r:id="rId26"/>
  </p:notesMasterIdLst>
  <p:handoutMasterIdLst>
    <p:handoutMasterId r:id="rId27"/>
  </p:handoutMasterIdLst>
  <p:sldIdLst>
    <p:sldId id="604" r:id="rId3"/>
    <p:sldId id="494" r:id="rId4"/>
    <p:sldId id="642" r:id="rId5"/>
    <p:sldId id="496" r:id="rId6"/>
    <p:sldId id="500" r:id="rId7"/>
    <p:sldId id="501" r:id="rId8"/>
    <p:sldId id="508" r:id="rId9"/>
    <p:sldId id="529" r:id="rId10"/>
    <p:sldId id="524" r:id="rId11"/>
    <p:sldId id="535" r:id="rId12"/>
    <p:sldId id="626" r:id="rId13"/>
    <p:sldId id="605" r:id="rId14"/>
    <p:sldId id="613" r:id="rId15"/>
    <p:sldId id="614" r:id="rId16"/>
    <p:sldId id="615" r:id="rId17"/>
    <p:sldId id="526" r:id="rId18"/>
    <p:sldId id="599" r:id="rId19"/>
    <p:sldId id="527" r:id="rId20"/>
    <p:sldId id="646" r:id="rId21"/>
    <p:sldId id="616" r:id="rId22"/>
    <p:sldId id="504" r:id="rId23"/>
    <p:sldId id="570" r:id="rId24"/>
    <p:sldId id="506" r:id="rId25"/>
  </p:sldIdLst>
  <p:sldSz cx="12192000" cy="6858000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99FF"/>
    <a:srgbClr val="2BB10B"/>
    <a:srgbClr val="D8DC24"/>
    <a:srgbClr val="91F779"/>
    <a:srgbClr val="B4DCEA"/>
    <a:srgbClr val="CC0000"/>
    <a:srgbClr val="B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95322" autoAdjust="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>
        <p:guide orient="horz" pos="1540"/>
        <p:guide pos="3840"/>
      </p:guideLst>
    </p:cSldViewPr>
  </p:slideViewPr>
  <p:outlineViewPr>
    <p:cViewPr>
      <p:scale>
        <a:sx n="33" d="100"/>
        <a:sy n="33" d="100"/>
      </p:scale>
      <p:origin x="0" y="-103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796" y="-114"/>
      </p:cViewPr>
      <p:guideLst>
        <p:guide orient="horz" pos="312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94E7FD-1C77-F324-9203-84D154D24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57227A-D918-8A39-5C84-AD3FB1C7DB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53DB368-7936-9BDE-2DE5-D60583D72B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47BEC5F-8C42-73E7-FF4C-FE7994A677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6E26D-E190-412C-933B-1B5C7DDC555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FE0FCAF-A64F-BBE4-3BD4-8DF2B255C4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B7EC119-1AF2-183C-3A32-A9D408627C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E51CAD9-4B57-2F28-C494-A431C51C65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128BE34-B0AF-A681-3EBD-96715AF885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082EF34-E8DB-B696-4525-5B7B80C264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BDFC373-BEC7-8946-505A-9C8569736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4467B-50B1-49D0-8705-6917EF75A6F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3085080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none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25930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348343"/>
            <a:ext cx="11454675" cy="6531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097280"/>
            <a:ext cx="5384800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097280"/>
            <a:ext cx="5866675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242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323883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2873995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all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18974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281953"/>
            <a:ext cx="10703241" cy="538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6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3F6A8508-5A50-6E15-B27E-25EBFC5EFBE5}"/>
              </a:ext>
            </a:extLst>
          </p:cNvPr>
          <p:cNvSpPr/>
          <p:nvPr/>
        </p:nvSpPr>
        <p:spPr>
          <a:xfrm>
            <a:off x="574361" y="1105780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2733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90655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7204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0979666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6438834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723661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2519082"/>
            <a:ext cx="10363200" cy="324989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9825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8502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250707" cy="6836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28165"/>
            <a:ext cx="11250706" cy="5591736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sz="2000"/>
            </a:lvl1pPr>
            <a:lvl2pPr marL="285750" indent="-285750">
              <a:buFont typeface="Arial" panose="020B0604020202020204" pitchFamily="34" charset="0"/>
              <a:buChar char="•"/>
              <a:defRPr sz="1800"/>
            </a:lvl2pPr>
            <a:lvl3pPr>
              <a:defRPr sz="1400"/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  <a:lvl6pPr marL="285750" indent="-285750">
              <a:buFont typeface="Arial" panose="020B0604020202020204" pitchFamily="34" charset="0"/>
              <a:buChar char="•"/>
              <a:defRPr sz="1800"/>
            </a:lvl6pPr>
            <a:lvl7pPr marL="285750" indent="-285750">
              <a:buFont typeface="Courier New" panose="02070309020205020404" pitchFamily="49" charset="0"/>
              <a:buChar char="o"/>
              <a:defRPr sz="1800"/>
            </a:lvl7pPr>
            <a:lvl8pPr marL="720000" indent="-285750">
              <a:buFont typeface="Courier New" panose="02070309020205020404" pitchFamily="49" charset="0"/>
              <a:buChar char="o"/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80475EE-C350-4665-4B9B-58A47298C516}"/>
              </a:ext>
            </a:extLst>
          </p:cNvPr>
          <p:cNvSpPr/>
          <p:nvPr/>
        </p:nvSpPr>
        <p:spPr>
          <a:xfrm>
            <a:off x="609599" y="1029658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30A564D-FDD5-F694-8A40-C602EDEC14E0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25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2886242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69014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179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9356091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4876692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588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444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107919" cy="61165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63192"/>
            <a:ext cx="11107918" cy="5556709"/>
          </a:xfrm>
          <a:prstGeom prst="rect">
            <a:avLst/>
          </a:prstGeom>
        </p:spPr>
        <p:txBody>
          <a:bodyPr lIns="72000"/>
          <a:lstStyle>
            <a:lvl1pPr marL="285750" marR="0" indent="-285750" algn="l" rtl="0" eaLnBrk="1" hangingPunct="1">
              <a:lnSpc>
                <a:spcPct val="90000"/>
              </a:lnSpc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8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1pPr>
            <a:lvl2pPr marL="285750" marR="0" indent="-28575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6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2pPr>
            <a:lvl3pPr marL="285750" indent="-285750">
              <a:buFont typeface="Arial" panose="020B0604020202020204" pitchFamily="34" charset="0"/>
              <a:buChar char="•"/>
              <a:defRPr sz="1350">
                <a:latin typeface="Inter" panose="020B0502030000000004" pitchFamily="34" charset="0"/>
                <a:ea typeface="Inter" panose="020B0502030000000004" pitchFamily="34" charset="0"/>
              </a:defRPr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 marL="2857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marL="28575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D1"/>
              </a:buClr>
              <a:buFont typeface="Inter" panose="020B0502030000000004" pitchFamily="34" charset="0"/>
              <a:buChar char="›"/>
            </a:pPr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71645A7-0688-D76F-38BF-AE8C9A9A8383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5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E7BC478-81D7-BE0F-06B5-FDCC9A070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54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15" r:id="rId1"/>
    <p:sldLayoutId id="2147485616" r:id="rId2"/>
    <p:sldLayoutId id="2147485617" r:id="rId3"/>
    <p:sldLayoutId id="2147485618" r:id="rId4"/>
    <p:sldLayoutId id="2147485619" r:id="rId5"/>
    <p:sldLayoutId id="2147485620" r:id="rId6"/>
    <p:sldLayoutId id="2147485621" r:id="rId7"/>
    <p:sldLayoutId id="2147485622" r:id="rId8"/>
    <p:sldLayoutId id="2147485623" r:id="rId9"/>
    <p:sldLayoutId id="2147485624" r:id="rId10"/>
    <p:sldLayoutId id="214748561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67EFE32-C963-1510-6FC4-F5109FBD789C}"/>
              </a:ext>
            </a:extLst>
          </p:cNvPr>
          <p:cNvSpPr txBox="1"/>
          <p:nvPr/>
        </p:nvSpPr>
        <p:spPr>
          <a:xfrm>
            <a:off x="188259" y="6338047"/>
            <a:ext cx="412376" cy="2308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l"/>
            <a:fld id="{E207AB73-21F6-46DF-BDE6-7FCEED60B354}" type="slidenum">
              <a:rPr lang="hu-HU" sz="900" b="0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‹#›</a:t>
            </a:fld>
            <a:endParaRPr lang="hu-HU" sz="900" b="0" dirty="0" err="1">
              <a:solidFill>
                <a:srgbClr val="232323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A22CA8-55D2-F997-4407-8D897761F8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362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26" r:id="rId1"/>
    <p:sldLayoutId id="2147485627" r:id="rId2"/>
    <p:sldLayoutId id="2147485628" r:id="rId3"/>
    <p:sldLayoutId id="2147485629" r:id="rId4"/>
    <p:sldLayoutId id="2147485630" r:id="rId5"/>
    <p:sldLayoutId id="2147485631" r:id="rId6"/>
    <p:sldLayoutId id="2147485632" r:id="rId7"/>
    <p:sldLayoutId id="2147485633" r:id="rId8"/>
    <p:sldLayoutId id="2147485634" r:id="rId9"/>
    <p:sldLayoutId id="214748563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D00F037-7432-71F2-881D-FE81F1704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6" y="2532055"/>
            <a:ext cx="7318995" cy="886397"/>
          </a:xfrm>
        </p:spPr>
        <p:txBody>
          <a:bodyPr/>
          <a:lstStyle/>
          <a:p>
            <a:pPr algn="ctr">
              <a:defRPr/>
            </a:pPr>
            <a:r>
              <a:rPr lang="hu-HU"/>
              <a:t>I/1.</a:t>
            </a:r>
            <a:br>
              <a:rPr lang="hu-HU"/>
            </a:br>
            <a:r>
              <a:rPr lang="hu-HU"/>
              <a:t>Basics of Python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5016D88D-2245-1CEA-5B2B-6A6E6A4D7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Data Analyst Intermediate – PYTHON-based Data Analysis, </a:t>
            </a:r>
            <a:r>
              <a:rPr lang="hu-HU"/>
              <a:t>Data Cleaning, </a:t>
            </a:r>
            <a:br>
              <a:rPr lang="hu-HU"/>
            </a:br>
            <a:r>
              <a:rPr lang="en-US"/>
              <a:t>Data Visualization &amp; Predictions</a:t>
            </a: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DAB7F2-E2F9-C919-8612-5AC531AE9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66DF30C-F890-6AC7-4C15-569593CD7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C714155-FA69-6FAF-7D7F-5AC6AFA87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200" b="1"/>
              <a:t>a </a:t>
            </a:r>
            <a:r>
              <a:rPr lang="hu-HU" altLang="en-US" sz="2200" b="1">
                <a:solidFill>
                  <a:srgbClr val="6666FF"/>
                </a:solidFill>
              </a:rPr>
              <a:t>** </a:t>
            </a:r>
            <a:r>
              <a:rPr lang="hu-HU" altLang="en-US" sz="2200" b="1"/>
              <a:t>b</a:t>
            </a:r>
            <a:r>
              <a:rPr lang="hu-HU" altLang="en-US" sz="2200"/>
              <a:t>: exponentiation, </a:t>
            </a:r>
            <a:r>
              <a:rPr lang="hu-HU" altLang="en-US" sz="2200" b="1"/>
              <a:t>a</a:t>
            </a:r>
            <a:r>
              <a:rPr lang="hu-HU" altLang="en-US" sz="2200" b="1" baseline="30000"/>
              <a:t>b</a:t>
            </a:r>
            <a:endParaRPr lang="hu-HU" altLang="en-US" sz="2200" b="1" baseline="30000">
              <a:solidFill>
                <a:srgbClr val="6666FF"/>
              </a:solidFill>
            </a:endParaRPr>
          </a:p>
          <a:p>
            <a:r>
              <a:rPr lang="hu-HU" altLang="en-US" sz="2200" b="1">
                <a:solidFill>
                  <a:srgbClr val="00B050"/>
                </a:solidFill>
              </a:rPr>
              <a:t>pow</a:t>
            </a:r>
            <a:r>
              <a:rPr lang="hu-HU" altLang="en-US" sz="2200" b="1"/>
              <a:t>(a, b)</a:t>
            </a:r>
            <a:r>
              <a:rPr lang="hu-HU" altLang="en-US" sz="2200"/>
              <a:t>: exponentiation, </a:t>
            </a:r>
            <a:r>
              <a:rPr lang="hu-HU" altLang="en-US" sz="2200" b="1"/>
              <a:t>a</a:t>
            </a:r>
            <a:r>
              <a:rPr lang="hu-HU" altLang="en-US" sz="2200" b="1" baseline="30000"/>
              <a:t>b</a:t>
            </a:r>
          </a:p>
          <a:p>
            <a:r>
              <a:rPr lang="hu-HU" altLang="en-US" sz="2200" b="1"/>
              <a:t>Roots</a:t>
            </a:r>
            <a:r>
              <a:rPr lang="hu-HU" altLang="en-US" sz="2200"/>
              <a:t>: exponentiation with reciprocal, </a:t>
            </a:r>
            <a:r>
              <a:rPr lang="hu-HU" altLang="en-US" sz="2200" b="1"/>
              <a:t>a</a:t>
            </a:r>
            <a:r>
              <a:rPr lang="hu-HU" altLang="en-US" sz="2200" b="1" baseline="30000"/>
              <a:t>1/b</a:t>
            </a:r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E465B7CE-5E71-4412-C031-BEA9AFB0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Exponentiation, roots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0A7113B6-0135-2587-0B53-FA7A7C6264D0}"/>
              </a:ext>
            </a:extLst>
          </p:cNvPr>
          <p:cNvGraphicFramePr>
            <a:graphicFrameLocks noGrp="1"/>
          </p:cNvGraphicFramePr>
          <p:nvPr/>
        </p:nvGraphicFramePr>
        <p:xfrm>
          <a:off x="2109789" y="2908301"/>
          <a:ext cx="8429625" cy="3532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a =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 =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exponentiation (power)</a:t>
                      </a:r>
                      <a:endParaRPr lang="pt-BR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17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**</a:t>
                      </a:r>
                      <a:r>
                        <a:rPr lang="hu-HU" sz="17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a =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 =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exponentiation (power)</a:t>
                      </a:r>
                      <a:endParaRPr lang="pt-BR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1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pow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(a,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b =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root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hu-HU" sz="17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**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(1 / b)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55A0E3B2-E40B-50F2-11B1-39DA0736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713" y="4834185"/>
            <a:ext cx="304826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E975091-4CC1-6F6B-1367-1EDBC34D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885" y="5964717"/>
            <a:ext cx="388654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B176C6-C028-7CCD-CCBB-A0FEF419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713" y="3665910"/>
            <a:ext cx="304826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99B5B80-544E-4261-A15A-5775DA10F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We can store data in the memory in </a:t>
            </a:r>
            <a:r>
              <a:rPr lang="hu-HU" altLang="en-US" b="1"/>
              <a:t>Variables</a:t>
            </a:r>
            <a:r>
              <a:rPr lang="hu-HU" altLang="en-US"/>
              <a:t> to work with them faster</a:t>
            </a:r>
          </a:p>
          <a:p>
            <a:r>
              <a:rPr lang="hu-HU" altLang="en-US" b="1"/>
              <a:t>type</a:t>
            </a:r>
            <a:r>
              <a:rPr lang="hu-HU" altLang="en-US"/>
              <a:t>(</a:t>
            </a:r>
            <a:r>
              <a:rPr lang="hu-HU" altLang="en-US" i="1"/>
              <a:t>variable</a:t>
            </a:r>
            <a:r>
              <a:rPr lang="hu-HU" altLang="en-US"/>
              <a:t>)</a:t>
            </a:r>
            <a:r>
              <a:rPr lang="hu-HU" altLang="en-US" b="1"/>
              <a:t>: </a:t>
            </a:r>
            <a:r>
              <a:rPr lang="hu-HU" altLang="en-US"/>
              <a:t>data type of variable</a:t>
            </a:r>
          </a:p>
          <a:p>
            <a:pPr lvl="1"/>
            <a:r>
              <a:rPr lang="en-US" altLang="en-US" sz="1800" b="1"/>
              <a:t>str</a:t>
            </a:r>
            <a:r>
              <a:rPr lang="en-US" altLang="en-US" sz="1800"/>
              <a:t>: text (string)</a:t>
            </a:r>
          </a:p>
          <a:p>
            <a:pPr lvl="1"/>
            <a:r>
              <a:rPr lang="en-US" altLang="en-US" sz="1800" b="1"/>
              <a:t>int</a:t>
            </a:r>
            <a:r>
              <a:rPr lang="en-US" altLang="en-US" sz="1800"/>
              <a:t>: integer</a:t>
            </a:r>
            <a:r>
              <a:rPr lang="hu-HU" altLang="en-US" sz="1800"/>
              <a:t> number</a:t>
            </a:r>
            <a:endParaRPr lang="en-US" altLang="en-US" sz="1800"/>
          </a:p>
          <a:p>
            <a:pPr lvl="1"/>
            <a:r>
              <a:rPr lang="en-US" altLang="en-US" sz="1800" b="1"/>
              <a:t>float</a:t>
            </a:r>
            <a:r>
              <a:rPr lang="en-US" altLang="en-US" sz="1800"/>
              <a:t>: floating-point number (integer / fraction)</a:t>
            </a:r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5A04AA3E-4A05-1AA4-5D99-612F78661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Main data types of variables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B211A9A-FCA9-07E4-B718-42A4A755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57686"/>
              </p:ext>
            </p:extLst>
          </p:nvPr>
        </p:nvGraphicFramePr>
        <p:xfrm>
          <a:off x="2266951" y="3938589"/>
          <a:ext cx="8035925" cy="2205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5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name = 'Jack'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age =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weight = 83.5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show data type of variables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print(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(name))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print(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(age))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print(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(weight))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994B848E-7B74-DC89-4144-9BA410B0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38" y="5216525"/>
            <a:ext cx="1581150" cy="723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761A14B-18C9-574E-C894-D24C382FC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6" y="2930101"/>
            <a:ext cx="7318995" cy="886397"/>
          </a:xfrm>
        </p:spPr>
        <p:txBody>
          <a:bodyPr/>
          <a:lstStyle/>
          <a:p>
            <a:pPr algn="ctr">
              <a:defRPr/>
            </a:pPr>
            <a:r>
              <a:rPr lang="hu-HU"/>
              <a:t>I/2.</a:t>
            </a:r>
            <a:br>
              <a:rPr lang="hu-HU"/>
            </a:br>
            <a:r>
              <a:rPr lang="hu-HU"/>
              <a:t>Cleaning and Transforming text strings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1337B702-02EC-E305-0C04-48888A848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4A93B3-B9C4-E743-B807-3CF6C68C1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83AA1F-4C36-2791-F475-3446F160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4F49BBC-8135-2DFA-F264-3C98A4F91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Start a new notebook</a:t>
            </a:r>
          </a:p>
          <a:p>
            <a:endParaRPr lang="hu-HU" altLang="en-US"/>
          </a:p>
          <a:p>
            <a:r>
              <a:rPr lang="en-US" altLang="en-US" i="1"/>
              <a:t>string</a:t>
            </a:r>
            <a:r>
              <a:rPr lang="hu-HU" altLang="en-US"/>
              <a:t>.</a:t>
            </a:r>
            <a:r>
              <a:rPr lang="hu-HU" altLang="en-US" b="1"/>
              <a:t>upper()</a:t>
            </a:r>
            <a:r>
              <a:rPr lang="hu-HU" altLang="en-US"/>
              <a:t>: convert text to upper case</a:t>
            </a:r>
          </a:p>
          <a:p>
            <a:r>
              <a:rPr lang="en-US" altLang="en-US" i="1"/>
              <a:t>string</a:t>
            </a:r>
            <a:r>
              <a:rPr lang="hu-HU" altLang="en-US"/>
              <a:t>.</a:t>
            </a:r>
            <a:r>
              <a:rPr lang="hu-HU" altLang="en-US" b="1"/>
              <a:t>lower()</a:t>
            </a:r>
            <a:r>
              <a:rPr lang="hu-HU" altLang="en-US"/>
              <a:t>: convert text to lower case</a:t>
            </a:r>
            <a:endParaRPr lang="en-US" altLang="en-US"/>
          </a:p>
          <a:p>
            <a:r>
              <a:rPr lang="en-US" altLang="en-US" i="1"/>
              <a:t>string</a:t>
            </a:r>
            <a:r>
              <a:rPr lang="hu-HU" altLang="en-US"/>
              <a:t>.</a:t>
            </a:r>
            <a:r>
              <a:rPr lang="hu-HU" altLang="en-US" b="1"/>
              <a:t>title()</a:t>
            </a:r>
            <a:r>
              <a:rPr lang="hu-HU" altLang="en-US"/>
              <a:t>: capitalize each word of text</a:t>
            </a:r>
          </a:p>
        </p:txBody>
      </p:sp>
      <p:sp>
        <p:nvSpPr>
          <p:cNvPr id="19458" name="Title 1">
            <a:extLst>
              <a:ext uri="{FF2B5EF4-FFF2-40B4-BE49-F238E27FC236}">
                <a16:creationId xmlns:a16="http://schemas.microsoft.com/office/drawing/2014/main" id="{C24A4169-C344-486C-C2F5-CF11B483D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Converting to uppercase, lowercase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105688CB-E1A1-E960-50C3-72033F5AE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45984"/>
              </p:ext>
            </p:extLst>
          </p:nvPr>
        </p:nvGraphicFramePr>
        <p:xfrm>
          <a:off x="2147888" y="3429000"/>
          <a:ext cx="8062912" cy="2846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9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 = '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Jack Bauer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convert to upper case</a:t>
                      </a:r>
                      <a:endParaRPr lang="en-US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upper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34" marB="456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Jack Bauer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convert to lower case</a:t>
                      </a:r>
                      <a:endParaRPr lang="en-US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lower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1427" marR="91427" marT="45634" marB="456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jack Bauer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capitalize each word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1427" marR="91427" marT="45634" marB="456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7791B7-653C-ED3C-49AD-F218B85A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647" y="1431055"/>
            <a:ext cx="2446232" cy="358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49CB642-05F9-1906-58D8-5CBBA84D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416" y="3990096"/>
            <a:ext cx="1135478" cy="274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FB63953-F76C-7CA5-5EA5-B11ECF28C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244" y="4912026"/>
            <a:ext cx="1051651" cy="266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5079240-51FB-DB5C-F2B6-22A4F5C75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864" y="5929116"/>
            <a:ext cx="1044030" cy="2514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7B53B8A-6F5F-CDDC-4930-564C045C6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altLang="en-US" i="1"/>
          </a:p>
          <a:p>
            <a:r>
              <a:rPr lang="en-US" altLang="en-US" i="1"/>
              <a:t>string</a:t>
            </a:r>
            <a:r>
              <a:rPr lang="en-US" altLang="en-US"/>
              <a:t>.</a:t>
            </a:r>
            <a:r>
              <a:rPr lang="en-US" altLang="en-US" b="1"/>
              <a:t>strip</a:t>
            </a:r>
            <a:r>
              <a:rPr lang="en-US" altLang="en-US"/>
              <a:t>(): removes spaces </a:t>
            </a:r>
            <a:r>
              <a:rPr lang="en-US" altLang="en-US" b="1"/>
              <a:t>before and after </a:t>
            </a:r>
            <a:r>
              <a:rPr lang="en-US" altLang="en-US"/>
              <a:t>the text</a:t>
            </a:r>
            <a:endParaRPr lang="hu-HU" altLang="en-US"/>
          </a:p>
          <a:p>
            <a:r>
              <a:rPr lang="hu-HU" altLang="en-US"/>
              <a:t>It </a:t>
            </a:r>
            <a:r>
              <a:rPr lang="hu-HU" altLang="en-US" b="1"/>
              <a:t>does </a:t>
            </a:r>
            <a:r>
              <a:rPr lang="en-US" altLang="en-US" b="1"/>
              <a:t>not</a:t>
            </a:r>
            <a:r>
              <a:rPr lang="hu-HU" altLang="en-US" b="1"/>
              <a:t> </a:t>
            </a:r>
            <a:r>
              <a:rPr lang="hu-HU" altLang="en-US"/>
              <a:t>remove</a:t>
            </a:r>
            <a:r>
              <a:rPr lang="en-US" altLang="en-US"/>
              <a:t> unnecessary spaces </a:t>
            </a:r>
            <a:br>
              <a:rPr lang="hu-HU" altLang="en-US"/>
            </a:br>
            <a:r>
              <a:rPr lang="en-US" altLang="en-US" b="1"/>
              <a:t>between</a:t>
            </a:r>
            <a:r>
              <a:rPr lang="en-US" altLang="en-US"/>
              <a:t> words)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CB593C39-7CB5-B028-98F8-F45A29A59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Removing unnecessary spaces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6F03DA9-B066-BC3E-7941-BF25AE292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94650"/>
              </p:ext>
            </p:extLst>
          </p:nvPr>
        </p:nvGraphicFramePr>
        <p:xfrm>
          <a:off x="2146300" y="3331210"/>
          <a:ext cx="8064500" cy="100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removes spaces before and after the text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 = '  aa   bb   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strip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27" marB="456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490" name="Picture 2">
            <a:extLst>
              <a:ext uri="{FF2B5EF4-FFF2-40B4-BE49-F238E27FC236}">
                <a16:creationId xmlns:a16="http://schemas.microsoft.com/office/drawing/2014/main" id="{5231EE26-3121-AA59-825F-959565B56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6" t="62505" r="22546"/>
          <a:stretch/>
        </p:blipFill>
        <p:spPr bwMode="auto">
          <a:xfrm>
            <a:off x="9048436" y="3906984"/>
            <a:ext cx="921298" cy="28690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77E6D5B-AD7C-ED6F-959E-CFDDB2194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altLang="en-US" i="1"/>
          </a:p>
          <a:p>
            <a:r>
              <a:rPr lang="en-US" altLang="en-US" i="1"/>
              <a:t>string</a:t>
            </a:r>
            <a:r>
              <a:rPr lang="en-US" altLang="en-US"/>
              <a:t>.</a:t>
            </a:r>
            <a:r>
              <a:rPr lang="en-US" altLang="en-US" b="1"/>
              <a:t>replace</a:t>
            </a:r>
            <a:r>
              <a:rPr lang="hu-HU" altLang="en-US" b="1"/>
              <a:t>(</a:t>
            </a:r>
            <a:r>
              <a:rPr lang="hu-HU" altLang="en-US" i="1"/>
              <a:t>old</a:t>
            </a:r>
            <a:r>
              <a:rPr lang="hu-HU" altLang="en-US" b="1"/>
              <a:t>, </a:t>
            </a:r>
            <a:r>
              <a:rPr lang="hu-HU" altLang="en-US" i="1"/>
              <a:t>new</a:t>
            </a:r>
            <a:r>
              <a:rPr lang="hu-HU" altLang="en-US" b="1"/>
              <a:t>)</a:t>
            </a:r>
            <a:r>
              <a:rPr lang="en-US" altLang="en-US"/>
              <a:t>: replace </a:t>
            </a:r>
            <a:r>
              <a:rPr lang="hu-HU" altLang="en-US"/>
              <a:t>old </a:t>
            </a:r>
            <a:r>
              <a:rPr lang="en-US" altLang="en-US"/>
              <a:t>text</a:t>
            </a:r>
            <a:r>
              <a:rPr lang="hu-HU" altLang="en-US"/>
              <a:t> to new text</a:t>
            </a:r>
            <a:endParaRPr lang="en-US" alt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AA2EBE23-CA82-3E96-E89D-E81846501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Replacing string parts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73651C17-BC3A-2A2B-FA15-72CE56FC2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62890"/>
              </p:ext>
            </p:extLst>
          </p:nvPr>
        </p:nvGraphicFramePr>
        <p:xfrm>
          <a:off x="2043287" y="2491875"/>
          <a:ext cx="8429625" cy="2397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8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replace old text to new text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a.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('Jack', 'John')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6" marB="4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replace double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 spaces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to single space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 = '  aa   bb   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  ', ' 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6" marB="45676"/>
                </a:tc>
                <a:extLst>
                  <a:ext uri="{0D108BD9-81ED-4DB2-BD59-A6C34878D82A}">
                    <a16:rowId xmlns:a16="http://schemas.microsoft.com/office/drawing/2014/main" val="1528303549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BFFD4390-D4B1-5D44-02DD-6C1F9BCA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63" y="3291828"/>
            <a:ext cx="1104996" cy="274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AC254A3-CF04-B63B-021C-2C744F8E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192" y="4563132"/>
            <a:ext cx="975967" cy="220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AEA8C4F-9DC2-4030-EA02-2148C8F92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i="1"/>
              <a:t>string</a:t>
            </a:r>
            <a:r>
              <a:rPr lang="en-US" altLang="en-US" sz="2000"/>
              <a:t>.</a:t>
            </a:r>
            <a:r>
              <a:rPr lang="en-US" altLang="en-US" sz="2000" b="1"/>
              <a:t>find</a:t>
            </a:r>
            <a:r>
              <a:rPr lang="en-US" altLang="en-US" sz="2000"/>
              <a:t>(</a:t>
            </a:r>
            <a:r>
              <a:rPr lang="en-US" altLang="en-US" sz="2000" i="1"/>
              <a:t>substring</a:t>
            </a:r>
            <a:r>
              <a:rPr lang="en-US" altLang="en-US" sz="2000"/>
              <a:t>): </a:t>
            </a:r>
            <a:r>
              <a:rPr lang="hu-HU" altLang="en-US" sz="2000"/>
              <a:t>starting position of substring </a:t>
            </a:r>
            <a:r>
              <a:rPr lang="en-US" altLang="en-US" sz="2000"/>
              <a:t>from the</a:t>
            </a:r>
            <a:r>
              <a:rPr lang="hu-HU" altLang="en-US" sz="2000"/>
              <a:t> left</a:t>
            </a:r>
            <a:br>
              <a:rPr lang="hu-HU" altLang="en-US" sz="2000"/>
            </a:br>
            <a:r>
              <a:rPr lang="en-US" altLang="en-US" sz="2000"/>
              <a:t>(0 = first character</a:t>
            </a:r>
            <a:r>
              <a:rPr lang="hu-HU" altLang="en-US" sz="2000"/>
              <a:t>'s index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It is </a:t>
            </a:r>
            <a:r>
              <a:rPr lang="en-US" altLang="en-US" sz="2000" b="1" u="sng"/>
              <a:t>case sensitive</a:t>
            </a:r>
          </a:p>
          <a:p>
            <a:r>
              <a:rPr lang="en-US" altLang="en-US" sz="2000"/>
              <a:t>If </a:t>
            </a:r>
            <a:r>
              <a:rPr lang="hu-HU" altLang="en-US" sz="2000"/>
              <a:t>text </a:t>
            </a:r>
            <a:r>
              <a:rPr lang="hu-HU" altLang="en-US" sz="2000" b="1"/>
              <a:t>doesn't contain </a:t>
            </a:r>
            <a:r>
              <a:rPr lang="hu-HU" altLang="en-US" sz="2000"/>
              <a:t>substring</a:t>
            </a:r>
            <a:r>
              <a:rPr lang="en-US" altLang="en-US" sz="2000"/>
              <a:t>, the result is: </a:t>
            </a:r>
            <a:r>
              <a:rPr lang="en-US" altLang="en-US" sz="2000" b="1"/>
              <a:t>-1</a:t>
            </a:r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495A3758-FB1C-C762-F55D-5A5E03CAA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Searching for text (contains)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BF00614-1ECC-658D-44FB-7DF936509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72499"/>
              </p:ext>
            </p:extLst>
          </p:nvPr>
        </p:nvGraphicFramePr>
        <p:xfrm>
          <a:off x="1981201" y="2939733"/>
          <a:ext cx="8429625" cy="2605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s = 'Anaconda'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starting position of substring from the left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('Ana')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s = 'Anaconda'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starting position of substring from the left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('ana')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s = 'Anaconda'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starting position of substring from the left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s.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('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con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542" name="Csoportba foglalás 6">
            <a:extLst>
              <a:ext uri="{FF2B5EF4-FFF2-40B4-BE49-F238E27FC236}">
                <a16:creationId xmlns:a16="http://schemas.microsoft.com/office/drawing/2014/main" id="{042DCEAA-1E70-CE88-417F-856A46BA316B}"/>
              </a:ext>
            </a:extLst>
          </p:cNvPr>
          <p:cNvGrpSpPr>
            <a:grpSpLocks/>
          </p:cNvGrpSpPr>
          <p:nvPr/>
        </p:nvGrpSpPr>
        <p:grpSpPr bwMode="auto">
          <a:xfrm>
            <a:off x="3253077" y="5686076"/>
            <a:ext cx="3956206" cy="889505"/>
            <a:chOff x="1687441" y="5552695"/>
            <a:chExt cx="3955713" cy="889860"/>
          </a:xfrm>
        </p:grpSpPr>
        <p:sp>
          <p:nvSpPr>
            <p:cNvPr id="22543" name="Szövegdoboz 1">
              <a:extLst>
                <a:ext uri="{FF2B5EF4-FFF2-40B4-BE49-F238E27FC236}">
                  <a16:creationId xmlns:a16="http://schemas.microsoft.com/office/drawing/2014/main" id="{0B316EB8-A27E-945A-15D5-87B5B11E8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441" y="6134655"/>
              <a:ext cx="3521679" cy="30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FF0000"/>
                  </a:solidFill>
                </a:rPr>
                <a:t>INDEX:		0  1  2  3 4  5  6  7 </a:t>
              </a:r>
            </a:p>
          </p:txBody>
        </p:sp>
        <p:pic>
          <p:nvPicPr>
            <p:cNvPr id="22544" name="Kép 5">
              <a:extLst>
                <a:ext uri="{FF2B5EF4-FFF2-40B4-BE49-F238E27FC236}">
                  <a16:creationId xmlns:a16="http://schemas.microsoft.com/office/drawing/2014/main" id="{293AE820-6D9A-1E75-18DF-38807B2BA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9314" y="5552695"/>
              <a:ext cx="2273840" cy="629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DE3F55F7-C0BB-17C8-7FC0-5F0B3D52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789" y="3433473"/>
            <a:ext cx="266723" cy="289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FF7273F-B40F-9747-734F-7FE988F15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47" y="4233586"/>
            <a:ext cx="281964" cy="350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263CEA9-CD28-FCFD-2FFC-8CABA273B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0029" y="5138259"/>
            <a:ext cx="251482" cy="320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1A71F92-F5B0-00C5-9C42-895A4B01C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string</a:t>
            </a:r>
            <a:r>
              <a:rPr lang="hu-HU" altLang="en-US"/>
              <a:t>.</a:t>
            </a:r>
            <a:r>
              <a:rPr lang="hu-HU" altLang="en-US" b="1"/>
              <a:t>startswith</a:t>
            </a:r>
            <a:r>
              <a:rPr lang="hu-HU" altLang="en-US"/>
              <a:t>(</a:t>
            </a:r>
            <a:r>
              <a:rPr lang="hu-HU" altLang="en-US" i="1"/>
              <a:t>substring</a:t>
            </a:r>
            <a:r>
              <a:rPr lang="hu-HU" altLang="en-US"/>
              <a:t>): </a:t>
            </a:r>
            <a:r>
              <a:rPr lang="en-US" altLang="en-US"/>
              <a:t>whether the string starts with the</a:t>
            </a:r>
            <a:r>
              <a:rPr lang="hu-HU" altLang="en-US"/>
              <a:t> substring</a:t>
            </a:r>
          </a:p>
          <a:p>
            <a:r>
              <a:rPr lang="hu-HU" altLang="en-US" i="1"/>
              <a:t>string</a:t>
            </a:r>
            <a:r>
              <a:rPr lang="hu-HU" altLang="en-US"/>
              <a:t>.</a:t>
            </a:r>
            <a:r>
              <a:rPr lang="hu-HU" altLang="en-US" b="1"/>
              <a:t>endswith</a:t>
            </a:r>
            <a:r>
              <a:rPr lang="hu-HU" altLang="en-US"/>
              <a:t>(</a:t>
            </a:r>
            <a:r>
              <a:rPr lang="hu-HU" altLang="en-US" i="1"/>
              <a:t>substring</a:t>
            </a:r>
            <a:r>
              <a:rPr lang="hu-HU" altLang="en-US"/>
              <a:t>): </a:t>
            </a:r>
            <a:r>
              <a:rPr lang="en-US" altLang="en-US"/>
              <a:t>whether the string end</a:t>
            </a:r>
            <a:r>
              <a:rPr lang="hu-HU" altLang="en-US"/>
              <a:t>s</a:t>
            </a:r>
            <a:r>
              <a:rPr lang="en-US" altLang="en-US"/>
              <a:t> with the</a:t>
            </a:r>
            <a:r>
              <a:rPr lang="hu-HU" altLang="en-US"/>
              <a:t> substring</a:t>
            </a:r>
          </a:p>
          <a:p>
            <a:endParaRPr lang="hu-HU" altLang="en-US"/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1454360E-52ED-243D-0CE6-0052D069C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Searching for text (starts</a:t>
            </a:r>
            <a:r>
              <a:rPr lang="hu-HU" altLang="en-US" sz="2800"/>
              <a:t> or </a:t>
            </a:r>
            <a:r>
              <a:rPr lang="en-US" altLang="en-US" sz="2800"/>
              <a:t>ends with)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23D2FFC-F231-EEDA-3B4D-460D4714E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66403"/>
              </p:ext>
            </p:extLst>
          </p:nvPr>
        </p:nvGraphicFramePr>
        <p:xfrm>
          <a:off x="2352676" y="3048000"/>
          <a:ext cx="7942263" cy="2446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6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whether the string starts with the substring</a:t>
                      </a:r>
                      <a:endParaRPr lang="hu-HU" sz="1800" b="1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startswith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('Jack')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635" marB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9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whether the string ends with the substring</a:t>
                      </a:r>
                      <a:endParaRPr lang="hu-HU" sz="1800" b="1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endswith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('Jack')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635" marB="456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4A540658-EB49-110C-CFB1-94C53F9D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26" y="3779808"/>
            <a:ext cx="441998" cy="320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BBA0040-BBBB-3EAC-2C2F-D80038A1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20" y="5089599"/>
            <a:ext cx="518205" cy="304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EDB357-408E-2033-FD12-DE1485924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0"/>
            <a:ext cx="10703241" cy="55426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1800"/>
              <a:t>We can "cut", </a:t>
            </a:r>
            <a:r>
              <a:rPr lang="hu-HU" altLang="en-US" sz="1800" b="1"/>
              <a:t>slice</a:t>
            </a:r>
            <a:r>
              <a:rPr lang="hu-HU" altLang="en-US" sz="1800"/>
              <a:t> any part of the texts </a:t>
            </a:r>
            <a:r>
              <a:rPr lang="hu-HU" altLang="en-US" sz="1800" i="1"/>
              <a:t>(index </a:t>
            </a:r>
            <a:r>
              <a:rPr lang="hu-HU" altLang="en-US" sz="1800" b="1" i="1"/>
              <a:t>starts from 0</a:t>
            </a:r>
            <a:r>
              <a:rPr lang="hu-HU" altLang="en-US" sz="1800" i="1"/>
              <a:t>)</a:t>
            </a:r>
          </a:p>
          <a:p>
            <a:pPr lvl="1"/>
            <a:r>
              <a:rPr lang="hu-HU" altLang="en-US"/>
              <a:t>Index </a:t>
            </a:r>
            <a:r>
              <a:rPr lang="hu-HU" altLang="en-US" b="1"/>
              <a:t>endpoints</a:t>
            </a:r>
            <a:r>
              <a:rPr lang="hu-HU" altLang="en-US"/>
              <a:t> are </a:t>
            </a:r>
            <a:r>
              <a:rPr lang="hu-HU" altLang="en-US" b="1"/>
              <a:t>NOT included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8CFEC787-7CE6-87FB-79EB-C38DD7D0C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Slicing strings (left, middle, right)</a:t>
            </a:r>
            <a:r>
              <a:rPr lang="hu-HU" altLang="en-US"/>
              <a:t> 1.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1BD0A1C4-AB74-7731-44ED-FACFCCC3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02875"/>
              </p:ext>
            </p:extLst>
          </p:nvPr>
        </p:nvGraphicFramePr>
        <p:xfrm>
          <a:off x="2329513" y="1903413"/>
          <a:ext cx="7865485" cy="487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s = 'Anaconda'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# character at index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s[3]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from the beginning until </a:t>
                      </a: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index 3 (endpoint not included)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s[ : 4]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from </a:t>
                      </a: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index 3 until the end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s[3 : 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# the last 3 characters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s[-3 : 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from </a:t>
                      </a: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index 3 to index 5 (endpoint not included)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s[3 : 6]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from </a:t>
                      </a: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index 3 to index 8, every 2nd character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s[3 : 9 : 2]</a:t>
                      </a: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2645553322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full string reversed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s[ : : -1]</a:t>
                      </a: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3943201606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from </a:t>
                      </a: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index 8 backwards, every 2nd character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s[8 : : -2]</a:t>
                      </a: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2215992050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27C5F0DD-DBC0-3077-4731-886EAB73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829" y="2331363"/>
            <a:ext cx="373412" cy="266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FCEE934-9E0C-5D57-6A57-02BAE528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071" y="2878224"/>
            <a:ext cx="579170" cy="32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36B772E-62A9-3E60-2504-86E5B02C1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865" y="3455360"/>
            <a:ext cx="655377" cy="320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BD6CAD5-16AD-2FAA-CF8B-E241D0C2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657" y="4111046"/>
            <a:ext cx="510584" cy="2286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5898A9C-7176-4D27-48AA-B29525E78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277" y="4636688"/>
            <a:ext cx="502964" cy="289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97752D5-2CB1-0701-5B01-878F320E0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0415" y="5209572"/>
            <a:ext cx="525826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CA5111F-D1FE-6E3C-5649-7A832F290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7487" y="5813137"/>
            <a:ext cx="868755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B9F7CBE5-AB98-A63D-50A0-809FAAD1F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8969" y="6402369"/>
            <a:ext cx="617273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EDB357-408E-2033-FD12-DE1485924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We can use variables in </a:t>
            </a:r>
            <a:r>
              <a:rPr lang="hu-HU" altLang="en-US" sz="2000" b="1"/>
              <a:t>slicing</a:t>
            </a:r>
            <a:r>
              <a:rPr lang="hu-HU" altLang="en-US" sz="2000"/>
              <a:t> as well</a:t>
            </a:r>
            <a:endParaRPr lang="hu-HU" altLang="en-US" sz="2000" i="1"/>
          </a:p>
          <a:p>
            <a:r>
              <a:rPr lang="hu-HU" altLang="en-US" sz="2000" b="1"/>
              <a:t>len</a:t>
            </a:r>
            <a:r>
              <a:rPr lang="hu-HU" altLang="en-US" sz="2000"/>
              <a:t>(</a:t>
            </a:r>
            <a:r>
              <a:rPr lang="hu-HU" altLang="en-US" sz="2000" i="1"/>
              <a:t>string</a:t>
            </a:r>
            <a:r>
              <a:rPr lang="hu-HU" altLang="en-US" sz="2000"/>
              <a:t>): the length of the string (number of characters)</a:t>
            </a:r>
          </a:p>
          <a:p>
            <a:r>
              <a:rPr lang="hu-HU" altLang="en-US" sz="2000"/>
              <a:t>If a text contains an </a:t>
            </a:r>
            <a:r>
              <a:rPr lang="hu-HU" altLang="en-US" sz="2000" b="1"/>
              <a:t>apostrophe</a:t>
            </a:r>
            <a:r>
              <a:rPr lang="hu-HU" altLang="en-US" sz="2000"/>
              <a:t> (single quote: ' ), we cannot put it between apostrophes, use </a:t>
            </a:r>
            <a:r>
              <a:rPr lang="hu-HU" altLang="en-US" sz="2000" b="1"/>
              <a:t>quotation marks </a:t>
            </a:r>
            <a:br>
              <a:rPr lang="hu-HU" altLang="en-US" sz="2000"/>
            </a:br>
            <a:r>
              <a:rPr lang="hu-HU" altLang="en-US" sz="2000"/>
              <a:t>(double quotes: " ) instead, and vice versa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8CFEC787-7CE6-87FB-79EB-C38DD7D0C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Slicing strings (left, middle, right)</a:t>
            </a:r>
            <a:r>
              <a:rPr lang="hu-HU" altLang="en-US"/>
              <a:t> 2.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1BD0A1C4-AB74-7731-44ED-FACFCCC3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53971"/>
              </p:ext>
            </p:extLst>
          </p:nvPr>
        </p:nvGraphicFramePr>
        <p:xfrm>
          <a:off x="2282860" y="3124946"/>
          <a:ext cx="7865485" cy="280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substring = 'language'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mainstring = "Python is a cool programming language,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 isn't it?"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length of 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substring_length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600" b="1" baseline="0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substring)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substring_start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mainstring.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(substring)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substring_end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substring_start + substring_length</a:t>
                      </a:r>
                      <a:endParaRPr lang="hu-HU" sz="1600" b="0" baseline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print(substring_start, substring_end)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part of text between two positions </a:t>
                      </a:r>
                      <a:r>
                        <a:rPr lang="pl-PL" sz="1600" b="0">
                          <a:latin typeface="Arial" pitchFamily="34" charset="0"/>
                          <a:cs typeface="Arial" pitchFamily="34" charset="0"/>
                        </a:rPr>
                        <a:t>(endpoint not included)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sliced_part = mainstring[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substring_start</a:t>
                      </a:r>
                      <a:r>
                        <a:rPr lang="hu-HU" sz="1600" b="1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substring_end</a:t>
                      </a:r>
                      <a:r>
                        <a:rPr lang="hu-HU" sz="1600" b="1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sliced_part</a:t>
                      </a: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B706E5F-1BEF-4817-91AA-035CD19E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36" y="3853122"/>
            <a:ext cx="331014" cy="320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62325-E86E-D6EF-B69F-AFCBD10C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911" y="4665307"/>
            <a:ext cx="613537" cy="297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118442-C9E3-C4A6-ACFE-1C9E9096D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672" y="5493459"/>
            <a:ext cx="970078" cy="297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17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220B659-D129-ADD7-38D3-7C5123E87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Download the desktop application called </a:t>
            </a:r>
            <a:br>
              <a:rPr lang="hu-HU" altLang="en-US" sz="2000"/>
            </a:br>
            <a:r>
              <a:rPr lang="en-US" altLang="en-US" sz="2000" b="1"/>
              <a:t>Anaconda Navigator</a:t>
            </a:r>
            <a:r>
              <a:rPr lang="en-US" altLang="en-US" sz="2000"/>
              <a:t>, in which </a:t>
            </a:r>
            <a:r>
              <a:rPr lang="en-US" altLang="en-US" sz="2000" b="1"/>
              <a:t>we can program in several programming languages</a:t>
            </a:r>
            <a:r>
              <a:rPr lang="en-US" altLang="en-US" sz="2000"/>
              <a:t> using a Graphical User Interface (GUI)</a:t>
            </a:r>
            <a:endParaRPr lang="hu-HU" altLang="en-US" sz="2000"/>
          </a:p>
          <a:p>
            <a:r>
              <a:rPr lang="hu-HU" altLang="en-US" sz="2000">
                <a:hlinkClick r:id="rId2"/>
              </a:rPr>
              <a:t>https://www.anaconda.com</a:t>
            </a:r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hu-HU" altLang="en-US" sz="2000"/>
              <a:t>When the </a:t>
            </a:r>
            <a:r>
              <a:rPr lang="hu-HU" altLang="en-US" sz="2000" b="1"/>
              <a:t>Anaconda installer (.EXE) </a:t>
            </a:r>
            <a:r>
              <a:rPr lang="hu-HU" altLang="en-US" sz="2000"/>
              <a:t>was </a:t>
            </a:r>
            <a:br>
              <a:rPr lang="hu-HU" altLang="en-US" sz="2000"/>
            </a:br>
            <a:r>
              <a:rPr lang="hu-HU" altLang="en-US" sz="2000"/>
              <a:t>downloaded, run it, and click through the </a:t>
            </a:r>
            <a:br>
              <a:rPr lang="hu-HU" altLang="en-US" sz="2000"/>
            </a:br>
            <a:r>
              <a:rPr lang="hu-HU" altLang="en-US" sz="2000"/>
              <a:t>installation with the default settings</a:t>
            </a:r>
          </a:p>
          <a:p>
            <a:endParaRPr lang="hu-HU" altLang="en-US" sz="2000"/>
          </a:p>
          <a:p>
            <a:r>
              <a:rPr lang="hu-HU" altLang="en-US" sz="2000"/>
              <a:t>After installation is done, open </a:t>
            </a:r>
            <a:r>
              <a:rPr lang="hu-HU" altLang="en-US" sz="2000" b="1"/>
              <a:t>Anaconda Navigator</a:t>
            </a:r>
          </a:p>
          <a:p>
            <a:endParaRPr lang="en-US" altLang="en-US" sz="2000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76438C17-1988-69FF-CD92-881535D92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Installing the Anaconda Navigator</a:t>
            </a:r>
            <a:endParaRPr lang="en-US" alt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6C2A19-3248-C578-065A-AFF073FFE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12" y="2800007"/>
            <a:ext cx="1738977" cy="1284055"/>
          </a:xfrm>
          <a:prstGeom prst="rect">
            <a:avLst/>
          </a:prstGeom>
        </p:spPr>
      </p:pic>
      <p:sp>
        <p:nvSpPr>
          <p:cNvPr id="6" name="Téglalap 11">
            <a:extLst>
              <a:ext uri="{FF2B5EF4-FFF2-40B4-BE49-F238E27FC236}">
                <a16:creationId xmlns:a16="http://schemas.microsoft.com/office/drawing/2014/main" id="{F8D28007-9EBD-5853-2E01-DCA385AD9C68}"/>
              </a:ext>
            </a:extLst>
          </p:cNvPr>
          <p:cNvSpPr/>
          <p:nvPr/>
        </p:nvSpPr>
        <p:spPr>
          <a:xfrm>
            <a:off x="5142187" y="2820332"/>
            <a:ext cx="1901465" cy="65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7028B52-3E7F-A543-E1FB-96560CA59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2800007"/>
            <a:ext cx="2362405" cy="67823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215671F-4500-E439-A14E-8A5ECC613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777" y="2800007"/>
            <a:ext cx="2240474" cy="56392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405B1B6-CAA9-24A0-2C20-5C62AF826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415" y="6107901"/>
            <a:ext cx="2518371" cy="5639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9C0FA0B-5233-018A-336E-77946A6C3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string</a:t>
            </a:r>
            <a:r>
              <a:rPr lang="hu-HU" altLang="en-US"/>
              <a:t>.</a:t>
            </a:r>
            <a:r>
              <a:rPr lang="hu-HU" altLang="en-US" b="1"/>
              <a:t>split</a:t>
            </a:r>
            <a:r>
              <a:rPr lang="hu-HU" altLang="en-US"/>
              <a:t>: </a:t>
            </a:r>
            <a:r>
              <a:rPr lang="en-US" altLang="en-US"/>
              <a:t>Split text along a given (even </a:t>
            </a:r>
            <a:br>
              <a:rPr lang="hu-HU" altLang="en-US"/>
            </a:br>
            <a:r>
              <a:rPr lang="en-US" altLang="en-US"/>
              <a:t>multi</a:t>
            </a:r>
            <a:r>
              <a:rPr lang="hu-HU" altLang="en-US"/>
              <a:t>ple</a:t>
            </a:r>
            <a:r>
              <a:rPr lang="en-US" altLang="en-US"/>
              <a:t>-character) separator</a:t>
            </a:r>
            <a:endParaRPr lang="hu-HU" altLang="en-US"/>
          </a:p>
          <a:p>
            <a:r>
              <a:rPr lang="hu-HU" altLang="en-US"/>
              <a:t>I</a:t>
            </a:r>
            <a:r>
              <a:rPr lang="en-US" altLang="en-US"/>
              <a:t>f </a:t>
            </a:r>
            <a:r>
              <a:rPr lang="en-US" altLang="en-US" b="1"/>
              <a:t>no separator </a:t>
            </a:r>
            <a:r>
              <a:rPr lang="en-US" altLang="en-US"/>
              <a:t>is given, </a:t>
            </a:r>
            <a:r>
              <a:rPr lang="hu-HU" altLang="en-US"/>
              <a:t>it </a:t>
            </a:r>
            <a:r>
              <a:rPr lang="en-US" altLang="en-US"/>
              <a:t>will be </a:t>
            </a:r>
            <a:r>
              <a:rPr lang="hu-HU" altLang="en-US"/>
              <a:t>SPACE</a:t>
            </a:r>
            <a:br>
              <a:rPr lang="hu-HU" altLang="en-US" i="1"/>
            </a:br>
            <a:r>
              <a:rPr lang="hu-HU" altLang="en-US" i="1"/>
              <a:t>(and if there are more spaces, it will ignore them)</a:t>
            </a:r>
            <a:endParaRPr lang="hu-HU" altLang="en-US" sz="2000" i="1"/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4E555809-4378-6B27-A0AD-5F57274EE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Splitting texts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BFEB466-370E-6122-975E-9B7294058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94132"/>
              </p:ext>
            </p:extLst>
          </p:nvPr>
        </p:nvGraphicFramePr>
        <p:xfrm>
          <a:off x="2244725" y="2713038"/>
          <a:ext cx="8053388" cy="260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8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'12-15-20'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split text by separator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split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('-')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9" marR="91419" marT="45644" marB="456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split text by space</a:t>
                      </a:r>
                      <a:endParaRPr lang="en-US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split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9" marR="91419" marT="45644" marB="456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 = '  aa   bb   '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split text by space (extra spaces ignored)</a:t>
                      </a:r>
                      <a:endParaRPr lang="en-US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split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9" marR="91419" marT="45644" marB="45644"/>
                </a:tc>
                <a:extLst>
                  <a:ext uri="{0D108BD9-81ED-4DB2-BD59-A6C34878D82A}">
                    <a16:rowId xmlns:a16="http://schemas.microsoft.com/office/drawing/2014/main" val="712254103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A237DBE2-4A15-BC27-3081-4CC53825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07" y="3188192"/>
            <a:ext cx="1554615" cy="297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AC8FC6-5D36-00F9-AD2D-2C0A12A2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631" y="4051345"/>
            <a:ext cx="1508891" cy="304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4050178-E21D-6EFA-F8AA-F6688D41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871" y="4902070"/>
            <a:ext cx="1051651" cy="297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Content Placeholder 2">
            <a:extLst>
              <a:ext uri="{FF2B5EF4-FFF2-40B4-BE49-F238E27FC236}">
                <a16:creationId xmlns:a16="http://schemas.microsoft.com/office/drawing/2014/main" id="{AAC9446D-4E61-34DD-0345-30ED04DDF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hu-HU" altLang="en-US"/>
              <a:t>T</a:t>
            </a:r>
            <a:r>
              <a:rPr lang="en-US" altLang="en-US"/>
              <a:t>ex</a:t>
            </a:r>
            <a:r>
              <a:rPr lang="hu-HU" altLang="en-US"/>
              <a:t>t</a:t>
            </a:r>
            <a:r>
              <a:rPr lang="en-US" altLang="en-US"/>
              <a:t> data can be concatenated with the </a:t>
            </a:r>
            <a:r>
              <a:rPr lang="en-US" altLang="en-US" b="1"/>
              <a:t>+</a:t>
            </a:r>
            <a:r>
              <a:rPr lang="en-US" altLang="en-US"/>
              <a:t> sign</a:t>
            </a:r>
          </a:p>
          <a:p>
            <a:endParaRPr lang="en-US" altLang="en-US"/>
          </a:p>
          <a:p>
            <a:endParaRPr lang="en-US" altLang="en-US" sz="2800"/>
          </a:p>
          <a:p>
            <a:r>
              <a:rPr lang="en-US" altLang="en-US"/>
              <a:t>If we want to concatenate a</a:t>
            </a:r>
            <a:r>
              <a:rPr lang="hu-HU" altLang="en-US"/>
              <a:t>lso a</a:t>
            </a:r>
            <a:r>
              <a:rPr lang="en-US" altLang="en-US"/>
              <a:t> </a:t>
            </a:r>
            <a:r>
              <a:rPr lang="en-US" altLang="en-US" b="1"/>
              <a:t>number </a:t>
            </a:r>
            <a:r>
              <a:rPr lang="en-US" altLang="en-US"/>
              <a:t>with the </a:t>
            </a:r>
            <a:r>
              <a:rPr lang="en-US" altLang="en-US" b="1"/>
              <a:t>+</a:t>
            </a:r>
            <a:r>
              <a:rPr lang="en-US" altLang="en-US"/>
              <a:t> sign, we </a:t>
            </a:r>
            <a:r>
              <a:rPr lang="hu-HU" altLang="en-US"/>
              <a:t>should </a:t>
            </a:r>
            <a:r>
              <a:rPr lang="en-US" altLang="en-US"/>
              <a:t>convert it to text: </a:t>
            </a:r>
            <a:r>
              <a:rPr lang="en-US" altLang="en-US" b="1"/>
              <a:t>str</a:t>
            </a:r>
            <a:r>
              <a:rPr lang="en-US" altLang="en-US"/>
              <a:t>(</a:t>
            </a:r>
            <a:r>
              <a:rPr lang="en-US" altLang="en-US" i="1"/>
              <a:t>number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endParaRPr lang="en-US" altLang="en-US" sz="1600"/>
          </a:p>
          <a:p>
            <a:r>
              <a:rPr lang="hu-HU" altLang="en-US"/>
              <a:t>At</a:t>
            </a:r>
            <a:r>
              <a:rPr lang="en-US" altLang="en-US"/>
              <a:t> </a:t>
            </a:r>
            <a:r>
              <a:rPr lang="en-US" altLang="en-US" b="1"/>
              <a:t>print</a:t>
            </a:r>
            <a:r>
              <a:rPr lang="en-US" altLang="en-US"/>
              <a:t>, separat</a:t>
            </a:r>
            <a:r>
              <a:rPr lang="hu-HU" altLang="en-US"/>
              <a:t>ing them</a:t>
            </a:r>
            <a:r>
              <a:rPr lang="en-US" altLang="en-US"/>
              <a:t> by a comma</a:t>
            </a:r>
            <a:r>
              <a:rPr lang="hu-HU" altLang="en-US"/>
              <a:t>, they do</a:t>
            </a:r>
            <a:r>
              <a:rPr lang="en-US" altLang="en-US"/>
              <a:t>n</a:t>
            </a:r>
            <a:r>
              <a:rPr lang="hu-HU" altLang="en-US"/>
              <a:t>'</a:t>
            </a:r>
            <a:r>
              <a:rPr lang="en-US" altLang="en-US"/>
              <a:t>t need to be converted</a:t>
            </a:r>
            <a:r>
              <a:rPr lang="hu-HU" altLang="en-US"/>
              <a:t> (and there will be a </a:t>
            </a:r>
            <a:r>
              <a:rPr lang="hu-HU" altLang="en-US" b="1"/>
              <a:t>space</a:t>
            </a:r>
            <a:r>
              <a:rPr lang="hu-HU" altLang="en-US"/>
              <a:t> between them)</a:t>
            </a:r>
          </a:p>
          <a:p>
            <a:endParaRPr lang="hu-HU" altLang="en-US" sz="2400"/>
          </a:p>
          <a:p>
            <a:r>
              <a:rPr lang="hu-HU" altLang="en-US" i="1"/>
              <a:t>separator</a:t>
            </a:r>
            <a:r>
              <a:rPr lang="hu-HU" altLang="en-US"/>
              <a:t>.</a:t>
            </a:r>
            <a:r>
              <a:rPr lang="hu-HU" altLang="en-US" b="1"/>
              <a:t>join</a:t>
            </a:r>
            <a:r>
              <a:rPr lang="hu-HU" altLang="en-US"/>
              <a:t>(</a:t>
            </a:r>
            <a:r>
              <a:rPr lang="hu-HU" altLang="en-US" i="1"/>
              <a:t>list</a:t>
            </a:r>
            <a:r>
              <a:rPr lang="hu-HU" altLang="en-US"/>
              <a:t>): after splitting, we can concatenate them</a:t>
            </a:r>
            <a:br>
              <a:rPr lang="hu-HU" altLang="en-US"/>
            </a:br>
            <a:r>
              <a:rPr lang="hu-HU" altLang="en-US" sz="1600" i="1"/>
              <a:t>(we can solve the full trimming of extra spaces with this)</a:t>
            </a:r>
            <a:endParaRPr lang="en-US" altLang="en-US" i="1"/>
          </a:p>
        </p:txBody>
      </p:sp>
      <p:sp>
        <p:nvSpPr>
          <p:cNvPr id="27656" name="Title 1">
            <a:extLst>
              <a:ext uri="{FF2B5EF4-FFF2-40B4-BE49-F238E27FC236}">
                <a16:creationId xmlns:a16="http://schemas.microsoft.com/office/drawing/2014/main" id="{DD453606-EC4C-FAB5-A5FF-621D09442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Concatenating texts</a:t>
            </a:r>
            <a:endParaRPr lang="en-US" altLang="en-US"/>
          </a:p>
        </p:txBody>
      </p:sp>
      <p:graphicFrame>
        <p:nvGraphicFramePr>
          <p:cNvPr id="9" name="Táblázat 4">
            <a:extLst>
              <a:ext uri="{FF2B5EF4-FFF2-40B4-BE49-F238E27FC236}">
                <a16:creationId xmlns:a16="http://schemas.microsoft.com/office/drawing/2014/main" id="{CA2AE8EC-2279-10E6-2432-7CF4C4C85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39094"/>
              </p:ext>
            </p:extLst>
          </p:nvPr>
        </p:nvGraphicFramePr>
        <p:xfrm>
          <a:off x="2263833" y="2950057"/>
          <a:ext cx="8191440" cy="822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en-US" sz="1600" kern="1200">
                          <a:latin typeface="Arial" pitchFamily="34" charset="0"/>
                          <a:cs typeface="Arial" pitchFamily="34" charset="0"/>
                        </a:rPr>
                        <a:t>a = 'Number of files found: 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endParaRPr lang="pl-PL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en-US" sz="1600" kern="1200">
                          <a:latin typeface="Arial" pitchFamily="34" charset="0"/>
                          <a:cs typeface="Arial" pitchFamily="34" charset="0"/>
                        </a:rPr>
                        <a:t>b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en-US" sz="1600" kern="1200">
                          <a:latin typeface="Arial" pitchFamily="34" charset="0"/>
                          <a:cs typeface="Arial" pitchFamily="34" charset="0"/>
                        </a:rPr>
                        <a:t>a + </a:t>
                      </a:r>
                      <a:r>
                        <a:rPr lang="pl-PL" altLang="en-US" sz="1600" b="1" kern="1200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str</a:t>
                      </a:r>
                      <a:r>
                        <a:rPr lang="pl-PL" altLang="en-US" sz="1600" kern="1200">
                          <a:latin typeface="Arial" pitchFamily="34" charset="0"/>
                          <a:cs typeface="Arial" pitchFamily="34" charset="0"/>
                        </a:rPr>
                        <a:t>(b)</a:t>
                      </a:r>
                      <a:endParaRPr lang="hu-HU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9" marB="456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5311683B-5139-CED2-A340-911B7777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94565"/>
              </p:ext>
            </p:extLst>
          </p:nvPr>
        </p:nvGraphicFramePr>
        <p:xfrm>
          <a:off x="2263835" y="1689698"/>
          <a:ext cx="8191440" cy="822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Jack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Bauer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alt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lang="hu-HU" alt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' '</a:t>
                      </a: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alt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lang="hu-HU" alt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altLang="en-US" sz="1600" kern="12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hu-HU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11" marB="456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8FC2C36E-85FD-3765-928A-29763321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5718"/>
              </p:ext>
            </p:extLst>
          </p:nvPr>
        </p:nvGraphicFramePr>
        <p:xfrm>
          <a:off x="2263833" y="4478404"/>
          <a:ext cx="8191440" cy="33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en-US" sz="1600" b="1" kern="1200">
                          <a:latin typeface="Arial" pitchFamily="34" charset="0"/>
                          <a:cs typeface="Arial" pitchFamily="34" charset="0"/>
                        </a:rPr>
                        <a:t>print</a:t>
                      </a:r>
                      <a:r>
                        <a:rPr lang="pl-PL" altLang="en-US" sz="1600" kern="1200">
                          <a:latin typeface="Arial" pitchFamily="34" charset="0"/>
                          <a:cs typeface="Arial" pitchFamily="34" charset="0"/>
                        </a:rPr>
                        <a:t>(a, b)</a:t>
                      </a:r>
                      <a:endParaRPr lang="hu-HU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9" marB="456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A1ED6977-44A2-1394-9CE1-07F98D3E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539" y="1993293"/>
            <a:ext cx="1097375" cy="259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2385C0E-CBE1-F4CB-8E71-8979D5CA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438" y="3395204"/>
            <a:ext cx="2240474" cy="297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1EE1C18-6DD7-A5D8-BA22-B81331C1D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502" y="4521246"/>
            <a:ext cx="1870410" cy="256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1" name="Táblázat 4">
            <a:extLst>
              <a:ext uri="{FF2B5EF4-FFF2-40B4-BE49-F238E27FC236}">
                <a16:creationId xmlns:a16="http://schemas.microsoft.com/office/drawing/2014/main" id="{1F403751-BC25-7B4A-3D54-94B19F8F7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043"/>
              </p:ext>
            </p:extLst>
          </p:nvPr>
        </p:nvGraphicFramePr>
        <p:xfrm>
          <a:off x="2263833" y="5485967"/>
          <a:ext cx="8191440" cy="1310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a = '  aa   bb   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# split text by space (extra spaces ignored)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kern="1200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wordlist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 = a.split()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# concatenate texts by separator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' '.</a:t>
                      </a:r>
                      <a:r>
                        <a:rPr lang="en-US" altLang="en-US" sz="1600" b="1" kern="1200">
                          <a:latin typeface="Arial" pitchFamily="34" charset="0"/>
                          <a:cs typeface="Arial" pitchFamily="34" charset="0"/>
                        </a:rPr>
                        <a:t>join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en-US" sz="1600" b="1" kern="1200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wordlist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9" marB="456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Kép 12">
            <a:extLst>
              <a:ext uri="{FF2B5EF4-FFF2-40B4-BE49-F238E27FC236}">
                <a16:creationId xmlns:a16="http://schemas.microsoft.com/office/drawing/2014/main" id="{5035CDF7-7B33-525E-3602-4EAC30E6F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916" y="6446467"/>
            <a:ext cx="662997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7F620F8-3726-C435-4587-999818FA0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281953"/>
            <a:ext cx="10860684" cy="53868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1600" i="1"/>
              <a:t>string</a:t>
            </a:r>
            <a:r>
              <a:rPr lang="hu-HU" altLang="en-US" sz="1600" b="1"/>
              <a:t>.format(variable1, variable2, …): </a:t>
            </a:r>
            <a:r>
              <a:rPr lang="hu-HU" altLang="en-US" sz="1600"/>
              <a:t>we can insert values of variables into positions, "slots" of text: </a:t>
            </a:r>
            <a:r>
              <a:rPr lang="hu-HU" altLang="en-US" sz="1600" b="1"/>
              <a:t>{}</a:t>
            </a:r>
            <a:br>
              <a:rPr lang="hu-HU" altLang="en-US" sz="1600" b="1"/>
            </a:br>
            <a:r>
              <a:rPr lang="hu-HU" altLang="en-US" sz="1600" i="1"/>
              <a:t>short version: f'……'</a:t>
            </a:r>
          </a:p>
          <a:p>
            <a:endParaRPr lang="hu-HU" altLang="en-US" sz="1600"/>
          </a:p>
          <a:p>
            <a:r>
              <a:rPr lang="hu-HU" altLang="en-US" sz="1600"/>
              <a:t>With a </a:t>
            </a:r>
            <a:r>
              <a:rPr lang="hu-HU" altLang="en-US" sz="1600" b="1"/>
              <a:t>colon (:) </a:t>
            </a:r>
            <a:br>
              <a:rPr lang="hu-HU" altLang="en-US" sz="1600" b="1"/>
            </a:br>
            <a:r>
              <a:rPr lang="hu-HU" altLang="en-US" sz="1600"/>
              <a:t>we can format the </a:t>
            </a:r>
            <a:br>
              <a:rPr lang="hu-HU" altLang="en-US" sz="1600"/>
            </a:br>
            <a:r>
              <a:rPr lang="hu-HU" altLang="en-US" sz="1600"/>
              <a:t>values as well</a:t>
            </a:r>
            <a:endParaRPr lang="hu-HU" altLang="en-US" sz="1600" b="1"/>
          </a:p>
          <a:p>
            <a:endParaRPr lang="hu-HU" altLang="en-US" baseline="30000"/>
          </a:p>
        </p:txBody>
      </p:sp>
      <p:sp>
        <p:nvSpPr>
          <p:cNvPr id="28674" name="Title 1">
            <a:extLst>
              <a:ext uri="{FF2B5EF4-FFF2-40B4-BE49-F238E27FC236}">
                <a16:creationId xmlns:a16="http://schemas.microsoft.com/office/drawing/2014/main" id="{9BE97E69-2EBF-D883-4F56-80B457283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Formatting strings with curly braces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E613EB5-2A51-FBC3-933E-E66723F2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23327"/>
              </p:ext>
            </p:extLst>
          </p:nvPr>
        </p:nvGraphicFramePr>
        <p:xfrm>
          <a:off x="2756620" y="1917705"/>
          <a:ext cx="8026400" cy="489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= 'Jack'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b = 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insert values of variables into positions of 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text = 'My name is {}, I am {} years old.'.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format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(a, b)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it-IT" sz="1500" b="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t-IT" sz="1500" b="0">
                          <a:latin typeface="Arial" pitchFamily="34" charset="0"/>
                          <a:cs typeface="Arial" pitchFamily="34" charset="0"/>
                        </a:rPr>
                        <a:t>35.567</a:t>
                      </a:r>
                      <a:endParaRPr lang="hu-HU" sz="15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format number rounded to integer</a:t>
                      </a:r>
                      <a:endParaRPr lang="it-IT" sz="15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text = </a:t>
                      </a:r>
                      <a:r>
                        <a:rPr lang="it-IT" sz="1500" b="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The temperature is</a:t>
                      </a:r>
                      <a:r>
                        <a:rPr lang="it-IT" sz="1500" b="0">
                          <a:latin typeface="Arial" pitchFamily="34" charset="0"/>
                          <a:cs typeface="Arial" pitchFamily="34" charset="0"/>
                        </a:rPr>
                        <a:t> {:.0f} 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degrees</a:t>
                      </a:r>
                      <a:r>
                        <a:rPr lang="it-IT" sz="1500" b="0">
                          <a:latin typeface="Arial" pitchFamily="34" charset="0"/>
                          <a:cs typeface="Arial" pitchFamily="34" charset="0"/>
                        </a:rPr>
                        <a:t>.'.</a:t>
                      </a:r>
                      <a:r>
                        <a:rPr lang="it-IT" sz="1500" b="1">
                          <a:latin typeface="Arial" pitchFamily="34" charset="0"/>
                          <a:cs typeface="Arial" pitchFamily="34" charset="0"/>
                        </a:rPr>
                        <a:t>format</a:t>
                      </a:r>
                      <a:r>
                        <a:rPr lang="it-IT" sz="1500" b="0">
                          <a:latin typeface="Arial" pitchFamily="34" charset="0"/>
                          <a:cs typeface="Arial" pitchFamily="34" charset="0"/>
                        </a:rPr>
                        <a:t>(a)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= 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format number rounded to 2 decimals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text = 'The price is {:.2f} dollars.'.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format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(a)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fr-FR" sz="1500" b="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500" b="0"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hu-HU" sz="15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format number rounded to integer percentage</a:t>
                      </a:r>
                      <a:endParaRPr lang="fr-FR" sz="15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text = </a:t>
                      </a:r>
                      <a:r>
                        <a:rPr lang="fr-FR" sz="1500" b="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This has</a:t>
                      </a:r>
                      <a:r>
                        <a:rPr lang="fr-FR" sz="1500" b="0">
                          <a:latin typeface="Arial" pitchFamily="34" charset="0"/>
                          <a:cs typeface="Arial" pitchFamily="34" charset="0"/>
                        </a:rPr>
                        <a:t> {:.0%} probability.'.</a:t>
                      </a:r>
                      <a:r>
                        <a:rPr lang="fr-FR" sz="1500" b="1">
                          <a:latin typeface="Arial" pitchFamily="34" charset="0"/>
                          <a:cs typeface="Arial" pitchFamily="34" charset="0"/>
                        </a:rPr>
                        <a:t>format</a:t>
                      </a:r>
                      <a:r>
                        <a:rPr lang="fr-FR" sz="1500" b="0">
                          <a:latin typeface="Arial" pitchFamily="34" charset="0"/>
                          <a:cs typeface="Arial" pitchFamily="34" charset="0"/>
                        </a:rPr>
                        <a:t>(a)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a = 'Jack'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b = 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# insert values of variables into positions of 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text = f'My name is {</a:t>
                      </a:r>
                      <a:r>
                        <a:rPr lang="en-US" sz="1500" b="1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}, I am {</a:t>
                      </a:r>
                      <a:r>
                        <a:rPr lang="en-US" sz="1500" b="1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} years old.'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991789883"/>
                  </a:ext>
                </a:extLst>
              </a:tr>
              <a:tr h="451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# insert values of variables into positions of 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text = f'My name is {</a:t>
                      </a:r>
                      <a:r>
                        <a:rPr lang="en-US" sz="1500" b="1">
                          <a:latin typeface="Arial" pitchFamily="34" charset="0"/>
                          <a:cs typeface="Arial" pitchFamily="34" charset="0"/>
                        </a:rPr>
                        <a:t>a.upper()</a:t>
                      </a: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}, I am {</a:t>
                      </a:r>
                      <a:r>
                        <a:rPr lang="en-US" sz="1500" b="1">
                          <a:latin typeface="Arial" pitchFamily="34" charset="0"/>
                          <a:cs typeface="Arial" pitchFamily="34" charset="0"/>
                        </a:rPr>
                        <a:t>b:.2f</a:t>
                      </a: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} years old.'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201031916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1B5F6333-93AC-0DC5-9CDE-8E50098D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76" y="2612803"/>
            <a:ext cx="2809702" cy="2364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ACB8291-1DC3-C781-99FC-F87C5F94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68" y="3338072"/>
            <a:ext cx="2659610" cy="297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D1B58FE-60B2-8631-0225-163E943C2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446" y="4141257"/>
            <a:ext cx="2446232" cy="274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E0B5E06-0079-993B-8102-FAEC96AB2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756" y="4904410"/>
            <a:ext cx="2331922" cy="297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75DA8CD-6D31-5054-49CD-16A20F598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a </a:t>
            </a:r>
            <a:r>
              <a:rPr lang="hu-HU" altLang="en-US"/>
              <a:t>text string </a:t>
            </a:r>
            <a:r>
              <a:rPr lang="en-US" altLang="en-US"/>
              <a:t>is too long, we write the </a:t>
            </a:r>
            <a:r>
              <a:rPr lang="en-US" altLang="en-US" b="1"/>
              <a:t>backslash</a:t>
            </a:r>
            <a:r>
              <a:rPr lang="en-US" altLang="en-US"/>
              <a:t> \</a:t>
            </a:r>
            <a:br>
              <a:rPr lang="hu-HU" altLang="en-US"/>
            </a:br>
            <a:r>
              <a:rPr lang="en-US" altLang="en-US"/>
              <a:t>character at the end, and we can continue \</a:t>
            </a:r>
            <a:br>
              <a:rPr lang="hu-HU" altLang="en-US"/>
            </a:br>
            <a:r>
              <a:rPr lang="en-US" altLang="en-US"/>
              <a:t>the </a:t>
            </a:r>
            <a:r>
              <a:rPr lang="hu-HU" altLang="en-US"/>
              <a:t>string </a:t>
            </a:r>
            <a:r>
              <a:rPr lang="en-US" altLang="en-US"/>
              <a:t>on the next line</a:t>
            </a:r>
            <a:endParaRPr lang="hu-HU" altLang="en-US"/>
          </a:p>
          <a:p>
            <a:endParaRPr lang="hu-HU" altLang="en-US"/>
          </a:p>
          <a:p>
            <a:endParaRPr lang="hu-HU" altLang="en-US"/>
          </a:p>
          <a:p>
            <a:endParaRPr lang="en-US" altLang="en-US"/>
          </a:p>
          <a:p>
            <a:r>
              <a:rPr lang="en-US" altLang="en-US"/>
              <a:t>There are </a:t>
            </a:r>
            <a:r>
              <a:rPr lang="en-US" altLang="en-US" b="1"/>
              <a:t>special</a:t>
            </a:r>
            <a:r>
              <a:rPr lang="en-US" altLang="en-US"/>
              <a:t> \... characters:</a:t>
            </a:r>
          </a:p>
          <a:p>
            <a:pPr lvl="1"/>
            <a:r>
              <a:rPr lang="en-US" altLang="en-US" sz="1800"/>
              <a:t>\n: line break</a:t>
            </a:r>
          </a:p>
          <a:p>
            <a:pPr lvl="1"/>
            <a:r>
              <a:rPr lang="en-US" altLang="en-US" sz="1800"/>
              <a:t>\t: TAB</a:t>
            </a:r>
            <a:r>
              <a:rPr lang="hu-HU" altLang="en-US" sz="1800"/>
              <a:t> (tabulator)</a:t>
            </a:r>
            <a:endParaRPr lang="en-US" altLang="en-US" sz="1800"/>
          </a:p>
          <a:p>
            <a:pPr lvl="1"/>
            <a:r>
              <a:rPr lang="en-US" altLang="en-US" sz="1800"/>
              <a:t>\': prints an apostrophe (within apostrophes)</a:t>
            </a:r>
          </a:p>
          <a:p>
            <a:pPr lvl="1"/>
            <a:r>
              <a:rPr lang="en-US" altLang="en-US" sz="1800"/>
              <a:t>\": print</a:t>
            </a:r>
            <a:r>
              <a:rPr lang="hu-HU" altLang="en-US" sz="1800"/>
              <a:t>s</a:t>
            </a:r>
            <a:r>
              <a:rPr lang="en-US" altLang="en-US" sz="1800"/>
              <a:t> quotation marks (within quotation marks)</a:t>
            </a:r>
          </a:p>
          <a:p>
            <a:pPr lvl="1"/>
            <a:r>
              <a:rPr lang="en-US" altLang="en-US" sz="1800"/>
              <a:t>\\: backslash in path</a:t>
            </a:r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60D7B0BA-A229-BFFF-07EC-49CF49CBF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Usage of the backslash</a:t>
            </a:r>
            <a:endParaRPr lang="en-US" altLang="en-US"/>
          </a:p>
        </p:txBody>
      </p:sp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88A9BAB5-19CC-7B8F-39CA-ED141AA9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69576"/>
              </p:ext>
            </p:extLst>
          </p:nvPr>
        </p:nvGraphicFramePr>
        <p:xfrm>
          <a:off x="2263833" y="2255724"/>
          <a:ext cx="8058062" cy="822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text = 'If a text string is too long, we write the backslash 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character at the end, and we can continue 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the string on the next line'</a:t>
                      </a:r>
                      <a:endParaRPr lang="hu-HU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11" marB="456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áblázat 4">
            <a:extLst>
              <a:ext uri="{FF2B5EF4-FFF2-40B4-BE49-F238E27FC236}">
                <a16:creationId xmlns:a16="http://schemas.microsoft.com/office/drawing/2014/main" id="{D9D2C985-29C9-2217-F606-A12B193E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23217"/>
              </p:ext>
            </p:extLst>
          </p:nvPr>
        </p:nvGraphicFramePr>
        <p:xfrm>
          <a:off x="2263833" y="5112025"/>
          <a:ext cx="8058062" cy="1645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filesfound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 = 35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text = 'I have found</a:t>
                      </a:r>
                      <a:r>
                        <a:rPr lang="en-US" altLang="en-US" sz="1600" b="1" kern="1200">
                          <a:latin typeface="Arial" pitchFamily="34" charset="0"/>
                          <a:cs typeface="Arial" pitchFamily="34" charset="0"/>
                        </a:rPr>
                        <a:t>\n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{} files in the folder!'.format(</a:t>
                      </a:r>
                      <a:r>
                        <a:rPr lang="hu-HU" altLang="en-US" sz="1600" kern="1200">
                          <a:latin typeface="Arial" pitchFamily="34" charset="0"/>
                          <a:cs typeface="Arial" pitchFamily="34" charset="0"/>
                        </a:rPr>
                        <a:t>filesfound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print(text)</a:t>
                      </a:r>
                      <a:endParaRPr lang="hu-HU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11" marB="456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missingfile = 'Data.csv'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text = 'The file </a:t>
                      </a:r>
                      <a:r>
                        <a:rPr lang="en-US" altLang="en-US" sz="1600" b="1" kern="1200">
                          <a:latin typeface="Arial" pitchFamily="34" charset="0"/>
                          <a:cs typeface="Arial" pitchFamily="34" charset="0"/>
                        </a:rPr>
                        <a:t>\"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{}</a:t>
                      </a:r>
                      <a:r>
                        <a:rPr lang="en-US" altLang="en-US" sz="1600" b="1" kern="1200">
                          <a:latin typeface="Arial" pitchFamily="34" charset="0"/>
                          <a:cs typeface="Arial" pitchFamily="34" charset="0"/>
                        </a:rPr>
                        <a:t>\"</a:t>
                      </a: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 is missing from the folder!'.format(missingfile)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>
                          <a:latin typeface="Arial" pitchFamily="34" charset="0"/>
                          <a:cs typeface="Arial" pitchFamily="34" charset="0"/>
                        </a:rPr>
                        <a:t>print(text)</a:t>
                      </a:r>
                      <a:endParaRPr lang="hu-HU" altLang="en-US" sz="16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11" marB="45611"/>
                </a:tc>
                <a:extLst>
                  <a:ext uri="{0D108BD9-81ED-4DB2-BD59-A6C34878D82A}">
                    <a16:rowId xmlns:a16="http://schemas.microsoft.com/office/drawing/2014/main" val="1554012094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33EF1405-C05D-6274-4ED4-274AC2EC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34" y="6498805"/>
            <a:ext cx="2932483" cy="229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1234879-2074-1DF0-77E3-60E96C8C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248" y="5382670"/>
            <a:ext cx="1943268" cy="472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220B659-D129-ADD7-38D3-7C5123E87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When you open Anaconda Navigator, you will see different </a:t>
            </a:r>
            <a:r>
              <a:rPr lang="hu-HU" altLang="en-US" sz="2000" b="1"/>
              <a:t>integrated </a:t>
            </a:r>
            <a:r>
              <a:rPr lang="en-US" altLang="en-US" sz="2000" b="1"/>
              <a:t>development</a:t>
            </a:r>
            <a:r>
              <a:rPr lang="hu-HU" altLang="en-US" sz="2000" b="1"/>
              <a:t> environments (IDE) </a:t>
            </a:r>
            <a:r>
              <a:rPr lang="hu-HU" altLang="en-US" sz="2000"/>
              <a:t>where we can code in several languages like Python and "R" language</a:t>
            </a:r>
          </a:p>
          <a:p>
            <a:r>
              <a:rPr lang="en-US" altLang="en-US" sz="2000"/>
              <a:t>We can do Data </a:t>
            </a:r>
            <a:r>
              <a:rPr lang="hu-HU" altLang="en-US" sz="2000"/>
              <a:t>Science, Machine Learning and other </a:t>
            </a:r>
            <a:r>
              <a:rPr lang="en-US" altLang="en-US" sz="2000"/>
              <a:t>projects</a:t>
            </a:r>
            <a:r>
              <a:rPr lang="hu-HU" altLang="en-US" sz="2000"/>
              <a:t> in user-friendly, convenient environments, </a:t>
            </a:r>
            <a:r>
              <a:rPr lang="en-US" altLang="en-US" sz="2000" b="1"/>
              <a:t>hundreds of </a:t>
            </a:r>
            <a:r>
              <a:rPr lang="hu-HU" altLang="en-US" sz="2000" b="1"/>
              <a:t>useful packages</a:t>
            </a:r>
            <a:r>
              <a:rPr lang="en-US" altLang="en-US" sz="2000" b="1"/>
              <a:t> </a:t>
            </a:r>
            <a:r>
              <a:rPr lang="en-US" altLang="en-US" sz="2000"/>
              <a:t>are alread</a:t>
            </a:r>
            <a:r>
              <a:rPr lang="hu-HU" altLang="en-US" sz="2000"/>
              <a:t>y installed, and thousands of other packages can be added easily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en-US" altLang="en-US" sz="2000"/>
          </a:p>
          <a:p>
            <a:r>
              <a:rPr lang="hu-HU" altLang="en-US" sz="2000"/>
              <a:t>Launch the </a:t>
            </a:r>
            <a:r>
              <a:rPr lang="hu-HU" altLang="en-US" sz="2000" b="1"/>
              <a:t>Jupyter Notebook </a:t>
            </a:r>
            <a:r>
              <a:rPr lang="hu-HU" altLang="en-US" sz="2000"/>
              <a:t>development </a:t>
            </a:r>
            <a:br>
              <a:rPr lang="en-US" altLang="en-US" sz="2000"/>
            </a:br>
            <a:r>
              <a:rPr lang="hu-HU" altLang="en-US" sz="2000"/>
              <a:t>environment (press </a:t>
            </a:r>
            <a:r>
              <a:rPr lang="hu-HU" altLang="en-US" sz="2000" b="1"/>
              <a:t>Launch </a:t>
            </a:r>
            <a:r>
              <a:rPr lang="hu-HU" altLang="en-US" sz="2000"/>
              <a:t>button)</a:t>
            </a:r>
            <a:endParaRPr lang="en-US" altLang="en-US" sz="2000"/>
          </a:p>
          <a:p>
            <a:endParaRPr lang="en-US" altLang="en-US" sz="2000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76438C17-1988-69FF-CD92-881535D92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Launching the Jupyter Notebook</a:t>
            </a:r>
            <a:endParaRPr lang="en-US" alt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DFCA834-E354-2270-E825-C6EEDFF8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31" y="3286126"/>
            <a:ext cx="4636780" cy="2464675"/>
          </a:xfrm>
          <a:prstGeom prst="rect">
            <a:avLst/>
          </a:prstGeom>
        </p:spPr>
      </p:pic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A4036315-4272-030B-FA7A-C5C345FAAB7B}"/>
              </a:ext>
            </a:extLst>
          </p:cNvPr>
          <p:cNvGrpSpPr/>
          <p:nvPr/>
        </p:nvGrpSpPr>
        <p:grpSpPr>
          <a:xfrm>
            <a:off x="8100646" y="4413739"/>
            <a:ext cx="2110154" cy="2332006"/>
            <a:chOff x="3558452" y="4359073"/>
            <a:chExt cx="2027096" cy="2270957"/>
          </a:xfrm>
        </p:grpSpPr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C5C0252E-008E-57A0-3797-0545E5C60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8452" y="4359073"/>
              <a:ext cx="2027096" cy="2270957"/>
            </a:xfrm>
            <a:prstGeom prst="rect">
              <a:avLst/>
            </a:prstGeom>
          </p:spPr>
        </p:pic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1C4D0EC6-E967-6685-97A1-DE65BEE43FBB}"/>
                </a:ext>
              </a:extLst>
            </p:cNvPr>
            <p:cNvSpPr/>
            <p:nvPr/>
          </p:nvSpPr>
          <p:spPr bwMode="auto">
            <a:xfrm>
              <a:off x="4197323" y="6178882"/>
              <a:ext cx="716754" cy="3589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70637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4FB47F3-69FF-194C-DF49-853161EB5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hu-HU" altLang="en-US" sz="1800"/>
              <a:t>Create a new folder: </a:t>
            </a:r>
            <a:r>
              <a:rPr lang="hu-HU" altLang="en-US" sz="1800" b="1"/>
              <a:t>New - Folder</a:t>
            </a:r>
          </a:p>
          <a:p>
            <a:r>
              <a:rPr lang="hu-HU" altLang="en-US" sz="1800"/>
              <a:t>Start a notebook:</a:t>
            </a:r>
            <a:br>
              <a:rPr lang="hu-HU" altLang="en-US" sz="1800"/>
            </a:br>
            <a:r>
              <a:rPr lang="hu-HU" altLang="en-US" sz="1800" b="1"/>
              <a:t>New – Notebook (Python 3)</a:t>
            </a:r>
          </a:p>
          <a:p>
            <a:endParaRPr lang="hu-HU" altLang="en-US" sz="1800"/>
          </a:p>
          <a:p>
            <a:r>
              <a:rPr lang="en-US" altLang="en-US" sz="1800"/>
              <a:t>"</a:t>
            </a:r>
            <a:r>
              <a:rPr lang="en-US" altLang="en-US" sz="1800" b="1"/>
              <a:t>Edit</a:t>
            </a:r>
            <a:r>
              <a:rPr lang="en-US" altLang="en-US" sz="1800"/>
              <a:t>" mode (</a:t>
            </a:r>
            <a:r>
              <a:rPr lang="en-US" altLang="en-US" sz="1800" b="1" i="1"/>
              <a:t>ENTER</a:t>
            </a:r>
            <a:r>
              <a:rPr lang="en-US" altLang="en-US" sz="1800"/>
              <a:t>): here we can </a:t>
            </a:r>
            <a:br>
              <a:rPr lang="hu-HU" altLang="en-US" sz="1800"/>
            </a:br>
            <a:r>
              <a:rPr lang="en-US" altLang="en-US" sz="1800"/>
              <a:t>enter/modify the code v. text in the cells (the cell will </a:t>
            </a:r>
            <a:br>
              <a:rPr lang="hu-HU" altLang="en-US" sz="1800"/>
            </a:br>
            <a:r>
              <a:rPr lang="en-US" altLang="en-US" sz="1800"/>
              <a:t>have a GREEN frame</a:t>
            </a:r>
            <a:r>
              <a:rPr lang="hu-HU" altLang="en-US" sz="1800"/>
              <a:t> and a GREEN left margin</a:t>
            </a:r>
            <a:r>
              <a:rPr lang="en-US" altLang="en-US" sz="1800"/>
              <a:t>)</a:t>
            </a:r>
          </a:p>
          <a:p>
            <a:endParaRPr lang="en-US" altLang="en-US" sz="1800"/>
          </a:p>
          <a:p>
            <a:r>
              <a:rPr lang="en-US" altLang="en-US" sz="1800"/>
              <a:t>"</a:t>
            </a:r>
            <a:r>
              <a:rPr lang="en-US" altLang="en-US" sz="1800" b="1"/>
              <a:t>Command</a:t>
            </a:r>
            <a:r>
              <a:rPr lang="en-US" altLang="en-US" sz="1800"/>
              <a:t>" mode (</a:t>
            </a:r>
            <a:r>
              <a:rPr lang="en-US" altLang="en-US" sz="1800" b="1" i="1"/>
              <a:t>ESC</a:t>
            </a:r>
            <a:r>
              <a:rPr lang="en-US" altLang="en-US" sz="1800"/>
              <a:t>): the keyboard can now give notebook-level commands (the cell will have a GRAY frame and a BLUE left margin)</a:t>
            </a:r>
          </a:p>
          <a:p>
            <a:endParaRPr lang="en-US" altLang="en-US" sz="1800"/>
          </a:p>
          <a:p>
            <a:r>
              <a:rPr lang="en-US" altLang="en-US" sz="1800"/>
              <a:t>You can use the </a:t>
            </a:r>
            <a:r>
              <a:rPr lang="en-US" altLang="en-US" sz="1800" b="1"/>
              <a:t>up/down arrows </a:t>
            </a:r>
            <a:r>
              <a:rPr lang="en-US" altLang="en-US" sz="1800"/>
              <a:t>to move </a:t>
            </a:r>
            <a:endParaRPr lang="hu-HU" altLang="en-US" sz="1800"/>
          </a:p>
          <a:p>
            <a:pPr lvl="1"/>
            <a:r>
              <a:rPr lang="en-US" altLang="en-US" sz="1800"/>
              <a:t>between program lines in "</a:t>
            </a:r>
            <a:r>
              <a:rPr lang="en-US" altLang="en-US" sz="1800" b="1"/>
              <a:t>Edit</a:t>
            </a:r>
            <a:r>
              <a:rPr lang="en-US" altLang="en-US" sz="1800"/>
              <a:t>" mode, </a:t>
            </a:r>
            <a:r>
              <a:rPr lang="hu-HU" altLang="en-US" sz="1800"/>
              <a:t>and</a:t>
            </a:r>
            <a:r>
              <a:rPr lang="en-US" altLang="en-US" sz="1800"/>
              <a:t> </a:t>
            </a:r>
            <a:endParaRPr lang="hu-HU" altLang="en-US" sz="1800"/>
          </a:p>
          <a:p>
            <a:pPr lvl="1"/>
            <a:r>
              <a:rPr lang="en-US" altLang="en-US" sz="1800"/>
              <a:t>between cells </a:t>
            </a:r>
            <a:r>
              <a:rPr lang="hu-HU" altLang="en-US" sz="1800"/>
              <a:t>i</a:t>
            </a:r>
            <a:r>
              <a:rPr lang="en-US" altLang="en-US" sz="1800"/>
              <a:t>n "</a:t>
            </a:r>
            <a:r>
              <a:rPr lang="en-US" altLang="en-US" sz="1800" b="1"/>
              <a:t>Command</a:t>
            </a:r>
            <a:r>
              <a:rPr lang="en-US" altLang="en-US" sz="1800"/>
              <a:t>" mode</a:t>
            </a:r>
            <a:endParaRPr lang="hu-HU" altLang="en-US" sz="1800"/>
          </a:p>
          <a:p>
            <a:endParaRPr lang="hu-HU" altLang="en-US" sz="1800"/>
          </a:p>
          <a:p>
            <a:r>
              <a:rPr lang="hu-HU" altLang="en-US" sz="1800"/>
              <a:t>Run the cell: </a:t>
            </a:r>
            <a:r>
              <a:rPr lang="hu-HU" altLang="en-US" sz="1800" b="1" i="1"/>
              <a:t>CTRL + ENTER</a:t>
            </a:r>
          </a:p>
          <a:p>
            <a:r>
              <a:rPr lang="hu-HU" altLang="en-US" sz="1800"/>
              <a:t>Insert a new cell </a:t>
            </a:r>
            <a:r>
              <a:rPr lang="hu-HU" altLang="en-US" sz="1800" b="1"/>
              <a:t>above</a:t>
            </a:r>
            <a:r>
              <a:rPr lang="hu-HU" altLang="en-US" sz="1800"/>
              <a:t> cell: </a:t>
            </a:r>
            <a:r>
              <a:rPr lang="hu-HU" altLang="en-US" sz="1800" b="1" i="1"/>
              <a:t>A</a:t>
            </a:r>
          </a:p>
          <a:p>
            <a:r>
              <a:rPr lang="hu-HU" altLang="en-US" sz="1800"/>
              <a:t>Insert a new cell </a:t>
            </a:r>
            <a:r>
              <a:rPr lang="hu-HU" altLang="en-US" sz="1800" b="1"/>
              <a:t>below</a:t>
            </a:r>
            <a:r>
              <a:rPr lang="hu-HU" altLang="en-US" sz="1800"/>
              <a:t> cell: </a:t>
            </a:r>
            <a:r>
              <a:rPr lang="hu-HU" altLang="en-US" sz="1800" b="1" i="1"/>
              <a:t>B</a:t>
            </a:r>
          </a:p>
        </p:txBody>
      </p:sp>
      <p:sp>
        <p:nvSpPr>
          <p:cNvPr id="10242" name="Title 1">
            <a:extLst>
              <a:ext uri="{FF2B5EF4-FFF2-40B4-BE49-F238E27FC236}">
                <a16:creationId xmlns:a16="http://schemas.microsoft.com/office/drawing/2014/main" id="{C62F740A-A82A-042E-CDC4-42AE6EDD9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Input modes</a:t>
            </a:r>
            <a:endParaRPr lang="en-US" altLang="en-US"/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B689790E-B3B8-04A3-6F91-7A8F90DE0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8"/>
          <a:stretch/>
        </p:blipFill>
        <p:spPr bwMode="auto">
          <a:xfrm>
            <a:off x="8730617" y="4300913"/>
            <a:ext cx="17097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>
            <a:extLst>
              <a:ext uri="{FF2B5EF4-FFF2-40B4-BE49-F238E27FC236}">
                <a16:creationId xmlns:a16="http://schemas.microsoft.com/office/drawing/2014/main" id="{10CF028C-3EA7-CE3B-9104-764A2F48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17" y="2625056"/>
            <a:ext cx="17097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19B894-C5A4-0126-AB1A-4BB848D9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047" y="2145056"/>
            <a:ext cx="1973751" cy="396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7017FF-7DAD-5C3A-B223-99F1A351C8A1}"/>
              </a:ext>
            </a:extLst>
          </p:cNvPr>
          <p:cNvGrpSpPr/>
          <p:nvPr/>
        </p:nvGrpSpPr>
        <p:grpSpPr>
          <a:xfrm>
            <a:off x="6458359" y="1303380"/>
            <a:ext cx="1663023" cy="358917"/>
            <a:chOff x="4929164" y="1110452"/>
            <a:chExt cx="1663023" cy="358917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0C40B356-104E-861C-534A-AFFB755A4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025" b="84645"/>
            <a:stretch/>
          </p:blipFill>
          <p:spPr>
            <a:xfrm>
              <a:off x="4929164" y="1165138"/>
              <a:ext cx="1663023" cy="304231"/>
            </a:xfrm>
            <a:prstGeom prst="rect">
              <a:avLst/>
            </a:prstGeom>
          </p:spPr>
        </p:pic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6FAB10CC-E0AC-020B-0253-71EF1683BBC7}"/>
                </a:ext>
              </a:extLst>
            </p:cNvPr>
            <p:cNvSpPr/>
            <p:nvPr/>
          </p:nvSpPr>
          <p:spPr bwMode="auto">
            <a:xfrm>
              <a:off x="5781222" y="1110452"/>
              <a:ext cx="591779" cy="3589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01C14C77-298F-B556-31B4-36850EA8A0C8}"/>
              </a:ext>
            </a:extLst>
          </p:cNvPr>
          <p:cNvGrpSpPr/>
          <p:nvPr/>
        </p:nvGrpSpPr>
        <p:grpSpPr>
          <a:xfrm>
            <a:off x="8777310" y="1174194"/>
            <a:ext cx="869583" cy="812509"/>
            <a:chOff x="7253309" y="1117043"/>
            <a:chExt cx="869583" cy="812509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0A0AFC31-817D-EF65-49D3-8A554348D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21" t="52275" r="55092" b="6715"/>
            <a:stretch/>
          </p:blipFill>
          <p:spPr>
            <a:xfrm>
              <a:off x="7253309" y="1117043"/>
              <a:ext cx="869583" cy="812509"/>
            </a:xfrm>
            <a:prstGeom prst="rect">
              <a:avLst/>
            </a:prstGeom>
          </p:spPr>
        </p:pic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665AD49-7CEA-4955-F465-C45AB5BBAB36}"/>
                </a:ext>
              </a:extLst>
            </p:cNvPr>
            <p:cNvSpPr/>
            <p:nvPr/>
          </p:nvSpPr>
          <p:spPr bwMode="auto">
            <a:xfrm>
              <a:off x="7370626" y="1402604"/>
              <a:ext cx="591779" cy="2959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64E8C8BD-375D-1EDD-8ECD-F9EDF0B2348B}"/>
              </a:ext>
            </a:extLst>
          </p:cNvPr>
          <p:cNvGrpSpPr/>
          <p:nvPr/>
        </p:nvGrpSpPr>
        <p:grpSpPr>
          <a:xfrm>
            <a:off x="5854261" y="1829952"/>
            <a:ext cx="1578078" cy="630208"/>
            <a:chOff x="3250276" y="1495601"/>
            <a:chExt cx="1578078" cy="6302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E3D33A-C74C-6439-B631-63E77193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0276" y="1505021"/>
              <a:ext cx="1578078" cy="6207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622D36E2-8D5D-1EF3-4FA1-1E29C00E5DD8}"/>
                </a:ext>
              </a:extLst>
            </p:cNvPr>
            <p:cNvSpPr/>
            <p:nvPr/>
          </p:nvSpPr>
          <p:spPr bwMode="auto">
            <a:xfrm>
              <a:off x="4194323" y="1495601"/>
              <a:ext cx="427554" cy="304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455AE302-D93F-8B3D-AB0D-094AD074ED37}"/>
                </a:ext>
              </a:extLst>
            </p:cNvPr>
            <p:cNvSpPr/>
            <p:nvPr/>
          </p:nvSpPr>
          <p:spPr bwMode="auto">
            <a:xfrm>
              <a:off x="3345312" y="1728028"/>
              <a:ext cx="675785" cy="3977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2071D3BB-DE58-E995-7FC2-C9A167B7FF95}"/>
              </a:ext>
            </a:extLst>
          </p:cNvPr>
          <p:cNvSpPr/>
          <p:nvPr/>
        </p:nvSpPr>
        <p:spPr>
          <a:xfrm>
            <a:off x="8205446" y="1330722"/>
            <a:ext cx="492992" cy="358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9ABB30CF-5AA1-2A7A-59D6-7BD565716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2275" y="1403542"/>
            <a:ext cx="836574" cy="262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241F636-5E11-8353-B5EA-990390928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 b="1"/>
              <a:t>Comments</a:t>
            </a:r>
            <a:r>
              <a:rPr lang="en-US" altLang="en-US" sz="2000"/>
              <a:t>: Start the line with </a:t>
            </a:r>
            <a:r>
              <a:rPr lang="en-US" altLang="en-US" sz="2000" b="1"/>
              <a:t>#</a:t>
            </a:r>
          </a:p>
          <a:p>
            <a:r>
              <a:rPr lang="en-US" altLang="en-US" sz="2000"/>
              <a:t>With symbols, </a:t>
            </a:r>
            <a:r>
              <a:rPr lang="en-US" altLang="en-US" sz="2000" b="1"/>
              <a:t>it doesn't matter </a:t>
            </a:r>
            <a:r>
              <a:rPr lang="en-US" altLang="en-US" sz="2000"/>
              <a:t>if we write a space or not: </a:t>
            </a:r>
            <a:br>
              <a:rPr lang="hu-HU" altLang="en-US" sz="2000"/>
            </a:br>
            <a:r>
              <a:rPr lang="en-US" altLang="en-US" sz="2000" b="1"/>
              <a:t>a=6</a:t>
            </a:r>
            <a:r>
              <a:rPr lang="en-US" altLang="en-US" sz="2000"/>
              <a:t> or </a:t>
            </a:r>
            <a:r>
              <a:rPr lang="en-US" altLang="en-US" sz="2000" b="1"/>
              <a:t>a = 6</a:t>
            </a:r>
            <a:r>
              <a:rPr lang="hu-HU" altLang="en-US" sz="2000"/>
              <a:t>, but the code will be more </a:t>
            </a:r>
            <a:r>
              <a:rPr lang="hu-HU" altLang="en-US" sz="2000" b="1"/>
              <a:t>readable</a:t>
            </a:r>
            <a:br>
              <a:rPr lang="hu-HU" altLang="en-US" sz="2000"/>
            </a:br>
            <a:r>
              <a:rPr lang="hu-HU" altLang="en-US" sz="2000"/>
              <a:t>if we use spaces</a:t>
            </a:r>
            <a:endParaRPr lang="en-US" altLang="en-US" sz="2000"/>
          </a:p>
          <a:p>
            <a:endParaRPr lang="hu-HU" altLang="en-US" sz="2000" b="1"/>
          </a:p>
          <a:p>
            <a:r>
              <a:rPr lang="en-US" altLang="en-US" sz="2000" b="1"/>
              <a:t>Text</a:t>
            </a:r>
            <a:r>
              <a:rPr lang="hu-HU" altLang="en-US" sz="2000" b="1"/>
              <a:t>s</a:t>
            </a:r>
            <a:r>
              <a:rPr lang="en-US" altLang="en-US" sz="2000"/>
              <a:t> can also be enclosed in </a:t>
            </a:r>
            <a:r>
              <a:rPr lang="en-US" altLang="en-US" sz="2000" b="1"/>
              <a:t>apostrophes</a:t>
            </a:r>
            <a:r>
              <a:rPr lang="hu-HU" altLang="en-US" sz="2000" b="1"/>
              <a:t> / single quotes</a:t>
            </a:r>
            <a:r>
              <a:rPr lang="en-US" altLang="en-US" sz="2000"/>
              <a:t> (') or </a:t>
            </a:r>
            <a:r>
              <a:rPr lang="en-US" altLang="en-US" sz="2000" b="1"/>
              <a:t>quotation marks</a:t>
            </a:r>
            <a:r>
              <a:rPr lang="hu-HU" altLang="en-US" sz="2000" b="1"/>
              <a:t> / double quotes</a:t>
            </a:r>
            <a:r>
              <a:rPr lang="en-US" altLang="en-US" sz="2000" b="1"/>
              <a:t> </a:t>
            </a:r>
            <a:r>
              <a:rPr lang="en-US" altLang="en-US" sz="2000"/>
              <a:t>(")</a:t>
            </a:r>
          </a:p>
          <a:p>
            <a:r>
              <a:rPr lang="en-US" altLang="en-US" sz="2000"/>
              <a:t>If you type an opening (any) parenthesis</a:t>
            </a:r>
            <a:r>
              <a:rPr lang="hu-HU" altLang="en-US" sz="2000"/>
              <a:t>/brackets</a:t>
            </a:r>
            <a:r>
              <a:rPr lang="en-US" altLang="en-US" sz="2000"/>
              <a:t>, apostrophe or quotation mark, the </a:t>
            </a:r>
            <a:r>
              <a:rPr lang="hu-HU" altLang="en-US" sz="2000"/>
              <a:t>closing one </a:t>
            </a:r>
            <a:r>
              <a:rPr lang="en-US" altLang="en-US" sz="2000"/>
              <a:t>is automatically entered: </a:t>
            </a:r>
            <a:br>
              <a:rPr lang="hu-HU" altLang="en-US" sz="2000"/>
            </a:br>
            <a:r>
              <a:rPr lang="en-US" altLang="en-US" sz="2000" b="1"/>
              <a:t>()</a:t>
            </a:r>
            <a:r>
              <a:rPr lang="hu-HU" altLang="en-US" sz="2000" b="1"/>
              <a:t>  </a:t>
            </a:r>
            <a:r>
              <a:rPr lang="en-US" altLang="en-US" sz="2000" b="1"/>
              <a:t>[]</a:t>
            </a:r>
            <a:r>
              <a:rPr lang="hu-HU" altLang="en-US" sz="2000" b="1"/>
              <a:t>  </a:t>
            </a:r>
            <a:r>
              <a:rPr lang="en-US" altLang="en-US" sz="2000" b="1"/>
              <a:t>{}</a:t>
            </a:r>
            <a:r>
              <a:rPr lang="hu-HU" altLang="en-US" sz="2000" b="1"/>
              <a:t>  </a:t>
            </a:r>
            <a:r>
              <a:rPr lang="en-US" altLang="en-US" sz="2000" b="1"/>
              <a:t>' '</a:t>
            </a:r>
            <a:r>
              <a:rPr lang="hu-HU" altLang="en-US" sz="2000" b="1"/>
              <a:t>  </a:t>
            </a:r>
            <a:r>
              <a:rPr lang="en-US" altLang="en-US" sz="2000" b="1"/>
              <a:t>" "</a:t>
            </a:r>
          </a:p>
          <a:p>
            <a:endParaRPr lang="hu-HU" altLang="en-US" sz="2000"/>
          </a:p>
          <a:p>
            <a:r>
              <a:rPr lang="hu-HU" altLang="en-US" sz="2000"/>
              <a:t>Almost e</a:t>
            </a:r>
            <a:r>
              <a:rPr lang="en-US" altLang="en-US" sz="2000"/>
              <a:t>verything can be written in </a:t>
            </a:r>
            <a:r>
              <a:rPr lang="en-US" altLang="en-US" sz="2000" b="1"/>
              <a:t>lowercase</a:t>
            </a:r>
            <a:r>
              <a:rPr lang="en-US" altLang="en-US" sz="2000"/>
              <a:t>, </a:t>
            </a:r>
            <a:br>
              <a:rPr lang="hu-HU" altLang="en-US" sz="2000"/>
            </a:br>
            <a:r>
              <a:rPr lang="en-US" altLang="en-US" sz="2000"/>
              <a:t>so programming is faster and easier</a:t>
            </a:r>
          </a:p>
          <a:p>
            <a:r>
              <a:rPr lang="hu-HU" altLang="en-US" sz="2000"/>
              <a:t>It's recommended to write the</a:t>
            </a:r>
            <a:r>
              <a:rPr lang="en-US" altLang="en-US" sz="2000"/>
              <a:t> </a:t>
            </a:r>
            <a:r>
              <a:rPr lang="en-US" altLang="en-US" sz="2000" b="1"/>
              <a:t>names of the variables</a:t>
            </a:r>
            <a:r>
              <a:rPr lang="en-US" altLang="en-US" sz="2000"/>
              <a:t> in lowercase letters and without accents, there can be no </a:t>
            </a:r>
            <a:r>
              <a:rPr lang="hu-HU" altLang="en-US" sz="2000"/>
              <a:t>SPACE</a:t>
            </a:r>
            <a:r>
              <a:rPr lang="en-US" altLang="en-US" sz="2000"/>
              <a:t>, but an underscore (_) can</a:t>
            </a:r>
            <a:r>
              <a:rPr lang="hu-HU" altLang="en-US" sz="2000"/>
              <a:t> be used (e.g. birth_date)</a:t>
            </a:r>
            <a:endParaRPr lang="en-US" altLang="en-US" sz="200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85D005EE-4B17-18DD-7B64-45170D504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Spelling of Python code</a:t>
            </a:r>
            <a:endParaRPr lang="en-US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E894D1F-5F52-A2C7-2480-76E4B1FF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66" y="1865314"/>
            <a:ext cx="55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>
            <a:extLst>
              <a:ext uri="{FF2B5EF4-FFF2-40B4-BE49-F238E27FC236}">
                <a16:creationId xmlns:a16="http://schemas.microsoft.com/office/drawing/2014/main" id="{9E3C33BD-980C-961C-0087-1174C442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78" y="1884363"/>
            <a:ext cx="711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0">
            <a:extLst>
              <a:ext uri="{FF2B5EF4-FFF2-40B4-BE49-F238E27FC236}">
                <a16:creationId xmlns:a16="http://schemas.microsoft.com/office/drawing/2014/main" id="{AF44686C-41C0-C8F2-6B5F-B3B1C98D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692" y="2346326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2">
            <a:extLst>
              <a:ext uri="{FF2B5EF4-FFF2-40B4-BE49-F238E27FC236}">
                <a16:creationId xmlns:a16="http://schemas.microsoft.com/office/drawing/2014/main" id="{E6297308-B398-A37B-C490-B0FF8394E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04" y="2346326"/>
            <a:ext cx="7524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Kép 2">
            <a:extLst>
              <a:ext uri="{FF2B5EF4-FFF2-40B4-BE49-F238E27FC236}">
                <a16:creationId xmlns:a16="http://schemas.microsoft.com/office/drawing/2014/main" id="{343CACC6-514A-461E-3B5D-3517F2913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7" b="1"/>
          <a:stretch/>
        </p:blipFill>
        <p:spPr bwMode="auto">
          <a:xfrm>
            <a:off x="6801583" y="1323456"/>
            <a:ext cx="1449265" cy="34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80CB9B5-C336-AAC1-9527-FEEE5FFFC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you want to write out a</a:t>
            </a:r>
            <a:r>
              <a:rPr lang="hu-HU" altLang="en-US"/>
              <a:t>ny</a:t>
            </a:r>
            <a:r>
              <a:rPr lang="en-US" altLang="en-US"/>
              <a:t> data/variable, just type/copy its name into a separate program line and </a:t>
            </a:r>
            <a:r>
              <a:rPr lang="hu-HU" altLang="en-US"/>
              <a:t>r</a:t>
            </a:r>
            <a:r>
              <a:rPr lang="en-US" altLang="en-US"/>
              <a:t>un cell (</a:t>
            </a:r>
            <a:r>
              <a:rPr lang="en-US" altLang="en-US" b="1"/>
              <a:t>Ctrl</a:t>
            </a:r>
            <a:r>
              <a:rPr lang="hu-HU" altLang="en-US" b="1"/>
              <a:t>+</a:t>
            </a:r>
            <a:r>
              <a:rPr lang="en-US" altLang="en-US" b="1"/>
              <a:t>Enter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Data can also be printed with the </a:t>
            </a:r>
            <a:r>
              <a:rPr lang="en-US" altLang="en-US" b="1"/>
              <a:t>print</a:t>
            </a:r>
            <a:r>
              <a:rPr lang="en-US" altLang="en-US"/>
              <a:t> command, but it must be enclosed in </a:t>
            </a:r>
            <a:r>
              <a:rPr lang="en-US" altLang="en-US" b="1"/>
              <a:t>round brackets</a:t>
            </a:r>
          </a:p>
          <a:p>
            <a:endParaRPr lang="hu-HU" altLang="en-US"/>
          </a:p>
          <a:p>
            <a:endParaRPr lang="en-US" altLang="en-US"/>
          </a:p>
          <a:p>
            <a:r>
              <a:rPr lang="en-US" altLang="en-US"/>
              <a:t>Multiple data can be listed </a:t>
            </a:r>
            <a:br>
              <a:rPr lang="hu-HU" altLang="en-US"/>
            </a:br>
            <a:r>
              <a:rPr lang="en-US" altLang="en-US"/>
              <a:t>separated by </a:t>
            </a:r>
            <a:r>
              <a:rPr lang="en-US" altLang="en-US" b="1"/>
              <a:t>commas</a:t>
            </a:r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7536C549-F4CA-0946-81FD-E5AD89F0D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Writing out, showing data</a:t>
            </a:r>
            <a:endParaRPr lang="en-US" altLang="en-US"/>
          </a:p>
        </p:txBody>
      </p:sp>
      <p:pic>
        <p:nvPicPr>
          <p:cNvPr id="12293" name="Picture 10">
            <a:extLst>
              <a:ext uri="{FF2B5EF4-FFF2-40B4-BE49-F238E27FC236}">
                <a16:creationId xmlns:a16="http://schemas.microsoft.com/office/drawing/2014/main" id="{9B598883-FD7E-7ABC-4AA6-CAFF1F1D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20" y="3640445"/>
            <a:ext cx="11874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Kép 2">
            <a:extLst>
              <a:ext uri="{FF2B5EF4-FFF2-40B4-BE49-F238E27FC236}">
                <a16:creationId xmlns:a16="http://schemas.microsoft.com/office/drawing/2014/main" id="{AFB47E52-9639-D32D-D328-CCB2AC9D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81" y="1834084"/>
            <a:ext cx="68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Kép 4">
            <a:extLst>
              <a:ext uri="{FF2B5EF4-FFF2-40B4-BE49-F238E27FC236}">
                <a16:creationId xmlns:a16="http://schemas.microsoft.com/office/drawing/2014/main" id="{04FF865D-4B94-6631-102D-126D5645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21" y="3618219"/>
            <a:ext cx="885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Kép 6">
            <a:extLst>
              <a:ext uri="{FF2B5EF4-FFF2-40B4-BE49-F238E27FC236}">
                <a16:creationId xmlns:a16="http://schemas.microsoft.com/office/drawing/2014/main" id="{7B79F68A-7CC9-8FA5-6649-BAB964EF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36" y="4551669"/>
            <a:ext cx="11906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7D139FC-2C60-5233-D340-8E6931C4E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520" y="1880815"/>
            <a:ext cx="99068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53F1B35-AEC6-A2A9-19CD-CAEE8B01F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hu-HU" altLang="en-US"/>
          </a:p>
          <a:p>
            <a:pPr>
              <a:defRPr/>
            </a:pPr>
            <a:r>
              <a:rPr lang="en-US" altLang="en-US"/>
              <a:t>In the </a:t>
            </a:r>
            <a:r>
              <a:rPr lang="en-US" altLang="en-US" b="1"/>
              <a:t>path</a:t>
            </a:r>
            <a:r>
              <a:rPr lang="en-US" altLang="en-US"/>
              <a:t> of the files, a </a:t>
            </a:r>
            <a:r>
              <a:rPr lang="en-US" altLang="en-US" b="1"/>
              <a:t>double backslash </a:t>
            </a:r>
            <a:r>
              <a:rPr lang="en-US" altLang="en-US"/>
              <a:t>should be used instead of a plain backslash</a:t>
            </a:r>
          </a:p>
          <a:p>
            <a:pPr>
              <a:defRPr/>
            </a:pPr>
            <a:r>
              <a:rPr lang="hu-HU" altLang="en-US" i="1"/>
              <a:t>Add the folder path where your downloaded course files are</a:t>
            </a:r>
            <a:endParaRPr lang="en-US" altLang="en-US" i="1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hu-HU" altLang="en-US"/>
          </a:p>
          <a:p>
            <a:pPr>
              <a:defRPr/>
            </a:pPr>
            <a:endParaRPr lang="hu-HU" altLang="en-US"/>
          </a:p>
          <a:p>
            <a:pPr>
              <a:defRPr/>
            </a:pPr>
            <a:r>
              <a:rPr lang="hu-HU" altLang="en-US"/>
              <a:t>I</a:t>
            </a:r>
            <a:r>
              <a:rPr lang="en-US" altLang="en-US"/>
              <a:t>f you want to use the plain</a:t>
            </a:r>
            <a:r>
              <a:rPr lang="hu-HU" altLang="en-US"/>
              <a:t>, </a:t>
            </a:r>
            <a:r>
              <a:rPr lang="hu-HU" altLang="en-US" b="1"/>
              <a:t>single</a:t>
            </a:r>
            <a:r>
              <a:rPr lang="en-US" altLang="en-US" b="1"/>
              <a:t> backslash</a:t>
            </a:r>
            <a:r>
              <a:rPr lang="en-US" altLang="en-US"/>
              <a:t>, </a:t>
            </a:r>
            <a:br>
              <a:rPr lang="hu-HU" altLang="en-US"/>
            </a:br>
            <a:r>
              <a:rPr lang="en-US" altLang="en-US"/>
              <a:t>put an </a:t>
            </a:r>
            <a:r>
              <a:rPr lang="en-US" altLang="en-US" b="1" u="sng"/>
              <a:t>r</a:t>
            </a:r>
            <a:r>
              <a:rPr lang="en-US" altLang="en-US"/>
              <a:t> at the very beginning:</a:t>
            </a:r>
            <a:endParaRPr lang="en-US" altLang="en-US" sz="1800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27" name="Title 1">
            <a:extLst>
              <a:ext uri="{FF2B5EF4-FFF2-40B4-BE49-F238E27FC236}">
                <a16:creationId xmlns:a16="http://schemas.microsoft.com/office/drawing/2014/main" id="{CF193E9F-C56B-E538-2F9E-F34BC31F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correct spelling of folders, file paths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D0B9E38E-F677-0A20-A3D2-2A8525411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63199"/>
              </p:ext>
            </p:extLst>
          </p:nvPr>
        </p:nvGraphicFramePr>
        <p:xfrm>
          <a:off x="2109787" y="2753512"/>
          <a:ext cx="8429625" cy="861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1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basepath = '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D:\\Trainings\\Cubix\\Python_DA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</a:p>
                  </a:txBody>
                  <a:tcPr marL="91423" marR="91423" marT="45611" marB="456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áblázat 4">
            <a:extLst>
              <a:ext uri="{FF2B5EF4-FFF2-40B4-BE49-F238E27FC236}">
                <a16:creationId xmlns:a16="http://schemas.microsoft.com/office/drawing/2014/main" id="{2279DFC9-A6CD-F746-7C63-064200832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16077"/>
              </p:ext>
            </p:extLst>
          </p:nvPr>
        </p:nvGraphicFramePr>
        <p:xfrm>
          <a:off x="2109787" y="4962584"/>
          <a:ext cx="8429625" cy="1068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8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basepath = r'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D:\Trainings\Cubix\Python_DA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endParaRPr lang="en-US" altLang="en-US" sz="2000" kern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AF97B93D-3015-C215-C837-646B2813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399" y="2819343"/>
            <a:ext cx="1449954" cy="10683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F83BDB14-C7DD-C57B-AC83-526F46AB4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The "</a:t>
            </a:r>
            <a:r>
              <a:rPr lang="en-US" altLang="en-US" sz="2000" b="1"/>
              <a:t>OS</a:t>
            </a:r>
            <a:r>
              <a:rPr lang="en-US" altLang="en-US" sz="2000"/>
              <a:t>" module: interactions with the operating system</a:t>
            </a:r>
            <a:r>
              <a:rPr lang="hu-HU" altLang="en-US" sz="2000"/>
              <a:t> </a:t>
            </a:r>
            <a:r>
              <a:rPr lang="en-US" altLang="en-US" sz="2000"/>
              <a:t>(creating/deleting folders, reading the contents of folders etc.)</a:t>
            </a:r>
          </a:p>
          <a:p>
            <a:r>
              <a:rPr lang="en-US" altLang="en-US" sz="2000"/>
              <a:t>Modules can be "called" into the code like this: </a:t>
            </a:r>
            <a:r>
              <a:rPr lang="en-US" altLang="en-US" sz="2000" b="1"/>
              <a:t>import ……</a:t>
            </a:r>
          </a:p>
          <a:p>
            <a:r>
              <a:rPr lang="en-US" altLang="en-US" sz="2000"/>
              <a:t>os.</a:t>
            </a:r>
            <a:r>
              <a:rPr lang="en-US" altLang="en-US" sz="2000" b="1"/>
              <a:t>listdir</a:t>
            </a:r>
            <a:r>
              <a:rPr lang="en-US" altLang="en-US" sz="2000"/>
              <a:t>(</a:t>
            </a:r>
            <a:r>
              <a:rPr lang="en-US" altLang="en-US" sz="2000" i="1"/>
              <a:t>folder</a:t>
            </a:r>
            <a:r>
              <a:rPr lang="en-US" altLang="en-US" sz="2000"/>
              <a:t>): listing the files of the folder</a:t>
            </a:r>
            <a:endParaRPr lang="hu-HU" altLang="en-US" sz="2000"/>
          </a:p>
          <a:p>
            <a:r>
              <a:rPr lang="en-US" altLang="en-US" sz="2000"/>
              <a:t>os.</a:t>
            </a:r>
            <a:r>
              <a:rPr lang="en-US" altLang="en-US" sz="2000" b="1"/>
              <a:t>getcwd</a:t>
            </a:r>
            <a:r>
              <a:rPr lang="en-US" altLang="en-US" sz="2000"/>
              <a:t>()</a:t>
            </a:r>
            <a:r>
              <a:rPr lang="hu-HU" altLang="en-US" sz="2000"/>
              <a:t>: get </a:t>
            </a:r>
            <a:r>
              <a:rPr lang="en-US" altLang="en-US" sz="2000"/>
              <a:t>the current working directory</a:t>
            </a:r>
            <a:r>
              <a:rPr lang="hu-HU" altLang="en-US" sz="2000"/>
              <a:t> </a:t>
            </a:r>
            <a:br>
              <a:rPr lang="hu-HU" altLang="en-US" sz="2000"/>
            </a:br>
            <a:r>
              <a:rPr lang="hu-HU" altLang="en-US" sz="1800" i="1"/>
              <a:t>(where this program/notebook is)</a:t>
            </a:r>
            <a:endParaRPr lang="en-US" altLang="en-US" sz="2000" i="1"/>
          </a:p>
        </p:txBody>
      </p:sp>
      <p:sp>
        <p:nvSpPr>
          <p:cNvPr id="14351" name="Title 1">
            <a:extLst>
              <a:ext uri="{FF2B5EF4-FFF2-40B4-BE49-F238E27FC236}">
                <a16:creationId xmlns:a16="http://schemas.microsoft.com/office/drawing/2014/main" id="{789E1ED1-4628-4111-6FBB-0515567F6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Accessing folder contents – The OS module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CBF09642-81D7-F822-C453-41E69313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44052"/>
              </p:ext>
            </p:extLst>
          </p:nvPr>
        </p:nvGraphicFramePr>
        <p:xfrm>
          <a:off x="1981201" y="3429000"/>
          <a:ext cx="8429625" cy="319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# import the os module to access the operating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b="1" kern="1200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 os</a:t>
                      </a: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# the file list of folder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os.</a:t>
                      </a:r>
                      <a:r>
                        <a:rPr lang="hu-HU" altLang="en-US" sz="2000" b="1" kern="1200">
                          <a:latin typeface="Arial" pitchFamily="34" charset="0"/>
                          <a:cs typeface="Arial" pitchFamily="34" charset="0"/>
                        </a:rPr>
                        <a:t>listdir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(basepath)</a:t>
                      </a: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# the file list of folder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os.</a:t>
                      </a:r>
                      <a:r>
                        <a:rPr lang="hu-HU" altLang="en-US" sz="2000" b="1" kern="1200">
                          <a:latin typeface="Arial" pitchFamily="34" charset="0"/>
                          <a:cs typeface="Arial" pitchFamily="34" charset="0"/>
                        </a:rPr>
                        <a:t>listdir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(basepath + '\\input')</a:t>
                      </a: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et the current working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current_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orking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ir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 = os.</a:t>
                      </a:r>
                      <a:r>
                        <a:rPr lang="en-US" altLang="en-US" sz="2000" b="1" kern="1200">
                          <a:latin typeface="Arial" pitchFamily="34" charset="0"/>
                          <a:cs typeface="Arial" pitchFamily="34" charset="0"/>
                        </a:rPr>
                        <a:t>getcwd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current_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orking</a:t>
                      </a:r>
                      <a:r>
                        <a:rPr lang="en-US" altLang="en-US" sz="2000" kern="120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hu-HU" altLang="en-US" sz="2000" kern="1200">
                          <a:latin typeface="Arial" pitchFamily="34" charset="0"/>
                          <a:cs typeface="Arial" pitchFamily="34" charset="0"/>
                        </a:rPr>
                        <a:t>ir</a:t>
                      </a:r>
                    </a:p>
                  </a:txBody>
                  <a:tcPr marL="91423" marR="91423" marT="45671" marB="456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0A373E9D-09BD-2044-A496-29FD7504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94" y="4492715"/>
            <a:ext cx="4488757" cy="249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87AC65A-AAA2-36F8-5C7A-CDFB7FE2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070" y="5258620"/>
            <a:ext cx="2537680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855D152-6CAE-C197-7F36-DC8BCB0F2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00" b="1">
                <a:solidFill>
                  <a:srgbClr val="6666FF"/>
                </a:solidFill>
              </a:rPr>
              <a:t>//</a:t>
            </a:r>
            <a:r>
              <a:rPr lang="en-US" altLang="en-US"/>
              <a:t>: </a:t>
            </a:r>
            <a:r>
              <a:rPr lang="hu-HU" altLang="en-US"/>
              <a:t>gives the </a:t>
            </a:r>
            <a:r>
              <a:rPr lang="hu-HU" altLang="en-US" b="1"/>
              <a:t>quotient</a:t>
            </a:r>
            <a:r>
              <a:rPr lang="hu-HU" altLang="en-US"/>
              <a:t> (result</a:t>
            </a:r>
            <a:r>
              <a:rPr lang="en-US" altLang="en-US"/>
              <a:t> of a division</a:t>
            </a:r>
            <a:r>
              <a:rPr lang="hu-HU" altLang="en-US"/>
              <a:t>)</a:t>
            </a:r>
            <a:r>
              <a:rPr lang="en-US" altLang="en-US"/>
              <a:t> rounded</a:t>
            </a:r>
            <a:r>
              <a:rPr lang="hu-HU" altLang="en-US"/>
              <a:t> down</a:t>
            </a:r>
            <a:r>
              <a:rPr lang="en-US" altLang="en-US"/>
              <a:t> to </a:t>
            </a:r>
            <a:r>
              <a:rPr lang="hu-HU" altLang="en-US"/>
              <a:t>integer </a:t>
            </a:r>
            <a:r>
              <a:rPr lang="hu-HU" altLang="en-US" i="1"/>
              <a:t>(floor division)</a:t>
            </a:r>
            <a:endParaRPr lang="en-US" altLang="en-US" i="1"/>
          </a:p>
          <a:p>
            <a:r>
              <a:rPr lang="en-US" altLang="en-US" sz="2200" b="1">
                <a:solidFill>
                  <a:srgbClr val="6666FF"/>
                </a:solidFill>
              </a:rPr>
              <a:t>%</a:t>
            </a:r>
            <a:r>
              <a:rPr lang="en-US" altLang="en-US"/>
              <a:t>: gives the </a:t>
            </a:r>
            <a:r>
              <a:rPr lang="en-US" altLang="en-US" b="1"/>
              <a:t>remainder</a:t>
            </a:r>
            <a:r>
              <a:rPr lang="hu-HU" altLang="en-US"/>
              <a:t> (modulus)</a:t>
            </a:r>
            <a:r>
              <a:rPr lang="en-US" altLang="en-US"/>
              <a:t> of a division</a:t>
            </a:r>
          </a:p>
          <a:p>
            <a:r>
              <a:rPr lang="en-US" altLang="en-US" sz="2200" b="1">
                <a:solidFill>
                  <a:srgbClr val="00B050"/>
                </a:solidFill>
              </a:rPr>
              <a:t>divmod</a:t>
            </a:r>
            <a:r>
              <a:rPr lang="en-US" altLang="en-US"/>
              <a:t>(</a:t>
            </a:r>
            <a:r>
              <a:rPr lang="en-US" altLang="en-US" i="1"/>
              <a:t>number</a:t>
            </a:r>
            <a:r>
              <a:rPr lang="en-US" altLang="en-US"/>
              <a:t>, </a:t>
            </a:r>
            <a:r>
              <a:rPr lang="en-US" altLang="en-US" i="1"/>
              <a:t>divisor</a:t>
            </a:r>
            <a:r>
              <a:rPr lang="en-US" altLang="en-US"/>
              <a:t>): gives the </a:t>
            </a:r>
            <a:r>
              <a:rPr lang="hu-HU" altLang="en-US"/>
              <a:t>floor</a:t>
            </a:r>
            <a:r>
              <a:rPr lang="en-US" altLang="en-US"/>
              <a:t> </a:t>
            </a:r>
            <a:r>
              <a:rPr lang="hu-HU" altLang="en-US"/>
              <a:t>division </a:t>
            </a:r>
            <a:r>
              <a:rPr lang="hu-HU" altLang="en-US" b="1"/>
              <a:t>quotient</a:t>
            </a:r>
            <a:r>
              <a:rPr lang="en-US" altLang="en-US" b="1"/>
              <a:t> and the remainder</a:t>
            </a:r>
            <a:r>
              <a:rPr lang="hu-HU" altLang="en-US" b="1"/>
              <a:t> </a:t>
            </a:r>
            <a:r>
              <a:rPr lang="hu-HU" altLang="en-US"/>
              <a:t>(modulus)</a:t>
            </a:r>
            <a:endParaRPr lang="en-US" altLang="en-US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CB95FC10-A334-DC55-49BF-A13D51EBE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Floor division, remainder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20317A72-BE1C-CE2C-92FC-3A5A5955D78C}"/>
              </a:ext>
            </a:extLst>
          </p:cNvPr>
          <p:cNvGraphicFramePr>
            <a:graphicFrameLocks noGrp="1"/>
          </p:cNvGraphicFramePr>
          <p:nvPr/>
        </p:nvGraphicFramePr>
        <p:xfrm>
          <a:off x="2274889" y="3244850"/>
          <a:ext cx="8080375" cy="340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a = 203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 = 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# a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floor division quotient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17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hu-HU" sz="17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a = 203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 = 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remainder of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lang="pt-BR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17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hu-HU" sz="17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# floor division quotient and the remainder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floor_quotient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en-US" sz="17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divmod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(203, 11)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print(floor_quotient)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print(remainder)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E0C2A209-7AE6-1618-5B49-FFC6B6B7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6" y="6008689"/>
            <a:ext cx="447675" cy="523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A2B4EDE3-607E-EF4E-4DDC-4DEFD2AF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24" y="3964781"/>
            <a:ext cx="304826" cy="320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29E149A-4E33-B0BB-E0D6-5491E46D0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416" y="5066715"/>
            <a:ext cx="313919" cy="346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bix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" id="{3E21685D-71D6-4CE3-AA14-494C15557657}" vid="{FD0B64FB-250E-44ED-80BC-D764BFBD6591}"/>
    </a:ext>
  </a:extLst>
</a:theme>
</file>

<file path=ppt/theme/theme2.xml><?xml version="1.0" encoding="utf-8"?>
<a:theme xmlns:a="http://schemas.openxmlformats.org/drawingml/2006/main" name="Cubix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2" id="{FEACDB23-8A36-4B28-B0FA-391AEDEAAF00}" vid="{9A3C3F8B-0A52-4AF2-B943-19385BFD0ED0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</Template>
  <TotalTime>150555</TotalTime>
  <Words>2355</Words>
  <Application>Microsoft Office PowerPoint</Application>
  <PresentationFormat>Szélesvásznú</PresentationFormat>
  <Paragraphs>299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Hammersmith One</vt:lpstr>
      <vt:lpstr>Inter</vt:lpstr>
      <vt:lpstr>Poppins</vt:lpstr>
      <vt:lpstr>Source Sans Pro</vt:lpstr>
      <vt:lpstr>Cubix</vt:lpstr>
      <vt:lpstr>Cubix2</vt:lpstr>
      <vt:lpstr>I/1. Basics of Python</vt:lpstr>
      <vt:lpstr>Installing the Anaconda Navigator</vt:lpstr>
      <vt:lpstr>Launching the Jupyter Notebook</vt:lpstr>
      <vt:lpstr>Input modes</vt:lpstr>
      <vt:lpstr>Spelling of Python code</vt:lpstr>
      <vt:lpstr>Writing out, showing data</vt:lpstr>
      <vt:lpstr>The correct spelling of folders, file paths</vt:lpstr>
      <vt:lpstr>Accessing folder contents – The OS module</vt:lpstr>
      <vt:lpstr>Floor division, remainder</vt:lpstr>
      <vt:lpstr>Exponentiation, roots</vt:lpstr>
      <vt:lpstr>Main data types of variables</vt:lpstr>
      <vt:lpstr>I/2. Cleaning and Transforming text strings</vt:lpstr>
      <vt:lpstr>Converting to uppercase, lowercase</vt:lpstr>
      <vt:lpstr>Removing unnecessary spaces</vt:lpstr>
      <vt:lpstr>Replacing string parts</vt:lpstr>
      <vt:lpstr>Searching for text (contains)</vt:lpstr>
      <vt:lpstr>Searching for text (starts or ends with)</vt:lpstr>
      <vt:lpstr>Slicing strings (left, middle, right) 1.</vt:lpstr>
      <vt:lpstr>Slicing strings (left, middle, right) 2.</vt:lpstr>
      <vt:lpstr>Splitting texts</vt:lpstr>
      <vt:lpstr>Concatenating texts</vt:lpstr>
      <vt:lpstr>Formatting strings with curly braces</vt:lpstr>
      <vt:lpstr>Usage of the backslash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NOTEBOOK</dc:creator>
  <cp:lastModifiedBy>SZABOLCS JOBBAGY</cp:lastModifiedBy>
  <cp:revision>1730</cp:revision>
  <dcterms:created xsi:type="dcterms:W3CDTF">2006-11-01T14:11:05Z</dcterms:created>
  <dcterms:modified xsi:type="dcterms:W3CDTF">2023-09-26T15:30:47Z</dcterms:modified>
</cp:coreProperties>
</file>