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5614" r:id="rId1"/>
    <p:sldMasterId id="2147485625" r:id="rId2"/>
  </p:sldMasterIdLst>
  <p:notesMasterIdLst>
    <p:notesMasterId r:id="rId33"/>
  </p:notesMasterIdLst>
  <p:handoutMasterIdLst>
    <p:handoutMasterId r:id="rId34"/>
  </p:handoutMasterIdLst>
  <p:sldIdLst>
    <p:sldId id="606" r:id="rId3"/>
    <p:sldId id="502" r:id="rId4"/>
    <p:sldId id="643" r:id="rId5"/>
    <p:sldId id="522" r:id="rId6"/>
    <p:sldId id="532" r:id="rId7"/>
    <p:sldId id="551" r:id="rId8"/>
    <p:sldId id="534" r:id="rId9"/>
    <p:sldId id="550" r:id="rId10"/>
    <p:sldId id="533" r:id="rId11"/>
    <p:sldId id="542" r:id="rId12"/>
    <p:sldId id="566" r:id="rId13"/>
    <p:sldId id="552" r:id="rId14"/>
    <p:sldId id="553" r:id="rId15"/>
    <p:sldId id="554" r:id="rId16"/>
    <p:sldId id="555" r:id="rId17"/>
    <p:sldId id="634" r:id="rId18"/>
    <p:sldId id="628" r:id="rId19"/>
    <p:sldId id="629" r:id="rId20"/>
    <p:sldId id="631" r:id="rId21"/>
    <p:sldId id="574" r:id="rId22"/>
    <p:sldId id="644" r:id="rId23"/>
    <p:sldId id="560" r:id="rId24"/>
    <p:sldId id="556" r:id="rId25"/>
    <p:sldId id="557" r:id="rId26"/>
    <p:sldId id="558" r:id="rId27"/>
    <p:sldId id="561" r:id="rId28"/>
    <p:sldId id="563" r:id="rId29"/>
    <p:sldId id="567" r:id="rId30"/>
    <p:sldId id="568" r:id="rId31"/>
    <p:sldId id="630" r:id="rId32"/>
  </p:sldIdLst>
  <p:sldSz cx="12192000" cy="6858000"/>
  <p:notesSz cx="6794500" cy="9931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4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9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FF"/>
    <a:srgbClr val="3399FF"/>
    <a:srgbClr val="2BB10B"/>
    <a:srgbClr val="D8DC24"/>
    <a:srgbClr val="91F779"/>
    <a:srgbClr val="B4DCEA"/>
    <a:srgbClr val="CC0000"/>
    <a:srgbClr val="B08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incs stílus, csak rács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95322" autoAdjust="0"/>
  </p:normalViewPr>
  <p:slideViewPr>
    <p:cSldViewPr snapToGrid="0">
      <p:cViewPr varScale="1">
        <p:scale>
          <a:sx n="101" d="100"/>
          <a:sy n="101" d="100"/>
        </p:scale>
        <p:origin x="192" y="102"/>
      </p:cViewPr>
      <p:guideLst>
        <p:guide orient="horz" pos="1540"/>
        <p:guide pos="3840"/>
      </p:guideLst>
    </p:cSldViewPr>
  </p:slideViewPr>
  <p:outlineViewPr>
    <p:cViewPr>
      <p:scale>
        <a:sx n="33" d="100"/>
        <a:sy n="33" d="100"/>
      </p:scale>
      <p:origin x="0" y="-1032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-2796" y="-114"/>
      </p:cViewPr>
      <p:guideLst>
        <p:guide orient="horz" pos="3129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26" Type="http://schemas.openxmlformats.org/officeDocument/2006/relationships/slide" Target="slides/slide26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29" Type="http://schemas.openxmlformats.org/officeDocument/2006/relationships/slide" Target="slides/slide29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28" Type="http://schemas.openxmlformats.org/officeDocument/2006/relationships/slide" Target="slides/slide28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27.xml"/><Relationship Id="rId30" Type="http://schemas.openxmlformats.org/officeDocument/2006/relationships/slide" Target="slides/slide3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CB94E7FD-1C77-F324-9203-84D154D2402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E057227A-D918-8A39-5C84-AD3FB1C7DBB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953DB368-7936-9BDE-2DE5-D60583D72B0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F47BEC5F-8C42-73E7-FF4C-FE7994A6775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FA6E26D-E190-412C-933B-1B5C7DDC555F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EFE0FCAF-A64F-BBE4-3BD4-8DF2B255C4B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7B7EC119-1AF2-183C-3A32-A9D408627CC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E51CAD9-4B57-2F28-C494-A431C51C656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3" y="744538"/>
            <a:ext cx="6619875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5128BE34-B0AF-A681-3EBD-96715AF885B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5600" cy="447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id="{7082EF34-E8DB-B696-4525-5B7B80C2649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9463" name="Rectangle 7">
            <a:extLst>
              <a:ext uri="{FF2B5EF4-FFF2-40B4-BE49-F238E27FC236}">
                <a16:creationId xmlns:a16="http://schemas.microsoft.com/office/drawing/2014/main" id="{FBDFC373-BEC7-8946-505A-9C85697366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C34467B-50B1-49D0-8705-6917EF75A6F4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ímdia" preserve="1">
  <p:cSld name="Címdia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ctrTitle" hasCustomPrompt="1"/>
          </p:nvPr>
        </p:nvSpPr>
        <p:spPr>
          <a:xfrm>
            <a:off x="3380376" y="3085080"/>
            <a:ext cx="7318995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lang="hu-HU" sz="3200" b="1" i="0" u="none" strike="noStrike" kern="1200" cap="none" dirty="0" err="1" smtClean="0">
                <a:solidFill>
                  <a:srgbClr val="232323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tabLst/>
              <a:defRPr/>
            </a:pPr>
            <a:r>
              <a:rPr lang="hu-HU" sz="2400" dirty="0" err="1">
                <a:solidFill>
                  <a:srgbClr val="232323"/>
                </a:solidFill>
                <a:latin typeface="Hammersmith One" panose="02010703030501060504" pitchFamily="2" charset="-18"/>
                <a:ea typeface="Inter" panose="020B0502030000000004" pitchFamily="34" charset="0"/>
              </a:rPr>
              <a:t>Lesson</a:t>
            </a:r>
            <a:r>
              <a:rPr lang="hu-HU" sz="2400" baseline="0" dirty="0">
                <a:solidFill>
                  <a:srgbClr val="232323"/>
                </a:solidFill>
                <a:latin typeface="Hammersmith One" panose="02010703030501060504" pitchFamily="2" charset="-18"/>
                <a:ea typeface="Inter" panose="020B0502030000000004" pitchFamily="34" charset="0"/>
              </a:rPr>
              <a:t> </a:t>
            </a:r>
            <a:r>
              <a:rPr lang="hu-HU" sz="2400" baseline="0" dirty="0" err="1">
                <a:solidFill>
                  <a:srgbClr val="232323"/>
                </a:solidFill>
                <a:latin typeface="Hammersmith One" panose="02010703030501060504" pitchFamily="2" charset="-18"/>
                <a:ea typeface="Inter" panose="020B0502030000000004" pitchFamily="34" charset="0"/>
              </a:rPr>
              <a:t>name</a:t>
            </a:r>
            <a:endParaRPr dirty="0"/>
          </a:p>
        </p:txBody>
      </p:sp>
      <p:sp>
        <p:nvSpPr>
          <p:cNvPr id="13" name="Google Shape;13;p13" descr="Chapter name"/>
          <p:cNvSpPr txBox="1">
            <a:spLocks noGrp="1"/>
          </p:cNvSpPr>
          <p:nvPr>
            <p:ph type="subTitle" idx="1" hasCustomPrompt="1"/>
          </p:nvPr>
        </p:nvSpPr>
        <p:spPr>
          <a:xfrm>
            <a:off x="3365371" y="1825871"/>
            <a:ext cx="7334000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>
                <a:solidFill>
                  <a:srgbClr val="00CED1"/>
                </a:solidFill>
                <a:latin typeface="Hammersmith One" panose="02010703030501060504" pitchFamily="2" charset="-18"/>
                <a:ea typeface="Inter" panose="020B0502030000000004" pitchFamily="34" charset="0"/>
                <a:cs typeface="Poppins" panose="00000500000000000000" pitchFamily="2" charset="-18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9pPr>
          </a:lstStyle>
          <a:p>
            <a:r>
              <a:rPr lang="hu-HU" sz="1500" b="0" dirty="0" err="1">
                <a:solidFill>
                  <a:srgbClr val="00CED1"/>
                </a:solidFill>
                <a:latin typeface="Hammersmith One" panose="02010703030501060504" pitchFamily="2" charset="-18"/>
                <a:ea typeface="Inter" panose="020B0502030000000004" pitchFamily="34" charset="0"/>
              </a:rPr>
              <a:t>Chapter</a:t>
            </a:r>
            <a:r>
              <a:rPr lang="hu-HU" sz="1500" b="0" dirty="0">
                <a:solidFill>
                  <a:srgbClr val="00CED1"/>
                </a:solidFill>
                <a:latin typeface="Hammersmith One" panose="02010703030501060504" pitchFamily="2" charset="-18"/>
                <a:ea typeface="Inter" panose="020B0502030000000004" pitchFamily="34" charset="0"/>
              </a:rPr>
              <a:t> </a:t>
            </a:r>
            <a:r>
              <a:rPr lang="hu-HU" sz="1500" b="0" dirty="0" err="1">
                <a:solidFill>
                  <a:srgbClr val="00CED1"/>
                </a:solidFill>
                <a:latin typeface="Hammersmith One" panose="02010703030501060504" pitchFamily="2" charset="-18"/>
                <a:ea typeface="Inter" panose="020B0502030000000004" pitchFamily="34" charset="0"/>
              </a:rPr>
              <a:t>name</a:t>
            </a:r>
            <a:endParaRPr lang="hu-HU" sz="1500" b="0" dirty="0">
              <a:solidFill>
                <a:srgbClr val="00CED1"/>
              </a:solidFill>
              <a:latin typeface="Hammersmith One" panose="02010703030501060504" pitchFamily="2" charset="-18"/>
              <a:ea typeface="Inter" panose="020B0502030000000004" pitchFamily="34" charset="0"/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2A80E581-1D09-4506-811F-1FADBAE23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313" y="5363927"/>
            <a:ext cx="1540379" cy="887728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8D3CBEDA-124B-4998-B473-2A660CF799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19" r="14286"/>
          <a:stretch/>
        </p:blipFill>
        <p:spPr>
          <a:xfrm>
            <a:off x="-9625" y="0"/>
            <a:ext cx="2601905" cy="6858000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380F1AF0-8DA4-4A8E-B485-2098A95280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29" b="39729"/>
          <a:stretch/>
        </p:blipFill>
        <p:spPr>
          <a:xfrm rot="10800000">
            <a:off x="7800965" y="-19666"/>
            <a:ext cx="4391035" cy="4636412"/>
          </a:xfrm>
          <a:prstGeom prst="rect">
            <a:avLst/>
          </a:prstGeom>
        </p:spPr>
      </p:pic>
      <p:sp>
        <p:nvSpPr>
          <p:cNvPr id="11" name="Szöveg helye 10" descr="Course name">
            <a:extLst>
              <a:ext uri="{FF2B5EF4-FFF2-40B4-BE49-F238E27FC236}">
                <a16:creationId xmlns:a16="http://schemas.microsoft.com/office/drawing/2014/main" id="{1F208ACD-F498-488C-ADDA-0C102260CE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80377" y="5363929"/>
            <a:ext cx="2715625" cy="287337"/>
          </a:xfrm>
          <a:prstGeom prst="rect">
            <a:avLst/>
          </a:prstGeom>
        </p:spPr>
        <p:txBody>
          <a:bodyPr/>
          <a:lstStyle>
            <a:lvl1pPr>
              <a:defRPr b="1">
                <a:latin typeface="Inter" panose="02000503000000020004" pitchFamily="2" charset="0"/>
                <a:ea typeface="Inter" panose="02000503000000020004" pitchFamily="2" charset="0"/>
              </a:defRPr>
            </a:lvl1pPr>
          </a:lstStyle>
          <a:p>
            <a:pPr lvl="0"/>
            <a:r>
              <a:rPr lang="hu-HU" dirty="0" err="1"/>
              <a:t>Course</a:t>
            </a:r>
            <a:r>
              <a:rPr lang="hu-HU" dirty="0"/>
              <a:t> </a:t>
            </a:r>
            <a:r>
              <a:rPr lang="hu-HU" dirty="0" err="1"/>
              <a:t>name</a:t>
            </a:r>
            <a:endParaRPr lang="hu-HU" dirty="0"/>
          </a:p>
        </p:txBody>
      </p:sp>
      <p:sp>
        <p:nvSpPr>
          <p:cNvPr id="15" name="Szöveg helye 14" descr="Tutor Firstname Lastname">
            <a:extLst>
              <a:ext uri="{FF2B5EF4-FFF2-40B4-BE49-F238E27FC236}">
                <a16:creationId xmlns:a16="http://schemas.microsoft.com/office/drawing/2014/main" id="{35D7E01B-6FC0-4EA7-A4A3-A4E21ADB4E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79789" y="5738579"/>
            <a:ext cx="2716212" cy="287337"/>
          </a:xfrm>
          <a:prstGeom prst="rect">
            <a:avLst/>
          </a:prstGeom>
        </p:spPr>
        <p:txBody>
          <a:bodyPr/>
          <a:lstStyle>
            <a:lvl1pPr>
              <a:defRPr sz="900" b="0">
                <a:latin typeface="Inter" panose="02000503000000020004" pitchFamily="2" charset="0"/>
                <a:ea typeface="Inter" panose="02000503000000020004" pitchFamily="2" charset="0"/>
              </a:defRPr>
            </a:lvl1pPr>
          </a:lstStyle>
          <a:p>
            <a:pPr lvl="0"/>
            <a:r>
              <a:rPr lang="hu-HU" dirty="0" err="1"/>
              <a:t>Tutor</a:t>
            </a:r>
            <a:r>
              <a:rPr lang="hu-HU" dirty="0"/>
              <a:t> </a:t>
            </a:r>
            <a:r>
              <a:rPr lang="hu-HU" dirty="0" err="1"/>
              <a:t>Firstname</a:t>
            </a:r>
            <a:r>
              <a:rPr lang="hu-HU" dirty="0"/>
              <a:t> </a:t>
            </a:r>
            <a:r>
              <a:rPr lang="hu-HU" dirty="0" err="1"/>
              <a:t>Lastname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2259304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348343"/>
            <a:ext cx="11454675" cy="653142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09600" y="1097280"/>
            <a:ext cx="5384800" cy="576072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97600" y="1097280"/>
            <a:ext cx="5866675" cy="576072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2624293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9">
            <a:extLst>
              <a:ext uri="{FF2B5EF4-FFF2-40B4-BE49-F238E27FC236}">
                <a16:creationId xmlns:a16="http://schemas.microsoft.com/office/drawing/2014/main" id="{4CDFDA9E-D9F0-4013-F091-62966C7EE9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18" y="-1588"/>
            <a:ext cx="11485033" cy="684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4">
            <a:extLst>
              <a:ext uri="{FF2B5EF4-FFF2-40B4-BE49-F238E27FC236}">
                <a16:creationId xmlns:a16="http://schemas.microsoft.com/office/drawing/2014/main" id="{8761E74F-443F-9B23-D4AD-A489188C8B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473200" y="992188"/>
            <a:ext cx="10718800" cy="10001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990000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hu-HU" altLang="hu-HU" sz="1400">
              <a:cs typeface="Arial" charset="0"/>
            </a:endParaRPr>
          </a:p>
        </p:txBody>
      </p:sp>
      <p:sp>
        <p:nvSpPr>
          <p:cNvPr id="4" name="Rectangle 25">
            <a:extLst>
              <a:ext uri="{FF2B5EF4-FFF2-40B4-BE49-F238E27FC236}">
                <a16:creationId xmlns:a16="http://schemas.microsoft.com/office/drawing/2014/main" id="{12A5326F-0C21-723F-95C5-CC849D4C606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48683" y="0"/>
            <a:ext cx="736601" cy="6858000"/>
          </a:xfrm>
          <a:prstGeom prst="rect">
            <a:avLst/>
          </a:prstGeom>
          <a:gradFill rotWithShape="1">
            <a:gsLst>
              <a:gs pos="0">
                <a:srgbClr val="990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hu-HU" altLang="hu-HU" sz="1400">
              <a:cs typeface="Arial" charset="0"/>
            </a:endParaRPr>
          </a:p>
        </p:txBody>
      </p:sp>
      <p:sp>
        <p:nvSpPr>
          <p:cNvPr id="5" name="AutoShape 8">
            <a:extLst>
              <a:ext uri="{FF2B5EF4-FFF2-40B4-BE49-F238E27FC236}">
                <a16:creationId xmlns:a16="http://schemas.microsoft.com/office/drawing/2014/main" id="{ECEB50FD-C562-2303-8A8D-1C964FAA8B6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9051" y="0"/>
            <a:ext cx="12192000" cy="6858000"/>
          </a:xfrm>
          <a:prstGeom prst="foldedCorner">
            <a:avLst>
              <a:gd name="adj" fmla="val 5069"/>
            </a:avLst>
          </a:prstGeom>
          <a:noFill/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hu-HU" altLang="hu-HU" sz="1400">
              <a:cs typeface="Arial" charset="0"/>
            </a:endParaRPr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9521579F-BE7F-7A80-52F9-9C7FC89A848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2172951" y="0"/>
            <a:ext cx="0" cy="6535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 sz="1400"/>
          </a:p>
        </p:txBody>
      </p:sp>
      <p:pic>
        <p:nvPicPr>
          <p:cNvPr id="7" name="Picture 7" descr="Logo2">
            <a:extLst>
              <a:ext uri="{FF2B5EF4-FFF2-40B4-BE49-F238E27FC236}">
                <a16:creationId xmlns:a16="http://schemas.microsoft.com/office/drawing/2014/main" id="{E0964D71-C170-75A8-8E0C-4FAC7EBD9A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5031"/>
          <a:stretch>
            <a:fillRect/>
          </a:stretch>
        </p:blipFill>
        <p:spPr bwMode="auto">
          <a:xfrm>
            <a:off x="10409767" y="38100"/>
            <a:ext cx="1684867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artalom helye 2"/>
          <p:cNvSpPr>
            <a:spLocks noGrp="1"/>
          </p:cNvSpPr>
          <p:nvPr>
            <p:ph sz="half" idx="1"/>
          </p:nvPr>
        </p:nvSpPr>
        <p:spPr>
          <a:xfrm>
            <a:off x="609599" y="1250302"/>
            <a:ext cx="11383344" cy="54864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83238836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ímdia" preserve="1">
  <p:cSld name="Címdia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ctrTitle" hasCustomPrompt="1"/>
          </p:nvPr>
        </p:nvSpPr>
        <p:spPr>
          <a:xfrm>
            <a:off x="3380376" y="2873995"/>
            <a:ext cx="7318995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lang="hu-HU" sz="3200" b="1" i="0" u="none" strike="noStrike" kern="1200" cap="all" dirty="0" err="1" smtClean="0">
                <a:solidFill>
                  <a:srgbClr val="232323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tabLst/>
              <a:defRPr/>
            </a:pPr>
            <a:r>
              <a:rPr lang="hu-HU" sz="2400" dirty="0" err="1">
                <a:solidFill>
                  <a:srgbClr val="232323"/>
                </a:solidFill>
                <a:latin typeface="Hammersmith One" panose="02010703030501060504" pitchFamily="2" charset="-18"/>
                <a:ea typeface="Inter" panose="020B0502030000000004" pitchFamily="34" charset="0"/>
              </a:rPr>
              <a:t>Lesson</a:t>
            </a:r>
            <a:r>
              <a:rPr lang="hu-HU" sz="2400" baseline="0" dirty="0">
                <a:solidFill>
                  <a:srgbClr val="232323"/>
                </a:solidFill>
                <a:latin typeface="Hammersmith One" panose="02010703030501060504" pitchFamily="2" charset="-18"/>
                <a:ea typeface="Inter" panose="020B0502030000000004" pitchFamily="34" charset="0"/>
              </a:rPr>
              <a:t> </a:t>
            </a:r>
            <a:r>
              <a:rPr lang="hu-HU" sz="2400" baseline="0" dirty="0" err="1">
                <a:solidFill>
                  <a:srgbClr val="232323"/>
                </a:solidFill>
                <a:latin typeface="Hammersmith One" panose="02010703030501060504" pitchFamily="2" charset="-18"/>
                <a:ea typeface="Inter" panose="020B0502030000000004" pitchFamily="34" charset="0"/>
              </a:rPr>
              <a:t>name</a:t>
            </a:r>
            <a:endParaRPr dirty="0"/>
          </a:p>
        </p:txBody>
      </p:sp>
      <p:sp>
        <p:nvSpPr>
          <p:cNvPr id="13" name="Google Shape;13;p13" descr="Chapter name"/>
          <p:cNvSpPr txBox="1">
            <a:spLocks noGrp="1"/>
          </p:cNvSpPr>
          <p:nvPr>
            <p:ph type="subTitle" idx="1" hasCustomPrompt="1"/>
          </p:nvPr>
        </p:nvSpPr>
        <p:spPr>
          <a:xfrm>
            <a:off x="3365371" y="1825871"/>
            <a:ext cx="7334000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>
                <a:solidFill>
                  <a:srgbClr val="00CED1"/>
                </a:solidFill>
                <a:latin typeface="Hammersmith One" panose="02010703030501060504" pitchFamily="2" charset="-18"/>
                <a:ea typeface="Inter" panose="020B0502030000000004" pitchFamily="34" charset="0"/>
                <a:cs typeface="Poppins" panose="00000500000000000000" pitchFamily="2" charset="-18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9pPr>
          </a:lstStyle>
          <a:p>
            <a:r>
              <a:rPr lang="hu-HU" sz="1500" b="0" dirty="0" err="1">
                <a:solidFill>
                  <a:srgbClr val="00CED1"/>
                </a:solidFill>
                <a:latin typeface="Hammersmith One" panose="02010703030501060504" pitchFamily="2" charset="-18"/>
                <a:ea typeface="Inter" panose="020B0502030000000004" pitchFamily="34" charset="0"/>
              </a:rPr>
              <a:t>Chapter</a:t>
            </a:r>
            <a:r>
              <a:rPr lang="hu-HU" sz="1500" b="0" dirty="0">
                <a:solidFill>
                  <a:srgbClr val="00CED1"/>
                </a:solidFill>
                <a:latin typeface="Hammersmith One" panose="02010703030501060504" pitchFamily="2" charset="-18"/>
                <a:ea typeface="Inter" panose="020B0502030000000004" pitchFamily="34" charset="0"/>
              </a:rPr>
              <a:t> </a:t>
            </a:r>
            <a:r>
              <a:rPr lang="hu-HU" sz="1500" b="0" dirty="0" err="1">
                <a:solidFill>
                  <a:srgbClr val="00CED1"/>
                </a:solidFill>
                <a:latin typeface="Hammersmith One" panose="02010703030501060504" pitchFamily="2" charset="-18"/>
                <a:ea typeface="Inter" panose="020B0502030000000004" pitchFamily="34" charset="0"/>
              </a:rPr>
              <a:t>name</a:t>
            </a:r>
            <a:endParaRPr lang="hu-HU" sz="1500" b="0" dirty="0">
              <a:solidFill>
                <a:srgbClr val="00CED1"/>
              </a:solidFill>
              <a:latin typeface="Hammersmith One" panose="02010703030501060504" pitchFamily="2" charset="-18"/>
              <a:ea typeface="Inter" panose="020B0502030000000004" pitchFamily="34" charset="0"/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2A80E581-1D09-4506-811F-1FADBAE23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313" y="5363927"/>
            <a:ext cx="1540379" cy="887728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8D3CBEDA-124B-4998-B473-2A660CF799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19" r="14286"/>
          <a:stretch/>
        </p:blipFill>
        <p:spPr>
          <a:xfrm>
            <a:off x="-9625" y="0"/>
            <a:ext cx="2601905" cy="6858000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380F1AF0-8DA4-4A8E-B485-2098A95280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29" b="39729"/>
          <a:stretch/>
        </p:blipFill>
        <p:spPr>
          <a:xfrm rot="10800000">
            <a:off x="7800965" y="-19666"/>
            <a:ext cx="4391035" cy="4636412"/>
          </a:xfrm>
          <a:prstGeom prst="rect">
            <a:avLst/>
          </a:prstGeom>
        </p:spPr>
      </p:pic>
      <p:sp>
        <p:nvSpPr>
          <p:cNvPr id="11" name="Szöveg helye 10" descr="Course name">
            <a:extLst>
              <a:ext uri="{FF2B5EF4-FFF2-40B4-BE49-F238E27FC236}">
                <a16:creationId xmlns:a16="http://schemas.microsoft.com/office/drawing/2014/main" id="{1F208ACD-F498-488C-ADDA-0C102260CE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80377" y="5363929"/>
            <a:ext cx="2715625" cy="287337"/>
          </a:xfrm>
          <a:prstGeom prst="rect">
            <a:avLst/>
          </a:prstGeom>
        </p:spPr>
        <p:txBody>
          <a:bodyPr/>
          <a:lstStyle>
            <a:lvl1pPr>
              <a:defRPr b="1">
                <a:latin typeface="Inter" panose="02000503000000020004" pitchFamily="2" charset="0"/>
                <a:ea typeface="Inter" panose="02000503000000020004" pitchFamily="2" charset="0"/>
              </a:defRPr>
            </a:lvl1pPr>
          </a:lstStyle>
          <a:p>
            <a:pPr lvl="0"/>
            <a:r>
              <a:rPr lang="hu-HU" dirty="0" err="1"/>
              <a:t>Course</a:t>
            </a:r>
            <a:r>
              <a:rPr lang="hu-HU" dirty="0"/>
              <a:t> </a:t>
            </a:r>
            <a:r>
              <a:rPr lang="hu-HU" dirty="0" err="1"/>
              <a:t>name</a:t>
            </a:r>
            <a:endParaRPr lang="hu-HU" dirty="0"/>
          </a:p>
        </p:txBody>
      </p:sp>
      <p:sp>
        <p:nvSpPr>
          <p:cNvPr id="15" name="Szöveg helye 14" descr="Tutor Firstname Lastname">
            <a:extLst>
              <a:ext uri="{FF2B5EF4-FFF2-40B4-BE49-F238E27FC236}">
                <a16:creationId xmlns:a16="http://schemas.microsoft.com/office/drawing/2014/main" id="{35D7E01B-6FC0-4EA7-A4A3-A4E21ADB4E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79789" y="5738579"/>
            <a:ext cx="2716212" cy="287337"/>
          </a:xfrm>
          <a:prstGeom prst="rect">
            <a:avLst/>
          </a:prstGeom>
        </p:spPr>
        <p:txBody>
          <a:bodyPr/>
          <a:lstStyle>
            <a:lvl1pPr>
              <a:defRPr sz="900" b="0">
                <a:latin typeface="Inter" panose="02000503000000020004" pitchFamily="2" charset="0"/>
                <a:ea typeface="Inter" panose="02000503000000020004" pitchFamily="2" charset="0"/>
              </a:defRPr>
            </a:lvl1pPr>
          </a:lstStyle>
          <a:p>
            <a:pPr lvl="0"/>
            <a:r>
              <a:rPr lang="hu-HU" dirty="0" err="1"/>
              <a:t>Tutor</a:t>
            </a:r>
            <a:r>
              <a:rPr lang="hu-HU" dirty="0"/>
              <a:t> </a:t>
            </a:r>
            <a:r>
              <a:rPr lang="hu-HU" dirty="0" err="1"/>
              <a:t>Firstname</a:t>
            </a:r>
            <a:r>
              <a:rPr lang="hu-HU" dirty="0"/>
              <a:t> </a:t>
            </a:r>
            <a:r>
              <a:rPr lang="hu-HU" dirty="0" err="1"/>
              <a:t>Lastname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1189744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ÍM ÉS TÖBBSZINTES FELSOROL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;p15"/>
          <p:cNvSpPr txBox="1">
            <a:spLocks noGrp="1"/>
          </p:cNvSpPr>
          <p:nvPr>
            <p:ph type="body" idx="1"/>
          </p:nvPr>
        </p:nvSpPr>
        <p:spPr>
          <a:xfrm>
            <a:off x="502641" y="1281953"/>
            <a:ext cx="10703241" cy="5386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71463" lvl="0" indent="-271463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CED1"/>
              </a:buClr>
              <a:buSzPct val="130000"/>
              <a:buFont typeface="Poppins" panose="00000500000000000000" pitchFamily="2" charset="-18"/>
              <a:buChar char="&gt;"/>
              <a:defRPr sz="180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Poppins" panose="00000500000000000000" pitchFamily="2" charset="-18"/>
              </a:defRPr>
            </a:lvl1pPr>
            <a:lvl2pPr marL="728663" lvl="1" indent="-214313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CED1"/>
              </a:buClr>
              <a:buSzPct val="110000"/>
              <a:buFont typeface="Poppins" panose="00000500000000000000" pitchFamily="2" charset="-18"/>
              <a:buChar char="&gt;"/>
              <a:defRPr sz="16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2pPr>
            <a:lvl3pPr marL="1071563" lvl="2" indent="-214313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Poppins" panose="00000500000000000000" pitchFamily="2" charset="-18"/>
              <a:buChar char="&gt;"/>
              <a:defRPr sz="135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3pPr>
            <a:lvl4pPr marL="1414463" lvl="3" indent="-214313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CED1"/>
              </a:buClr>
              <a:buSzPts val="1600"/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4pPr>
            <a:lvl5pPr marL="1757363" lvl="4" indent="-214313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CED1"/>
              </a:buClr>
              <a:buSzPts val="1600"/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dirty="0"/>
          </a:p>
        </p:txBody>
      </p:sp>
      <p:sp>
        <p:nvSpPr>
          <p:cNvPr id="7" name="Google Shape;18;p14"/>
          <p:cNvSpPr txBox="1">
            <a:spLocks noGrp="1"/>
          </p:cNvSpPr>
          <p:nvPr>
            <p:ph type="title"/>
          </p:nvPr>
        </p:nvSpPr>
        <p:spPr>
          <a:xfrm>
            <a:off x="502641" y="552093"/>
            <a:ext cx="10280379" cy="589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tx1"/>
                </a:solidFill>
                <a:latin typeface="Source Sans Pro" panose="020B0503030403020204" pitchFamily="34" charset="0"/>
                <a:cs typeface="Poppins Medium" panose="00000600000000000000" pitchFamily="2" charset="-18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3F6A8508-5A50-6E15-B27E-25EBFC5EFBE5}"/>
              </a:ext>
            </a:extLst>
          </p:cNvPr>
          <p:cNvSpPr/>
          <p:nvPr/>
        </p:nvSpPr>
        <p:spPr>
          <a:xfrm>
            <a:off x="574361" y="1105780"/>
            <a:ext cx="10551460" cy="45719"/>
          </a:xfrm>
          <a:prstGeom prst="rect">
            <a:avLst/>
          </a:prstGeom>
          <a:solidFill>
            <a:srgbClr val="00CE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727334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2_CÍM ÉS TÖBBSZINTES FELSOROL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;p15"/>
          <p:cNvSpPr txBox="1">
            <a:spLocks noGrp="1"/>
          </p:cNvSpPr>
          <p:nvPr>
            <p:ph type="body" idx="1"/>
          </p:nvPr>
        </p:nvSpPr>
        <p:spPr>
          <a:xfrm>
            <a:off x="502641" y="1619794"/>
            <a:ext cx="10280379" cy="468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71463" lvl="0" indent="-271463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CED1"/>
              </a:buClr>
              <a:buSzPct val="125000"/>
              <a:buFont typeface="+mj-lt"/>
              <a:buAutoNum type="arabicPeriod"/>
              <a:defRPr sz="180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Poppins" panose="00000500000000000000" pitchFamily="2" charset="-18"/>
              </a:defRPr>
            </a:lvl1pPr>
            <a:lvl2pPr marL="738188" lvl="1" indent="-20597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+mj-lt"/>
              <a:buAutoNum type="arabicPeriod"/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2pPr>
            <a:lvl3pPr marL="1006079" lvl="2" indent="-14882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CED1"/>
              </a:buClr>
              <a:buSzPct val="90000"/>
              <a:buFont typeface="+mj-lt"/>
              <a:buAutoNum type="arabicPeriod"/>
              <a:defRPr sz="135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dirty="0"/>
          </a:p>
        </p:txBody>
      </p:sp>
      <p:sp>
        <p:nvSpPr>
          <p:cNvPr id="7" name="Google Shape;18;p14"/>
          <p:cNvSpPr txBox="1">
            <a:spLocks noGrp="1"/>
          </p:cNvSpPr>
          <p:nvPr>
            <p:ph type="title"/>
          </p:nvPr>
        </p:nvSpPr>
        <p:spPr>
          <a:xfrm>
            <a:off x="502640" y="552093"/>
            <a:ext cx="10280379" cy="589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100" b="1">
                <a:solidFill>
                  <a:schemeClr val="tx1"/>
                </a:solidFill>
                <a:latin typeface="Source Sans Pro" panose="020B0503030403020204" pitchFamily="34" charset="0"/>
                <a:cs typeface="Poppins Medium" panose="00000600000000000000" pitchFamily="2" charset="-18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Mintacím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1906550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Üres" preserve="1">
  <p:cSld name="Üre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;p14"/>
          <p:cNvSpPr txBox="1">
            <a:spLocks noGrp="1"/>
          </p:cNvSpPr>
          <p:nvPr>
            <p:ph type="title"/>
          </p:nvPr>
        </p:nvSpPr>
        <p:spPr>
          <a:xfrm>
            <a:off x="491540" y="548240"/>
            <a:ext cx="10265435" cy="589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100" b="1">
                <a:solidFill>
                  <a:schemeClr val="tx1"/>
                </a:solidFill>
                <a:latin typeface="Source Sans Pro" panose="020B0503030403020204" pitchFamily="34" charset="0"/>
                <a:cs typeface="Poppins Medium" panose="00000600000000000000" pitchFamily="2" charset="-18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Mintacím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3072046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artalomrész" preserve="1">
  <p:cSld name="2 tartalomrész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8;p14"/>
          <p:cNvSpPr txBox="1">
            <a:spLocks noGrp="1"/>
          </p:cNvSpPr>
          <p:nvPr>
            <p:ph type="title"/>
          </p:nvPr>
        </p:nvSpPr>
        <p:spPr>
          <a:xfrm>
            <a:off x="508959" y="552093"/>
            <a:ext cx="10274061" cy="589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100" b="1">
                <a:solidFill>
                  <a:schemeClr val="tx1"/>
                </a:solidFill>
                <a:latin typeface="Source Sans Pro" panose="020B0503030403020204" pitchFamily="34" charset="0"/>
                <a:cs typeface="Poppins Medium" panose="00000600000000000000" pitchFamily="2" charset="-18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5" name="Google Shape;25;p15"/>
          <p:cNvSpPr txBox="1">
            <a:spLocks noGrp="1"/>
          </p:cNvSpPr>
          <p:nvPr>
            <p:ph type="body" idx="11"/>
          </p:nvPr>
        </p:nvSpPr>
        <p:spPr>
          <a:xfrm>
            <a:off x="508957" y="1628506"/>
            <a:ext cx="4779035" cy="4677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14313" lvl="0" indent="-214313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Poppins" panose="00000500000000000000" pitchFamily="2" charset="-18"/>
              <a:buChar char="&gt;"/>
              <a:defRPr sz="180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Poppins" panose="00000500000000000000" pitchFamily="2" charset="-18"/>
              </a:defRPr>
            </a:lvl1pPr>
            <a:lvl2pPr marL="771525" lvl="1" indent="-257175" algn="l" defTabSz="319088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CED1"/>
              </a:buClr>
              <a:buSzPct val="95000"/>
              <a:buFont typeface="Poppins" panose="00000500000000000000" pitchFamily="2" charset="-18"/>
              <a:buChar char="&gt;"/>
              <a:tabLst>
                <a:tab pos="1006079" algn="l"/>
              </a:tabLst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500">
                <a:solidFill>
                  <a:srgbClr val="888888"/>
                </a:solidFill>
              </a:defRPr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50">
                <a:solidFill>
                  <a:srgbClr val="888888"/>
                </a:solidFill>
              </a:defRPr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</p:txBody>
      </p:sp>
      <p:sp>
        <p:nvSpPr>
          <p:cNvPr id="6" name="Google Shape;25;p15"/>
          <p:cNvSpPr txBox="1">
            <a:spLocks noGrp="1"/>
          </p:cNvSpPr>
          <p:nvPr>
            <p:ph type="body" idx="12"/>
          </p:nvPr>
        </p:nvSpPr>
        <p:spPr>
          <a:xfrm>
            <a:off x="6003985" y="1628503"/>
            <a:ext cx="4779035" cy="4677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14313" lvl="0" indent="-214313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Poppins" panose="00000500000000000000" pitchFamily="2" charset="-18"/>
              <a:buChar char="&gt;"/>
              <a:defRPr sz="180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Poppins" panose="00000500000000000000" pitchFamily="2" charset="-18"/>
              </a:defRPr>
            </a:lvl1pPr>
            <a:lvl2pPr marL="771525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CED1"/>
              </a:buClr>
              <a:buSzPct val="95000"/>
              <a:buFont typeface="Poppins" panose="00000500000000000000" pitchFamily="2" charset="-18"/>
              <a:buChar char="&gt;"/>
              <a:tabLst>
                <a:tab pos="1077516" algn="l"/>
              </a:tabLst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500">
                <a:solidFill>
                  <a:srgbClr val="888888"/>
                </a:solidFill>
              </a:defRPr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50">
                <a:solidFill>
                  <a:srgbClr val="888888"/>
                </a:solidFill>
              </a:defRPr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</p:txBody>
      </p:sp>
    </p:spTree>
    <p:extLst>
      <p:ext uri="{BB962C8B-B14F-4D97-AF65-F5344CB8AC3E}">
        <p14:creationId xmlns:p14="http://schemas.microsoft.com/office/powerpoint/2010/main" val="109796663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artalomrész" preserve="1">
  <p:cSld name="1_2 tartalomrész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5;p15"/>
          <p:cNvSpPr txBox="1">
            <a:spLocks noGrp="1"/>
          </p:cNvSpPr>
          <p:nvPr>
            <p:ph type="body" idx="1"/>
          </p:nvPr>
        </p:nvSpPr>
        <p:spPr>
          <a:xfrm>
            <a:off x="508957" y="1619797"/>
            <a:ext cx="4779035" cy="467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+mj-lt"/>
              <a:buAutoNum type="arabicPeriod"/>
              <a:defRPr sz="18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  <a:cs typeface="Poppins" panose="00000500000000000000" pitchFamily="2" charset="-18"/>
              </a:defRPr>
            </a:lvl1pPr>
            <a:lvl2pPr marL="857250" lvl="1" indent="-342900" algn="l" defTabSz="282179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+mj-lt"/>
              <a:buAutoNum type="arabicPeriod"/>
              <a:tabLst>
                <a:tab pos="809625" algn="l"/>
                <a:tab pos="1143000" algn="l"/>
              </a:tabLst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5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</p:txBody>
      </p:sp>
      <p:sp>
        <p:nvSpPr>
          <p:cNvPr id="14" name="Google Shape;18;p14"/>
          <p:cNvSpPr txBox="1">
            <a:spLocks noGrp="1"/>
          </p:cNvSpPr>
          <p:nvPr>
            <p:ph type="title"/>
          </p:nvPr>
        </p:nvSpPr>
        <p:spPr>
          <a:xfrm>
            <a:off x="508959" y="560719"/>
            <a:ext cx="10274061" cy="589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100" b="1">
                <a:solidFill>
                  <a:schemeClr val="tx1"/>
                </a:solidFill>
                <a:latin typeface="Source Sans Pro" panose="020B0503030403020204" pitchFamily="34" charset="0"/>
                <a:cs typeface="Poppins Medium" panose="00000600000000000000" pitchFamily="2" charset="-18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17" name="Google Shape;25;p15"/>
          <p:cNvSpPr txBox="1">
            <a:spLocks noGrp="1"/>
          </p:cNvSpPr>
          <p:nvPr>
            <p:ph type="body" idx="11"/>
          </p:nvPr>
        </p:nvSpPr>
        <p:spPr>
          <a:xfrm>
            <a:off x="6003985" y="1619796"/>
            <a:ext cx="4779035" cy="4677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+mj-lt"/>
              <a:buAutoNum type="arabicPeriod"/>
              <a:defRPr sz="18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  <a:cs typeface="Poppins" panose="00000500000000000000" pitchFamily="2" charset="-18"/>
              </a:defRPr>
            </a:lvl1pPr>
            <a:lvl2pPr marL="857250" lvl="1" indent="-342900" algn="l" defTabSz="470297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+mj-lt"/>
              <a:buAutoNum type="arabicPeriod"/>
              <a:tabLst>
                <a:tab pos="1143000" algn="l"/>
              </a:tabLst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5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</p:txBody>
      </p:sp>
    </p:spTree>
    <p:extLst>
      <p:ext uri="{BB962C8B-B14F-4D97-AF65-F5344CB8AC3E}">
        <p14:creationId xmlns:p14="http://schemas.microsoft.com/office/powerpoint/2010/main" val="1643883401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</a:p>
        </p:txBody>
      </p:sp>
    </p:spTree>
    <p:extLst>
      <p:ext uri="{BB962C8B-B14F-4D97-AF65-F5344CB8AC3E}">
        <p14:creationId xmlns:p14="http://schemas.microsoft.com/office/powerpoint/2010/main" val="7236610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63084" y="2519082"/>
            <a:ext cx="10363200" cy="324989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hu-HU"/>
              <a:t>Mintacím szerkesztése</a:t>
            </a:r>
          </a:p>
        </p:txBody>
      </p:sp>
    </p:spTree>
    <p:extLst>
      <p:ext uri="{BB962C8B-B14F-4D97-AF65-F5344CB8AC3E}">
        <p14:creationId xmlns:p14="http://schemas.microsoft.com/office/powerpoint/2010/main" val="6982587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ÍM ÉS TÖBBSZINTES FELSOROL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;p15"/>
          <p:cNvSpPr txBox="1">
            <a:spLocks noGrp="1"/>
          </p:cNvSpPr>
          <p:nvPr>
            <p:ph type="body" idx="1"/>
          </p:nvPr>
        </p:nvSpPr>
        <p:spPr>
          <a:xfrm>
            <a:off x="502641" y="1619794"/>
            <a:ext cx="10280379" cy="468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71463" lvl="0" indent="-271463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CED1"/>
              </a:buClr>
              <a:buSzPct val="130000"/>
              <a:buFont typeface="Poppins" panose="00000500000000000000" pitchFamily="2" charset="-18"/>
              <a:buChar char="&gt;"/>
              <a:defRPr sz="180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Poppins" panose="00000500000000000000" pitchFamily="2" charset="-18"/>
              </a:defRPr>
            </a:lvl1pPr>
            <a:lvl2pPr marL="728663" lvl="1" indent="-214313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CED1"/>
              </a:buClr>
              <a:buSzPct val="110000"/>
              <a:buFont typeface="Poppins" panose="00000500000000000000" pitchFamily="2" charset="-18"/>
              <a:buChar char="&gt;"/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2pPr>
            <a:lvl3pPr marL="1071563" lvl="2" indent="-214313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Poppins" panose="00000500000000000000" pitchFamily="2" charset="-18"/>
              <a:buChar char="&gt;"/>
              <a:defRPr sz="135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3pPr>
            <a:lvl4pPr marL="1414463" lvl="3" indent="-214313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CED1"/>
              </a:buClr>
              <a:buSzPts val="1600"/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4pPr>
            <a:lvl5pPr marL="1757363" lvl="4" indent="-214313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CED1"/>
              </a:buClr>
              <a:buSzPts val="1600"/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dirty="0"/>
          </a:p>
        </p:txBody>
      </p:sp>
      <p:sp>
        <p:nvSpPr>
          <p:cNvPr id="7" name="Google Shape;18;p14"/>
          <p:cNvSpPr txBox="1">
            <a:spLocks noGrp="1"/>
          </p:cNvSpPr>
          <p:nvPr>
            <p:ph type="title"/>
          </p:nvPr>
        </p:nvSpPr>
        <p:spPr>
          <a:xfrm>
            <a:off x="502641" y="552093"/>
            <a:ext cx="10280379" cy="589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100" b="1">
                <a:solidFill>
                  <a:schemeClr val="tx1"/>
                </a:solidFill>
                <a:latin typeface="Source Sans Pro" panose="020B0503030403020204" pitchFamily="34" charset="0"/>
                <a:cs typeface="Poppins Medium" panose="00000600000000000000" pitchFamily="2" charset="-18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Mintacím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64850228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>
            <a:spLocks noGrp="1"/>
          </p:cNvSpPr>
          <p:nvPr>
            <p:ph type="title"/>
          </p:nvPr>
        </p:nvSpPr>
        <p:spPr>
          <a:xfrm>
            <a:off x="609599" y="426720"/>
            <a:ext cx="11250707" cy="68362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5" name="Tartalom helye 2"/>
          <p:cNvSpPr>
            <a:spLocks noGrp="1"/>
          </p:cNvSpPr>
          <p:nvPr>
            <p:ph sz="half" idx="1"/>
          </p:nvPr>
        </p:nvSpPr>
        <p:spPr>
          <a:xfrm>
            <a:off x="609600" y="1228165"/>
            <a:ext cx="11250706" cy="5591736"/>
          </a:xfrm>
          <a:prstGeom prst="rect">
            <a:avLst/>
          </a:prstGeom>
        </p:spPr>
        <p:txBody>
          <a:bodyPr/>
          <a:lstStyle>
            <a:lvl1pPr marL="342900" indent="-342900">
              <a:buSzPct val="110000"/>
              <a:buFont typeface="Arial" panose="020B0604020202020204" pitchFamily="34" charset="0"/>
              <a:buChar char="•"/>
              <a:defRPr sz="2000"/>
            </a:lvl1pPr>
            <a:lvl2pPr marL="285750" indent="-285750">
              <a:buFont typeface="Arial" panose="020B0604020202020204" pitchFamily="34" charset="0"/>
              <a:buChar char="•"/>
              <a:defRPr sz="1800"/>
            </a:lvl2pPr>
            <a:lvl3pPr>
              <a:defRPr sz="1400"/>
            </a:lvl3pPr>
            <a:lvl4pPr marL="285750" indent="-285750">
              <a:buFont typeface="Arial" panose="020B0604020202020204" pitchFamily="34" charset="0"/>
              <a:buChar char="•"/>
              <a:defRPr sz="1800"/>
            </a:lvl4pPr>
            <a:lvl5pPr>
              <a:defRPr sz="1800"/>
            </a:lvl5pPr>
            <a:lvl6pPr marL="285750" indent="-285750">
              <a:buFont typeface="Arial" panose="020B0604020202020204" pitchFamily="34" charset="0"/>
              <a:buChar char="•"/>
              <a:defRPr sz="1800"/>
            </a:lvl6pPr>
            <a:lvl7pPr marL="285750" indent="-285750">
              <a:buFont typeface="Courier New" panose="02070309020205020404" pitchFamily="49" charset="0"/>
              <a:buChar char="o"/>
              <a:defRPr sz="1800"/>
            </a:lvl7pPr>
            <a:lvl8pPr marL="720000" indent="-285750">
              <a:buFont typeface="Courier New" panose="02070309020205020404" pitchFamily="49" charset="0"/>
              <a:buChar char="o"/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080475EE-C350-4665-4B9B-58A47298C516}"/>
              </a:ext>
            </a:extLst>
          </p:cNvPr>
          <p:cNvSpPr/>
          <p:nvPr/>
        </p:nvSpPr>
        <p:spPr>
          <a:xfrm>
            <a:off x="609599" y="1029658"/>
            <a:ext cx="10551460" cy="45719"/>
          </a:xfrm>
          <a:prstGeom prst="rect">
            <a:avLst/>
          </a:prstGeom>
          <a:solidFill>
            <a:srgbClr val="00CE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330A564D-FDD5-F694-8A40-C602EDEC14E0}"/>
              </a:ext>
            </a:extLst>
          </p:cNvPr>
          <p:cNvSpPr/>
          <p:nvPr userDrawn="1"/>
        </p:nvSpPr>
        <p:spPr>
          <a:xfrm>
            <a:off x="602642" y="992656"/>
            <a:ext cx="10551460" cy="45719"/>
          </a:xfrm>
          <a:prstGeom prst="rect">
            <a:avLst/>
          </a:prstGeom>
          <a:solidFill>
            <a:srgbClr val="00CE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52596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9">
            <a:extLst>
              <a:ext uri="{FF2B5EF4-FFF2-40B4-BE49-F238E27FC236}">
                <a16:creationId xmlns:a16="http://schemas.microsoft.com/office/drawing/2014/main" id="{4CDFDA9E-D9F0-4013-F091-62966C7EE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18" y="-1588"/>
            <a:ext cx="11485033" cy="684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4">
            <a:extLst>
              <a:ext uri="{FF2B5EF4-FFF2-40B4-BE49-F238E27FC236}">
                <a16:creationId xmlns:a16="http://schemas.microsoft.com/office/drawing/2014/main" id="{8761E74F-443F-9B23-D4AD-A489188C8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200" y="992188"/>
            <a:ext cx="10718800" cy="10001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990000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hu-HU" altLang="hu-HU" sz="1400">
              <a:cs typeface="Arial" charset="0"/>
            </a:endParaRPr>
          </a:p>
        </p:txBody>
      </p:sp>
      <p:sp>
        <p:nvSpPr>
          <p:cNvPr id="4" name="Rectangle 25">
            <a:extLst>
              <a:ext uri="{FF2B5EF4-FFF2-40B4-BE49-F238E27FC236}">
                <a16:creationId xmlns:a16="http://schemas.microsoft.com/office/drawing/2014/main" id="{12A5326F-0C21-723F-95C5-CC849D4C6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8683" y="0"/>
            <a:ext cx="736601" cy="6858000"/>
          </a:xfrm>
          <a:prstGeom prst="rect">
            <a:avLst/>
          </a:prstGeom>
          <a:gradFill rotWithShape="1">
            <a:gsLst>
              <a:gs pos="0">
                <a:srgbClr val="990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hu-HU" altLang="hu-HU" sz="1400">
              <a:cs typeface="Arial" charset="0"/>
            </a:endParaRPr>
          </a:p>
        </p:txBody>
      </p:sp>
      <p:sp>
        <p:nvSpPr>
          <p:cNvPr id="5" name="AutoShape 8">
            <a:extLst>
              <a:ext uri="{FF2B5EF4-FFF2-40B4-BE49-F238E27FC236}">
                <a16:creationId xmlns:a16="http://schemas.microsoft.com/office/drawing/2014/main" id="{ECEB50FD-C562-2303-8A8D-1C964FAA8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1" y="0"/>
            <a:ext cx="12192000" cy="6858000"/>
          </a:xfrm>
          <a:prstGeom prst="foldedCorner">
            <a:avLst>
              <a:gd name="adj" fmla="val 5069"/>
            </a:avLst>
          </a:prstGeom>
          <a:noFill/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hu-HU" altLang="hu-HU" sz="1400">
              <a:cs typeface="Arial" charset="0"/>
            </a:endParaRPr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9521579F-BE7F-7A80-52F9-9C7FC89A84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72951" y="0"/>
            <a:ext cx="0" cy="6535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 sz="1400"/>
          </a:p>
        </p:txBody>
      </p:sp>
      <p:pic>
        <p:nvPicPr>
          <p:cNvPr id="7" name="Picture 7" descr="Logo2">
            <a:extLst>
              <a:ext uri="{FF2B5EF4-FFF2-40B4-BE49-F238E27FC236}">
                <a16:creationId xmlns:a16="http://schemas.microsoft.com/office/drawing/2014/main" id="{E0964D71-C170-75A8-8E0C-4FAC7EBD9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5031"/>
          <a:stretch>
            <a:fillRect/>
          </a:stretch>
        </p:blipFill>
        <p:spPr bwMode="auto">
          <a:xfrm>
            <a:off x="10409767" y="38100"/>
            <a:ext cx="1684867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artalom helye 2"/>
          <p:cNvSpPr>
            <a:spLocks noGrp="1"/>
          </p:cNvSpPr>
          <p:nvPr>
            <p:ph sz="half" idx="1"/>
          </p:nvPr>
        </p:nvSpPr>
        <p:spPr>
          <a:xfrm>
            <a:off x="609599" y="1250302"/>
            <a:ext cx="11383344" cy="54864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42886242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2_CÍM ÉS TÖBBSZINTES FELSOROL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;p15"/>
          <p:cNvSpPr txBox="1">
            <a:spLocks noGrp="1"/>
          </p:cNvSpPr>
          <p:nvPr>
            <p:ph type="body" idx="1"/>
          </p:nvPr>
        </p:nvSpPr>
        <p:spPr>
          <a:xfrm>
            <a:off x="502641" y="1619794"/>
            <a:ext cx="10280379" cy="468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71463" lvl="0" indent="-271463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CED1"/>
              </a:buClr>
              <a:buSzPct val="125000"/>
              <a:buFont typeface="+mj-lt"/>
              <a:buAutoNum type="arabicPeriod"/>
              <a:defRPr sz="180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Poppins" panose="00000500000000000000" pitchFamily="2" charset="-18"/>
              </a:defRPr>
            </a:lvl1pPr>
            <a:lvl2pPr marL="738188" lvl="1" indent="-20597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+mj-lt"/>
              <a:buAutoNum type="arabicPeriod"/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2pPr>
            <a:lvl3pPr marL="1006079" lvl="2" indent="-14882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CED1"/>
              </a:buClr>
              <a:buSzPct val="90000"/>
              <a:buFont typeface="+mj-lt"/>
              <a:buAutoNum type="arabicPeriod"/>
              <a:defRPr sz="135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dirty="0"/>
          </a:p>
        </p:txBody>
      </p:sp>
      <p:sp>
        <p:nvSpPr>
          <p:cNvPr id="7" name="Google Shape;18;p14"/>
          <p:cNvSpPr txBox="1">
            <a:spLocks noGrp="1"/>
          </p:cNvSpPr>
          <p:nvPr>
            <p:ph type="title"/>
          </p:nvPr>
        </p:nvSpPr>
        <p:spPr>
          <a:xfrm>
            <a:off x="502640" y="552093"/>
            <a:ext cx="10280379" cy="589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100" b="1">
                <a:solidFill>
                  <a:schemeClr val="tx1"/>
                </a:solidFill>
                <a:latin typeface="Source Sans Pro" panose="020B0503030403020204" pitchFamily="34" charset="0"/>
                <a:cs typeface="Poppins Medium" panose="00000600000000000000" pitchFamily="2" charset="-18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Mintacím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8690142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Üres" preserve="1">
  <p:cSld name="Üre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;p14"/>
          <p:cNvSpPr txBox="1">
            <a:spLocks noGrp="1"/>
          </p:cNvSpPr>
          <p:nvPr>
            <p:ph type="title"/>
          </p:nvPr>
        </p:nvSpPr>
        <p:spPr>
          <a:xfrm>
            <a:off x="491540" y="548240"/>
            <a:ext cx="10265435" cy="589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100" b="1">
                <a:solidFill>
                  <a:schemeClr val="tx1"/>
                </a:solidFill>
                <a:latin typeface="Source Sans Pro" panose="020B0503030403020204" pitchFamily="34" charset="0"/>
                <a:cs typeface="Poppins Medium" panose="00000600000000000000" pitchFamily="2" charset="-18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Mintacím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7417934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artalomrész" preserve="1">
  <p:cSld name="2 tartalomrész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8;p14"/>
          <p:cNvSpPr txBox="1">
            <a:spLocks noGrp="1"/>
          </p:cNvSpPr>
          <p:nvPr>
            <p:ph type="title"/>
          </p:nvPr>
        </p:nvSpPr>
        <p:spPr>
          <a:xfrm>
            <a:off x="508959" y="552093"/>
            <a:ext cx="10274061" cy="589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100" b="1">
                <a:solidFill>
                  <a:schemeClr val="tx1"/>
                </a:solidFill>
                <a:latin typeface="Source Sans Pro" panose="020B0503030403020204" pitchFamily="34" charset="0"/>
                <a:cs typeface="Poppins Medium" panose="00000600000000000000" pitchFamily="2" charset="-18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5" name="Google Shape;25;p15"/>
          <p:cNvSpPr txBox="1">
            <a:spLocks noGrp="1"/>
          </p:cNvSpPr>
          <p:nvPr>
            <p:ph type="body" idx="11"/>
          </p:nvPr>
        </p:nvSpPr>
        <p:spPr>
          <a:xfrm>
            <a:off x="508957" y="1628506"/>
            <a:ext cx="4779035" cy="4677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14313" lvl="0" indent="-214313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Poppins" panose="00000500000000000000" pitchFamily="2" charset="-18"/>
              <a:buChar char="&gt;"/>
              <a:defRPr sz="180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Poppins" panose="00000500000000000000" pitchFamily="2" charset="-18"/>
              </a:defRPr>
            </a:lvl1pPr>
            <a:lvl2pPr marL="771525" lvl="1" indent="-257175" algn="l" defTabSz="319088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CED1"/>
              </a:buClr>
              <a:buSzPct val="95000"/>
              <a:buFont typeface="Poppins" panose="00000500000000000000" pitchFamily="2" charset="-18"/>
              <a:buChar char="&gt;"/>
              <a:tabLst>
                <a:tab pos="1006079" algn="l"/>
              </a:tabLst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500">
                <a:solidFill>
                  <a:srgbClr val="888888"/>
                </a:solidFill>
              </a:defRPr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50">
                <a:solidFill>
                  <a:srgbClr val="888888"/>
                </a:solidFill>
              </a:defRPr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</p:txBody>
      </p:sp>
      <p:sp>
        <p:nvSpPr>
          <p:cNvPr id="6" name="Google Shape;25;p15"/>
          <p:cNvSpPr txBox="1">
            <a:spLocks noGrp="1"/>
          </p:cNvSpPr>
          <p:nvPr>
            <p:ph type="body" idx="12"/>
          </p:nvPr>
        </p:nvSpPr>
        <p:spPr>
          <a:xfrm>
            <a:off x="6003985" y="1628503"/>
            <a:ext cx="4779035" cy="4677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14313" lvl="0" indent="-214313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Poppins" panose="00000500000000000000" pitchFamily="2" charset="-18"/>
              <a:buChar char="&gt;"/>
              <a:defRPr sz="180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Poppins" panose="00000500000000000000" pitchFamily="2" charset="-18"/>
              </a:defRPr>
            </a:lvl1pPr>
            <a:lvl2pPr marL="771525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CED1"/>
              </a:buClr>
              <a:buSzPct val="95000"/>
              <a:buFont typeface="Poppins" panose="00000500000000000000" pitchFamily="2" charset="-18"/>
              <a:buChar char="&gt;"/>
              <a:tabLst>
                <a:tab pos="1077516" algn="l"/>
              </a:tabLst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500">
                <a:solidFill>
                  <a:srgbClr val="888888"/>
                </a:solidFill>
              </a:defRPr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50">
                <a:solidFill>
                  <a:srgbClr val="888888"/>
                </a:solidFill>
              </a:defRPr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</p:txBody>
      </p:sp>
    </p:spTree>
    <p:extLst>
      <p:ext uri="{BB962C8B-B14F-4D97-AF65-F5344CB8AC3E}">
        <p14:creationId xmlns:p14="http://schemas.microsoft.com/office/powerpoint/2010/main" val="193560910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artalomrész" preserve="1">
  <p:cSld name="1_2 tartalomrész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5;p15"/>
          <p:cNvSpPr txBox="1">
            <a:spLocks noGrp="1"/>
          </p:cNvSpPr>
          <p:nvPr>
            <p:ph type="body" idx="1"/>
          </p:nvPr>
        </p:nvSpPr>
        <p:spPr>
          <a:xfrm>
            <a:off x="508957" y="1619797"/>
            <a:ext cx="4779035" cy="467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+mj-lt"/>
              <a:buAutoNum type="arabicPeriod"/>
              <a:defRPr sz="18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  <a:cs typeface="Poppins" panose="00000500000000000000" pitchFamily="2" charset="-18"/>
              </a:defRPr>
            </a:lvl1pPr>
            <a:lvl2pPr marL="857250" lvl="1" indent="-342900" algn="l" defTabSz="282179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+mj-lt"/>
              <a:buAutoNum type="arabicPeriod"/>
              <a:tabLst>
                <a:tab pos="809625" algn="l"/>
                <a:tab pos="1143000" algn="l"/>
              </a:tabLst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5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</p:txBody>
      </p:sp>
      <p:sp>
        <p:nvSpPr>
          <p:cNvPr id="14" name="Google Shape;18;p14"/>
          <p:cNvSpPr txBox="1">
            <a:spLocks noGrp="1"/>
          </p:cNvSpPr>
          <p:nvPr>
            <p:ph type="title"/>
          </p:nvPr>
        </p:nvSpPr>
        <p:spPr>
          <a:xfrm>
            <a:off x="508959" y="560719"/>
            <a:ext cx="10274061" cy="589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100" b="1">
                <a:solidFill>
                  <a:schemeClr val="tx1"/>
                </a:solidFill>
                <a:latin typeface="Source Sans Pro" panose="020B0503030403020204" pitchFamily="34" charset="0"/>
                <a:cs typeface="Poppins Medium" panose="00000600000000000000" pitchFamily="2" charset="-18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17" name="Google Shape;25;p15"/>
          <p:cNvSpPr txBox="1">
            <a:spLocks noGrp="1"/>
          </p:cNvSpPr>
          <p:nvPr>
            <p:ph type="body" idx="11"/>
          </p:nvPr>
        </p:nvSpPr>
        <p:spPr>
          <a:xfrm>
            <a:off x="6003985" y="1619796"/>
            <a:ext cx="4779035" cy="4677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+mj-lt"/>
              <a:buAutoNum type="arabicPeriod"/>
              <a:defRPr sz="18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  <a:cs typeface="Poppins" panose="00000500000000000000" pitchFamily="2" charset="-18"/>
              </a:defRPr>
            </a:lvl1pPr>
            <a:lvl2pPr marL="857250" lvl="1" indent="-342900" algn="l" defTabSz="470297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+mj-lt"/>
              <a:buAutoNum type="arabicPeriod"/>
              <a:tabLst>
                <a:tab pos="1143000" algn="l"/>
              </a:tabLst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5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</p:txBody>
      </p:sp>
    </p:spTree>
    <p:extLst>
      <p:ext uri="{BB962C8B-B14F-4D97-AF65-F5344CB8AC3E}">
        <p14:creationId xmlns:p14="http://schemas.microsoft.com/office/powerpoint/2010/main" val="148766923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/>
              <a:t>Alcím mintájának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55882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544450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>
            <a:spLocks noGrp="1"/>
          </p:cNvSpPr>
          <p:nvPr>
            <p:ph type="title"/>
          </p:nvPr>
        </p:nvSpPr>
        <p:spPr>
          <a:xfrm>
            <a:off x="609599" y="426720"/>
            <a:ext cx="11107919" cy="611655"/>
          </a:xfrm>
          <a:prstGeom prst="rect">
            <a:avLst/>
          </a:prstGeom>
        </p:spPr>
        <p:txBody>
          <a:bodyPr/>
          <a:lstStyle>
            <a:lvl1pPr>
              <a:defRPr sz="24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5" name="Tartalom helye 2"/>
          <p:cNvSpPr>
            <a:spLocks noGrp="1"/>
          </p:cNvSpPr>
          <p:nvPr>
            <p:ph sz="half" idx="1"/>
          </p:nvPr>
        </p:nvSpPr>
        <p:spPr>
          <a:xfrm>
            <a:off x="609600" y="1263192"/>
            <a:ext cx="11107918" cy="5556709"/>
          </a:xfrm>
          <a:prstGeom prst="rect">
            <a:avLst/>
          </a:prstGeom>
        </p:spPr>
        <p:txBody>
          <a:bodyPr lIns="72000"/>
          <a:lstStyle>
            <a:lvl1pPr marL="285750" marR="0" indent="-285750" algn="l" rtl="0" eaLnBrk="1" hangingPunct="1">
              <a:lnSpc>
                <a:spcPct val="90000"/>
              </a:lnSpc>
              <a:spcAft>
                <a:spcPts val="0"/>
              </a:spcAft>
              <a:buClr>
                <a:srgbClr val="00CED1"/>
              </a:buClr>
              <a:buFont typeface="Poppins" panose="00000500000000000000" pitchFamily="2" charset="-18"/>
              <a:buChar char="&gt;"/>
              <a:defRPr lang="hu-HU" sz="1800" b="0" i="0" u="none" strike="noStrike" cap="none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Poppins" panose="00000500000000000000" pitchFamily="2" charset="-18"/>
                <a:sym typeface="Arial"/>
              </a:defRPr>
            </a:lvl1pPr>
            <a:lvl2pPr marL="285750" marR="0" indent="-285750" algn="l" rtl="0" ea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CED1"/>
              </a:buClr>
              <a:buFont typeface="Poppins" panose="00000500000000000000" pitchFamily="2" charset="-18"/>
              <a:buChar char="&gt;"/>
              <a:defRPr lang="hu-HU" sz="1600" b="0" i="0" u="none" strike="noStrike" cap="none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Poppins" panose="00000500000000000000" pitchFamily="2" charset="-18"/>
                <a:sym typeface="Arial"/>
              </a:defRPr>
            </a:lvl2pPr>
            <a:lvl3pPr marL="285750" indent="-285750">
              <a:buFont typeface="Arial" panose="020B0604020202020204" pitchFamily="34" charset="0"/>
              <a:buChar char="•"/>
              <a:defRPr sz="1350">
                <a:latin typeface="Inter" panose="020B0502030000000004" pitchFamily="34" charset="0"/>
                <a:ea typeface="Inter" panose="020B0502030000000004" pitchFamily="34" charset="0"/>
              </a:defRPr>
            </a:lvl3pPr>
            <a:lvl4pPr marL="285750" indent="-285750">
              <a:buFont typeface="Arial" panose="020B0604020202020204" pitchFamily="34" charset="0"/>
              <a:buChar char="•"/>
              <a:defRPr sz="1800"/>
            </a:lvl4pPr>
            <a:lvl5pPr marL="285750" indent="-285750">
              <a:buFont typeface="Arial" panose="020B0604020202020204" pitchFamily="34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marL="285750" marR="0" lvl="1" indent="-2857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D1"/>
              </a:buClr>
              <a:buFont typeface="Inter" panose="020B0502030000000004" pitchFamily="34" charset="0"/>
              <a:buChar char="›"/>
            </a:pPr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071645A7-0688-D76F-38BF-AE8C9A9A8383}"/>
              </a:ext>
            </a:extLst>
          </p:cNvPr>
          <p:cNvSpPr/>
          <p:nvPr userDrawn="1"/>
        </p:nvSpPr>
        <p:spPr>
          <a:xfrm>
            <a:off x="602642" y="992656"/>
            <a:ext cx="10551460" cy="45719"/>
          </a:xfrm>
          <a:prstGeom prst="rect">
            <a:avLst/>
          </a:prstGeom>
          <a:solidFill>
            <a:srgbClr val="00CE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459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9784" y="5961535"/>
            <a:ext cx="934491" cy="542607"/>
          </a:xfrm>
          <a:prstGeom prst="rect">
            <a:avLst/>
          </a:prstGeom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9E7BC478-81D7-BE0F-06B5-FDCC9A070F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91"/>
          <a:stretch>
            <a:fillRect/>
          </a:stretch>
        </p:blipFill>
        <p:spPr bwMode="auto">
          <a:xfrm>
            <a:off x="10845800" y="14288"/>
            <a:ext cx="1322917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425428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5615" r:id="rId1"/>
    <p:sldLayoutId id="2147485616" r:id="rId2"/>
    <p:sldLayoutId id="2147485617" r:id="rId3"/>
    <p:sldLayoutId id="2147485618" r:id="rId4"/>
    <p:sldLayoutId id="2147485619" r:id="rId5"/>
    <p:sldLayoutId id="2147485620" r:id="rId6"/>
    <p:sldLayoutId id="2147485621" r:id="rId7"/>
    <p:sldLayoutId id="2147485622" r:id="rId8"/>
    <p:sldLayoutId id="2147485623" r:id="rId9"/>
    <p:sldLayoutId id="2147485624" r:id="rId10"/>
    <p:sldLayoutId id="2147485613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9784" y="5961535"/>
            <a:ext cx="934491" cy="542607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367EFE32-C963-1510-6FC4-F5109FBD789C}"/>
              </a:ext>
            </a:extLst>
          </p:cNvPr>
          <p:cNvSpPr txBox="1"/>
          <p:nvPr/>
        </p:nvSpPr>
        <p:spPr>
          <a:xfrm>
            <a:off x="188259" y="6338047"/>
            <a:ext cx="412376" cy="230832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pPr algn="l"/>
            <a:fld id="{E207AB73-21F6-46DF-BDE6-7FCEED60B354}" type="slidenum">
              <a:rPr lang="hu-HU" sz="900" b="0" smtClean="0">
                <a:solidFill>
                  <a:srgbClr val="232323"/>
                </a:solidFill>
                <a:latin typeface="Hammersmith One" panose="02010703030501060504" pitchFamily="2" charset="-18"/>
                <a:ea typeface="Inter" panose="020B0502030000000004" pitchFamily="34" charset="0"/>
              </a:rPr>
              <a:t>‹#›</a:t>
            </a:fld>
            <a:endParaRPr lang="hu-HU" sz="900" b="0" dirty="0" err="1">
              <a:solidFill>
                <a:srgbClr val="232323"/>
              </a:solidFill>
              <a:latin typeface="Hammersmith One" panose="02010703030501060504" pitchFamily="2" charset="-18"/>
              <a:ea typeface="Inter" panose="020B0502030000000004" pitchFamily="34" charset="0"/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5A22CA8-55D2-F997-4407-8D897761F88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91"/>
          <a:stretch>
            <a:fillRect/>
          </a:stretch>
        </p:blipFill>
        <p:spPr bwMode="auto">
          <a:xfrm>
            <a:off x="10845800" y="14288"/>
            <a:ext cx="1322917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313625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5626" r:id="rId1"/>
    <p:sldLayoutId id="2147485627" r:id="rId2"/>
    <p:sldLayoutId id="2147485628" r:id="rId3"/>
    <p:sldLayoutId id="2147485629" r:id="rId4"/>
    <p:sldLayoutId id="2147485630" r:id="rId5"/>
    <p:sldLayoutId id="2147485631" r:id="rId6"/>
    <p:sldLayoutId id="2147485632" r:id="rId7"/>
    <p:sldLayoutId id="2147485633" r:id="rId8"/>
    <p:sldLayoutId id="2147485634" r:id="rId9"/>
    <p:sldLayoutId id="2147485635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pandas.pydata.org/docs/reference/index.html" TargetMode="Externa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3CAD3DE4-4A90-0E27-5AEE-C173726F8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80376" y="2852829"/>
            <a:ext cx="7318995" cy="1329595"/>
          </a:xfrm>
        </p:spPr>
        <p:txBody>
          <a:bodyPr/>
          <a:lstStyle/>
          <a:p>
            <a:pPr algn="ctr">
              <a:defRPr/>
            </a:pPr>
            <a:r>
              <a:rPr lang="hu-HU"/>
              <a:t>I/3.</a:t>
            </a:r>
            <a:br>
              <a:rPr lang="hu-HU"/>
            </a:br>
            <a:r>
              <a:rPr lang="en-US"/>
              <a:t>Data Analysis, Data Transformation </a:t>
            </a:r>
            <a:r>
              <a:rPr lang="hu-HU"/>
              <a:t>AND</a:t>
            </a:r>
            <a:r>
              <a:rPr lang="en-US"/>
              <a:t> Data Cleaning with Pandas I.</a:t>
            </a:r>
            <a:endParaRPr lang="hu-HU"/>
          </a:p>
        </p:txBody>
      </p:sp>
      <p:sp>
        <p:nvSpPr>
          <p:cNvPr id="2" name="Alcím 1">
            <a:extLst>
              <a:ext uri="{FF2B5EF4-FFF2-40B4-BE49-F238E27FC236}">
                <a16:creationId xmlns:a16="http://schemas.microsoft.com/office/drawing/2014/main" id="{9A88CBB4-7307-8113-16B4-6D38C9DEB2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800" b="0" i="0">
                <a:solidFill>
                  <a:srgbClr val="00CED1"/>
                </a:solidFill>
                <a:effectLst/>
                <a:latin typeface="Hammersmith One" panose="02010703030501060504" pitchFamily="2" charset="-18"/>
                <a:ea typeface="Inter" panose="020B0502030000000004" pitchFamily="34" charset="0"/>
                <a:cs typeface="Poppins" panose="00000500000000000000" pitchFamily="2" charset="-18"/>
              </a:rPr>
              <a:t>Data Analyst Intermediate – PYTHON-based Data Analysis, </a:t>
            </a:r>
            <a:r>
              <a:rPr lang="hu-HU" sz="1800" b="0" i="0">
                <a:solidFill>
                  <a:srgbClr val="00CED1"/>
                </a:solidFill>
                <a:effectLst/>
                <a:latin typeface="Hammersmith One" panose="02010703030501060504" pitchFamily="2" charset="-18"/>
                <a:ea typeface="Inter" panose="020B0502030000000004" pitchFamily="34" charset="0"/>
                <a:cs typeface="Poppins" panose="00000500000000000000" pitchFamily="2" charset="-18"/>
              </a:rPr>
              <a:t>Data Cleaning, </a:t>
            </a:r>
            <a:br>
              <a:rPr lang="hu-HU" sz="1800" b="0" i="0">
                <a:solidFill>
                  <a:srgbClr val="00CED1"/>
                </a:solidFill>
                <a:effectLst/>
                <a:latin typeface="Hammersmith One" panose="02010703030501060504" pitchFamily="2" charset="-18"/>
                <a:ea typeface="Inter" panose="020B0502030000000004" pitchFamily="34" charset="0"/>
                <a:cs typeface="Poppins" panose="00000500000000000000" pitchFamily="2" charset="-18"/>
              </a:rPr>
            </a:br>
            <a:r>
              <a:rPr lang="en-US" sz="1800" b="0" i="0">
                <a:solidFill>
                  <a:srgbClr val="00CED1"/>
                </a:solidFill>
                <a:effectLst/>
                <a:latin typeface="Hammersmith One" panose="02010703030501060504" pitchFamily="2" charset="-18"/>
                <a:ea typeface="Inter" panose="020B0502030000000004" pitchFamily="34" charset="0"/>
                <a:cs typeface="Poppins" panose="00000500000000000000" pitchFamily="2" charset="-18"/>
              </a:rPr>
              <a:t>Data Visualization &amp; Predictions</a:t>
            </a:r>
            <a:endParaRPr lang="hu-HU">
              <a:effectLst/>
            </a:endParaRPr>
          </a:p>
          <a:p>
            <a:endParaRPr lang="hu-HU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7A1F8CF-841D-FC8F-63A5-898C20BB52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/>
              <a:t>Data Analyst Intermediate</a:t>
            </a:r>
          </a:p>
          <a:p>
            <a:endParaRPr lang="hu-HU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35C6C44C-710F-8C5F-40BA-6A0ADE1096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/>
              <a:t>Trainer: Szabolcs Jobbagy</a:t>
            </a:r>
          </a:p>
          <a:p>
            <a:endParaRPr lang="hu-H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6807326B-501E-2C7D-C5D4-84A569C53A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i="1"/>
              <a:t>df</a:t>
            </a:r>
            <a:r>
              <a:rPr lang="hu-HU" altLang="en-US" b="1"/>
              <a:t>.agg: </a:t>
            </a:r>
            <a:r>
              <a:rPr lang="en-US" altLang="en-US"/>
              <a:t>aggregation with </a:t>
            </a:r>
            <a:r>
              <a:rPr lang="hu-HU" altLang="en-US"/>
              <a:t>a</a:t>
            </a:r>
            <a:r>
              <a:rPr lang="en-US" altLang="en-US"/>
              <a:t> function</a:t>
            </a:r>
            <a:endParaRPr lang="hu-HU" altLang="en-US"/>
          </a:p>
          <a:p>
            <a:pPr lvl="1"/>
            <a:r>
              <a:rPr lang="hu-HU" altLang="en-US" i="1"/>
              <a:t>separator</a:t>
            </a:r>
            <a:r>
              <a:rPr lang="hu-HU" altLang="en-US"/>
              <a:t>.</a:t>
            </a:r>
            <a:r>
              <a:rPr lang="hu-HU" altLang="en-US" b="1"/>
              <a:t>join</a:t>
            </a:r>
            <a:r>
              <a:rPr lang="hu-HU" altLang="en-US"/>
              <a:t>: concatenating with the separator</a:t>
            </a:r>
            <a:endParaRPr lang="hu-HU" altLang="en-US" b="1"/>
          </a:p>
          <a:p>
            <a:pPr lvl="1"/>
            <a:r>
              <a:rPr lang="hu-HU" altLang="en-US" b="1"/>
              <a:t>axis</a:t>
            </a:r>
            <a:r>
              <a:rPr lang="hu-HU" altLang="en-US"/>
              <a:t>: the axis of dataframe </a:t>
            </a:r>
            <a:br>
              <a:rPr lang="hu-HU" altLang="en-US"/>
            </a:br>
            <a:r>
              <a:rPr lang="hu-HU" altLang="en-US" i="1"/>
              <a:t>(0: row axis, 1: column axis)</a:t>
            </a:r>
            <a:endParaRPr lang="en-US" altLang="en-US" i="1"/>
          </a:p>
          <a:p>
            <a:endParaRPr lang="hu-HU" altLang="en-US" b="1"/>
          </a:p>
        </p:txBody>
      </p:sp>
      <p:sp>
        <p:nvSpPr>
          <p:cNvPr id="38914" name="Title 1">
            <a:extLst>
              <a:ext uri="{FF2B5EF4-FFF2-40B4-BE49-F238E27FC236}">
                <a16:creationId xmlns:a16="http://schemas.microsoft.com/office/drawing/2014/main" id="{B5DABB26-5C2C-C4FC-E058-1BB7DED673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/>
              <a:t>Merging columns</a:t>
            </a:r>
            <a:endParaRPr lang="en-US" altLang="en-US"/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3160E3C4-EF5C-E264-C4D0-76211162F230}"/>
              </a:ext>
            </a:extLst>
          </p:cNvPr>
          <p:cNvGraphicFramePr>
            <a:graphicFrameLocks noGrp="1"/>
          </p:cNvGraphicFramePr>
          <p:nvPr/>
        </p:nvGraphicFramePr>
        <p:xfrm>
          <a:off x="2174876" y="3001964"/>
          <a:ext cx="8035925" cy="1298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985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# merge columns by separator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df['Date'] = df[ </a:t>
                      </a:r>
                      <a:r>
                        <a:rPr lang="hu-HU" sz="1700" b="1">
                          <a:latin typeface="Arial" pitchFamily="34" charset="0"/>
                          <a:cs typeface="Arial" pitchFamily="34" charset="0"/>
                        </a:rPr>
                        <a:t>['Year', 'Month', 'Day']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 ].</a:t>
                      </a:r>
                      <a:r>
                        <a:rPr lang="hu-HU" sz="1700" b="1">
                          <a:latin typeface="Arial" pitchFamily="34" charset="0"/>
                          <a:cs typeface="Arial" pitchFamily="34" charset="0"/>
                        </a:rPr>
                        <a:t>agg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('.'.</a:t>
                      </a:r>
                      <a:r>
                        <a:rPr lang="hu-HU" sz="1700" b="1">
                          <a:latin typeface="Arial" pitchFamily="34" charset="0"/>
                          <a:cs typeface="Arial" pitchFamily="34" charset="0"/>
                        </a:rPr>
                        <a:t>join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, axis = 1)</a:t>
                      </a:r>
                      <a:endParaRPr lang="hu-HU" sz="1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16" marR="91416" marT="45667" marB="4566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AAD6A47C-8283-0432-3EF7-7347692FC7BF}"/>
              </a:ext>
            </a:extLst>
          </p:cNvPr>
          <p:cNvSpPr/>
          <p:nvPr/>
        </p:nvSpPr>
        <p:spPr>
          <a:xfrm>
            <a:off x="5734051" y="4991100"/>
            <a:ext cx="631825" cy="527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478AFF76-9118-F270-6656-DC981D7E7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150" y="4692650"/>
            <a:ext cx="1352550" cy="11239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58B60CD3-8204-E6EA-DF0F-FD800D01C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814" y="4725989"/>
            <a:ext cx="790575" cy="11144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C083142A-58F1-0345-6CA9-EB1D40A599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2641" y="1141641"/>
            <a:ext cx="10703241" cy="5527204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hu-HU" altLang="en-US" sz="2000" i="1">
                <a:latin typeface="+mj-lt"/>
              </a:rPr>
              <a:t>column</a:t>
            </a:r>
            <a:r>
              <a:rPr lang="hu-HU" altLang="en-US" sz="2000" b="1">
                <a:latin typeface="+mj-lt"/>
              </a:rPr>
              <a:t>.dtype: </a:t>
            </a:r>
            <a:r>
              <a:rPr lang="hu-HU" altLang="en-US" sz="2000">
                <a:latin typeface="+mj-lt"/>
              </a:rPr>
              <a:t>data type of column (</a:t>
            </a:r>
            <a:r>
              <a:rPr lang="hu-HU" altLang="en-US" sz="2000" i="1">
                <a:latin typeface="+mj-lt"/>
              </a:rPr>
              <a:t>df</a:t>
            </a:r>
            <a:r>
              <a:rPr lang="hu-HU" altLang="en-US" sz="2000" b="1">
                <a:latin typeface="+mj-lt"/>
              </a:rPr>
              <a:t>.dtypes</a:t>
            </a:r>
            <a:r>
              <a:rPr lang="hu-HU" altLang="en-US" sz="2000">
                <a:latin typeface="+mj-lt"/>
              </a:rPr>
              <a:t>: all columns)</a:t>
            </a:r>
          </a:p>
          <a:p>
            <a:pPr>
              <a:defRPr/>
            </a:pPr>
            <a:r>
              <a:rPr lang="hu-HU" altLang="en-US" sz="2000" i="1">
                <a:latin typeface="+mj-lt"/>
              </a:rPr>
              <a:t>column</a:t>
            </a:r>
            <a:r>
              <a:rPr lang="hu-HU" altLang="en-US" sz="2000" b="1">
                <a:latin typeface="+mj-lt"/>
              </a:rPr>
              <a:t>.astype: </a:t>
            </a:r>
            <a:r>
              <a:rPr lang="hu-HU" altLang="en-US" sz="2000">
                <a:latin typeface="+mj-lt"/>
              </a:rPr>
              <a:t>change column data type</a:t>
            </a:r>
          </a:p>
          <a:p>
            <a:pPr lvl="1">
              <a:defRPr/>
            </a:pPr>
            <a:r>
              <a:rPr lang="en-US" altLang="en-US" sz="1600" b="1">
                <a:latin typeface="+mj-lt"/>
              </a:rPr>
              <a:t>str / object</a:t>
            </a:r>
            <a:r>
              <a:rPr lang="en-US" altLang="en-US" sz="1600">
                <a:latin typeface="+mj-lt"/>
              </a:rPr>
              <a:t>: text (string)</a:t>
            </a:r>
          </a:p>
          <a:p>
            <a:pPr lvl="1">
              <a:defRPr/>
            </a:pPr>
            <a:r>
              <a:rPr lang="en-US" altLang="en-US" sz="1600" b="1">
                <a:latin typeface="+mj-lt"/>
              </a:rPr>
              <a:t>int32, int64</a:t>
            </a:r>
            <a:r>
              <a:rPr lang="en-US" altLang="en-US" sz="1600">
                <a:latin typeface="+mj-lt"/>
              </a:rPr>
              <a:t>: integer (max. 32- or 64-bit)</a:t>
            </a:r>
          </a:p>
          <a:p>
            <a:pPr lvl="1">
              <a:defRPr/>
            </a:pPr>
            <a:r>
              <a:rPr lang="en-US" altLang="en-US" sz="1600" b="1">
                <a:latin typeface="+mj-lt"/>
              </a:rPr>
              <a:t>float32, float64</a:t>
            </a:r>
            <a:r>
              <a:rPr lang="en-US" altLang="en-US" sz="1600">
                <a:latin typeface="+mj-lt"/>
              </a:rPr>
              <a:t>: floating-point number (integer / fraction) </a:t>
            </a:r>
            <a:r>
              <a:rPr lang="hu-HU" altLang="en-US" sz="1600">
                <a:latin typeface="+mj-lt"/>
              </a:rPr>
              <a:t>– </a:t>
            </a:r>
            <a:br>
              <a:rPr lang="hu-HU" altLang="en-US" sz="1600">
                <a:latin typeface="+mj-lt"/>
              </a:rPr>
            </a:br>
            <a:r>
              <a:rPr lang="en-US" altLang="en-US" sz="1600" i="1">
                <a:latin typeface="+mj-lt"/>
              </a:rPr>
              <a:t>can be converted to numeric before to avoid errors</a:t>
            </a:r>
          </a:p>
          <a:p>
            <a:pPr lvl="1">
              <a:defRPr/>
            </a:pPr>
            <a:r>
              <a:rPr lang="en-US" altLang="en-US" sz="1600" b="1">
                <a:latin typeface="+mj-lt"/>
              </a:rPr>
              <a:t>datetime64</a:t>
            </a:r>
            <a:r>
              <a:rPr lang="hu-HU" altLang="en-US" sz="1600" b="1">
                <a:latin typeface="+mj-lt"/>
              </a:rPr>
              <a:t>[ns]</a:t>
            </a:r>
            <a:r>
              <a:rPr lang="en-US" altLang="en-US" sz="1600">
                <a:latin typeface="+mj-lt"/>
              </a:rPr>
              <a:t>: datetime</a:t>
            </a:r>
            <a:r>
              <a:rPr lang="hu-HU" altLang="en-US" sz="1600">
                <a:latin typeface="+mj-lt"/>
              </a:rPr>
              <a:t> (in nanosecond precision)</a:t>
            </a:r>
          </a:p>
          <a:p>
            <a:pPr>
              <a:defRPr/>
            </a:pPr>
            <a:r>
              <a:rPr lang="hu-HU" altLang="en-US" sz="1800" b="1">
                <a:latin typeface="+mj-lt"/>
              </a:rPr>
              <a:t>pd.to_numeric</a:t>
            </a:r>
            <a:r>
              <a:rPr lang="hu-HU" altLang="en-US" sz="1800">
                <a:latin typeface="+mj-lt"/>
              </a:rPr>
              <a:t>(</a:t>
            </a:r>
            <a:r>
              <a:rPr lang="hu-HU" altLang="en-US" sz="1800" i="1">
                <a:latin typeface="+mj-lt"/>
              </a:rPr>
              <a:t>column</a:t>
            </a:r>
            <a:r>
              <a:rPr lang="hu-HU" altLang="en-US" sz="1800">
                <a:latin typeface="+mj-lt"/>
              </a:rPr>
              <a:t>, errors = 'coerce'): convert column to numeric</a:t>
            </a:r>
          </a:p>
          <a:p>
            <a:pPr lvl="1">
              <a:defRPr/>
            </a:pPr>
            <a:r>
              <a:rPr lang="hu-HU" altLang="en-US" sz="1600" b="1">
                <a:latin typeface="+mj-lt"/>
                <a:cs typeface="Arial" panose="020B0604020202020204" pitchFamily="34" charset="0"/>
              </a:rPr>
              <a:t>errors = 'coerce'</a:t>
            </a:r>
            <a:r>
              <a:rPr lang="hu-HU" altLang="en-US" sz="1600">
                <a:latin typeface="+mj-lt"/>
                <a:cs typeface="Arial" panose="020B0604020202020204" pitchFamily="34" charset="0"/>
              </a:rPr>
              <a:t>: in case of error, it will be </a:t>
            </a:r>
            <a:r>
              <a:rPr lang="hu-HU" altLang="en-US" sz="1600" b="1">
                <a:latin typeface="+mj-lt"/>
                <a:cs typeface="Arial" panose="020B0604020202020204" pitchFamily="34" charset="0"/>
              </a:rPr>
              <a:t>NaN</a:t>
            </a:r>
            <a:r>
              <a:rPr lang="hu-HU" altLang="en-US" sz="1600">
                <a:latin typeface="+mj-lt"/>
                <a:cs typeface="Arial" panose="020B0604020202020204" pitchFamily="34" charset="0"/>
              </a:rPr>
              <a:t> (missing)</a:t>
            </a:r>
          </a:p>
          <a:p>
            <a:pPr lvl="1">
              <a:defRPr/>
            </a:pPr>
            <a:endParaRPr lang="hu-HU" altLang="en-US" sz="1600">
              <a:latin typeface="+mj-lt"/>
              <a:cs typeface="Arial" panose="020B0604020202020204" pitchFamily="34" charset="0"/>
            </a:endParaRPr>
          </a:p>
          <a:p>
            <a:pPr>
              <a:defRPr/>
            </a:pPr>
            <a:endParaRPr lang="hu-HU" altLang="en-US" sz="1800"/>
          </a:p>
        </p:txBody>
      </p:sp>
      <p:sp>
        <p:nvSpPr>
          <p:cNvPr id="39938" name="Title 1">
            <a:extLst>
              <a:ext uri="{FF2B5EF4-FFF2-40B4-BE49-F238E27FC236}">
                <a16:creationId xmlns:a16="http://schemas.microsoft.com/office/drawing/2014/main" id="{1F7BB27C-3B71-993D-9437-53FBF0C773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/>
              <a:t>Changing column data types</a:t>
            </a:r>
            <a:endParaRPr lang="en-US" altLang="en-US"/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E3E1663B-28EA-BD53-AA90-A0CFF7EBD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567081"/>
              </p:ext>
            </p:extLst>
          </p:nvPr>
        </p:nvGraphicFramePr>
        <p:xfrm>
          <a:off x="2266951" y="3876675"/>
          <a:ext cx="8035925" cy="2956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4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# show data type of column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print(df['Date'].</a:t>
                      </a:r>
                      <a:r>
                        <a:rPr lang="hu-HU" sz="1700" b="1">
                          <a:latin typeface="Arial" pitchFamily="34" charset="0"/>
                          <a:cs typeface="Arial" pitchFamily="34" charset="0"/>
                        </a:rPr>
                        <a:t>dtype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hu-HU" sz="1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16" marR="91416" marT="45666" marB="4566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>
                          <a:latin typeface="Arial" pitchFamily="34" charset="0"/>
                          <a:cs typeface="Arial" pitchFamily="34" charset="0"/>
                        </a:rPr>
                        <a:t># show data types of all columns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>
                          <a:latin typeface="Arial" pitchFamily="34" charset="0"/>
                          <a:cs typeface="Arial" pitchFamily="34" charset="0"/>
                        </a:rPr>
                        <a:t>print(df.</a:t>
                      </a:r>
                      <a:r>
                        <a:rPr lang="en-US" sz="1700" b="1">
                          <a:latin typeface="Arial" pitchFamily="34" charset="0"/>
                          <a:cs typeface="Arial" pitchFamily="34" charset="0"/>
                        </a:rPr>
                        <a:t>dtypes</a:t>
                      </a:r>
                      <a:r>
                        <a:rPr lang="en-US" sz="1700" b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hu-HU" sz="1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16" marR="91416" marT="45666" marB="4566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4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# convert column's data type to datetime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df['Date'] = df['Date'].</a:t>
                      </a:r>
                      <a:r>
                        <a:rPr lang="hu-HU" sz="1700" b="1">
                          <a:latin typeface="Arial" pitchFamily="34" charset="0"/>
                          <a:cs typeface="Arial" pitchFamily="34" charset="0"/>
                        </a:rPr>
                        <a:t>astype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('datetime64[ns]')</a:t>
                      </a:r>
                      <a:endParaRPr lang="hu-HU" sz="1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16" marR="91416" marT="45666" marB="4566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7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# convert column to numeric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df['…'] = </a:t>
                      </a:r>
                      <a:r>
                        <a:rPr lang="hu-HU" sz="1700" b="1">
                          <a:latin typeface="Arial" pitchFamily="34" charset="0"/>
                          <a:cs typeface="Arial" pitchFamily="34" charset="0"/>
                        </a:rPr>
                        <a:t>pd.to_numeric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(df['…'], errors = 'coerce')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# convert column's data type to float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df['…'] = df['…'].</a:t>
                      </a:r>
                      <a:r>
                        <a:rPr lang="hu-HU" sz="1700" b="1">
                          <a:latin typeface="Arial" pitchFamily="34" charset="0"/>
                          <a:cs typeface="Arial" pitchFamily="34" charset="0"/>
                        </a:rPr>
                        <a:t>astype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(dtype = 'float64', errors = 'ignore')</a:t>
                      </a:r>
                      <a:endParaRPr lang="hu-HU" sz="1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16" marR="91416" marT="45666" marB="4566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9952" name="Csoportba foglalás 13">
            <a:extLst>
              <a:ext uri="{FF2B5EF4-FFF2-40B4-BE49-F238E27FC236}">
                <a16:creationId xmlns:a16="http://schemas.microsoft.com/office/drawing/2014/main" id="{ADEB3963-5840-C24B-47A3-60FFFA21806A}"/>
              </a:ext>
            </a:extLst>
          </p:cNvPr>
          <p:cNvGrpSpPr>
            <a:grpSpLocks/>
          </p:cNvGrpSpPr>
          <p:nvPr/>
        </p:nvGrpSpPr>
        <p:grpSpPr bwMode="auto">
          <a:xfrm>
            <a:off x="7718425" y="4370389"/>
            <a:ext cx="2387600" cy="1235075"/>
            <a:chOff x="6218007" y="4253669"/>
            <a:chExt cx="2387832" cy="1234929"/>
          </a:xfrm>
        </p:grpSpPr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E2658460-F6F7-1C3D-274A-7E5442F5C3D8}"/>
                </a:ext>
              </a:extLst>
            </p:cNvPr>
            <p:cNvSpPr/>
            <p:nvPr/>
          </p:nvSpPr>
          <p:spPr>
            <a:xfrm>
              <a:off x="7173775" y="4452083"/>
              <a:ext cx="457244" cy="43333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6" name="Kép 5">
              <a:extLst>
                <a:ext uri="{FF2B5EF4-FFF2-40B4-BE49-F238E27FC236}">
                  <a16:creationId xmlns:a16="http://schemas.microsoft.com/office/drawing/2014/main" id="{6C2C55CB-B7A4-F2ED-55C6-AA3A9A8A8D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3535"/>
            <a:stretch/>
          </p:blipFill>
          <p:spPr>
            <a:xfrm>
              <a:off x="6218007" y="4253669"/>
              <a:ext cx="819230" cy="830164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8" name="Kép 7">
              <a:extLst>
                <a:ext uri="{FF2B5EF4-FFF2-40B4-BE49-F238E27FC236}">
                  <a16:creationId xmlns:a16="http://schemas.microsoft.com/office/drawing/2014/main" id="{1EE032F0-5DF0-C253-F71A-53CFE8D032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273"/>
            <a:stretch/>
          </p:blipFill>
          <p:spPr>
            <a:xfrm>
              <a:off x="7767558" y="4260018"/>
              <a:ext cx="838281" cy="847625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10" name="Kép 9">
              <a:extLst>
                <a:ext uri="{FF2B5EF4-FFF2-40B4-BE49-F238E27FC236}">
                  <a16:creationId xmlns:a16="http://schemas.microsoft.com/office/drawing/2014/main" id="{386532CF-C7BE-5478-3A9A-3CEA18CF51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13157"/>
            <a:stretch/>
          </p:blipFill>
          <p:spPr>
            <a:xfrm>
              <a:off x="6218007" y="5174310"/>
              <a:ext cx="676341" cy="314288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13" name="Kép 12">
              <a:extLst>
                <a:ext uri="{FF2B5EF4-FFF2-40B4-BE49-F238E27FC236}">
                  <a16:creationId xmlns:a16="http://schemas.microsoft.com/office/drawing/2014/main" id="{09BB984E-903D-F724-4F0C-28B5249963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97612" y="5174310"/>
              <a:ext cx="1305052" cy="314288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Content Placeholder 2">
            <a:extLst>
              <a:ext uri="{FF2B5EF4-FFF2-40B4-BE49-F238E27FC236}">
                <a16:creationId xmlns:a16="http://schemas.microsoft.com/office/drawing/2014/main" id="{2AAC0F77-2D99-DE86-0D33-59BB761540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i="1"/>
              <a:t>df</a:t>
            </a:r>
            <a:r>
              <a:rPr lang="en-US" altLang="en-US" b="1"/>
              <a:t>.drop</a:t>
            </a:r>
            <a:r>
              <a:rPr lang="en-US" altLang="en-US"/>
              <a:t>: </a:t>
            </a:r>
            <a:r>
              <a:rPr lang="hu-HU" altLang="en-US"/>
              <a:t>d</a:t>
            </a:r>
            <a:r>
              <a:rPr lang="en-US" altLang="en-US"/>
              <a:t>elete, remove</a:t>
            </a:r>
            <a:r>
              <a:rPr lang="hu-HU" altLang="en-US"/>
              <a:t> rows or columns</a:t>
            </a:r>
            <a:endParaRPr lang="en-US" altLang="en-US"/>
          </a:p>
          <a:p>
            <a:r>
              <a:rPr lang="en-US" altLang="en-US" b="1"/>
              <a:t>axis</a:t>
            </a:r>
            <a:r>
              <a:rPr lang="en-US" altLang="en-US"/>
              <a:t>: the axis of the dataframe (0: row, 1: column)</a:t>
            </a:r>
          </a:p>
        </p:txBody>
      </p:sp>
      <p:sp>
        <p:nvSpPr>
          <p:cNvPr id="40963" name="Title 1">
            <a:extLst>
              <a:ext uri="{FF2B5EF4-FFF2-40B4-BE49-F238E27FC236}">
                <a16:creationId xmlns:a16="http://schemas.microsoft.com/office/drawing/2014/main" id="{D68AE0D1-63FF-0BC0-83F2-0A20A8D1F2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/>
              <a:t>Deleting columns and rows</a:t>
            </a:r>
            <a:endParaRPr lang="en-US" altLang="en-US"/>
          </a:p>
        </p:txBody>
      </p:sp>
      <p:graphicFrame>
        <p:nvGraphicFramePr>
          <p:cNvPr id="6" name="Táblázat 4">
            <a:extLst>
              <a:ext uri="{FF2B5EF4-FFF2-40B4-BE49-F238E27FC236}">
                <a16:creationId xmlns:a16="http://schemas.microsoft.com/office/drawing/2014/main" id="{2A966FB6-B59B-6757-6F27-A11482377422}"/>
              </a:ext>
            </a:extLst>
          </p:cNvPr>
          <p:cNvGraphicFramePr>
            <a:graphicFrameLocks noGrp="1"/>
          </p:cNvGraphicFramePr>
          <p:nvPr/>
        </p:nvGraphicFramePr>
        <p:xfrm>
          <a:off x="2262188" y="2078038"/>
          <a:ext cx="8062912" cy="32226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62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# delete column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df = df.</a:t>
                      </a:r>
                      <a:r>
                        <a:rPr lang="hu-HU" sz="1700" b="1">
                          <a:latin typeface="Arial" pitchFamily="34" charset="0"/>
                          <a:cs typeface="Arial" pitchFamily="34" charset="0"/>
                        </a:rPr>
                        <a:t>drop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(['Description'], axis = 1)</a:t>
                      </a:r>
                      <a:endParaRPr lang="hu-HU" sz="1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79" marB="4567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# delete multiple columns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df = df.</a:t>
                      </a:r>
                      <a:r>
                        <a:rPr lang="hu-HU" sz="1700" b="1">
                          <a:latin typeface="Arial" pitchFamily="34" charset="0"/>
                          <a:cs typeface="Arial" pitchFamily="34" charset="0"/>
                        </a:rPr>
                        <a:t>drop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(['Day', 'Month', 'Year'], axis = 1)</a:t>
                      </a:r>
                    </a:p>
                  </a:txBody>
                  <a:tcPr marL="91427" marR="91427" marT="45679" marB="4567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# delete row -&gt; to new dataframe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df2 = df.</a:t>
                      </a:r>
                      <a:r>
                        <a:rPr lang="hu-HU" sz="1700" b="1">
                          <a:latin typeface="Arial" pitchFamily="34" charset="0"/>
                          <a:cs typeface="Arial" pitchFamily="34" charset="0"/>
                        </a:rPr>
                        <a:t>drop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([1], axis = 0)</a:t>
                      </a:r>
                    </a:p>
                  </a:txBody>
                  <a:tcPr marL="91427" marR="91427" marT="45679" marB="4567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hu-HU" sz="1700" b="0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# 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delete first 3 rows -&gt; to new dataframe</a:t>
                      </a:r>
                    </a:p>
                    <a:p>
                      <a:r>
                        <a:rPr lang="hu-HU" sz="1700" b="0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df2 = df.</a:t>
                      </a:r>
                      <a:r>
                        <a:rPr lang="hu-HU" sz="1700" b="1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drop</a:t>
                      </a:r>
                      <a:r>
                        <a:rPr lang="hu-HU" sz="1700" b="0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([0, 1, 2], axis = 0)</a:t>
                      </a:r>
                    </a:p>
                  </a:txBody>
                  <a:tcPr marL="91427" marR="91427" marT="45679" marB="4567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42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# delete filtered rows -&gt; to new dataframe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df3 = df.</a:t>
                      </a:r>
                      <a:r>
                        <a:rPr lang="hu-HU" sz="1700" b="1">
                          <a:latin typeface="Arial" pitchFamily="34" charset="0"/>
                          <a:cs typeface="Arial" pitchFamily="34" charset="0"/>
                        </a:rPr>
                        <a:t>drop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(df.index[ </a:t>
                      </a:r>
                      <a:r>
                        <a:rPr lang="hu-HU" sz="1700" b="1">
                          <a:latin typeface="Arial" pitchFamily="34" charset="0"/>
                          <a:cs typeface="Arial" pitchFamily="34" charset="0"/>
                        </a:rPr>
                        <a:t>df['Product'] == '640 Fax Machine'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 ])</a:t>
                      </a:r>
                    </a:p>
                  </a:txBody>
                  <a:tcPr marL="91427" marR="91427" marT="45679" marB="4567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27057624-DDFA-0B2B-9D09-35F4718588DA}"/>
              </a:ext>
            </a:extLst>
          </p:cNvPr>
          <p:cNvGrpSpPr/>
          <p:nvPr/>
        </p:nvGrpSpPr>
        <p:grpSpPr>
          <a:xfrm>
            <a:off x="2301876" y="5383214"/>
            <a:ext cx="7135813" cy="1392237"/>
            <a:chOff x="777875" y="5383213"/>
            <a:chExt cx="7135813" cy="1392237"/>
          </a:xfrm>
        </p:grpSpPr>
        <p:pic>
          <p:nvPicPr>
            <p:cNvPr id="40962" name="Kép 2">
              <a:extLst>
                <a:ext uri="{FF2B5EF4-FFF2-40B4-BE49-F238E27FC236}">
                  <a16:creationId xmlns:a16="http://schemas.microsoft.com/office/drawing/2014/main" id="{84932BF0-EA24-9899-E406-365BE33154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875" y="5383213"/>
              <a:ext cx="7127875" cy="1392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6A59757-A8C8-26E7-F78C-22960C46C59A}"/>
                </a:ext>
              </a:extLst>
            </p:cNvPr>
            <p:cNvCxnSpPr/>
            <p:nvPr/>
          </p:nvCxnSpPr>
          <p:spPr>
            <a:xfrm>
              <a:off x="2330450" y="5570538"/>
              <a:ext cx="1501775" cy="113188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D6A4F3A-13BF-EBF4-E713-87916C3A0B5A}"/>
                </a:ext>
              </a:extLst>
            </p:cNvPr>
            <p:cNvCxnSpPr>
              <a:cxnSpLocks/>
            </p:cNvCxnSpPr>
            <p:nvPr/>
          </p:nvCxnSpPr>
          <p:spPr>
            <a:xfrm>
              <a:off x="6831013" y="5570538"/>
              <a:ext cx="1082675" cy="113188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9D9F69CF-050D-E3F5-0F07-AB3744DD69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i="1"/>
              <a:t>df</a:t>
            </a:r>
            <a:r>
              <a:rPr lang="hu-HU" altLang="en-US"/>
              <a:t>.</a:t>
            </a:r>
            <a:r>
              <a:rPr lang="hu-HU" altLang="en-US" b="1"/>
              <a:t>rename</a:t>
            </a:r>
            <a:r>
              <a:rPr lang="hu-HU" altLang="en-US"/>
              <a:t>: rename columns</a:t>
            </a:r>
            <a:endParaRPr lang="en-US" altLang="en-US"/>
          </a:p>
        </p:txBody>
      </p:sp>
      <p:sp>
        <p:nvSpPr>
          <p:cNvPr id="41986" name="Title 1">
            <a:extLst>
              <a:ext uri="{FF2B5EF4-FFF2-40B4-BE49-F238E27FC236}">
                <a16:creationId xmlns:a16="http://schemas.microsoft.com/office/drawing/2014/main" id="{E9B4FB8C-F17F-5D55-1062-CFC82D8D93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/>
              <a:t>Renaming columns</a:t>
            </a:r>
            <a:endParaRPr lang="en-US" altLang="en-US"/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420C16D0-CCB8-3601-F075-5AF0BE607D31}"/>
              </a:ext>
            </a:extLst>
          </p:cNvPr>
          <p:cNvGraphicFramePr>
            <a:graphicFrameLocks noGrp="1"/>
          </p:cNvGraphicFramePr>
          <p:nvPr/>
        </p:nvGraphicFramePr>
        <p:xfrm>
          <a:off x="1898651" y="2078038"/>
          <a:ext cx="8589963" cy="22209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89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636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# rename column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df2.</a:t>
                      </a:r>
                      <a:r>
                        <a:rPr lang="hu-HU" sz="1700" b="1">
                          <a:latin typeface="Arial" pitchFamily="34" charset="0"/>
                          <a:cs typeface="Arial" pitchFamily="34" charset="0"/>
                        </a:rPr>
                        <a:t>rename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(columns = {'Customer': 'Client'}, inplace = True)</a:t>
                      </a:r>
                      <a:endParaRPr lang="hu-HU" sz="1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6" marR="91436" marT="45647" marB="4564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73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# rename multiple columns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df2.</a:t>
                      </a:r>
                      <a:r>
                        <a:rPr lang="hu-HU" sz="1700" b="1">
                          <a:latin typeface="Arial" pitchFamily="34" charset="0"/>
                          <a:cs typeface="Arial" pitchFamily="34" charset="0"/>
                        </a:rPr>
                        <a:t>rename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(columns = {'Revenue': 'Sales', 'Salesperson': 'Salesclerk'}, inplace = True)</a:t>
                      </a:r>
                    </a:p>
                  </a:txBody>
                  <a:tcPr marL="91436" marR="91436" marT="45647" marB="4564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45E0D3A3-20ED-3FFC-DD98-4A86EB263A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The new order of the columns can be specified simply by listing the column </a:t>
            </a:r>
            <a:r>
              <a:rPr lang="hu-HU" altLang="en-US"/>
              <a:t>headers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hu-HU" altLang="en-US" i="1"/>
          </a:p>
          <a:p>
            <a:endParaRPr lang="hu-HU" altLang="en-US" i="1"/>
          </a:p>
          <a:p>
            <a:r>
              <a:rPr lang="hu-HU" altLang="en-US" i="1"/>
              <a:t>df</a:t>
            </a:r>
            <a:r>
              <a:rPr lang="hu-HU" altLang="en-US" b="1"/>
              <a:t>.</a:t>
            </a:r>
            <a:r>
              <a:rPr lang="en-US" altLang="en-US" b="1"/>
              <a:t>pop</a:t>
            </a:r>
            <a:r>
              <a:rPr lang="hu-HU" altLang="en-US"/>
              <a:t>(</a:t>
            </a:r>
            <a:r>
              <a:rPr lang="hu-HU" altLang="en-US" i="1"/>
              <a:t>columnname</a:t>
            </a:r>
            <a:r>
              <a:rPr lang="hu-HU" altLang="en-US"/>
              <a:t>)</a:t>
            </a:r>
            <a:r>
              <a:rPr lang="en-US" altLang="en-US"/>
              <a:t>: "cuts" the </a:t>
            </a:r>
            <a:r>
              <a:rPr lang="hu-HU" altLang="en-US"/>
              <a:t>column's </a:t>
            </a:r>
            <a:r>
              <a:rPr lang="en-US" altLang="en-US"/>
              <a:t>values and then they can be inserted elsewhere</a:t>
            </a:r>
          </a:p>
          <a:p>
            <a:r>
              <a:rPr lang="en-US" altLang="en-US" i="1"/>
              <a:t>df</a:t>
            </a:r>
            <a:r>
              <a:rPr lang="en-US" altLang="en-US"/>
              <a:t>.</a:t>
            </a:r>
            <a:r>
              <a:rPr lang="en-US" altLang="en-US" b="1"/>
              <a:t>insert</a:t>
            </a:r>
            <a:r>
              <a:rPr lang="en-US" altLang="en-US"/>
              <a:t>: Insert a new column</a:t>
            </a:r>
          </a:p>
          <a:p>
            <a:pPr lvl="1"/>
            <a:r>
              <a:rPr lang="en-US" altLang="en-US" sz="1800"/>
              <a:t>we enter its </a:t>
            </a:r>
            <a:r>
              <a:rPr lang="en-US" altLang="en-US" sz="1800" b="1"/>
              <a:t>position</a:t>
            </a:r>
            <a:r>
              <a:rPr lang="en-US" altLang="en-US" sz="1800"/>
              <a:t> (0),</a:t>
            </a:r>
          </a:p>
          <a:p>
            <a:pPr lvl="1"/>
            <a:r>
              <a:rPr lang="en-US" altLang="en-US" sz="1800"/>
              <a:t>its </a:t>
            </a:r>
            <a:r>
              <a:rPr lang="en-US" altLang="en-US" sz="1800" b="1"/>
              <a:t>name</a:t>
            </a:r>
            <a:r>
              <a:rPr lang="en-US" altLang="en-US" sz="1800"/>
              <a:t> ('Product'),</a:t>
            </a:r>
          </a:p>
          <a:p>
            <a:pPr lvl="1"/>
            <a:r>
              <a:rPr lang="en-US" altLang="en-US" sz="1800"/>
              <a:t>and its </a:t>
            </a:r>
            <a:r>
              <a:rPr lang="en-US" altLang="en-US" sz="1800" b="1"/>
              <a:t>values</a:t>
            </a:r>
            <a:r>
              <a:rPr lang="en-US" altLang="en-US" sz="1800"/>
              <a:t> (this can be empty or can be calculated from other columns with a formula)</a:t>
            </a:r>
          </a:p>
        </p:txBody>
      </p:sp>
      <p:sp>
        <p:nvSpPr>
          <p:cNvPr id="43010" name="Title 1">
            <a:extLst>
              <a:ext uri="{FF2B5EF4-FFF2-40B4-BE49-F238E27FC236}">
                <a16:creationId xmlns:a16="http://schemas.microsoft.com/office/drawing/2014/main" id="{F3ECD9F5-CFC6-C8EC-6017-AD6464FAD2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/>
              <a:t>Reordering column sequence</a:t>
            </a:r>
            <a:endParaRPr lang="en-US" altLang="en-US"/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44DA93D6-3CC4-A1E7-2DC2-06AE9AEBF84E}"/>
              </a:ext>
            </a:extLst>
          </p:cNvPr>
          <p:cNvGraphicFramePr>
            <a:graphicFrameLocks noGrp="1"/>
          </p:cNvGraphicFramePr>
          <p:nvPr/>
        </p:nvGraphicFramePr>
        <p:xfrm>
          <a:off x="2292351" y="1990726"/>
          <a:ext cx="8062913" cy="15462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62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7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# change order of columns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df = df[ </a:t>
                      </a:r>
                      <a:r>
                        <a:rPr lang="hu-HU" sz="1700" b="1">
                          <a:latin typeface="Arial" pitchFamily="34" charset="0"/>
                          <a:cs typeface="Arial" pitchFamily="34" charset="0"/>
                        </a:rPr>
                        <a:t>['Customer', 'Product', 'Date', 'Revenue', 'Salesperson']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 ]</a:t>
                      </a:r>
                      <a:endParaRPr lang="hu-HU" sz="1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70" marB="4567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64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column_values = df.</a:t>
                      </a:r>
                      <a:r>
                        <a:rPr lang="hu-HU" sz="1700" b="1">
                          <a:latin typeface="Arial" pitchFamily="34" charset="0"/>
                          <a:cs typeface="Arial" pitchFamily="34" charset="0"/>
                        </a:rPr>
                        <a:t>pop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('Product')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# moving column to another position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df.</a:t>
                      </a:r>
                      <a:r>
                        <a:rPr lang="hu-HU" sz="1700" b="1">
                          <a:latin typeface="Arial" pitchFamily="34" charset="0"/>
                          <a:cs typeface="Arial" pitchFamily="34" charset="0"/>
                        </a:rPr>
                        <a:t>insert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(0, 'Product', column_values)</a:t>
                      </a:r>
                    </a:p>
                  </a:txBody>
                  <a:tcPr marL="91427" marR="91427" marT="45670" marB="4567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7774CF6E-4569-20D4-5EFB-2EC8372153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000" i="1"/>
              <a:t>df</a:t>
            </a:r>
            <a:r>
              <a:rPr lang="en-US" altLang="en-US" sz="2000"/>
              <a:t>.</a:t>
            </a:r>
            <a:r>
              <a:rPr lang="en-US" altLang="en-US" sz="2000" b="1"/>
              <a:t>insert</a:t>
            </a:r>
            <a:r>
              <a:rPr lang="en-US" altLang="en-US" sz="2000"/>
              <a:t>: Insert a new column</a:t>
            </a:r>
          </a:p>
          <a:p>
            <a:pPr lvl="1"/>
            <a:r>
              <a:rPr lang="en-US" altLang="en-US" sz="1800"/>
              <a:t>we enter its </a:t>
            </a:r>
            <a:r>
              <a:rPr lang="en-US" altLang="en-US" sz="1800" b="1"/>
              <a:t>position</a:t>
            </a:r>
            <a:r>
              <a:rPr lang="en-US" altLang="en-US" sz="1800"/>
              <a:t> (0),</a:t>
            </a:r>
          </a:p>
          <a:p>
            <a:pPr lvl="1"/>
            <a:r>
              <a:rPr lang="en-US" altLang="en-US" sz="1800"/>
              <a:t>its </a:t>
            </a:r>
            <a:r>
              <a:rPr lang="en-US" altLang="en-US" sz="1800" b="1"/>
              <a:t>name</a:t>
            </a:r>
            <a:r>
              <a:rPr lang="en-US" altLang="en-US" sz="1800"/>
              <a:t> ('Product</a:t>
            </a:r>
            <a:r>
              <a:rPr lang="hu-HU" altLang="en-US" sz="1800"/>
              <a:t>2</a:t>
            </a:r>
            <a:r>
              <a:rPr lang="en-US" altLang="en-US" sz="1800"/>
              <a:t>'),</a:t>
            </a:r>
          </a:p>
          <a:p>
            <a:pPr lvl="1"/>
            <a:r>
              <a:rPr lang="en-US" altLang="en-US" sz="1800"/>
              <a:t>and its </a:t>
            </a:r>
            <a:r>
              <a:rPr lang="en-US" altLang="en-US" sz="1800" b="1"/>
              <a:t>values</a:t>
            </a:r>
            <a:r>
              <a:rPr lang="en-US" altLang="en-US" sz="1800"/>
              <a:t> (this can be empty or can be calculated from other columns with a formula)</a:t>
            </a:r>
          </a:p>
          <a:p>
            <a:endParaRPr lang="hu-HU" altLang="en-US" sz="2000"/>
          </a:p>
          <a:p>
            <a:endParaRPr lang="hu-HU" altLang="en-US" sz="2000"/>
          </a:p>
          <a:p>
            <a:endParaRPr lang="hu-HU" altLang="en-US" sz="2000"/>
          </a:p>
          <a:p>
            <a:endParaRPr lang="hu-HU" altLang="en-US" sz="2000"/>
          </a:p>
          <a:p>
            <a:r>
              <a:rPr lang="en-US" altLang="en-US" sz="2000"/>
              <a:t>If we simply define a new column name (df['Year']), it will be moved to the right edge of the table</a:t>
            </a:r>
            <a:endParaRPr lang="hu-HU" altLang="en-US" sz="2000"/>
          </a:p>
          <a:p>
            <a:r>
              <a:rPr lang="hu-HU" altLang="en-US" sz="2000" i="1"/>
              <a:t>column</a:t>
            </a:r>
            <a:r>
              <a:rPr lang="hu-HU" altLang="en-US" sz="2000"/>
              <a:t>.</a:t>
            </a:r>
            <a:r>
              <a:rPr lang="hu-HU" altLang="en-US" sz="2000" b="1"/>
              <a:t>dt.year</a:t>
            </a:r>
            <a:r>
              <a:rPr lang="hu-HU" altLang="en-US" sz="2000"/>
              <a:t>: YEAR of the date in column</a:t>
            </a:r>
          </a:p>
          <a:p>
            <a:r>
              <a:rPr lang="hu-HU" altLang="en-US" sz="2000" i="1"/>
              <a:t>column</a:t>
            </a:r>
            <a:r>
              <a:rPr lang="hu-HU" altLang="en-US" sz="2000"/>
              <a:t>.</a:t>
            </a:r>
            <a:r>
              <a:rPr lang="hu-HU" altLang="en-US" sz="2000" b="1"/>
              <a:t>dt.month</a:t>
            </a:r>
            <a:r>
              <a:rPr lang="hu-HU" altLang="en-US" sz="2000"/>
              <a:t>: MONTH of the date in column</a:t>
            </a:r>
          </a:p>
          <a:p>
            <a:endParaRPr lang="hu-HU" altLang="en-US" sz="1800" i="1"/>
          </a:p>
          <a:p>
            <a:r>
              <a:rPr lang="hu-HU" altLang="en-US" sz="1800" i="1"/>
              <a:t>If we get a </a:t>
            </a:r>
            <a:r>
              <a:rPr lang="hu-HU" altLang="en-US" sz="1800" b="1" i="1"/>
              <a:t>warning</a:t>
            </a:r>
            <a:r>
              <a:rPr lang="hu-HU" altLang="en-US" sz="1800" i="1"/>
              <a:t> for "chained assignment", disable it in advance</a:t>
            </a:r>
            <a:endParaRPr lang="en-US" altLang="en-US" sz="1800" i="1"/>
          </a:p>
        </p:txBody>
      </p:sp>
      <p:sp>
        <p:nvSpPr>
          <p:cNvPr id="44034" name="Title 1">
            <a:extLst>
              <a:ext uri="{FF2B5EF4-FFF2-40B4-BE49-F238E27FC236}">
                <a16:creationId xmlns:a16="http://schemas.microsoft.com/office/drawing/2014/main" id="{9887B897-18B9-9444-3636-E981CD13AB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/>
              <a:t>Adding new columns</a:t>
            </a:r>
            <a:endParaRPr lang="en-US" altLang="en-US"/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86A71A88-2BB7-EBB1-9995-2D52190BB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05817"/>
              </p:ext>
            </p:extLst>
          </p:nvPr>
        </p:nvGraphicFramePr>
        <p:xfrm>
          <a:off x="2214563" y="2654300"/>
          <a:ext cx="8062912" cy="14780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62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4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# insert new column with empty values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df.</a:t>
                      </a:r>
                      <a:r>
                        <a:rPr lang="hu-HU" sz="1700" b="1">
                          <a:latin typeface="Arial" pitchFamily="34" charset="0"/>
                          <a:cs typeface="Arial" pitchFamily="34" charset="0"/>
                        </a:rPr>
                        <a:t>insert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(0, 'Product2', '')</a:t>
                      </a:r>
                      <a:endParaRPr lang="hu-HU" sz="1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57" marB="4565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5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# insert new column to the right edge of table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df['Year'] = df['Date'].</a:t>
                      </a:r>
                      <a:r>
                        <a:rPr lang="hu-HU" sz="1700" b="1">
                          <a:latin typeface="Arial" pitchFamily="34" charset="0"/>
                          <a:cs typeface="Arial" pitchFamily="34" charset="0"/>
                        </a:rPr>
                        <a:t>dt.year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df['Month'] = df['Date'].</a:t>
                      </a:r>
                      <a:r>
                        <a:rPr lang="hu-HU" sz="1700" b="1">
                          <a:latin typeface="Arial" pitchFamily="34" charset="0"/>
                          <a:cs typeface="Arial" pitchFamily="34" charset="0"/>
                        </a:rPr>
                        <a:t>dt.month</a:t>
                      </a:r>
                    </a:p>
                  </a:txBody>
                  <a:tcPr marL="91427" marR="91427" marT="45657" marB="4565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" name="Táblázat 4">
            <a:extLst>
              <a:ext uri="{FF2B5EF4-FFF2-40B4-BE49-F238E27FC236}">
                <a16:creationId xmlns:a16="http://schemas.microsoft.com/office/drawing/2014/main" id="{72E79402-AB93-A20E-DC33-6D6D0BC800AB}"/>
              </a:ext>
            </a:extLst>
          </p:cNvPr>
          <p:cNvGraphicFramePr>
            <a:graphicFrameLocks noGrp="1"/>
          </p:cNvGraphicFramePr>
          <p:nvPr/>
        </p:nvGraphicFramePr>
        <p:xfrm>
          <a:off x="2344739" y="6215063"/>
          <a:ext cx="7932737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>
                          <a:latin typeface="Arial" pitchFamily="34" charset="0"/>
                          <a:cs typeface="Arial" pitchFamily="34" charset="0"/>
                        </a:rPr>
                        <a:t># do not warn for chained assignment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>
                          <a:latin typeface="Arial" pitchFamily="34" charset="0"/>
                          <a:cs typeface="Arial" pitchFamily="34" charset="0"/>
                        </a:rPr>
                        <a:t>pd.</a:t>
                      </a:r>
                      <a:r>
                        <a:rPr lang="en-US" sz="1700" b="1">
                          <a:latin typeface="Arial" pitchFamily="34" charset="0"/>
                          <a:cs typeface="Arial" pitchFamily="34" charset="0"/>
                        </a:rPr>
                        <a:t>options.mode.chained_assignment </a:t>
                      </a:r>
                      <a:r>
                        <a:rPr lang="en-US" sz="1700" b="0">
                          <a:latin typeface="Arial" pitchFamily="34" charset="0"/>
                          <a:cs typeface="Arial" pitchFamily="34" charset="0"/>
                        </a:rPr>
                        <a:t>= None</a:t>
                      </a:r>
                      <a:endParaRPr lang="hu-HU" sz="1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6" marR="91426" marT="45671" marB="4567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1D230BED-F9BB-9A74-5660-CBD82068C1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z="2000" b="1"/>
              <a:t>sort_values</a:t>
            </a:r>
            <a:r>
              <a:rPr lang="hu-HU" altLang="en-US" sz="2000"/>
              <a:t>: Sort the dataframe's rows</a:t>
            </a:r>
          </a:p>
          <a:p>
            <a:endParaRPr lang="hu-HU" altLang="en-US" sz="2000"/>
          </a:p>
          <a:p>
            <a:endParaRPr lang="hu-HU" altLang="en-US" sz="2000"/>
          </a:p>
          <a:p>
            <a:endParaRPr lang="hu-HU" altLang="en-US" sz="2000"/>
          </a:p>
          <a:p>
            <a:endParaRPr lang="hu-HU" altLang="en-US" sz="2000"/>
          </a:p>
          <a:p>
            <a:endParaRPr lang="hu-HU" altLang="en-US" sz="2000"/>
          </a:p>
          <a:p>
            <a:endParaRPr lang="hu-HU" altLang="en-US" sz="2000"/>
          </a:p>
          <a:p>
            <a:r>
              <a:rPr lang="en-US" altLang="en-US" sz="2000"/>
              <a:t>If there are both </a:t>
            </a:r>
            <a:r>
              <a:rPr lang="en-US" altLang="en-US" sz="2000" b="1"/>
              <a:t>numbers and text</a:t>
            </a:r>
            <a:r>
              <a:rPr lang="hu-HU" altLang="en-US" sz="2000" b="1"/>
              <a:t>s </a:t>
            </a:r>
            <a:r>
              <a:rPr lang="en-US" altLang="en-US" sz="2000"/>
              <a:t>in a column, convert it to </a:t>
            </a:r>
            <a:r>
              <a:rPr lang="hu-HU" altLang="en-US" sz="2000"/>
              <a:t>string</a:t>
            </a:r>
            <a:r>
              <a:rPr lang="en-US" altLang="en-US" sz="2000"/>
              <a:t>, otherwise sorting will fail: </a:t>
            </a:r>
            <a:br>
              <a:rPr lang="hu-HU" altLang="en-US" sz="2000"/>
            </a:br>
            <a:r>
              <a:rPr lang="hu-HU" altLang="en-US" sz="2000" i="1"/>
              <a:t>column</a:t>
            </a:r>
            <a:r>
              <a:rPr lang="hu-HU" altLang="en-US" sz="2000"/>
              <a:t>.</a:t>
            </a:r>
            <a:r>
              <a:rPr lang="en-US" altLang="en-US" sz="2000" b="1"/>
              <a:t>astype(str)</a:t>
            </a:r>
            <a:endParaRPr lang="hu-HU" altLang="en-US" sz="2000" b="1"/>
          </a:p>
          <a:p>
            <a:endParaRPr lang="hu-HU" altLang="en-US" sz="2000" b="1"/>
          </a:p>
          <a:p>
            <a:endParaRPr lang="hu-HU" altLang="en-US" sz="2000" b="1"/>
          </a:p>
          <a:p>
            <a:r>
              <a:rPr lang="hu-HU" altLang="en-US" sz="2000"/>
              <a:t>Sort the data by "Date" column in ascending order</a:t>
            </a:r>
            <a:endParaRPr lang="en-US" altLang="en-US" sz="2000"/>
          </a:p>
        </p:txBody>
      </p:sp>
      <p:sp>
        <p:nvSpPr>
          <p:cNvPr id="50178" name="Title 1">
            <a:extLst>
              <a:ext uri="{FF2B5EF4-FFF2-40B4-BE49-F238E27FC236}">
                <a16:creationId xmlns:a16="http://schemas.microsoft.com/office/drawing/2014/main" id="{ED5E391E-B68F-EC14-757A-BCD4BFAC7B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/>
              <a:t>Sorting rows</a:t>
            </a:r>
            <a:endParaRPr lang="en-US" altLang="en-US"/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90E83535-3FF7-876D-B4D8-5D5A5A0BE8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875892"/>
              </p:ext>
            </p:extLst>
          </p:nvPr>
        </p:nvGraphicFramePr>
        <p:xfrm>
          <a:off x="2214479" y="1913333"/>
          <a:ext cx="8061325" cy="1828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6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# sort dataframe rows by column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df = df.</a:t>
                      </a:r>
                      <a:r>
                        <a:rPr lang="hu-HU" sz="1700" b="1">
                          <a:latin typeface="Arial" pitchFamily="34" charset="0"/>
                          <a:cs typeface="Arial" pitchFamily="34" charset="0"/>
                        </a:rPr>
                        <a:t>sort_values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(by = ['Product'])</a:t>
                      </a:r>
                      <a:endParaRPr lang="hu-HU" sz="1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09" marR="91409" marT="45605" marB="4560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1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# sort dataframe rows by column, descending order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df = df.sort_values(by = ['Product'], </a:t>
                      </a:r>
                      <a:r>
                        <a:rPr lang="hu-HU" sz="1700" b="1">
                          <a:latin typeface="Arial" pitchFamily="34" charset="0"/>
                          <a:cs typeface="Arial" pitchFamily="34" charset="0"/>
                        </a:rPr>
                        <a:t>ascending = False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marL="91409" marR="91409" marT="45605" marB="4560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1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# sort dataframe rows by multiple columns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df = df.sort_values(</a:t>
                      </a:r>
                      <a:r>
                        <a:rPr lang="hu-HU" sz="1700" b="1">
                          <a:latin typeface="Arial" pitchFamily="34" charset="0"/>
                          <a:cs typeface="Arial" pitchFamily="34" charset="0"/>
                        </a:rPr>
                        <a:t>by = ['Product', 'Customer']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marL="91409" marR="91409" marT="45605" marB="4560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6E6B4B6-EC3B-84B6-77AF-1ECBDB6A5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751359"/>
              </p:ext>
            </p:extLst>
          </p:nvPr>
        </p:nvGraphicFramePr>
        <p:xfrm>
          <a:off x="2214479" y="4966447"/>
          <a:ext cx="8061325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6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# convert column's data type to string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df['Productid'] = df['Productid'].</a:t>
                      </a:r>
                      <a:r>
                        <a:rPr lang="hu-HU" sz="1700" b="1">
                          <a:latin typeface="Arial" pitchFamily="34" charset="0"/>
                          <a:cs typeface="Arial" pitchFamily="34" charset="0"/>
                        </a:rPr>
                        <a:t>astype(str)</a:t>
                      </a:r>
                    </a:p>
                  </a:txBody>
                  <a:tcPr marL="91409" marR="91409" marT="45644" marB="4564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9919680F-E1E6-3B48-BB08-0DF5F5AC6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3478" y="2375296"/>
            <a:ext cx="1968500" cy="13033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aphicFrame>
        <p:nvGraphicFramePr>
          <p:cNvPr id="2" name="Táblázat 4">
            <a:extLst>
              <a:ext uri="{FF2B5EF4-FFF2-40B4-BE49-F238E27FC236}">
                <a16:creationId xmlns:a16="http://schemas.microsoft.com/office/drawing/2014/main" id="{501D742A-AE1D-4226-651E-3AEFF728D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308274"/>
              </p:ext>
            </p:extLst>
          </p:nvPr>
        </p:nvGraphicFramePr>
        <p:xfrm>
          <a:off x="2214478" y="6059474"/>
          <a:ext cx="8061325" cy="609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6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# sort dataframe rows by column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df = df.</a:t>
                      </a:r>
                      <a:r>
                        <a:rPr lang="hu-HU" sz="1700" b="1">
                          <a:latin typeface="Arial" pitchFamily="34" charset="0"/>
                          <a:cs typeface="Arial" pitchFamily="34" charset="0"/>
                        </a:rPr>
                        <a:t>sort_values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(by = ['Date'])</a:t>
                      </a:r>
                      <a:endParaRPr lang="hu-HU" sz="1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09" marR="91409" marT="45605" marB="4560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410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C5D91201-6B6D-7159-0041-E9C1A05AF6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2641" y="1281953"/>
            <a:ext cx="10813059" cy="538689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i="1"/>
              <a:t>df</a:t>
            </a:r>
            <a:r>
              <a:rPr lang="hu-HU" altLang="en-US"/>
              <a:t>.</a:t>
            </a:r>
            <a:r>
              <a:rPr lang="hu-HU" altLang="en-US" b="1"/>
              <a:t>to_csv</a:t>
            </a:r>
            <a:r>
              <a:rPr lang="hu-HU" altLang="en-US"/>
              <a:t>: </a:t>
            </a:r>
            <a:r>
              <a:rPr lang="en-US" altLang="en-US"/>
              <a:t>Export dataframe to CSV file</a:t>
            </a:r>
          </a:p>
          <a:p>
            <a:pPr lvl="1"/>
            <a:r>
              <a:rPr lang="en-US" altLang="en-US" sz="1800" b="1"/>
              <a:t>index = False</a:t>
            </a:r>
            <a:r>
              <a:rPr lang="en-US" altLang="en-US" sz="1800"/>
              <a:t>: the index should not be included in a separate column</a:t>
            </a:r>
          </a:p>
          <a:p>
            <a:pPr lvl="1"/>
            <a:r>
              <a:rPr lang="en-US" altLang="en-US" sz="1800" b="1"/>
              <a:t>sep</a:t>
            </a:r>
            <a:r>
              <a:rPr lang="en-US" altLang="en-US" sz="1800"/>
              <a:t>: separator</a:t>
            </a:r>
            <a:r>
              <a:rPr lang="hu-HU" altLang="en-US" sz="1800"/>
              <a:t> character</a:t>
            </a:r>
            <a:endParaRPr lang="en-US" altLang="en-US" sz="1800"/>
          </a:p>
          <a:p>
            <a:pPr lvl="1"/>
            <a:r>
              <a:rPr lang="en-US" altLang="en-US" sz="1800" b="1"/>
              <a:t>encoding</a:t>
            </a:r>
            <a:r>
              <a:rPr lang="en-US" altLang="en-US" sz="1800"/>
              <a:t>: encoding</a:t>
            </a:r>
            <a:r>
              <a:rPr lang="hu-HU" altLang="en-US" sz="1800"/>
              <a:t> type</a:t>
            </a:r>
            <a:r>
              <a:rPr lang="en-US" altLang="en-US" sz="1800"/>
              <a:t> (</a:t>
            </a:r>
            <a:r>
              <a:rPr lang="hu-HU" altLang="en-US" sz="1800"/>
              <a:t>if you have</a:t>
            </a:r>
            <a:r>
              <a:rPr lang="en-US" altLang="en-US" sz="1800"/>
              <a:t> accented letters, you should choose </a:t>
            </a:r>
            <a:r>
              <a:rPr lang="hu-HU" altLang="en-US" sz="1800"/>
              <a:t>UTF</a:t>
            </a:r>
            <a:r>
              <a:rPr lang="en-US" altLang="en-US" sz="1800"/>
              <a:t>-</a:t>
            </a:r>
            <a:r>
              <a:rPr lang="hu-HU" altLang="en-US" sz="1800"/>
              <a:t>8</a:t>
            </a:r>
            <a:r>
              <a:rPr lang="en-US" altLang="en-US" sz="1800"/>
              <a:t>)</a:t>
            </a:r>
          </a:p>
        </p:txBody>
      </p:sp>
      <p:sp>
        <p:nvSpPr>
          <p:cNvPr id="45058" name="Title 1">
            <a:extLst>
              <a:ext uri="{FF2B5EF4-FFF2-40B4-BE49-F238E27FC236}">
                <a16:creationId xmlns:a16="http://schemas.microsoft.com/office/drawing/2014/main" id="{41728C31-F86B-2115-6214-20751B097C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/>
              <a:t>Exporting data to CSV files</a:t>
            </a:r>
            <a:endParaRPr lang="en-US" altLang="en-US"/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EFAF0786-6D09-FE64-592F-86117DA9A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250702"/>
              </p:ext>
            </p:extLst>
          </p:nvPr>
        </p:nvGraphicFramePr>
        <p:xfrm>
          <a:off x="1438275" y="3344863"/>
          <a:ext cx="9151938" cy="17002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51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66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# export dataframe to csv file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df.</a:t>
                      </a:r>
                      <a:r>
                        <a:rPr lang="hu-HU" sz="1600" b="1">
                          <a:latin typeface="Arial" pitchFamily="34" charset="0"/>
                          <a:cs typeface="Arial" pitchFamily="34" charset="0"/>
                        </a:rPr>
                        <a:t>to_csv</a:t>
                      </a: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(basepath + '\\' + outputfolder + '\\' + outputfile, index = False, sep = ';', encoding = 'utf-8')</a:t>
                      </a:r>
                      <a:endParaRPr lang="hu-HU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4" marR="91424" marT="45641" marB="4564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37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print('Data cleaning done!')</a:t>
                      </a:r>
                      <a:endParaRPr lang="hu-HU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4" marR="91424" marT="45641" marB="4564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A168FE3-AECC-CE07-EA6D-846A57D84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720" y="5321179"/>
            <a:ext cx="1998561" cy="10937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6A8DC2FA-AD9D-74B0-37A8-BC7A151E1C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/>
              <a:t>At the top of our code </a:t>
            </a:r>
            <a:r>
              <a:rPr lang="hu-HU" altLang="en-US" b="1"/>
              <a:t>insert a cell </a:t>
            </a:r>
            <a:r>
              <a:rPr lang="hu-HU" altLang="en-US"/>
              <a:t>above the first program cell (shortcut key: </a:t>
            </a:r>
            <a:r>
              <a:rPr lang="hu-HU" altLang="en-US" b="1" i="1"/>
              <a:t>A</a:t>
            </a:r>
            <a:r>
              <a:rPr lang="hu-HU" altLang="en-US"/>
              <a:t>)</a:t>
            </a:r>
          </a:p>
          <a:p>
            <a:r>
              <a:rPr lang="hu-HU" altLang="en-US" sz="2000"/>
              <a:t>Type the </a:t>
            </a:r>
            <a:r>
              <a:rPr lang="hu-HU" altLang="en-US" sz="2000" b="1"/>
              <a:t>goal</a:t>
            </a:r>
            <a:r>
              <a:rPr lang="hu-HU" altLang="en-US" sz="2000"/>
              <a:t> of the program as comment</a:t>
            </a:r>
          </a:p>
          <a:p>
            <a:endParaRPr lang="hu-HU" altLang="en-US" sz="2000"/>
          </a:p>
          <a:p>
            <a:endParaRPr lang="hu-HU" altLang="en-US" sz="2000"/>
          </a:p>
          <a:p>
            <a:endParaRPr lang="hu-HU" altLang="en-US" sz="2000"/>
          </a:p>
          <a:p>
            <a:r>
              <a:rPr lang="hu-HU" altLang="en-US" sz="2000"/>
              <a:t>Then in </a:t>
            </a:r>
            <a:r>
              <a:rPr lang="hu-HU" altLang="en-US" sz="2000" b="1"/>
              <a:t>Command</a:t>
            </a:r>
            <a:r>
              <a:rPr lang="hu-HU" altLang="en-US" sz="2000"/>
              <a:t> mode turn this cell to "</a:t>
            </a:r>
            <a:r>
              <a:rPr lang="hu-HU" altLang="en-US" sz="2000" b="1"/>
              <a:t>Markdown</a:t>
            </a:r>
            <a:r>
              <a:rPr lang="hu-HU" altLang="en-US" sz="2000"/>
              <a:t>" </a:t>
            </a:r>
            <a:br>
              <a:rPr lang="hu-HU" altLang="en-US" sz="2000"/>
            </a:br>
            <a:r>
              <a:rPr lang="hu-HU" altLang="en-US" sz="2000"/>
              <a:t>(shortcut key: </a:t>
            </a:r>
            <a:r>
              <a:rPr lang="hu-HU" altLang="en-US" sz="2000" b="1" i="1"/>
              <a:t>M</a:t>
            </a:r>
            <a:r>
              <a:rPr lang="hu-HU" altLang="en-US" sz="2000"/>
              <a:t>), which is an easily formatted text where </a:t>
            </a:r>
            <a:br>
              <a:rPr lang="hu-HU" altLang="en-US" sz="2000"/>
            </a:br>
            <a:r>
              <a:rPr lang="hu-HU" altLang="en-US" sz="2000"/>
              <a:t>we can use headings</a:t>
            </a:r>
          </a:p>
          <a:p>
            <a:pPr lvl="1"/>
            <a:r>
              <a:rPr lang="hu-HU" altLang="en-US" sz="1800"/>
              <a:t>#: Heading1</a:t>
            </a:r>
          </a:p>
          <a:p>
            <a:pPr lvl="1"/>
            <a:r>
              <a:rPr lang="hu-HU" altLang="en-US" sz="1800"/>
              <a:t>##: Heading2 etc.</a:t>
            </a:r>
          </a:p>
          <a:p>
            <a:pPr lvl="1"/>
            <a:endParaRPr lang="hu-HU" altLang="en-US" sz="2000"/>
          </a:p>
          <a:p>
            <a:r>
              <a:rPr lang="hu-HU" altLang="en-US" sz="2000"/>
              <a:t>After you </a:t>
            </a:r>
            <a:r>
              <a:rPr lang="hu-HU" altLang="en-US" sz="2000" b="1"/>
              <a:t>run</a:t>
            </a:r>
            <a:r>
              <a:rPr lang="hu-HU" altLang="en-US" sz="2000"/>
              <a:t> the cell, </a:t>
            </a:r>
            <a:br>
              <a:rPr lang="hu-HU" altLang="en-US" sz="2000"/>
            </a:br>
            <a:r>
              <a:rPr lang="hu-HU" altLang="en-US" sz="2000"/>
              <a:t>it will look like normal text</a:t>
            </a:r>
          </a:p>
          <a:p>
            <a:endParaRPr lang="hu-HU" altLang="en-US" sz="2000"/>
          </a:p>
          <a:p>
            <a:r>
              <a:rPr lang="hu-HU" altLang="en-US" sz="2000"/>
              <a:t>To convert cell back to </a:t>
            </a:r>
            <a:r>
              <a:rPr lang="hu-HU" altLang="en-US" sz="2000" b="1"/>
              <a:t>code</a:t>
            </a:r>
            <a:r>
              <a:rPr lang="hu-HU" altLang="en-US" sz="2000"/>
              <a:t>, in </a:t>
            </a:r>
            <a:r>
              <a:rPr lang="hu-HU" altLang="en-US" sz="2000" b="1"/>
              <a:t>Command</a:t>
            </a:r>
            <a:r>
              <a:rPr lang="hu-HU" altLang="en-US" sz="2000"/>
              <a:t> mode press: </a:t>
            </a:r>
            <a:r>
              <a:rPr lang="hu-HU" altLang="en-US" sz="2000" b="1" i="1"/>
              <a:t>Y</a:t>
            </a:r>
            <a:endParaRPr lang="en-US" altLang="en-US" sz="2000" b="1" i="1"/>
          </a:p>
        </p:txBody>
      </p:sp>
      <p:sp>
        <p:nvSpPr>
          <p:cNvPr id="46082" name="Title 1">
            <a:extLst>
              <a:ext uri="{FF2B5EF4-FFF2-40B4-BE49-F238E27FC236}">
                <a16:creationId xmlns:a16="http://schemas.microsoft.com/office/drawing/2014/main" id="{E3143222-942E-B232-40BE-DA434826B8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/>
              <a:t>Creating a Markdown</a:t>
            </a:r>
            <a:endParaRPr lang="en-US" altLang="en-US"/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CAF06DFA-1E59-F451-F31C-BB137278D9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153202"/>
              </p:ext>
            </p:extLst>
          </p:nvPr>
        </p:nvGraphicFramePr>
        <p:xfrm>
          <a:off x="2055814" y="2297113"/>
          <a:ext cx="8416925" cy="755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1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56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Arial" pitchFamily="34" charset="0"/>
                          <a:cs typeface="Arial" pitchFamily="34" charset="0"/>
                        </a:rPr>
                        <a:t># The goal of the program: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Arial" pitchFamily="34" charset="0"/>
                          <a:cs typeface="Arial" pitchFamily="34" charset="0"/>
                        </a:rPr>
                        <a:t>## - clean the wrongly formatted/structured data</a:t>
                      </a:r>
                    </a:p>
                  </a:txBody>
                  <a:tcPr marL="91416" marR="91416" marT="45655" marB="4565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22B9DFF-2545-1C2F-C312-B3D989BB3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717" y="4393347"/>
            <a:ext cx="4143709" cy="5027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FC3ED1-EEC3-6973-69D1-2187DFC7D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716" y="5188700"/>
            <a:ext cx="4143710" cy="7746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1937D28D-4EC1-862A-4EAF-1C66120926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z="2000"/>
              <a:t>Start a new notebook, and from the </a:t>
            </a:r>
            <a:br>
              <a:rPr lang="hu-HU" altLang="en-US" sz="2000"/>
            </a:br>
            <a:r>
              <a:rPr lang="hu-HU" altLang="en-US" sz="2000"/>
              <a:t>"Clean_data" program move the </a:t>
            </a:r>
            <a:r>
              <a:rPr lang="hu-HU" altLang="en-US" sz="2000" b="1"/>
              <a:t>exporting part </a:t>
            </a:r>
            <a:r>
              <a:rPr lang="hu-HU" altLang="en-US" sz="2000"/>
              <a:t>to it,</a:t>
            </a:r>
            <a:br>
              <a:rPr lang="hu-HU" altLang="en-US" sz="2000"/>
            </a:br>
            <a:r>
              <a:rPr lang="hu-HU" altLang="en-US" sz="2000"/>
              <a:t>organizing this separate task into a separate program</a:t>
            </a:r>
            <a:br>
              <a:rPr lang="hu-HU" altLang="en-US" sz="2000"/>
            </a:br>
            <a:r>
              <a:rPr lang="hu-HU" altLang="en-US" sz="1800" i="1"/>
              <a:t>(we will change "df" to "df_export" which is more specific)</a:t>
            </a:r>
          </a:p>
          <a:p>
            <a:endParaRPr lang="hu-HU" altLang="en-US" sz="2000"/>
          </a:p>
          <a:p>
            <a:endParaRPr lang="hu-HU" altLang="en-US" sz="2000"/>
          </a:p>
          <a:p>
            <a:endParaRPr lang="hu-HU" altLang="en-US" sz="2000" b="1">
              <a:solidFill>
                <a:srgbClr val="6666FF"/>
              </a:solidFill>
            </a:endParaRPr>
          </a:p>
          <a:p>
            <a:r>
              <a:rPr lang="hu-HU" altLang="en-US" sz="2000"/>
              <a:t>Now we have a separate program to do this task with our </a:t>
            </a:r>
            <a:r>
              <a:rPr lang="hu-HU" altLang="en-US" sz="2000" b="1"/>
              <a:t>customized</a:t>
            </a:r>
            <a:r>
              <a:rPr lang="hu-HU" altLang="en-US" sz="2000"/>
              <a:t> parameters</a:t>
            </a:r>
          </a:p>
          <a:p>
            <a:r>
              <a:rPr lang="hu-HU" altLang="en-US" sz="2000"/>
              <a:t>It's a general principle that if we </a:t>
            </a:r>
            <a:r>
              <a:rPr lang="hu-HU" altLang="en-US" sz="2000" b="1"/>
              <a:t>use a task many times repeatedly</a:t>
            </a:r>
            <a:r>
              <a:rPr lang="hu-HU" altLang="en-US" sz="2000"/>
              <a:t>, in different programs, it is worth </a:t>
            </a:r>
            <a:r>
              <a:rPr lang="hu-HU" altLang="en-US" sz="2000" b="1"/>
              <a:t>organizing it into a separate program</a:t>
            </a:r>
            <a:r>
              <a:rPr lang="hu-HU" altLang="en-US" sz="2000"/>
              <a:t>, so we can reuse it anytime, anywhere</a:t>
            </a:r>
          </a:p>
          <a:p>
            <a:endParaRPr lang="hu-HU" altLang="en-US" sz="2000"/>
          </a:p>
          <a:p>
            <a:r>
              <a:rPr lang="hu-HU" altLang="en-US" sz="2000"/>
              <a:t>Organize also the </a:t>
            </a:r>
            <a:r>
              <a:rPr lang="hu-HU" altLang="en-US" sz="2000" b="1"/>
              <a:t>data reading </a:t>
            </a:r>
            <a:r>
              <a:rPr lang="hu-HU" altLang="en-US" sz="2000"/>
              <a:t>part into a new</a:t>
            </a:r>
            <a:br>
              <a:rPr lang="hu-HU" altLang="en-US" sz="2000"/>
            </a:br>
            <a:r>
              <a:rPr lang="hu-HU" altLang="en-US" sz="2000"/>
              <a:t>"</a:t>
            </a:r>
            <a:r>
              <a:rPr lang="hu-HU" altLang="en-US" sz="2000" b="1"/>
              <a:t>Read_csv</a:t>
            </a:r>
            <a:r>
              <a:rPr lang="hu-HU" altLang="en-US" sz="2000"/>
              <a:t>" program</a:t>
            </a:r>
          </a:p>
          <a:p>
            <a:endParaRPr lang="hu-HU" altLang="en-US" sz="2000"/>
          </a:p>
          <a:p>
            <a:endParaRPr lang="hu-HU" altLang="en-US" sz="2000"/>
          </a:p>
          <a:p>
            <a:endParaRPr lang="hu-HU" altLang="en-US" sz="2000"/>
          </a:p>
          <a:p>
            <a:endParaRPr lang="hu-HU" altLang="en-US" sz="2000"/>
          </a:p>
          <a:p>
            <a:endParaRPr lang="en-US" altLang="en-US" sz="2000"/>
          </a:p>
        </p:txBody>
      </p:sp>
      <p:sp>
        <p:nvSpPr>
          <p:cNvPr id="47106" name="Title 1">
            <a:extLst>
              <a:ext uri="{FF2B5EF4-FFF2-40B4-BE49-F238E27FC236}">
                <a16:creationId xmlns:a16="http://schemas.microsoft.com/office/drawing/2014/main" id="{2A0053F7-F6B1-453D-AB58-3B1F4EBD3B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z="2800"/>
              <a:t>Tasks can be organized to separate programs</a:t>
            </a:r>
            <a:endParaRPr lang="en-US" altLang="en-US" sz="2800"/>
          </a:p>
        </p:txBody>
      </p:sp>
      <p:graphicFrame>
        <p:nvGraphicFramePr>
          <p:cNvPr id="6" name="Táblázat 4">
            <a:extLst>
              <a:ext uri="{FF2B5EF4-FFF2-40B4-BE49-F238E27FC236}">
                <a16:creationId xmlns:a16="http://schemas.microsoft.com/office/drawing/2014/main" id="{195A597A-949C-B855-6F15-0F4A5A4D2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276248"/>
              </p:ext>
            </p:extLst>
          </p:nvPr>
        </p:nvGraphicFramePr>
        <p:xfrm>
          <a:off x="2308958" y="4956273"/>
          <a:ext cx="7901841" cy="3656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01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99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print("Exported to CSV!")</a:t>
                      </a:r>
                      <a:endParaRPr lang="hu-HU" sz="1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5" marR="91435" marT="45652" marB="4565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áblázat 6">
            <a:extLst>
              <a:ext uri="{FF2B5EF4-FFF2-40B4-BE49-F238E27FC236}">
                <a16:creationId xmlns:a16="http://schemas.microsoft.com/office/drawing/2014/main" id="{0E5E5FAF-F68C-E6C1-105A-E1A23C8FE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439279"/>
              </p:ext>
            </p:extLst>
          </p:nvPr>
        </p:nvGraphicFramePr>
        <p:xfrm>
          <a:off x="2308958" y="2626137"/>
          <a:ext cx="7901841" cy="914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01841">
                  <a:extLst>
                    <a:ext uri="{9D8B030D-6E8A-4147-A177-3AD203B41FA5}">
                      <a16:colId xmlns:a16="http://schemas.microsoft.com/office/drawing/2014/main" val="3457760377"/>
                    </a:ext>
                  </a:extLst>
                </a:gridCol>
              </a:tblGrid>
              <a:tr h="914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# export dataframe to csv file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df_export</a:t>
                      </a:r>
                      <a:r>
                        <a:rPr lang="hu-HU" sz="1800" b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.to_csv(basepath + '\\' + outputfolder + '\\' + outputfile, index = False, sep = ';', encoding = 'utf-8')</a:t>
                      </a:r>
                      <a:endParaRPr lang="hu-HU" sz="1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5" marR="91435" marT="45652" marB="45652"/>
                </a:tc>
                <a:extLst>
                  <a:ext uri="{0D108BD9-81ED-4DB2-BD59-A6C34878D82A}">
                    <a16:rowId xmlns:a16="http://schemas.microsoft.com/office/drawing/2014/main" val="93429912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708DAFE-214F-27B3-C94B-5157F71A0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583" y="1279190"/>
            <a:ext cx="2629128" cy="3962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208716-5053-A45E-0D03-7D332F489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7950" y="5433840"/>
            <a:ext cx="1732761" cy="2965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182048-FB31-0E7E-42E7-6EC0D996F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5874" y="5842330"/>
            <a:ext cx="6334987" cy="91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647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>
            <a:extLst>
              <a:ext uri="{FF2B5EF4-FFF2-40B4-BE49-F238E27FC236}">
                <a16:creationId xmlns:a16="http://schemas.microsoft.com/office/drawing/2014/main" id="{7759D2DE-89AD-8260-BFA9-07E958916A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/>
              <a:t>Start a new notebook</a:t>
            </a:r>
          </a:p>
          <a:p>
            <a:endParaRPr lang="hu-HU" altLang="en-US"/>
          </a:p>
          <a:p>
            <a:r>
              <a:rPr lang="en-US" altLang="en-US"/>
              <a:t>"</a:t>
            </a:r>
            <a:r>
              <a:rPr lang="en-US" altLang="en-US" b="1"/>
              <a:t>PANDAS</a:t>
            </a:r>
            <a:r>
              <a:rPr lang="en-US" altLang="en-US"/>
              <a:t>" is a library for Python</a:t>
            </a:r>
            <a:r>
              <a:rPr lang="hu-HU" altLang="en-US"/>
              <a:t> for </a:t>
            </a:r>
            <a:r>
              <a:rPr lang="en-US" altLang="en-US"/>
              <a:t>analy</a:t>
            </a:r>
            <a:r>
              <a:rPr lang="hu-HU" altLang="en-US"/>
              <a:t>zing, transforming, filtering, cleaning data tables:</a:t>
            </a:r>
            <a:br>
              <a:rPr lang="hu-HU" altLang="en-US"/>
            </a:br>
            <a:r>
              <a:rPr lang="hu-HU" altLang="en-US">
                <a:hlinkClick r:id="rId2"/>
              </a:rPr>
              <a:t>https://pandas.pydata.org/docs/reference/index.html</a:t>
            </a:r>
            <a:endParaRPr lang="hu-HU" altLang="en-US"/>
          </a:p>
          <a:p>
            <a:endParaRPr lang="en-US" altLang="en-US"/>
          </a:p>
          <a:p>
            <a:r>
              <a:rPr lang="en-US" altLang="en-US"/>
              <a:t>Libraries can be "called" into the code like this: </a:t>
            </a:r>
            <a:r>
              <a:rPr lang="en-US" altLang="en-US" b="1"/>
              <a:t>import</a:t>
            </a:r>
            <a:r>
              <a:rPr lang="en-US" altLang="en-US"/>
              <a:t> ……</a:t>
            </a:r>
          </a:p>
          <a:p>
            <a:r>
              <a:rPr lang="en-US" altLang="en-US" b="1"/>
              <a:t>as</a:t>
            </a:r>
            <a:r>
              <a:rPr lang="en-US" altLang="en-US"/>
              <a:t> …… -</a:t>
            </a:r>
            <a:r>
              <a:rPr lang="hu-HU" altLang="en-US"/>
              <a:t>&gt;</a:t>
            </a:r>
            <a:r>
              <a:rPr lang="en-US" altLang="en-US"/>
              <a:t> we can give it an abbreviated name</a:t>
            </a:r>
            <a:r>
              <a:rPr lang="hu-HU" altLang="en-US"/>
              <a:t> (alias)</a:t>
            </a:r>
            <a:r>
              <a:rPr lang="en-US" altLang="en-US"/>
              <a:t>, which can be easier to type later in the code</a:t>
            </a:r>
          </a:p>
        </p:txBody>
      </p:sp>
      <p:sp>
        <p:nvSpPr>
          <p:cNvPr id="31753" name="Title 1">
            <a:extLst>
              <a:ext uri="{FF2B5EF4-FFF2-40B4-BE49-F238E27FC236}">
                <a16:creationId xmlns:a16="http://schemas.microsoft.com/office/drawing/2014/main" id="{2A83BC39-AA9F-85EA-0259-14087A3D9A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/>
              <a:t>The Pandas library</a:t>
            </a:r>
            <a:endParaRPr lang="en-US" altLang="en-US"/>
          </a:p>
        </p:txBody>
      </p:sp>
      <p:graphicFrame>
        <p:nvGraphicFramePr>
          <p:cNvPr id="6" name="Táblázat 4">
            <a:extLst>
              <a:ext uri="{FF2B5EF4-FFF2-40B4-BE49-F238E27FC236}">
                <a16:creationId xmlns:a16="http://schemas.microsoft.com/office/drawing/2014/main" id="{E2346006-D91D-4AB0-1F7A-3A0DC4B4A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499294"/>
              </p:ext>
            </p:extLst>
          </p:nvPr>
        </p:nvGraphicFramePr>
        <p:xfrm>
          <a:off x="2159000" y="4217865"/>
          <a:ext cx="8051800" cy="11890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5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890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>
                          <a:latin typeface="Arial" pitchFamily="34" charset="0"/>
                          <a:cs typeface="Arial" pitchFamily="34" charset="0"/>
                        </a:rPr>
                        <a:t># 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import the pandas data analysis library</a:t>
                      </a:r>
                      <a:endParaRPr lang="pt-BR" sz="18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>
                          <a:solidFill>
                            <a:srgbClr val="2BB10B"/>
                          </a:solidFill>
                          <a:latin typeface="Arial" pitchFamily="34" charset="0"/>
                          <a:cs typeface="Arial" pitchFamily="34" charset="0"/>
                        </a:rPr>
                        <a:t>import</a:t>
                      </a:r>
                      <a:r>
                        <a:rPr lang="pt-BR" sz="1800" b="0">
                          <a:latin typeface="Arial" pitchFamily="34" charset="0"/>
                          <a:cs typeface="Arial" pitchFamily="34" charset="0"/>
                        </a:rPr>
                        <a:t> pandas </a:t>
                      </a:r>
                      <a:r>
                        <a:rPr lang="pt-BR" sz="1800" b="1">
                          <a:solidFill>
                            <a:srgbClr val="2BB10B"/>
                          </a:solidFill>
                          <a:latin typeface="Arial" pitchFamily="34" charset="0"/>
                          <a:cs typeface="Arial" pitchFamily="34" charset="0"/>
                        </a:rPr>
                        <a:t>as</a:t>
                      </a:r>
                      <a:r>
                        <a:rPr lang="pt-BR" sz="1800" b="0">
                          <a:latin typeface="Arial" pitchFamily="34" charset="0"/>
                          <a:cs typeface="Arial" pitchFamily="34" charset="0"/>
                        </a:rPr>
                        <a:t> pd</a:t>
                      </a:r>
                      <a:endParaRPr lang="hu-HU" sz="1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6" marR="91436" marT="45662" marB="4566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EE7393A-6901-339A-6E99-9BA24B291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1760" y="1245339"/>
            <a:ext cx="2385267" cy="4115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1937D28D-4EC1-862A-4EAF-1C66120926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z="2000"/>
              <a:t>In</a:t>
            </a:r>
            <a:r>
              <a:rPr lang="en-US" altLang="en-US" sz="2000"/>
              <a:t> </a:t>
            </a:r>
            <a:r>
              <a:rPr lang="hu-HU" altLang="en-US" sz="2000"/>
              <a:t>"</a:t>
            </a:r>
            <a:r>
              <a:rPr lang="en-US" altLang="en-US" sz="2000" b="1"/>
              <a:t>Clean_data.ipynb</a:t>
            </a:r>
            <a:r>
              <a:rPr lang="hu-HU" altLang="en-US" sz="2000"/>
              <a:t>"</a:t>
            </a:r>
            <a:r>
              <a:rPr lang="en-US" altLang="en-US" sz="2000"/>
              <a:t> let's convert these </a:t>
            </a:r>
            <a:br>
              <a:rPr lang="hu-HU" altLang="en-US" sz="2000"/>
            </a:br>
            <a:r>
              <a:rPr lang="hu-HU" altLang="en-US" sz="2000"/>
              <a:t>lines </a:t>
            </a:r>
            <a:r>
              <a:rPr lang="en-US" altLang="en-US" sz="2000"/>
              <a:t>to comments</a:t>
            </a:r>
            <a:r>
              <a:rPr lang="hu-HU" altLang="en-US" sz="2000"/>
              <a:t> (</a:t>
            </a:r>
            <a:r>
              <a:rPr lang="hu-HU" altLang="en-US" sz="2000" b="1"/>
              <a:t>CTRL + /</a:t>
            </a:r>
            <a:r>
              <a:rPr lang="hu-HU" altLang="en-US" sz="2000"/>
              <a:t>), then </a:t>
            </a:r>
            <a:br>
              <a:rPr lang="hu-HU" altLang="en-US" sz="2000"/>
            </a:br>
            <a:r>
              <a:rPr lang="hu-HU" altLang="en-US" sz="2000"/>
              <a:t>save the notebook</a:t>
            </a:r>
          </a:p>
          <a:p>
            <a:r>
              <a:rPr lang="hu-HU" altLang="en-US" sz="2000"/>
              <a:t>Start a new notebook, and </a:t>
            </a:r>
            <a:r>
              <a:rPr lang="hu-HU" altLang="en-US" sz="2000" b="1"/>
              <a:t>copy-paste</a:t>
            </a:r>
            <a:r>
              <a:rPr lang="hu-HU" altLang="en-US" sz="2000"/>
              <a:t> basepath,</a:t>
            </a:r>
            <a:br>
              <a:rPr lang="hu-HU" altLang="en-US" sz="2000"/>
            </a:br>
            <a:r>
              <a:rPr lang="hu-HU" altLang="en-US" sz="2000"/>
              <a:t>input/output folder &amp; file data, so that it will be</a:t>
            </a:r>
            <a:br>
              <a:rPr lang="hu-HU" altLang="en-US" sz="2000"/>
            </a:br>
            <a:r>
              <a:rPr lang="hu-HU" altLang="en-US" sz="2000"/>
              <a:t>easy to change them later</a:t>
            </a:r>
          </a:p>
          <a:p>
            <a:endParaRPr lang="hu-HU" altLang="en-US" sz="2000"/>
          </a:p>
          <a:p>
            <a:endParaRPr lang="hu-HU" altLang="en-US" sz="2000"/>
          </a:p>
          <a:p>
            <a:r>
              <a:rPr lang="hu-HU" altLang="en-US" sz="2000" b="1">
                <a:solidFill>
                  <a:srgbClr val="6666FF"/>
                </a:solidFill>
              </a:rPr>
              <a:t>%</a:t>
            </a:r>
            <a:r>
              <a:rPr lang="hu-HU" altLang="en-US" sz="2000" b="1"/>
              <a:t>run </a:t>
            </a:r>
            <a:r>
              <a:rPr lang="hu-HU" altLang="en-US" sz="2000" b="1" i="1"/>
              <a:t>programname.ipynb</a:t>
            </a:r>
            <a:r>
              <a:rPr lang="hu-HU" altLang="en-US" sz="2000"/>
              <a:t>: </a:t>
            </a:r>
            <a:r>
              <a:rPr lang="en-US" altLang="en-US" sz="2000"/>
              <a:t>Run another Jupyter Notebook program</a:t>
            </a:r>
            <a:endParaRPr lang="hu-HU" altLang="en-US" sz="2000"/>
          </a:p>
          <a:p>
            <a:endParaRPr lang="hu-HU" altLang="en-US" sz="2000"/>
          </a:p>
          <a:p>
            <a:endParaRPr lang="hu-HU" altLang="en-US" sz="2000"/>
          </a:p>
          <a:p>
            <a:endParaRPr lang="hu-HU" altLang="en-US" sz="2000"/>
          </a:p>
          <a:p>
            <a:endParaRPr lang="hu-HU" altLang="en-US" sz="2000"/>
          </a:p>
          <a:p>
            <a:endParaRPr lang="hu-HU" altLang="en-US" sz="2000"/>
          </a:p>
          <a:p>
            <a:endParaRPr lang="hu-HU" altLang="en-US" sz="2000"/>
          </a:p>
          <a:p>
            <a:endParaRPr lang="hu-HU" altLang="en-US" sz="2000"/>
          </a:p>
          <a:p>
            <a:endParaRPr lang="hu-HU" altLang="en-US" sz="2000"/>
          </a:p>
          <a:p>
            <a:endParaRPr lang="en-US" altLang="en-US" sz="2000"/>
          </a:p>
        </p:txBody>
      </p:sp>
      <p:sp>
        <p:nvSpPr>
          <p:cNvPr id="47106" name="Title 1">
            <a:extLst>
              <a:ext uri="{FF2B5EF4-FFF2-40B4-BE49-F238E27FC236}">
                <a16:creationId xmlns:a16="http://schemas.microsoft.com/office/drawing/2014/main" id="{2A0053F7-F6B1-453D-AB58-3B1F4EBD3B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/>
              <a:t>Running other Python programs 1.</a:t>
            </a:r>
            <a:endParaRPr lang="en-US" altLang="en-US"/>
          </a:p>
        </p:txBody>
      </p:sp>
      <p:graphicFrame>
        <p:nvGraphicFramePr>
          <p:cNvPr id="6" name="Táblázat 4">
            <a:extLst>
              <a:ext uri="{FF2B5EF4-FFF2-40B4-BE49-F238E27FC236}">
                <a16:creationId xmlns:a16="http://schemas.microsoft.com/office/drawing/2014/main" id="{195A597A-949C-B855-6F15-0F4A5A4D2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88693"/>
              </p:ext>
            </p:extLst>
          </p:nvPr>
        </p:nvGraphicFramePr>
        <p:xfrm>
          <a:off x="2308960" y="4536029"/>
          <a:ext cx="7901841" cy="2194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01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99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# Run another program in the same folder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1">
                          <a:solidFill>
                            <a:srgbClr val="6666FF"/>
                          </a:solidFill>
                          <a:latin typeface="Arial" pitchFamily="34" charset="0"/>
                          <a:cs typeface="Arial" pitchFamily="34" charset="0"/>
                        </a:rPr>
                        <a:t>%</a:t>
                      </a:r>
                      <a:r>
                        <a:rPr lang="hu-HU" sz="1800" b="1">
                          <a:latin typeface="Arial" pitchFamily="34" charset="0"/>
                          <a:cs typeface="Arial" pitchFamily="34" charset="0"/>
                        </a:rPr>
                        <a:t>run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hu-HU" sz="1800" b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Read_csv.ipynb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1">
                          <a:solidFill>
                            <a:srgbClr val="6666FF"/>
                          </a:solidFill>
                          <a:latin typeface="Arial" pitchFamily="34" charset="0"/>
                          <a:cs typeface="Arial" pitchFamily="34" charset="0"/>
                        </a:rPr>
                        <a:t>%</a:t>
                      </a:r>
                      <a:r>
                        <a:rPr lang="hu-HU" sz="1800" b="1">
                          <a:latin typeface="Arial" pitchFamily="34" charset="0"/>
                          <a:cs typeface="Arial" pitchFamily="34" charset="0"/>
                        </a:rPr>
                        <a:t>run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 Clean_data.ipynb</a:t>
                      </a:r>
                    </a:p>
                  </a:txBody>
                  <a:tcPr marL="91435" marR="91435" marT="45652" marB="4565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9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# Run another program one folder level down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1">
                          <a:solidFill>
                            <a:srgbClr val="6666FF"/>
                          </a:solidFill>
                          <a:latin typeface="Arial" pitchFamily="34" charset="0"/>
                          <a:cs typeface="Arial" pitchFamily="34" charset="0"/>
                        </a:rPr>
                        <a:t>%</a:t>
                      </a:r>
                      <a:r>
                        <a:rPr lang="hu-HU" sz="1800" b="1">
                          <a:latin typeface="Arial" pitchFamily="34" charset="0"/>
                          <a:cs typeface="Arial" pitchFamily="34" charset="0"/>
                        </a:rPr>
                        <a:t>run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 \</a:t>
                      </a:r>
                      <a:r>
                        <a:rPr lang="hu-HU" sz="1800" b="0" i="1">
                          <a:latin typeface="Arial" pitchFamily="34" charset="0"/>
                          <a:cs typeface="Arial" pitchFamily="34" charset="0"/>
                        </a:rPr>
                        <a:t>Subfoldername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\</a:t>
                      </a:r>
                      <a:r>
                        <a:rPr lang="hu-HU" sz="1800" b="0" i="1">
                          <a:latin typeface="Arial" pitchFamily="34" charset="0"/>
                          <a:cs typeface="Arial" pitchFamily="34" charset="0"/>
                        </a:rPr>
                        <a:t>Programname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.ipynb</a:t>
                      </a:r>
                    </a:p>
                  </a:txBody>
                  <a:tcPr marL="91435" marR="91435" marT="45652" marB="4565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8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# Run another program one folder level up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1">
                          <a:solidFill>
                            <a:srgbClr val="6666FF"/>
                          </a:solidFill>
                          <a:latin typeface="Arial" pitchFamily="34" charset="0"/>
                          <a:cs typeface="Arial" pitchFamily="34" charset="0"/>
                        </a:rPr>
                        <a:t>%</a:t>
                      </a:r>
                      <a:r>
                        <a:rPr lang="hu-HU" sz="1800" b="1">
                          <a:latin typeface="Arial" pitchFamily="34" charset="0"/>
                          <a:cs typeface="Arial" pitchFamily="34" charset="0"/>
                        </a:rPr>
                        <a:t>run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 ..\</a:t>
                      </a:r>
                      <a:r>
                        <a:rPr lang="hu-HU" sz="1800" b="0" i="1">
                          <a:latin typeface="Arial" pitchFamily="34" charset="0"/>
                          <a:cs typeface="Arial" pitchFamily="34" charset="0"/>
                        </a:rPr>
                        <a:t>Programname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.ipynb</a:t>
                      </a:r>
                    </a:p>
                  </a:txBody>
                  <a:tcPr marL="91435" marR="91435" marT="45652" marB="4565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0B01673-8E9B-2F39-F0AC-FDF041F51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0021" y="2224122"/>
            <a:ext cx="2047875" cy="447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9E1A96-1D8C-00E9-0DD5-DAC3F4ED6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452" y="1291480"/>
            <a:ext cx="2875506" cy="8429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E6873C-D86A-9B01-1430-939114DB03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331" y="2794149"/>
            <a:ext cx="3520745" cy="108213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1937D28D-4EC1-862A-4EAF-1C66120926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z="2000"/>
              <a:t>When we run all "Slicing" program, we will see all the outputs from the "</a:t>
            </a:r>
            <a:r>
              <a:rPr lang="en-US" altLang="en-US" sz="2000" b="1"/>
              <a:t>Clean_data.ipynb</a:t>
            </a:r>
            <a:r>
              <a:rPr lang="hu-HU" altLang="en-US" sz="2000"/>
              <a:t>"</a:t>
            </a:r>
            <a:r>
              <a:rPr lang="en-US" altLang="en-US" sz="2000"/>
              <a:t> </a:t>
            </a:r>
            <a:r>
              <a:rPr lang="hu-HU" altLang="en-US" sz="2000"/>
              <a:t>where we used print()</a:t>
            </a:r>
          </a:p>
          <a:p>
            <a:r>
              <a:rPr lang="hu-HU" altLang="en-US" sz="2000"/>
              <a:t>Go back to "</a:t>
            </a:r>
            <a:r>
              <a:rPr lang="en-US" altLang="en-US" sz="2000" b="1"/>
              <a:t>Clean_data.ipynb</a:t>
            </a:r>
            <a:r>
              <a:rPr lang="hu-HU" altLang="en-US" sz="2000"/>
              <a:t>"</a:t>
            </a:r>
            <a:r>
              <a:rPr lang="en-US" altLang="en-US" sz="2000"/>
              <a:t> </a:t>
            </a:r>
            <a:r>
              <a:rPr lang="hu-HU" altLang="en-US" sz="2000"/>
              <a:t>and </a:t>
            </a:r>
            <a:r>
              <a:rPr lang="en-US" altLang="en-US" sz="2000"/>
              <a:t>let's convert these </a:t>
            </a:r>
            <a:br>
              <a:rPr lang="hu-HU" altLang="en-US" sz="2000"/>
            </a:br>
            <a:r>
              <a:rPr lang="hu-HU" altLang="en-US" sz="2000"/>
              <a:t>lines </a:t>
            </a:r>
            <a:r>
              <a:rPr lang="en-US" altLang="en-US" sz="2000"/>
              <a:t>to comments</a:t>
            </a:r>
            <a:r>
              <a:rPr lang="hu-HU" altLang="en-US" sz="2000"/>
              <a:t> (</a:t>
            </a:r>
            <a:r>
              <a:rPr lang="hu-HU" altLang="en-US" sz="2000" b="1"/>
              <a:t>CTRL + /</a:t>
            </a:r>
            <a:r>
              <a:rPr lang="hu-HU" altLang="en-US" sz="2000"/>
              <a:t>), then </a:t>
            </a:r>
            <a:br>
              <a:rPr lang="hu-HU" altLang="en-US" sz="2000"/>
            </a:br>
            <a:r>
              <a:rPr lang="hu-HU" altLang="en-US" sz="2000"/>
              <a:t>save the notebook</a:t>
            </a:r>
          </a:p>
          <a:p>
            <a:endParaRPr lang="hu-HU" altLang="en-US" sz="2000"/>
          </a:p>
          <a:p>
            <a:endParaRPr lang="hu-HU" altLang="en-US" sz="2000"/>
          </a:p>
          <a:p>
            <a:endParaRPr lang="hu-HU" altLang="en-US" sz="2000"/>
          </a:p>
          <a:p>
            <a:endParaRPr lang="hu-HU" altLang="en-US" sz="2000"/>
          </a:p>
          <a:p>
            <a:endParaRPr lang="hu-HU" altLang="en-US" sz="2000"/>
          </a:p>
          <a:p>
            <a:r>
              <a:rPr lang="hu-HU" altLang="en-US" sz="2000"/>
              <a:t>Only the last user notification should </a:t>
            </a:r>
            <a:br>
              <a:rPr lang="hu-HU" altLang="en-US" sz="2000"/>
            </a:br>
            <a:r>
              <a:rPr lang="hu-HU" altLang="en-US" sz="2000"/>
              <a:t>remain</a:t>
            </a:r>
          </a:p>
          <a:p>
            <a:endParaRPr lang="hu-HU" altLang="en-US" sz="2000"/>
          </a:p>
          <a:p>
            <a:r>
              <a:rPr lang="hu-HU" altLang="en-US" sz="2000"/>
              <a:t>Now if we run all "Slicing" program,</a:t>
            </a:r>
            <a:br>
              <a:rPr lang="hu-HU" altLang="en-US" sz="2000"/>
            </a:br>
            <a:r>
              <a:rPr lang="hu-HU" altLang="en-US" sz="2000"/>
              <a:t>we can see only the last message</a:t>
            </a:r>
            <a:endParaRPr lang="en-US" altLang="en-US" sz="2000"/>
          </a:p>
        </p:txBody>
      </p:sp>
      <p:sp>
        <p:nvSpPr>
          <p:cNvPr id="47106" name="Title 1">
            <a:extLst>
              <a:ext uri="{FF2B5EF4-FFF2-40B4-BE49-F238E27FC236}">
                <a16:creationId xmlns:a16="http://schemas.microsoft.com/office/drawing/2014/main" id="{2A0053F7-F6B1-453D-AB58-3B1F4EBD3B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/>
              <a:t>Running other Python programs 2.</a:t>
            </a:r>
            <a:endParaRPr lang="en-US" altLang="en-US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8C400E19-ABD9-6BD1-9873-8EAD41AC6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154" y="2958001"/>
            <a:ext cx="2978820" cy="17290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CB25271A-7567-B2BB-B725-3B3B21F77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903" y="2630778"/>
            <a:ext cx="1950503" cy="17290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1BA2A102-8014-3ACE-65C1-405C6175B0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2155" y="4687051"/>
            <a:ext cx="2988540" cy="7923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4150B78D-0293-688E-67B6-E1D8712112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9193" y="5708651"/>
            <a:ext cx="3111503" cy="909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60928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927BC047-EA35-3CDB-1868-86FE367876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/>
              <a:t>After sorting a dataframe, the </a:t>
            </a:r>
            <a:r>
              <a:rPr lang="hu-HU" altLang="en-US" b="1"/>
              <a:t>index </a:t>
            </a:r>
            <a:br>
              <a:rPr lang="hu-HU" altLang="en-US" b="1"/>
            </a:br>
            <a:r>
              <a:rPr lang="hu-HU" altLang="en-US" b="1"/>
              <a:t>numbers will be mixed</a:t>
            </a:r>
            <a:r>
              <a:rPr lang="hu-HU" altLang="en-US"/>
              <a:t> </a:t>
            </a:r>
          </a:p>
          <a:p>
            <a:endParaRPr lang="hu-HU" altLang="en-US" b="1"/>
          </a:p>
          <a:p>
            <a:r>
              <a:rPr lang="en-US" altLang="en-US" b="1"/>
              <a:t>reset_index</a:t>
            </a:r>
            <a:r>
              <a:rPr lang="en-US" altLang="en-US"/>
              <a:t>: Reset the index</a:t>
            </a:r>
          </a:p>
          <a:p>
            <a:pPr lvl="1"/>
            <a:r>
              <a:rPr lang="en-US" altLang="en-US" sz="1800" b="1"/>
              <a:t>drop = True</a:t>
            </a:r>
            <a:r>
              <a:rPr lang="en-US" altLang="en-US" sz="1800"/>
              <a:t>: </a:t>
            </a:r>
            <a:r>
              <a:rPr lang="hu-HU" altLang="en-US" sz="1800"/>
              <a:t>Drops the old index (</a:t>
            </a:r>
            <a:r>
              <a:rPr lang="en-US" altLang="en-US" sz="1800"/>
              <a:t>If not </a:t>
            </a:r>
            <a:r>
              <a:rPr lang="hu-HU" altLang="en-US" sz="1800"/>
              <a:t>used</a:t>
            </a:r>
            <a:r>
              <a:rPr lang="en-US" altLang="en-US" sz="1800"/>
              <a:t>, the old index </a:t>
            </a:r>
            <a:r>
              <a:rPr lang="hu-HU" altLang="en-US" sz="1800"/>
              <a:t>will be</a:t>
            </a:r>
            <a:r>
              <a:rPr lang="en-US" altLang="en-US" sz="1800"/>
              <a:t> inserted into a new, separate column</a:t>
            </a:r>
            <a:r>
              <a:rPr lang="hu-HU" altLang="en-US" sz="1800"/>
              <a:t>)</a:t>
            </a:r>
          </a:p>
          <a:p>
            <a:endParaRPr lang="hu-HU" altLang="en-US" sz="2000"/>
          </a:p>
          <a:p>
            <a:r>
              <a:rPr lang="hu-HU" altLang="en-US" sz="2000" b="1"/>
              <a:t>Open</a:t>
            </a:r>
            <a:r>
              <a:rPr lang="hu-HU" altLang="en-US" sz="2000"/>
              <a:t> "Clean_data" program and </a:t>
            </a:r>
            <a:br>
              <a:rPr lang="hu-HU" altLang="en-US" sz="2000"/>
            </a:br>
            <a:r>
              <a:rPr lang="hu-HU" altLang="en-US" sz="2000" b="1"/>
              <a:t>reset</a:t>
            </a:r>
            <a:r>
              <a:rPr lang="hu-HU" altLang="en-US" sz="2000"/>
              <a:t> </a:t>
            </a:r>
            <a:r>
              <a:rPr lang="hu-HU" altLang="en-US" sz="2000" b="1"/>
              <a:t>index</a:t>
            </a:r>
            <a:r>
              <a:rPr lang="hu-HU" altLang="en-US" sz="2000"/>
              <a:t> after sorting rows</a:t>
            </a:r>
          </a:p>
          <a:p>
            <a:pPr lvl="1"/>
            <a:endParaRPr lang="hu-HU" altLang="en-US" sz="2000"/>
          </a:p>
          <a:p>
            <a:pPr lvl="1"/>
            <a:endParaRPr lang="hu-HU" altLang="en-US" sz="2000"/>
          </a:p>
          <a:p>
            <a:pPr lvl="1"/>
            <a:endParaRPr lang="hu-HU" altLang="en-US" sz="2000"/>
          </a:p>
          <a:p>
            <a:pPr lvl="1"/>
            <a:endParaRPr lang="en-US" altLang="en-US" sz="2000"/>
          </a:p>
        </p:txBody>
      </p:sp>
      <p:sp>
        <p:nvSpPr>
          <p:cNvPr id="52226" name="Title 1">
            <a:extLst>
              <a:ext uri="{FF2B5EF4-FFF2-40B4-BE49-F238E27FC236}">
                <a16:creationId xmlns:a16="http://schemas.microsoft.com/office/drawing/2014/main" id="{6ED4DBD7-90DB-D288-EC92-7EDECEAF43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/>
              <a:t>Resetting the index</a:t>
            </a:r>
            <a:endParaRPr lang="en-US" altLang="en-US"/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70B4888C-0F37-2DEE-F55F-94BACFB31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147801"/>
              </p:ext>
            </p:extLst>
          </p:nvPr>
        </p:nvGraphicFramePr>
        <p:xfrm>
          <a:off x="2147888" y="4506638"/>
          <a:ext cx="8062913" cy="8270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62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70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# reset the index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df = df.</a:t>
                      </a:r>
                      <a:r>
                        <a:rPr lang="hu-HU" sz="1700" b="1">
                          <a:latin typeface="Arial" pitchFamily="34" charset="0"/>
                          <a:cs typeface="Arial" pitchFamily="34" charset="0"/>
                        </a:rPr>
                        <a:t>reset_index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(drop = True)</a:t>
                      </a:r>
                      <a:endParaRPr lang="hu-HU" sz="1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70" marB="4567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A4B875D-5158-7AC5-3A7D-B4D8963AF1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828"/>
          <a:stretch/>
        </p:blipFill>
        <p:spPr>
          <a:xfrm>
            <a:off x="3306355" y="5748338"/>
            <a:ext cx="2872989" cy="911455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6FD67330-26AB-362C-0E91-429D70FB9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4788" y="1281953"/>
            <a:ext cx="1464298" cy="11010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4D135148-4291-1943-8431-E0747F8E0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6068" y="5488500"/>
            <a:ext cx="1617579" cy="11870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Nyíl: jobbra mutató 8">
            <a:extLst>
              <a:ext uri="{FF2B5EF4-FFF2-40B4-BE49-F238E27FC236}">
                <a16:creationId xmlns:a16="http://schemas.microsoft.com/office/drawing/2014/main" id="{BF33B7D5-1AC0-0B3D-C705-5AC77B5E7206}"/>
              </a:ext>
            </a:extLst>
          </p:cNvPr>
          <p:cNvSpPr/>
          <p:nvPr/>
        </p:nvSpPr>
        <p:spPr>
          <a:xfrm>
            <a:off x="6660917" y="5984257"/>
            <a:ext cx="483577" cy="439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Content Placeholder 2">
            <a:extLst>
              <a:ext uri="{FF2B5EF4-FFF2-40B4-BE49-F238E27FC236}">
                <a16:creationId xmlns:a16="http://schemas.microsoft.com/office/drawing/2014/main" id="{6C4A1694-DDBF-E208-8084-BAD754A25C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2641" y="1141641"/>
            <a:ext cx="10703241" cy="552720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z="2000"/>
              <a:t>Using </a:t>
            </a:r>
            <a:r>
              <a:rPr lang="hu-HU" altLang="en-US" sz="2000" b="1"/>
              <a:t>LOC</a:t>
            </a:r>
            <a:r>
              <a:rPr lang="hu-HU" altLang="en-US" sz="2000"/>
              <a:t>: using </a:t>
            </a:r>
            <a:r>
              <a:rPr lang="hu-HU" altLang="en-US" sz="2000" u="sng"/>
              <a:t>labels</a:t>
            </a:r>
            <a:r>
              <a:rPr lang="hu-HU" altLang="en-US" sz="2000"/>
              <a:t> of rows/columns</a:t>
            </a:r>
            <a:endParaRPr lang="en-US" altLang="en-US" sz="2000"/>
          </a:p>
        </p:txBody>
      </p:sp>
      <p:sp>
        <p:nvSpPr>
          <p:cNvPr id="48149" name="Title 1">
            <a:extLst>
              <a:ext uri="{FF2B5EF4-FFF2-40B4-BE49-F238E27FC236}">
                <a16:creationId xmlns:a16="http://schemas.microsoft.com/office/drawing/2014/main" id="{67BFCF43-A6FD-EB99-6BB5-7D4D1D9A62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/>
              <a:t>Slicing, filtering the Dataframe 1.</a:t>
            </a:r>
            <a:endParaRPr lang="en-US" altLang="en-US"/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7B9BFB57-DC5F-A876-2E52-B6DB96F2D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820244"/>
              </p:ext>
            </p:extLst>
          </p:nvPr>
        </p:nvGraphicFramePr>
        <p:xfrm>
          <a:off x="2246313" y="1589088"/>
          <a:ext cx="8062912" cy="4052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62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89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# rows and columns by labels (from … to</a:t>
                      </a:r>
                      <a:r>
                        <a:rPr lang="hu-HU" sz="1600" b="0" baseline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df.</a:t>
                      </a:r>
                      <a:r>
                        <a:rPr lang="hu-HU" sz="1600" b="1">
                          <a:solidFill>
                            <a:srgbClr val="3399FF"/>
                          </a:solidFill>
                          <a:latin typeface="Arial" pitchFamily="34" charset="0"/>
                          <a:cs typeface="Arial" pitchFamily="34" charset="0"/>
                        </a:rPr>
                        <a:t>loc</a:t>
                      </a: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[3:6, 'Customer':'Revenue']</a:t>
                      </a:r>
                      <a:endParaRPr lang="hu-HU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41" marB="4564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9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# columns by labels (from … to</a:t>
                      </a:r>
                      <a:r>
                        <a:rPr lang="hu-HU" sz="1600" b="0" baseline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hu-HU" sz="16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df.</a:t>
                      </a:r>
                      <a:r>
                        <a:rPr lang="hu-HU" sz="1600" b="1">
                          <a:solidFill>
                            <a:srgbClr val="3399FF"/>
                          </a:solidFill>
                          <a:latin typeface="Arial" pitchFamily="34" charset="0"/>
                          <a:cs typeface="Arial" pitchFamily="34" charset="0"/>
                        </a:rPr>
                        <a:t>loc</a:t>
                      </a: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[:, 'Customer':'Revenue']</a:t>
                      </a:r>
                    </a:p>
                  </a:txBody>
                  <a:tcPr marL="91427" marR="91427" marT="45641" marB="4564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9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# rows by labels (from … to</a:t>
                      </a:r>
                      <a:r>
                        <a:rPr lang="hu-HU" sz="1600" b="0" baseline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hu-HU" sz="16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df.</a:t>
                      </a:r>
                      <a:r>
                        <a:rPr lang="hu-HU" sz="1600" b="1">
                          <a:solidFill>
                            <a:srgbClr val="3399FF"/>
                          </a:solidFill>
                          <a:latin typeface="Arial" pitchFamily="34" charset="0"/>
                          <a:cs typeface="Arial" pitchFamily="34" charset="0"/>
                        </a:rPr>
                        <a:t>loc</a:t>
                      </a: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[3:6, :]</a:t>
                      </a:r>
                    </a:p>
                  </a:txBody>
                  <a:tcPr marL="91427" marR="91427" marT="45641" marB="4564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9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# value in cross section of row and column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df.</a:t>
                      </a:r>
                      <a:r>
                        <a:rPr lang="hu-HU" sz="1600" b="1">
                          <a:solidFill>
                            <a:srgbClr val="3399FF"/>
                          </a:solidFill>
                          <a:latin typeface="Arial" pitchFamily="34" charset="0"/>
                          <a:cs typeface="Arial" pitchFamily="34" charset="0"/>
                        </a:rPr>
                        <a:t>loc</a:t>
                      </a: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[4, 'Revenue']</a:t>
                      </a:r>
                    </a:p>
                  </a:txBody>
                  <a:tcPr marL="91427" marR="91427" marT="45641" marB="4564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9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# filter on value (greater/less than)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df.</a:t>
                      </a:r>
                      <a:r>
                        <a:rPr lang="hu-HU" sz="1600" b="1">
                          <a:solidFill>
                            <a:srgbClr val="3399FF"/>
                          </a:solidFill>
                          <a:latin typeface="Arial" pitchFamily="34" charset="0"/>
                          <a:cs typeface="Arial" pitchFamily="34" charset="0"/>
                        </a:rPr>
                        <a:t>loc</a:t>
                      </a: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[ df['Revenue'] &gt; 1700, ['Product', 'Customer', 'Revenue'] ]</a:t>
                      </a:r>
                    </a:p>
                  </a:txBody>
                  <a:tcPr marL="91427" marR="91427" marT="45641" marB="4564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9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# filter on value (equal to)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df.</a:t>
                      </a:r>
                      <a:r>
                        <a:rPr lang="hu-HU" sz="1600" b="1" kern="1200">
                          <a:solidFill>
                            <a:srgbClr val="3399FF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loc</a:t>
                      </a: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[ df['Product'] == 'HP Printer', ['Customer', 'Revenue', 'Product'] ]</a:t>
                      </a:r>
                    </a:p>
                  </a:txBody>
                  <a:tcPr marL="91427" marR="91427" marT="45641" marB="4564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9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# filter on value in multiple columns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df.</a:t>
                      </a:r>
                      <a:r>
                        <a:rPr lang="hu-HU" sz="1600" b="1" kern="1200">
                          <a:solidFill>
                            <a:srgbClr val="3399FF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loc</a:t>
                      </a: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[ (df['Product'] == 'HP Printer') </a:t>
                      </a:r>
                      <a:r>
                        <a:rPr lang="hu-HU" sz="1600" b="1">
                          <a:solidFill>
                            <a:srgbClr val="6666FF"/>
                          </a:solidFill>
                          <a:latin typeface="Arial" pitchFamily="34" charset="0"/>
                          <a:cs typeface="Arial" pitchFamily="34" charset="0"/>
                        </a:rPr>
                        <a:t>&amp;</a:t>
                      </a: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 (df['Revenue'] &gt; 1000) ]</a:t>
                      </a:r>
                    </a:p>
                  </a:txBody>
                  <a:tcPr marL="91427" marR="91427" marT="45641" marB="4564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320F9DB-0975-FDEC-1819-4B3EF9C320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307041"/>
              </p:ext>
            </p:extLst>
          </p:nvPr>
        </p:nvGraphicFramePr>
        <p:xfrm>
          <a:off x="2246313" y="5761783"/>
          <a:ext cx="8062912" cy="10358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1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1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1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0">
                          <a:latin typeface="Arial" pitchFamily="34" charset="0"/>
                          <a:cs typeface="Arial" pitchFamily="34" charset="0"/>
                        </a:rPr>
                        <a:t># first 5 rows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0">
                          <a:latin typeface="Arial" pitchFamily="34" charset="0"/>
                          <a:cs typeface="Arial" pitchFamily="34" charset="0"/>
                        </a:rPr>
                        <a:t>df.</a:t>
                      </a:r>
                      <a:r>
                        <a:rPr lang="hu-HU" sz="1400" b="1">
                          <a:latin typeface="Arial" pitchFamily="34" charset="0"/>
                          <a:cs typeface="Arial" pitchFamily="34" charset="0"/>
                        </a:rPr>
                        <a:t>head()</a:t>
                      </a:r>
                      <a:endParaRPr lang="hu-HU" sz="14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13" marB="456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0">
                          <a:latin typeface="Arial" pitchFamily="34" charset="0"/>
                          <a:cs typeface="Arial" pitchFamily="34" charset="0"/>
                        </a:rPr>
                        <a:t># last 5 rows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0">
                          <a:latin typeface="Arial" pitchFamily="34" charset="0"/>
                          <a:cs typeface="Arial" pitchFamily="34" charset="0"/>
                        </a:rPr>
                        <a:t>df.</a:t>
                      </a:r>
                      <a:r>
                        <a:rPr lang="hu-HU" sz="1400" b="1">
                          <a:latin typeface="Arial" pitchFamily="34" charset="0"/>
                          <a:cs typeface="Arial" pitchFamily="34" charset="0"/>
                        </a:rPr>
                        <a:t>tail()</a:t>
                      </a:r>
                      <a:endParaRPr lang="hu-HU" sz="14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13" marB="456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1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0">
                          <a:latin typeface="Arial" pitchFamily="34" charset="0"/>
                          <a:cs typeface="Arial" pitchFamily="34" charset="0"/>
                        </a:rPr>
                        <a:t># first x rows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0">
                          <a:latin typeface="Arial" pitchFamily="34" charset="0"/>
                          <a:cs typeface="Arial" pitchFamily="34" charset="0"/>
                        </a:rPr>
                        <a:t>df.</a:t>
                      </a:r>
                      <a:r>
                        <a:rPr lang="hu-HU" sz="1400" b="1">
                          <a:latin typeface="Arial" pitchFamily="34" charset="0"/>
                          <a:cs typeface="Arial" pitchFamily="34" charset="0"/>
                        </a:rPr>
                        <a:t>head(10)</a:t>
                      </a:r>
                      <a:endParaRPr lang="hu-HU" sz="14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13" marB="456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0">
                          <a:latin typeface="Arial" pitchFamily="34" charset="0"/>
                          <a:cs typeface="Arial" pitchFamily="34" charset="0"/>
                        </a:rPr>
                        <a:t># last x rows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0">
                          <a:latin typeface="Arial" pitchFamily="34" charset="0"/>
                          <a:cs typeface="Arial" pitchFamily="34" charset="0"/>
                        </a:rPr>
                        <a:t>df.</a:t>
                      </a:r>
                      <a:r>
                        <a:rPr lang="hu-HU" sz="1400" b="1">
                          <a:latin typeface="Arial" pitchFamily="34" charset="0"/>
                          <a:cs typeface="Arial" pitchFamily="34" charset="0"/>
                        </a:rPr>
                        <a:t>tail(10)</a:t>
                      </a:r>
                      <a:endParaRPr lang="hu-HU" sz="14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13" marB="4561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Content Placeholder 2">
            <a:extLst>
              <a:ext uri="{FF2B5EF4-FFF2-40B4-BE49-F238E27FC236}">
                <a16:creationId xmlns:a16="http://schemas.microsoft.com/office/drawing/2014/main" id="{6376719B-EDEA-0439-7155-71232136D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2641" y="1141641"/>
            <a:ext cx="10703241" cy="552720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z="2000"/>
              <a:t>Using </a:t>
            </a:r>
            <a:r>
              <a:rPr lang="hu-HU" altLang="en-US" sz="2000" b="1"/>
              <a:t>ILOC</a:t>
            </a:r>
            <a:r>
              <a:rPr lang="hu-HU" altLang="en-US" sz="2000"/>
              <a:t>: using </a:t>
            </a:r>
            <a:r>
              <a:rPr lang="hu-HU" altLang="en-US" sz="2000" u="sng"/>
              <a:t>index</a:t>
            </a:r>
            <a:r>
              <a:rPr lang="hu-HU" altLang="en-US" sz="2000"/>
              <a:t> of rows/columns (starts with 0)</a:t>
            </a:r>
          </a:p>
          <a:p>
            <a:pPr lvl="1"/>
            <a:r>
              <a:rPr lang="hu-HU" altLang="en-US" sz="1800"/>
              <a:t>the </a:t>
            </a:r>
            <a:r>
              <a:rPr lang="hu-HU" altLang="en-US" sz="1800" b="1"/>
              <a:t>endpoint</a:t>
            </a:r>
            <a:r>
              <a:rPr lang="hu-HU" altLang="en-US" sz="1800"/>
              <a:t> index is </a:t>
            </a:r>
            <a:r>
              <a:rPr lang="hu-HU" altLang="en-US" sz="1800" b="1" u="sng"/>
              <a:t>NOT</a:t>
            </a:r>
            <a:r>
              <a:rPr lang="hu-HU" altLang="en-US" sz="1800" b="1"/>
              <a:t> included</a:t>
            </a:r>
            <a:endParaRPr lang="en-US" altLang="en-US" sz="1800" b="1"/>
          </a:p>
        </p:txBody>
      </p:sp>
      <p:sp>
        <p:nvSpPr>
          <p:cNvPr id="49171" name="Title 1">
            <a:extLst>
              <a:ext uri="{FF2B5EF4-FFF2-40B4-BE49-F238E27FC236}">
                <a16:creationId xmlns:a16="http://schemas.microsoft.com/office/drawing/2014/main" id="{FA4BF7C5-2A52-3926-532E-D5707E7A86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/>
              <a:t>Slicing, filtering the Dataframe 2.</a:t>
            </a:r>
            <a:endParaRPr lang="en-US" altLang="en-US"/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A12D013F-046A-72CF-CD12-A155F2591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504815"/>
              </p:ext>
            </p:extLst>
          </p:nvPr>
        </p:nvGraphicFramePr>
        <p:xfrm>
          <a:off x="2252663" y="1943100"/>
          <a:ext cx="8062912" cy="347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62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89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# rows and columns by index (from … to</a:t>
                      </a:r>
                      <a:r>
                        <a:rPr lang="hu-HU" sz="1600" b="0" baseline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df.</a:t>
                      </a:r>
                      <a:r>
                        <a:rPr lang="hu-HU" sz="1600" b="1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iloc</a:t>
                      </a: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[3:6, 0:3]</a:t>
                      </a:r>
                    </a:p>
                  </a:txBody>
                  <a:tcPr marL="91427" marR="91427" marT="45633" marB="456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9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Arial" pitchFamily="34" charset="0"/>
                          <a:cs typeface="Arial" pitchFamily="34" charset="0"/>
                        </a:rPr>
                        <a:t># last x rows in column (by </a:t>
                      </a: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column </a:t>
                      </a:r>
                      <a:r>
                        <a:rPr lang="en-US" sz="1600" b="0">
                          <a:latin typeface="Arial" pitchFamily="34" charset="0"/>
                          <a:cs typeface="Arial" pitchFamily="34" charset="0"/>
                        </a:rPr>
                        <a:t>index)</a:t>
                      </a:r>
                      <a:endParaRPr lang="hu-HU" sz="16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df.</a:t>
                      </a:r>
                      <a:r>
                        <a:rPr lang="hu-HU" sz="1600" b="1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iloc</a:t>
                      </a: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[-3:, 1]</a:t>
                      </a:r>
                      <a:endParaRPr lang="hu-HU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33" marB="456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9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Arial" pitchFamily="34" charset="0"/>
                          <a:cs typeface="Arial" pitchFamily="34" charset="0"/>
                        </a:rPr>
                        <a:t># last x rows in column (by column</a:t>
                      </a: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600" b="0">
                          <a:latin typeface="Arial" pitchFamily="34" charset="0"/>
                          <a:cs typeface="Arial" pitchFamily="34" charset="0"/>
                        </a:rPr>
                        <a:t>label)</a:t>
                      </a:r>
                      <a:endParaRPr lang="hu-HU" sz="16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df.</a:t>
                      </a:r>
                      <a:r>
                        <a:rPr lang="hu-HU" sz="1600" b="1" kern="1200">
                          <a:solidFill>
                            <a:srgbClr val="FF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iloc</a:t>
                      </a: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[-3:, df.columns.</a:t>
                      </a:r>
                      <a:r>
                        <a:rPr lang="hu-HU" sz="1600" b="1">
                          <a:latin typeface="Arial" pitchFamily="34" charset="0"/>
                          <a:cs typeface="Arial" pitchFamily="34" charset="0"/>
                        </a:rPr>
                        <a:t>get_loc</a:t>
                      </a: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('Customer')]</a:t>
                      </a:r>
                    </a:p>
                  </a:txBody>
                  <a:tcPr marL="91427" marR="91427" marT="45633" marB="456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9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# </a:t>
                      </a:r>
                      <a:r>
                        <a:rPr lang="en-US" sz="1600" b="0">
                          <a:latin typeface="Arial" pitchFamily="34" charset="0"/>
                          <a:cs typeface="Arial" pitchFamily="34" charset="0"/>
                        </a:rPr>
                        <a:t>last x </a:t>
                      </a: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columns</a:t>
                      </a:r>
                      <a:r>
                        <a:rPr lang="en-US" sz="1600" b="0">
                          <a:latin typeface="Arial" pitchFamily="34" charset="0"/>
                          <a:cs typeface="Arial" pitchFamily="34" charset="0"/>
                        </a:rPr>
                        <a:t> in </a:t>
                      </a: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row </a:t>
                      </a:r>
                      <a:r>
                        <a:rPr lang="en-US" sz="1600" b="0">
                          <a:latin typeface="Arial" pitchFamily="34" charset="0"/>
                          <a:cs typeface="Arial" pitchFamily="34" charset="0"/>
                        </a:rPr>
                        <a:t>(by column</a:t>
                      </a: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600" b="0">
                          <a:latin typeface="Arial" pitchFamily="34" charset="0"/>
                          <a:cs typeface="Arial" pitchFamily="34" charset="0"/>
                        </a:rPr>
                        <a:t>index)</a:t>
                      </a:r>
                      <a:endParaRPr lang="hu-HU" sz="16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df.</a:t>
                      </a:r>
                      <a:r>
                        <a:rPr lang="hu-HU" sz="1600" b="1" kern="1200">
                          <a:solidFill>
                            <a:srgbClr val="FF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iloc</a:t>
                      </a: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[2, -3:]</a:t>
                      </a:r>
                    </a:p>
                  </a:txBody>
                  <a:tcPr marL="91427" marR="91427" marT="45633" marB="456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9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# value in cross section of row and column (by index)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df.</a:t>
                      </a:r>
                      <a:r>
                        <a:rPr lang="hu-HU" sz="1600" b="1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iloc</a:t>
                      </a: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[4, 3]</a:t>
                      </a:r>
                    </a:p>
                  </a:txBody>
                  <a:tcPr marL="91427" marR="91427" marT="45633" marB="456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9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# filter on value (greater/less than)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df.</a:t>
                      </a:r>
                      <a:r>
                        <a:rPr lang="hu-HU" sz="1600" b="1" kern="1200">
                          <a:solidFill>
                            <a:srgbClr val="FF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iloc</a:t>
                      </a: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[ (df['Revenue'] &gt; 1700).values, [0, 1, 3] ]</a:t>
                      </a:r>
                    </a:p>
                  </a:txBody>
                  <a:tcPr marL="91427" marR="91427" marT="45633" marB="456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9155897-8CB8-52FE-B465-DB10630671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164152"/>
              </p:ext>
            </p:extLst>
          </p:nvPr>
        </p:nvGraphicFramePr>
        <p:xfrm>
          <a:off x="2252663" y="5549900"/>
          <a:ext cx="8062912" cy="1157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1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1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86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# number of rows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rowcount = df.</a:t>
                      </a:r>
                      <a:r>
                        <a:rPr lang="hu-HU" sz="1600" b="1">
                          <a:latin typeface="Arial" pitchFamily="34" charset="0"/>
                          <a:cs typeface="Arial" pitchFamily="34" charset="0"/>
                        </a:rPr>
                        <a:t>shape</a:t>
                      </a: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[0]</a:t>
                      </a:r>
                    </a:p>
                  </a:txBody>
                  <a:tcPr marL="91427" marR="91427" marT="45613" marB="456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# number of columns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columncount = df.</a:t>
                      </a:r>
                      <a:r>
                        <a:rPr lang="hu-HU" sz="1600" b="1">
                          <a:latin typeface="Arial" pitchFamily="34" charset="0"/>
                          <a:cs typeface="Arial" pitchFamily="34" charset="0"/>
                        </a:rPr>
                        <a:t>shape</a:t>
                      </a: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[1]</a:t>
                      </a:r>
                    </a:p>
                  </a:txBody>
                  <a:tcPr marL="91427" marR="91427" marT="45613" marB="456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6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# last row's index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lastrow</a:t>
                      </a:r>
                      <a:r>
                        <a:rPr lang="nb-NO" sz="1600" b="0">
                          <a:latin typeface="Arial" pitchFamily="34" charset="0"/>
                          <a:cs typeface="Arial" pitchFamily="34" charset="0"/>
                        </a:rPr>
                        <a:t> = df.</a:t>
                      </a:r>
                      <a:r>
                        <a:rPr lang="nb-NO" sz="1600" b="1">
                          <a:latin typeface="Arial" pitchFamily="34" charset="0"/>
                          <a:cs typeface="Arial" pitchFamily="34" charset="0"/>
                        </a:rPr>
                        <a:t>shape</a:t>
                      </a:r>
                      <a:r>
                        <a:rPr lang="nb-NO" sz="1600" b="0">
                          <a:latin typeface="Arial" pitchFamily="34" charset="0"/>
                          <a:cs typeface="Arial" pitchFamily="34" charset="0"/>
                        </a:rPr>
                        <a:t>[0]</a:t>
                      </a: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nb-NO" sz="1600" b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nb-NO" sz="1600" b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hu-HU" sz="16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13" marB="456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# last column's index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lastcolumn = df.</a:t>
                      </a:r>
                      <a:r>
                        <a:rPr lang="hu-HU" sz="1600" b="1">
                          <a:latin typeface="Arial" pitchFamily="34" charset="0"/>
                          <a:cs typeface="Arial" pitchFamily="34" charset="0"/>
                        </a:rPr>
                        <a:t>shape</a:t>
                      </a: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[1] - 1</a:t>
                      </a:r>
                    </a:p>
                  </a:txBody>
                  <a:tcPr marL="91427" marR="91427" marT="45613" marB="4561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C6E75EA3-B15E-47F4-C341-220EA35150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z="2000"/>
              <a:t>Start a new notebook and paste</a:t>
            </a:r>
            <a:br>
              <a:rPr lang="hu-HU" altLang="en-US" sz="2000"/>
            </a:br>
            <a:r>
              <a:rPr lang="hu-HU" altLang="en-US" sz="2000"/>
              <a:t>base path, folder and file data</a:t>
            </a:r>
          </a:p>
          <a:p>
            <a:r>
              <a:rPr lang="hu-HU" altLang="en-US" sz="2000"/>
              <a:t>Run "Read_csv" and "Clean_data" program</a:t>
            </a:r>
          </a:p>
          <a:p>
            <a:endParaRPr lang="hu-HU" altLang="en-US" sz="2000" i="1"/>
          </a:p>
          <a:p>
            <a:r>
              <a:rPr lang="hu-HU" altLang="en-US" sz="2000" i="1"/>
              <a:t>df</a:t>
            </a:r>
            <a:r>
              <a:rPr lang="hu-HU" altLang="en-US" sz="2000"/>
              <a:t>.</a:t>
            </a:r>
            <a:r>
              <a:rPr lang="en-US" altLang="en-US" sz="2000" b="1"/>
              <a:t>drop_duplicates</a:t>
            </a:r>
            <a:r>
              <a:rPr lang="en-US" altLang="en-US" sz="2000"/>
              <a:t>: Remove duplicates</a:t>
            </a:r>
          </a:p>
          <a:p>
            <a:r>
              <a:rPr lang="en-US" altLang="en-US" sz="2000"/>
              <a:t>Create the </a:t>
            </a:r>
            <a:r>
              <a:rPr lang="en-US" altLang="en-US" sz="2000" b="1"/>
              <a:t>Products</a:t>
            </a:r>
            <a:r>
              <a:rPr lang="en-US" altLang="en-US" sz="2000"/>
              <a:t> dimension table in a new dataframe (in which there is no repetition)</a:t>
            </a:r>
            <a:r>
              <a:rPr lang="hu-HU" altLang="en-US" sz="2000"/>
              <a:t>: </a:t>
            </a:r>
            <a:r>
              <a:rPr lang="hu-HU" altLang="hu-HU" sz="2000" b="1">
                <a:latin typeface="Arial" panose="020B0604020202020204" pitchFamily="34" charset="0"/>
                <a:cs typeface="Arial" panose="020B0604020202020204" pitchFamily="34" charset="0"/>
              </a:rPr>
              <a:t>df_products</a:t>
            </a:r>
          </a:p>
        </p:txBody>
      </p:sp>
      <p:sp>
        <p:nvSpPr>
          <p:cNvPr id="51202" name="Title 1">
            <a:extLst>
              <a:ext uri="{FF2B5EF4-FFF2-40B4-BE49-F238E27FC236}">
                <a16:creationId xmlns:a16="http://schemas.microsoft.com/office/drawing/2014/main" id="{8A3F9055-0442-0160-2BED-03AFD197E4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/>
              <a:t>Removing duplicates</a:t>
            </a:r>
            <a:endParaRPr lang="en-US" altLang="en-US"/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DA362234-4870-FF12-F0DB-F6129E58D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589092"/>
              </p:ext>
            </p:extLst>
          </p:nvPr>
        </p:nvGraphicFramePr>
        <p:xfrm>
          <a:off x="2285147" y="3768607"/>
          <a:ext cx="8061325" cy="2773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6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681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# decrease dataframe to only specific columns -&gt; to new dataframe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df_products = df[ </a:t>
                      </a:r>
                      <a:r>
                        <a:rPr lang="hu-HU" sz="1700" b="1">
                          <a:latin typeface="Arial" pitchFamily="34" charset="0"/>
                          <a:cs typeface="Arial" pitchFamily="34" charset="0"/>
                        </a:rPr>
                        <a:t>['Product']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 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u-HU" sz="17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# remove duplicates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df_products = df_products.</a:t>
                      </a:r>
                      <a:r>
                        <a:rPr lang="hu-HU" sz="1700" b="1">
                          <a:latin typeface="Arial" pitchFamily="34" charset="0"/>
                          <a:cs typeface="Arial" pitchFamily="34" charset="0"/>
                        </a:rPr>
                        <a:t>drop_duplicates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  <a:endParaRPr lang="hu-HU" sz="1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09" marR="91409" marT="45670" marB="4567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81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# remove duplicates by columns -&gt; to new dataframe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df_products = df.</a:t>
                      </a:r>
                      <a:r>
                        <a:rPr lang="hu-HU" sz="1700" b="1">
                          <a:latin typeface="Arial" pitchFamily="34" charset="0"/>
                          <a:cs typeface="Arial" pitchFamily="34" charset="0"/>
                        </a:rPr>
                        <a:t>drop_duplicates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hu-HU" sz="1700" b="1">
                          <a:latin typeface="Arial" pitchFamily="34" charset="0"/>
                          <a:cs typeface="Arial" pitchFamily="34" charset="0"/>
                        </a:rPr>
                        <a:t>subset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 = ['Product'])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u-HU" sz="17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# decrease dataframe to only specific columns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df_products = df_products [ </a:t>
                      </a:r>
                      <a:r>
                        <a:rPr lang="hu-HU" sz="1700" b="1">
                          <a:latin typeface="Arial" pitchFamily="34" charset="0"/>
                          <a:cs typeface="Arial" pitchFamily="34" charset="0"/>
                        </a:rPr>
                        <a:t>['Product']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 ]</a:t>
                      </a:r>
                    </a:p>
                  </a:txBody>
                  <a:tcPr marL="91409" marR="91409" marT="45670" marB="4567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438D345-DBEC-2B76-7A16-DA36D3E09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022" y="4801439"/>
            <a:ext cx="1169987" cy="1590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BC3ADB-9079-8E55-55D1-1C8D74FD6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5553" y="1288632"/>
            <a:ext cx="3192937" cy="3607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29B28A-2702-DB54-1E65-B3DCB41613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5162" y="1817008"/>
            <a:ext cx="1813717" cy="487722"/>
          </a:xfrm>
          <a:prstGeom prst="rect">
            <a:avLst/>
          </a:prstGeom>
        </p:spPr>
      </p:pic>
      <p:sp>
        <p:nvSpPr>
          <p:cNvPr id="2" name="TextBox 11">
            <a:extLst>
              <a:ext uri="{FF2B5EF4-FFF2-40B4-BE49-F238E27FC236}">
                <a16:creationId xmlns:a16="http://schemas.microsoft.com/office/drawing/2014/main" id="{30F61AE4-7AF7-F117-DE40-5C519020E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1041" y="4192782"/>
            <a:ext cx="14239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hu-HU" altLang="en-US" sz="1200" b="1">
                <a:solidFill>
                  <a:srgbClr val="FF0000"/>
                </a:solidFill>
              </a:rPr>
              <a:t>Both solutions do the task</a:t>
            </a:r>
            <a:endParaRPr lang="en-US" altLang="en-US" sz="1200" b="1">
              <a:solidFill>
                <a:srgbClr val="FF0000"/>
              </a:solidFill>
            </a:endParaRPr>
          </a:p>
        </p:txBody>
      </p:sp>
      <p:cxnSp>
        <p:nvCxnSpPr>
          <p:cNvPr id="6" name="Egyenes összekötő nyíllal 23">
            <a:extLst>
              <a:ext uri="{FF2B5EF4-FFF2-40B4-BE49-F238E27FC236}">
                <a16:creationId xmlns:a16="http://schemas.microsoft.com/office/drawing/2014/main" id="{7B3AB7A8-4CBB-0FB6-5C81-368ACA58C4EB}"/>
              </a:ext>
            </a:extLst>
          </p:cNvPr>
          <p:cNvCxnSpPr>
            <a:cxnSpLocks/>
          </p:cNvCxnSpPr>
          <p:nvPr/>
        </p:nvCxnSpPr>
        <p:spPr bwMode="auto">
          <a:xfrm flipH="1">
            <a:off x="8153995" y="4332007"/>
            <a:ext cx="716791" cy="1077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nyíllal 23">
            <a:extLst>
              <a:ext uri="{FF2B5EF4-FFF2-40B4-BE49-F238E27FC236}">
                <a16:creationId xmlns:a16="http://schemas.microsoft.com/office/drawing/2014/main" id="{7F069174-60F0-A0CF-CEFC-B42B8C5849C6}"/>
              </a:ext>
            </a:extLst>
          </p:cNvPr>
          <p:cNvCxnSpPr>
            <a:cxnSpLocks/>
          </p:cNvCxnSpPr>
          <p:nvPr/>
        </p:nvCxnSpPr>
        <p:spPr bwMode="auto">
          <a:xfrm flipH="1">
            <a:off x="8223739" y="4566272"/>
            <a:ext cx="703324" cy="8247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98026C07-0FFB-23EA-3814-A0629A9142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2641" y="1141641"/>
            <a:ext cx="10703241" cy="552720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/>
              <a:t>As the index values are "spoiled", </a:t>
            </a:r>
            <a:r>
              <a:rPr lang="hu-HU" altLang="en-US" b="1"/>
              <a:t>reset</a:t>
            </a:r>
            <a:r>
              <a:rPr lang="hu-HU" altLang="en-US"/>
              <a:t> the index</a:t>
            </a:r>
          </a:p>
          <a:p>
            <a:endParaRPr lang="hu-HU" altLang="en-US" sz="3200"/>
          </a:p>
          <a:p>
            <a:endParaRPr lang="hu-HU" altLang="en-US"/>
          </a:p>
          <a:p>
            <a:r>
              <a:rPr lang="en-US" altLang="en-US"/>
              <a:t>If we want to </a:t>
            </a:r>
            <a:r>
              <a:rPr lang="en-US" altLang="en-US" b="1"/>
              <a:t>insert a new "ID" column </a:t>
            </a:r>
            <a:r>
              <a:rPr lang="hu-HU" altLang="en-US"/>
              <a:t>(</a:t>
            </a:r>
            <a:r>
              <a:rPr lang="en-US" altLang="en-US"/>
              <a:t>1-2-3-4 etc. values</a:t>
            </a:r>
            <a:r>
              <a:rPr lang="hu-HU" altLang="en-US"/>
              <a:t>)</a:t>
            </a:r>
            <a:r>
              <a:rPr lang="en-US" altLang="en-US"/>
              <a:t>, we can use insert:</a:t>
            </a:r>
          </a:p>
          <a:p>
            <a:pPr lvl="1"/>
            <a:r>
              <a:rPr lang="en-US" altLang="en-US" sz="1800"/>
              <a:t>we enter its </a:t>
            </a:r>
            <a:r>
              <a:rPr lang="en-US" altLang="en-US" sz="1800" b="1"/>
              <a:t>position</a:t>
            </a:r>
            <a:r>
              <a:rPr lang="en-US" altLang="en-US" sz="1800"/>
              <a:t> (0),</a:t>
            </a:r>
          </a:p>
          <a:p>
            <a:pPr lvl="1"/>
            <a:r>
              <a:rPr lang="en-US" altLang="en-US" sz="1800"/>
              <a:t>its </a:t>
            </a:r>
            <a:r>
              <a:rPr lang="en-US" altLang="en-US" sz="1800" b="1"/>
              <a:t>name</a:t>
            </a:r>
            <a:r>
              <a:rPr lang="en-US" altLang="en-US" sz="1800"/>
              <a:t> ('ProductID'),</a:t>
            </a:r>
          </a:p>
          <a:p>
            <a:pPr lvl="1"/>
            <a:r>
              <a:rPr lang="en-US" altLang="en-US" sz="1800"/>
              <a:t>and its </a:t>
            </a:r>
            <a:r>
              <a:rPr lang="en-US" altLang="en-US" sz="1800" b="1"/>
              <a:t>values</a:t>
            </a:r>
            <a:r>
              <a:rPr lang="en-US" altLang="en-US" sz="1800"/>
              <a:t> will always be 1 greater than the index of the dataframe</a:t>
            </a:r>
            <a:r>
              <a:rPr lang="hu-HU" altLang="en-US" sz="1800"/>
              <a:t> row</a:t>
            </a:r>
            <a:r>
              <a:rPr lang="en-US" altLang="en-US" sz="1800"/>
              <a:t> </a:t>
            </a:r>
            <a:br>
              <a:rPr lang="hu-HU" altLang="en-US" sz="1800"/>
            </a:br>
            <a:r>
              <a:rPr lang="en-US" altLang="en-US" sz="1800"/>
              <a:t>(df_term.index + 1)</a:t>
            </a:r>
            <a:endParaRPr lang="hu-HU" altLang="en-US" sz="1800"/>
          </a:p>
          <a:p>
            <a:pPr lvl="1"/>
            <a:endParaRPr lang="hu-HU" altLang="en-US" sz="2000"/>
          </a:p>
          <a:p>
            <a:pPr lvl="1"/>
            <a:endParaRPr lang="hu-HU" altLang="en-US" sz="2000"/>
          </a:p>
          <a:p>
            <a:pPr lvl="1"/>
            <a:endParaRPr lang="hu-HU" altLang="en-US" sz="2000"/>
          </a:p>
        </p:txBody>
      </p:sp>
      <p:sp>
        <p:nvSpPr>
          <p:cNvPr id="53250" name="Title 1">
            <a:extLst>
              <a:ext uri="{FF2B5EF4-FFF2-40B4-BE49-F238E27FC236}">
                <a16:creationId xmlns:a16="http://schemas.microsoft.com/office/drawing/2014/main" id="{CB01EF9D-4279-D8BE-C336-97B77A08E9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Inserting a new ID index column</a:t>
            </a:r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AC39E3BF-FA32-85D4-4547-8440DD0195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56032"/>
              </p:ext>
            </p:extLst>
          </p:nvPr>
        </p:nvGraphicFramePr>
        <p:xfrm>
          <a:off x="2218226" y="4019005"/>
          <a:ext cx="8062913" cy="6094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62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32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# insert an ID column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df_products.</a:t>
                      </a:r>
                      <a:r>
                        <a:rPr lang="hu-HU" sz="1700" b="1">
                          <a:latin typeface="Arial" pitchFamily="34" charset="0"/>
                          <a:cs typeface="Arial" pitchFamily="34" charset="0"/>
                        </a:rPr>
                        <a:t>insert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(0, 'ProductID', </a:t>
                      </a:r>
                      <a:r>
                        <a:rPr lang="hu-HU" sz="1700" b="1">
                          <a:latin typeface="Arial" pitchFamily="34" charset="0"/>
                          <a:cs typeface="Arial" pitchFamily="34" charset="0"/>
                        </a:rPr>
                        <a:t>df_products.index + 1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hu-HU" sz="1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55" marB="4565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0284B86-4477-2C9C-832D-0451132D9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131" y="5049595"/>
            <a:ext cx="1827737" cy="16192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aphicFrame>
        <p:nvGraphicFramePr>
          <p:cNvPr id="2" name="Táblázat 4">
            <a:extLst>
              <a:ext uri="{FF2B5EF4-FFF2-40B4-BE49-F238E27FC236}">
                <a16:creationId xmlns:a16="http://schemas.microsoft.com/office/drawing/2014/main" id="{36E96054-F73C-737A-2DC5-A0AF60ECE5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802044"/>
              </p:ext>
            </p:extLst>
          </p:nvPr>
        </p:nvGraphicFramePr>
        <p:xfrm>
          <a:off x="2218227" y="1663806"/>
          <a:ext cx="8062913" cy="6094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62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06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# reset the index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df_products = df_products.</a:t>
                      </a:r>
                      <a:r>
                        <a:rPr lang="hu-HU" sz="1700" b="1">
                          <a:latin typeface="Arial" pitchFamily="34" charset="0"/>
                          <a:cs typeface="Arial" pitchFamily="34" charset="0"/>
                        </a:rPr>
                        <a:t>reset_index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(drop = True)</a:t>
                      </a:r>
                      <a:endParaRPr lang="hu-HU" sz="1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55" marB="4565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56A1BDC4-FBD2-35C7-A035-DACEA701B8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2641" y="1281953"/>
            <a:ext cx="10774959" cy="538689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r>
              <a:rPr lang="hu-HU" altLang="en-US" sz="2000"/>
              <a:t>To see the products in alphabetical order, </a:t>
            </a:r>
            <a:r>
              <a:rPr lang="hu-HU" altLang="en-US" sz="2000" b="1"/>
              <a:t>sort</a:t>
            </a:r>
            <a:r>
              <a:rPr lang="hu-HU" altLang="en-US" sz="2000"/>
              <a:t> "df" by Product </a:t>
            </a:r>
            <a:r>
              <a:rPr lang="hu-HU" altLang="en-US" sz="2000" b="1" u="sng"/>
              <a:t>before</a:t>
            </a:r>
            <a:r>
              <a:rPr lang="hu-HU" altLang="en-US" sz="2000"/>
              <a:t> removing duplicates</a:t>
            </a:r>
          </a:p>
          <a:p>
            <a:endParaRPr lang="hu-HU" altLang="en-US" sz="2000"/>
          </a:p>
          <a:p>
            <a:endParaRPr lang="hu-HU" altLang="en-US" sz="2000"/>
          </a:p>
          <a:p>
            <a:r>
              <a:rPr lang="en-US" altLang="en-US" sz="2000"/>
              <a:t>Select the cells of creating the Products dimension table, and merge them with </a:t>
            </a:r>
            <a:r>
              <a:rPr lang="en-US" altLang="en-US" sz="2000" b="1"/>
              <a:t>SHIFT </a:t>
            </a:r>
            <a:r>
              <a:rPr lang="hu-HU" altLang="en-US" sz="2000" b="1"/>
              <a:t>+</a:t>
            </a:r>
            <a:r>
              <a:rPr lang="en-US" altLang="en-US" sz="2000" b="1"/>
              <a:t> M</a:t>
            </a:r>
            <a:endParaRPr lang="hu-HU" altLang="en-US" sz="2000" b="1"/>
          </a:p>
          <a:p>
            <a:r>
              <a:rPr lang="hu-HU" altLang="en-US" sz="2000"/>
              <a:t>Copy the cell (</a:t>
            </a:r>
            <a:r>
              <a:rPr lang="hu-HU" altLang="en-US" sz="2000" b="1"/>
              <a:t>shortcut: C</a:t>
            </a:r>
            <a:r>
              <a:rPr lang="hu-HU" altLang="en-US" sz="2000"/>
              <a:t>), then paste it twice (</a:t>
            </a:r>
            <a:r>
              <a:rPr lang="hu-HU" altLang="en-US" sz="2000" b="1"/>
              <a:t>shortcut: V</a:t>
            </a:r>
            <a:r>
              <a:rPr lang="hu-HU" altLang="en-US" sz="2000"/>
              <a:t>)</a:t>
            </a:r>
            <a:endParaRPr lang="en-US" altLang="en-US" sz="2000"/>
          </a:p>
          <a:p>
            <a:r>
              <a:rPr lang="hu-HU" altLang="en-US" sz="2000"/>
              <a:t>In </a:t>
            </a:r>
            <a:r>
              <a:rPr lang="hu-HU" altLang="en-US" sz="2000" b="1"/>
              <a:t>Command</a:t>
            </a:r>
            <a:r>
              <a:rPr lang="hu-HU" altLang="en-US" sz="2000"/>
              <a:t> mode, s</a:t>
            </a:r>
            <a:r>
              <a:rPr lang="en-US" altLang="en-US" sz="2000"/>
              <a:t>tand on </a:t>
            </a:r>
            <a:r>
              <a:rPr lang="en-US" altLang="en-US" sz="2000" b="1"/>
              <a:t>any cell </a:t>
            </a:r>
            <a:r>
              <a:rPr lang="en-US" altLang="en-US" sz="2000"/>
              <a:t>of the Python code, </a:t>
            </a:r>
            <a:r>
              <a:rPr lang="hu-HU" altLang="en-US" sz="2000"/>
              <a:t>and press </a:t>
            </a:r>
            <a:r>
              <a:rPr lang="en-US" altLang="en-US" sz="2000"/>
              <a:t>the letter </a:t>
            </a:r>
            <a:r>
              <a:rPr lang="en-US" altLang="en-US" sz="2000" b="1" i="1"/>
              <a:t>F</a:t>
            </a:r>
            <a:r>
              <a:rPr lang="hu-HU" altLang="en-US" sz="2000"/>
              <a:t> (Find and Replace)</a:t>
            </a:r>
            <a:endParaRPr lang="en-US" altLang="en-US" sz="2000"/>
          </a:p>
          <a:p>
            <a:r>
              <a:rPr lang="en-US" altLang="en-US" sz="2000"/>
              <a:t>Here we can specify what to replace</a:t>
            </a:r>
            <a:r>
              <a:rPr lang="hu-HU" altLang="en-US" sz="2000"/>
              <a:t>, and</a:t>
            </a:r>
            <a:r>
              <a:rPr lang="en-US" altLang="en-US" sz="2000"/>
              <a:t> with</a:t>
            </a:r>
            <a:r>
              <a:rPr lang="hu-HU" altLang="en-US" sz="2000"/>
              <a:t> what text</a:t>
            </a:r>
            <a:r>
              <a:rPr lang="en-US" altLang="en-US" sz="2000"/>
              <a:t>, </a:t>
            </a:r>
            <a:br>
              <a:rPr lang="hu-HU" altLang="en-US" sz="2000"/>
            </a:br>
            <a:r>
              <a:rPr lang="en-US" altLang="en-US" sz="2000"/>
              <a:t>then "</a:t>
            </a:r>
            <a:r>
              <a:rPr lang="en-US" altLang="en-US" sz="2000" b="1"/>
              <a:t>Replace All</a:t>
            </a:r>
            <a:r>
              <a:rPr lang="en-US" altLang="en-US" sz="2000"/>
              <a:t>" (replaces everything in the given cell)</a:t>
            </a:r>
            <a:endParaRPr lang="hu-HU" altLang="en-US" sz="2000"/>
          </a:p>
          <a:p>
            <a:endParaRPr lang="hu-HU" altLang="en-US" sz="2000"/>
          </a:p>
          <a:p>
            <a:endParaRPr lang="hu-HU" altLang="en-US" sz="2000"/>
          </a:p>
          <a:p>
            <a:endParaRPr lang="hu-HU" altLang="en-US" sz="2000"/>
          </a:p>
          <a:p>
            <a:endParaRPr lang="en-US" altLang="en-US" sz="2000"/>
          </a:p>
          <a:p>
            <a:r>
              <a:rPr lang="hu-HU" altLang="en-US" sz="2000"/>
              <a:t>Create also the </a:t>
            </a:r>
            <a:r>
              <a:rPr lang="hu-HU" altLang="en-US" sz="2000" b="1"/>
              <a:t>Customers</a:t>
            </a:r>
            <a:r>
              <a:rPr lang="hu-HU" altLang="en-US" sz="2000"/>
              <a:t> and </a:t>
            </a:r>
            <a:br>
              <a:rPr lang="hu-HU" altLang="en-US" sz="2000"/>
            </a:br>
            <a:r>
              <a:rPr lang="hu-HU" altLang="en-US" sz="2000" b="1"/>
              <a:t>Salespersons</a:t>
            </a:r>
            <a:r>
              <a:rPr lang="hu-HU" altLang="en-US" sz="2000"/>
              <a:t> dimension tables</a:t>
            </a:r>
          </a:p>
          <a:p>
            <a:endParaRPr lang="en-US" altLang="en-US" sz="2000"/>
          </a:p>
        </p:txBody>
      </p:sp>
      <p:sp>
        <p:nvSpPr>
          <p:cNvPr id="54274" name="Title 1">
            <a:extLst>
              <a:ext uri="{FF2B5EF4-FFF2-40B4-BE49-F238E27FC236}">
                <a16:creationId xmlns:a16="http://schemas.microsoft.com/office/drawing/2014/main" id="{F7680B55-FCB7-9EC6-EDB6-BA3B302B35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Quickly replacing </a:t>
            </a:r>
            <a:r>
              <a:rPr lang="hu-HU" altLang="en-US"/>
              <a:t>texts</a:t>
            </a:r>
            <a:r>
              <a:rPr lang="en-US" altLang="en-US"/>
              <a:t> in Python code</a:t>
            </a:r>
          </a:p>
        </p:txBody>
      </p: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54AE7FE4-0E85-91A8-F741-785EEB81FE43}"/>
              </a:ext>
            </a:extLst>
          </p:cNvPr>
          <p:cNvGrpSpPr/>
          <p:nvPr/>
        </p:nvGrpSpPr>
        <p:grpSpPr>
          <a:xfrm>
            <a:off x="3482122" y="4511310"/>
            <a:ext cx="3652103" cy="1397610"/>
            <a:chOff x="1113327" y="2901828"/>
            <a:chExt cx="3757612" cy="153352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718A110-8DCE-A316-1C1E-ACBFBB1CA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32614" y="2901828"/>
              <a:ext cx="1838325" cy="1533525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6" name="Téglalap 11">
              <a:extLst>
                <a:ext uri="{FF2B5EF4-FFF2-40B4-BE49-F238E27FC236}">
                  <a16:creationId xmlns:a16="http://schemas.microsoft.com/office/drawing/2014/main" id="{1F997A63-1EA0-11D3-B85B-05FB197F2A1F}"/>
                </a:ext>
              </a:extLst>
            </p:cNvPr>
            <p:cNvSpPr/>
            <p:nvPr/>
          </p:nvSpPr>
          <p:spPr>
            <a:xfrm>
              <a:off x="3817571" y="3464780"/>
              <a:ext cx="358775" cy="431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hu-HU"/>
            </a:p>
          </p:txBody>
        </p:sp>
        <p:sp>
          <p:nvSpPr>
            <p:cNvPr id="54284" name="TextBox 11">
              <a:extLst>
                <a:ext uri="{FF2B5EF4-FFF2-40B4-BE49-F238E27FC236}">
                  <a16:creationId xmlns:a16="http://schemas.microsoft.com/office/drawing/2014/main" id="{6861E232-EBB3-BAA1-4421-7D80383989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3327" y="2992315"/>
              <a:ext cx="1423987" cy="303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hu-HU" altLang="en-US" sz="1200" b="1">
                  <a:solidFill>
                    <a:srgbClr val="FF0000"/>
                  </a:solidFill>
                </a:rPr>
                <a:t>in ALL cells</a:t>
              </a:r>
              <a:endParaRPr lang="en-US" altLang="en-US" sz="1200" b="1">
                <a:solidFill>
                  <a:srgbClr val="FF0000"/>
                </a:solidFill>
              </a:endParaRPr>
            </a:p>
          </p:txBody>
        </p:sp>
        <p:cxnSp>
          <p:nvCxnSpPr>
            <p:cNvPr id="8" name="Egyenes összekötő nyíllal 23">
              <a:extLst>
                <a:ext uri="{FF2B5EF4-FFF2-40B4-BE49-F238E27FC236}">
                  <a16:creationId xmlns:a16="http://schemas.microsoft.com/office/drawing/2014/main" id="{06B31AE7-8650-C770-0BFB-7E57757F2B3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19827" y="3228853"/>
              <a:ext cx="1423987" cy="24447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4286" name="Picture 13">
            <a:extLst>
              <a:ext uri="{FF2B5EF4-FFF2-40B4-BE49-F238E27FC236}">
                <a16:creationId xmlns:a16="http://schemas.microsoft.com/office/drawing/2014/main" id="{DCC988B7-6D47-1137-779C-52F020E5F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416" y="5461245"/>
            <a:ext cx="10287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5A9EA00B-4872-ADD8-8795-73A097317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355970"/>
              </p:ext>
            </p:extLst>
          </p:nvPr>
        </p:nvGraphicFramePr>
        <p:xfrm>
          <a:off x="2288565" y="1815000"/>
          <a:ext cx="8062913" cy="6094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62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90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>
                          <a:latin typeface="Arial" pitchFamily="34" charset="0"/>
                          <a:cs typeface="Arial" pitchFamily="34" charset="0"/>
                        </a:rPr>
                        <a:t># sort dataframe rows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>
                          <a:latin typeface="Arial" pitchFamily="34" charset="0"/>
                          <a:cs typeface="Arial" pitchFamily="34" charset="0"/>
                        </a:rPr>
                        <a:t>df = df.</a:t>
                      </a:r>
                      <a:r>
                        <a:rPr lang="en-US" sz="1700" b="1">
                          <a:latin typeface="Arial" pitchFamily="34" charset="0"/>
                          <a:cs typeface="Arial" pitchFamily="34" charset="0"/>
                        </a:rPr>
                        <a:t>sort_values</a:t>
                      </a:r>
                      <a:r>
                        <a:rPr lang="en-US" sz="1700" b="0">
                          <a:latin typeface="Arial" pitchFamily="34" charset="0"/>
                          <a:cs typeface="Arial" pitchFamily="34" charset="0"/>
                        </a:rPr>
                        <a:t>(by = [</a:t>
                      </a:r>
                      <a:r>
                        <a:rPr lang="en-US" sz="1700" b="1">
                          <a:latin typeface="Arial" pitchFamily="34" charset="0"/>
                          <a:cs typeface="Arial" pitchFamily="34" charset="0"/>
                        </a:rPr>
                        <a:t>'Product</a:t>
                      </a:r>
                      <a:r>
                        <a:rPr lang="en-US" sz="1700" b="0">
                          <a:latin typeface="Arial" pitchFamily="34" charset="0"/>
                          <a:cs typeface="Arial" pitchFamily="34" charset="0"/>
                        </a:rPr>
                        <a:t>'])</a:t>
                      </a:r>
                      <a:endParaRPr lang="hu-HU" sz="1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55" marB="4565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F8EC55D7-BB7F-8452-2EBB-C44F0B6DD4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2641" y="1141641"/>
            <a:ext cx="10703241" cy="552720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z="1800" b="1"/>
              <a:t>Export</a:t>
            </a:r>
            <a:r>
              <a:rPr lang="hu-HU" altLang="en-US" sz="1800"/>
              <a:t> all 3 tables to CSV with the "Export_to_csv" program</a:t>
            </a:r>
            <a:endParaRPr lang="en-US" altLang="en-US" sz="1800"/>
          </a:p>
          <a:p>
            <a:endParaRPr lang="en-US" altLang="en-US" sz="2200"/>
          </a:p>
          <a:p>
            <a:endParaRPr lang="en-US" altLang="en-US" sz="1800" i="1"/>
          </a:p>
          <a:p>
            <a:endParaRPr lang="en-US" altLang="en-US" sz="1800" i="1"/>
          </a:p>
          <a:p>
            <a:r>
              <a:rPr lang="hu-HU" altLang="en-US" sz="1800" i="1"/>
              <a:t>df</a:t>
            </a:r>
            <a:r>
              <a:rPr lang="hu-HU" altLang="en-US" sz="1800"/>
              <a:t>.</a:t>
            </a:r>
            <a:r>
              <a:rPr lang="hu-HU" altLang="en-US" sz="1800" b="1"/>
              <a:t>to_excel</a:t>
            </a:r>
            <a:r>
              <a:rPr lang="hu-HU" altLang="en-US" sz="1800"/>
              <a:t>: </a:t>
            </a:r>
            <a:r>
              <a:rPr lang="en-US" altLang="en-US" sz="1800"/>
              <a:t>Export dataframe to a new </a:t>
            </a:r>
            <a:r>
              <a:rPr lang="en-US" altLang="en-US" sz="1800" b="1"/>
              <a:t>Excel</a:t>
            </a:r>
            <a:r>
              <a:rPr lang="en-US" altLang="en-US" sz="1800"/>
              <a:t> file</a:t>
            </a:r>
          </a:p>
          <a:p>
            <a:pPr lvl="1"/>
            <a:r>
              <a:rPr lang="en-US" altLang="en-US" sz="1600" b="1"/>
              <a:t>index = False</a:t>
            </a:r>
            <a:r>
              <a:rPr lang="en-US" altLang="en-US" sz="1600"/>
              <a:t>: the index should not be included in a separate column</a:t>
            </a:r>
          </a:p>
          <a:p>
            <a:pPr lvl="1"/>
            <a:r>
              <a:rPr lang="en-US" altLang="en-US" sz="1600" b="1"/>
              <a:t>sheet_name</a:t>
            </a:r>
            <a:r>
              <a:rPr lang="en-US" altLang="en-US" sz="1600"/>
              <a:t>: what should be the name of the worksheet</a:t>
            </a:r>
          </a:p>
          <a:p>
            <a:r>
              <a:rPr lang="en-US" altLang="en-US" sz="1800" b="1"/>
              <a:t>pd.ExcelWriter</a:t>
            </a:r>
            <a:r>
              <a:rPr lang="en-US" altLang="en-US" sz="1800"/>
              <a:t>: </a:t>
            </a:r>
            <a:r>
              <a:rPr lang="hu-HU" altLang="en-US" sz="1800"/>
              <a:t>Pandas </a:t>
            </a:r>
            <a:r>
              <a:rPr lang="en-US" altLang="en-US" sz="1800"/>
              <a:t>"class" used to write dataframes </a:t>
            </a:r>
            <a:r>
              <a:rPr lang="hu-HU" altLang="en-US" sz="1800"/>
              <a:t>in</a:t>
            </a:r>
            <a:r>
              <a:rPr lang="en-US" altLang="en-US" sz="1800"/>
              <a:t>to Excel sheets</a:t>
            </a:r>
          </a:p>
        </p:txBody>
      </p:sp>
      <p:sp>
        <p:nvSpPr>
          <p:cNvPr id="55298" name="Title 1">
            <a:extLst>
              <a:ext uri="{FF2B5EF4-FFF2-40B4-BE49-F238E27FC236}">
                <a16:creationId xmlns:a16="http://schemas.microsoft.com/office/drawing/2014/main" id="{04F0133E-1C4A-E234-662D-3E949264A4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/>
              <a:t>Exporting data to new Excel file</a:t>
            </a:r>
            <a:endParaRPr lang="en-US" altLang="en-US"/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E431BF95-6F77-CE0C-DD22-0B87D24B4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057356"/>
              </p:ext>
            </p:extLst>
          </p:nvPr>
        </p:nvGraphicFramePr>
        <p:xfrm>
          <a:off x="2227385" y="4004138"/>
          <a:ext cx="8238392" cy="27734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38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54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outputfile = 'Products.xlsx'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# export to new Excel file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df_products.</a:t>
                      </a:r>
                      <a:r>
                        <a:rPr lang="hu-HU" sz="1700" b="1">
                          <a:latin typeface="Arial" pitchFamily="34" charset="0"/>
                          <a:cs typeface="Arial" pitchFamily="34" charset="0"/>
                        </a:rPr>
                        <a:t>to_excel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(basepath + '\\' + outputfolder + '\\' + outputfile, index = False, </a:t>
                      </a:r>
                      <a:r>
                        <a:rPr lang="hu-HU" sz="1700" b="1">
                          <a:latin typeface="Arial" pitchFamily="34" charset="0"/>
                          <a:cs typeface="Arial" pitchFamily="34" charset="0"/>
                        </a:rPr>
                        <a:t>sheet_name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 = 'Products')</a:t>
                      </a:r>
                      <a:endParaRPr lang="hu-HU" sz="1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2" marR="91432" marT="45663" marB="4566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72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outputfile = 'Dimension_tables.xlsx'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# export to new Excel file, on multiple worksheets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with </a:t>
                      </a:r>
                      <a:r>
                        <a:rPr lang="hu-HU" sz="1700" b="1">
                          <a:latin typeface="Arial" pitchFamily="34" charset="0"/>
                          <a:cs typeface="Arial" pitchFamily="34" charset="0"/>
                        </a:rPr>
                        <a:t>pd.ExcelWriter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(basepath + '\\' + outputfolder + '\\' + outputfile) as writer: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    df_products.</a:t>
                      </a:r>
                      <a:r>
                        <a:rPr lang="hu-HU" sz="1700" b="1">
                          <a:latin typeface="Arial" pitchFamily="34" charset="0"/>
                          <a:cs typeface="Arial" pitchFamily="34" charset="0"/>
                        </a:rPr>
                        <a:t>to_excel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(writer, sheet_name = 'Products', index = False)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    df_customers.</a:t>
                      </a:r>
                      <a:r>
                        <a:rPr lang="hu-HU" sz="1700" b="1">
                          <a:latin typeface="Arial" pitchFamily="34" charset="0"/>
                          <a:cs typeface="Arial" pitchFamily="34" charset="0"/>
                        </a:rPr>
                        <a:t>to_excel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(writer, sheet_name = 'Customers', index = False)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    df_salespersons.</a:t>
                      </a:r>
                      <a:r>
                        <a:rPr lang="hu-HU" sz="1700" b="1">
                          <a:latin typeface="Arial" pitchFamily="34" charset="0"/>
                          <a:cs typeface="Arial" pitchFamily="34" charset="0"/>
                        </a:rPr>
                        <a:t>to_excel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(writer, sheet_name = 'Salespersons', index = False)</a:t>
                      </a:r>
                      <a:endParaRPr lang="hu-HU" sz="1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2" marR="91432" marT="45663" marB="4566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" name="Táblázat 4">
            <a:extLst>
              <a:ext uri="{FF2B5EF4-FFF2-40B4-BE49-F238E27FC236}">
                <a16:creationId xmlns:a16="http://schemas.microsoft.com/office/drawing/2014/main" id="{6B186F71-DA2C-769D-3337-85FA996F5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247987"/>
              </p:ext>
            </p:extLst>
          </p:nvPr>
        </p:nvGraphicFramePr>
        <p:xfrm>
          <a:off x="2227385" y="1558611"/>
          <a:ext cx="8238392" cy="10666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38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4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# Export to csv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outputfile = 'Products.csv'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Arial" pitchFamily="34" charset="0"/>
                          <a:cs typeface="Arial" pitchFamily="34" charset="0"/>
                        </a:rPr>
                        <a:t>df_export = df</a:t>
                      </a: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_products</a:t>
                      </a:r>
                      <a:endParaRPr lang="en-US" sz="16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Arial" pitchFamily="34" charset="0"/>
                          <a:cs typeface="Arial" pitchFamily="34" charset="0"/>
                        </a:rPr>
                        <a:t>%run Export_to_csv.ipynb</a:t>
                      </a:r>
                      <a:endParaRPr lang="hu-HU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4" marR="91424" marT="45653" marB="4565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C44A434C-FC31-8AED-BF6D-167F9A75B1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hu-HU" altLang="en-US" sz="2000">
                <a:latin typeface="+mj-lt"/>
              </a:rPr>
              <a:t>„</a:t>
            </a:r>
            <a:r>
              <a:rPr lang="hu-HU" altLang="en-US" sz="2000" b="1">
                <a:latin typeface="+mj-lt"/>
              </a:rPr>
              <a:t>OPENPYXL</a:t>
            </a:r>
            <a:r>
              <a:rPr lang="hu-HU" altLang="en-US" sz="2000">
                <a:latin typeface="+mj-lt"/>
              </a:rPr>
              <a:t>”: library </a:t>
            </a:r>
            <a:r>
              <a:rPr lang="en-US" altLang="en-US" sz="2000">
                <a:latin typeface="+mj-lt"/>
              </a:rPr>
              <a:t>for writing XLSX, XLSM files</a:t>
            </a:r>
            <a:endParaRPr lang="hu-HU" sz="2000" b="1">
              <a:latin typeface="+mj-lt"/>
              <a:cs typeface="Arial" pitchFamily="34" charset="0"/>
            </a:endParaRPr>
          </a:p>
          <a:p>
            <a:pPr>
              <a:defRPr/>
            </a:pPr>
            <a:r>
              <a:rPr lang="hu-HU" sz="2000" b="1">
                <a:latin typeface="+mj-lt"/>
                <a:cs typeface="Arial" pitchFamily="34" charset="0"/>
              </a:rPr>
              <a:t>pd.ExcelWriter</a:t>
            </a:r>
            <a:endParaRPr lang="hu-HU" altLang="en-US" sz="2000" b="1">
              <a:latin typeface="+mj-lt"/>
            </a:endParaRPr>
          </a:p>
          <a:p>
            <a:pPr lvl="1">
              <a:defRPr/>
            </a:pPr>
            <a:r>
              <a:rPr lang="en-US" altLang="en-US" sz="1800" b="1">
                <a:latin typeface="+mj-lt"/>
              </a:rPr>
              <a:t>mode</a:t>
            </a:r>
            <a:r>
              <a:rPr lang="en-US" altLang="en-US" sz="1800">
                <a:latin typeface="+mj-lt"/>
              </a:rPr>
              <a:t>: 'a' = append (append </a:t>
            </a:r>
            <a:r>
              <a:rPr lang="hu-HU" altLang="en-US" sz="1800">
                <a:latin typeface="+mj-lt"/>
              </a:rPr>
              <a:t>as</a:t>
            </a:r>
            <a:r>
              <a:rPr lang="en-US" altLang="en-US" sz="1800">
                <a:latin typeface="+mj-lt"/>
              </a:rPr>
              <a:t> new worksheet), </a:t>
            </a:r>
            <a:br>
              <a:rPr lang="hu-HU" altLang="en-US" sz="1800">
                <a:latin typeface="+mj-lt"/>
              </a:rPr>
            </a:br>
            <a:r>
              <a:rPr lang="en-US" altLang="en-US" sz="1800">
                <a:latin typeface="+mj-lt"/>
              </a:rPr>
              <a:t>'w' = write (overwrite</a:t>
            </a:r>
            <a:r>
              <a:rPr lang="hu-HU" altLang="en-US" sz="1800">
                <a:latin typeface="+mj-lt"/>
              </a:rPr>
              <a:t> file</a:t>
            </a:r>
            <a:r>
              <a:rPr lang="en-US" altLang="en-US" sz="1800">
                <a:latin typeface="+mj-lt"/>
              </a:rPr>
              <a:t>, other worksheets are deleted)</a:t>
            </a:r>
          </a:p>
          <a:p>
            <a:pPr lvl="1">
              <a:defRPr/>
            </a:pPr>
            <a:r>
              <a:rPr lang="en-US" altLang="en-US" sz="1800" b="1">
                <a:latin typeface="+mj-lt"/>
              </a:rPr>
              <a:t>engine</a:t>
            </a:r>
            <a:r>
              <a:rPr lang="en-US" altLang="en-US" sz="1800">
                <a:latin typeface="+mj-lt"/>
              </a:rPr>
              <a:t>: </a:t>
            </a:r>
            <a:r>
              <a:rPr lang="hu-HU" altLang="en-US" sz="1800">
                <a:latin typeface="+mj-lt"/>
              </a:rPr>
              <a:t>which engine to write with – w</a:t>
            </a:r>
            <a:r>
              <a:rPr lang="en-US" altLang="en-US" sz="1800">
                <a:latin typeface="+mj-lt"/>
              </a:rPr>
              <a:t>e can write to .</a:t>
            </a:r>
            <a:r>
              <a:rPr lang="hu-HU" altLang="en-US" sz="1800">
                <a:latin typeface="+mj-lt"/>
              </a:rPr>
              <a:t>XLSX</a:t>
            </a:r>
            <a:r>
              <a:rPr lang="en-US" altLang="en-US" sz="1800">
                <a:latin typeface="+mj-lt"/>
              </a:rPr>
              <a:t> files with the </a:t>
            </a:r>
            <a:r>
              <a:rPr lang="hu-HU" altLang="en-US" sz="1800">
                <a:latin typeface="+mj-lt"/>
              </a:rPr>
              <a:t>„</a:t>
            </a:r>
            <a:r>
              <a:rPr lang="hu-HU" altLang="en-US" sz="1800" b="1">
                <a:latin typeface="+mj-lt"/>
              </a:rPr>
              <a:t>OPENPYXL</a:t>
            </a:r>
            <a:r>
              <a:rPr lang="hu-HU" altLang="en-US" sz="1800">
                <a:latin typeface="+mj-lt"/>
              </a:rPr>
              <a:t>”</a:t>
            </a:r>
            <a:r>
              <a:rPr lang="en-US" altLang="en-US" sz="1800">
                <a:latin typeface="+mj-lt"/>
              </a:rPr>
              <a:t> library</a:t>
            </a:r>
          </a:p>
        </p:txBody>
      </p:sp>
      <p:sp>
        <p:nvSpPr>
          <p:cNvPr id="56322" name="Title 1">
            <a:extLst>
              <a:ext uri="{FF2B5EF4-FFF2-40B4-BE49-F238E27FC236}">
                <a16:creationId xmlns:a16="http://schemas.microsoft.com/office/drawing/2014/main" id="{A0DEAB62-4297-50F5-CDE5-040B63BC1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/>
              <a:t>Exporting data to existing Excel file</a:t>
            </a:r>
            <a:endParaRPr lang="en-US" altLang="en-US"/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BBFE5840-E533-EB26-EAB5-25AA2697D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119061"/>
              </p:ext>
            </p:extLst>
          </p:nvPr>
        </p:nvGraphicFramePr>
        <p:xfrm>
          <a:off x="2240840" y="3076263"/>
          <a:ext cx="8183563" cy="35964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83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23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latin typeface="Arial" pitchFamily="34" charset="0"/>
                          <a:cs typeface="Arial" pitchFamily="34" charset="0"/>
                        </a:rPr>
                        <a:t># sort dataframe rows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latin typeface="Arial" pitchFamily="34" charset="0"/>
                          <a:cs typeface="Arial" pitchFamily="34" charset="0"/>
                        </a:rPr>
                        <a:t>df = df.sort_values(by = ['Date'])</a:t>
                      </a:r>
                      <a:endParaRPr lang="hu-HU" sz="14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u-HU" sz="14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0">
                          <a:latin typeface="Arial" pitchFamily="34" charset="0"/>
                          <a:cs typeface="Arial" pitchFamily="34" charset="0"/>
                        </a:rPr>
                        <a:t>outputfile = 'All_tables.xlsx'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0">
                          <a:latin typeface="Arial" pitchFamily="34" charset="0"/>
                          <a:cs typeface="Arial" pitchFamily="34" charset="0"/>
                        </a:rPr>
                        <a:t># export to new Excel file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0">
                          <a:latin typeface="Arial" pitchFamily="34" charset="0"/>
                          <a:cs typeface="Arial" pitchFamily="34" charset="0"/>
                        </a:rPr>
                        <a:t>df.</a:t>
                      </a:r>
                      <a:r>
                        <a:rPr lang="hu-HU" sz="1400" b="1">
                          <a:latin typeface="Arial" pitchFamily="34" charset="0"/>
                          <a:cs typeface="Arial" pitchFamily="34" charset="0"/>
                        </a:rPr>
                        <a:t>to_excel</a:t>
                      </a:r>
                      <a:r>
                        <a:rPr lang="hu-HU" sz="1400" b="0">
                          <a:latin typeface="Arial" pitchFamily="34" charset="0"/>
                          <a:cs typeface="Arial" pitchFamily="34" charset="0"/>
                        </a:rPr>
                        <a:t>(basepath + '\\' + outputfolder + '\\' + outputfile, index = False, </a:t>
                      </a:r>
                      <a:r>
                        <a:rPr lang="hu-HU" sz="1400" b="1">
                          <a:latin typeface="Arial" pitchFamily="34" charset="0"/>
                          <a:cs typeface="Arial" pitchFamily="34" charset="0"/>
                        </a:rPr>
                        <a:t>sheet_name</a:t>
                      </a:r>
                      <a:r>
                        <a:rPr lang="hu-HU" sz="1400" b="0">
                          <a:latin typeface="Arial" pitchFamily="34" charset="0"/>
                          <a:cs typeface="Arial" pitchFamily="34" charset="0"/>
                        </a:rPr>
                        <a:t> = 'Revenues')</a:t>
                      </a:r>
                    </a:p>
                  </a:txBody>
                  <a:tcPr marL="91423" marR="91423" marT="45663" marB="45663"/>
                </a:tc>
                <a:extLst>
                  <a:ext uri="{0D108BD9-81ED-4DB2-BD59-A6C34878D82A}">
                    <a16:rowId xmlns:a16="http://schemas.microsoft.com/office/drawing/2014/main" val="901456651"/>
                  </a:ext>
                </a:extLst>
              </a:tr>
              <a:tr h="19397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0">
                          <a:latin typeface="Arial" pitchFamily="34" charset="0"/>
                          <a:cs typeface="Arial" pitchFamily="34" charset="0"/>
                        </a:rPr>
                        <a:t># import library for writing XLSX, XLSM files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1">
                          <a:solidFill>
                            <a:srgbClr val="2BB10B"/>
                          </a:solidFill>
                          <a:latin typeface="Arial" pitchFamily="34" charset="0"/>
                          <a:cs typeface="Arial" pitchFamily="34" charset="0"/>
                        </a:rPr>
                        <a:t>import</a:t>
                      </a:r>
                      <a:r>
                        <a:rPr lang="hu-HU" sz="1400" b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hu-HU" sz="1400" b="1">
                          <a:latin typeface="Arial" pitchFamily="34" charset="0"/>
                          <a:cs typeface="Arial" pitchFamily="34" charset="0"/>
                        </a:rPr>
                        <a:t>openpyxl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u-HU" sz="1400" b="1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0">
                          <a:latin typeface="Arial" pitchFamily="34" charset="0"/>
                          <a:cs typeface="Arial" pitchFamily="34" charset="0"/>
                        </a:rPr>
                        <a:t>outputfile = 'All_tables.xlsx'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0">
                          <a:latin typeface="Arial" pitchFamily="34" charset="0"/>
                          <a:cs typeface="Arial" pitchFamily="34" charset="0"/>
                        </a:rPr>
                        <a:t># export to existing Excel file, append as new worksheet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0">
                          <a:latin typeface="Arial" pitchFamily="34" charset="0"/>
                          <a:cs typeface="Arial" pitchFamily="34" charset="0"/>
                        </a:rPr>
                        <a:t>with </a:t>
                      </a:r>
                      <a:r>
                        <a:rPr lang="hu-HU" sz="1400" b="1">
                          <a:latin typeface="Arial" pitchFamily="34" charset="0"/>
                          <a:cs typeface="Arial" pitchFamily="34" charset="0"/>
                        </a:rPr>
                        <a:t>pd.ExcelWriter</a:t>
                      </a:r>
                      <a:r>
                        <a:rPr lang="hu-HU" sz="1400" b="0">
                          <a:latin typeface="Arial" pitchFamily="34" charset="0"/>
                          <a:cs typeface="Arial" pitchFamily="34" charset="0"/>
                        </a:rPr>
                        <a:t>(basepath + '\\' + outputfolder + '\\' + outputfile, </a:t>
                      </a:r>
                      <a:r>
                        <a:rPr lang="hu-HU" sz="1400" b="1">
                          <a:latin typeface="Arial" pitchFamily="34" charset="0"/>
                          <a:cs typeface="Arial" pitchFamily="34" charset="0"/>
                        </a:rPr>
                        <a:t>engine</a:t>
                      </a:r>
                      <a:r>
                        <a:rPr lang="hu-HU" sz="1400" b="0">
                          <a:latin typeface="Arial" pitchFamily="34" charset="0"/>
                          <a:cs typeface="Arial" pitchFamily="34" charset="0"/>
                        </a:rPr>
                        <a:t> = 'openpyxl', </a:t>
                      </a:r>
                      <a:r>
                        <a:rPr lang="hu-HU" sz="1400" b="1">
                          <a:latin typeface="Arial" pitchFamily="34" charset="0"/>
                          <a:cs typeface="Arial" pitchFamily="34" charset="0"/>
                        </a:rPr>
                        <a:t>mode</a:t>
                      </a:r>
                      <a:r>
                        <a:rPr lang="hu-HU" sz="1400" b="0">
                          <a:latin typeface="Arial" pitchFamily="34" charset="0"/>
                          <a:cs typeface="Arial" pitchFamily="34" charset="0"/>
                        </a:rPr>
                        <a:t> = 'a') as writer: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0">
                          <a:latin typeface="Arial" pitchFamily="34" charset="0"/>
                          <a:cs typeface="Arial" pitchFamily="34" charset="0"/>
                        </a:rPr>
                        <a:t>    df_products.to_excel(writer, sheet_name = 'Products', index = False)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0">
                          <a:latin typeface="Arial" pitchFamily="34" charset="0"/>
                          <a:cs typeface="Arial" pitchFamily="34" charset="0"/>
                        </a:rPr>
                        <a:t>    df_customers.to_excel(writer, sheet_name = 'Customers', index = False)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0">
                          <a:latin typeface="Arial" pitchFamily="34" charset="0"/>
                          <a:cs typeface="Arial" pitchFamily="34" charset="0"/>
                        </a:rPr>
                        <a:t>    df_salespersons.to_excel(writer, sheet_name = 'Salespersons', index = False)</a:t>
                      </a:r>
                      <a:endParaRPr lang="hu-HU" sz="1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3" marR="91423" marT="45663" marB="4566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17A26C17-379B-2564-CCCF-111F3C9167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 altLang="en-US"/>
          </a:p>
          <a:p>
            <a:r>
              <a:rPr lang="hu-HU" altLang="en-US"/>
              <a:t>It's recommended to put the </a:t>
            </a:r>
            <a:r>
              <a:rPr lang="hu-HU" altLang="en-US" b="1"/>
              <a:t>base data </a:t>
            </a:r>
            <a:r>
              <a:rPr lang="hu-HU" altLang="en-US"/>
              <a:t>(data of input and output folders, and files etc.) </a:t>
            </a:r>
            <a:r>
              <a:rPr lang="hu-HU" altLang="en-US" b="1"/>
              <a:t>to the top of the program</a:t>
            </a:r>
          </a:p>
          <a:p>
            <a:r>
              <a:rPr lang="hu-HU" altLang="en-US"/>
              <a:t>It's </a:t>
            </a:r>
            <a:r>
              <a:rPr lang="hu-HU" altLang="en-US" b="1"/>
              <a:t>easy to find them </a:t>
            </a:r>
            <a:r>
              <a:rPr lang="hu-HU" altLang="en-US"/>
              <a:t>and it's also </a:t>
            </a:r>
            <a:r>
              <a:rPr lang="hu-HU" altLang="en-US" b="1"/>
              <a:t>easy to change them later </a:t>
            </a:r>
            <a:r>
              <a:rPr lang="hu-HU" altLang="en-US"/>
              <a:t>(we don't need to scroll down and look for them inside the code)</a:t>
            </a:r>
          </a:p>
          <a:p>
            <a:endParaRPr lang="hu-HU" altLang="en-US"/>
          </a:p>
          <a:p>
            <a:endParaRPr lang="hu-HU" altLang="en-US"/>
          </a:p>
          <a:p>
            <a:endParaRPr lang="hu-HU" altLang="en-US"/>
          </a:p>
          <a:p>
            <a:endParaRPr lang="hu-HU" altLang="en-US"/>
          </a:p>
        </p:txBody>
      </p:sp>
      <p:sp>
        <p:nvSpPr>
          <p:cNvPr id="32770" name="Title 1">
            <a:extLst>
              <a:ext uri="{FF2B5EF4-FFF2-40B4-BE49-F238E27FC236}">
                <a16:creationId xmlns:a16="http://schemas.microsoft.com/office/drawing/2014/main" id="{E21BE00A-7269-1517-CE62-8387AAC1D4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/>
              <a:t>Base data of folders and files</a:t>
            </a:r>
            <a:endParaRPr lang="en-US" altLang="en-US"/>
          </a:p>
        </p:txBody>
      </p:sp>
      <p:graphicFrame>
        <p:nvGraphicFramePr>
          <p:cNvPr id="6" name="Táblázat 4">
            <a:extLst>
              <a:ext uri="{FF2B5EF4-FFF2-40B4-BE49-F238E27FC236}">
                <a16:creationId xmlns:a16="http://schemas.microsoft.com/office/drawing/2014/main" id="{7FA0E1F0-B731-4664-1CB3-0EA1AA4F2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98448"/>
              </p:ext>
            </p:extLst>
          </p:nvPr>
        </p:nvGraphicFramePr>
        <p:xfrm>
          <a:off x="1981200" y="4093788"/>
          <a:ext cx="8526462" cy="15543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6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825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# base data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basepath = r'…'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inputfolder = 'Input'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input</a:t>
                      </a:r>
                      <a:r>
                        <a:rPr lang="pt-BR" sz="1600" b="0">
                          <a:latin typeface="Arial" pitchFamily="34" charset="0"/>
                          <a:cs typeface="Arial" pitchFamily="34" charset="0"/>
                        </a:rPr>
                        <a:t>file = 'Source1.csv'</a:t>
                      </a:r>
                      <a:endParaRPr lang="hu-HU" sz="16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outputfolder = 'Output'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output</a:t>
                      </a:r>
                      <a:r>
                        <a:rPr lang="pt-BR" sz="1600" b="0">
                          <a:latin typeface="Arial" pitchFamily="34" charset="0"/>
                          <a:cs typeface="Arial" pitchFamily="34" charset="0"/>
                        </a:rPr>
                        <a:t>file = '</a:t>
                      </a: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Revenues</a:t>
                      </a:r>
                      <a:r>
                        <a:rPr lang="pt-BR" sz="1600" b="0">
                          <a:latin typeface="Arial" pitchFamily="34" charset="0"/>
                          <a:cs typeface="Arial" pitchFamily="34" charset="0"/>
                        </a:rPr>
                        <a:t>.csv'</a:t>
                      </a:r>
                    </a:p>
                  </a:txBody>
                  <a:tcPr marL="91417" marR="91417" marT="45648" marB="45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Kép 4">
            <a:extLst>
              <a:ext uri="{FF2B5EF4-FFF2-40B4-BE49-F238E27FC236}">
                <a16:creationId xmlns:a16="http://schemas.microsoft.com/office/drawing/2014/main" id="{2602DA1B-D813-3020-CF60-CE0D0D890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532" y="5048441"/>
            <a:ext cx="2164268" cy="1455546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8875C2CB-82A1-DB7E-E563-317D12F38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302" y="4476891"/>
            <a:ext cx="2377646" cy="202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8494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1937D28D-4EC1-862A-4EAF-1C66120926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2641" y="1141641"/>
            <a:ext cx="10703241" cy="552720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/>
              <a:t>Start a new notebook</a:t>
            </a:r>
          </a:p>
          <a:p>
            <a:r>
              <a:rPr lang="hu-HU" altLang="en-US"/>
              <a:t>"</a:t>
            </a:r>
            <a:r>
              <a:rPr lang="hu-HU" altLang="en-US" b="1"/>
              <a:t>PYODBC</a:t>
            </a:r>
            <a:r>
              <a:rPr lang="hu-HU" altLang="en-US"/>
              <a:t>": a module for accessing databases via ODBC connection</a:t>
            </a:r>
            <a:endParaRPr lang="en-US" altLang="en-US"/>
          </a:p>
        </p:txBody>
      </p:sp>
      <p:sp>
        <p:nvSpPr>
          <p:cNvPr id="47106" name="Title 1">
            <a:extLst>
              <a:ext uri="{FF2B5EF4-FFF2-40B4-BE49-F238E27FC236}">
                <a16:creationId xmlns:a16="http://schemas.microsoft.com/office/drawing/2014/main" id="{2A0053F7-F6B1-453D-AB58-3B1F4EBD3B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/>
              <a:t>Reading data from SQL database</a:t>
            </a:r>
            <a:endParaRPr lang="en-US" altLang="en-US"/>
          </a:p>
        </p:txBody>
      </p:sp>
      <p:graphicFrame>
        <p:nvGraphicFramePr>
          <p:cNvPr id="6" name="Táblázat 4">
            <a:extLst>
              <a:ext uri="{FF2B5EF4-FFF2-40B4-BE49-F238E27FC236}">
                <a16:creationId xmlns:a16="http://schemas.microsoft.com/office/drawing/2014/main" id="{195A597A-949C-B855-6F15-0F4A5A4D2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040842"/>
              </p:ext>
            </p:extLst>
          </p:nvPr>
        </p:nvGraphicFramePr>
        <p:xfrm>
          <a:off x="2243016" y="2015028"/>
          <a:ext cx="8042031" cy="47544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42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23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0">
                          <a:latin typeface="Arial" pitchFamily="34" charset="0"/>
                          <a:cs typeface="Arial" pitchFamily="34" charset="0"/>
                        </a:rPr>
                        <a:t>import </a:t>
                      </a:r>
                      <a:r>
                        <a:rPr lang="hu-HU" sz="1400" b="1">
                          <a:latin typeface="Arial" pitchFamily="34" charset="0"/>
                          <a:cs typeface="Arial" pitchFamily="34" charset="0"/>
                        </a:rPr>
                        <a:t>pyodbc</a:t>
                      </a:r>
                      <a:r>
                        <a:rPr lang="hu-HU" sz="1400" b="0">
                          <a:latin typeface="Arial" pitchFamily="34" charset="0"/>
                          <a:cs typeface="Arial" pitchFamily="34" charset="0"/>
                        </a:rPr>
                        <a:t>  # module for accessing databases via ODBC connection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0">
                          <a:latin typeface="Arial" pitchFamily="34" charset="0"/>
                          <a:cs typeface="Arial" pitchFamily="34" charset="0"/>
                        </a:rPr>
                        <a:t>import pandas as pd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u-HU" sz="14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0">
                          <a:latin typeface="Arial" pitchFamily="34" charset="0"/>
                          <a:cs typeface="Arial" pitchFamily="34" charset="0"/>
                        </a:rPr>
                        <a:t># connection data of SQL server and database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1">
                          <a:latin typeface="Arial" pitchFamily="34" charset="0"/>
                          <a:cs typeface="Arial" pitchFamily="34" charset="0"/>
                        </a:rPr>
                        <a:t>driver</a:t>
                      </a:r>
                      <a:r>
                        <a:rPr lang="hu-HU" sz="1400" b="0">
                          <a:latin typeface="Arial" pitchFamily="34" charset="0"/>
                          <a:cs typeface="Arial" pitchFamily="34" charset="0"/>
                        </a:rPr>
                        <a:t> = 'DRIVER={SQL Server}'  # for MS SQL (driver is different for MySQL etc.)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1">
                          <a:latin typeface="Arial" pitchFamily="34" charset="0"/>
                          <a:cs typeface="Arial" pitchFamily="34" charset="0"/>
                        </a:rPr>
                        <a:t>server</a:t>
                      </a:r>
                      <a:r>
                        <a:rPr lang="hu-HU" sz="1400" b="0">
                          <a:latin typeface="Arial" pitchFamily="34" charset="0"/>
                          <a:cs typeface="Arial" pitchFamily="34" charset="0"/>
                        </a:rPr>
                        <a:t> = 'serverhostname'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1">
                          <a:latin typeface="Arial" pitchFamily="34" charset="0"/>
                          <a:cs typeface="Arial" pitchFamily="34" charset="0"/>
                        </a:rPr>
                        <a:t>database</a:t>
                      </a:r>
                      <a:r>
                        <a:rPr lang="hu-HU" sz="1400" b="0">
                          <a:latin typeface="Arial" pitchFamily="34" charset="0"/>
                          <a:cs typeface="Arial" pitchFamily="34" charset="0"/>
                        </a:rPr>
                        <a:t> = 'databasename'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1">
                          <a:latin typeface="Arial" pitchFamily="34" charset="0"/>
                          <a:cs typeface="Arial" pitchFamily="34" charset="0"/>
                        </a:rPr>
                        <a:t>username</a:t>
                      </a:r>
                      <a:r>
                        <a:rPr lang="hu-HU" sz="1400" b="0">
                          <a:latin typeface="Arial" pitchFamily="34" charset="0"/>
                          <a:cs typeface="Arial" pitchFamily="34" charset="0"/>
                        </a:rPr>
                        <a:t> = 'username'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1">
                          <a:latin typeface="Arial" pitchFamily="34" charset="0"/>
                          <a:cs typeface="Arial" pitchFamily="34" charset="0"/>
                        </a:rPr>
                        <a:t>password</a:t>
                      </a:r>
                      <a:r>
                        <a:rPr lang="hu-HU" sz="1400" b="0">
                          <a:latin typeface="Arial" pitchFamily="34" charset="0"/>
                          <a:cs typeface="Arial" pitchFamily="34" charset="0"/>
                        </a:rPr>
                        <a:t> = 'password'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u-HU" sz="14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0">
                          <a:latin typeface="Arial" pitchFamily="34" charset="0"/>
                          <a:cs typeface="Arial" pitchFamily="34" charset="0"/>
                        </a:rPr>
                        <a:t># connect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0">
                          <a:latin typeface="Arial" pitchFamily="34" charset="0"/>
                          <a:cs typeface="Arial" pitchFamily="34" charset="0"/>
                        </a:rPr>
                        <a:t>cnxn = pyodbc.</a:t>
                      </a:r>
                      <a:r>
                        <a:rPr lang="hu-HU" sz="1400" b="1">
                          <a:latin typeface="Arial" pitchFamily="34" charset="0"/>
                          <a:cs typeface="Arial" pitchFamily="34" charset="0"/>
                        </a:rPr>
                        <a:t>connect</a:t>
                      </a:r>
                      <a:r>
                        <a:rPr lang="hu-HU" sz="1400" b="0">
                          <a:latin typeface="Arial" pitchFamily="34" charset="0"/>
                          <a:cs typeface="Arial" pitchFamily="34" charset="0"/>
                        </a:rPr>
                        <a:t>(driver + ';SERVER=' + server + ';DATABASE=' + database + ';UID=' + username + ';PWD=' + password)</a:t>
                      </a:r>
                      <a:endParaRPr lang="hu-HU" sz="1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5" marR="91435" marT="45652" marB="4565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7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0">
                          <a:latin typeface="Arial" pitchFamily="34" charset="0"/>
                          <a:cs typeface="Arial" pitchFamily="34" charset="0"/>
                        </a:rPr>
                        <a:t># SQL query to pre-filter data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1">
                          <a:latin typeface="Arial" pitchFamily="34" charset="0"/>
                          <a:cs typeface="Arial" pitchFamily="34" charset="0"/>
                        </a:rPr>
                        <a:t>query</a:t>
                      </a:r>
                      <a:r>
                        <a:rPr lang="hu-HU" sz="1400" b="0">
                          <a:latin typeface="Arial" pitchFamily="34" charset="0"/>
                          <a:cs typeface="Arial" pitchFamily="34" charset="0"/>
                        </a:rPr>
                        <a:t> = 'SELECT o.OrderDate, c.Country, od.LineTotal, p.ProductSubcategoryID \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0">
                          <a:latin typeface="Arial" pitchFamily="34" charset="0"/>
                          <a:cs typeface="Arial" pitchFamily="34" charset="0"/>
                        </a:rPr>
                        <a:t>FROM Customer c \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0">
                          <a:latin typeface="Arial" pitchFamily="34" charset="0"/>
                          <a:cs typeface="Arial" pitchFamily="34" charset="0"/>
                        </a:rPr>
                        <a:t>JOIN Orders o on c.CustomerID = o.CustomerID \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0">
                          <a:latin typeface="Arial" pitchFamily="34" charset="0"/>
                          <a:cs typeface="Arial" pitchFamily="34" charset="0"/>
                        </a:rPr>
                        <a:t>JOIN OrderDetail od on od.OrderID = o.OrderID \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0">
                          <a:latin typeface="Arial" pitchFamily="34" charset="0"/>
                          <a:cs typeface="Arial" pitchFamily="34" charset="0"/>
                        </a:rPr>
                        <a:t>JOIN Product p on p.ProductID = od.ProductID;'</a:t>
                      </a:r>
                    </a:p>
                  </a:txBody>
                  <a:tcPr marL="91435" marR="91435" marT="45652" marB="4565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1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latin typeface="Arial" pitchFamily="34" charset="0"/>
                          <a:cs typeface="Arial" pitchFamily="34" charset="0"/>
                        </a:rPr>
                        <a:t># read the data from the SQL database based on the query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latin typeface="Arial" pitchFamily="34" charset="0"/>
                          <a:cs typeface="Arial" pitchFamily="34" charset="0"/>
                        </a:rPr>
                        <a:t>df = pd.</a:t>
                      </a:r>
                      <a:r>
                        <a:rPr lang="en-US" sz="1400" b="1">
                          <a:latin typeface="Arial" pitchFamily="34" charset="0"/>
                          <a:cs typeface="Arial" pitchFamily="34" charset="0"/>
                        </a:rPr>
                        <a:t>read_sql</a:t>
                      </a:r>
                      <a:r>
                        <a:rPr lang="en-US" sz="1400" b="0">
                          <a:latin typeface="Arial" pitchFamily="34" charset="0"/>
                          <a:cs typeface="Arial" pitchFamily="34" charset="0"/>
                        </a:rPr>
                        <a:t>(query, cnxn)</a:t>
                      </a:r>
                      <a:endParaRPr lang="hu-HU" sz="1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5" marR="91435" marT="45652" marB="4565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F45C42F2-13F7-5BC4-7BEA-6B23B6C81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927" y="1203968"/>
            <a:ext cx="2690093" cy="3886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50263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17A26C17-379B-2564-CCCF-111F3C9167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z="2000" b="1"/>
              <a:t>pd.read_csv</a:t>
            </a:r>
            <a:r>
              <a:rPr lang="hu-HU" altLang="en-US" sz="2000"/>
              <a:t>: Read a CSV file into a Pandas </a:t>
            </a:r>
            <a:r>
              <a:rPr lang="hu-HU" altLang="en-US" sz="2000" b="1"/>
              <a:t>Dataframe </a:t>
            </a:r>
            <a:r>
              <a:rPr lang="hu-HU" altLang="en-US" sz="2000"/>
              <a:t>(it's a </a:t>
            </a:r>
            <a:br>
              <a:rPr lang="hu-HU" altLang="en-US" sz="2000"/>
            </a:br>
            <a:r>
              <a:rPr lang="hu-HU" altLang="en-US" sz="2000"/>
              <a:t>2-dimensional data structure with rows and columns, a "table")</a:t>
            </a:r>
          </a:p>
          <a:p>
            <a:endParaRPr lang="hu-HU" altLang="en-US" sz="2000" b="1"/>
          </a:p>
          <a:p>
            <a:r>
              <a:rPr lang="hu-HU" altLang="en-US" sz="2000" b="1"/>
              <a:t>df</a:t>
            </a:r>
            <a:r>
              <a:rPr lang="hu-HU" altLang="en-US" sz="2000"/>
              <a:t>: standard variable name for the dataframe</a:t>
            </a:r>
          </a:p>
          <a:p>
            <a:endParaRPr lang="hu-HU" altLang="en-US" sz="2000"/>
          </a:p>
          <a:p>
            <a:endParaRPr lang="hu-HU" altLang="en-US" sz="2000"/>
          </a:p>
          <a:p>
            <a:endParaRPr lang="hu-HU" altLang="en-US" sz="2000"/>
          </a:p>
          <a:p>
            <a:endParaRPr lang="hu-HU" altLang="en-US" sz="2000"/>
          </a:p>
          <a:p>
            <a:endParaRPr lang="hu-HU" altLang="en-US" sz="2000"/>
          </a:p>
          <a:p>
            <a:r>
              <a:rPr lang="hu-HU" altLang="en-US" sz="2000" b="1"/>
              <a:t>sep</a:t>
            </a:r>
            <a:r>
              <a:rPr lang="hu-HU" altLang="en-US" sz="2000"/>
              <a:t>: separator character</a:t>
            </a:r>
            <a:br>
              <a:rPr lang="hu-HU" altLang="en-US" sz="2000"/>
            </a:br>
            <a:r>
              <a:rPr lang="hu-HU" altLang="en-US" sz="2000"/>
              <a:t>in CSV (semicolon, </a:t>
            </a:r>
            <a:br>
              <a:rPr lang="hu-HU" altLang="en-US" sz="2000"/>
            </a:br>
            <a:r>
              <a:rPr lang="hu-HU" altLang="en-US" sz="2000"/>
              <a:t>comma etc.)</a:t>
            </a:r>
          </a:p>
          <a:p>
            <a:r>
              <a:rPr lang="hu-HU" altLang="en-US" sz="2000" b="1"/>
              <a:t>encoding</a:t>
            </a:r>
            <a:r>
              <a:rPr lang="hu-HU" altLang="en-US" sz="2000"/>
              <a:t>: encoding type</a:t>
            </a:r>
            <a:br>
              <a:rPr lang="hu-HU" altLang="en-US" sz="2000"/>
            </a:br>
            <a:r>
              <a:rPr lang="hu-HU" altLang="en-US" sz="2000"/>
              <a:t>of file (UTF-8, UTF-16 etc.)</a:t>
            </a:r>
          </a:p>
        </p:txBody>
      </p:sp>
      <p:sp>
        <p:nvSpPr>
          <p:cNvPr id="32770" name="Title 1">
            <a:extLst>
              <a:ext uri="{FF2B5EF4-FFF2-40B4-BE49-F238E27FC236}">
                <a16:creationId xmlns:a16="http://schemas.microsoft.com/office/drawing/2014/main" id="{E21BE00A-7269-1517-CE62-8387AAC1D4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Reading CSV files into Dataframes</a:t>
            </a:r>
          </a:p>
        </p:txBody>
      </p:sp>
      <p:graphicFrame>
        <p:nvGraphicFramePr>
          <p:cNvPr id="6" name="Táblázat 4">
            <a:extLst>
              <a:ext uri="{FF2B5EF4-FFF2-40B4-BE49-F238E27FC236}">
                <a16:creationId xmlns:a16="http://schemas.microsoft.com/office/drawing/2014/main" id="{7FA0E1F0-B731-4664-1CB3-0EA1AA4F2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463740"/>
              </p:ext>
            </p:extLst>
          </p:nvPr>
        </p:nvGraphicFramePr>
        <p:xfrm>
          <a:off x="1906079" y="2820990"/>
          <a:ext cx="8526462" cy="8228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6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13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>
                          <a:latin typeface="Arial" pitchFamily="34" charset="0"/>
                          <a:cs typeface="Arial" pitchFamily="34" charset="0"/>
                        </a:rPr>
                        <a:t>#</a:t>
                      </a: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 read data from </a:t>
                      </a:r>
                      <a:r>
                        <a:rPr lang="pt-BR" sz="1600" b="0">
                          <a:latin typeface="Arial" pitchFamily="34" charset="0"/>
                          <a:cs typeface="Arial" pitchFamily="34" charset="0"/>
                        </a:rPr>
                        <a:t>csv file</a:t>
                      </a: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 into a dataframe</a:t>
                      </a:r>
                      <a:endParaRPr lang="pt-BR" sz="16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>
                          <a:latin typeface="Arial" pitchFamily="34" charset="0"/>
                          <a:cs typeface="Arial" pitchFamily="34" charset="0"/>
                        </a:rPr>
                        <a:t>df = </a:t>
                      </a:r>
                      <a:r>
                        <a:rPr lang="pt-BR" sz="1600" b="1">
                          <a:latin typeface="Arial" pitchFamily="34" charset="0"/>
                          <a:cs typeface="Arial" pitchFamily="34" charset="0"/>
                        </a:rPr>
                        <a:t>pd.read_csv</a:t>
                      </a:r>
                      <a:r>
                        <a:rPr lang="pt-BR" sz="1600" b="0">
                          <a:latin typeface="Arial" pitchFamily="34" charset="0"/>
                          <a:cs typeface="Arial" pitchFamily="34" charset="0"/>
                        </a:rPr>
                        <a:t>(basepath + '\\' + inputfolder + '\\' + inputfile, </a:t>
                      </a:r>
                      <a:r>
                        <a:rPr lang="pt-BR" sz="1600" b="1">
                          <a:latin typeface="Arial" pitchFamily="34" charset="0"/>
                          <a:cs typeface="Arial" pitchFamily="34" charset="0"/>
                        </a:rPr>
                        <a:t>sep</a:t>
                      </a:r>
                      <a:r>
                        <a:rPr lang="pt-BR" sz="1600" b="0">
                          <a:latin typeface="Arial" pitchFamily="34" charset="0"/>
                          <a:cs typeface="Arial" pitchFamily="34" charset="0"/>
                        </a:rPr>
                        <a:t> = ';', </a:t>
                      </a:r>
                      <a:r>
                        <a:rPr lang="pt-BR" sz="1600" b="1">
                          <a:latin typeface="Arial" pitchFamily="34" charset="0"/>
                          <a:cs typeface="Arial" pitchFamily="34" charset="0"/>
                        </a:rPr>
                        <a:t>encoding</a:t>
                      </a:r>
                      <a:r>
                        <a:rPr lang="pt-BR" sz="1600" b="0">
                          <a:latin typeface="Arial" pitchFamily="34" charset="0"/>
                          <a:cs typeface="Arial" pitchFamily="34" charset="0"/>
                        </a:rPr>
                        <a:t> = 'utf-8')</a:t>
                      </a:r>
                      <a:endParaRPr lang="hu-HU" sz="16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df</a:t>
                      </a:r>
                    </a:p>
                  </a:txBody>
                  <a:tcPr marL="91417" marR="91417" marT="45648" marB="45648"/>
                </a:tc>
                <a:extLst>
                  <a:ext uri="{0D108BD9-81ED-4DB2-BD59-A6C34878D82A}">
                    <a16:rowId xmlns:a16="http://schemas.microsoft.com/office/drawing/2014/main" val="4225389445"/>
                  </a:ext>
                </a:extLst>
              </a:tr>
            </a:tbl>
          </a:graphicData>
        </a:graphic>
      </p:graphicFrame>
      <p:grpSp>
        <p:nvGrpSpPr>
          <p:cNvPr id="32778" name="Csoportba foglalás 36867">
            <a:extLst>
              <a:ext uri="{FF2B5EF4-FFF2-40B4-BE49-F238E27FC236}">
                <a16:creationId xmlns:a16="http://schemas.microsoft.com/office/drawing/2014/main" id="{424693A2-EDFA-D9C5-DBCA-2CC901B1EEFC}"/>
              </a:ext>
            </a:extLst>
          </p:cNvPr>
          <p:cNvGrpSpPr>
            <a:grpSpLocks/>
          </p:cNvGrpSpPr>
          <p:nvPr/>
        </p:nvGrpSpPr>
        <p:grpSpPr bwMode="auto">
          <a:xfrm>
            <a:off x="6169310" y="3929397"/>
            <a:ext cx="4041491" cy="2472656"/>
            <a:chOff x="4194676" y="4027301"/>
            <a:chExt cx="4456129" cy="2758675"/>
          </a:xfrm>
        </p:grpSpPr>
        <p:pic>
          <p:nvPicPr>
            <p:cNvPr id="32779" name="Kép 36864">
              <a:extLst>
                <a:ext uri="{FF2B5EF4-FFF2-40B4-BE49-F238E27FC236}">
                  <a16:creationId xmlns:a16="http://schemas.microsoft.com/office/drawing/2014/main" id="{6BD232CF-6288-16D2-0981-5B6BAEF8A4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3969" y="4231275"/>
              <a:ext cx="3646836" cy="2554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80" name="TextBox 11">
              <a:extLst>
                <a:ext uri="{FF2B5EF4-FFF2-40B4-BE49-F238E27FC236}">
                  <a16:creationId xmlns:a16="http://schemas.microsoft.com/office/drawing/2014/main" id="{3E1674AC-C99D-46F5-FA28-A3CB4A409A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3415" y="4463548"/>
              <a:ext cx="647245" cy="1339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hu-HU" altLang="en-US" sz="1200" b="1">
                  <a:solidFill>
                    <a:srgbClr val="FF0000"/>
                  </a:solidFill>
                </a:rPr>
                <a:t>row 0</a:t>
              </a:r>
            </a:p>
            <a:p>
              <a:pPr algn="ctr"/>
              <a:r>
                <a:rPr lang="hu-HU" altLang="en-US" sz="1200" b="1">
                  <a:solidFill>
                    <a:srgbClr val="FF0000"/>
                  </a:solidFill>
                </a:rPr>
                <a:t>row 1</a:t>
              </a:r>
            </a:p>
            <a:p>
              <a:pPr algn="ctr"/>
              <a:r>
                <a:rPr lang="hu-HU" altLang="en-US" sz="1200" b="1">
                  <a:solidFill>
                    <a:srgbClr val="FF0000"/>
                  </a:solidFill>
                </a:rPr>
                <a:t>row 2</a:t>
              </a:r>
            </a:p>
            <a:p>
              <a:pPr algn="ctr"/>
              <a:r>
                <a:rPr lang="hu-HU" altLang="en-US" sz="1200" b="1">
                  <a:solidFill>
                    <a:srgbClr val="FF0000"/>
                  </a:solidFill>
                </a:rPr>
                <a:t>row 3</a:t>
              </a:r>
            </a:p>
            <a:p>
              <a:pPr algn="ctr"/>
              <a:r>
                <a:rPr lang="hu-HU" altLang="en-US" sz="1200" b="1">
                  <a:solidFill>
                    <a:srgbClr val="FF0000"/>
                  </a:solidFill>
                </a:rPr>
                <a:t>row 4</a:t>
              </a:r>
            </a:p>
            <a:p>
              <a:pPr algn="ctr"/>
              <a:r>
                <a:rPr lang="hu-HU" altLang="en-US" sz="1200" b="1">
                  <a:solidFill>
                    <a:srgbClr val="FF0000"/>
                  </a:solidFill>
                </a:rPr>
                <a:t>…</a:t>
              </a:r>
              <a:endParaRPr lang="en-US" altLang="en-US" sz="1200" b="1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Connector 7">
              <a:extLst>
                <a:ext uri="{FF2B5EF4-FFF2-40B4-BE49-F238E27FC236}">
                  <a16:creationId xmlns:a16="http://schemas.microsoft.com/office/drawing/2014/main" id="{D95BCC03-EB14-FE54-225D-ACEF0D03DDA8}"/>
                </a:ext>
              </a:extLst>
            </p:cNvPr>
            <p:cNvCxnSpPr>
              <a:cxnSpLocks/>
            </p:cNvCxnSpPr>
            <p:nvPr/>
          </p:nvCxnSpPr>
          <p:spPr>
            <a:xfrm>
              <a:off x="6273645" y="4263805"/>
              <a:ext cx="0" cy="2372968"/>
            </a:xfrm>
            <a:prstGeom prst="line">
              <a:avLst/>
            </a:prstGeom>
            <a:ln w="19050">
              <a:solidFill>
                <a:srgbClr val="2BB1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10">
              <a:extLst>
                <a:ext uri="{FF2B5EF4-FFF2-40B4-BE49-F238E27FC236}">
                  <a16:creationId xmlns:a16="http://schemas.microsoft.com/office/drawing/2014/main" id="{F45ED799-4658-0DC3-F08F-22061B787113}"/>
                </a:ext>
              </a:extLst>
            </p:cNvPr>
            <p:cNvCxnSpPr>
              <a:cxnSpLocks/>
            </p:cNvCxnSpPr>
            <p:nvPr/>
          </p:nvCxnSpPr>
          <p:spPr>
            <a:xfrm>
              <a:off x="7979102" y="4263805"/>
              <a:ext cx="0" cy="2403127"/>
            </a:xfrm>
            <a:prstGeom prst="line">
              <a:avLst/>
            </a:prstGeom>
            <a:ln w="19050">
              <a:solidFill>
                <a:srgbClr val="2BB1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1">
              <a:extLst>
                <a:ext uri="{FF2B5EF4-FFF2-40B4-BE49-F238E27FC236}">
                  <a16:creationId xmlns:a16="http://schemas.microsoft.com/office/drawing/2014/main" id="{51D4ACDA-802D-12ED-2465-90CB8CBAAA84}"/>
                </a:ext>
              </a:extLst>
            </p:cNvPr>
            <p:cNvCxnSpPr>
              <a:cxnSpLocks/>
            </p:cNvCxnSpPr>
            <p:nvPr/>
          </p:nvCxnSpPr>
          <p:spPr>
            <a:xfrm>
              <a:off x="7534476" y="4263805"/>
              <a:ext cx="0" cy="2395190"/>
            </a:xfrm>
            <a:prstGeom prst="line">
              <a:avLst/>
            </a:prstGeom>
            <a:ln w="19050">
              <a:solidFill>
                <a:srgbClr val="2BB1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84" name="TextBox 11">
              <a:extLst>
                <a:ext uri="{FF2B5EF4-FFF2-40B4-BE49-F238E27FC236}">
                  <a16:creationId xmlns:a16="http://schemas.microsoft.com/office/drawing/2014/main" id="{6FBFE1C2-F1E8-62A6-FAE9-45919A09A3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4676" y="4027301"/>
              <a:ext cx="997204" cy="309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hu-HU" altLang="en-US" sz="1200" b="1">
                  <a:solidFill>
                    <a:srgbClr val="FF0000"/>
                  </a:solidFill>
                </a:rPr>
                <a:t>row index</a:t>
              </a:r>
              <a:endParaRPr lang="en-US" altLang="en-US" sz="1200" b="1">
                <a:solidFill>
                  <a:srgbClr val="FF0000"/>
                </a:solidFill>
              </a:endParaRPr>
            </a:p>
          </p:txBody>
        </p:sp>
        <p:cxnSp>
          <p:nvCxnSpPr>
            <p:cNvPr id="24" name="Egyenes összekötő nyíllal 23">
              <a:extLst>
                <a:ext uri="{FF2B5EF4-FFF2-40B4-BE49-F238E27FC236}">
                  <a16:creationId xmlns:a16="http://schemas.microsoft.com/office/drawing/2014/main" id="{8224AB36-A25E-CE98-B554-D6FF8F062A54}"/>
                </a:ext>
              </a:extLst>
            </p:cNvPr>
            <p:cNvCxnSpPr>
              <a:cxnSpLocks/>
            </p:cNvCxnSpPr>
            <p:nvPr/>
          </p:nvCxnSpPr>
          <p:spPr>
            <a:xfrm>
              <a:off x="4927064" y="4263805"/>
              <a:ext cx="184202" cy="19205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86" name="TextBox 11">
              <a:extLst>
                <a:ext uri="{FF2B5EF4-FFF2-40B4-BE49-F238E27FC236}">
                  <a16:creationId xmlns:a16="http://schemas.microsoft.com/office/drawing/2014/main" id="{4358E349-1537-165D-AF8C-13E4AB6667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4339" y="4027301"/>
              <a:ext cx="2183171" cy="309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hu-HU" altLang="en-US" sz="1200" b="1">
                  <a:solidFill>
                    <a:srgbClr val="FF0000"/>
                  </a:solidFill>
                </a:rPr>
                <a:t>column names / headers</a:t>
              </a:r>
              <a:endParaRPr lang="en-US" altLang="en-US" sz="1200" b="1">
                <a:solidFill>
                  <a:srgbClr val="FF0000"/>
                </a:solidFill>
              </a:endParaRPr>
            </a:p>
          </p:txBody>
        </p:sp>
        <p:sp>
          <p:nvSpPr>
            <p:cNvPr id="27" name="Téglalap 26">
              <a:extLst>
                <a:ext uri="{FF2B5EF4-FFF2-40B4-BE49-F238E27FC236}">
                  <a16:creationId xmlns:a16="http://schemas.microsoft.com/office/drawing/2014/main" id="{C713984B-844F-8DC5-2E81-2FC0E733BAEA}"/>
                </a:ext>
              </a:extLst>
            </p:cNvPr>
            <p:cNvSpPr/>
            <p:nvPr/>
          </p:nvSpPr>
          <p:spPr>
            <a:xfrm>
              <a:off x="5433620" y="4287613"/>
              <a:ext cx="3172722" cy="19999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hu-HU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401C305B-250D-CF66-D78D-7EF56AC8B7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i="1"/>
              <a:t>df</a:t>
            </a:r>
            <a:r>
              <a:rPr lang="en-US" altLang="en-US"/>
              <a:t>.</a:t>
            </a:r>
            <a:r>
              <a:rPr lang="en-US" altLang="en-US" b="1"/>
              <a:t>shape</a:t>
            </a:r>
            <a:r>
              <a:rPr lang="en-US" altLang="en-US"/>
              <a:t>: the number of rows and columns of the dataframe</a:t>
            </a:r>
          </a:p>
          <a:p>
            <a:r>
              <a:rPr lang="en-US" altLang="en-US" i="1"/>
              <a:t>df</a:t>
            </a:r>
            <a:r>
              <a:rPr lang="en-US" altLang="en-US"/>
              <a:t>.</a:t>
            </a:r>
            <a:r>
              <a:rPr lang="en-US" altLang="en-US" b="1"/>
              <a:t>size</a:t>
            </a:r>
            <a:r>
              <a:rPr lang="en-US" altLang="en-US"/>
              <a:t>: the size of the dataframe, i.e. the number of its elements</a:t>
            </a:r>
          </a:p>
          <a:p>
            <a:r>
              <a:rPr lang="en-US" altLang="en-US" i="1"/>
              <a:t>df</a:t>
            </a:r>
            <a:r>
              <a:rPr lang="en-US" altLang="en-US"/>
              <a:t>.</a:t>
            </a:r>
            <a:r>
              <a:rPr lang="en-US" altLang="en-US" b="1"/>
              <a:t>columns</a:t>
            </a:r>
            <a:r>
              <a:rPr lang="en-US" altLang="en-US"/>
              <a:t>: column</a:t>
            </a:r>
            <a:r>
              <a:rPr lang="hu-HU" altLang="en-US"/>
              <a:t> names / headers</a:t>
            </a:r>
            <a:r>
              <a:rPr lang="en-US" altLang="en-US"/>
              <a:t> of the dataframe</a:t>
            </a:r>
          </a:p>
        </p:txBody>
      </p:sp>
      <p:sp>
        <p:nvSpPr>
          <p:cNvPr id="33794" name="Title 1">
            <a:extLst>
              <a:ext uri="{FF2B5EF4-FFF2-40B4-BE49-F238E27FC236}">
                <a16:creationId xmlns:a16="http://schemas.microsoft.com/office/drawing/2014/main" id="{76D69AAA-E703-DB7E-99DF-6F6E413DD5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/>
              <a:t>Data about the Dataframe</a:t>
            </a:r>
            <a:endParaRPr lang="en-US" altLang="en-US"/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78B67E90-AFCE-24F9-A260-69A060B682FF}"/>
              </a:ext>
            </a:extLst>
          </p:cNvPr>
          <p:cNvGraphicFramePr>
            <a:graphicFrameLocks noGrp="1"/>
          </p:cNvGraphicFramePr>
          <p:nvPr/>
        </p:nvGraphicFramePr>
        <p:xfrm>
          <a:off x="2089151" y="3675064"/>
          <a:ext cx="8429625" cy="25876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2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403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# </a:t>
                      </a:r>
                      <a:r>
                        <a:rPr lang="en-US" sz="1700" b="0">
                          <a:latin typeface="Arial" pitchFamily="34" charset="0"/>
                          <a:cs typeface="Arial" pitchFamily="34" charset="0"/>
                        </a:rPr>
                        <a:t>number of rows and columns</a:t>
                      </a:r>
                      <a:endParaRPr lang="hu-HU" sz="17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df.</a:t>
                      </a:r>
                      <a:r>
                        <a:rPr lang="hu-HU" sz="1700" b="1">
                          <a:latin typeface="Arial" pitchFamily="34" charset="0"/>
                          <a:cs typeface="Arial" pitchFamily="34" charset="0"/>
                        </a:rPr>
                        <a:t>shape</a:t>
                      </a:r>
                      <a:endParaRPr lang="hu-HU" sz="17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3" marR="91423" marT="45658" marB="4565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8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# number of elements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df.</a:t>
                      </a:r>
                      <a:r>
                        <a:rPr lang="hu-HU" sz="1700" b="1">
                          <a:latin typeface="Arial" pitchFamily="34" charset="0"/>
                          <a:cs typeface="Arial" pitchFamily="34" charset="0"/>
                        </a:rPr>
                        <a:t>size</a:t>
                      </a:r>
                      <a:endParaRPr lang="hu-HU" sz="17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3" marR="91423" marT="45658" marB="4565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34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# column names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df.</a:t>
                      </a:r>
                      <a:r>
                        <a:rPr lang="hu-HU" sz="1700" b="1">
                          <a:latin typeface="Arial" pitchFamily="34" charset="0"/>
                          <a:cs typeface="Arial" pitchFamily="34" charset="0"/>
                        </a:rPr>
                        <a:t>columns</a:t>
                      </a:r>
                      <a:endParaRPr lang="hu-HU" sz="17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3" marR="91423" marT="45658" marB="4565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7902" name="Picture 2">
            <a:extLst>
              <a:ext uri="{FF2B5EF4-FFF2-40B4-BE49-F238E27FC236}">
                <a16:creationId xmlns:a16="http://schemas.microsoft.com/office/drawing/2014/main" id="{B6F5E520-C554-E385-A3C6-3C269F2929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l="16428" t="62044" r="63391"/>
          <a:stretch/>
        </p:blipFill>
        <p:spPr bwMode="auto">
          <a:xfrm>
            <a:off x="9686926" y="4044950"/>
            <a:ext cx="735013" cy="24765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</p:pic>
      <p:pic>
        <p:nvPicPr>
          <p:cNvPr id="37903" name="Picture 5">
            <a:extLst>
              <a:ext uri="{FF2B5EF4-FFF2-40B4-BE49-F238E27FC236}">
                <a16:creationId xmlns:a16="http://schemas.microsoft.com/office/drawing/2014/main" id="{79416646-5738-D4AF-20A6-A7E28CCE3B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19202" t="62294" r="65829"/>
          <a:stretch/>
        </p:blipFill>
        <p:spPr bwMode="auto">
          <a:xfrm>
            <a:off x="9977438" y="4867275"/>
            <a:ext cx="455612" cy="261938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</p:pic>
      <p:pic>
        <p:nvPicPr>
          <p:cNvPr id="37904" name="Picture 7">
            <a:extLst>
              <a:ext uri="{FF2B5EF4-FFF2-40B4-BE49-F238E27FC236}">
                <a16:creationId xmlns:a16="http://schemas.microsoft.com/office/drawing/2014/main" id="{C2B2C975-A887-1AF0-EE36-BB583B5202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/>
          <a:srcRect l="10542" t="62857" r="426"/>
          <a:stretch/>
        </p:blipFill>
        <p:spPr bwMode="auto">
          <a:xfrm>
            <a:off x="5522914" y="5926138"/>
            <a:ext cx="4910137" cy="24765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E2AE282D-2FD9-2211-F195-DEF17459F2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i="1"/>
              <a:t>column.</a:t>
            </a:r>
            <a:r>
              <a:rPr lang="hu-HU" altLang="en-US" b="1"/>
              <a:t>str</a:t>
            </a:r>
            <a:r>
              <a:rPr lang="hu-HU" altLang="en-US"/>
              <a:t>.</a:t>
            </a:r>
            <a:r>
              <a:rPr lang="hu-HU" altLang="en-US" b="1"/>
              <a:t>title()</a:t>
            </a:r>
            <a:r>
              <a:rPr lang="hu-HU" altLang="en-US"/>
              <a:t>: c</a:t>
            </a:r>
            <a:r>
              <a:rPr lang="en-US" altLang="en-US"/>
              <a:t>apitalize each word in </a:t>
            </a:r>
            <a:r>
              <a:rPr lang="hu-HU" altLang="en-US"/>
              <a:t>the </a:t>
            </a:r>
            <a:r>
              <a:rPr lang="en-US" altLang="en-US"/>
              <a:t>column</a:t>
            </a:r>
            <a:r>
              <a:rPr lang="hu-HU" altLang="en-US"/>
              <a:t>'s values</a:t>
            </a:r>
          </a:p>
        </p:txBody>
      </p:sp>
      <p:sp>
        <p:nvSpPr>
          <p:cNvPr id="34818" name="Title 1">
            <a:extLst>
              <a:ext uri="{FF2B5EF4-FFF2-40B4-BE49-F238E27FC236}">
                <a16:creationId xmlns:a16="http://schemas.microsoft.com/office/drawing/2014/main" id="{F08D4904-55B3-09A0-4E7A-9B3B9D425F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z="2800"/>
              <a:t>Capitalize each word in Dataframe column</a:t>
            </a:r>
            <a:endParaRPr lang="en-US" altLang="en-US" sz="2800"/>
          </a:p>
        </p:txBody>
      </p:sp>
      <p:graphicFrame>
        <p:nvGraphicFramePr>
          <p:cNvPr id="6" name="Táblázat 4">
            <a:extLst>
              <a:ext uri="{FF2B5EF4-FFF2-40B4-BE49-F238E27FC236}">
                <a16:creationId xmlns:a16="http://schemas.microsoft.com/office/drawing/2014/main" id="{4E02141D-A69D-DCD4-C7F3-FF8718BDBABB}"/>
              </a:ext>
            </a:extLst>
          </p:cNvPr>
          <p:cNvGraphicFramePr>
            <a:graphicFrameLocks noGrp="1"/>
          </p:cNvGraphicFramePr>
          <p:nvPr/>
        </p:nvGraphicFramePr>
        <p:xfrm>
          <a:off x="2262188" y="2078039"/>
          <a:ext cx="8062912" cy="12588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62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88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# capitalize each word in column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df['Salesperson'] = df['Salesperson'].</a:t>
                      </a:r>
                      <a:r>
                        <a:rPr lang="hu-HU" sz="1700" b="1">
                          <a:latin typeface="Arial" pitchFamily="34" charset="0"/>
                          <a:cs typeface="Arial" pitchFamily="34" charset="0"/>
                        </a:rPr>
                        <a:t>str.title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u-HU" sz="17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df</a:t>
                      </a:r>
                      <a:endParaRPr lang="hu-HU" sz="1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22" marB="4562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4826" name="Kép 2">
            <a:extLst>
              <a:ext uri="{FF2B5EF4-FFF2-40B4-BE49-F238E27FC236}">
                <a16:creationId xmlns:a16="http://schemas.microsoft.com/office/drawing/2014/main" id="{62E884D3-FA27-F4DB-B290-713246DFB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4264" y="3560764"/>
            <a:ext cx="973137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7" name="Kép 4">
            <a:extLst>
              <a:ext uri="{FF2B5EF4-FFF2-40B4-BE49-F238E27FC236}">
                <a16:creationId xmlns:a16="http://schemas.microsoft.com/office/drawing/2014/main" id="{6293BBE2-D7FE-8D3D-6793-D09104076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1" y="3521075"/>
            <a:ext cx="10191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rrow: Right 9">
            <a:extLst>
              <a:ext uri="{FF2B5EF4-FFF2-40B4-BE49-F238E27FC236}">
                <a16:creationId xmlns:a16="http://schemas.microsoft.com/office/drawing/2014/main" id="{81E979EA-4D78-7FDD-414A-974A114AB981}"/>
              </a:ext>
            </a:extLst>
          </p:cNvPr>
          <p:cNvSpPr/>
          <p:nvPr/>
        </p:nvSpPr>
        <p:spPr>
          <a:xfrm>
            <a:off x="7708900" y="3948113"/>
            <a:ext cx="630238" cy="527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765C7704-859E-85E8-5A90-0ACAEAE8FD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i="1"/>
              <a:t>column.</a:t>
            </a:r>
            <a:r>
              <a:rPr lang="hu-HU" altLang="en-US" b="1"/>
              <a:t>str.strip()</a:t>
            </a:r>
            <a:r>
              <a:rPr lang="hu-HU" altLang="en-US"/>
              <a:t>: </a:t>
            </a:r>
            <a:r>
              <a:rPr lang="en-US" altLang="en-US"/>
              <a:t>removes spaces </a:t>
            </a:r>
            <a:r>
              <a:rPr lang="hu-HU" altLang="en-US"/>
              <a:t>in the </a:t>
            </a:r>
            <a:r>
              <a:rPr lang="hu-HU" altLang="en-US" b="1"/>
              <a:t>beginning</a:t>
            </a:r>
            <a:r>
              <a:rPr lang="hu-HU" altLang="en-US"/>
              <a:t> or </a:t>
            </a:r>
            <a:r>
              <a:rPr lang="hu-HU" altLang="en-US" b="1"/>
              <a:t>end</a:t>
            </a:r>
            <a:r>
              <a:rPr lang="hu-HU" altLang="en-US"/>
              <a:t> of text in the column</a:t>
            </a:r>
            <a:br>
              <a:rPr lang="hu-HU" altLang="en-US"/>
            </a:br>
            <a:r>
              <a:rPr lang="en-US" altLang="en-US" i="1"/>
              <a:t>(</a:t>
            </a:r>
            <a:r>
              <a:rPr lang="hu-HU" altLang="en-US" i="1"/>
              <a:t>does </a:t>
            </a:r>
            <a:r>
              <a:rPr lang="hu-HU" altLang="en-US" b="1" i="1"/>
              <a:t>NOT</a:t>
            </a:r>
            <a:r>
              <a:rPr lang="hu-HU" altLang="en-US" i="1"/>
              <a:t> remove</a:t>
            </a:r>
            <a:r>
              <a:rPr lang="en-US" altLang="en-US" i="1"/>
              <a:t> unnecessary </a:t>
            </a:r>
            <a:r>
              <a:rPr lang="hu-HU" altLang="en-US" i="1"/>
              <a:t>extra </a:t>
            </a:r>
            <a:r>
              <a:rPr lang="en-US" altLang="en-US" i="1"/>
              <a:t>spaces </a:t>
            </a:r>
            <a:r>
              <a:rPr lang="en-US" altLang="en-US" b="1" i="1"/>
              <a:t>between</a:t>
            </a:r>
            <a:r>
              <a:rPr lang="en-US" altLang="en-US" i="1"/>
              <a:t> words</a:t>
            </a:r>
            <a:r>
              <a:rPr lang="hu-HU" altLang="en-US" i="1"/>
              <a:t>)</a:t>
            </a:r>
            <a:endParaRPr lang="en-US" altLang="en-US" sz="2000" i="1"/>
          </a:p>
        </p:txBody>
      </p:sp>
      <p:sp>
        <p:nvSpPr>
          <p:cNvPr id="35842" name="Title 1">
            <a:extLst>
              <a:ext uri="{FF2B5EF4-FFF2-40B4-BE49-F238E27FC236}">
                <a16:creationId xmlns:a16="http://schemas.microsoft.com/office/drawing/2014/main" id="{69015805-5A17-FB87-0330-FCC087A838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z="2800"/>
              <a:t>Trim leading and trailing spaces in column</a:t>
            </a:r>
            <a:endParaRPr lang="en-US" altLang="en-US" sz="2800"/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59012935-50CC-E559-E782-BF9CAB093237}"/>
              </a:ext>
            </a:extLst>
          </p:cNvPr>
          <p:cNvGraphicFramePr>
            <a:graphicFrameLocks noGrp="1"/>
          </p:cNvGraphicFramePr>
          <p:nvPr/>
        </p:nvGraphicFramePr>
        <p:xfrm>
          <a:off x="2146300" y="2508250"/>
          <a:ext cx="8064500" cy="29321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6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63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# the value in the 1st row of column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df['Customer'][0]</a:t>
                      </a:r>
                      <a:endParaRPr lang="hu-HU" sz="1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41" marB="4564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78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# </a:t>
                      </a:r>
                      <a:r>
                        <a:rPr lang="en-US" sz="1700" b="0">
                          <a:latin typeface="Arial" pitchFamily="34" charset="0"/>
                          <a:cs typeface="Arial" pitchFamily="34" charset="0"/>
                        </a:rPr>
                        <a:t>removes spaces before and after the text</a:t>
                      </a:r>
                      <a:endParaRPr lang="hu-HU" sz="17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df['Customer'] = df['Customer'].</a:t>
                      </a:r>
                      <a:r>
                        <a:rPr lang="hu-HU" sz="1700" b="1">
                          <a:latin typeface="Arial" pitchFamily="34" charset="0"/>
                          <a:cs typeface="Arial" pitchFamily="34" charset="0"/>
                        </a:rPr>
                        <a:t>str.strip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u-HU" sz="17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df['Customer'][0]</a:t>
                      </a:r>
                      <a:endParaRPr lang="hu-HU" sz="1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41" marB="4564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78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# show the column's values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df['Customer']</a:t>
                      </a:r>
                      <a:endParaRPr lang="hu-HU" sz="1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41" marB="4564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Kép 2">
            <a:extLst>
              <a:ext uri="{FF2B5EF4-FFF2-40B4-BE49-F238E27FC236}">
                <a16:creationId xmlns:a16="http://schemas.microsoft.com/office/drawing/2014/main" id="{2A752998-C1BB-CEFE-300F-B318AC84F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5464" y="2614614"/>
            <a:ext cx="1762125" cy="3143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FD754FF6-24FD-4EC8-7997-6C9C85C7F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5038" y="3684588"/>
            <a:ext cx="1352550" cy="3730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75EF49AC-7E3D-BAB3-72A6-D954588DB4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i="1"/>
              <a:t>column.</a:t>
            </a:r>
            <a:r>
              <a:rPr lang="hu-HU" altLang="en-US" b="1"/>
              <a:t>str.replace: </a:t>
            </a:r>
            <a:r>
              <a:rPr lang="hu-HU" altLang="en-US"/>
              <a:t>replace texts in the column</a:t>
            </a:r>
            <a:endParaRPr lang="hu-HU" altLang="en-US" b="1"/>
          </a:p>
          <a:p>
            <a:endParaRPr lang="hu-HU" altLang="en-US" b="1"/>
          </a:p>
          <a:p>
            <a:r>
              <a:rPr lang="en-US" altLang="en-US" b="1"/>
              <a:t>\s+</a:t>
            </a:r>
            <a:r>
              <a:rPr lang="hu-HU" altLang="en-US"/>
              <a:t>: one or more repeating spaces (this is a "regex" code, which are easy abbreviated codes for text filtering)</a:t>
            </a:r>
          </a:p>
          <a:p>
            <a:pPr lvl="1"/>
            <a:r>
              <a:rPr lang="hu-HU" altLang="en-US"/>
              <a:t>In earlier Pandas versions regex usage was set to True by default, but in newer versions </a:t>
            </a:r>
            <a:br>
              <a:rPr lang="hu-HU" altLang="en-US"/>
            </a:br>
            <a:r>
              <a:rPr lang="hu-HU" altLang="en-US" b="1"/>
              <a:t>we have to set it to True </a:t>
            </a:r>
            <a:r>
              <a:rPr lang="hu-HU" altLang="en-US"/>
              <a:t>manually (</a:t>
            </a:r>
            <a:r>
              <a:rPr lang="hu-HU" altLang="en-US" b="1"/>
              <a:t>regex = True</a:t>
            </a:r>
            <a:r>
              <a:rPr lang="hu-HU" altLang="en-US"/>
              <a:t>)</a:t>
            </a:r>
          </a:p>
          <a:p>
            <a:r>
              <a:rPr lang="hu-HU" altLang="en-US"/>
              <a:t>Note that replacing repeating spaces to 1 space </a:t>
            </a:r>
            <a:r>
              <a:rPr lang="hu-HU" altLang="en-US" b="1"/>
              <a:t>does NOT remove </a:t>
            </a:r>
            <a:r>
              <a:rPr lang="hu-HU" altLang="en-US"/>
              <a:t>the 1 space in the beginning or end of text -&gt; for that we need the </a:t>
            </a:r>
            <a:r>
              <a:rPr lang="hu-HU" altLang="en-US" b="1"/>
              <a:t>strip()</a:t>
            </a:r>
            <a:endParaRPr lang="en-US" altLang="en-US" b="1"/>
          </a:p>
          <a:p>
            <a:endParaRPr lang="en-US" altLang="en-US"/>
          </a:p>
        </p:txBody>
      </p:sp>
      <p:sp>
        <p:nvSpPr>
          <p:cNvPr id="36866" name="Title 1">
            <a:extLst>
              <a:ext uri="{FF2B5EF4-FFF2-40B4-BE49-F238E27FC236}">
                <a16:creationId xmlns:a16="http://schemas.microsoft.com/office/drawing/2014/main" id="{2C055609-0CA3-6D60-FE8A-5C19EA73A1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/>
              <a:t>Replace texts in column</a:t>
            </a:r>
            <a:endParaRPr lang="en-US" altLang="en-US"/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CDC3DE46-943D-1CCD-1CD1-29D1AB0560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319901"/>
              </p:ext>
            </p:extLst>
          </p:nvPr>
        </p:nvGraphicFramePr>
        <p:xfrm>
          <a:off x="2109788" y="3898427"/>
          <a:ext cx="8429625" cy="1737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2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29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# replace double space to single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df['Customer'] = df['Customer'].</a:t>
                      </a:r>
                      <a:r>
                        <a:rPr lang="hu-HU" sz="1700" b="1">
                          <a:latin typeface="Arial" pitchFamily="34" charset="0"/>
                          <a:cs typeface="Arial" pitchFamily="34" charset="0"/>
                        </a:rPr>
                        <a:t>str.replace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('  ', ' ')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df['Customer'][0]</a:t>
                      </a:r>
                    </a:p>
                  </a:txBody>
                  <a:tcPr marL="91423" marR="91423" marT="45640" marB="456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29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# replace 2, 3, 4 etc. spaces to 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df['Customer'] = df['Customer'].</a:t>
                      </a:r>
                      <a:r>
                        <a:rPr lang="hu-HU" sz="1700" b="1">
                          <a:latin typeface="Arial" pitchFamily="34" charset="0"/>
                          <a:cs typeface="Arial" pitchFamily="34" charset="0"/>
                        </a:rPr>
                        <a:t>str.replace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('\s+', ' ', regex = True)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df['Customer'][0]</a:t>
                      </a:r>
                    </a:p>
                  </a:txBody>
                  <a:tcPr marL="91423" marR="91423" marT="45640" marB="45640"/>
                </a:tc>
                <a:extLst>
                  <a:ext uri="{0D108BD9-81ED-4DB2-BD59-A6C34878D82A}">
                    <a16:rowId xmlns:a16="http://schemas.microsoft.com/office/drawing/2014/main" val="338254744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91822E6E-1BCA-CB5B-F5AF-BD381002BA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i="1"/>
              <a:t>column.</a:t>
            </a:r>
            <a:r>
              <a:rPr lang="hu-HU" altLang="en-US" b="1"/>
              <a:t>str</a:t>
            </a:r>
            <a:r>
              <a:rPr lang="hu-HU" altLang="en-US"/>
              <a:t>.</a:t>
            </a:r>
            <a:r>
              <a:rPr lang="hu-HU" altLang="en-US" b="1"/>
              <a:t>split</a:t>
            </a:r>
            <a:r>
              <a:rPr lang="hu-HU" altLang="en-US"/>
              <a:t>: </a:t>
            </a:r>
            <a:r>
              <a:rPr lang="en-US" altLang="en-US"/>
              <a:t>Split text along a given (even multi-character) separator</a:t>
            </a:r>
            <a:r>
              <a:rPr lang="hu-HU" altLang="en-US"/>
              <a:t> in a column,</a:t>
            </a:r>
            <a:br>
              <a:rPr lang="hu-HU" altLang="en-US"/>
            </a:br>
            <a:r>
              <a:rPr lang="hu-HU" altLang="en-US"/>
              <a:t>e.g. ' / ' (space, comma, space)</a:t>
            </a:r>
          </a:p>
          <a:p>
            <a:endParaRPr lang="hu-HU" altLang="en-US"/>
          </a:p>
          <a:p>
            <a:r>
              <a:rPr lang="hu-HU" altLang="en-US"/>
              <a:t>I</a:t>
            </a:r>
            <a:r>
              <a:rPr lang="en-US" altLang="en-US"/>
              <a:t>f no separator is given, </a:t>
            </a:r>
            <a:r>
              <a:rPr lang="hu-HU" altLang="en-US"/>
              <a:t>it</a:t>
            </a:r>
            <a:r>
              <a:rPr lang="en-US" altLang="en-US"/>
              <a:t> will be </a:t>
            </a:r>
            <a:r>
              <a:rPr lang="hu-HU" altLang="en-US"/>
              <a:t>SPACE</a:t>
            </a:r>
          </a:p>
          <a:p>
            <a:pPr lvl="1"/>
            <a:r>
              <a:rPr lang="hu-HU" altLang="en-US" sz="1800" b="1"/>
              <a:t>expand = True</a:t>
            </a:r>
            <a:r>
              <a:rPr lang="hu-HU" altLang="en-US" sz="1800"/>
              <a:t>: </a:t>
            </a:r>
            <a:r>
              <a:rPr lang="en-US" altLang="en-US" sz="1800"/>
              <a:t>puts elements in separate columns</a:t>
            </a:r>
          </a:p>
        </p:txBody>
      </p:sp>
      <p:sp>
        <p:nvSpPr>
          <p:cNvPr id="37890" name="Title 1">
            <a:extLst>
              <a:ext uri="{FF2B5EF4-FFF2-40B4-BE49-F238E27FC236}">
                <a16:creationId xmlns:a16="http://schemas.microsoft.com/office/drawing/2014/main" id="{D210CD0D-45AA-2153-631F-B33817045E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/>
              <a:t>Splitting texts to columns</a:t>
            </a:r>
            <a:endParaRPr lang="en-US" altLang="en-US"/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0B88AEF4-0BD3-51D0-9997-7AAE2BFA38CD}"/>
              </a:ext>
            </a:extLst>
          </p:cNvPr>
          <p:cNvGraphicFramePr>
            <a:graphicFrameLocks noGrp="1"/>
          </p:cNvGraphicFramePr>
          <p:nvPr/>
        </p:nvGraphicFramePr>
        <p:xfrm>
          <a:off x="2157414" y="3429001"/>
          <a:ext cx="8053387" cy="1552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53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062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# split text to columns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df[ </a:t>
                      </a:r>
                      <a:r>
                        <a:rPr lang="hu-HU" sz="1700" b="1">
                          <a:latin typeface="Arial" pitchFamily="34" charset="0"/>
                          <a:cs typeface="Arial" pitchFamily="34" charset="0"/>
                        </a:rPr>
                        <a:t>['Product', 'Date'] 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] = df['Description'].</a:t>
                      </a:r>
                      <a:r>
                        <a:rPr lang="hu-HU" sz="1700" b="1">
                          <a:latin typeface="Arial" pitchFamily="34" charset="0"/>
                          <a:cs typeface="Arial" pitchFamily="34" charset="0"/>
                        </a:rPr>
                        <a:t>str.split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(' / ', expand = True)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df</a:t>
                      </a:r>
                    </a:p>
                  </a:txBody>
                  <a:tcPr marL="91419" marR="91419" marT="45641" marB="4564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63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# split text to columns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df[ </a:t>
                      </a:r>
                      <a:r>
                        <a:rPr lang="hu-HU" sz="1700" b="1">
                          <a:latin typeface="Arial" pitchFamily="34" charset="0"/>
                          <a:cs typeface="Arial" pitchFamily="34" charset="0"/>
                        </a:rPr>
                        <a:t>['Day', 'Month', 'Year'] 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] = df['Date'].</a:t>
                      </a:r>
                      <a:r>
                        <a:rPr lang="hu-HU" sz="1700" b="1">
                          <a:latin typeface="Arial" pitchFamily="34" charset="0"/>
                          <a:cs typeface="Arial" pitchFamily="34" charset="0"/>
                        </a:rPr>
                        <a:t>str.split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('.', expand = True)</a:t>
                      </a:r>
                      <a:endParaRPr lang="hu-HU" sz="1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19" marR="91419" marT="45641" marB="4564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Cubix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ln>
          <a:noFill/>
        </a:ln>
      </a:spPr>
      <a:bodyPr/>
      <a:lstStyle>
        <a:defPPr algn="l">
          <a:defRPr sz="4000" dirty="0" err="1" smtClean="0">
            <a:solidFill>
              <a:srgbClr val="232323"/>
            </a:solidFill>
            <a:latin typeface="Hammersmith One" panose="02010703030501060504" pitchFamily="2" charset="-18"/>
            <a:ea typeface="Inter" panose="020B05020300000000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ubix" id="{3E21685D-71D6-4CE3-AA14-494C15557657}" vid="{FD0B64FB-250E-44ED-80BC-D764BFBD6591}"/>
    </a:ext>
  </a:extLst>
</a:theme>
</file>

<file path=ppt/theme/theme2.xml><?xml version="1.0" encoding="utf-8"?>
<a:theme xmlns:a="http://schemas.openxmlformats.org/drawingml/2006/main" name="Cubix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ln>
          <a:noFill/>
        </a:ln>
      </a:spPr>
      <a:bodyPr/>
      <a:lstStyle>
        <a:defPPr algn="l">
          <a:defRPr sz="4000" dirty="0" err="1" smtClean="0">
            <a:solidFill>
              <a:srgbClr val="232323"/>
            </a:solidFill>
            <a:latin typeface="Hammersmith One" panose="02010703030501060504" pitchFamily="2" charset="-18"/>
            <a:ea typeface="Inter" panose="020B05020300000000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ubix2" id="{FEACDB23-8A36-4B28-B0FA-391AEDEAAF00}" vid="{9A3C3F8B-0A52-4AF2-B943-19385BFD0ED0}"/>
    </a:ext>
  </a:extLst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Cubix</Template>
  <TotalTime>150573</TotalTime>
  <Words>3899</Words>
  <Application>Microsoft Office PowerPoint</Application>
  <PresentationFormat>Szélesvásznú</PresentationFormat>
  <Paragraphs>438</Paragraphs>
  <Slides>30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2</vt:i4>
      </vt:variant>
      <vt:variant>
        <vt:lpstr>Diacímek</vt:lpstr>
      </vt:variant>
      <vt:variant>
        <vt:i4>30</vt:i4>
      </vt:variant>
    </vt:vector>
  </HeadingPairs>
  <TitlesOfParts>
    <vt:vector size="39" baseType="lpstr">
      <vt:lpstr>Arial</vt:lpstr>
      <vt:lpstr>Calibri</vt:lpstr>
      <vt:lpstr>Courier New</vt:lpstr>
      <vt:lpstr>Hammersmith One</vt:lpstr>
      <vt:lpstr>Inter</vt:lpstr>
      <vt:lpstr>Poppins</vt:lpstr>
      <vt:lpstr>Source Sans Pro</vt:lpstr>
      <vt:lpstr>Cubix</vt:lpstr>
      <vt:lpstr>Cubix2</vt:lpstr>
      <vt:lpstr>I/3. Data Analysis, Data Transformation AND Data Cleaning with Pandas I.</vt:lpstr>
      <vt:lpstr>The Pandas library</vt:lpstr>
      <vt:lpstr>Base data of folders and files</vt:lpstr>
      <vt:lpstr>Reading CSV files into Dataframes</vt:lpstr>
      <vt:lpstr>Data about the Dataframe</vt:lpstr>
      <vt:lpstr>Capitalize each word in Dataframe column</vt:lpstr>
      <vt:lpstr>Trim leading and trailing spaces in column</vt:lpstr>
      <vt:lpstr>Replace texts in column</vt:lpstr>
      <vt:lpstr>Splitting texts to columns</vt:lpstr>
      <vt:lpstr>Merging columns</vt:lpstr>
      <vt:lpstr>Changing column data types</vt:lpstr>
      <vt:lpstr>Deleting columns and rows</vt:lpstr>
      <vt:lpstr>Renaming columns</vt:lpstr>
      <vt:lpstr>Reordering column sequence</vt:lpstr>
      <vt:lpstr>Adding new columns</vt:lpstr>
      <vt:lpstr>Sorting rows</vt:lpstr>
      <vt:lpstr>Exporting data to CSV files</vt:lpstr>
      <vt:lpstr>Creating a Markdown</vt:lpstr>
      <vt:lpstr>Tasks can be organized to separate programs</vt:lpstr>
      <vt:lpstr>Running other Python programs 1.</vt:lpstr>
      <vt:lpstr>Running other Python programs 2.</vt:lpstr>
      <vt:lpstr>Resetting the index</vt:lpstr>
      <vt:lpstr>Slicing, filtering the Dataframe 1.</vt:lpstr>
      <vt:lpstr>Slicing, filtering the Dataframe 2.</vt:lpstr>
      <vt:lpstr>Removing duplicates</vt:lpstr>
      <vt:lpstr>Inserting a new ID index column</vt:lpstr>
      <vt:lpstr>Quickly replacing texts in Python code</vt:lpstr>
      <vt:lpstr>Exporting data to new Excel file</vt:lpstr>
      <vt:lpstr>Exporting data to existing Excel file</vt:lpstr>
      <vt:lpstr>Reading data from SQL database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dia</dc:title>
  <dc:creator>NOTEBOOK</dc:creator>
  <cp:lastModifiedBy>SZABOLCS JOBBAGY</cp:lastModifiedBy>
  <cp:revision>1733</cp:revision>
  <dcterms:created xsi:type="dcterms:W3CDTF">2006-11-01T14:11:05Z</dcterms:created>
  <dcterms:modified xsi:type="dcterms:W3CDTF">2023-11-15T18:50:43Z</dcterms:modified>
</cp:coreProperties>
</file>