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14" r:id="rId1"/>
    <p:sldMasterId id="2147485625" r:id="rId2"/>
  </p:sldMasterIdLst>
  <p:notesMasterIdLst>
    <p:notesMasterId r:id="rId30"/>
  </p:notesMasterIdLst>
  <p:handoutMasterIdLst>
    <p:handoutMasterId r:id="rId31"/>
  </p:handoutMasterIdLst>
  <p:sldIdLst>
    <p:sldId id="607" r:id="rId3"/>
    <p:sldId id="499" r:id="rId4"/>
    <p:sldId id="498" r:id="rId5"/>
    <p:sldId id="497" r:id="rId6"/>
    <p:sldId id="627" r:id="rId7"/>
    <p:sldId id="503" r:id="rId8"/>
    <p:sldId id="618" r:id="rId9"/>
    <p:sldId id="575" r:id="rId10"/>
    <p:sldId id="576" r:id="rId11"/>
    <p:sldId id="523" r:id="rId12"/>
    <p:sldId id="617" r:id="rId13"/>
    <p:sldId id="612" r:id="rId14"/>
    <p:sldId id="525" r:id="rId15"/>
    <p:sldId id="520" r:id="rId16"/>
    <p:sldId id="573" r:id="rId17"/>
    <p:sldId id="622" r:id="rId18"/>
    <p:sldId id="611" r:id="rId19"/>
    <p:sldId id="536" r:id="rId20"/>
    <p:sldId id="537" r:id="rId21"/>
    <p:sldId id="619" r:id="rId22"/>
    <p:sldId id="595" r:id="rId23"/>
    <p:sldId id="538" r:id="rId24"/>
    <p:sldId id="539" r:id="rId25"/>
    <p:sldId id="647" r:id="rId26"/>
    <p:sldId id="571" r:id="rId27"/>
    <p:sldId id="577" r:id="rId28"/>
    <p:sldId id="637" r:id="rId29"/>
  </p:sldIdLst>
  <p:sldSz cx="12192000" cy="6858000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2BB10B"/>
    <a:srgbClr val="6666FF"/>
    <a:srgbClr val="D8DC24"/>
    <a:srgbClr val="91F779"/>
    <a:srgbClr val="B4DCEA"/>
    <a:srgbClr val="CC0000"/>
    <a:srgbClr val="B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5322" autoAdjust="0"/>
  </p:normalViewPr>
  <p:slideViewPr>
    <p:cSldViewPr snapToGrid="0">
      <p:cViewPr varScale="1">
        <p:scale>
          <a:sx n="101" d="100"/>
          <a:sy n="101" d="100"/>
        </p:scale>
        <p:origin x="192" y="102"/>
      </p:cViewPr>
      <p:guideLst>
        <p:guide orient="horz" pos="1540"/>
        <p:guide pos="3840"/>
      </p:guideLst>
    </p:cSldViewPr>
  </p:slideViewPr>
  <p:outlineViewPr>
    <p:cViewPr>
      <p:scale>
        <a:sx n="33" d="100"/>
        <a:sy n="33" d="100"/>
      </p:scale>
      <p:origin x="0" y="-103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80"/>
    </p:cViewPr>
  </p:sorterViewPr>
  <p:notesViewPr>
    <p:cSldViewPr snapToGrid="0">
      <p:cViewPr varScale="1">
        <p:scale>
          <a:sx n="49" d="100"/>
          <a:sy n="49" d="100"/>
        </p:scale>
        <p:origin x="-2796" y="-114"/>
      </p:cViewPr>
      <p:guideLst>
        <p:guide orient="horz" pos="312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B94E7FD-1C77-F324-9203-84D154D240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057227A-D918-8A39-5C84-AD3FB1C7DB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53DB368-7936-9BDE-2DE5-D60583D72B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47BEC5F-8C42-73E7-FF4C-FE7994A677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A6E26D-E190-412C-933B-1B5C7DDC555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FE0FCAF-A64F-BBE4-3BD4-8DF2B255C4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B7EC119-1AF2-183C-3A32-A9D408627C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E51CAD9-4B57-2F28-C494-A431C51C65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128BE34-B0AF-A681-3EBD-96715AF885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082EF34-E8DB-B696-4525-5B7B80C264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FBDFC373-BEC7-8946-505A-9C8569736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34467B-50B1-49D0-8705-6917EF75A6F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3085080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none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25930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348343"/>
            <a:ext cx="11454675" cy="65314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097280"/>
            <a:ext cx="5384800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097280"/>
            <a:ext cx="5866675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6242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323883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2873995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all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18974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281953"/>
            <a:ext cx="10703241" cy="538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6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3F6A8508-5A50-6E15-B27E-25EBFC5EFBE5}"/>
              </a:ext>
            </a:extLst>
          </p:cNvPr>
          <p:cNvSpPr/>
          <p:nvPr/>
        </p:nvSpPr>
        <p:spPr>
          <a:xfrm>
            <a:off x="574361" y="1105780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2733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90655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07204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0979666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6438834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723661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2519082"/>
            <a:ext cx="10363200" cy="324989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9825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8502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250707" cy="6836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28165"/>
            <a:ext cx="11250706" cy="5591736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Arial" panose="020B0604020202020204" pitchFamily="34" charset="0"/>
              <a:buChar char="•"/>
              <a:defRPr sz="2000"/>
            </a:lvl1pPr>
            <a:lvl2pPr marL="285750" indent="-285750">
              <a:buFont typeface="Arial" panose="020B0604020202020204" pitchFamily="34" charset="0"/>
              <a:buChar char="•"/>
              <a:defRPr sz="1800"/>
            </a:lvl2pPr>
            <a:lvl3pPr>
              <a:defRPr sz="1400"/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  <a:lvl6pPr marL="285750" indent="-285750">
              <a:buFont typeface="Arial" panose="020B0604020202020204" pitchFamily="34" charset="0"/>
              <a:buChar char="•"/>
              <a:defRPr sz="1800"/>
            </a:lvl6pPr>
            <a:lvl7pPr marL="285750" indent="-285750">
              <a:buFont typeface="Courier New" panose="02070309020205020404" pitchFamily="49" charset="0"/>
              <a:buChar char="o"/>
              <a:defRPr sz="1800"/>
            </a:lvl7pPr>
            <a:lvl8pPr marL="720000" indent="-285750">
              <a:buFont typeface="Courier New" panose="02070309020205020404" pitchFamily="49" charset="0"/>
              <a:buChar char="o"/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80475EE-C350-4665-4B9B-58A47298C516}"/>
              </a:ext>
            </a:extLst>
          </p:cNvPr>
          <p:cNvSpPr/>
          <p:nvPr/>
        </p:nvSpPr>
        <p:spPr>
          <a:xfrm>
            <a:off x="609599" y="1029658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30A564D-FDD5-F694-8A40-C602EDEC14E0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25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2886242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69014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179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9356091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4876692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588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444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107919" cy="61165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63192"/>
            <a:ext cx="11107918" cy="5556709"/>
          </a:xfrm>
          <a:prstGeom prst="rect">
            <a:avLst/>
          </a:prstGeom>
        </p:spPr>
        <p:txBody>
          <a:bodyPr lIns="72000"/>
          <a:lstStyle>
            <a:lvl1pPr marL="285750" marR="0" indent="-285750" algn="l" rtl="0" eaLnBrk="1" hangingPunct="1">
              <a:lnSpc>
                <a:spcPct val="90000"/>
              </a:lnSpc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8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1pPr>
            <a:lvl2pPr marL="285750" marR="0" indent="-28575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6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2pPr>
            <a:lvl3pPr marL="285750" indent="-285750">
              <a:buFont typeface="Arial" panose="020B0604020202020204" pitchFamily="34" charset="0"/>
              <a:buChar char="•"/>
              <a:defRPr sz="1350">
                <a:latin typeface="Inter" panose="020B0502030000000004" pitchFamily="34" charset="0"/>
                <a:ea typeface="Inter" panose="020B0502030000000004" pitchFamily="34" charset="0"/>
              </a:defRPr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 marL="2857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marL="285750" marR="0" lvl="1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D1"/>
              </a:buClr>
              <a:buFont typeface="Inter" panose="020B0502030000000004" pitchFamily="34" charset="0"/>
              <a:buChar char="›"/>
            </a:pPr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71645A7-0688-D76F-38BF-AE8C9A9A8383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59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E7BC478-81D7-BE0F-06B5-FDCC9A070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54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15" r:id="rId1"/>
    <p:sldLayoutId id="2147485616" r:id="rId2"/>
    <p:sldLayoutId id="2147485617" r:id="rId3"/>
    <p:sldLayoutId id="2147485618" r:id="rId4"/>
    <p:sldLayoutId id="2147485619" r:id="rId5"/>
    <p:sldLayoutId id="2147485620" r:id="rId6"/>
    <p:sldLayoutId id="2147485621" r:id="rId7"/>
    <p:sldLayoutId id="2147485622" r:id="rId8"/>
    <p:sldLayoutId id="2147485623" r:id="rId9"/>
    <p:sldLayoutId id="2147485624" r:id="rId10"/>
    <p:sldLayoutId id="214748561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367EFE32-C963-1510-6FC4-F5109FBD789C}"/>
              </a:ext>
            </a:extLst>
          </p:cNvPr>
          <p:cNvSpPr txBox="1"/>
          <p:nvPr/>
        </p:nvSpPr>
        <p:spPr>
          <a:xfrm>
            <a:off x="188259" y="6338047"/>
            <a:ext cx="412376" cy="2308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l"/>
            <a:fld id="{E207AB73-21F6-46DF-BDE6-7FCEED60B354}" type="slidenum">
              <a:rPr lang="hu-HU" sz="900" b="0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‹#›</a:t>
            </a:fld>
            <a:endParaRPr lang="hu-HU" sz="900" b="0" dirty="0" err="1">
              <a:solidFill>
                <a:srgbClr val="232323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5A22CA8-55D2-F997-4407-8D897761F8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362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26" r:id="rId1"/>
    <p:sldLayoutId id="2147485627" r:id="rId2"/>
    <p:sldLayoutId id="2147485628" r:id="rId3"/>
    <p:sldLayoutId id="2147485629" r:id="rId4"/>
    <p:sldLayoutId id="2147485630" r:id="rId5"/>
    <p:sldLayoutId id="2147485631" r:id="rId6"/>
    <p:sldLayoutId id="2147485632" r:id="rId7"/>
    <p:sldLayoutId id="2147485633" r:id="rId8"/>
    <p:sldLayoutId id="2147485634" r:id="rId9"/>
    <p:sldLayoutId id="214748563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B1DAC2B-FA21-7920-B554-413A7B802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873" y="2985801"/>
            <a:ext cx="7318995" cy="886397"/>
          </a:xfrm>
        </p:spPr>
        <p:txBody>
          <a:bodyPr/>
          <a:lstStyle/>
          <a:p>
            <a:pPr algn="ctr">
              <a:defRPr/>
            </a:pPr>
            <a:r>
              <a:rPr lang="hu-HU"/>
              <a:t>I/4.</a:t>
            </a:r>
            <a:br>
              <a:rPr lang="hu-HU"/>
            </a:br>
            <a:r>
              <a:rPr lang="hu-HU"/>
              <a:t>Useful Python efficiency techniques</a:t>
            </a: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D0F8B5E2-88F7-01C9-1408-5B7D452D8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Analyst Intermediate – PYTHON-based Data Analysis, </a:t>
            </a:r>
            <a: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Cleaning, </a:t>
            </a:r>
            <a:b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</a:br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Visualization &amp; Predictions</a:t>
            </a:r>
            <a:endParaRPr lang="hu-HU">
              <a:effectLst/>
            </a:endParaRP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64A029-91FB-1F30-1CCE-5AD45AA09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C3BFDD5-E434-8412-6832-051F5BA8F2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D3E9A13C-FF21-D7D1-4AB9-AD54FE502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We can play sounds with the "</a:t>
            </a:r>
            <a:r>
              <a:rPr lang="en-US" altLang="en-US" b="1"/>
              <a:t>WINSOUND</a:t>
            </a:r>
            <a:r>
              <a:rPr lang="en-US" altLang="en-US"/>
              <a:t>" module</a:t>
            </a:r>
          </a:p>
          <a:p>
            <a:pPr lvl="1"/>
            <a:r>
              <a:rPr lang="en-US" altLang="en-US" b="1"/>
              <a:t>Beep</a:t>
            </a:r>
            <a:r>
              <a:rPr lang="en-US" altLang="en-US"/>
              <a:t>(</a:t>
            </a:r>
            <a:r>
              <a:rPr lang="en-US" altLang="en-US" i="1"/>
              <a:t>frequency</a:t>
            </a:r>
            <a:r>
              <a:rPr lang="en-US" altLang="en-US"/>
              <a:t>, </a:t>
            </a:r>
            <a:r>
              <a:rPr lang="en-US" altLang="en-US" i="1"/>
              <a:t>duration</a:t>
            </a:r>
            <a:r>
              <a:rPr lang="en-US" altLang="en-US"/>
              <a:t>): plays a sound with a given frequency and duration</a:t>
            </a:r>
          </a:p>
          <a:p>
            <a:endParaRPr lang="hu-HU" altLang="en-US"/>
          </a:p>
          <a:p>
            <a:r>
              <a:rPr lang="hu-HU" altLang="en-US"/>
              <a:t>It's u</a:t>
            </a:r>
            <a:r>
              <a:rPr lang="en-US" altLang="en-US"/>
              <a:t>seful at the </a:t>
            </a:r>
            <a:r>
              <a:rPr lang="en-US" altLang="en-US" b="1"/>
              <a:t>end of a program's run</a:t>
            </a:r>
            <a:r>
              <a:rPr lang="en-US" altLang="en-US"/>
              <a:t>, or in </a:t>
            </a:r>
            <a:r>
              <a:rPr lang="hu-HU" altLang="en-US"/>
              <a:t>case</a:t>
            </a:r>
            <a:r>
              <a:rPr lang="en-US" altLang="en-US"/>
              <a:t> of an </a:t>
            </a:r>
            <a:r>
              <a:rPr lang="en-US" altLang="en-US" b="1"/>
              <a:t>error</a:t>
            </a:r>
            <a:r>
              <a:rPr lang="en-US" altLang="en-US"/>
              <a:t>, it </a:t>
            </a:r>
            <a:r>
              <a:rPr lang="en-US" altLang="en-US" b="1"/>
              <a:t>notifies</a:t>
            </a:r>
            <a:r>
              <a:rPr lang="en-US" altLang="en-US"/>
              <a:t> the user</a:t>
            </a:r>
            <a:endParaRPr lang="hu-HU" altLang="en-US"/>
          </a:p>
        </p:txBody>
      </p:sp>
      <p:sp>
        <p:nvSpPr>
          <p:cNvPr id="66562" name="Title 1">
            <a:extLst>
              <a:ext uri="{FF2B5EF4-FFF2-40B4-BE49-F238E27FC236}">
                <a16:creationId xmlns:a16="http://schemas.microsoft.com/office/drawing/2014/main" id="{00AB3FCD-CA6B-E02A-CE3F-1726735FC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Notifications with beeping sound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79D98EE3-DB32-9FF3-03A4-998F8A461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54305"/>
              </p:ext>
            </p:extLst>
          </p:nvPr>
        </p:nvGraphicFramePr>
        <p:xfrm>
          <a:off x="2486379" y="3276601"/>
          <a:ext cx="6735763" cy="1920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import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winsound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Windows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sound playing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modul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4" marR="91424"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beep sound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frequency = 840  # Hz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duration = 1000  # milliseconds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winsound.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Beep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(frequency, duration)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4" marR="91424"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B4015469-E837-0B7E-E4D9-BF72F5103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b="1"/>
              <a:t>File menu - Make a Copy</a:t>
            </a:r>
            <a:r>
              <a:rPr lang="en-US" altLang="en-US" sz="2000"/>
              <a:t>: copy </a:t>
            </a:r>
            <a:r>
              <a:rPr lang="hu-HU" altLang="en-US" sz="2000"/>
              <a:t>a </a:t>
            </a:r>
            <a:r>
              <a:rPr lang="en-US" altLang="en-US" sz="2000"/>
              <a:t>notebook</a:t>
            </a:r>
            <a:endParaRPr lang="hu-HU" altLang="en-US" sz="2000"/>
          </a:p>
          <a:p>
            <a:r>
              <a:rPr lang="hu-HU" altLang="en-US" sz="2000"/>
              <a:t>Copy </a:t>
            </a:r>
            <a:r>
              <a:rPr lang="en-US" altLang="en-US" sz="2000"/>
              <a:t>the </a:t>
            </a:r>
            <a:r>
              <a:rPr lang="hu-HU" altLang="en-US" sz="2000"/>
              <a:t>"Efficiency_techniques" notebook 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Then </a:t>
            </a:r>
            <a:r>
              <a:rPr lang="en-US" altLang="en-US" sz="2000" b="1"/>
              <a:t>click</a:t>
            </a:r>
            <a:r>
              <a:rPr lang="en-US" altLang="en-US" sz="2000"/>
              <a:t> on its name and rename it</a:t>
            </a:r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hu-HU" altLang="en-US" sz="2000"/>
              <a:t>In the folder we can also copy the notebook,</a:t>
            </a:r>
            <a:br>
              <a:rPr lang="hu-HU" altLang="en-US" sz="2000"/>
            </a:br>
            <a:r>
              <a:rPr lang="hu-HU" altLang="en-US" sz="2000"/>
              <a:t>select it by clicking the </a:t>
            </a:r>
            <a:r>
              <a:rPr lang="hu-HU" altLang="en-US" sz="2000" b="1"/>
              <a:t>checkbox</a:t>
            </a:r>
            <a:r>
              <a:rPr lang="hu-HU" altLang="en-US" sz="2000"/>
              <a:t>, the </a:t>
            </a:r>
            <a:r>
              <a:rPr lang="hu-HU" altLang="en-US" sz="2000" b="1"/>
              <a:t>Duplicate</a:t>
            </a:r>
            <a:r>
              <a:rPr lang="hu-HU" altLang="en-US" sz="2000"/>
              <a:t> button</a:t>
            </a:r>
            <a:endParaRPr lang="en-US" altLang="en-US" sz="2000"/>
          </a:p>
        </p:txBody>
      </p:sp>
      <p:sp>
        <p:nvSpPr>
          <p:cNvPr id="79874" name="Title 1">
            <a:extLst>
              <a:ext uri="{FF2B5EF4-FFF2-40B4-BE49-F238E27FC236}">
                <a16:creationId xmlns:a16="http://schemas.microsoft.com/office/drawing/2014/main" id="{BF5FD983-1C78-18D8-3A36-3666153F8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Copying notebooks</a:t>
            </a:r>
            <a:endParaRPr lang="en-US" altLang="en-US"/>
          </a:p>
        </p:txBody>
      </p:sp>
      <p:grpSp>
        <p:nvGrpSpPr>
          <p:cNvPr id="79876" name="Group 3">
            <a:extLst>
              <a:ext uri="{FF2B5EF4-FFF2-40B4-BE49-F238E27FC236}">
                <a16:creationId xmlns:a16="http://schemas.microsoft.com/office/drawing/2014/main" id="{C73CA6A0-4B33-10D7-3FB9-7154EAB6DB03}"/>
              </a:ext>
            </a:extLst>
          </p:cNvPr>
          <p:cNvGrpSpPr>
            <a:grpSpLocks/>
          </p:cNvGrpSpPr>
          <p:nvPr/>
        </p:nvGrpSpPr>
        <p:grpSpPr bwMode="auto">
          <a:xfrm>
            <a:off x="8912113" y="1281953"/>
            <a:ext cx="1409700" cy="1676400"/>
            <a:chOff x="3623164" y="1932353"/>
            <a:chExt cx="1409700" cy="1676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0A8840-81A4-F5FB-6989-AC7DD36F1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164" y="1932353"/>
              <a:ext cx="1409700" cy="1619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11A0A7-E8E6-6879-A80D-B9BDDB05BF4B}"/>
                </a:ext>
              </a:extLst>
            </p:cNvPr>
            <p:cNvSpPr/>
            <p:nvPr/>
          </p:nvSpPr>
          <p:spPr bwMode="auto">
            <a:xfrm>
              <a:off x="3721589" y="3145203"/>
              <a:ext cx="1311275" cy="463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75F6AD5-CEDB-068C-7F0B-1AE97AFE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450" y="2935563"/>
            <a:ext cx="4008467" cy="199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7EC8B-A293-D76E-C046-D16FFDE1A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429" y="5880197"/>
            <a:ext cx="2902093" cy="3581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473ECC9-B50D-8913-D76E-F48380FBB878}"/>
              </a:ext>
            </a:extLst>
          </p:cNvPr>
          <p:cNvGrpSpPr/>
          <p:nvPr/>
        </p:nvGrpSpPr>
        <p:grpSpPr>
          <a:xfrm>
            <a:off x="5138727" y="6099799"/>
            <a:ext cx="3711262" cy="461423"/>
            <a:chOff x="3614727" y="6099798"/>
            <a:chExt cx="3711262" cy="4614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775427-D21E-E16C-C4F6-B9036DD10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4727" y="6145816"/>
              <a:ext cx="3711262" cy="35817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69734E-429A-B619-71D4-5A908878D4A9}"/>
                </a:ext>
              </a:extLst>
            </p:cNvPr>
            <p:cNvSpPr/>
            <p:nvPr/>
          </p:nvSpPr>
          <p:spPr bwMode="auto">
            <a:xfrm>
              <a:off x="3683751" y="6099798"/>
              <a:ext cx="767933" cy="4614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72F0EBD-CB78-C8C5-718B-0648F02DEDCE}"/>
              </a:ext>
            </a:extLst>
          </p:cNvPr>
          <p:cNvSpPr txBox="1"/>
          <p:nvPr/>
        </p:nvSpPr>
        <p:spPr>
          <a:xfrm>
            <a:off x="8798403" y="5715147"/>
            <a:ext cx="103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>
                <a:solidFill>
                  <a:srgbClr val="FF0000"/>
                </a:solidFill>
              </a:rPr>
              <a:t>Delete notebook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04A1AD-5A10-7C49-1A0C-75916B8A30A3}"/>
              </a:ext>
            </a:extLst>
          </p:cNvPr>
          <p:cNvSpPr/>
          <p:nvPr/>
        </p:nvSpPr>
        <p:spPr bwMode="auto">
          <a:xfrm>
            <a:off x="8500645" y="6148759"/>
            <a:ext cx="354058" cy="347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8F9FEFD-D7CE-FE88-3A11-6FA55D3D9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6" y="2742777"/>
            <a:ext cx="7318995" cy="886397"/>
          </a:xfrm>
        </p:spPr>
        <p:txBody>
          <a:bodyPr/>
          <a:lstStyle/>
          <a:p>
            <a:pPr algn="ctr">
              <a:defRPr/>
            </a:pPr>
            <a:r>
              <a:rPr lang="hu-HU"/>
              <a:t>I/5.</a:t>
            </a:r>
            <a:br>
              <a:rPr lang="hu-HU"/>
            </a:br>
            <a:r>
              <a:rPr lang="hu-HU"/>
              <a:t>Creating custom Functions</a:t>
            </a: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90185E2D-C7FF-700E-6AE8-7C21E156F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Analyst Intermediate – PYTHON-based Data Analysis, </a:t>
            </a:r>
            <a: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Cleaning, </a:t>
            </a:r>
            <a:b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</a:br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Visualization &amp; Predictions</a:t>
            </a:r>
            <a:endParaRPr lang="hu-HU">
              <a:effectLst/>
            </a:endParaRP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48EB573-295C-BC6B-38C8-908BCCD58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75964CC-658A-351E-F4DF-D7E44383F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FF5A74B0-03E2-DB9A-2E7D-3E83202CE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Start a new notebook</a:t>
            </a:r>
          </a:p>
          <a:p>
            <a:endParaRPr lang="hu-HU" altLang="en-US" sz="2000" b="1"/>
          </a:p>
          <a:p>
            <a:r>
              <a:rPr lang="hu-HU" altLang="en-US" sz="2000" b="1"/>
              <a:t>def</a:t>
            </a:r>
            <a:r>
              <a:rPr lang="hu-HU" altLang="en-US" sz="2000"/>
              <a:t> </a:t>
            </a:r>
            <a:r>
              <a:rPr lang="hu-HU" altLang="en-US" sz="2000" b="1" i="1">
                <a:solidFill>
                  <a:srgbClr val="0070C0"/>
                </a:solidFill>
              </a:rPr>
              <a:t>functionname</a:t>
            </a:r>
            <a:r>
              <a:rPr lang="hu-HU" altLang="en-US" sz="2000"/>
              <a:t>(</a:t>
            </a:r>
            <a:r>
              <a:rPr lang="hu-HU" altLang="en-US" sz="2000" i="1"/>
              <a:t>parameter1</a:t>
            </a:r>
            <a:r>
              <a:rPr lang="hu-HU" altLang="en-US" sz="2000"/>
              <a:t>, </a:t>
            </a:r>
            <a:r>
              <a:rPr lang="hu-HU" altLang="en-US" sz="2000" i="1"/>
              <a:t>parameter2</a:t>
            </a:r>
            <a:r>
              <a:rPr lang="hu-HU" altLang="en-US" sz="2000"/>
              <a:t>, </a:t>
            </a:r>
            <a:r>
              <a:rPr lang="hu-HU" altLang="en-US" sz="2000" i="1"/>
              <a:t>…</a:t>
            </a:r>
            <a:r>
              <a:rPr lang="hu-HU" altLang="en-US" sz="2000"/>
              <a:t>): (</a:t>
            </a:r>
            <a:r>
              <a:rPr lang="hu-HU" altLang="en-US" sz="2000" u="sng"/>
              <a:t>colon</a:t>
            </a:r>
            <a:r>
              <a:rPr lang="hu-HU" altLang="en-US" sz="2000"/>
              <a:t> needed)</a:t>
            </a:r>
            <a:br>
              <a:rPr lang="hu-HU" altLang="en-US" sz="2000"/>
            </a:br>
            <a:r>
              <a:rPr lang="hu-HU" altLang="en-US" sz="2000"/>
              <a:t>	</a:t>
            </a:r>
            <a:r>
              <a:rPr lang="en-US" altLang="en-US" sz="2000"/>
              <a:t>defin</a:t>
            </a:r>
            <a:r>
              <a:rPr lang="hu-HU" altLang="en-US" sz="2000"/>
              <a:t>e a custom </a:t>
            </a:r>
            <a:r>
              <a:rPr lang="en-US" altLang="en-US" sz="2000"/>
              <a:t>function (</a:t>
            </a:r>
            <a:r>
              <a:rPr lang="hu-HU" altLang="en-US" sz="2000"/>
              <a:t>instructions </a:t>
            </a:r>
            <a:r>
              <a:rPr lang="hu-HU" altLang="en-US" sz="2000" b="1"/>
              <a:t>indented</a:t>
            </a:r>
            <a:r>
              <a:rPr lang="en-US" altLang="en-US" sz="2000"/>
              <a:t> with TAB)</a:t>
            </a:r>
          </a:p>
        </p:txBody>
      </p:sp>
      <p:sp>
        <p:nvSpPr>
          <p:cNvPr id="68610" name="Title 1">
            <a:extLst>
              <a:ext uri="{FF2B5EF4-FFF2-40B4-BE49-F238E27FC236}">
                <a16:creationId xmlns:a16="http://schemas.microsoft.com/office/drawing/2014/main" id="{940E03E4-C6B5-F671-AF47-ABBA16256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Defining custom functions (def) 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BB915914-6EDE-8E8E-7B67-5421926DD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67979"/>
              </p:ext>
            </p:extLst>
          </p:nvPr>
        </p:nvGraphicFramePr>
        <p:xfrm>
          <a:off x="1941512" y="2925520"/>
          <a:ext cx="8308975" cy="3743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3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text = 'Jack Bauer'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from start until space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text[ : text.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 ') ]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671" marB="456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text = 'Jack Bauer'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from after space until the 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text[ text.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 ') + 1 : ]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671" marB="456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define function: reverse first name and surname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def </a:t>
                      </a:r>
                      <a:r>
                        <a:rPr lang="hu-HU" sz="17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reversed_name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(text):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return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text[ text.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 ') + 1 : ] + ' ' + text[ : text.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 ') ]</a:t>
                      </a:r>
                    </a:p>
                  </a:txBody>
                  <a:tcPr marL="91439" marR="91439" marT="45671" marB="456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call the function</a:t>
                      </a:r>
                      <a:endParaRPr lang="hu-HU" sz="1700" b="1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reversed_name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('Jack Bauer')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671" marB="4567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CEABB82-03BC-2FDE-3CE1-41515CD0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88" y="1281953"/>
            <a:ext cx="3048000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4DCB6-6559-7304-62F2-79823AE4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48" y="6167196"/>
            <a:ext cx="1162050" cy="3413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12FEB20C-6A26-434D-4D90-AEBC4E574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b="1"/>
              <a:t>„TIME” </a:t>
            </a:r>
            <a:r>
              <a:rPr lang="hu-HU" altLang="en-US"/>
              <a:t>module: a module for handling times</a:t>
            </a:r>
          </a:p>
          <a:p>
            <a:pPr lvl="1"/>
            <a:r>
              <a:rPr lang="hu-HU" altLang="en-US"/>
              <a:t>time</a:t>
            </a:r>
            <a:r>
              <a:rPr lang="hu-HU" altLang="en-US" b="1"/>
              <a:t>.time()</a:t>
            </a:r>
            <a:r>
              <a:rPr lang="hu-HU" altLang="en-US"/>
              <a:t>: gives the current time</a:t>
            </a:r>
            <a:endParaRPr lang="en-US" altLang="en-US"/>
          </a:p>
        </p:txBody>
      </p:sp>
      <p:sp>
        <p:nvSpPr>
          <p:cNvPr id="69634" name="Title 1">
            <a:extLst>
              <a:ext uri="{FF2B5EF4-FFF2-40B4-BE49-F238E27FC236}">
                <a16:creationId xmlns:a16="http://schemas.microsoft.com/office/drawing/2014/main" id="{DDF6D9D7-4414-2D69-D4DA-A32EE27F2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Measuring runtime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29DF8980-DA78-5F6B-F3DB-45DB4571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02587"/>
              </p:ext>
            </p:extLst>
          </p:nvPr>
        </p:nvGraphicFramePr>
        <p:xfrm>
          <a:off x="2108201" y="2484438"/>
          <a:ext cx="8431213" cy="381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import </a:t>
                      </a:r>
                      <a:r>
                        <a:rPr lang="en-US" sz="17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module for handling times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start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starttime = </a:t>
                      </a:r>
                      <a:r>
                        <a:rPr lang="hu-HU" sz="17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T="45649" marB="456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define function: measure runtime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def </a:t>
                      </a:r>
                      <a:r>
                        <a:rPr lang="hu-HU" sz="1700" b="1" kern="120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runtime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(start, end):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  hour, remainder =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divmod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(end - start, 3600)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  minute, second =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divmod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(remainder, 60)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return</a:t>
                      </a:r>
                      <a:r>
                        <a:rPr lang="hu-HU" sz="1700" b="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'Runtime: {:0&gt;2}:{:0&gt;2}:{:05.2f}'.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format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(int(hour), int(minute), second)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49" marB="456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endtime = </a:t>
                      </a:r>
                      <a:r>
                        <a:rPr lang="hu-HU" sz="17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write out runtime – call function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 kern="120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runtime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(starttime, endtime)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49" marB="456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7566EDC7-062F-E2A6-F19A-882D998EB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b="1">
                <a:solidFill>
                  <a:srgbClr val="2BB10B"/>
                </a:solidFill>
              </a:rPr>
              <a:t>lambda</a:t>
            </a:r>
            <a:r>
              <a:rPr lang="hu-HU" altLang="en-US" b="1"/>
              <a:t> </a:t>
            </a:r>
            <a:r>
              <a:rPr lang="hu-HU" altLang="en-US" b="1" i="1"/>
              <a:t>parameter(s)</a:t>
            </a:r>
            <a:r>
              <a:rPr lang="hu-HU" altLang="en-US"/>
              <a:t>: </a:t>
            </a:r>
            <a:r>
              <a:rPr lang="hu-HU" altLang="en-US" i="1"/>
              <a:t>formula</a:t>
            </a:r>
            <a:br>
              <a:rPr lang="hu-HU" altLang="en-US"/>
            </a:br>
            <a:r>
              <a:rPr lang="en-US" altLang="en-US"/>
              <a:t>specifying a</a:t>
            </a:r>
            <a:r>
              <a:rPr lang="hu-HU" altLang="en-US"/>
              <a:t> short, one-line </a:t>
            </a:r>
            <a:r>
              <a:rPr lang="en-US" altLang="en-US"/>
              <a:t>custom function</a:t>
            </a:r>
          </a:p>
        </p:txBody>
      </p:sp>
      <p:sp>
        <p:nvSpPr>
          <p:cNvPr id="70658" name="Title 1">
            <a:extLst>
              <a:ext uri="{FF2B5EF4-FFF2-40B4-BE49-F238E27FC236}">
                <a16:creationId xmlns:a16="http://schemas.microsoft.com/office/drawing/2014/main" id="{2E7C149B-F357-7017-0718-B82A209FC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Custom LAMBDA functions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7E03BBB4-58C4-CB3E-5E22-8854786778A1}"/>
              </a:ext>
            </a:extLst>
          </p:cNvPr>
          <p:cNvGraphicFramePr>
            <a:graphicFrameLocks noGrp="1"/>
          </p:cNvGraphicFramePr>
          <p:nvPr/>
        </p:nvGraphicFramePr>
        <p:xfrm>
          <a:off x="2281238" y="2205038"/>
          <a:ext cx="8032750" cy="380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define function: reverse first name and surname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reversed_name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7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lambda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: text[ text.find(' ') + 1 : ] + ' ' + text[ : text.find(' ')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700" b="1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 call the function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reversed_name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('Jack Bauer')</a:t>
                      </a:r>
                    </a:p>
                  </a:txBody>
                  <a:tcPr marL="91425" marR="91425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define function: calculate hypothenuse from the legs of right-angled</a:t>
                      </a:r>
                      <a:r>
                        <a:rPr lang="hu-HU" sz="1700" b="0" baseline="0">
                          <a:latin typeface="Arial" pitchFamily="34" charset="0"/>
                          <a:cs typeface="Arial" pitchFamily="34" charset="0"/>
                        </a:rPr>
                        <a:t> triangle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pythagoras </a:t>
                      </a:r>
                      <a:r>
                        <a:rPr lang="hu-HU" sz="17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hu-HU" sz="17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lambda</a:t>
                      </a:r>
                      <a:r>
                        <a:rPr lang="hu-HU" sz="17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7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hu-HU" sz="17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hu-HU" sz="17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hu-HU" sz="17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: (a ** 2 + b ** 2) ** (1 /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7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 call the function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pythagoras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(3, 4)</a:t>
                      </a:r>
                    </a:p>
                  </a:txBody>
                  <a:tcPr marL="91425" marR="91425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531" name="Picture 19" descr="Pythagorean Theorem in Python [Maths Theory + Program] - codingem.com">
            <a:extLst>
              <a:ext uri="{FF2B5EF4-FFF2-40B4-BE49-F238E27FC236}">
                <a16:creationId xmlns:a16="http://schemas.microsoft.com/office/drawing/2014/main" id="{BB5A798F-33BB-1B2A-3E28-B6BEF7263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2678" t="3869" r="24911" b="7365"/>
          <a:stretch/>
        </p:blipFill>
        <p:spPr bwMode="auto">
          <a:xfrm>
            <a:off x="8583614" y="4368801"/>
            <a:ext cx="1627187" cy="14779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B2E4BCF2-51D3-FDE4-3D53-684D33B8D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hu-HU" altLang="en-US" b="1"/>
              <a:t>round</a:t>
            </a:r>
            <a:r>
              <a:rPr lang="hu-HU" altLang="en-US"/>
              <a:t>(</a:t>
            </a:r>
            <a:r>
              <a:rPr lang="hu-HU" altLang="en-US" i="1"/>
              <a:t>number</a:t>
            </a:r>
            <a:r>
              <a:rPr lang="hu-HU" altLang="en-US"/>
              <a:t>, </a:t>
            </a:r>
            <a:r>
              <a:rPr lang="hu-HU" altLang="en-US" i="1"/>
              <a:t>decimals</a:t>
            </a:r>
            <a:r>
              <a:rPr lang="hu-HU" altLang="en-US"/>
              <a:t>): rounds the number</a:t>
            </a:r>
          </a:p>
          <a:p>
            <a:pPr>
              <a:defRPr/>
            </a:pPr>
            <a:endParaRPr lang="hu-HU" altLang="en-US"/>
          </a:p>
          <a:p>
            <a:pPr>
              <a:defRPr/>
            </a:pPr>
            <a:r>
              <a:rPr lang="hu-HU" altLang="en-US"/>
              <a:t>The </a:t>
            </a:r>
            <a:r>
              <a:rPr lang="hu-HU" altLang="en-US" b="1"/>
              <a:t>„MATH” module </a:t>
            </a:r>
            <a:r>
              <a:rPr lang="hu-HU" altLang="en-US"/>
              <a:t>makes mathematical calculations easier</a:t>
            </a:r>
          </a:p>
          <a:p>
            <a:pPr lvl="1">
              <a:defRPr/>
            </a:pPr>
            <a:r>
              <a:rPr lang="hu-HU" altLang="en-US" sz="1800" b="1"/>
              <a:t>math</a:t>
            </a:r>
            <a:r>
              <a:rPr lang="hu-HU" altLang="en-US" sz="1800"/>
              <a:t>.</a:t>
            </a:r>
            <a:r>
              <a:rPr lang="hu-HU" altLang="en-US" sz="1800" b="1"/>
              <a:t>floor</a:t>
            </a:r>
            <a:r>
              <a:rPr lang="hu-HU" altLang="en-US" sz="1800"/>
              <a:t>: rounds the number DOWN to integer</a:t>
            </a:r>
          </a:p>
          <a:p>
            <a:pPr lvl="1">
              <a:defRPr/>
            </a:pPr>
            <a:r>
              <a:rPr lang="hu-HU" altLang="en-US" sz="1800" b="1"/>
              <a:t>math</a:t>
            </a:r>
            <a:r>
              <a:rPr lang="hu-HU" altLang="en-US" sz="1800"/>
              <a:t>.</a:t>
            </a:r>
            <a:r>
              <a:rPr lang="hu-HU" altLang="en-US" sz="1800" b="1"/>
              <a:t>ceil</a:t>
            </a:r>
            <a:r>
              <a:rPr lang="hu-HU" altLang="en-US" sz="1800"/>
              <a:t>: rounds the number UP to integer</a:t>
            </a:r>
          </a:p>
          <a:p>
            <a:pPr marL="457200" lvl="1">
              <a:defRPr/>
            </a:pPr>
            <a:endParaRPr lang="hu-HU" altLang="en-US"/>
          </a:p>
        </p:txBody>
      </p:sp>
      <p:sp>
        <p:nvSpPr>
          <p:cNvPr id="71682" name="Title 1">
            <a:extLst>
              <a:ext uri="{FF2B5EF4-FFF2-40B4-BE49-F238E27FC236}">
                <a16:creationId xmlns:a16="http://schemas.microsoft.com/office/drawing/2014/main" id="{3BA5AD05-F72F-291C-B79C-8B1C8BD96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Rounding numbers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CF002CAD-642F-B453-608E-E14687ED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68165"/>
              </p:ext>
            </p:extLst>
          </p:nvPr>
        </p:nvGraphicFramePr>
        <p:xfrm>
          <a:off x="2284413" y="3355975"/>
          <a:ext cx="8032750" cy="2956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8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define function: calculate hypothenuse from the legs of right-angled</a:t>
                      </a:r>
                      <a:r>
                        <a:rPr lang="hu-HU" sz="1700" b="0" baseline="0">
                          <a:latin typeface="Arial" pitchFamily="34" charset="0"/>
                          <a:cs typeface="Arial" pitchFamily="34" charset="0"/>
                        </a:rPr>
                        <a:t> triangle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baseline="0">
                          <a:latin typeface="Arial" pitchFamily="34" charset="0"/>
                          <a:cs typeface="Arial" pitchFamily="34" charset="0"/>
                        </a:rPr>
                        <a:t># rounded to 2 decimal digits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pythagoras2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7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lambda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a, b :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round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 (a ** 2 + b ** 2) ** 0.5,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91425" marR="91425"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import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math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 # import the math module</a:t>
                      </a:r>
                    </a:p>
                  </a:txBody>
                  <a:tcPr marL="91425" marR="91425"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define function: calculate hypothenuse from the legs of right-angled</a:t>
                      </a:r>
                      <a:r>
                        <a:rPr lang="hu-HU" sz="1700" b="0" baseline="0">
                          <a:latin typeface="Arial" pitchFamily="34" charset="0"/>
                          <a:cs typeface="Arial" pitchFamily="34" charset="0"/>
                        </a:rPr>
                        <a:t> triangle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baseline="0">
                          <a:latin typeface="Arial" pitchFamily="34" charset="0"/>
                          <a:cs typeface="Arial" pitchFamily="34" charset="0"/>
                        </a:rPr>
                        <a:t># rounded DOWN to integer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pythagoras3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7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lambda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a, b :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math.floor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 (a ** 2 + b ** 2) ** 0.5 )</a:t>
                      </a:r>
                    </a:p>
                  </a:txBody>
                  <a:tcPr marL="91425" marR="91425" marT="45658" marB="456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define function: calculate hypothenuse from the legs of right-angled</a:t>
                      </a:r>
                      <a:r>
                        <a:rPr lang="hu-HU" sz="1700" b="0" baseline="0">
                          <a:latin typeface="Arial" pitchFamily="34" charset="0"/>
                          <a:cs typeface="Arial" pitchFamily="34" charset="0"/>
                        </a:rPr>
                        <a:t> triangle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baseline="0">
                          <a:latin typeface="Arial" pitchFamily="34" charset="0"/>
                          <a:cs typeface="Arial" pitchFamily="34" charset="0"/>
                        </a:rPr>
                        <a:t># rounded UP to integer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pythagoras4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7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lambda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a, b :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math.ceil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 (a ** 2 + b ** 2) ** 0.5 )</a:t>
                      </a:r>
                    </a:p>
                  </a:txBody>
                  <a:tcPr marL="91425" marR="91425" marT="45658" marB="456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167EF98-886B-FAC3-96E8-445ACE41F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371" y="2829302"/>
            <a:ext cx="7318995" cy="886397"/>
          </a:xfrm>
        </p:spPr>
        <p:txBody>
          <a:bodyPr/>
          <a:lstStyle/>
          <a:p>
            <a:pPr algn="ctr">
              <a:defRPr/>
            </a:pPr>
            <a:r>
              <a:rPr lang="hu-HU"/>
              <a:t>I/6.</a:t>
            </a:r>
            <a:br>
              <a:rPr lang="hu-HU"/>
            </a:br>
            <a:r>
              <a:rPr lang="hu-HU"/>
              <a:t>Conditionals (IF) and Loops</a:t>
            </a: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5220F8D5-9AEA-CBCE-C373-9EED4ED1F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Analyst Intermediate – PYTHON-based Data Analysis, </a:t>
            </a:r>
            <a: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Cleaning, </a:t>
            </a:r>
            <a:b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</a:br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Visualization &amp; Predictions</a:t>
            </a:r>
            <a:endParaRPr lang="hu-HU">
              <a:effectLst/>
            </a:endParaRP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DC7D45-18AC-A6FE-0FEA-B8C31FD84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BF8FB70-8985-21BD-E32C-CE6146C44B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EE88CA36-A6EB-8719-5A68-B61D4E536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hu-HU" altLang="en-US" sz="2000"/>
              <a:t>Start a new notebook</a:t>
            </a:r>
          </a:p>
          <a:p>
            <a:pPr>
              <a:defRPr/>
            </a:pPr>
            <a:r>
              <a:rPr lang="en-US" altLang="en-US" sz="2000" b="1" kern="1200">
                <a:solidFill>
                  <a:srgbClr val="2BB10B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en-US" sz="2000"/>
              <a:t> ……: (need a </a:t>
            </a:r>
            <a:r>
              <a:rPr lang="en-US" altLang="en-US" sz="2000" u="sng"/>
              <a:t>colon</a:t>
            </a:r>
            <a:r>
              <a:rPr lang="en-US" altLang="en-US" sz="2000"/>
              <a:t> at the end) </a:t>
            </a:r>
            <a:br>
              <a:rPr lang="hu-HU" altLang="en-US" sz="2000"/>
            </a:br>
            <a:r>
              <a:rPr lang="hu-HU" altLang="en-US" sz="2000"/>
              <a:t>	</a:t>
            </a:r>
            <a:r>
              <a:rPr lang="en-US" altLang="en-US" sz="2000"/>
              <a:t>the instructions</a:t>
            </a:r>
            <a:r>
              <a:rPr lang="hu-HU" altLang="en-US" sz="2000"/>
              <a:t> must be</a:t>
            </a:r>
            <a:r>
              <a:rPr lang="en-US" altLang="en-US" sz="2000"/>
              <a:t> </a:t>
            </a:r>
            <a:r>
              <a:rPr lang="hu-HU" altLang="en-US" sz="2000" b="1"/>
              <a:t>indented</a:t>
            </a:r>
            <a:r>
              <a:rPr lang="hu-HU" altLang="en-US" sz="2000"/>
              <a:t> </a:t>
            </a:r>
            <a:r>
              <a:rPr lang="en-US" altLang="en-US" sz="2000"/>
              <a:t>with TAB</a:t>
            </a:r>
          </a:p>
          <a:p>
            <a:pPr>
              <a:defRPr/>
            </a:pPr>
            <a:r>
              <a:rPr lang="en-US" altLang="en-US" sz="2000" b="1" kern="1200">
                <a:solidFill>
                  <a:srgbClr val="2BB10B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altLang="en-US" sz="2000"/>
              <a:t>: (</a:t>
            </a:r>
            <a:r>
              <a:rPr lang="hu-HU" altLang="en-US" sz="2000"/>
              <a:t>need </a:t>
            </a:r>
            <a:r>
              <a:rPr lang="en-US" altLang="en-US" sz="2000"/>
              <a:t>a </a:t>
            </a:r>
            <a:r>
              <a:rPr lang="en-US" altLang="en-US" sz="2000" u="sng"/>
              <a:t>colon</a:t>
            </a:r>
            <a:r>
              <a:rPr lang="en-US" altLang="en-US" sz="2000"/>
              <a:t> at the end) </a:t>
            </a:r>
            <a:br>
              <a:rPr lang="hu-HU" altLang="en-US" sz="2000"/>
            </a:br>
            <a:r>
              <a:rPr lang="hu-HU" altLang="en-US" sz="2000"/>
              <a:t>	</a:t>
            </a:r>
            <a:r>
              <a:rPr lang="en-US" altLang="en-US" sz="2000"/>
              <a:t>the instructions </a:t>
            </a:r>
            <a:r>
              <a:rPr lang="hu-HU" altLang="en-US" sz="2000"/>
              <a:t>must be </a:t>
            </a:r>
            <a:r>
              <a:rPr lang="hu-HU" altLang="en-US" sz="2000" b="1"/>
              <a:t>indented</a:t>
            </a:r>
            <a:r>
              <a:rPr lang="hu-HU" altLang="en-US" sz="2000"/>
              <a:t> </a:t>
            </a:r>
            <a:r>
              <a:rPr lang="en-US" altLang="en-US" sz="2000"/>
              <a:t>with TAB</a:t>
            </a:r>
          </a:p>
          <a:p>
            <a:pPr>
              <a:defRPr/>
            </a:pPr>
            <a:r>
              <a:rPr lang="en-US" altLang="en-US" sz="2000"/>
              <a:t>Equal (as </a:t>
            </a:r>
            <a:r>
              <a:rPr lang="hu-HU" altLang="en-US" sz="2000" b="1"/>
              <a:t>comparison</a:t>
            </a:r>
            <a:r>
              <a:rPr lang="en-US" altLang="en-US" sz="2000"/>
              <a:t>): </a:t>
            </a:r>
            <a:r>
              <a:rPr lang="en-US" altLang="en-US" sz="2000" b="1" kern="1200">
                <a:solidFill>
                  <a:srgbClr val="6666FF"/>
                </a:solidFill>
                <a:latin typeface="Arial" pitchFamily="34" charset="0"/>
                <a:cs typeface="Arial" pitchFamily="34" charset="0"/>
              </a:rPr>
              <a:t>==</a:t>
            </a:r>
            <a:endParaRPr lang="en-US" altLang="en-US" sz="1800" b="1" kern="1200">
              <a:solidFill>
                <a:srgbClr val="6666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en-US" sz="2000"/>
              <a:t>Not equal (as </a:t>
            </a:r>
            <a:r>
              <a:rPr lang="hu-HU" altLang="en-US" sz="2000" b="1"/>
              <a:t>comparison</a:t>
            </a:r>
            <a:r>
              <a:rPr lang="en-US" altLang="en-US" sz="2000"/>
              <a:t>): </a:t>
            </a:r>
            <a:r>
              <a:rPr lang="en-US" altLang="en-US" sz="2000" b="1" kern="1200">
                <a:solidFill>
                  <a:srgbClr val="6666FF"/>
                </a:solidFill>
                <a:latin typeface="Arial" pitchFamily="34" charset="0"/>
                <a:cs typeface="Arial" pitchFamily="34" charset="0"/>
              </a:rPr>
              <a:t>!=</a:t>
            </a:r>
            <a:endParaRPr lang="en-US" altLang="en-US" sz="1800" b="1" kern="1200">
              <a:solidFill>
                <a:srgbClr val="66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30" name="Title 1">
            <a:extLst>
              <a:ext uri="{FF2B5EF4-FFF2-40B4-BE49-F238E27FC236}">
                <a16:creationId xmlns:a16="http://schemas.microsoft.com/office/drawing/2014/main" id="{A607BA55-89C4-ED30-3DDA-78B36719B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Conditional (IF) 1.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F2C257E-0F4F-C901-69A7-4999816D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42771"/>
              </p:ext>
            </p:extLst>
          </p:nvPr>
        </p:nvGraphicFramePr>
        <p:xfrm>
          <a:off x="2252663" y="3654425"/>
          <a:ext cx="7974012" cy="3108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4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a = 5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if a is EQUAL to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r>
                        <a:rPr lang="en-US" sz="16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 ==</a:t>
                      </a:r>
                      <a:r>
                        <a:rPr lang="hu-HU" sz="16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5: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print('True')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else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print('False')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43" marB="456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if a is NOT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EQUAL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to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r>
                        <a:rPr lang="hu-HU" sz="16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5: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print('True')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else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print('False')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43" marB="456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049714E-2D05-5088-86E6-855A321A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1281953"/>
            <a:ext cx="3602038" cy="44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718D892-5059-6260-866C-50BA2245D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hu-HU" altLang="en-US" b="1"/>
              <a:t>Nesting multiple IF's -&gt;</a:t>
            </a:r>
            <a:endParaRPr lang="hu-HU" altLang="en-US"/>
          </a:p>
          <a:p>
            <a:pPr>
              <a:defRPr/>
            </a:pPr>
            <a:r>
              <a:rPr lang="hu-HU" altLang="en-US" b="1">
                <a:solidFill>
                  <a:srgbClr val="2BB10B"/>
                </a:solidFill>
              </a:rPr>
              <a:t>elif </a:t>
            </a:r>
            <a:r>
              <a:rPr lang="hu-HU" altLang="en-US"/>
              <a:t>……: (</a:t>
            </a:r>
            <a:r>
              <a:rPr lang="en-US" altLang="en-US"/>
              <a:t>need a </a:t>
            </a:r>
            <a:r>
              <a:rPr lang="en-US" altLang="en-US" u="sng"/>
              <a:t>colon</a:t>
            </a:r>
            <a:r>
              <a:rPr lang="en-US" altLang="en-US"/>
              <a:t> at the end</a:t>
            </a:r>
            <a:r>
              <a:rPr lang="hu-HU" altLang="en-US"/>
              <a:t>)</a:t>
            </a:r>
            <a:br>
              <a:rPr lang="hu-HU" altLang="en-US"/>
            </a:br>
            <a:r>
              <a:rPr lang="hu-HU" altLang="en-US"/>
              <a:t>	</a:t>
            </a:r>
            <a:r>
              <a:rPr lang="en-US" altLang="en-US"/>
              <a:t> the instructions must be </a:t>
            </a:r>
            <a:r>
              <a:rPr lang="en-US" altLang="en-US" b="1"/>
              <a:t>indented</a:t>
            </a:r>
            <a:r>
              <a:rPr lang="en-US" altLang="en-US"/>
              <a:t> with TAB</a:t>
            </a:r>
            <a:endParaRPr lang="hu-HU" altLang="en-US"/>
          </a:p>
        </p:txBody>
      </p:sp>
      <p:sp>
        <p:nvSpPr>
          <p:cNvPr id="74754" name="Title 1">
            <a:extLst>
              <a:ext uri="{FF2B5EF4-FFF2-40B4-BE49-F238E27FC236}">
                <a16:creationId xmlns:a16="http://schemas.microsoft.com/office/drawing/2014/main" id="{E9783107-CBD2-09D7-118C-C31CFB2A2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Conditional (IF) 2.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E85BC65D-4E3F-2F8C-BF65-2B2BF281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51416"/>
              </p:ext>
            </p:extLst>
          </p:nvPr>
        </p:nvGraphicFramePr>
        <p:xfrm>
          <a:off x="2225675" y="2384425"/>
          <a:ext cx="8089900" cy="4389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84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a =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0: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   print('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Can be divided by 2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elif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0: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   print(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'Cannot be divided by 2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but can be divided by 3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   print('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Cannot be divided by either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or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3')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98" marB="45698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14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 =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b = 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if … else … in one program line (shorthand)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print('They are equal')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hu-HU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b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print('They are NOT equal')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98" marB="45698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AND relation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hu-HU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b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and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b </a:t>
                      </a:r>
                      <a:r>
                        <a:rPr lang="hu-HU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!=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0: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98" marB="456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OR relation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hu-HU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b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b </a:t>
                      </a:r>
                      <a:r>
                        <a:rPr lang="hu-HU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0: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EBA888F-574E-E239-0607-32280FC47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Useful keyboard shortcuts – in any mode</a:t>
            </a:r>
            <a:endParaRPr lang="en-US" altLang="en-US" sz="2800"/>
          </a:p>
        </p:txBody>
      </p:sp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8F02E770-B001-79BC-FE5C-75EF226E2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34231"/>
              </p:ext>
            </p:extLst>
          </p:nvPr>
        </p:nvGraphicFramePr>
        <p:xfrm>
          <a:off x="2054225" y="1614488"/>
          <a:ext cx="8382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Shortcut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Ctrl+Enter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run selected cell/cells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/>
                        <a:t>Shift+Enter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run a cell and jump to the cell below it (if there is no cell below it, insert 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/>
                        <a:t>Alt+Enter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run cell and insert cell below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36E5ABE0-CB57-8198-5C1E-5CD50481C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22226"/>
              </p:ext>
            </p:extLst>
          </p:nvPr>
        </p:nvGraphicFramePr>
        <p:xfrm>
          <a:off x="2054225" y="3827464"/>
          <a:ext cx="8382000" cy="22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8">
                <a:tc>
                  <a:txBody>
                    <a:bodyPr/>
                    <a:lstStyle/>
                    <a:p>
                      <a:r>
                        <a:rPr lang="hu-HU" sz="1800"/>
                        <a:t>Shortcut Key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Description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Ctrl+Tab </a:t>
                      </a:r>
                      <a:endParaRPr lang="hu-HU" sz="180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800"/>
                        <a:t>jump between browser tabs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en-US" sz="1800"/>
                        <a:t>Ctrl+S </a:t>
                      </a:r>
                      <a:endParaRPr lang="hu-HU" sz="180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Save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en-US" sz="1800"/>
                        <a:t>Ctrl+Z </a:t>
                      </a:r>
                      <a:endParaRPr lang="hu-HU" sz="180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Undo</a:t>
                      </a:r>
                      <a:endParaRPr lang="hu-HU" sz="180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en-US" sz="1800"/>
                        <a:t>Ctrl+Y </a:t>
                      </a:r>
                      <a:endParaRPr lang="hu-HU" sz="180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Redo/</a:t>
                      </a:r>
                      <a:r>
                        <a:rPr lang="hu-HU" altLang="en-US" sz="1800"/>
                        <a:t>Repeat</a:t>
                      </a:r>
                      <a:endParaRPr lang="en-US" altLang="en-US" sz="180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altLang="en-US" sz="1800"/>
                        <a:t>Ctrl+Shift+</a:t>
                      </a:r>
                      <a:r>
                        <a:rPr lang="hu-HU" altLang="en-US" sz="1800"/>
                        <a:t>P</a:t>
                      </a:r>
                      <a:endParaRPr lang="hu-HU" sz="180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en-US" sz="1800"/>
                        <a:t>command palette, command search</a:t>
                      </a:r>
                      <a:endParaRPr lang="hu-HU" sz="180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155A658B-65F6-DEFC-D6D9-28F681A77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We can use </a:t>
            </a:r>
            <a:r>
              <a:rPr lang="hu-HU" altLang="en-US" sz="2000" b="1"/>
              <a:t>IF</a:t>
            </a:r>
            <a:r>
              <a:rPr lang="hu-HU" altLang="en-US" sz="2000"/>
              <a:t> for searching for </a:t>
            </a:r>
            <a:r>
              <a:rPr lang="hu-HU" altLang="en-US" sz="2000" b="1"/>
              <a:t>substrings</a:t>
            </a:r>
            <a:r>
              <a:rPr lang="hu-HU" altLang="en-US" sz="2000"/>
              <a:t> within text</a:t>
            </a:r>
          </a:p>
        </p:txBody>
      </p:sp>
      <p:sp>
        <p:nvSpPr>
          <p:cNvPr id="75779" name="Title 1">
            <a:extLst>
              <a:ext uri="{FF2B5EF4-FFF2-40B4-BE49-F238E27FC236}">
                <a16:creationId xmlns:a16="http://schemas.microsoft.com/office/drawing/2014/main" id="{A31F3FE4-EE72-FBA9-1C83-4823E50B9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Searching for tex</a:t>
            </a:r>
            <a:r>
              <a:rPr lang="hu-HU" altLang="en-US" sz="2800"/>
              <a:t>ts with IF</a:t>
            </a:r>
            <a:endParaRPr lang="en-US" altLang="en-US" sz="280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3AE0FF26-18BE-83B1-CD59-561A852BC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63464"/>
              </p:ext>
            </p:extLst>
          </p:nvPr>
        </p:nvGraphicFramePr>
        <p:xfrm>
          <a:off x="2268538" y="1675485"/>
          <a:ext cx="7942262" cy="5028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2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3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 = 'Jack Bauer'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if text contains substring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a.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('Jack') </a:t>
                      </a:r>
                      <a:r>
                        <a:rPr lang="hu-HU" sz="15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&gt;=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0: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   print('Contains')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   print('Does not contain')</a:t>
                      </a:r>
                    </a:p>
                  </a:txBody>
                  <a:tcPr marL="91441" marR="91441" marT="45653" marB="456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 = 'Jack Bauer'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if text contains substring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'Jack' </a:t>
                      </a:r>
                      <a:r>
                        <a:rPr lang="hu-HU" sz="15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a:</a:t>
                      </a:r>
                    </a:p>
                  </a:txBody>
                  <a:tcPr marL="91441" marR="91441" marT="45653" marB="456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if text contains substring (not case sensitive)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'jack' </a:t>
                      </a:r>
                      <a:r>
                        <a:rPr lang="hu-HU" sz="15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a.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lower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():</a:t>
                      </a:r>
                    </a:p>
                  </a:txBody>
                  <a:tcPr marL="91441" marR="91441" marT="45653" marB="456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 = 'Jack Bauer'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if text starts with substring</a:t>
                      </a:r>
                      <a:endParaRPr lang="hu-HU" sz="1500" b="1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 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startswith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('Jack'):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print('Starts with it')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>
                          <a:latin typeface="Arial" pitchFamily="34" charset="0"/>
                          <a:cs typeface="Arial" pitchFamily="34" charset="0"/>
                        </a:rPr>
                        <a:t>    print('Does not start with it')</a:t>
                      </a:r>
                      <a:endParaRPr lang="hu-HU" sz="1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653" marB="456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 = 'Jack Bauer'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if text ends with substring</a:t>
                      </a:r>
                      <a:endParaRPr lang="hu-HU" sz="1500" b="1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 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endswith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('Jack'):</a:t>
                      </a:r>
                      <a:endParaRPr lang="hu-HU" sz="1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653" marB="456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4B3630B5-F31F-407E-C87F-2A9176AB2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a variable is assigned the value </a:t>
            </a:r>
            <a:r>
              <a:rPr lang="en-US" altLang="en-US" b="1" u="sng"/>
              <a:t>T</a:t>
            </a:r>
            <a:r>
              <a:rPr lang="en-US" altLang="en-US" b="1"/>
              <a:t>rue</a:t>
            </a:r>
            <a:r>
              <a:rPr lang="en-US" altLang="en-US"/>
              <a:t> or </a:t>
            </a:r>
            <a:r>
              <a:rPr lang="en-US" altLang="en-US" b="1" u="sng"/>
              <a:t>F</a:t>
            </a:r>
            <a:r>
              <a:rPr lang="en-US" altLang="en-US" b="1"/>
              <a:t>alse</a:t>
            </a:r>
            <a:r>
              <a:rPr lang="en-US" altLang="en-US"/>
              <a:t> (</a:t>
            </a:r>
            <a:r>
              <a:rPr lang="hu-HU" altLang="en-US"/>
              <a:t>should start with </a:t>
            </a:r>
            <a:r>
              <a:rPr lang="hu-HU" altLang="en-US" b="1"/>
              <a:t>Capitalized</a:t>
            </a:r>
            <a:r>
              <a:rPr lang="en-US" altLang="en-US"/>
              <a:t> letter), it becomes a binary variable</a:t>
            </a:r>
            <a:r>
              <a:rPr lang="hu-HU" altLang="en-US"/>
              <a:t> </a:t>
            </a:r>
            <a:r>
              <a:rPr lang="en-US" altLang="en-US"/>
              <a:t>("boolean"</a:t>
            </a:r>
            <a:r>
              <a:rPr lang="hu-HU" altLang="en-US"/>
              <a:t> data type</a:t>
            </a:r>
            <a:r>
              <a:rPr lang="en-US" altLang="en-US"/>
              <a:t>) </a:t>
            </a:r>
          </a:p>
        </p:txBody>
      </p:sp>
      <p:sp>
        <p:nvSpPr>
          <p:cNvPr id="76802" name="Title 1">
            <a:extLst>
              <a:ext uri="{FF2B5EF4-FFF2-40B4-BE49-F238E27FC236}">
                <a16:creationId xmlns:a16="http://schemas.microsoft.com/office/drawing/2014/main" id="{EDEFFDA4-75AA-BC76-3919-EFFE0F69B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Binary variables (True or False)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E99DF36-BB3B-82AB-4B43-569E190E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48382"/>
              </p:ext>
            </p:extLst>
          </p:nvPr>
        </p:nvGraphicFramePr>
        <p:xfrm>
          <a:off x="2108993" y="2096844"/>
          <a:ext cx="7974013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binary or boolean variable (True/False)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If v is True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print('v is True')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print('v is False')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0" marB="456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binary or boolean variable (True/False)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If v is NOT True (False)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print('v is False')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print('v is True')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0" marB="456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5907BF89-5B14-B2D3-B887-F121F5041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 b="1">
                <a:solidFill>
                  <a:srgbClr val="2BB10B"/>
                </a:solidFill>
              </a:rPr>
              <a:t>for</a:t>
            </a:r>
            <a:r>
              <a:rPr lang="hu-HU" altLang="en-US" sz="2000"/>
              <a:t> …… </a:t>
            </a:r>
            <a:r>
              <a:rPr lang="hu-HU" altLang="en-US" sz="2000" b="1">
                <a:solidFill>
                  <a:srgbClr val="2BB10B"/>
                </a:solidFill>
              </a:rPr>
              <a:t>in</a:t>
            </a:r>
            <a:r>
              <a:rPr lang="hu-HU" altLang="en-US" sz="2000"/>
              <a:t> ……: (</a:t>
            </a:r>
            <a:r>
              <a:rPr lang="en-US" altLang="en-US" sz="2000"/>
              <a:t>need a </a:t>
            </a:r>
            <a:r>
              <a:rPr lang="en-US" altLang="en-US" sz="2000" u="sng"/>
              <a:t>colon</a:t>
            </a:r>
            <a:r>
              <a:rPr lang="en-US" altLang="en-US" sz="2000"/>
              <a:t> at the end</a:t>
            </a:r>
            <a:r>
              <a:rPr lang="hu-HU" altLang="en-US" sz="2000"/>
              <a:t>)</a:t>
            </a:r>
            <a:br>
              <a:rPr lang="hu-HU" altLang="en-US" sz="2000"/>
            </a:br>
            <a:r>
              <a:rPr lang="hu-HU" altLang="en-US" sz="2000"/>
              <a:t>	</a:t>
            </a:r>
            <a:r>
              <a:rPr lang="en-US" altLang="hu-HU" sz="2000"/>
              <a:t> the instructions must be </a:t>
            </a:r>
            <a:r>
              <a:rPr lang="en-US" altLang="hu-HU" sz="2000" b="1"/>
              <a:t>indented</a:t>
            </a:r>
            <a:r>
              <a:rPr lang="en-US" altLang="hu-HU" sz="2000"/>
              <a:t> with TAB</a:t>
            </a:r>
            <a:endParaRPr lang="hu-HU" altLang="hu-HU" sz="2000"/>
          </a:p>
          <a:p>
            <a:r>
              <a:rPr lang="hu-HU" altLang="en-US" sz="2000"/>
              <a:t>Iterates/loops through all the items, repeats the instructions </a:t>
            </a:r>
            <a:r>
              <a:rPr lang="hu-HU" altLang="en-US" sz="2000" b="1"/>
              <a:t>for each of them</a:t>
            </a:r>
          </a:p>
          <a:p>
            <a:pPr lvl="1"/>
            <a:r>
              <a:rPr lang="hu-HU" altLang="en-US" sz="1800" b="1"/>
              <a:t>i</a:t>
            </a:r>
            <a:r>
              <a:rPr lang="hu-HU" altLang="en-US" sz="1800"/>
              <a:t>: traditional name of an </a:t>
            </a:r>
            <a:r>
              <a:rPr lang="hu-HU" altLang="en-US" sz="1800" b="1"/>
              <a:t>index</a:t>
            </a:r>
            <a:r>
              <a:rPr lang="hu-HU" altLang="en-US" sz="1800"/>
              <a:t> (counter) variable</a:t>
            </a:r>
          </a:p>
        </p:txBody>
      </p:sp>
      <p:sp>
        <p:nvSpPr>
          <p:cNvPr id="77826" name="Title 1">
            <a:extLst>
              <a:ext uri="{FF2B5EF4-FFF2-40B4-BE49-F238E27FC236}">
                <a16:creationId xmlns:a16="http://schemas.microsoft.com/office/drawing/2014/main" id="{70D4B6E7-FE6D-553A-0553-46CCCF7D9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Loops (FOR)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40887DE-F328-09A1-A2AD-23D8458EA5CE}"/>
              </a:ext>
            </a:extLst>
          </p:cNvPr>
          <p:cNvGraphicFramePr>
            <a:graphicFrameLocks noGrp="1"/>
          </p:cNvGraphicFramePr>
          <p:nvPr/>
        </p:nvGraphicFramePr>
        <p:xfrm>
          <a:off x="2300288" y="3463925"/>
          <a:ext cx="7974012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05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 loop through integers from 0 to 4 (endpoint not included)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range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print(i)</a:t>
                      </a:r>
                      <a:endParaRPr lang="hu-HU" sz="1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660" marB="456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loop through integers from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4 to 10, by 2 (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endpoint not included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i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(4, 11, 2):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print(i)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0" marB="456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7836" name="Picture 7">
            <a:extLst>
              <a:ext uri="{FF2B5EF4-FFF2-40B4-BE49-F238E27FC236}">
                <a16:creationId xmlns:a16="http://schemas.microsoft.com/office/drawing/2014/main" id="{8C3949D2-E730-8742-28E8-990D23D51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6" y="3502026"/>
            <a:ext cx="1381125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7" name="Picture 2">
            <a:extLst>
              <a:ext uri="{FF2B5EF4-FFF2-40B4-BE49-F238E27FC236}">
                <a16:creationId xmlns:a16="http://schemas.microsoft.com/office/drawing/2014/main" id="{5D4D0D55-C6C2-6FCA-89E9-C0C95916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76" y="5365750"/>
            <a:ext cx="1635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FA8E65F3-694D-A688-31C9-0DB4DB7D1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 b="1">
                <a:solidFill>
                  <a:srgbClr val="2BB10B"/>
                </a:solidFill>
              </a:rPr>
              <a:t>while</a:t>
            </a:r>
            <a:r>
              <a:rPr lang="hu-HU" altLang="en-US" sz="2000"/>
              <a:t> ……: (</a:t>
            </a:r>
            <a:r>
              <a:rPr lang="en-US" altLang="hu-HU" sz="2000"/>
              <a:t>need a </a:t>
            </a:r>
            <a:r>
              <a:rPr lang="en-US" altLang="hu-HU" sz="2000" u="sng"/>
              <a:t>colon</a:t>
            </a:r>
            <a:r>
              <a:rPr lang="en-US" altLang="hu-HU" sz="2000"/>
              <a:t> at the end</a:t>
            </a:r>
            <a:r>
              <a:rPr lang="hu-HU" altLang="en-US" sz="2000"/>
              <a:t>)</a:t>
            </a:r>
            <a:br>
              <a:rPr lang="hu-HU" altLang="en-US" sz="2000"/>
            </a:br>
            <a:r>
              <a:rPr lang="hu-HU" altLang="en-US" sz="2000"/>
              <a:t>	</a:t>
            </a:r>
            <a:r>
              <a:rPr lang="en-US" altLang="hu-HU" sz="2000"/>
              <a:t> the instructions must be </a:t>
            </a:r>
            <a:r>
              <a:rPr lang="en-US" altLang="hu-HU" sz="2000" b="1"/>
              <a:t>indented</a:t>
            </a:r>
            <a:r>
              <a:rPr lang="en-US" altLang="hu-HU" sz="2000"/>
              <a:t> with TAB</a:t>
            </a:r>
            <a:endParaRPr lang="hu-HU" altLang="en-US" sz="2000"/>
          </a:p>
          <a:p>
            <a:r>
              <a:rPr lang="en-US" altLang="en-US" sz="2000"/>
              <a:t>It </a:t>
            </a:r>
            <a:r>
              <a:rPr lang="en-US" altLang="en-US" sz="2000" b="1"/>
              <a:t>repeats</a:t>
            </a:r>
            <a:r>
              <a:rPr lang="en-US" altLang="en-US" sz="2000"/>
              <a:t> the </a:t>
            </a:r>
            <a:r>
              <a:rPr lang="hu-HU" altLang="en-US" sz="2000"/>
              <a:t>instructions</a:t>
            </a:r>
            <a:r>
              <a:rPr lang="en-US" altLang="en-US" sz="2000"/>
              <a:t> </a:t>
            </a:r>
            <a:r>
              <a:rPr lang="en-US" altLang="en-US" sz="2000" b="1"/>
              <a:t>until</a:t>
            </a:r>
            <a:r>
              <a:rPr lang="en-US" altLang="en-US" sz="2000"/>
              <a:t> the variable reaches a value</a:t>
            </a:r>
            <a:r>
              <a:rPr lang="hu-HU" altLang="en-US" sz="2000"/>
              <a:t> (</a:t>
            </a:r>
            <a:r>
              <a:rPr lang="hu-HU" altLang="en-US" sz="2000" b="1"/>
              <a:t>while</a:t>
            </a:r>
            <a:r>
              <a:rPr lang="hu-HU" altLang="en-US" sz="2000"/>
              <a:t> it is equal to / less than / grater than…)</a:t>
            </a:r>
          </a:p>
          <a:p>
            <a:r>
              <a:rPr lang="hu-HU" altLang="en-US" sz="2000"/>
              <a:t>Increasing/decreasing a variable value: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en-US" sz="2000" b="1"/>
              <a:t>i += 1</a:t>
            </a:r>
            <a:r>
              <a:rPr lang="hu-HU" altLang="en-US" sz="2000"/>
              <a:t>: </a:t>
            </a:r>
            <a:r>
              <a:rPr lang="hu-HU" altLang="en-US" sz="2000" b="1"/>
              <a:t>increase</a:t>
            </a:r>
            <a:r>
              <a:rPr lang="hu-HU" altLang="en-US" sz="2000"/>
              <a:t> the variable value by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en-US" sz="2000" b="1"/>
              <a:t>i -= 1</a:t>
            </a:r>
            <a:r>
              <a:rPr lang="hu-HU" altLang="en-US" sz="2000"/>
              <a:t>: </a:t>
            </a:r>
            <a:r>
              <a:rPr lang="hu-HU" altLang="en-US" sz="2000" b="1"/>
              <a:t>decrease</a:t>
            </a:r>
            <a:r>
              <a:rPr lang="hu-HU" altLang="en-US" sz="2000"/>
              <a:t> the variable value by 1</a:t>
            </a:r>
          </a:p>
        </p:txBody>
      </p:sp>
      <p:sp>
        <p:nvSpPr>
          <p:cNvPr id="78850" name="Title 1">
            <a:extLst>
              <a:ext uri="{FF2B5EF4-FFF2-40B4-BE49-F238E27FC236}">
                <a16:creationId xmlns:a16="http://schemas.microsoft.com/office/drawing/2014/main" id="{E0F4E647-910E-BAF7-1C9C-0B48931BC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Loops (WHILE) 1.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8AE4229-F638-2AD4-1DF2-D1E8623D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52922"/>
              </p:ext>
            </p:extLst>
          </p:nvPr>
        </p:nvGraphicFramePr>
        <p:xfrm>
          <a:off x="2108994" y="3760788"/>
          <a:ext cx="7974012" cy="2835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i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# repeat the instructions while i &lt;=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rgbClr val="2BB10B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i </a:t>
                      </a:r>
                      <a:r>
                        <a:rPr 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&lt;=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5: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800" b="1" kern="1200">
                          <a:solidFill>
                            <a:srgbClr val="2BB10B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i % 2 </a:t>
                      </a:r>
                      <a:r>
                        <a:rPr 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0: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       print(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str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(i) + " even")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800" b="1" kern="1200">
                          <a:solidFill>
                            <a:srgbClr val="2BB10B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       print(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str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(i) + " odd")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   i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+=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</a:p>
                  </a:txBody>
                  <a:tcPr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C8F5CAA6-6028-A1B3-06C3-8D49471A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288" y="5178426"/>
            <a:ext cx="819150" cy="11525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FA8E65F3-694D-A688-31C9-0DB4DB7D1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We can use WHILE loops for the "input" (asking the user for an input data)</a:t>
            </a:r>
          </a:p>
          <a:p>
            <a:r>
              <a:rPr lang="hu-HU" altLang="en-US" sz="2000"/>
              <a:t>If the user </a:t>
            </a:r>
            <a:r>
              <a:rPr lang="hu-HU" altLang="en-US" sz="2000" b="1"/>
              <a:t>enters a valid value </a:t>
            </a:r>
            <a:r>
              <a:rPr lang="hu-HU" altLang="en-US" sz="2000"/>
              <a:t>(e.g. a number), then continue the program, otherwise </a:t>
            </a:r>
            <a:r>
              <a:rPr lang="hu-HU" altLang="en-US" sz="2000" b="1"/>
              <a:t>repeat</a:t>
            </a:r>
            <a:r>
              <a:rPr lang="hu-HU" altLang="en-US" sz="2000"/>
              <a:t> the data inquiry again and again</a:t>
            </a:r>
          </a:p>
          <a:p>
            <a:pPr lvl="1"/>
            <a:r>
              <a:rPr lang="en-US" altLang="en-US" sz="2000" i="1"/>
              <a:t> </a:t>
            </a:r>
            <a:r>
              <a:rPr lang="en-US" altLang="en-US" sz="1800"/>
              <a:t>if </a:t>
            </a:r>
            <a:r>
              <a:rPr lang="en-US" altLang="en-US" sz="1800" b="1"/>
              <a:t>type</a:t>
            </a:r>
            <a:r>
              <a:rPr lang="en-US" altLang="en-US" sz="1800"/>
              <a:t>(n) == int or </a:t>
            </a:r>
            <a:r>
              <a:rPr lang="en-US" altLang="en-US" sz="1800" b="1"/>
              <a:t>type</a:t>
            </a:r>
            <a:r>
              <a:rPr lang="en-US" altLang="en-US" sz="1800"/>
              <a:t>(n) == float:</a:t>
            </a:r>
            <a:r>
              <a:rPr lang="hu-HU" altLang="en-US" sz="1800"/>
              <a:t> check </a:t>
            </a:r>
            <a:r>
              <a:rPr lang="en-US" altLang="en-US" sz="1800"/>
              <a:t>if </a:t>
            </a:r>
            <a:r>
              <a:rPr lang="hu-HU" altLang="en-US" sz="1800"/>
              <a:t>it's a number</a:t>
            </a:r>
            <a:endParaRPr lang="en-US" altLang="en-US" sz="2000"/>
          </a:p>
          <a:p>
            <a:endParaRPr lang="hu-HU" altLang="en-US" sz="2000"/>
          </a:p>
        </p:txBody>
      </p:sp>
      <p:sp>
        <p:nvSpPr>
          <p:cNvPr id="78850" name="Title 1">
            <a:extLst>
              <a:ext uri="{FF2B5EF4-FFF2-40B4-BE49-F238E27FC236}">
                <a16:creationId xmlns:a16="http://schemas.microsoft.com/office/drawing/2014/main" id="{E0F4E647-910E-BAF7-1C9C-0B48931BC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Loops (WHILE) 2.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8AE4229-F638-2AD4-1DF2-D1E8623D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00029"/>
              </p:ext>
            </p:extLst>
          </p:nvPr>
        </p:nvGraphicFramePr>
        <p:xfrm>
          <a:off x="2278828" y="2902525"/>
          <a:ext cx="7974012" cy="3748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9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valid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= False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repeat the following while 'valid' is false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rgbClr val="2BB10B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not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valid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n =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('Type a number: 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try to convert it to numeric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600" b="1" kern="1200">
                          <a:solidFill>
                            <a:srgbClr val="2BB10B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    n_numeric =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(n)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   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valid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=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600" b="1" kern="1200">
                          <a:solidFill>
                            <a:srgbClr val="2BB10B"/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       print('Type a NUMBER, not a text!')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print( f'The number squared: {n_numeric ** 2}' )</a:t>
                      </a:r>
                    </a:p>
                  </a:txBody>
                  <a:tcPr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6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B90601F6-8359-A73C-AA4E-78D616E0C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hu-HU" altLang="en-US" sz="1800"/>
              <a:t>Start new notebook, and paste</a:t>
            </a:r>
            <a:br>
              <a:rPr lang="hu-HU" altLang="en-US" sz="1800"/>
            </a:br>
            <a:r>
              <a:rPr lang="hu-HU" altLang="en-US" sz="1800"/>
              <a:t>base data without inputfile,</a:t>
            </a:r>
            <a:br>
              <a:rPr lang="hu-HU" altLang="en-US" sz="1800"/>
            </a:br>
            <a:r>
              <a:rPr lang="hu-HU" altLang="en-US" sz="1800" b="1"/>
              <a:t>outputfolder and outputfile changes</a:t>
            </a:r>
          </a:p>
          <a:p>
            <a:r>
              <a:rPr lang="hu-HU" altLang="en-US" sz="1800" b="1"/>
              <a:t>Create output folder </a:t>
            </a:r>
            <a:r>
              <a:rPr lang="hu-HU" altLang="en-US" sz="1800"/>
              <a:t>(if it does not exist)</a:t>
            </a:r>
          </a:p>
          <a:p>
            <a:r>
              <a:rPr lang="hu-HU" altLang="en-US" sz="1800" b="1">
                <a:solidFill>
                  <a:srgbClr val="2BB10B"/>
                </a:solidFill>
              </a:rPr>
              <a:t>for </a:t>
            </a:r>
            <a:r>
              <a:rPr lang="hu-HU" altLang="en-US" sz="1800" i="1"/>
              <a:t>…variable…</a:t>
            </a:r>
            <a:r>
              <a:rPr lang="hu-HU" altLang="en-US" sz="1800"/>
              <a:t> </a:t>
            </a:r>
            <a:r>
              <a:rPr lang="hu-HU" altLang="en-US" sz="1800" b="1">
                <a:solidFill>
                  <a:srgbClr val="2BB10B"/>
                </a:solidFill>
              </a:rPr>
              <a:t>in</a:t>
            </a:r>
            <a:r>
              <a:rPr lang="hu-HU" altLang="en-US" sz="1800"/>
              <a:t> </a:t>
            </a:r>
            <a:r>
              <a:rPr lang="hu-HU" altLang="en-US" sz="1800" i="1"/>
              <a:t>folder</a:t>
            </a:r>
            <a:r>
              <a:rPr lang="hu-HU" altLang="en-US" sz="1800"/>
              <a:t>: loops through </a:t>
            </a:r>
            <a:br>
              <a:rPr lang="hu-HU" altLang="en-US" sz="1800"/>
            </a:br>
            <a:r>
              <a:rPr lang="en-US" altLang="en-US" sz="1800"/>
              <a:t>all files in the given folder</a:t>
            </a:r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r>
              <a:rPr lang="hu-HU" altLang="en-US" sz="1800"/>
              <a:t>Add a </a:t>
            </a:r>
            <a:r>
              <a:rPr lang="hu-HU" altLang="en-US" sz="1800" b="1"/>
              <a:t>beep sound</a:t>
            </a:r>
            <a:r>
              <a:rPr lang="hu-HU" altLang="en-US" sz="1800"/>
              <a:t>, write out </a:t>
            </a:r>
            <a:r>
              <a:rPr lang="hu-HU" altLang="en-US" sz="1800" b="1"/>
              <a:t>runtime</a:t>
            </a:r>
            <a:r>
              <a:rPr lang="hu-HU" altLang="en-US" sz="1800"/>
              <a:t> and a </a:t>
            </a:r>
            <a:r>
              <a:rPr lang="hu-HU" altLang="en-US" sz="1800" b="1"/>
              <a:t>final message</a:t>
            </a:r>
          </a:p>
          <a:p>
            <a:r>
              <a:rPr lang="hu-HU" altLang="en-US" sz="1800"/>
              <a:t>If we run this, after cleaning </a:t>
            </a:r>
            <a:r>
              <a:rPr lang="hu-HU" altLang="en-US" sz="1800" b="1"/>
              <a:t>Source1</a:t>
            </a:r>
            <a:r>
              <a:rPr lang="hu-HU" altLang="en-US" sz="1800"/>
              <a:t>.csv, </a:t>
            </a:r>
            <a:br>
              <a:rPr lang="hu-HU" altLang="en-US" sz="1800"/>
            </a:br>
            <a:r>
              <a:rPr lang="hu-HU" altLang="en-US" sz="1800"/>
              <a:t>it will clean </a:t>
            </a:r>
            <a:r>
              <a:rPr lang="hu-HU" altLang="en-US" sz="1800" b="1"/>
              <a:t>Source2</a:t>
            </a:r>
            <a:r>
              <a:rPr lang="hu-HU" altLang="en-US" sz="1800"/>
              <a:t>.csv as well, and OVERWRITES the output file, so we lose the cleaned Source1 data</a:t>
            </a:r>
          </a:p>
        </p:txBody>
      </p:sp>
      <p:sp>
        <p:nvSpPr>
          <p:cNvPr id="80898" name="Title 1">
            <a:extLst>
              <a:ext uri="{FF2B5EF4-FFF2-40B4-BE49-F238E27FC236}">
                <a16:creationId xmlns:a16="http://schemas.microsoft.com/office/drawing/2014/main" id="{FB870125-45B4-242F-F60A-8B2948EE8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</a:t>
            </a:r>
            <a:r>
              <a:rPr lang="en-US" altLang="en-US"/>
              <a:t>ooping through files in a folder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ED3D6A28-CDA1-0344-CA42-F5A083741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21899"/>
              </p:ext>
            </p:extLst>
          </p:nvPr>
        </p:nvGraphicFramePr>
        <p:xfrm>
          <a:off x="2045369" y="2946901"/>
          <a:ext cx="8399595" cy="2621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import necessary modules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import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pandas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as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pd, os,</a:t>
                      </a:r>
                      <a:r>
                        <a:rPr lang="hu-HU" sz="1600" b="1" baseline="0">
                          <a:latin typeface="Arial" pitchFamily="34" charset="0"/>
                          <a:cs typeface="Arial" pitchFamily="34" charset="0"/>
                        </a:rPr>
                        <a:t> winsound,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start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starttime = time.time()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loop through all files in folder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inputfile </a:t>
                      </a:r>
                      <a:r>
                        <a:rPr lang="hu-HU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os.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listdir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(basepath + '\\' + inputfolder):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%run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Read_csv.ipynb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%</a:t>
                      </a:r>
                      <a:r>
                        <a:rPr lang="hu-HU" sz="16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run </a:t>
                      </a:r>
                      <a:r>
                        <a:rPr lang="en-US" altLang="en-US" sz="16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Clean_data</a:t>
                      </a:r>
                      <a:r>
                        <a:rPr lang="hu-HU" sz="16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.ipynb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hu-HU" sz="16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df_export = df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%run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Export_to_csv.ipynb</a:t>
                      </a:r>
                      <a:endParaRPr lang="hu-HU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6" marR="91446"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4602740-D145-3759-3461-A42795E2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022" y="1246402"/>
            <a:ext cx="3185436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32AAD-9CA5-ED7E-9003-A5E0A01F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884" y="1808809"/>
            <a:ext cx="3057574" cy="8821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1CDB3840-20E9-7AF2-5A72-30F475F49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1" y="1281953"/>
            <a:ext cx="10805832" cy="5576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hu-HU" altLang="en-US" sz="2000"/>
              <a:t>We can </a:t>
            </a:r>
            <a:r>
              <a:rPr lang="hu-HU" altLang="en-US" sz="2000" b="1"/>
              <a:t>create 1 Dataframe </a:t>
            </a:r>
            <a:r>
              <a:rPr lang="hu-HU" altLang="en-US" sz="2000"/>
              <a:t>from all tables: create an empty dataframe, loop through the files, </a:t>
            </a:r>
            <a:r>
              <a:rPr lang="hu-HU" altLang="en-US" sz="2000" b="1"/>
              <a:t>append</a:t>
            </a:r>
            <a:r>
              <a:rPr lang="hu-HU" altLang="en-US" sz="2000"/>
              <a:t> each to this dataframe</a:t>
            </a:r>
          </a:p>
          <a:p>
            <a:r>
              <a:rPr lang="hu-HU" altLang="en-US" sz="1800" i="1">
                <a:solidFill>
                  <a:srgbClr val="FF0000"/>
                </a:solidFill>
              </a:rPr>
              <a:t>df</a:t>
            </a:r>
            <a:r>
              <a:rPr lang="hu-HU" altLang="en-US" sz="1800">
                <a:solidFill>
                  <a:srgbClr val="FF0000"/>
                </a:solidFill>
              </a:rPr>
              <a:t>.append(</a:t>
            </a:r>
            <a:r>
              <a:rPr lang="hu-HU" altLang="en-US" sz="1800" i="1">
                <a:solidFill>
                  <a:srgbClr val="FF0000"/>
                </a:solidFill>
              </a:rPr>
              <a:t>new_df</a:t>
            </a:r>
            <a:r>
              <a:rPr lang="hu-HU" altLang="en-US" sz="1800">
                <a:solidFill>
                  <a:srgbClr val="FF0000"/>
                </a:solidFill>
              </a:rPr>
              <a:t>, ignore_index = True) </a:t>
            </a:r>
            <a:r>
              <a:rPr lang="hu-HU" altLang="en-US" sz="1600" i="1">
                <a:solidFill>
                  <a:srgbClr val="FF0000"/>
                </a:solidFill>
              </a:rPr>
              <a:t>(it is deprecated!) </a:t>
            </a:r>
            <a:br>
              <a:rPr lang="hu-HU" altLang="en-US" sz="1600" i="1">
                <a:solidFill>
                  <a:srgbClr val="FF0000"/>
                </a:solidFill>
              </a:rPr>
            </a:br>
            <a:br>
              <a:rPr lang="hu-HU" altLang="en-US" sz="1600" i="1">
                <a:solidFill>
                  <a:srgbClr val="FF0000"/>
                </a:solidFill>
              </a:rPr>
            </a:br>
            <a:r>
              <a:rPr lang="hu-HU" altLang="en-US" b="1"/>
              <a:t>pd</a:t>
            </a:r>
            <a:r>
              <a:rPr lang="en-US" altLang="en-US" b="1"/>
              <a:t>.</a:t>
            </a:r>
            <a:r>
              <a:rPr lang="hu-HU" altLang="en-US" b="1"/>
              <a:t>concat</a:t>
            </a:r>
            <a:r>
              <a:rPr lang="hu-HU" altLang="en-US"/>
              <a:t>([</a:t>
            </a:r>
            <a:r>
              <a:rPr lang="hu-HU" altLang="en-US" i="1"/>
              <a:t>df</a:t>
            </a:r>
            <a:r>
              <a:rPr lang="hu-HU" altLang="en-US"/>
              <a:t>, </a:t>
            </a:r>
            <a:r>
              <a:rPr lang="hu-HU" altLang="en-US" i="1"/>
              <a:t>new_df </a:t>
            </a:r>
            <a:r>
              <a:rPr lang="hu-HU" altLang="en-US"/>
              <a:t>], ignore_index = True)</a:t>
            </a:r>
            <a:r>
              <a:rPr lang="en-US" altLang="en-US"/>
              <a:t>: append </a:t>
            </a:r>
            <a:r>
              <a:rPr lang="hu-HU" altLang="en-US"/>
              <a:t>new dataframe </a:t>
            </a:r>
            <a:r>
              <a:rPr lang="en-US" altLang="en-US"/>
              <a:t>to dataframe</a:t>
            </a:r>
            <a:endParaRPr lang="hu-HU" altLang="en-US" sz="2000"/>
          </a:p>
          <a:p>
            <a:pPr lvl="1"/>
            <a:r>
              <a:rPr lang="hu-HU" altLang="en-US" sz="1600"/>
              <a:t>the 1st parameter is a </a:t>
            </a:r>
            <a:r>
              <a:rPr lang="hu-HU" altLang="en-US" sz="1600" b="1" u="sng"/>
              <a:t>LIST</a:t>
            </a:r>
            <a:r>
              <a:rPr lang="hu-HU" altLang="en-US" sz="1600"/>
              <a:t> with the dataframes to concatenate</a:t>
            </a:r>
          </a:p>
          <a:p>
            <a:pPr lvl="1"/>
            <a:r>
              <a:rPr lang="en-US" altLang="en-US" sz="1600" b="1"/>
              <a:t>ignore_index</a:t>
            </a:r>
            <a:r>
              <a:rPr lang="hu-HU" altLang="en-US" sz="1600" b="1"/>
              <a:t> = True</a:t>
            </a:r>
            <a:r>
              <a:rPr lang="en-US" altLang="en-US" sz="1600"/>
              <a:t>: do not transfer </a:t>
            </a:r>
            <a:r>
              <a:rPr lang="hu-HU" altLang="en-US" sz="1600"/>
              <a:t>the </a:t>
            </a:r>
            <a:r>
              <a:rPr lang="en-US" altLang="en-US" sz="1600"/>
              <a:t>indexes</a:t>
            </a:r>
            <a:endParaRPr lang="hu-HU" altLang="en-US" sz="1600"/>
          </a:p>
          <a:p>
            <a:endParaRPr lang="hu-HU" altLang="en-US" sz="1600"/>
          </a:p>
          <a:p>
            <a:endParaRPr lang="hu-HU" altLang="en-US" sz="1600"/>
          </a:p>
          <a:p>
            <a:pPr marL="342900" indent="-342900">
              <a:buFont typeface="+mj-lt"/>
              <a:buAutoNum type="arabicPeriod"/>
            </a:pPr>
            <a:r>
              <a:rPr lang="hu-HU" altLang="en-US" sz="1600"/>
              <a:t>We create an empty dataframe: </a:t>
            </a:r>
            <a:r>
              <a:rPr lang="hu-HU" altLang="en-US" sz="1600" b="1">
                <a:solidFill>
                  <a:srgbClr val="2BB10B"/>
                </a:solidFill>
              </a:rPr>
              <a:t>df_main</a:t>
            </a:r>
          </a:p>
          <a:p>
            <a:pPr marL="342900" indent="-342900">
              <a:buFont typeface="+mj-lt"/>
              <a:buAutoNum type="arabicPeriod"/>
            </a:pPr>
            <a:r>
              <a:rPr lang="hu-HU" altLang="en-US" sz="1600"/>
              <a:t>We loop through all the files in folder</a:t>
            </a:r>
          </a:p>
          <a:p>
            <a:pPr marL="342900" indent="-342900">
              <a:buFont typeface="+mj-lt"/>
              <a:buAutoNum type="arabicPeriod"/>
            </a:pPr>
            <a:r>
              <a:rPr lang="hu-HU" altLang="en-US" sz="1600"/>
              <a:t>Read_csv imports the inputfile's data</a:t>
            </a:r>
            <a:br>
              <a:rPr lang="hu-HU" altLang="en-US" sz="1600"/>
            </a:br>
            <a:r>
              <a:rPr lang="hu-HU" altLang="en-US" sz="1600"/>
              <a:t>into </a:t>
            </a:r>
            <a:r>
              <a:rPr lang="hu-HU" altLang="en-US" sz="1600" b="1">
                <a:solidFill>
                  <a:srgbClr val="3399FF"/>
                </a:solidFill>
              </a:rPr>
              <a:t>df</a:t>
            </a:r>
          </a:p>
          <a:p>
            <a:pPr marL="342900" indent="-342900">
              <a:buFont typeface="+mj-lt"/>
              <a:buAutoNum type="arabicPeriod"/>
            </a:pPr>
            <a:r>
              <a:rPr lang="hu-HU" altLang="en-US" sz="1600"/>
              <a:t>We append each </a:t>
            </a:r>
            <a:r>
              <a:rPr lang="hu-HU" altLang="en-US" sz="1600" b="1">
                <a:solidFill>
                  <a:srgbClr val="3399FF"/>
                </a:solidFill>
              </a:rPr>
              <a:t>df</a:t>
            </a:r>
            <a:r>
              <a:rPr lang="hu-HU" altLang="en-US" sz="1600"/>
              <a:t> to the </a:t>
            </a:r>
            <a:r>
              <a:rPr lang="hu-HU" altLang="en-US" sz="1600" b="1">
                <a:solidFill>
                  <a:srgbClr val="2BB10B"/>
                </a:solidFill>
              </a:rPr>
              <a:t>df_main</a:t>
            </a:r>
          </a:p>
          <a:p>
            <a:pPr marL="342900" indent="-342900">
              <a:buFont typeface="+mj-lt"/>
              <a:buAutoNum type="arabicPeriod"/>
            </a:pPr>
            <a:endParaRPr lang="hu-HU" altLang="en-US" sz="1600"/>
          </a:p>
          <a:p>
            <a:pPr marL="342900" indent="-342900">
              <a:buFont typeface="+mj-lt"/>
              <a:buAutoNum type="arabicPeriod"/>
            </a:pPr>
            <a:r>
              <a:rPr lang="hu-HU" altLang="en-US" sz="1600"/>
              <a:t>After we have imported all files and</a:t>
            </a:r>
            <a:br>
              <a:rPr lang="hu-HU" altLang="en-US" sz="1600"/>
            </a:br>
            <a:r>
              <a:rPr lang="hu-HU" altLang="en-US" sz="1600"/>
              <a:t>concatenated them into 1 dataframe</a:t>
            </a:r>
            <a:br>
              <a:rPr lang="hu-HU" altLang="en-US" sz="1600"/>
            </a:br>
            <a:r>
              <a:rPr lang="hu-HU" altLang="en-US" sz="1600"/>
              <a:t>(</a:t>
            </a:r>
            <a:r>
              <a:rPr lang="hu-HU" altLang="en-US" sz="1600" b="1">
                <a:solidFill>
                  <a:srgbClr val="2BB10B"/>
                </a:solidFill>
              </a:rPr>
              <a:t>df_main</a:t>
            </a:r>
            <a:r>
              <a:rPr lang="hu-HU" altLang="en-US" sz="1600"/>
              <a:t>),</a:t>
            </a:r>
            <a:br>
              <a:rPr lang="hu-HU" altLang="en-US" sz="1600"/>
            </a:br>
            <a:br>
              <a:rPr lang="hu-HU" altLang="en-US" sz="1600"/>
            </a:br>
            <a:r>
              <a:rPr lang="hu-HU" altLang="en-US" sz="1600"/>
              <a:t>we store this </a:t>
            </a:r>
            <a:r>
              <a:rPr lang="hu-HU" altLang="en-US" sz="1600" b="1">
                <a:solidFill>
                  <a:srgbClr val="2BB10B"/>
                </a:solidFill>
              </a:rPr>
              <a:t>df_main </a:t>
            </a:r>
            <a:r>
              <a:rPr lang="hu-HU" altLang="en-US" sz="1600"/>
              <a:t>in df,</a:t>
            </a:r>
            <a:br>
              <a:rPr lang="hu-HU" altLang="en-US" sz="1600"/>
            </a:br>
            <a:r>
              <a:rPr lang="hu-HU" altLang="en-US" sz="1600"/>
              <a:t>so that we can continue working with</a:t>
            </a:r>
            <a:br>
              <a:rPr lang="hu-HU" altLang="en-US" sz="1600"/>
            </a:br>
            <a:r>
              <a:rPr lang="hu-HU" altLang="en-US" sz="1600"/>
              <a:t>the short 'df' variable</a:t>
            </a:r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endParaRPr lang="hu-HU" altLang="en-US" sz="1800"/>
          </a:p>
          <a:p>
            <a:pPr marL="0" indent="0">
              <a:buNone/>
            </a:pPr>
            <a:endParaRPr lang="hu-HU" altLang="en-US" sz="1800"/>
          </a:p>
        </p:txBody>
      </p:sp>
      <p:sp>
        <p:nvSpPr>
          <p:cNvPr id="81922" name="Title 1">
            <a:extLst>
              <a:ext uri="{FF2B5EF4-FFF2-40B4-BE49-F238E27FC236}">
                <a16:creationId xmlns:a16="http://schemas.microsoft.com/office/drawing/2014/main" id="{CBAEBBAB-4933-4DCE-B24D-661370AB9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Appending</a:t>
            </a:r>
            <a:r>
              <a:rPr lang="en-US" altLang="en-US" sz="2800"/>
              <a:t> multiple </a:t>
            </a:r>
            <a:r>
              <a:rPr lang="hu-HU" altLang="en-US" sz="2800"/>
              <a:t>files</a:t>
            </a:r>
            <a:r>
              <a:rPr lang="en-US" altLang="en-US" sz="2800"/>
              <a:t> into one Dataframe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D9707D3-460C-98F2-FCBE-04365582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50753"/>
              </p:ext>
            </p:extLst>
          </p:nvPr>
        </p:nvGraphicFramePr>
        <p:xfrm>
          <a:off x="5219701" y="3196637"/>
          <a:ext cx="5626068" cy="359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3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create an empty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df_main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pd.DataFrame()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loop through all files in folder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for inputfile in os.listdir(basepath + '\\' + inputfolder):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%run </a:t>
                      </a:r>
                      <a:r>
                        <a:rPr lang="hu-HU" sz="1600" b="1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Read_csv.ipynb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# append the dataframe to the main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df_main =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pd.concat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([</a:t>
                      </a:r>
                      <a:r>
                        <a:rPr lang="en-US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df_main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600" b="1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], ignore_index = True)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 = </a:t>
                      </a:r>
                      <a:r>
                        <a:rPr lang="hu-HU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df_main</a:t>
                      </a:r>
                      <a:endParaRPr lang="hu-HU" sz="1600" b="1" kern="1200" dirty="0">
                        <a:solidFill>
                          <a:srgbClr val="2BB10B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615" marB="456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%run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Clean_data.ipynb</a:t>
                      </a:r>
                      <a:endParaRPr lang="hu-HU" sz="1600" b="1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df_export = df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%run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Export_to_csv.ipynb</a:t>
                      </a:r>
                      <a:endParaRPr lang="hu-H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15" marB="456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6DB5802E-8126-BAF8-3670-616DA01E3970}"/>
              </a:ext>
            </a:extLst>
          </p:cNvPr>
          <p:cNvCxnSpPr>
            <a:cxnSpLocks/>
          </p:cNvCxnSpPr>
          <p:nvPr/>
        </p:nvCxnSpPr>
        <p:spPr>
          <a:xfrm flipV="1">
            <a:off x="4562475" y="3609975"/>
            <a:ext cx="600076" cy="13335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58C1C7A7-787F-335F-F56A-654DE0131C29}"/>
              </a:ext>
            </a:extLst>
          </p:cNvPr>
          <p:cNvCxnSpPr>
            <a:cxnSpLocks/>
          </p:cNvCxnSpPr>
          <p:nvPr/>
        </p:nvCxnSpPr>
        <p:spPr>
          <a:xfrm>
            <a:off x="4338637" y="4074138"/>
            <a:ext cx="823913" cy="2311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5FFB7D64-2F08-8D48-1D7C-F7142CF26E01}"/>
              </a:ext>
            </a:extLst>
          </p:cNvPr>
          <p:cNvCxnSpPr>
            <a:cxnSpLocks/>
          </p:cNvCxnSpPr>
          <p:nvPr/>
        </p:nvCxnSpPr>
        <p:spPr>
          <a:xfrm>
            <a:off x="4133850" y="4845663"/>
            <a:ext cx="1019175" cy="27878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2FB92A19-A8B0-03E6-5672-642090CAB3DB}"/>
              </a:ext>
            </a:extLst>
          </p:cNvPr>
          <p:cNvCxnSpPr>
            <a:cxnSpLocks/>
          </p:cNvCxnSpPr>
          <p:nvPr/>
        </p:nvCxnSpPr>
        <p:spPr>
          <a:xfrm flipV="1">
            <a:off x="4133850" y="5829300"/>
            <a:ext cx="1019175" cy="2420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DCFA9C6-DD3F-F507-DBE8-849725FF428C}"/>
              </a:ext>
            </a:extLst>
          </p:cNvPr>
          <p:cNvCxnSpPr>
            <a:cxnSpLocks/>
          </p:cNvCxnSpPr>
          <p:nvPr/>
        </p:nvCxnSpPr>
        <p:spPr>
          <a:xfrm>
            <a:off x="4248150" y="4445613"/>
            <a:ext cx="919163" cy="1549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1CDB3840-20E9-7AF2-5A72-30F475F49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1900"/>
              <a:t>We </a:t>
            </a:r>
            <a:r>
              <a:rPr lang="hu-HU" altLang="en-US" sz="1900" b="1"/>
              <a:t>create the dimension tables as well </a:t>
            </a:r>
            <a:r>
              <a:rPr lang="hu-HU" altLang="en-US" sz="1900"/>
              <a:t>from all source tables</a:t>
            </a:r>
          </a:p>
          <a:p>
            <a:r>
              <a:rPr lang="hu-HU" altLang="en-US" sz="1900"/>
              <a:t>In the "Create_dimension_tables" program </a:t>
            </a:r>
            <a:r>
              <a:rPr lang="hu-HU" altLang="en-US" sz="1900" b="1"/>
              <a:t>convert these parts to comment</a:t>
            </a:r>
            <a:r>
              <a:rPr lang="hu-HU" altLang="en-US" sz="1900"/>
              <a:t> and save the notebook</a:t>
            </a:r>
          </a:p>
          <a:p>
            <a:endParaRPr lang="hu-HU" altLang="en-US" sz="1900"/>
          </a:p>
          <a:p>
            <a:endParaRPr lang="hu-HU" altLang="en-US" sz="1900"/>
          </a:p>
          <a:p>
            <a:endParaRPr lang="hu-HU" altLang="en-US" sz="1900"/>
          </a:p>
          <a:p>
            <a:endParaRPr lang="hu-HU" altLang="en-US" sz="1900"/>
          </a:p>
          <a:p>
            <a:endParaRPr lang="hu-HU" altLang="en-US" sz="1900"/>
          </a:p>
          <a:p>
            <a:endParaRPr lang="hu-HU" altLang="en-US" sz="1900"/>
          </a:p>
          <a:p>
            <a:r>
              <a:rPr lang="hu-HU" altLang="en-US" sz="1900"/>
              <a:t>Then in "Clean_multiple_files" we can run that program as well</a:t>
            </a:r>
          </a:p>
        </p:txBody>
      </p:sp>
      <p:sp>
        <p:nvSpPr>
          <p:cNvPr id="81922" name="Title 1">
            <a:extLst>
              <a:ext uri="{FF2B5EF4-FFF2-40B4-BE49-F238E27FC236}">
                <a16:creationId xmlns:a16="http://schemas.microsoft.com/office/drawing/2014/main" id="{CBAEBBAB-4933-4DCE-B24D-661370AB9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Creating dimension tables from</a:t>
            </a:r>
            <a:r>
              <a:rPr lang="en-US" altLang="en-US" sz="2800"/>
              <a:t> multiple</a:t>
            </a:r>
            <a:r>
              <a:rPr lang="hu-HU" altLang="en-US" sz="2800"/>
              <a:t> files</a:t>
            </a:r>
            <a:endParaRPr lang="en-US" altLang="en-US" sz="280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D9707D3-460C-98F2-FCBE-04365582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94280"/>
              </p:ext>
            </p:extLst>
          </p:nvPr>
        </p:nvGraphicFramePr>
        <p:xfrm>
          <a:off x="2167889" y="5097069"/>
          <a:ext cx="8089837" cy="673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5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%run </a:t>
                      </a:r>
                      <a:r>
                        <a:rPr lang="en-US" sz="1600" b="1">
                          <a:latin typeface="Arial" pitchFamily="34" charset="0"/>
                          <a:cs typeface="Arial" pitchFamily="34" charset="0"/>
                        </a:rPr>
                        <a:t>Create_dimension_tables.ipynb</a:t>
                      </a:r>
                      <a:endParaRPr lang="hu-H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15" marB="456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187B46-7C24-E709-33FC-2A206A02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30" y="2286052"/>
            <a:ext cx="3703641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909392A-5A1B-B17E-A589-3C4E80754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Useful keyboard shortcuts – in Edit mode</a:t>
            </a:r>
            <a:endParaRPr lang="en-US" altLang="en-US" sz="2800"/>
          </a:p>
        </p:txBody>
      </p:sp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0235EA22-4D8E-3751-EB16-95A725819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54065"/>
              </p:ext>
            </p:extLst>
          </p:nvPr>
        </p:nvGraphicFramePr>
        <p:xfrm>
          <a:off x="1995906" y="1340080"/>
          <a:ext cx="8382000" cy="5349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3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53">
                <a:tc>
                  <a:txBody>
                    <a:bodyPr/>
                    <a:lstStyle/>
                    <a:p>
                      <a:r>
                        <a:rPr lang="hu-HU" sz="1800"/>
                        <a:t>Shortcut Key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Description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#</a:t>
                      </a:r>
                      <a:endParaRPr lang="hu-HU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write a comment (on a separate line or at the end of a program line)</a:t>
                      </a:r>
                      <a:endParaRPr lang="hu-HU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53">
                <a:tc>
                  <a:txBody>
                    <a:bodyPr/>
                    <a:lstStyle/>
                    <a:p>
                      <a:r>
                        <a:rPr lang="en-US" sz="1800"/>
                        <a:t>Ctrl</a:t>
                      </a:r>
                      <a:r>
                        <a:rPr lang="hu-HU" sz="1800"/>
                        <a:t> + </a:t>
                      </a:r>
                      <a:r>
                        <a:rPr lang="en-US" sz="1800"/>
                        <a:t>/ </a:t>
                      </a:r>
                      <a:endParaRPr lang="hu-HU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change program line to comment (and back)</a:t>
                      </a:r>
                      <a:endParaRPr lang="en-US" altLang="en-US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53">
                <a:tc>
                  <a:txBody>
                    <a:bodyPr/>
                    <a:lstStyle/>
                    <a:p>
                      <a:r>
                        <a:rPr lang="en-US" sz="1800"/>
                        <a:t>Home</a:t>
                      </a:r>
                      <a:endParaRPr lang="hu-HU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jump to the beginning of the program line</a:t>
                      </a:r>
                      <a:endParaRPr lang="hu-HU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53">
                <a:tc>
                  <a:txBody>
                    <a:bodyPr/>
                    <a:lstStyle/>
                    <a:p>
                      <a:r>
                        <a:rPr lang="en-US" sz="1800"/>
                        <a:t>End</a:t>
                      </a:r>
                      <a:endParaRPr lang="hu-HU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jump to the end of a program line</a:t>
                      </a:r>
                      <a:endParaRPr lang="hu-HU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53">
                <a:tc>
                  <a:txBody>
                    <a:bodyPr/>
                    <a:lstStyle/>
                    <a:p>
                      <a:r>
                        <a:rPr lang="en-US" sz="1800"/>
                        <a:t>PgUp </a:t>
                      </a:r>
                      <a:r>
                        <a:rPr lang="hu-HU" sz="1800"/>
                        <a:t>or</a:t>
                      </a:r>
                      <a:r>
                        <a:rPr lang="en-US" sz="1800"/>
                        <a:t> Ctrl+Home</a:t>
                      </a:r>
                      <a:endParaRPr lang="hu-HU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jump to the top of a cell</a:t>
                      </a:r>
                      <a:endParaRPr lang="hu-HU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53">
                <a:tc>
                  <a:txBody>
                    <a:bodyPr/>
                    <a:lstStyle/>
                    <a:p>
                      <a:r>
                        <a:rPr lang="en-US" sz="1800"/>
                        <a:t>PgDown</a:t>
                      </a:r>
                      <a:r>
                        <a:rPr lang="hu-HU" sz="1800"/>
                        <a:t> or</a:t>
                      </a:r>
                      <a:r>
                        <a:rPr lang="en-US" sz="1800"/>
                        <a:t> Ctrl+End </a:t>
                      </a:r>
                      <a:endParaRPr lang="hu-HU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jump to bottom of cell</a:t>
                      </a:r>
                      <a:endParaRPr lang="hu-HU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53">
                <a:tc>
                  <a:txBody>
                    <a:bodyPr/>
                    <a:lstStyle/>
                    <a:p>
                      <a:r>
                        <a:rPr lang="hu-HU" sz="1800"/>
                        <a:t>Shift + Down or Up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program lines down / up</a:t>
                      </a:r>
                      <a:endParaRPr lang="hu-HU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53">
                <a:tc>
                  <a:txBody>
                    <a:bodyPr/>
                    <a:lstStyle/>
                    <a:p>
                      <a:r>
                        <a:rPr lang="hu-HU" sz="1800"/>
                        <a:t>Ctrl+Shift+Minus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split the cell at the cursor position</a:t>
                      </a:r>
                      <a:endParaRPr lang="hu-HU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3">
                <a:tc>
                  <a:txBody>
                    <a:bodyPr/>
                    <a:lstStyle/>
                    <a:p>
                      <a:r>
                        <a:rPr lang="hu-HU" sz="1800"/>
                        <a:t>Ctrl+D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delete program line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653">
                <a:tc>
                  <a:txBody>
                    <a:bodyPr/>
                    <a:lstStyle/>
                    <a:p>
                      <a:r>
                        <a:rPr lang="hu-HU" sz="1800"/>
                        <a:t>Tab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automatic completion of commands</a:t>
                      </a:r>
                      <a:endParaRPr lang="hu-HU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9130">
                <a:tc>
                  <a:txBody>
                    <a:bodyPr/>
                    <a:lstStyle/>
                    <a:p>
                      <a:r>
                        <a:rPr lang="hu-HU" sz="1800"/>
                        <a:t>Shift+Tab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element description / tooltip of element where our cursor is</a:t>
                      </a:r>
                      <a:endParaRPr lang="hu-HU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1161">
                <a:tc>
                  <a:txBody>
                    <a:bodyPr/>
                    <a:lstStyle/>
                    <a:p>
                      <a:r>
                        <a:rPr lang="hu-HU" sz="1800"/>
                        <a:t>CTRL + mouse click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Add multiple cursor (ESC to stop it)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2550135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96C2CEB-6F0F-D231-E1D4-BD2F0F835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400"/>
              <a:t>Useful keyboard shortcuts – in Command mode</a:t>
            </a:r>
            <a:endParaRPr lang="en-US" altLang="en-US" sz="2400"/>
          </a:p>
        </p:txBody>
      </p:sp>
      <p:graphicFrame>
        <p:nvGraphicFramePr>
          <p:cNvPr id="5" name="Táblázat 2">
            <a:extLst>
              <a:ext uri="{FF2B5EF4-FFF2-40B4-BE49-F238E27FC236}">
                <a16:creationId xmlns:a16="http://schemas.microsoft.com/office/drawing/2014/main" id="{2F259F8A-A91D-A950-2B21-7BD4E89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52602"/>
              </p:ext>
            </p:extLst>
          </p:nvPr>
        </p:nvGraphicFramePr>
        <p:xfrm>
          <a:off x="910786" y="1330621"/>
          <a:ext cx="440055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Shortcut Key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Description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/>
                        <a:t>A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/>
                        <a:t>insert cell above cell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B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insert cell below cell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Shift+Down / Shift+Up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select multiple cells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C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copy selected cells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X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cut selected cells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V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paste below cell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Shift+V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/>
                        <a:t>paste above cell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F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find and replace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D, D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delete selected cell(s)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Z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undo cell deletion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Space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scroll down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/>
                        <a:t>Shift+Space</a:t>
                      </a: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scroll up</a:t>
                      </a:r>
                    </a:p>
                  </a:txBody>
                  <a:tcPr marL="91450" marR="914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áblázat 2">
            <a:extLst>
              <a:ext uri="{FF2B5EF4-FFF2-40B4-BE49-F238E27FC236}">
                <a16:creationId xmlns:a16="http://schemas.microsoft.com/office/drawing/2014/main" id="{08B1FABA-CDFF-371C-E082-8E154F7BC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6302"/>
              </p:ext>
            </p:extLst>
          </p:nvPr>
        </p:nvGraphicFramePr>
        <p:xfrm>
          <a:off x="5486400" y="1330621"/>
          <a:ext cx="5115646" cy="5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21">
                <a:tc>
                  <a:txBody>
                    <a:bodyPr/>
                    <a:lstStyle/>
                    <a:p>
                      <a:r>
                        <a:rPr lang="hu-HU" sz="1800"/>
                        <a:t>Shortcut Key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Description</a:t>
                      </a:r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/>
                        <a:t>Shift+M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merge selected cells, merge 1 selected cell with the one below it</a:t>
                      </a:r>
                      <a:endParaRPr lang="hu-HU" sz="1800"/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21">
                <a:tc>
                  <a:txBody>
                    <a:bodyPr/>
                    <a:lstStyle/>
                    <a:p>
                      <a:r>
                        <a:rPr lang="hu-HU" sz="1800"/>
                        <a:t>M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change entire cell to "</a:t>
                      </a:r>
                      <a:r>
                        <a:rPr lang="hu-HU" altLang="en-US" sz="1800"/>
                        <a:t>markdown</a:t>
                      </a:r>
                      <a:r>
                        <a:rPr lang="en-US" altLang="en-US" sz="1800"/>
                        <a:t>"</a:t>
                      </a:r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21">
                <a:tc>
                  <a:txBody>
                    <a:bodyPr/>
                    <a:lstStyle/>
                    <a:p>
                      <a:r>
                        <a:rPr lang="hu-HU" sz="1800"/>
                        <a:t>Y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 cell back to executable code</a:t>
                      </a:r>
                      <a:endParaRPr lang="hu-HU" sz="1800"/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019">
                <a:tc>
                  <a:txBody>
                    <a:bodyPr/>
                    <a:lstStyle/>
                    <a:p>
                      <a:r>
                        <a:rPr lang="hu-HU" sz="1800"/>
                        <a:t>Shift+L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show/hide </a:t>
                      </a:r>
                      <a:r>
                        <a:rPr lang="en-US" sz="1800"/>
                        <a:t>line numbers</a:t>
                      </a:r>
                      <a:endParaRPr lang="hu-HU" sz="1800"/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21">
                <a:tc>
                  <a:txBody>
                    <a:bodyPr/>
                    <a:lstStyle/>
                    <a:p>
                      <a:r>
                        <a:rPr lang="hu-HU" sz="1800"/>
                        <a:t>O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show</a:t>
                      </a:r>
                      <a:r>
                        <a:rPr lang="hu-HU" sz="1800"/>
                        <a:t>/hide</a:t>
                      </a:r>
                      <a:r>
                        <a:rPr lang="en-US" sz="1800"/>
                        <a:t> the result (output) below the cell</a:t>
                      </a:r>
                      <a:endParaRPr lang="hu-HU" sz="1800"/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878">
                <a:tc>
                  <a:txBody>
                    <a:bodyPr/>
                    <a:lstStyle/>
                    <a:p>
                      <a:r>
                        <a:rPr lang="hu-HU" sz="1800"/>
                        <a:t>Shift+O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scroll / not scroll output</a:t>
                      </a:r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638">
                <a:tc>
                  <a:txBody>
                    <a:bodyPr/>
                    <a:lstStyle/>
                    <a:p>
                      <a:r>
                        <a:rPr lang="hu-HU" sz="1800"/>
                        <a:t>I, I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/>
                        <a:t>interrupt kernel</a:t>
                      </a:r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21">
                <a:tc>
                  <a:txBody>
                    <a:bodyPr/>
                    <a:lstStyle/>
                    <a:p>
                      <a:r>
                        <a:rPr lang="hu-HU" sz="1800"/>
                        <a:t>0, 0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restart kernel (values of variables are lost)</a:t>
                      </a:r>
                      <a:endParaRPr lang="hu-HU" sz="1800"/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638">
                <a:tc>
                  <a:txBody>
                    <a:bodyPr/>
                    <a:lstStyle/>
                    <a:p>
                      <a:r>
                        <a:rPr lang="hu-HU" sz="1800"/>
                        <a:t>H</a:t>
                      </a:r>
                    </a:p>
                  </a:txBody>
                  <a:tcPr marL="91417" marR="91417" marT="45727" marB="45727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show shortcut keys</a:t>
                      </a:r>
                    </a:p>
                  </a:txBody>
                  <a:tcPr marL="91417" marR="91417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C8A292D-6E4D-38C9-4FBA-17FCFD0D5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hu-HU" altLang="en-US" sz="2000"/>
              <a:t>Start a new notebook</a:t>
            </a:r>
          </a:p>
          <a:p>
            <a:pPr>
              <a:defRPr/>
            </a:pPr>
            <a:r>
              <a:rPr lang="en-US" altLang="en-US" sz="2000"/>
              <a:t>A date in Python is not a data type of its own, but we can import a module named </a:t>
            </a:r>
            <a:r>
              <a:rPr lang="hu-HU" altLang="en-US" sz="2000"/>
              <a:t>"</a:t>
            </a:r>
            <a:r>
              <a:rPr lang="hu-HU" altLang="en-US" sz="2000" b="1"/>
              <a:t>DATETIME</a:t>
            </a:r>
            <a:r>
              <a:rPr lang="hu-HU" altLang="en-US" sz="2000"/>
              <a:t>"</a:t>
            </a:r>
            <a:r>
              <a:rPr lang="en-US" altLang="en-US" sz="2000"/>
              <a:t> to work with dates as date objects</a:t>
            </a:r>
            <a:endParaRPr lang="hu-HU" altLang="en-US" sz="2000"/>
          </a:p>
          <a:p>
            <a:pPr lvl="1">
              <a:defRPr/>
            </a:pPr>
            <a:r>
              <a:rPr lang="hu-HU" b="1" kern="1200"/>
              <a:t>strftime</a:t>
            </a:r>
            <a:r>
              <a:rPr lang="hu-HU" kern="1200"/>
              <a:t>(</a:t>
            </a:r>
            <a:r>
              <a:rPr lang="hu-HU" i="1" kern="1200"/>
              <a:t>format</a:t>
            </a:r>
            <a:r>
              <a:rPr lang="hu-HU" kern="1200"/>
              <a:t>): formats dates into readable </a:t>
            </a:r>
            <a:r>
              <a:rPr lang="hu-HU" b="1" kern="1200"/>
              <a:t>strings</a:t>
            </a:r>
            <a:endParaRPr lang="hu-HU" altLang="en-US" b="1"/>
          </a:p>
        </p:txBody>
      </p:sp>
      <p:sp>
        <p:nvSpPr>
          <p:cNvPr id="61442" name="Title 1">
            <a:extLst>
              <a:ext uri="{FF2B5EF4-FFF2-40B4-BE49-F238E27FC236}">
                <a16:creationId xmlns:a16="http://schemas.microsoft.com/office/drawing/2014/main" id="{9D15BBB2-CED2-6504-5FDD-F3698C78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Handling dates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B6D63F90-B04B-00BF-A344-8B1CAB0681AD}"/>
              </a:ext>
            </a:extLst>
          </p:cNvPr>
          <p:cNvGraphicFramePr>
            <a:graphicFrameLocks noGrp="1"/>
          </p:cNvGraphicFramePr>
          <p:nvPr/>
        </p:nvGraphicFramePr>
        <p:xfrm>
          <a:off x="2306639" y="2820988"/>
          <a:ext cx="8035925" cy="3702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import 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datetime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 as 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dt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  # import module handling dates and times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6" marR="91416" marT="45665" marB="45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birth_date = dt.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(2020, 3, 2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print(birth_date)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6" marR="91416" marT="45665" marB="456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print(birth_date.</a:t>
                      </a:r>
                      <a:r>
                        <a:rPr lang="hu-HU" sz="17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strftime</a:t>
                      </a: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("%x"))  # local date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print(birth_date.</a:t>
                      </a:r>
                      <a:r>
                        <a:rPr lang="hu-HU" sz="17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strftime</a:t>
                      </a: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("%Y"))  # year full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print(birth_date.</a:t>
                      </a:r>
                      <a:r>
                        <a:rPr lang="hu-HU" sz="17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strftime</a:t>
                      </a: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("%m"))  # month 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print(birth_date.</a:t>
                      </a:r>
                      <a:r>
                        <a:rPr lang="hu-HU" sz="17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strftime</a:t>
                      </a: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("%B"))  # month full 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print(birth_date.</a:t>
                      </a:r>
                      <a:r>
                        <a:rPr lang="hu-HU" sz="17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strftime</a:t>
                      </a: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("%d"))  # day as number (1-31)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print(birth_date.</a:t>
                      </a:r>
                      <a:r>
                        <a:rPr lang="hu-HU" sz="17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strftime</a:t>
                      </a: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("%A"))  # day full 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print(birth_date.</a:t>
                      </a:r>
                      <a:r>
                        <a:rPr lang="hu-HU" sz="17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strftime</a:t>
                      </a: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("%w"))  # weekday as a number (0-6), 0 is Sunday</a:t>
                      </a:r>
                      <a:endParaRPr lang="hu-HU" sz="17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16" marR="91416" marT="45665" marB="456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today_date = dt.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datetime.now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today_date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6" marR="91416" marT="45665" marB="456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30F461C-E601-9F6D-6817-63DCB4B8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39" y="3387726"/>
            <a:ext cx="1214437" cy="327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4130DC-0F51-41D3-5C7E-929B4B34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475" y="3963989"/>
            <a:ext cx="876300" cy="13350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FF3467-A7A3-527F-5C1C-028C48648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670" y="1281953"/>
            <a:ext cx="3054350" cy="384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77C104E3-5CB8-94E8-4081-FDB4952FB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hu-HU" altLang="en-US" sz="2000"/>
              <a:t>If we misspell anything in the code or we want to do an incorrect operation, we'll </a:t>
            </a:r>
            <a:r>
              <a:rPr lang="hu-HU" altLang="en-US" sz="2000" b="1"/>
              <a:t>receive an error message</a:t>
            </a:r>
          </a:p>
          <a:p>
            <a:pPr>
              <a:defRPr/>
            </a:pPr>
            <a:endParaRPr lang="hu-HU" altLang="en-US" sz="2000" b="1"/>
          </a:p>
          <a:p>
            <a:pPr>
              <a:defRPr/>
            </a:pPr>
            <a:endParaRPr lang="hu-HU" altLang="en-US" sz="2000" b="1"/>
          </a:p>
          <a:p>
            <a:pPr>
              <a:defRPr/>
            </a:pPr>
            <a:endParaRPr lang="hu-HU" altLang="en-US" sz="2000" b="1"/>
          </a:p>
          <a:p>
            <a:pPr>
              <a:defRPr/>
            </a:pPr>
            <a:endParaRPr lang="hu-HU" altLang="en-US" sz="2000" b="1"/>
          </a:p>
          <a:p>
            <a:pPr>
              <a:defRPr/>
            </a:pPr>
            <a:r>
              <a:rPr lang="hu-HU" altLang="en-US" sz="2000"/>
              <a:t>We can "</a:t>
            </a:r>
            <a:r>
              <a:rPr lang="hu-HU" altLang="en-US" sz="2000" b="1"/>
              <a:t>catch</a:t>
            </a:r>
            <a:r>
              <a:rPr lang="hu-HU" altLang="en-US" sz="2000"/>
              <a:t>" the error and do something in case of error</a:t>
            </a:r>
          </a:p>
          <a:p>
            <a:pPr>
              <a:defRPr/>
            </a:pPr>
            <a:r>
              <a:rPr lang="en-US" altLang="en-US" sz="2000" b="1" kern="1200">
                <a:solidFill>
                  <a:srgbClr val="2BB10B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altLang="en-US" sz="2000"/>
              <a:t>: (requires a </a:t>
            </a:r>
            <a:r>
              <a:rPr lang="en-US" altLang="en-US" sz="2000" u="sng"/>
              <a:t>colon</a:t>
            </a:r>
            <a:r>
              <a:rPr lang="en-US" altLang="en-US" sz="2000"/>
              <a:t> at the end)</a:t>
            </a:r>
          </a:p>
          <a:p>
            <a:pPr lvl="1">
              <a:defRPr/>
            </a:pPr>
            <a:r>
              <a:rPr lang="en-US" altLang="en-US" sz="1800"/>
              <a:t>Here you can </a:t>
            </a:r>
            <a:r>
              <a:rPr lang="hu-HU" altLang="en-US" sz="1800"/>
              <a:t>put</a:t>
            </a:r>
            <a:r>
              <a:rPr lang="en-US" altLang="en-US" sz="1800"/>
              <a:t> </a:t>
            </a:r>
            <a:r>
              <a:rPr lang="hu-HU" altLang="en-US" sz="1800"/>
              <a:t>instructions</a:t>
            </a:r>
            <a:r>
              <a:rPr lang="en-US" altLang="en-US" sz="1800"/>
              <a:t> starting with TAB</a:t>
            </a:r>
          </a:p>
          <a:p>
            <a:pPr>
              <a:defRPr/>
            </a:pPr>
            <a:r>
              <a:rPr lang="en-US" altLang="en-US" sz="2000" b="1" kern="1200">
                <a:solidFill>
                  <a:srgbClr val="2BB10B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altLang="en-US" sz="2000"/>
              <a:t>: (requires a </a:t>
            </a:r>
            <a:r>
              <a:rPr lang="en-US" altLang="en-US" sz="2000" u="sng"/>
              <a:t>colon</a:t>
            </a:r>
            <a:r>
              <a:rPr lang="en-US" altLang="en-US" sz="2000"/>
              <a:t> at the end)</a:t>
            </a:r>
          </a:p>
          <a:p>
            <a:pPr lvl="1">
              <a:defRPr/>
            </a:pPr>
            <a:r>
              <a:rPr lang="en-US" altLang="en-US" sz="1800"/>
              <a:t>Here, also beginning with TAB, what happen</a:t>
            </a:r>
            <a:r>
              <a:rPr lang="hu-HU" altLang="en-US" sz="1800"/>
              <a:t>s</a:t>
            </a:r>
            <a:r>
              <a:rPr lang="en-US" altLang="en-US" sz="1800"/>
              <a:t> </a:t>
            </a:r>
            <a:r>
              <a:rPr lang="hu-HU" altLang="en-US" sz="1800"/>
              <a:t>in case of </a:t>
            </a:r>
            <a:r>
              <a:rPr lang="en-US" altLang="en-US" sz="1800"/>
              <a:t>an error</a:t>
            </a:r>
          </a:p>
          <a:p>
            <a:pPr lvl="1">
              <a:defRPr/>
            </a:pPr>
            <a:r>
              <a:rPr lang="en-US" altLang="en-US" sz="1800" b="1"/>
              <a:t>pass</a:t>
            </a:r>
            <a:r>
              <a:rPr lang="en-US" altLang="en-US" sz="1800"/>
              <a:t>: do nothing</a:t>
            </a:r>
            <a:endParaRPr lang="en-US" altLang="en-US" sz="2000"/>
          </a:p>
        </p:txBody>
      </p:sp>
      <p:sp>
        <p:nvSpPr>
          <p:cNvPr id="62466" name="Title 1">
            <a:extLst>
              <a:ext uri="{FF2B5EF4-FFF2-40B4-BE49-F238E27FC236}">
                <a16:creationId xmlns:a16="http://schemas.microsoft.com/office/drawing/2014/main" id="{9BCD832D-EE1E-8458-DCD5-004AEB346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Catching errors (TRY – EXCEPT)</a:t>
            </a:r>
            <a:endParaRPr lang="en-US" altLang="en-US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323ECDF7-8885-3785-6A19-345F2ED9F132}"/>
              </a:ext>
            </a:extLst>
          </p:cNvPr>
          <p:cNvGraphicFramePr>
            <a:graphicFrameLocks noGrp="1"/>
          </p:cNvGraphicFramePr>
          <p:nvPr/>
        </p:nvGraphicFramePr>
        <p:xfrm>
          <a:off x="2338389" y="5713413"/>
          <a:ext cx="7972425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try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print('The quotient is ' + str(a / b))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except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print('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We cannot divide by zero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!')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2" marR="91422" marT="45645" marB="456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6989E08-1C3D-B1EB-0E7E-914589172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63" y="1966913"/>
            <a:ext cx="4087812" cy="14620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865DF99E-5172-DD3F-CA65-D03F86580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200" b="1">
                <a:solidFill>
                  <a:srgbClr val="2BB10B"/>
                </a:solidFill>
              </a:rPr>
              <a:t>input</a:t>
            </a:r>
            <a:r>
              <a:rPr lang="hu-HU" altLang="en-US" sz="2200"/>
              <a:t>(…): </a:t>
            </a:r>
            <a:r>
              <a:rPr lang="en-US" altLang="en-US" sz="2200"/>
              <a:t>We can </a:t>
            </a:r>
            <a:r>
              <a:rPr lang="en-US" altLang="en-US" sz="2200" b="1"/>
              <a:t>request data </a:t>
            </a:r>
            <a:r>
              <a:rPr lang="hu-HU" altLang="en-US" sz="2200" b="1"/>
              <a:t>or</a:t>
            </a:r>
            <a:r>
              <a:rPr lang="en-US" altLang="en-US" sz="2200" b="1"/>
              <a:t> parameters from the user</a:t>
            </a:r>
            <a:r>
              <a:rPr lang="en-US" altLang="en-US" sz="2200"/>
              <a:t>, and the code will continue to run according to what the user entered</a:t>
            </a:r>
          </a:p>
          <a:p>
            <a:endParaRPr lang="hu-HU" altLang="en-US" sz="2200"/>
          </a:p>
          <a:p>
            <a:r>
              <a:rPr lang="en-US" altLang="en-US" sz="2200"/>
              <a:t>We can check </a:t>
            </a:r>
            <a:r>
              <a:rPr lang="en-US" altLang="en-US" sz="2200" b="1"/>
              <a:t>if the value is a number </a:t>
            </a:r>
            <a:r>
              <a:rPr lang="en-US" altLang="en-US" sz="2200"/>
              <a:t>with a </a:t>
            </a:r>
            <a:r>
              <a:rPr lang="en-US" altLang="en-US" sz="2200" b="1"/>
              <a:t>T</a:t>
            </a:r>
            <a:r>
              <a:rPr lang="hu-HU" altLang="en-US" sz="2200" b="1"/>
              <a:t>RY</a:t>
            </a:r>
            <a:r>
              <a:rPr lang="en-US" altLang="en-US" sz="2200" b="1"/>
              <a:t>-E</a:t>
            </a:r>
            <a:r>
              <a:rPr lang="hu-HU" altLang="en-US" sz="2200" b="1"/>
              <a:t>XCEPT</a:t>
            </a:r>
            <a:r>
              <a:rPr lang="en-US" altLang="en-US" sz="2200" b="1"/>
              <a:t> </a:t>
            </a:r>
            <a:r>
              <a:rPr lang="en-US" altLang="en-US" sz="2200"/>
              <a:t>block</a:t>
            </a:r>
            <a:r>
              <a:rPr lang="hu-HU" altLang="en-US" sz="2200"/>
              <a:t>:</a:t>
            </a:r>
            <a:r>
              <a:rPr lang="en-US" altLang="en-US" sz="2200"/>
              <a:t> if </a:t>
            </a:r>
            <a:r>
              <a:rPr lang="en-US" altLang="en-US" sz="2200" b="1"/>
              <a:t>float</a:t>
            </a:r>
            <a:r>
              <a:rPr lang="en-US" altLang="en-US" sz="2200"/>
              <a:t>() run</a:t>
            </a:r>
            <a:r>
              <a:rPr lang="hu-HU" altLang="en-US" sz="2200"/>
              <a:t>s</a:t>
            </a:r>
            <a:r>
              <a:rPr lang="en-US" altLang="en-US" sz="2200"/>
              <a:t> on an error, then it is</a:t>
            </a:r>
            <a:r>
              <a:rPr lang="hu-HU" altLang="en-US" sz="2200"/>
              <a:t> NOT </a:t>
            </a:r>
            <a:r>
              <a:rPr lang="en-US" altLang="en-US" sz="2200"/>
              <a:t>a number</a:t>
            </a:r>
            <a:endParaRPr lang="hu-HU" altLang="en-US" sz="2200" i="1"/>
          </a:p>
        </p:txBody>
      </p:sp>
      <p:sp>
        <p:nvSpPr>
          <p:cNvPr id="63490" name="Title 1">
            <a:extLst>
              <a:ext uri="{FF2B5EF4-FFF2-40B4-BE49-F238E27FC236}">
                <a16:creationId xmlns:a16="http://schemas.microsoft.com/office/drawing/2014/main" id="{8D2B752A-355B-3531-44F1-0A5569209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Asking the user to input data (INPUT)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F0F048DA-8EC4-E8D3-6063-3DCE2993AFBA}"/>
              </a:ext>
            </a:extLst>
          </p:cNvPr>
          <p:cNvGraphicFramePr>
            <a:graphicFrameLocks noGrp="1"/>
          </p:cNvGraphicFramePr>
          <p:nvPr/>
        </p:nvGraphicFramePr>
        <p:xfrm>
          <a:off x="2298701" y="3492501"/>
          <a:ext cx="7974013" cy="2454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 =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('Type a number: 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53" marB="456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 =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('Type a number: 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try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print('The number squared:',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float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(n) **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except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print('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Type a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, not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!')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53" marB="456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E0195285-1353-E95E-6D61-2AB28D78F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b="1"/>
              <a:t>os</a:t>
            </a:r>
            <a:r>
              <a:rPr lang="en-US" altLang="en-US" sz="2000"/>
              <a:t>.</a:t>
            </a:r>
            <a:r>
              <a:rPr lang="en-US" altLang="en-US" sz="2000" b="1"/>
              <a:t>mkdir</a:t>
            </a:r>
            <a:r>
              <a:rPr lang="en-US" altLang="en-US" sz="2000"/>
              <a:t>: create a folder (the "OS" module is required) </a:t>
            </a:r>
            <a:br>
              <a:rPr lang="hu-HU" altLang="en-US" sz="2000"/>
            </a:br>
            <a:r>
              <a:rPr lang="en-US" altLang="en-US" sz="2000"/>
              <a:t>If it already exists, it gives an error -&gt; use TRY - EXCEPT</a:t>
            </a:r>
          </a:p>
          <a:p>
            <a:r>
              <a:rPr lang="en-US" altLang="en-US" sz="2000" b="1"/>
              <a:t>os</a:t>
            </a:r>
            <a:r>
              <a:rPr lang="en-US" altLang="en-US" sz="2000"/>
              <a:t>.</a:t>
            </a:r>
            <a:r>
              <a:rPr lang="en-US" altLang="en-US" sz="2000" b="1"/>
              <a:t>rmdir</a:t>
            </a:r>
            <a:r>
              <a:rPr lang="en-US" altLang="en-US" sz="2000"/>
              <a:t>: delete folder (only if empty)</a:t>
            </a:r>
          </a:p>
          <a:p>
            <a:r>
              <a:rPr lang="en-US" altLang="en-US" sz="2000" b="1"/>
              <a:t>shutil</a:t>
            </a:r>
            <a:r>
              <a:rPr lang="en-US" altLang="en-US" sz="2000"/>
              <a:t>.</a:t>
            </a:r>
            <a:r>
              <a:rPr lang="en-US" altLang="en-US" sz="2000" b="1"/>
              <a:t>rmtree</a:t>
            </a:r>
            <a:r>
              <a:rPr lang="en-US" altLang="en-US" sz="2000"/>
              <a:t>: delete folder with</a:t>
            </a:r>
            <a:r>
              <a:rPr lang="hu-HU" altLang="en-US" sz="2000"/>
              <a:t> all</a:t>
            </a:r>
            <a:r>
              <a:rPr lang="en-US" altLang="en-US" sz="2000"/>
              <a:t> files</a:t>
            </a:r>
            <a:r>
              <a:rPr lang="hu-HU" altLang="en-US" sz="2000"/>
              <a:t> in it</a:t>
            </a:r>
            <a:r>
              <a:rPr lang="en-US" altLang="en-US" sz="2000"/>
              <a:t> ("SHUTIL" module)</a:t>
            </a:r>
            <a:endParaRPr lang="en-US" altLang="en-US" sz="1600"/>
          </a:p>
        </p:txBody>
      </p:sp>
      <p:sp>
        <p:nvSpPr>
          <p:cNvPr id="64514" name="Title 1">
            <a:extLst>
              <a:ext uri="{FF2B5EF4-FFF2-40B4-BE49-F238E27FC236}">
                <a16:creationId xmlns:a16="http://schemas.microsoft.com/office/drawing/2014/main" id="{4EF4E2F8-82A5-C9FC-D283-E96255BE9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Creating and deleting folders in file system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84474AC0-27FA-DCE8-4049-7AEFCDDC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63202"/>
              </p:ext>
            </p:extLst>
          </p:nvPr>
        </p:nvGraphicFramePr>
        <p:xfrm>
          <a:off x="2212975" y="2767651"/>
          <a:ext cx="7983538" cy="402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>
                          <a:latin typeface="Arial" pitchFamily="34" charset="0"/>
                          <a:cs typeface="Arial" pitchFamily="34" charset="0"/>
                        </a:rPr>
                        <a:t>import</a:t>
                      </a: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os, shutil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basepath = r'…'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subfolder = 'Test folder'</a:t>
                      </a:r>
                      <a:endParaRPr lang="pt-BR" sz="16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1" marR="91411" marT="45607" marB="456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create folder (if it does not exist)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try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os.mkdir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(basepath + '\\' + subfolder)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except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# do nothing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1" marR="91411" marT="45607" marB="456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delete folder (if empty)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try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os.rmdir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(basepath + '\\' + subfolder)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except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 # do nothing</a:t>
                      </a:r>
                    </a:p>
                  </a:txBody>
                  <a:tcPr marL="91411" marR="91411" marT="45607" marB="456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delete folder with all files in 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shutil.rmtree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(basepath + '\\' + subfolder, ignore_errors = True)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1" marR="91411" marT="45607" marB="456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F7ABC836-B401-8C28-1A5A-99C150000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altLang="en-US" b="1"/>
          </a:p>
          <a:p>
            <a:r>
              <a:rPr lang="hu-HU" altLang="en-US" sz="2000" b="1"/>
              <a:t>os.remove</a:t>
            </a:r>
            <a:r>
              <a:rPr lang="hu-HU" altLang="en-US" sz="2000"/>
              <a:t>: </a:t>
            </a:r>
            <a:r>
              <a:rPr lang="en-US" altLang="en-US" sz="2000"/>
              <a:t>delete a file (only if it is </a:t>
            </a:r>
            <a:r>
              <a:rPr lang="en-US" altLang="en-US" sz="2000" b="1"/>
              <a:t>not currently open</a:t>
            </a:r>
            <a:r>
              <a:rPr lang="en-US" altLang="en-US" sz="2000"/>
              <a:t> in an application)</a:t>
            </a:r>
          </a:p>
        </p:txBody>
      </p:sp>
      <p:sp>
        <p:nvSpPr>
          <p:cNvPr id="65538" name="Title 1">
            <a:extLst>
              <a:ext uri="{FF2B5EF4-FFF2-40B4-BE49-F238E27FC236}">
                <a16:creationId xmlns:a16="http://schemas.microsoft.com/office/drawing/2014/main" id="{76139022-FB42-7689-3426-BB5540530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Deleting files from file system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A91832DF-0549-826F-4E20-6A9A8C69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0634"/>
              </p:ext>
            </p:extLst>
          </p:nvPr>
        </p:nvGraphicFramePr>
        <p:xfrm>
          <a:off x="1851818" y="2595564"/>
          <a:ext cx="8488363" cy="1127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outputfolder = "Output"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delete file (if it is not open)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os.remove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(basepath + '\\' + outputfolder + '\\' + 'All_tables.xlsx')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35" marB="45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bix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" id="{3E21685D-71D6-4CE3-AA14-494C15557657}" vid="{FD0B64FB-250E-44ED-80BC-D764BFBD6591}"/>
    </a:ext>
  </a:extLst>
</a:theme>
</file>

<file path=ppt/theme/theme2.xml><?xml version="1.0" encoding="utf-8"?>
<a:theme xmlns:a="http://schemas.openxmlformats.org/drawingml/2006/main" name="Cubix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2" id="{FEACDB23-8A36-4B28-B0FA-391AEDEAAF00}" vid="{9A3C3F8B-0A52-4AF2-B943-19385BFD0ED0}"/>
    </a:ext>
  </a:ext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</Template>
  <TotalTime>150571</TotalTime>
  <Words>3191</Words>
  <Application>Microsoft Office PowerPoint</Application>
  <PresentationFormat>Szélesvásznú</PresentationFormat>
  <Paragraphs>445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 New</vt:lpstr>
      <vt:lpstr>Hammersmith One</vt:lpstr>
      <vt:lpstr>Inter</vt:lpstr>
      <vt:lpstr>Poppins</vt:lpstr>
      <vt:lpstr>Source Sans Pro</vt:lpstr>
      <vt:lpstr>Cubix</vt:lpstr>
      <vt:lpstr>Cubix2</vt:lpstr>
      <vt:lpstr>I/4. Useful Python efficiency techniques</vt:lpstr>
      <vt:lpstr>Useful keyboard shortcuts – in any mode</vt:lpstr>
      <vt:lpstr>Useful keyboard shortcuts – in Edit mode</vt:lpstr>
      <vt:lpstr>Useful keyboard shortcuts – in Command mode</vt:lpstr>
      <vt:lpstr>Handling dates</vt:lpstr>
      <vt:lpstr>Catching errors (TRY – EXCEPT)</vt:lpstr>
      <vt:lpstr>Asking the user to input data (INPUT)</vt:lpstr>
      <vt:lpstr>Creating and deleting folders in file system</vt:lpstr>
      <vt:lpstr>Deleting files from file system</vt:lpstr>
      <vt:lpstr>Notifications with beeping sound</vt:lpstr>
      <vt:lpstr>Copying notebooks</vt:lpstr>
      <vt:lpstr>I/5. Creating custom Functions</vt:lpstr>
      <vt:lpstr>Defining custom functions (def) </vt:lpstr>
      <vt:lpstr>Measuring runtime</vt:lpstr>
      <vt:lpstr>Custom LAMBDA functions</vt:lpstr>
      <vt:lpstr>Rounding numbers</vt:lpstr>
      <vt:lpstr>I/6. Conditionals (IF) and Loops</vt:lpstr>
      <vt:lpstr>Conditional (IF) 1.</vt:lpstr>
      <vt:lpstr>Conditional (IF) 2.</vt:lpstr>
      <vt:lpstr>Searching for texts with IF</vt:lpstr>
      <vt:lpstr>Binary variables (True or False)</vt:lpstr>
      <vt:lpstr>Loops (FOR)</vt:lpstr>
      <vt:lpstr>Loops (WHILE) 1.</vt:lpstr>
      <vt:lpstr>Loops (WHILE) 2.</vt:lpstr>
      <vt:lpstr>Looping through files in a folder</vt:lpstr>
      <vt:lpstr>Appending multiple files into one Dataframe</vt:lpstr>
      <vt:lpstr>Creating dimension tables from multiple files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NOTEBOOK</dc:creator>
  <cp:lastModifiedBy>SZABOLCS JOBBAGY</cp:lastModifiedBy>
  <cp:revision>1731</cp:revision>
  <dcterms:created xsi:type="dcterms:W3CDTF">2006-11-01T14:11:05Z</dcterms:created>
  <dcterms:modified xsi:type="dcterms:W3CDTF">2023-11-15T19:11:13Z</dcterms:modified>
</cp:coreProperties>
</file>