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14" r:id="rId1"/>
    <p:sldMasterId id="2147485625" r:id="rId2"/>
  </p:sldMasterIdLst>
  <p:notesMasterIdLst>
    <p:notesMasterId r:id="rId24"/>
  </p:notesMasterIdLst>
  <p:handoutMasterIdLst>
    <p:handoutMasterId r:id="rId25"/>
  </p:handoutMasterIdLst>
  <p:sldIdLst>
    <p:sldId id="610" r:id="rId3"/>
    <p:sldId id="540" r:id="rId4"/>
    <p:sldId id="596" r:id="rId5"/>
    <p:sldId id="598" r:id="rId6"/>
    <p:sldId id="548" r:id="rId7"/>
    <p:sldId id="565" r:id="rId8"/>
    <p:sldId id="564" r:id="rId9"/>
    <p:sldId id="621" r:id="rId10"/>
    <p:sldId id="589" r:id="rId11"/>
    <p:sldId id="572" r:id="rId12"/>
    <p:sldId id="608" r:id="rId13"/>
    <p:sldId id="638" r:id="rId14"/>
    <p:sldId id="569" r:id="rId15"/>
    <p:sldId id="635" r:id="rId16"/>
    <p:sldId id="639" r:id="rId17"/>
    <p:sldId id="528" r:id="rId18"/>
    <p:sldId id="579" r:id="rId19"/>
    <p:sldId id="580" r:id="rId20"/>
    <p:sldId id="585" r:id="rId21"/>
    <p:sldId id="531" r:id="rId22"/>
    <p:sldId id="603" r:id="rId23"/>
  </p:sldIdLst>
  <p:sldSz cx="12192000" cy="6858000"/>
  <p:notesSz cx="6794500" cy="9931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3399FF"/>
    <a:srgbClr val="2BB10B"/>
    <a:srgbClr val="D8DC24"/>
    <a:srgbClr val="91F779"/>
    <a:srgbClr val="B4DCEA"/>
    <a:srgbClr val="CC0000"/>
    <a:srgbClr val="B0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7" autoAdjust="0"/>
    <p:restoredTop sz="95322" autoAdjust="0"/>
  </p:normalViewPr>
  <p:slideViewPr>
    <p:cSldViewPr snapToGrid="0">
      <p:cViewPr varScale="1">
        <p:scale>
          <a:sx n="101" d="100"/>
          <a:sy n="101" d="100"/>
        </p:scale>
        <p:origin x="192" y="102"/>
      </p:cViewPr>
      <p:guideLst>
        <p:guide orient="horz" pos="1540"/>
        <p:guide pos="3840"/>
      </p:guideLst>
    </p:cSldViewPr>
  </p:slideViewPr>
  <p:outlineViewPr>
    <p:cViewPr>
      <p:scale>
        <a:sx n="33" d="100"/>
        <a:sy n="33" d="100"/>
      </p:scale>
      <p:origin x="0" y="-1032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72"/>
    </p:cViewPr>
  </p:sorterViewPr>
  <p:notesViewPr>
    <p:cSldViewPr snapToGrid="0">
      <p:cViewPr varScale="1">
        <p:scale>
          <a:sx n="49" d="100"/>
          <a:sy n="49" d="100"/>
        </p:scale>
        <p:origin x="-2796" y="-114"/>
      </p:cViewPr>
      <p:guideLst>
        <p:guide orient="horz" pos="3129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B94E7FD-1C77-F324-9203-84D154D240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057227A-D918-8A39-5C84-AD3FB1C7DB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953DB368-7936-9BDE-2DE5-D60583D72B0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F47BEC5F-8C42-73E7-FF4C-FE7994A6775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A6E26D-E190-412C-933B-1B5C7DDC555F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FE0FCAF-A64F-BBE4-3BD4-8DF2B255C4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B7EC119-1AF2-183C-3A32-A9D408627C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E51CAD9-4B57-2F28-C494-A431C51C656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3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5128BE34-B0AF-A681-3EBD-96715AF885B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56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7082EF34-E8DB-B696-4525-5B7B80C264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FBDFC373-BEC7-8946-505A-9C85697366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34467B-50B1-49D0-8705-6917EF75A6F4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preserve="1">
  <p:cSld name="Címdi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 hasCustomPrompt="1"/>
          </p:nvPr>
        </p:nvSpPr>
        <p:spPr>
          <a:xfrm>
            <a:off x="3380376" y="3085080"/>
            <a:ext cx="731899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lang="hu-HU" sz="3200" b="1" i="0" u="none" strike="noStrike" kern="1200" cap="none" dirty="0" err="1" smtClean="0">
                <a:solidFill>
                  <a:srgbClr val="23232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tabLst/>
              <a:defRPr/>
            </a:pPr>
            <a:r>
              <a:rPr lang="hu-HU" sz="240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Lesson</a:t>
            </a:r>
            <a:r>
              <a:rPr lang="hu-HU" sz="2400" baseline="0" dirty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2400" baseline="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dirty="0"/>
          </a:p>
        </p:txBody>
      </p:sp>
      <p:sp>
        <p:nvSpPr>
          <p:cNvPr id="13" name="Google Shape;13;p13" descr="Chapter name"/>
          <p:cNvSpPr txBox="1">
            <a:spLocks noGrp="1"/>
          </p:cNvSpPr>
          <p:nvPr>
            <p:ph type="subTitle" idx="1" hasCustomPrompt="1"/>
          </p:nvPr>
        </p:nvSpPr>
        <p:spPr>
          <a:xfrm>
            <a:off x="3365371" y="1825871"/>
            <a:ext cx="73340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r>
              <a:rPr lang="hu-HU" sz="15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Chapter</a:t>
            </a:r>
            <a:r>
              <a:rPr lang="hu-HU" sz="1500" b="0" dirty="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15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lang="hu-HU" sz="1500" b="0" dirty="0">
              <a:solidFill>
                <a:srgbClr val="00CED1"/>
              </a:solidFill>
              <a:latin typeface="Hammersmith One" panose="02010703030501060504" pitchFamily="2" charset="-18"/>
              <a:ea typeface="Inter" panose="020B05020300000000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A80E581-1D09-4506-811F-1FADBAE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13" y="5363927"/>
            <a:ext cx="1540379" cy="88772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D3CBEDA-124B-4998-B473-2A660CF79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9" r="14286"/>
          <a:stretch/>
        </p:blipFill>
        <p:spPr>
          <a:xfrm>
            <a:off x="-9625" y="0"/>
            <a:ext cx="2601905" cy="6858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80F1AF0-8DA4-4A8E-B485-2098A95280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9" b="39729"/>
          <a:stretch/>
        </p:blipFill>
        <p:spPr>
          <a:xfrm rot="10800000">
            <a:off x="7800965" y="-19666"/>
            <a:ext cx="4391035" cy="4636412"/>
          </a:xfrm>
          <a:prstGeom prst="rect">
            <a:avLst/>
          </a:prstGeom>
        </p:spPr>
      </p:pic>
      <p:sp>
        <p:nvSpPr>
          <p:cNvPr id="11" name="Szöveg helye 10" descr="Course name">
            <a:extLst>
              <a:ext uri="{FF2B5EF4-FFF2-40B4-BE49-F238E27FC236}">
                <a16:creationId xmlns:a16="http://schemas.microsoft.com/office/drawing/2014/main" id="{1F208ACD-F498-488C-ADDA-0C102260C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0377" y="5363929"/>
            <a:ext cx="2715625" cy="2873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Course</a:t>
            </a:r>
            <a:r>
              <a:rPr lang="hu-HU" dirty="0"/>
              <a:t> </a:t>
            </a:r>
            <a:r>
              <a:rPr lang="hu-HU" dirty="0" err="1"/>
              <a:t>name</a:t>
            </a:r>
            <a:endParaRPr lang="hu-HU" dirty="0"/>
          </a:p>
        </p:txBody>
      </p:sp>
      <p:sp>
        <p:nvSpPr>
          <p:cNvPr id="15" name="Szöveg helye 14" descr="Tutor Firstname Lastname">
            <a:extLst>
              <a:ext uri="{FF2B5EF4-FFF2-40B4-BE49-F238E27FC236}">
                <a16:creationId xmlns:a16="http://schemas.microsoft.com/office/drawing/2014/main" id="{35D7E01B-6FC0-4EA7-A4A3-A4E21ADB4E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9789" y="5738579"/>
            <a:ext cx="2716212" cy="28733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Tutor</a:t>
            </a:r>
            <a:r>
              <a:rPr lang="hu-HU" dirty="0"/>
              <a:t> </a:t>
            </a:r>
            <a:r>
              <a:rPr lang="hu-HU" dirty="0" err="1"/>
              <a:t>Firstname</a:t>
            </a:r>
            <a:r>
              <a:rPr lang="hu-HU" dirty="0"/>
              <a:t> </a:t>
            </a:r>
            <a:r>
              <a:rPr lang="hu-HU" dirty="0" err="1"/>
              <a:t>Lastname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259304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348343"/>
            <a:ext cx="11454675" cy="65314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097280"/>
            <a:ext cx="5384800" cy="57607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097280"/>
            <a:ext cx="5866675" cy="57607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62429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>
            <a:extLst>
              <a:ext uri="{FF2B5EF4-FFF2-40B4-BE49-F238E27FC236}">
                <a16:creationId xmlns:a16="http://schemas.microsoft.com/office/drawing/2014/main" id="{4CDFDA9E-D9F0-4013-F091-62966C7EE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18" y="-1588"/>
            <a:ext cx="11485033" cy="684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4">
            <a:extLst>
              <a:ext uri="{FF2B5EF4-FFF2-40B4-BE49-F238E27FC236}">
                <a16:creationId xmlns:a16="http://schemas.microsoft.com/office/drawing/2014/main" id="{8761E74F-443F-9B23-D4AD-A489188C8B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73200" y="992188"/>
            <a:ext cx="10718800" cy="1000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12A5326F-0C21-723F-95C5-CC849D4C60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48683" y="0"/>
            <a:ext cx="736601" cy="6858000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ECEB50FD-C562-2303-8A8D-1C964FAA8B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051" y="0"/>
            <a:ext cx="12192000" cy="6858000"/>
          </a:xfrm>
          <a:prstGeom prst="foldedCorner">
            <a:avLst>
              <a:gd name="adj" fmla="val 5069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9521579F-BE7F-7A80-52F9-9C7FC89A84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172951" y="0"/>
            <a:ext cx="0" cy="653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sz="1400"/>
          </a:p>
        </p:txBody>
      </p:sp>
      <p:pic>
        <p:nvPicPr>
          <p:cNvPr id="7" name="Picture 7" descr="Logo2">
            <a:extLst>
              <a:ext uri="{FF2B5EF4-FFF2-40B4-BE49-F238E27FC236}">
                <a16:creationId xmlns:a16="http://schemas.microsoft.com/office/drawing/2014/main" id="{E0964D71-C170-75A8-8E0C-4FAC7EBD9A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031"/>
          <a:stretch>
            <a:fillRect/>
          </a:stretch>
        </p:blipFill>
        <p:spPr bwMode="auto">
          <a:xfrm>
            <a:off x="10409767" y="38100"/>
            <a:ext cx="168486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artalom helye 2"/>
          <p:cNvSpPr>
            <a:spLocks noGrp="1"/>
          </p:cNvSpPr>
          <p:nvPr>
            <p:ph sz="half" idx="1"/>
          </p:nvPr>
        </p:nvSpPr>
        <p:spPr>
          <a:xfrm>
            <a:off x="609599" y="1250302"/>
            <a:ext cx="11383344" cy="5486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8323883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preserve="1">
  <p:cSld name="Címdi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 hasCustomPrompt="1"/>
          </p:nvPr>
        </p:nvSpPr>
        <p:spPr>
          <a:xfrm>
            <a:off x="3380376" y="2873995"/>
            <a:ext cx="7318995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lang="hu-HU" sz="3200" b="1" i="0" u="none" strike="noStrike" kern="1200" cap="all" dirty="0" err="1" smtClean="0">
                <a:solidFill>
                  <a:srgbClr val="23232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tabLst/>
              <a:defRPr/>
            </a:pPr>
            <a:r>
              <a:rPr lang="hu-HU" sz="240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Lesson</a:t>
            </a:r>
            <a:r>
              <a:rPr lang="hu-HU" sz="2400" baseline="0" dirty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2400" baseline="0" dirty="0" err="1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dirty="0"/>
          </a:p>
        </p:txBody>
      </p:sp>
      <p:sp>
        <p:nvSpPr>
          <p:cNvPr id="13" name="Google Shape;13;p13" descr="Chapter name"/>
          <p:cNvSpPr txBox="1">
            <a:spLocks noGrp="1"/>
          </p:cNvSpPr>
          <p:nvPr>
            <p:ph type="subTitle" idx="1" hasCustomPrompt="1"/>
          </p:nvPr>
        </p:nvSpPr>
        <p:spPr>
          <a:xfrm>
            <a:off x="3365371" y="1825871"/>
            <a:ext cx="73340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r>
              <a:rPr lang="hu-HU" sz="15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Chapter</a:t>
            </a:r>
            <a:r>
              <a:rPr lang="hu-HU" sz="1500" b="0" dirty="0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 </a:t>
            </a:r>
            <a:r>
              <a:rPr lang="hu-HU" sz="1500" b="0" dirty="0" err="1">
                <a:solidFill>
                  <a:srgbClr val="00CED1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name</a:t>
            </a:r>
            <a:endParaRPr lang="hu-HU" sz="1500" b="0" dirty="0">
              <a:solidFill>
                <a:srgbClr val="00CED1"/>
              </a:solidFill>
              <a:latin typeface="Hammersmith One" panose="02010703030501060504" pitchFamily="2" charset="-18"/>
              <a:ea typeface="Inter" panose="020B05020300000000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A80E581-1D09-4506-811F-1FADBAE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13" y="5363927"/>
            <a:ext cx="1540379" cy="88772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D3CBEDA-124B-4998-B473-2A660CF79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9" r="14286"/>
          <a:stretch/>
        </p:blipFill>
        <p:spPr>
          <a:xfrm>
            <a:off x="-9625" y="0"/>
            <a:ext cx="2601905" cy="6858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80F1AF0-8DA4-4A8E-B485-2098A95280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9" b="39729"/>
          <a:stretch/>
        </p:blipFill>
        <p:spPr>
          <a:xfrm rot="10800000">
            <a:off x="7800965" y="-19666"/>
            <a:ext cx="4391035" cy="4636412"/>
          </a:xfrm>
          <a:prstGeom prst="rect">
            <a:avLst/>
          </a:prstGeom>
        </p:spPr>
      </p:pic>
      <p:sp>
        <p:nvSpPr>
          <p:cNvPr id="11" name="Szöveg helye 10" descr="Course name">
            <a:extLst>
              <a:ext uri="{FF2B5EF4-FFF2-40B4-BE49-F238E27FC236}">
                <a16:creationId xmlns:a16="http://schemas.microsoft.com/office/drawing/2014/main" id="{1F208ACD-F498-488C-ADDA-0C102260C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0377" y="5363929"/>
            <a:ext cx="2715625" cy="2873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Course</a:t>
            </a:r>
            <a:r>
              <a:rPr lang="hu-HU" dirty="0"/>
              <a:t> </a:t>
            </a:r>
            <a:r>
              <a:rPr lang="hu-HU" dirty="0" err="1"/>
              <a:t>name</a:t>
            </a:r>
            <a:endParaRPr lang="hu-HU" dirty="0"/>
          </a:p>
        </p:txBody>
      </p:sp>
      <p:sp>
        <p:nvSpPr>
          <p:cNvPr id="15" name="Szöveg helye 14" descr="Tutor Firstname Lastname">
            <a:extLst>
              <a:ext uri="{FF2B5EF4-FFF2-40B4-BE49-F238E27FC236}">
                <a16:creationId xmlns:a16="http://schemas.microsoft.com/office/drawing/2014/main" id="{35D7E01B-6FC0-4EA7-A4A3-A4E21ADB4E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9789" y="5738579"/>
            <a:ext cx="2716212" cy="287337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Inter" panose="02000503000000020004" pitchFamily="2" charset="0"/>
                <a:ea typeface="Inter" panose="02000503000000020004" pitchFamily="2" charset="0"/>
              </a:defRPr>
            </a:lvl1pPr>
          </a:lstStyle>
          <a:p>
            <a:pPr lvl="0"/>
            <a:r>
              <a:rPr lang="hu-HU" dirty="0" err="1"/>
              <a:t>Tutor</a:t>
            </a:r>
            <a:r>
              <a:rPr lang="hu-HU" dirty="0"/>
              <a:t> </a:t>
            </a:r>
            <a:r>
              <a:rPr lang="hu-HU" dirty="0" err="1"/>
              <a:t>Firstname</a:t>
            </a:r>
            <a:r>
              <a:rPr lang="hu-HU" dirty="0"/>
              <a:t> </a:t>
            </a:r>
            <a:r>
              <a:rPr lang="hu-HU" dirty="0" err="1"/>
              <a:t>Lastname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189744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1" y="1281953"/>
            <a:ext cx="10703241" cy="5386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71463" lvl="0" indent="-27146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3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28663" lvl="1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10000"/>
              <a:buFont typeface="Poppins" panose="00000500000000000000" pitchFamily="2" charset="-18"/>
              <a:buChar char="&gt;"/>
              <a:defRPr sz="16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71563" lvl="2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414463" lvl="3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57363" lvl="4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1" y="552093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3F6A8508-5A50-6E15-B27E-25EBFC5EFBE5}"/>
              </a:ext>
            </a:extLst>
          </p:cNvPr>
          <p:cNvSpPr/>
          <p:nvPr/>
        </p:nvSpPr>
        <p:spPr>
          <a:xfrm>
            <a:off x="574361" y="1105780"/>
            <a:ext cx="10551460" cy="45719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72733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1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71463" lvl="0" indent="-27146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25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38188" lvl="1" indent="-20597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06079" lvl="2" indent="-14882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0000"/>
              <a:buFont typeface="+mj-lt"/>
              <a:buAutoNum type="arabicPeriod"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0" y="552093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90655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res" preserve="1">
  <p:cSld name="Ür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;p14"/>
          <p:cNvSpPr txBox="1">
            <a:spLocks noGrp="1"/>
          </p:cNvSpPr>
          <p:nvPr>
            <p:ph type="title"/>
          </p:nvPr>
        </p:nvSpPr>
        <p:spPr>
          <a:xfrm>
            <a:off x="491540" y="548240"/>
            <a:ext cx="10265435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07204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8959" y="552093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5" name="Google Shape;25;p15"/>
          <p:cNvSpPr txBox="1">
            <a:spLocks noGrp="1"/>
          </p:cNvSpPr>
          <p:nvPr>
            <p:ph type="body" idx="11"/>
          </p:nvPr>
        </p:nvSpPr>
        <p:spPr>
          <a:xfrm>
            <a:off x="508957" y="1628506"/>
            <a:ext cx="4779035" cy="46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4313" lvl="0" indent="-21431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71525" lvl="1" indent="-257175" algn="l" defTabSz="319088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006079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6" name="Google Shape;25;p15"/>
          <p:cNvSpPr txBox="1">
            <a:spLocks noGrp="1"/>
          </p:cNvSpPr>
          <p:nvPr>
            <p:ph type="body" idx="12"/>
          </p:nvPr>
        </p:nvSpPr>
        <p:spPr>
          <a:xfrm>
            <a:off x="6003985" y="1628503"/>
            <a:ext cx="4779035" cy="467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4313" lvl="0" indent="-21431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71525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077516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109796663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1_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8957" y="1619797"/>
            <a:ext cx="4779035" cy="467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857250" lvl="1" indent="-342900" algn="l" defTabSz="28217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809625" algn="l"/>
                <a:tab pos="1143000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14" name="Google Shape;18;p14"/>
          <p:cNvSpPr txBox="1">
            <a:spLocks noGrp="1"/>
          </p:cNvSpPr>
          <p:nvPr>
            <p:ph type="title"/>
          </p:nvPr>
        </p:nvSpPr>
        <p:spPr>
          <a:xfrm>
            <a:off x="508959" y="560719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7" name="Google Shape;25;p15"/>
          <p:cNvSpPr txBox="1">
            <a:spLocks noGrp="1"/>
          </p:cNvSpPr>
          <p:nvPr>
            <p:ph type="body" idx="11"/>
          </p:nvPr>
        </p:nvSpPr>
        <p:spPr>
          <a:xfrm>
            <a:off x="6003985" y="1619796"/>
            <a:ext cx="4779035" cy="467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857250" lvl="1" indent="-342900" algn="l" defTabSz="470297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1143000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164388340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723661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2519082"/>
            <a:ext cx="10363200" cy="324989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982587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1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71463" lvl="0" indent="-27146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3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28663" lvl="1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10000"/>
              <a:buFont typeface="Poppins" panose="00000500000000000000" pitchFamily="2" charset="-18"/>
              <a:buChar char="&gt;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71563" lvl="2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414463" lvl="3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57363" lvl="4" indent="-21431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ts val="1600"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1" y="552093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485022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09599" y="426720"/>
            <a:ext cx="11250707" cy="68362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5" name="Tartalom helye 2"/>
          <p:cNvSpPr>
            <a:spLocks noGrp="1"/>
          </p:cNvSpPr>
          <p:nvPr>
            <p:ph sz="half" idx="1"/>
          </p:nvPr>
        </p:nvSpPr>
        <p:spPr>
          <a:xfrm>
            <a:off x="609600" y="1228165"/>
            <a:ext cx="11250706" cy="5591736"/>
          </a:xfrm>
          <a:prstGeom prst="rect">
            <a:avLst/>
          </a:prstGeom>
        </p:spPr>
        <p:txBody>
          <a:bodyPr/>
          <a:lstStyle>
            <a:lvl1pPr marL="342900" indent="-342900">
              <a:buSzPct val="110000"/>
              <a:buFont typeface="Arial" panose="020B0604020202020204" pitchFamily="34" charset="0"/>
              <a:buChar char="•"/>
              <a:defRPr sz="2000"/>
            </a:lvl1pPr>
            <a:lvl2pPr marL="285750" indent="-285750">
              <a:buFont typeface="Arial" panose="020B0604020202020204" pitchFamily="34" charset="0"/>
              <a:buChar char="•"/>
              <a:defRPr sz="1800"/>
            </a:lvl2pPr>
            <a:lvl3pPr>
              <a:defRPr sz="1400"/>
            </a:lvl3pPr>
            <a:lvl4pPr marL="285750" indent="-285750">
              <a:buFont typeface="Arial" panose="020B0604020202020204" pitchFamily="34" charset="0"/>
              <a:buChar char="•"/>
              <a:defRPr sz="1800"/>
            </a:lvl4pPr>
            <a:lvl5pPr>
              <a:defRPr sz="1800"/>
            </a:lvl5pPr>
            <a:lvl6pPr marL="285750" indent="-285750">
              <a:buFont typeface="Arial" panose="020B0604020202020204" pitchFamily="34" charset="0"/>
              <a:buChar char="•"/>
              <a:defRPr sz="1800"/>
            </a:lvl6pPr>
            <a:lvl7pPr marL="285750" indent="-285750">
              <a:buFont typeface="Courier New" panose="02070309020205020404" pitchFamily="49" charset="0"/>
              <a:buChar char="o"/>
              <a:defRPr sz="1800"/>
            </a:lvl7pPr>
            <a:lvl8pPr marL="720000" indent="-285750">
              <a:buFont typeface="Courier New" panose="02070309020205020404" pitchFamily="49" charset="0"/>
              <a:buChar char="o"/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080475EE-C350-4665-4B9B-58A47298C516}"/>
              </a:ext>
            </a:extLst>
          </p:cNvPr>
          <p:cNvSpPr/>
          <p:nvPr/>
        </p:nvSpPr>
        <p:spPr>
          <a:xfrm>
            <a:off x="609599" y="1029658"/>
            <a:ext cx="10551460" cy="45719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330A564D-FDD5-F694-8A40-C602EDEC14E0}"/>
              </a:ext>
            </a:extLst>
          </p:cNvPr>
          <p:cNvSpPr/>
          <p:nvPr userDrawn="1"/>
        </p:nvSpPr>
        <p:spPr>
          <a:xfrm>
            <a:off x="602642" y="992656"/>
            <a:ext cx="10551460" cy="45719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5259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>
            <a:extLst>
              <a:ext uri="{FF2B5EF4-FFF2-40B4-BE49-F238E27FC236}">
                <a16:creationId xmlns:a16="http://schemas.microsoft.com/office/drawing/2014/main" id="{4CDFDA9E-D9F0-4013-F091-62966C7EE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18" y="-1588"/>
            <a:ext cx="11485033" cy="684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4">
            <a:extLst>
              <a:ext uri="{FF2B5EF4-FFF2-40B4-BE49-F238E27FC236}">
                <a16:creationId xmlns:a16="http://schemas.microsoft.com/office/drawing/2014/main" id="{8761E74F-443F-9B23-D4AD-A489188C8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992188"/>
            <a:ext cx="10718800" cy="1000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12A5326F-0C21-723F-95C5-CC849D4C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83" y="0"/>
            <a:ext cx="736601" cy="6858000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ECEB50FD-C562-2303-8A8D-1C964FAA8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1" y="0"/>
            <a:ext cx="12192000" cy="6858000"/>
          </a:xfrm>
          <a:prstGeom prst="foldedCorner">
            <a:avLst>
              <a:gd name="adj" fmla="val 5069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hu-HU" altLang="hu-HU" sz="1400">
              <a:cs typeface="Arial" charset="0"/>
            </a:endParaRP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9521579F-BE7F-7A80-52F9-9C7FC89A8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2951" y="0"/>
            <a:ext cx="0" cy="653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sz="1400"/>
          </a:p>
        </p:txBody>
      </p:sp>
      <p:pic>
        <p:nvPicPr>
          <p:cNvPr id="7" name="Picture 7" descr="Logo2">
            <a:extLst>
              <a:ext uri="{FF2B5EF4-FFF2-40B4-BE49-F238E27FC236}">
                <a16:creationId xmlns:a16="http://schemas.microsoft.com/office/drawing/2014/main" id="{E0964D71-C170-75A8-8E0C-4FAC7EBD9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031"/>
          <a:stretch>
            <a:fillRect/>
          </a:stretch>
        </p:blipFill>
        <p:spPr bwMode="auto">
          <a:xfrm>
            <a:off x="10409767" y="38100"/>
            <a:ext cx="168486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artalom helye 2"/>
          <p:cNvSpPr>
            <a:spLocks noGrp="1"/>
          </p:cNvSpPr>
          <p:nvPr>
            <p:ph sz="half" idx="1"/>
          </p:nvPr>
        </p:nvSpPr>
        <p:spPr>
          <a:xfrm>
            <a:off x="609599" y="1250302"/>
            <a:ext cx="11383344" cy="5486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42886242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_CÍM ÉS TÖBBSZINTES FELSORO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2641" y="1619794"/>
            <a:ext cx="10280379" cy="468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71463" lvl="0" indent="-27146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25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38188" lvl="1" indent="-20597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06079" lvl="2" indent="-14882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0000"/>
              <a:buFont typeface="+mj-lt"/>
              <a:buAutoNum type="arabicPeriod"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2640" y="552093"/>
            <a:ext cx="10280379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690142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res" preserve="1">
  <p:cSld name="Ür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;p14"/>
          <p:cNvSpPr txBox="1">
            <a:spLocks noGrp="1"/>
          </p:cNvSpPr>
          <p:nvPr>
            <p:ph type="title"/>
          </p:nvPr>
        </p:nvSpPr>
        <p:spPr>
          <a:xfrm>
            <a:off x="491540" y="548240"/>
            <a:ext cx="10265435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41793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;p14"/>
          <p:cNvSpPr txBox="1">
            <a:spLocks noGrp="1"/>
          </p:cNvSpPr>
          <p:nvPr>
            <p:ph type="title"/>
          </p:nvPr>
        </p:nvSpPr>
        <p:spPr>
          <a:xfrm>
            <a:off x="508959" y="552093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5" name="Google Shape;25;p15"/>
          <p:cNvSpPr txBox="1">
            <a:spLocks noGrp="1"/>
          </p:cNvSpPr>
          <p:nvPr>
            <p:ph type="body" idx="11"/>
          </p:nvPr>
        </p:nvSpPr>
        <p:spPr>
          <a:xfrm>
            <a:off x="508957" y="1628506"/>
            <a:ext cx="4779035" cy="467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4313" lvl="0" indent="-21431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71525" lvl="1" indent="-257175" algn="l" defTabSz="319088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006079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6" name="Google Shape;25;p15"/>
          <p:cNvSpPr txBox="1">
            <a:spLocks noGrp="1"/>
          </p:cNvSpPr>
          <p:nvPr>
            <p:ph type="body" idx="12"/>
          </p:nvPr>
        </p:nvSpPr>
        <p:spPr>
          <a:xfrm>
            <a:off x="6003985" y="1628503"/>
            <a:ext cx="4779035" cy="467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4313" lvl="0" indent="-214313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Poppins" panose="00000500000000000000" pitchFamily="2" charset="-18"/>
              <a:buChar char="&gt;"/>
              <a:defRPr sz="18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</a:defRPr>
            </a:lvl1pPr>
            <a:lvl2pPr marL="771525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95000"/>
              <a:buFont typeface="Poppins" panose="00000500000000000000" pitchFamily="2" charset="-18"/>
              <a:buChar char="&gt;"/>
              <a:tabLst>
                <a:tab pos="1077516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19356091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preserve="1">
  <p:cSld name="1_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15"/>
          <p:cNvSpPr txBox="1">
            <a:spLocks noGrp="1"/>
          </p:cNvSpPr>
          <p:nvPr>
            <p:ph type="body" idx="1"/>
          </p:nvPr>
        </p:nvSpPr>
        <p:spPr>
          <a:xfrm>
            <a:off x="508957" y="1619797"/>
            <a:ext cx="4779035" cy="467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857250" lvl="1" indent="-342900" algn="l" defTabSz="28217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809625" algn="l"/>
                <a:tab pos="1143000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sp>
        <p:nvSpPr>
          <p:cNvPr id="14" name="Google Shape;18;p14"/>
          <p:cNvSpPr txBox="1">
            <a:spLocks noGrp="1"/>
          </p:cNvSpPr>
          <p:nvPr>
            <p:ph type="title"/>
          </p:nvPr>
        </p:nvSpPr>
        <p:spPr>
          <a:xfrm>
            <a:off x="508959" y="560719"/>
            <a:ext cx="10274061" cy="58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00" b="1">
                <a:solidFill>
                  <a:schemeClr val="tx1"/>
                </a:solidFill>
                <a:latin typeface="Source Sans Pro" panose="020B0503030403020204" pitchFamily="34" charset="0"/>
                <a:cs typeface="Poppins Medium" panose="00000600000000000000" pitchFamily="2" charset="-1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7" name="Google Shape;25;p15"/>
          <p:cNvSpPr txBox="1">
            <a:spLocks noGrp="1"/>
          </p:cNvSpPr>
          <p:nvPr>
            <p:ph type="body" idx="11"/>
          </p:nvPr>
        </p:nvSpPr>
        <p:spPr>
          <a:xfrm>
            <a:off x="6003985" y="1619796"/>
            <a:ext cx="4779035" cy="467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Poppins" panose="00000500000000000000" pitchFamily="2" charset="-18"/>
              </a:defRPr>
            </a:lvl1pPr>
            <a:lvl2pPr marL="857250" lvl="1" indent="-342900" algn="l" defTabSz="470297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CED1"/>
              </a:buClr>
              <a:buSzPct val="100000"/>
              <a:buFont typeface="+mj-lt"/>
              <a:buAutoNum type="arabicPeriod"/>
              <a:tabLst>
                <a:tab pos="1143000" algn="l"/>
              </a:tabLst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0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</p:spTree>
    <p:extLst>
      <p:ext uri="{BB962C8B-B14F-4D97-AF65-F5344CB8AC3E}">
        <p14:creationId xmlns:p14="http://schemas.microsoft.com/office/powerpoint/2010/main" val="14876692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55882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4445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09599" y="426720"/>
            <a:ext cx="11107919" cy="611655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5" name="Tartalom helye 2"/>
          <p:cNvSpPr>
            <a:spLocks noGrp="1"/>
          </p:cNvSpPr>
          <p:nvPr>
            <p:ph sz="half" idx="1"/>
          </p:nvPr>
        </p:nvSpPr>
        <p:spPr>
          <a:xfrm>
            <a:off x="609600" y="1263192"/>
            <a:ext cx="11107918" cy="5556709"/>
          </a:xfrm>
          <a:prstGeom prst="rect">
            <a:avLst/>
          </a:prstGeom>
        </p:spPr>
        <p:txBody>
          <a:bodyPr lIns="72000"/>
          <a:lstStyle>
            <a:lvl1pPr marL="285750" marR="0" indent="-285750" algn="l" rtl="0" eaLnBrk="1" hangingPunct="1">
              <a:lnSpc>
                <a:spcPct val="90000"/>
              </a:lnSpc>
              <a:spcAft>
                <a:spcPts val="0"/>
              </a:spcAft>
              <a:buClr>
                <a:srgbClr val="00CED1"/>
              </a:buClr>
              <a:buFont typeface="Poppins" panose="00000500000000000000" pitchFamily="2" charset="-18"/>
              <a:buChar char="&gt;"/>
              <a:defRPr lang="hu-HU" sz="1800" b="0" i="0" u="none" strike="noStrike" cap="none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  <a:sym typeface="Arial"/>
              </a:defRPr>
            </a:lvl1pPr>
            <a:lvl2pPr marL="285750" marR="0" indent="-28575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CED1"/>
              </a:buClr>
              <a:buFont typeface="Poppins" panose="00000500000000000000" pitchFamily="2" charset="-18"/>
              <a:buChar char="&gt;"/>
              <a:defRPr lang="hu-HU" sz="1600" b="0" i="0" u="none" strike="noStrike" cap="none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-18"/>
                <a:sym typeface="Arial"/>
              </a:defRPr>
            </a:lvl2pPr>
            <a:lvl3pPr marL="285750" indent="-285750">
              <a:buFont typeface="Arial" panose="020B0604020202020204" pitchFamily="34" charset="0"/>
              <a:buChar char="•"/>
              <a:defRPr sz="1350">
                <a:latin typeface="Inter" panose="020B0502030000000004" pitchFamily="34" charset="0"/>
                <a:ea typeface="Inter" panose="020B0502030000000004" pitchFamily="34" charset="0"/>
              </a:defRPr>
            </a:lvl3pPr>
            <a:lvl4pPr marL="285750" indent="-285750">
              <a:buFont typeface="Arial" panose="020B0604020202020204" pitchFamily="34" charset="0"/>
              <a:buChar char="•"/>
              <a:defRPr sz="1800"/>
            </a:lvl4pPr>
            <a:lvl5pPr marL="2857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marL="285750" marR="0" lvl="1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D1"/>
              </a:buClr>
              <a:buFont typeface="Inter" panose="020B0502030000000004" pitchFamily="34" charset="0"/>
              <a:buChar char="›"/>
            </a:pPr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071645A7-0688-D76F-38BF-AE8C9A9A8383}"/>
              </a:ext>
            </a:extLst>
          </p:cNvPr>
          <p:cNvSpPr/>
          <p:nvPr userDrawn="1"/>
        </p:nvSpPr>
        <p:spPr>
          <a:xfrm>
            <a:off x="602642" y="992656"/>
            <a:ext cx="10551460" cy="45719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459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84" y="5961535"/>
            <a:ext cx="934491" cy="542607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9E7BC478-81D7-BE0F-06B5-FDCC9A070F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91"/>
          <a:stretch>
            <a:fillRect/>
          </a:stretch>
        </p:blipFill>
        <p:spPr bwMode="auto">
          <a:xfrm>
            <a:off x="10845800" y="14288"/>
            <a:ext cx="132291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2542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5615" r:id="rId1"/>
    <p:sldLayoutId id="2147485616" r:id="rId2"/>
    <p:sldLayoutId id="2147485617" r:id="rId3"/>
    <p:sldLayoutId id="2147485618" r:id="rId4"/>
    <p:sldLayoutId id="2147485619" r:id="rId5"/>
    <p:sldLayoutId id="2147485620" r:id="rId6"/>
    <p:sldLayoutId id="2147485621" r:id="rId7"/>
    <p:sldLayoutId id="2147485622" r:id="rId8"/>
    <p:sldLayoutId id="2147485623" r:id="rId9"/>
    <p:sldLayoutId id="2147485624" r:id="rId10"/>
    <p:sldLayoutId id="214748561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84" y="5961535"/>
            <a:ext cx="934491" cy="542607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367EFE32-C963-1510-6FC4-F5109FBD789C}"/>
              </a:ext>
            </a:extLst>
          </p:cNvPr>
          <p:cNvSpPr txBox="1"/>
          <p:nvPr/>
        </p:nvSpPr>
        <p:spPr>
          <a:xfrm>
            <a:off x="188259" y="6338047"/>
            <a:ext cx="412376" cy="230832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l"/>
            <a:fld id="{E207AB73-21F6-46DF-BDE6-7FCEED60B354}" type="slidenum">
              <a:rPr lang="hu-HU" sz="900" b="0" smtClean="0">
                <a:solidFill>
                  <a:srgbClr val="232323"/>
                </a:solidFill>
                <a:latin typeface="Hammersmith One" panose="02010703030501060504" pitchFamily="2" charset="-18"/>
                <a:ea typeface="Inter" panose="020B0502030000000004" pitchFamily="34" charset="0"/>
              </a:rPr>
              <a:t>‹#›</a:t>
            </a:fld>
            <a:endParaRPr lang="hu-HU" sz="900" b="0" dirty="0" err="1">
              <a:solidFill>
                <a:srgbClr val="232323"/>
              </a:solidFill>
              <a:latin typeface="Hammersmith One" panose="02010703030501060504" pitchFamily="2" charset="-18"/>
              <a:ea typeface="Inter" panose="020B05020300000000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5A22CA8-55D2-F997-4407-8D897761F8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91"/>
          <a:stretch>
            <a:fillRect/>
          </a:stretch>
        </p:blipFill>
        <p:spPr bwMode="auto">
          <a:xfrm>
            <a:off x="10845800" y="14288"/>
            <a:ext cx="132291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1362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5626" r:id="rId1"/>
    <p:sldLayoutId id="2147485627" r:id="rId2"/>
    <p:sldLayoutId id="2147485628" r:id="rId3"/>
    <p:sldLayoutId id="2147485629" r:id="rId4"/>
    <p:sldLayoutId id="2147485630" r:id="rId5"/>
    <p:sldLayoutId id="2147485631" r:id="rId6"/>
    <p:sldLayoutId id="2147485632" r:id="rId7"/>
    <p:sldLayoutId id="2147485633" r:id="rId8"/>
    <p:sldLayoutId id="2147485634" r:id="rId9"/>
    <p:sldLayoutId id="214748563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DE942BB-BEAE-8B78-06DF-FE068FA6F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0376" y="2674228"/>
            <a:ext cx="7318995" cy="886397"/>
          </a:xfrm>
        </p:spPr>
        <p:txBody>
          <a:bodyPr/>
          <a:lstStyle/>
          <a:p>
            <a:pPr algn="ctr">
              <a:defRPr/>
            </a:pPr>
            <a:r>
              <a:rPr lang="hu-HU"/>
              <a:t>I/7.</a:t>
            </a:r>
            <a:br>
              <a:rPr lang="hu-HU"/>
            </a:br>
            <a:r>
              <a:rPr lang="hu-HU"/>
              <a:t>Using lists</a:t>
            </a:r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D66D5FFC-D595-2555-33AB-B24826215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Analyst Intermediate – PYTHON-based Data Analysis, </a:t>
            </a:r>
            <a:r>
              <a:rPr lang="hu-HU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Cleaning, </a:t>
            </a:r>
            <a:br>
              <a:rPr lang="hu-HU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</a:br>
            <a:r>
              <a:rPr lang="en-US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Visualization &amp; Predictions</a:t>
            </a:r>
            <a:endParaRPr lang="hu-HU">
              <a:effectLst/>
            </a:endParaRPr>
          </a:p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4FFFCA0-7787-E6DB-A690-4FA83D1E3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/>
              <a:t>Data Analyst Intermediate</a:t>
            </a:r>
          </a:p>
          <a:p>
            <a:endParaRPr lang="hu-HU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8A3FE13-360A-11B3-D53E-38CED05857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/>
              <a:t>Trainer: Szabolcs Jobbagy</a:t>
            </a:r>
          </a:p>
          <a:p>
            <a:endParaRPr 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1550FB22-D657-F80C-80ED-27AEC5539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b="1">
                <a:solidFill>
                  <a:srgbClr val="2BB10B"/>
                </a:solidFill>
              </a:rPr>
              <a:t>del</a:t>
            </a:r>
            <a:r>
              <a:rPr lang="hu-HU" altLang="en-US" b="1"/>
              <a:t> </a:t>
            </a:r>
            <a:r>
              <a:rPr lang="hu-HU" altLang="en-US" i="1"/>
              <a:t>……</a:t>
            </a:r>
            <a:r>
              <a:rPr lang="hu-HU" altLang="en-US"/>
              <a:t>: </a:t>
            </a:r>
            <a:r>
              <a:rPr lang="hu-HU" altLang="en-US" b="1"/>
              <a:t>delete</a:t>
            </a:r>
            <a:r>
              <a:rPr lang="hu-HU" altLang="en-US"/>
              <a:t> a variable, List, List-item or dataframe from memory</a:t>
            </a:r>
          </a:p>
          <a:p>
            <a:pPr lvl="1"/>
            <a:r>
              <a:rPr lang="en-US" altLang="en-US" sz="1800"/>
              <a:t>e.g. </a:t>
            </a:r>
            <a:r>
              <a:rPr lang="hu-HU" altLang="en-US" sz="1800"/>
              <a:t>during</a:t>
            </a:r>
            <a:r>
              <a:rPr lang="en-US" altLang="en-US" sz="1800"/>
              <a:t> testing </a:t>
            </a:r>
            <a:r>
              <a:rPr lang="hu-HU" altLang="en-US" sz="1800"/>
              <a:t>we</a:t>
            </a:r>
            <a:r>
              <a:rPr lang="en-US" altLang="en-US" sz="1800"/>
              <a:t> don't need to restart the kernel</a:t>
            </a:r>
            <a:r>
              <a:rPr lang="hu-HU" altLang="en-US" sz="1800"/>
              <a:t> (the "programming process"),</a:t>
            </a:r>
            <a:br>
              <a:rPr lang="hu-HU" altLang="en-US" sz="1800"/>
            </a:br>
            <a:r>
              <a:rPr lang="hu-HU" altLang="en-US" sz="1800"/>
              <a:t>which makes all variables empty</a:t>
            </a:r>
            <a:endParaRPr lang="en-US" altLang="en-US" sz="1800"/>
          </a:p>
          <a:p>
            <a:pPr lvl="1"/>
            <a:r>
              <a:rPr lang="en-US" altLang="en-US" sz="1800"/>
              <a:t>or if the </a:t>
            </a:r>
            <a:r>
              <a:rPr lang="hu-HU" altLang="en-US" sz="1800"/>
              <a:t>value(s) should</a:t>
            </a:r>
            <a:r>
              <a:rPr lang="en-US" altLang="en-US" sz="1800"/>
              <a:t> be deleted for </a:t>
            </a:r>
            <a:r>
              <a:rPr lang="hu-HU" altLang="en-US" sz="1800"/>
              <a:t>further </a:t>
            </a:r>
            <a:r>
              <a:rPr lang="en-US" altLang="en-US" sz="1800"/>
              <a:t>calculations</a:t>
            </a:r>
            <a:endParaRPr lang="hu-HU" altLang="en-US" sz="1800"/>
          </a:p>
        </p:txBody>
      </p:sp>
      <p:sp>
        <p:nvSpPr>
          <p:cNvPr id="92162" name="Title 1">
            <a:extLst>
              <a:ext uri="{FF2B5EF4-FFF2-40B4-BE49-F238E27FC236}">
                <a16:creationId xmlns:a16="http://schemas.microsoft.com/office/drawing/2014/main" id="{7842D8DA-57A6-CC62-2654-35E90E75A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Deleting variables, Lists, etc. from memory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46ED4AD6-3F16-8ABB-6FBE-60D53C46F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210319"/>
              </p:ext>
            </p:extLst>
          </p:nvPr>
        </p:nvGraphicFramePr>
        <p:xfrm>
          <a:off x="2336801" y="3215776"/>
          <a:ext cx="7974013" cy="32400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1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delete dataframe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del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df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71" marB="456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 =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 delete variable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del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71" marB="456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names = ['Jack', 'Jill', 'Robert', 'Susan']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delete list item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del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names[0]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names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71" marB="4567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2959" name="Picture 9">
            <a:extLst>
              <a:ext uri="{FF2B5EF4-FFF2-40B4-BE49-F238E27FC236}">
                <a16:creationId xmlns:a16="http://schemas.microsoft.com/office/drawing/2014/main" id="{72ABBB97-F846-73EB-E9A8-1E14C358F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6570" y="4736182"/>
            <a:ext cx="3278188" cy="3524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A05E8F4B-A1CC-2D2B-8536-CADA04D5F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371" y="2964377"/>
            <a:ext cx="7318995" cy="1329595"/>
          </a:xfrm>
        </p:spPr>
        <p:txBody>
          <a:bodyPr/>
          <a:lstStyle/>
          <a:p>
            <a:pPr algn="ctr">
              <a:defRPr/>
            </a:pPr>
            <a:r>
              <a:rPr lang="hu-HU"/>
              <a:t>I/8.</a:t>
            </a:r>
            <a:br>
              <a:rPr lang="hu-HU"/>
            </a:br>
            <a:r>
              <a:rPr lang="en-US"/>
              <a:t>Data Analysis, Data Transformation </a:t>
            </a:r>
            <a:r>
              <a:rPr lang="hu-HU"/>
              <a:t>AND</a:t>
            </a:r>
            <a:r>
              <a:rPr lang="en-US"/>
              <a:t> Data Cleaning with Pandas I</a:t>
            </a:r>
            <a:r>
              <a:rPr lang="hu-HU"/>
              <a:t>I</a:t>
            </a:r>
            <a:r>
              <a:rPr lang="en-US"/>
              <a:t>.</a:t>
            </a:r>
            <a:endParaRPr lang="hu-HU"/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1EEF3FAD-2D1E-30B5-B4BF-1825FD9BF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Analyst Intermediate – PYTHON-based Data Analysis, </a:t>
            </a:r>
            <a:r>
              <a:rPr lang="hu-HU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Cleaning, </a:t>
            </a:r>
            <a:br>
              <a:rPr lang="hu-HU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</a:br>
            <a:r>
              <a:rPr lang="en-US" sz="1800" b="0" i="0">
                <a:solidFill>
                  <a:srgbClr val="00CED1"/>
                </a:solidFill>
                <a:effectLst/>
                <a:latin typeface="Hammersmith One" panose="02010703030501060504" pitchFamily="2" charset="-18"/>
                <a:ea typeface="Inter" panose="020B0502030000000004" pitchFamily="34" charset="0"/>
                <a:cs typeface="Poppins" panose="00000500000000000000" pitchFamily="2" charset="-18"/>
              </a:rPr>
              <a:t>Data Visualization &amp; Predictions</a:t>
            </a:r>
            <a:endParaRPr lang="hu-HU">
              <a:effectLst/>
            </a:endParaRPr>
          </a:p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7587C89-E9D1-D921-8E9D-C3F124EACE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/>
              <a:t>Data Analyst Intermediate</a:t>
            </a:r>
          </a:p>
          <a:p>
            <a:endParaRPr lang="hu-HU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B3523E7-4A0F-8F31-0491-A2ADE1875F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/>
              <a:t>Trainer: Szabolcs Jobbagy</a:t>
            </a:r>
          </a:p>
          <a:p>
            <a:endParaRPr lang="hu-H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A2AE703C-8B3D-5C65-2549-B77E3EC28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hu-HU" altLang="en-US" sz="1600"/>
              <a:t>Organize </a:t>
            </a:r>
            <a:r>
              <a:rPr lang="hu-HU" altLang="en-US" sz="1600" b="1"/>
              <a:t>exporting to Excel </a:t>
            </a:r>
            <a:r>
              <a:rPr lang="hu-HU" altLang="en-US" sz="1600"/>
              <a:t>tasks to two separate programs: "Export_to_new_excel", "Export_to_existing_excel"</a:t>
            </a:r>
          </a:p>
          <a:p>
            <a:r>
              <a:rPr lang="hu-HU" altLang="en-US" sz="1600" b="1"/>
              <a:t>Copy</a:t>
            </a:r>
            <a:r>
              <a:rPr lang="hu-HU" altLang="en-US" sz="1600"/>
              <a:t> "Create_dimension_tables" program:</a:t>
            </a:r>
            <a:br>
              <a:rPr lang="hu-HU" altLang="en-US" sz="1600"/>
            </a:br>
            <a:r>
              <a:rPr lang="hu-HU" altLang="en-US" sz="1600"/>
              <a:t>"Create_dimension_tables_v2"</a:t>
            </a:r>
          </a:p>
          <a:p>
            <a:r>
              <a:rPr lang="hu-HU" altLang="en-US" sz="1600"/>
              <a:t>We need to do the same tasks for 3 tables ("Products", "Customers", "Salespersons"), but with using Lists, we should only add tasks once</a:t>
            </a:r>
          </a:p>
          <a:p>
            <a:endParaRPr lang="hu-HU" altLang="en-US" sz="1600"/>
          </a:p>
          <a:p>
            <a:endParaRPr lang="hu-HU" altLang="en-US" sz="1600"/>
          </a:p>
          <a:p>
            <a:endParaRPr lang="hu-HU" altLang="en-US" sz="1600"/>
          </a:p>
          <a:p>
            <a:endParaRPr lang="hu-HU" altLang="en-US" sz="1600"/>
          </a:p>
          <a:p>
            <a:endParaRPr lang="hu-HU" altLang="en-US" sz="1600"/>
          </a:p>
          <a:p>
            <a:r>
              <a:rPr lang="hu-HU" altLang="en-US" sz="1600"/>
              <a:t>Save "Create_dimension_tables_v2",</a:t>
            </a:r>
            <a:br>
              <a:rPr lang="hu-HU" altLang="en-US" sz="1600"/>
            </a:br>
            <a:r>
              <a:rPr lang="hu-HU" altLang="en-US" sz="1600"/>
              <a:t>then in "Clean_multiple_files" </a:t>
            </a:r>
            <a:r>
              <a:rPr lang="hu-HU" altLang="en-US" sz="1600" b="1"/>
              <a:t>change</a:t>
            </a:r>
            <a:r>
              <a:rPr lang="hu-HU" altLang="en-US" sz="1600"/>
              <a:t> the</a:t>
            </a:r>
            <a:br>
              <a:rPr lang="hu-HU" altLang="en-US" sz="1600"/>
            </a:br>
            <a:r>
              <a:rPr lang="hu-HU" altLang="en-US" sz="1600"/>
              <a:t>program name as well</a:t>
            </a:r>
          </a:p>
          <a:p>
            <a:endParaRPr lang="hu-HU" altLang="en-US" sz="1600"/>
          </a:p>
          <a:p>
            <a:endParaRPr lang="hu-HU" altLang="en-US" sz="1600"/>
          </a:p>
          <a:p>
            <a:r>
              <a:rPr lang="hu-HU" altLang="en-US" sz="1600" b="1"/>
              <a:t>Delete</a:t>
            </a:r>
            <a:r>
              <a:rPr lang="hu-HU" altLang="en-US" sz="1600"/>
              <a:t> files from "All periods" folder and</a:t>
            </a:r>
            <a:br>
              <a:rPr lang="hu-HU" altLang="en-US" sz="1600"/>
            </a:br>
            <a:r>
              <a:rPr lang="hu-HU" altLang="en-US" sz="1600" b="1"/>
              <a:t>run</a:t>
            </a:r>
            <a:r>
              <a:rPr lang="hu-HU" altLang="en-US" sz="1600"/>
              <a:t> "Clean_multiple_files" again</a:t>
            </a:r>
          </a:p>
          <a:p>
            <a:endParaRPr lang="hu-HU" altLang="en-US" sz="1400"/>
          </a:p>
          <a:p>
            <a:endParaRPr lang="hu-HU" altLang="en-US" sz="1200" b="1"/>
          </a:p>
          <a:p>
            <a:endParaRPr lang="hu-HU" altLang="en-US" sz="1200" b="1"/>
          </a:p>
        </p:txBody>
      </p:sp>
      <p:sp>
        <p:nvSpPr>
          <p:cNvPr id="94210" name="Title 1">
            <a:extLst>
              <a:ext uri="{FF2B5EF4-FFF2-40B4-BE49-F238E27FC236}">
                <a16:creationId xmlns:a16="http://schemas.microsoft.com/office/drawing/2014/main" id="{1D2A869E-0912-5D4A-DF97-BA219B5E6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Simpl</a:t>
            </a:r>
            <a:r>
              <a:rPr lang="hu-HU" altLang="en-US" sz="2800"/>
              <a:t>ifying our code with Lists</a:t>
            </a:r>
            <a:endParaRPr lang="en-US" altLang="en-US" sz="2800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584ABFE9-7DC8-B13F-FA75-936111F3A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10996"/>
              </p:ext>
            </p:extLst>
          </p:nvPr>
        </p:nvGraphicFramePr>
        <p:xfrm>
          <a:off x="1590675" y="3090024"/>
          <a:ext cx="4689810" cy="47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columnlist = ['Product', 'Customer', 'Salesperson']</a:t>
                      </a:r>
                    </a:p>
                  </a:txBody>
                  <a:tcPr marL="91423" marR="91423" marT="45674" marB="456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1EE39D9-82B8-CB3B-B1F0-C3EEF06FB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572" y="1821163"/>
            <a:ext cx="3409920" cy="3568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05CD18-9192-8435-465E-348FBBCE1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207" y="5507512"/>
            <a:ext cx="3101609" cy="3505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53F65E-1E81-62E9-60AA-6FF9DE626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433" y="2717225"/>
            <a:ext cx="3736655" cy="407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0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A2AE703C-8B3D-5C65-2549-B77E3EC28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000"/>
              <a:t>Start new notebook</a:t>
            </a:r>
          </a:p>
          <a:p>
            <a:endParaRPr lang="hu-HU" altLang="en-US" sz="2000" b="1"/>
          </a:p>
          <a:p>
            <a:r>
              <a:rPr lang="hu-HU" altLang="en-US" sz="2000" b="1"/>
              <a:t>pd.read_excel</a:t>
            </a:r>
            <a:r>
              <a:rPr lang="hu-HU" altLang="en-US" sz="2000"/>
              <a:t>: read data from Excel</a:t>
            </a:r>
          </a:p>
          <a:p>
            <a:pPr lvl="1"/>
            <a:r>
              <a:rPr lang="hu-HU" altLang="en-US" sz="1800" b="1"/>
              <a:t>sheet_name</a:t>
            </a:r>
            <a:r>
              <a:rPr lang="hu-HU" altLang="en-US" sz="1800"/>
              <a:t>: name of the Excel sheet</a:t>
            </a:r>
          </a:p>
          <a:p>
            <a:pPr lvl="1"/>
            <a:r>
              <a:rPr lang="hu-HU" altLang="en-US" sz="1800" b="1"/>
              <a:t>usecols</a:t>
            </a:r>
            <a:r>
              <a:rPr lang="hu-HU" altLang="en-US" sz="1800"/>
              <a:t>: which columns to import</a:t>
            </a:r>
          </a:p>
          <a:p>
            <a:endParaRPr lang="hu-HU" altLang="en-US" sz="2000"/>
          </a:p>
          <a:p>
            <a:r>
              <a:rPr lang="en-US" altLang="en-US" sz="2000"/>
              <a:t>It reads the sheet until the </a:t>
            </a:r>
            <a:r>
              <a:rPr lang="en-US" altLang="en-US" sz="2000" u="sng"/>
              <a:t>bottom</a:t>
            </a:r>
            <a:r>
              <a:rPr lang="en-US" altLang="en-US" sz="2000"/>
              <a:t> of </a:t>
            </a:r>
            <a:r>
              <a:rPr lang="en-US" altLang="en-US" sz="2000" b="1"/>
              <a:t>the table with the </a:t>
            </a:r>
            <a:br>
              <a:rPr lang="hu-HU" altLang="en-US" sz="2000" b="1"/>
            </a:br>
            <a:r>
              <a:rPr lang="en-US" altLang="en-US" sz="2000" b="1"/>
              <a:t>MOST ROWS</a:t>
            </a:r>
            <a:endParaRPr lang="hu-HU" altLang="en-US" sz="2000"/>
          </a:p>
          <a:p>
            <a:endParaRPr lang="hu-HU" altLang="en-US" sz="1800"/>
          </a:p>
          <a:p>
            <a:endParaRPr lang="hu-HU" altLang="en-US" sz="1600" b="1"/>
          </a:p>
        </p:txBody>
      </p:sp>
      <p:sp>
        <p:nvSpPr>
          <p:cNvPr id="94210" name="Title 1">
            <a:extLst>
              <a:ext uri="{FF2B5EF4-FFF2-40B4-BE49-F238E27FC236}">
                <a16:creationId xmlns:a16="http://schemas.microsoft.com/office/drawing/2014/main" id="{1D2A869E-0912-5D4A-DF97-BA219B5E6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Reading data from Excel files into a Dataframe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584ABFE9-7DC8-B13F-FA75-936111F3A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71543"/>
              </p:ext>
            </p:extLst>
          </p:nvPr>
        </p:nvGraphicFramePr>
        <p:xfrm>
          <a:off x="1727994" y="4340835"/>
          <a:ext cx="8488362" cy="1737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8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paramfolderpath = r'D:\Trainings\Cubix\Python_DA'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paramfile = 'Parameters.xlsx'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paramfile_sheet = 'Parameter tables'</a:t>
                      </a:r>
                    </a:p>
                  </a:txBody>
                  <a:tcPr marL="91423" marR="91423" marT="45674" marB="456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read Excel data into dataframe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df_param =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pd.read_excel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(paramfolderpath + '\\' + paramfile,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sheet_name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= paramfile_sheet,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usecols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= 'A:B')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74" marB="4567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1F85FEF-FDDC-C67D-BB19-817D466BB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760" y="1426371"/>
            <a:ext cx="2412260" cy="3269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A2AE703C-8B3D-5C65-2549-B77E3EC28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000" i="1"/>
              <a:t>df</a:t>
            </a:r>
            <a:r>
              <a:rPr lang="hu-HU" altLang="en-US" sz="2000" b="1"/>
              <a:t>.dropna()</a:t>
            </a:r>
            <a:r>
              <a:rPr lang="hu-HU" altLang="en-US" sz="2000"/>
              <a:t>: drop</a:t>
            </a:r>
            <a:r>
              <a:rPr lang="en-US" altLang="en-US" sz="2000"/>
              <a:t> rows where </a:t>
            </a:r>
            <a:r>
              <a:rPr lang="hu-HU" altLang="en-US" sz="2000"/>
              <a:t>ANY</a:t>
            </a:r>
            <a:r>
              <a:rPr lang="en-US" altLang="en-US" sz="2000"/>
              <a:t> </a:t>
            </a:r>
            <a:r>
              <a:rPr lang="hu-HU" altLang="en-US" sz="2000"/>
              <a:t>column's value</a:t>
            </a:r>
            <a:r>
              <a:rPr lang="en-US" altLang="en-US" sz="2000"/>
              <a:t> is empty</a:t>
            </a:r>
            <a:endParaRPr lang="hu-HU" altLang="en-US" sz="2000"/>
          </a:p>
          <a:p>
            <a:r>
              <a:rPr lang="hu-HU" altLang="en-US" sz="2000" i="1"/>
              <a:t>df</a:t>
            </a:r>
            <a:r>
              <a:rPr lang="hu-HU" altLang="en-US" sz="2000" b="1"/>
              <a:t>.dropna(subset = [</a:t>
            </a:r>
            <a:r>
              <a:rPr lang="hu-HU" altLang="en-US" sz="2000" i="1"/>
              <a:t>columnnamelist</a:t>
            </a:r>
            <a:r>
              <a:rPr lang="hu-HU" altLang="en-US" sz="2000" b="1"/>
              <a:t>])</a:t>
            </a:r>
            <a:r>
              <a:rPr lang="hu-HU" altLang="en-US" sz="2000"/>
              <a:t>: drop</a:t>
            </a:r>
            <a:r>
              <a:rPr lang="en-US" altLang="en-US" sz="2000"/>
              <a:t> </a:t>
            </a:r>
            <a:r>
              <a:rPr lang="hu-HU" altLang="en-US" sz="2000"/>
              <a:t>rows where ANY of the listed columns' value is empty</a:t>
            </a:r>
          </a:p>
          <a:p>
            <a:r>
              <a:rPr lang="hu-HU" altLang="en-US" sz="2000" i="1"/>
              <a:t>df</a:t>
            </a:r>
            <a:r>
              <a:rPr lang="hu-HU" altLang="en-US" sz="2000" b="1"/>
              <a:t>.dropna(how = 'all')</a:t>
            </a:r>
            <a:r>
              <a:rPr lang="hu-HU" altLang="en-US" sz="2000"/>
              <a:t>: drop</a:t>
            </a:r>
            <a:r>
              <a:rPr lang="en-US" altLang="en-US" sz="2000"/>
              <a:t> rows where </a:t>
            </a:r>
            <a:r>
              <a:rPr lang="hu-HU" altLang="en-US" sz="2000"/>
              <a:t>ALL</a:t>
            </a:r>
            <a:r>
              <a:rPr lang="en-US" altLang="en-US" sz="2000"/>
              <a:t> </a:t>
            </a:r>
            <a:r>
              <a:rPr lang="hu-HU" altLang="en-US" sz="2000"/>
              <a:t>column values are</a:t>
            </a:r>
            <a:r>
              <a:rPr lang="en-US" altLang="en-US" sz="2000"/>
              <a:t> empty</a:t>
            </a:r>
          </a:p>
          <a:p>
            <a:endParaRPr lang="hu-HU" altLang="en-US" sz="2000" i="1"/>
          </a:p>
          <a:p>
            <a:r>
              <a:rPr lang="hu-HU" altLang="en-US" sz="2000" i="1"/>
              <a:t>df</a:t>
            </a:r>
            <a:r>
              <a:rPr lang="hu-HU" altLang="en-US" sz="2000" b="1"/>
              <a:t>.dropna(axis = 1)</a:t>
            </a:r>
            <a:r>
              <a:rPr lang="hu-HU" altLang="en-US" sz="2000"/>
              <a:t>: drop</a:t>
            </a:r>
            <a:r>
              <a:rPr lang="en-US" altLang="en-US" sz="2000"/>
              <a:t> </a:t>
            </a:r>
            <a:r>
              <a:rPr lang="hu-HU" altLang="en-US" sz="2000" u="sng"/>
              <a:t>columns</a:t>
            </a:r>
            <a:r>
              <a:rPr lang="en-US" altLang="en-US" sz="2000"/>
              <a:t> where </a:t>
            </a:r>
            <a:r>
              <a:rPr lang="hu-HU" altLang="en-US" sz="2000"/>
              <a:t>ANY</a:t>
            </a:r>
            <a:r>
              <a:rPr lang="en-US" altLang="en-US" sz="2000"/>
              <a:t> </a:t>
            </a:r>
            <a:r>
              <a:rPr lang="hu-HU" altLang="en-US" sz="2000"/>
              <a:t>row's value</a:t>
            </a:r>
            <a:r>
              <a:rPr lang="en-US" altLang="en-US" sz="2000"/>
              <a:t> is empty</a:t>
            </a:r>
            <a:endParaRPr lang="hu-HU" altLang="en-US" sz="2000"/>
          </a:p>
          <a:p>
            <a:r>
              <a:rPr lang="hu-HU" altLang="en-US" sz="2000" i="1"/>
              <a:t>df</a:t>
            </a:r>
            <a:r>
              <a:rPr lang="hu-HU" altLang="en-US" sz="2000" b="1"/>
              <a:t>.dropna(subset = [</a:t>
            </a:r>
            <a:r>
              <a:rPr lang="hu-HU" altLang="en-US" sz="2000" i="1"/>
              <a:t>rowindexlist</a:t>
            </a:r>
            <a:r>
              <a:rPr lang="hu-HU" altLang="en-US" sz="2000" b="1"/>
              <a:t>], axis = 1)</a:t>
            </a:r>
            <a:r>
              <a:rPr lang="hu-HU" altLang="en-US" sz="2000"/>
              <a:t>: drop</a:t>
            </a:r>
            <a:r>
              <a:rPr lang="en-US" altLang="en-US" sz="2000"/>
              <a:t> </a:t>
            </a:r>
            <a:r>
              <a:rPr lang="hu-HU" altLang="en-US" sz="2000" u="sng"/>
              <a:t>columns</a:t>
            </a:r>
            <a:r>
              <a:rPr lang="hu-HU" altLang="en-US" sz="2000"/>
              <a:t> where ANY of the listed rows' value is empty</a:t>
            </a:r>
          </a:p>
          <a:p>
            <a:r>
              <a:rPr lang="hu-HU" altLang="en-US" sz="2000" i="1"/>
              <a:t>df</a:t>
            </a:r>
            <a:r>
              <a:rPr lang="hu-HU" altLang="en-US" sz="2000" b="1"/>
              <a:t>.dropna(how = 'all', axis = 1)</a:t>
            </a:r>
            <a:r>
              <a:rPr lang="hu-HU" altLang="en-US" sz="2000"/>
              <a:t>: drop</a:t>
            </a:r>
            <a:r>
              <a:rPr lang="en-US" altLang="en-US" sz="2000"/>
              <a:t> </a:t>
            </a:r>
            <a:r>
              <a:rPr lang="hu-HU" altLang="en-US" sz="2000" u="sng"/>
              <a:t>columns</a:t>
            </a:r>
            <a:r>
              <a:rPr lang="en-US" altLang="en-US" sz="2000"/>
              <a:t> where </a:t>
            </a:r>
            <a:r>
              <a:rPr lang="hu-HU" altLang="en-US" sz="2000"/>
              <a:t>ALL</a:t>
            </a:r>
            <a:r>
              <a:rPr lang="en-US" altLang="en-US" sz="2000"/>
              <a:t> </a:t>
            </a:r>
            <a:r>
              <a:rPr lang="hu-HU" altLang="en-US" sz="2000"/>
              <a:t>row values are</a:t>
            </a:r>
            <a:r>
              <a:rPr lang="en-US" altLang="en-US" sz="2000"/>
              <a:t> empty</a:t>
            </a:r>
          </a:p>
          <a:p>
            <a:endParaRPr lang="hu-HU" altLang="en-US" sz="1600"/>
          </a:p>
          <a:p>
            <a:endParaRPr lang="hu-HU" altLang="en-US" sz="1600" b="1"/>
          </a:p>
        </p:txBody>
      </p:sp>
      <p:sp>
        <p:nvSpPr>
          <p:cNvPr id="94210" name="Title 1">
            <a:extLst>
              <a:ext uri="{FF2B5EF4-FFF2-40B4-BE49-F238E27FC236}">
                <a16:creationId xmlns:a16="http://schemas.microsoft.com/office/drawing/2014/main" id="{1D2A869E-0912-5D4A-DF97-BA219B5E6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800"/>
              <a:t>Delete rows or columns with empty values</a:t>
            </a:r>
            <a:endParaRPr lang="en-US" altLang="en-US" sz="2800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584ABFE9-7DC8-B13F-FA75-936111F3A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099037"/>
              </p:ext>
            </p:extLst>
          </p:nvPr>
        </p:nvGraphicFramePr>
        <p:xfrm>
          <a:off x="1928813" y="4966539"/>
          <a:ext cx="8488362" cy="609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8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drop rows where ANY of the listed columns' value is empty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df_param 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df_param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en-US" sz="1700" b="1">
                          <a:latin typeface="Arial" pitchFamily="34" charset="0"/>
                          <a:cs typeface="Arial" pitchFamily="34" charset="0"/>
                        </a:rPr>
                        <a:t>dropna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(subset = ['Input file'])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74" marB="4567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08574FDF-92B1-C0A0-9230-580B29CD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916" y="5941491"/>
            <a:ext cx="2939453" cy="745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662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A2AE703C-8B3D-5C65-2549-B77E3EC28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000"/>
              <a:t>When reading the 2nd (Products) parameter table, we will see that the "Input file" header was </a:t>
            </a:r>
            <a:r>
              <a:rPr lang="hu-HU" altLang="en-US" sz="2000" b="1"/>
              <a:t>renamed to "Input file.1"</a:t>
            </a:r>
            <a:r>
              <a:rPr lang="hu-HU" altLang="en-US" sz="2000"/>
              <a:t>,</a:t>
            </a:r>
            <a:r>
              <a:rPr lang="hu-HU" altLang="en-US" sz="2000" b="1"/>
              <a:t> </a:t>
            </a:r>
            <a:r>
              <a:rPr lang="hu-HU" altLang="en-US" sz="2000"/>
              <a:t>as </a:t>
            </a:r>
            <a:r>
              <a:rPr lang="hu-HU" altLang="en-US" sz="2000" b="1"/>
              <a:t>there was already an "Input file" column header before</a:t>
            </a:r>
            <a:br>
              <a:rPr lang="hu-HU" altLang="en-US" sz="2000"/>
            </a:br>
            <a:r>
              <a:rPr lang="hu-HU" altLang="en-US" sz="1800"/>
              <a:t>(and in the Headers table there will be an </a:t>
            </a:r>
            <a:r>
              <a:rPr lang="hu-HU" altLang="en-US" sz="1800" b="1"/>
              <a:t>"Input file.2"</a:t>
            </a:r>
            <a:r>
              <a:rPr lang="hu-HU" altLang="en-US" sz="1800"/>
              <a:t> as well)</a:t>
            </a:r>
          </a:p>
          <a:p>
            <a:endParaRPr lang="en-US" altLang="en-US" sz="2000"/>
          </a:p>
          <a:p>
            <a:r>
              <a:rPr lang="hu-HU" altLang="en-US" sz="2000" i="1"/>
              <a:t>df</a:t>
            </a:r>
            <a:r>
              <a:rPr lang="hu-HU" altLang="en-US" sz="2000"/>
              <a:t>.</a:t>
            </a:r>
            <a:r>
              <a:rPr lang="hu-HU" altLang="en-US" sz="2000" b="1"/>
              <a:t>rename</a:t>
            </a:r>
            <a:r>
              <a:rPr lang="hu-HU" altLang="en-US" sz="2000"/>
              <a:t>: rename column headers or row index labels</a:t>
            </a:r>
          </a:p>
          <a:p>
            <a:pPr lvl="1"/>
            <a:r>
              <a:rPr lang="hu-HU" altLang="en-US" sz="1800" b="1"/>
              <a:t>columns = …</a:t>
            </a:r>
            <a:r>
              <a:rPr lang="hu-HU" altLang="en-US" sz="1800" i="1"/>
              <a:t>formula</a:t>
            </a:r>
            <a:r>
              <a:rPr lang="hu-HU" altLang="en-US" sz="1800" b="1"/>
              <a:t>…: </a:t>
            </a:r>
            <a:r>
              <a:rPr lang="hu-HU" altLang="en-US" sz="1800"/>
              <a:t>we can add the renaming formula, e.g. with a lambda function</a:t>
            </a:r>
          </a:p>
          <a:p>
            <a:pPr lvl="1"/>
            <a:r>
              <a:rPr lang="hu-HU" altLang="en-US" sz="1800" b="1"/>
              <a:t>inplace = True: </a:t>
            </a:r>
            <a:r>
              <a:rPr lang="hu-HU" altLang="en-US" sz="1800"/>
              <a:t>do not create a new dataframe, do it in place</a:t>
            </a:r>
          </a:p>
          <a:p>
            <a:pPr lvl="1"/>
            <a:endParaRPr lang="hu-HU" altLang="en-US" sz="2000"/>
          </a:p>
          <a:p>
            <a:pPr lvl="1"/>
            <a:endParaRPr lang="hu-HU" altLang="en-US" sz="2000"/>
          </a:p>
          <a:p>
            <a:endParaRPr lang="hu-HU" altLang="en-US" sz="2000"/>
          </a:p>
          <a:p>
            <a:r>
              <a:rPr lang="hu-HU" altLang="en-US" sz="2000"/>
              <a:t>Read all 4 parameter</a:t>
            </a:r>
            <a:br>
              <a:rPr lang="hu-HU" altLang="en-US" sz="2000"/>
            </a:br>
            <a:r>
              <a:rPr lang="hu-HU" altLang="en-US" sz="2000"/>
              <a:t>tables from Excel by</a:t>
            </a:r>
            <a:br>
              <a:rPr lang="hu-HU" altLang="en-US" sz="2000"/>
            </a:br>
            <a:r>
              <a:rPr lang="hu-HU" altLang="en-US" sz="2000" b="1"/>
              <a:t>using Lists</a:t>
            </a:r>
          </a:p>
        </p:txBody>
      </p:sp>
      <p:sp>
        <p:nvSpPr>
          <p:cNvPr id="94210" name="Title 1">
            <a:extLst>
              <a:ext uri="{FF2B5EF4-FFF2-40B4-BE49-F238E27FC236}">
                <a16:creationId xmlns:a16="http://schemas.microsoft.com/office/drawing/2014/main" id="{1D2A869E-0912-5D4A-DF97-BA219B5E6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800"/>
              <a:t>Handling columns with the same header</a:t>
            </a:r>
            <a:endParaRPr lang="en-US" altLang="en-US" sz="2800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584ABFE9-7DC8-B13F-FA75-936111F3ACAC}"/>
              </a:ext>
            </a:extLst>
          </p:cNvPr>
          <p:cNvGraphicFramePr>
            <a:graphicFrameLocks noGrp="1"/>
          </p:cNvGraphicFramePr>
          <p:nvPr/>
        </p:nvGraphicFramePr>
        <p:xfrm>
          <a:off x="1967156" y="3861119"/>
          <a:ext cx="8488362" cy="609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8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rename column names with .1, .2 etc.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df_param.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rename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(columns = 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lambda x: x.split('.')[0]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, inplace = True)</a:t>
                      </a:r>
                      <a:endParaRPr lang="hu-HU" sz="1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3" marR="91423" marT="45674" marB="4567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C36AB16-7ABD-9348-919E-6C9E876BA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266" r="86827"/>
          <a:stretch/>
        </p:blipFill>
        <p:spPr>
          <a:xfrm>
            <a:off x="9308409" y="2391963"/>
            <a:ext cx="998449" cy="520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057C7FE-9EA6-798C-811C-F13F70862330}"/>
              </a:ext>
            </a:extLst>
          </p:cNvPr>
          <p:cNvSpPr/>
          <p:nvPr/>
        </p:nvSpPr>
        <p:spPr bwMode="auto">
          <a:xfrm>
            <a:off x="9579256" y="2428236"/>
            <a:ext cx="767933" cy="310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6F8FFCBF-A9D1-AC18-95AF-BCD82DBD77B0}"/>
              </a:ext>
            </a:extLst>
          </p:cNvPr>
          <p:cNvGrpSpPr/>
          <p:nvPr/>
        </p:nvGrpSpPr>
        <p:grpSpPr>
          <a:xfrm>
            <a:off x="9418290" y="3914085"/>
            <a:ext cx="919045" cy="419032"/>
            <a:chOff x="9418290" y="4256985"/>
            <a:chExt cx="919045" cy="419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B9063F-C079-608B-BE97-AD3E0F951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7717" b="39424"/>
            <a:stretch/>
          </p:blipFill>
          <p:spPr>
            <a:xfrm>
              <a:off x="9418290" y="4290480"/>
              <a:ext cx="919045" cy="38553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EBCB5F-44A4-48A1-E730-3A423A199383}"/>
                </a:ext>
              </a:extLst>
            </p:cNvPr>
            <p:cNvSpPr/>
            <p:nvPr/>
          </p:nvSpPr>
          <p:spPr bwMode="auto">
            <a:xfrm>
              <a:off x="9679322" y="4256985"/>
              <a:ext cx="658013" cy="2413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6EDF82A-A8B0-613E-4AB7-D9642EAD3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971" y="2536199"/>
            <a:ext cx="6995766" cy="3657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01A5A2-1559-4336-C5B5-1B9C4A561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476" y="4536136"/>
            <a:ext cx="7041054" cy="2262239"/>
          </a:xfrm>
          <a:prstGeom prst="rect">
            <a:avLst/>
          </a:prstGeom>
        </p:spPr>
      </p:pic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075FB16D-5E3B-A3D7-7CF0-46FDFEE595CD}"/>
              </a:ext>
            </a:extLst>
          </p:cNvPr>
          <p:cNvCxnSpPr/>
          <p:nvPr/>
        </p:nvCxnSpPr>
        <p:spPr>
          <a:xfrm>
            <a:off x="2428875" y="5762625"/>
            <a:ext cx="1257300" cy="14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7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D80C72AF-06F8-A441-A0A4-423DC8E8DE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/>
              <a:t>Copy "</a:t>
            </a:r>
            <a:r>
              <a:rPr lang="hu-HU" b="1"/>
              <a:t>Clean_multiple_files</a:t>
            </a:r>
            <a:r>
              <a:rPr lang="hu-HU"/>
              <a:t>" notebook:</a:t>
            </a:r>
            <a:br>
              <a:rPr lang="hu-HU"/>
            </a:br>
            <a:r>
              <a:rPr lang="hu-HU"/>
              <a:t>Filter_multiple_files_by_parameters</a:t>
            </a:r>
          </a:p>
          <a:p>
            <a:r>
              <a:rPr lang="hu-HU"/>
              <a:t>Change base data, create output folder</a:t>
            </a:r>
          </a:p>
          <a:p>
            <a:r>
              <a:rPr lang="hu-HU"/>
              <a:t>Move param variables </a:t>
            </a:r>
            <a:r>
              <a:rPr lang="hu-HU" u="sng"/>
              <a:t>out of</a:t>
            </a:r>
            <a:r>
              <a:rPr lang="hu-HU"/>
              <a:t> "</a:t>
            </a:r>
            <a:r>
              <a:rPr lang="hu-HU" b="1"/>
              <a:t>Read_parameters</a:t>
            </a:r>
            <a:r>
              <a:rPr lang="hu-HU"/>
              <a:t>" program (as</a:t>
            </a:r>
            <a:br>
              <a:rPr lang="hu-HU"/>
            </a:br>
            <a:r>
              <a:rPr lang="hu-HU"/>
              <a:t>it should be </a:t>
            </a:r>
            <a:r>
              <a:rPr lang="hu-HU" b="1"/>
              <a:t>reusable</a:t>
            </a:r>
            <a:r>
              <a:rPr lang="hu-HU"/>
              <a:t> in many different projects) to this main file</a:t>
            </a:r>
          </a:p>
          <a:p>
            <a:r>
              <a:rPr lang="hu-HU"/>
              <a:t>Call the "Read_parameters" external program by </a:t>
            </a:r>
            <a:r>
              <a:rPr lang="hu-HU" b="1"/>
              <a:t>%run</a:t>
            </a:r>
          </a:p>
          <a:p>
            <a:endParaRPr lang="hu-HU" i="1"/>
          </a:p>
          <a:p>
            <a:r>
              <a:rPr lang="hu-HU" i="1"/>
              <a:t>column</a:t>
            </a:r>
            <a:r>
              <a:rPr lang="hu-HU" b="1"/>
              <a:t>.str.contains</a:t>
            </a:r>
            <a:r>
              <a:rPr lang="hu-HU"/>
              <a:t>(</a:t>
            </a:r>
            <a:r>
              <a:rPr lang="hu-HU" i="1"/>
              <a:t>substring</a:t>
            </a:r>
            <a:r>
              <a:rPr lang="hu-HU"/>
              <a:t>): filter column on substring</a:t>
            </a:r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r>
              <a:rPr lang="hu-HU"/>
              <a:t>Filter all parameter df's in "</a:t>
            </a:r>
            <a:r>
              <a:rPr lang="hu-HU" b="1"/>
              <a:t>paramlist</a:t>
            </a:r>
            <a:r>
              <a:rPr lang="hu-HU"/>
              <a:t>" to inputfile</a:t>
            </a:r>
            <a:br>
              <a:rPr lang="hu-HU"/>
            </a:br>
            <a:r>
              <a:rPr lang="hu-HU"/>
              <a:t>(</a:t>
            </a:r>
            <a:r>
              <a:rPr lang="hu-HU" b="1"/>
              <a:t>if "Input file" column exists</a:t>
            </a:r>
            <a:r>
              <a:rPr lang="hu-HU"/>
              <a:t>), to a new List:</a:t>
            </a:r>
            <a:br>
              <a:rPr lang="hu-HU"/>
            </a:br>
            <a:r>
              <a:rPr lang="hu-HU"/>
              <a:t>"</a:t>
            </a:r>
            <a:r>
              <a:rPr lang="hu-HU" b="1"/>
              <a:t>paramlist_filt</a:t>
            </a:r>
            <a:r>
              <a:rPr lang="hu-HU"/>
              <a:t>"</a:t>
            </a:r>
            <a:br>
              <a:rPr lang="hu-HU"/>
            </a:br>
            <a:r>
              <a:rPr lang="hu-HU"/>
              <a:t>(parameter list filtered to input file)</a:t>
            </a:r>
          </a:p>
          <a:p>
            <a:endParaRPr lang="hu-HU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7CCF6343-0AAE-C3CB-5C5C-CA05C612B7D2}"/>
              </a:ext>
            </a:extLst>
          </p:cNvPr>
          <p:cNvGraphicFramePr>
            <a:graphicFrameLocks noGrp="1"/>
          </p:cNvGraphicFramePr>
          <p:nvPr/>
        </p:nvGraphicFramePr>
        <p:xfrm>
          <a:off x="1943101" y="3417871"/>
          <a:ext cx="8456613" cy="1492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0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df = paramlist[0]    # folders</a:t>
                      </a:r>
                    </a:p>
                  </a:txBody>
                  <a:tcPr marL="91444" marR="91444" marT="45630" marB="45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filter column on substring (contains) -&gt; to new dataframe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df2 = df[ df['Input file'].</a:t>
                      </a:r>
                      <a:r>
                        <a:rPr lang="hu-HU" sz="1600" b="1">
                          <a:latin typeface="Arial" pitchFamily="34" charset="0"/>
                          <a:cs typeface="Arial" pitchFamily="34" charset="0"/>
                        </a:rPr>
                        <a:t>str.contains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(inputfile) ]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630" marB="45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# filter column on string (equal to) -&gt; to new dataframe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df2 = df[ df['Input file'] </a:t>
                      </a:r>
                      <a:r>
                        <a:rPr lang="hu-HU" sz="1600" b="1">
                          <a:solidFill>
                            <a:srgbClr val="6666FF"/>
                          </a:solidFill>
                          <a:latin typeface="Arial" pitchFamily="34" charset="0"/>
                          <a:cs typeface="Arial" pitchFamily="34" charset="0"/>
                        </a:rPr>
                        <a:t>== </a:t>
                      </a:r>
                      <a:r>
                        <a:rPr lang="hu-HU" sz="1600" b="0">
                          <a:latin typeface="Arial" pitchFamily="34" charset="0"/>
                          <a:cs typeface="Arial" pitchFamily="34" charset="0"/>
                        </a:rPr>
                        <a:t>inputfile ]</a:t>
                      </a:r>
                      <a:endParaRPr lang="hu-HU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4" marR="91444" marT="45630" marB="45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292" name="Title 1">
            <a:extLst>
              <a:ext uri="{FF2B5EF4-FFF2-40B4-BE49-F238E27FC236}">
                <a16:creationId xmlns:a16="http://schemas.microsoft.com/office/drawing/2014/main" id="{1A43A0E5-50E2-5070-B733-DBA85DE19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Filtering Dataframe columns based on text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386FF697-4DAE-7D14-3A1C-0BEBBFE1667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854981" y="5038827"/>
            <a:ext cx="3224212" cy="533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1B87402-C230-D451-E049-773F518179EC}"/>
              </a:ext>
            </a:extLst>
          </p:cNvPr>
          <p:cNvSpPr/>
          <p:nvPr/>
        </p:nvSpPr>
        <p:spPr>
          <a:xfrm>
            <a:off x="3165636" y="5133898"/>
            <a:ext cx="443172" cy="402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A20BB36-ADD2-E74A-4D99-CD579B6BF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632" y="1198446"/>
            <a:ext cx="3240967" cy="3247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4E6E47B-CABD-36F6-EB97-90F6B71D8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47" y="4998438"/>
            <a:ext cx="2170098" cy="6141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7286" name="Picture 97285">
            <a:extLst>
              <a:ext uri="{FF2B5EF4-FFF2-40B4-BE49-F238E27FC236}">
                <a16:creationId xmlns:a16="http://schemas.microsoft.com/office/drawing/2014/main" id="{86484900-C9C2-DA9D-7474-0FA41C0CD6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390"/>
          <a:stretch/>
        </p:blipFill>
        <p:spPr>
          <a:xfrm>
            <a:off x="8789376" y="1215683"/>
            <a:ext cx="2340669" cy="557022"/>
          </a:xfrm>
          <a:prstGeom prst="rect">
            <a:avLst/>
          </a:prstGeom>
        </p:spPr>
      </p:pic>
      <p:pic>
        <p:nvPicPr>
          <p:cNvPr id="97290" name="Picture 97289">
            <a:extLst>
              <a:ext uri="{FF2B5EF4-FFF2-40B4-BE49-F238E27FC236}">
                <a16:creationId xmlns:a16="http://schemas.microsoft.com/office/drawing/2014/main" id="{5A241793-5CD0-E4DC-6CB3-298FC9375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273" y="4474497"/>
            <a:ext cx="3255228" cy="2350324"/>
          </a:xfrm>
          <a:prstGeom prst="rect">
            <a:avLst/>
          </a:prstGeom>
        </p:spPr>
      </p:pic>
      <p:pic>
        <p:nvPicPr>
          <p:cNvPr id="97293" name="Picture 97292">
            <a:extLst>
              <a:ext uri="{FF2B5EF4-FFF2-40B4-BE49-F238E27FC236}">
                <a16:creationId xmlns:a16="http://schemas.microsoft.com/office/drawing/2014/main" id="{FDB8B59D-46A4-7B2A-0EF9-6383AD70B85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1382" r="41477" b="-1242"/>
          <a:stretch/>
        </p:blipFill>
        <p:spPr>
          <a:xfrm>
            <a:off x="8883699" y="2605514"/>
            <a:ext cx="2228882" cy="2916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E30148-9687-B8EE-7B67-5A1ABED73E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1243" y="1872714"/>
            <a:ext cx="3238801" cy="674590"/>
          </a:xfrm>
          <a:prstGeom prst="rect">
            <a:avLst/>
          </a:prstGeom>
        </p:spPr>
      </p:pic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48C805E6-1BA1-26A9-FBB8-CFD5669A1250}"/>
              </a:ext>
            </a:extLst>
          </p:cNvPr>
          <p:cNvCxnSpPr>
            <a:cxnSpLocks/>
          </p:cNvCxnSpPr>
          <p:nvPr/>
        </p:nvCxnSpPr>
        <p:spPr>
          <a:xfrm flipV="1">
            <a:off x="6000750" y="5777931"/>
            <a:ext cx="1276350" cy="12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8DE34BC4-D5C0-3F6B-AD3A-0C9B03709F56}"/>
              </a:ext>
            </a:extLst>
          </p:cNvPr>
          <p:cNvCxnSpPr>
            <a:cxnSpLocks/>
          </p:cNvCxnSpPr>
          <p:nvPr/>
        </p:nvCxnSpPr>
        <p:spPr>
          <a:xfrm flipV="1">
            <a:off x="5172075" y="1625433"/>
            <a:ext cx="3400425" cy="32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08BF1E85-4D59-DBD1-BFEB-BE3186020A84}"/>
              </a:ext>
            </a:extLst>
          </p:cNvPr>
          <p:cNvCxnSpPr>
            <a:cxnSpLocks/>
          </p:cNvCxnSpPr>
          <p:nvPr/>
        </p:nvCxnSpPr>
        <p:spPr>
          <a:xfrm flipV="1">
            <a:off x="7523273" y="2210009"/>
            <a:ext cx="292132" cy="9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055C5413-1165-86AE-72D3-D04CEFFA11B8}"/>
              </a:ext>
            </a:extLst>
          </p:cNvPr>
          <p:cNvCxnSpPr>
            <a:cxnSpLocks/>
          </p:cNvCxnSpPr>
          <p:nvPr/>
        </p:nvCxnSpPr>
        <p:spPr>
          <a:xfrm>
            <a:off x="6938566" y="2718932"/>
            <a:ext cx="1738709" cy="3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C7F5F3F1-C617-9723-0D37-A1C85FF3E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641" y="1141641"/>
            <a:ext cx="10703241" cy="5527204"/>
          </a:xfrm>
        </p:spPr>
        <p:txBody>
          <a:bodyPr/>
          <a:lstStyle/>
          <a:p>
            <a:r>
              <a:rPr lang="en-US" i="1"/>
              <a:t>column</a:t>
            </a:r>
            <a:r>
              <a:rPr lang="en-US"/>
              <a:t>.</a:t>
            </a:r>
            <a:r>
              <a:rPr lang="en-US" b="1"/>
              <a:t>tolist</a:t>
            </a:r>
            <a:r>
              <a:rPr lang="en-US"/>
              <a:t>(): add values of the column to a List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/>
              <a:t>list</a:t>
            </a:r>
            <a:r>
              <a:rPr lang="en-US"/>
              <a:t>(df.columns): add column headers to List</a:t>
            </a:r>
          </a:p>
          <a:p>
            <a:r>
              <a:rPr lang="en-US" b="1"/>
              <a:t>list</a:t>
            </a:r>
            <a:r>
              <a:rPr lang="en-US"/>
              <a:t>(row/column slice): add row/column values to List</a:t>
            </a:r>
          </a:p>
          <a:p>
            <a:r>
              <a:rPr lang="en-US" b="1"/>
              <a:t>list</a:t>
            </a:r>
            <a:r>
              <a:rPr lang="en-US"/>
              <a:t>(row/column slice).</a:t>
            </a:r>
            <a:r>
              <a:rPr lang="en-US" b="1"/>
              <a:t>index</a:t>
            </a:r>
            <a:r>
              <a:rPr lang="en-US"/>
              <a:t>(value): finding the position of a value in a row/column </a:t>
            </a:r>
            <a:br>
              <a:rPr lang="hu-HU"/>
            </a:br>
            <a:r>
              <a:rPr lang="en-US"/>
              <a:t>(like "MATCH" formula in Excel)</a:t>
            </a:r>
          </a:p>
          <a:p>
            <a:endParaRPr lang="hu-HU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586ACECE-C6BA-7C9E-B1B0-4CF757919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558219"/>
              </p:ext>
            </p:extLst>
          </p:nvPr>
        </p:nvGraphicFramePr>
        <p:xfrm>
          <a:off x="2236788" y="1605311"/>
          <a:ext cx="7974012" cy="1005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df = paramlist_filt[1]</a:t>
                      </a:r>
                      <a:r>
                        <a:rPr lang="hu-HU" sz="1800" b="0" baseline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products</a:t>
                      </a:r>
                    </a:p>
                  </a:txBody>
                  <a:tcPr marT="45546" marB="455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add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column 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values to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ist</a:t>
                      </a: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productlist = df['Product'].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tolist()</a:t>
                      </a:r>
                    </a:p>
                  </a:txBody>
                  <a:tcPr marT="45546" marB="45546"/>
                </a:tc>
                <a:extLst>
                  <a:ext uri="{0D108BD9-81ED-4DB2-BD59-A6C34878D82A}">
                    <a16:rowId xmlns:a16="http://schemas.microsoft.com/office/drawing/2014/main" val="4169620260"/>
                  </a:ext>
                </a:extLst>
              </a:tr>
            </a:tbl>
          </a:graphicData>
        </a:graphic>
      </p:graphicFrame>
      <p:sp>
        <p:nvSpPr>
          <p:cNvPr id="98313" name="Title 1">
            <a:extLst>
              <a:ext uri="{FF2B5EF4-FFF2-40B4-BE49-F238E27FC236}">
                <a16:creationId xmlns:a16="http://schemas.microsoft.com/office/drawing/2014/main" id="{07B58734-92B1-1B71-B77B-621BD76F8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Adding</a:t>
            </a:r>
            <a:r>
              <a:rPr lang="en-US" altLang="en-US"/>
              <a:t> column</a:t>
            </a:r>
            <a:r>
              <a:rPr lang="hu-HU" altLang="en-US"/>
              <a:t> or row values</a:t>
            </a:r>
            <a:r>
              <a:rPr lang="en-US" altLang="en-US"/>
              <a:t> to </a:t>
            </a:r>
            <a:r>
              <a:rPr lang="hu-HU" altLang="en-US"/>
              <a:t>L</a:t>
            </a:r>
            <a:r>
              <a:rPr lang="en-US" altLang="en-US"/>
              <a:t>ist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233A4B6-DA85-ACDA-18F6-CE099FEE8E78}"/>
              </a:ext>
            </a:extLst>
          </p:cNvPr>
          <p:cNvSpPr/>
          <p:nvPr/>
        </p:nvSpPr>
        <p:spPr>
          <a:xfrm>
            <a:off x="9110417" y="1721315"/>
            <a:ext cx="359438" cy="346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2" name="Táblázat 4">
            <a:extLst>
              <a:ext uri="{FF2B5EF4-FFF2-40B4-BE49-F238E27FC236}">
                <a16:creationId xmlns:a16="http://schemas.microsoft.com/office/drawing/2014/main" id="{703F196A-9BDE-8B0A-9659-B2789AEBD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07460"/>
              </p:ext>
            </p:extLst>
          </p:nvPr>
        </p:nvGraphicFramePr>
        <p:xfrm>
          <a:off x="2126616" y="4051739"/>
          <a:ext cx="7974012" cy="265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13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add column headers to list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list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(df.columns)</a:t>
                      </a:r>
                      <a:endParaRPr lang="hu-HU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64" marB="455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(df.loc[0])    # add row values to list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64" marB="45564"/>
                </a:tc>
                <a:extLst>
                  <a:ext uri="{0D108BD9-81ED-4DB2-BD59-A6C34878D82A}">
                    <a16:rowId xmlns:a16="http://schemas.microsoft.com/office/drawing/2014/main" val="618247665"/>
                  </a:ext>
                </a:extLst>
              </a:tr>
              <a:tr h="286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(df.loc[ : , 'Product'])    # add column values to list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564" marB="45564"/>
                </a:tc>
                <a:extLst>
                  <a:ext uri="{0D108BD9-81ED-4DB2-BD59-A6C34878D82A}">
                    <a16:rowId xmlns:a16="http://schemas.microsoft.com/office/drawing/2014/main" val="2199257235"/>
                  </a:ext>
                </a:extLst>
              </a:tr>
              <a:tr h="50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position of a value in a row</a:t>
                      </a:r>
                      <a:endParaRPr lang="hu-HU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(df.loc[0]).</a:t>
                      </a:r>
                      <a:r>
                        <a:rPr lang="hu-HU" sz="18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index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('640 Fax Machine')</a:t>
                      </a:r>
                    </a:p>
                  </a:txBody>
                  <a:tcPr marT="45564" marB="455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position of a value in a 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column</a:t>
                      </a:r>
                      <a:endParaRPr lang="hu-HU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(df.loc[ : , 'Product']).</a:t>
                      </a:r>
                      <a:r>
                        <a:rPr lang="hu-HU" sz="18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index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('640 Fax Machine')</a:t>
                      </a:r>
                    </a:p>
                  </a:txBody>
                  <a:tcPr marT="45564" marB="45564"/>
                </a:tc>
                <a:extLst>
                  <a:ext uri="{0D108BD9-81ED-4DB2-BD59-A6C34878D82A}">
                    <a16:rowId xmlns:a16="http://schemas.microsoft.com/office/drawing/2014/main" val="248411232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FC5E082-8B34-4C7B-41B4-5B8DC0D80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037" y="1464445"/>
            <a:ext cx="1543385" cy="8008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4AA4C-D305-C603-8481-59B921D0E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93" y="2326829"/>
            <a:ext cx="4126036" cy="2351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E6D8ED-1DF6-8B50-5F29-5F077D9BC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298" y="4310547"/>
            <a:ext cx="2118544" cy="281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931F6E-54A6-74A7-A12C-4FF03D2E8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5302" y="4744340"/>
            <a:ext cx="2697540" cy="2690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3C4B62-34BE-2507-898F-0A2D307C4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1758" y="5155159"/>
            <a:ext cx="2761084" cy="1792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60B356A-0C73-E8CC-8609-1AF7E2D93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column</a:t>
            </a:r>
            <a:r>
              <a:rPr lang="en-US"/>
              <a:t>.</a:t>
            </a:r>
            <a:r>
              <a:rPr lang="en-US" b="1"/>
              <a:t>isin</a:t>
            </a:r>
            <a:r>
              <a:rPr lang="en-US"/>
              <a:t>(</a:t>
            </a:r>
            <a:r>
              <a:rPr lang="en-US" i="1"/>
              <a:t>list</a:t>
            </a:r>
            <a:r>
              <a:rPr lang="en-US"/>
              <a:t>): values of the column which are in the List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hu-HU"/>
          </a:p>
          <a:p>
            <a:endParaRPr lang="hu-HU"/>
          </a:p>
          <a:p>
            <a:endParaRPr lang="en-US"/>
          </a:p>
          <a:p>
            <a:r>
              <a:rPr lang="en-US" i="1"/>
              <a:t>column</a:t>
            </a:r>
            <a:r>
              <a:rPr lang="en-US"/>
              <a:t>.</a:t>
            </a:r>
            <a:r>
              <a:rPr lang="en-US" b="1"/>
              <a:t>unique</a:t>
            </a:r>
            <a:r>
              <a:rPr lang="en-US"/>
              <a:t>(): unique values of column (no duplicates)</a:t>
            </a:r>
          </a:p>
          <a:p>
            <a:endParaRPr lang="hu-HU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61560FD7-D54E-70D9-663B-FC607CED9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829809"/>
              </p:ext>
            </p:extLst>
          </p:nvPr>
        </p:nvGraphicFramePr>
        <p:xfrm>
          <a:off x="2109787" y="1942283"/>
          <a:ext cx="7972425" cy="641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filter column </a:t>
                      </a:r>
                      <a:r>
                        <a:rPr lang="hu-HU" sz="1800" b="0" i="0" u="none" strike="noStrike" cap="none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  <a:sym typeface="Arial"/>
                        </a:rPr>
                        <a:t>to </a:t>
                      </a:r>
                      <a:r>
                        <a:rPr lang="hu-HU" altLang="en-US" sz="1800" b="0" i="0" u="none" strike="noStrike" cap="none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  <a:sym typeface="Arial"/>
                        </a:rPr>
                        <a:t>values which are in the list</a:t>
                      </a:r>
                      <a:endParaRPr lang="hu-HU" sz="1800" b="0" i="0" u="none" strike="noStrike" cap="none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df = df[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df['Product'].isin(productlist)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]</a:t>
                      </a:r>
                    </a:p>
                  </a:txBody>
                  <a:tcPr marL="91422" marR="91422" marT="45761" marB="457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336" name="Title 1">
            <a:extLst>
              <a:ext uri="{FF2B5EF4-FFF2-40B4-BE49-F238E27FC236}">
                <a16:creationId xmlns:a16="http://schemas.microsoft.com/office/drawing/2014/main" id="{12173FDA-D210-1BBF-A312-C22884822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Filtering Dataframe columns with a List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2EC4FD0-F941-290D-EEF6-43F0F31E8732}"/>
              </a:ext>
            </a:extLst>
          </p:cNvPr>
          <p:cNvSpPr/>
          <p:nvPr/>
        </p:nvSpPr>
        <p:spPr>
          <a:xfrm>
            <a:off x="6070839" y="3570677"/>
            <a:ext cx="435078" cy="394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0DF5584A-C7B4-412F-DFA9-5B2975E128BC}"/>
              </a:ext>
            </a:extLst>
          </p:cNvPr>
          <p:cNvGrpSpPr/>
          <p:nvPr/>
        </p:nvGrpSpPr>
        <p:grpSpPr>
          <a:xfrm>
            <a:off x="1981200" y="2672152"/>
            <a:ext cx="3886336" cy="2277772"/>
            <a:chOff x="366475" y="3429000"/>
            <a:chExt cx="3886336" cy="22777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523222-7F40-6B33-4E6C-DED6E29CE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3429000"/>
              <a:ext cx="3795611" cy="220390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BF7B2F-8AAF-6BE0-EA38-7DEBD787E4A5}"/>
                </a:ext>
              </a:extLst>
            </p:cNvPr>
            <p:cNvSpPr/>
            <p:nvPr/>
          </p:nvSpPr>
          <p:spPr bwMode="auto">
            <a:xfrm>
              <a:off x="366475" y="5407188"/>
              <a:ext cx="1027112" cy="2995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55513BE8-F907-DC62-5195-4759A07C8030}"/>
              </a:ext>
            </a:extLst>
          </p:cNvPr>
          <p:cNvGrpSpPr/>
          <p:nvPr/>
        </p:nvGrpSpPr>
        <p:grpSpPr>
          <a:xfrm>
            <a:off x="6621964" y="2665778"/>
            <a:ext cx="3860535" cy="2284146"/>
            <a:chOff x="5007238" y="3422626"/>
            <a:chExt cx="3860535" cy="22841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779FF99-2D0D-36A3-604C-161C7FE98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1037" y="3422626"/>
              <a:ext cx="3816736" cy="220390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66F2465-EA1E-4A26-5B6E-A39ACD8BE6A1}"/>
                </a:ext>
              </a:extLst>
            </p:cNvPr>
            <p:cNvSpPr/>
            <p:nvPr/>
          </p:nvSpPr>
          <p:spPr bwMode="auto">
            <a:xfrm>
              <a:off x="5007238" y="5407188"/>
              <a:ext cx="1027112" cy="2995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aphicFrame>
        <p:nvGraphicFramePr>
          <p:cNvPr id="2" name="Táblázat 4">
            <a:extLst>
              <a:ext uri="{FF2B5EF4-FFF2-40B4-BE49-F238E27FC236}">
                <a16:creationId xmlns:a16="http://schemas.microsoft.com/office/drawing/2014/main" id="{F37F062C-C032-8AB9-EEDD-F0933DCDE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027133"/>
              </p:ext>
            </p:extLst>
          </p:nvPr>
        </p:nvGraphicFramePr>
        <p:xfrm>
          <a:off x="2109788" y="5881269"/>
          <a:ext cx="7972425" cy="641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add unique column values to list, without duplicates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productlist_unique =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list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(df['Product'].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unique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())</a:t>
                      </a:r>
                    </a:p>
                  </a:txBody>
                  <a:tcPr marL="91422" marR="91422" marT="45761" marB="457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0CECCA27-3A62-8E62-3543-DB090F7CD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pd.merge</a:t>
            </a:r>
            <a:r>
              <a:rPr lang="hu-HU"/>
              <a:t>(</a:t>
            </a:r>
            <a:r>
              <a:rPr lang="hu-HU" i="1"/>
              <a:t>df1</a:t>
            </a:r>
            <a:r>
              <a:rPr lang="hu-HU"/>
              <a:t>, </a:t>
            </a:r>
            <a:r>
              <a:rPr lang="hu-HU" i="1"/>
              <a:t>df2</a:t>
            </a:r>
            <a:r>
              <a:rPr lang="hu-HU"/>
              <a:t>)</a:t>
            </a:r>
            <a:r>
              <a:rPr lang="en-US"/>
              <a:t>: merging 2 dataframes based on their matching columns </a:t>
            </a:r>
            <a:br>
              <a:rPr lang="hu-HU"/>
            </a:br>
            <a:r>
              <a:rPr lang="en-US"/>
              <a:t>(like "VLOOKUP" formula in Excel, looking up the related values from the other table)</a:t>
            </a:r>
          </a:p>
          <a:p>
            <a:pPr lvl="1"/>
            <a:r>
              <a:rPr lang="en-US" sz="1800" b="1"/>
              <a:t>on</a:t>
            </a:r>
            <a:r>
              <a:rPr lang="en-US" sz="1800"/>
              <a:t>: on which column</a:t>
            </a:r>
            <a:r>
              <a:rPr lang="hu-HU" sz="1800"/>
              <a:t> to join</a:t>
            </a:r>
            <a:br>
              <a:rPr lang="en-US" sz="1800"/>
            </a:br>
            <a:r>
              <a:rPr lang="en-US" sz="1800"/>
              <a:t>(if not identical, we can add them separately: </a:t>
            </a:r>
            <a:r>
              <a:rPr lang="en-US" sz="1800" b="1"/>
              <a:t>left_on</a:t>
            </a:r>
            <a:r>
              <a:rPr lang="en-US" sz="1800"/>
              <a:t>, </a:t>
            </a:r>
            <a:r>
              <a:rPr lang="en-US" sz="1800" b="1"/>
              <a:t>right_on</a:t>
            </a:r>
            <a:r>
              <a:rPr lang="en-US" sz="1800"/>
              <a:t>)</a:t>
            </a:r>
          </a:p>
          <a:p>
            <a:pPr lvl="1"/>
            <a:r>
              <a:rPr lang="en-US" sz="1800" b="1"/>
              <a:t>how</a:t>
            </a:r>
            <a:r>
              <a:rPr lang="en-US" sz="1800"/>
              <a:t>: type of the </a:t>
            </a:r>
            <a:r>
              <a:rPr lang="hu-HU" sz="1800"/>
              <a:t>j</a:t>
            </a:r>
            <a:r>
              <a:rPr lang="en-US" sz="1800"/>
              <a:t>oin</a:t>
            </a:r>
            <a:br>
              <a:rPr lang="en-US" sz="1800"/>
            </a:br>
            <a:r>
              <a:rPr lang="en-US" sz="1800"/>
              <a:t>('left', 'right', 'outer', 'inner', 'cross')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Export the final dataframe </a:t>
            </a:r>
            <a:br>
              <a:rPr lang="en-US"/>
            </a:br>
            <a:r>
              <a:rPr lang="en-US"/>
              <a:t>to CSV file</a:t>
            </a:r>
          </a:p>
          <a:p>
            <a:endParaRPr lang="hu-HU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F54D3DA3-D886-F8AD-47C9-6D0BF8942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32084"/>
              </p:ext>
            </p:extLst>
          </p:nvPr>
        </p:nvGraphicFramePr>
        <p:xfrm>
          <a:off x="2109787" y="3302994"/>
          <a:ext cx="7972425" cy="1005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0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dfp_regions = paramlist_filt[2]</a:t>
                      </a:r>
                    </a:p>
                  </a:txBody>
                  <a:tcPr marL="91422" marR="91422" marT="45618" marB="45618"/>
                </a:tc>
                <a:extLst>
                  <a:ext uri="{0D108BD9-81ED-4DB2-BD59-A6C34878D82A}">
                    <a16:rowId xmlns:a16="http://schemas.microsoft.com/office/drawing/2014/main" val="3453675472"/>
                  </a:ext>
                </a:extLst>
              </a:tr>
              <a:tr h="188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merge 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2 dataframe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df = </a:t>
                      </a:r>
                      <a:r>
                        <a:rPr lang="en-US" sz="1800" b="1">
                          <a:latin typeface="Arial" pitchFamily="34" charset="0"/>
                          <a:cs typeface="Arial" pitchFamily="34" charset="0"/>
                        </a:rPr>
                        <a:t>pd.merge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(df, dfp_regi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ons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800" b="1">
                          <a:latin typeface="Arial" pitchFamily="34" charset="0"/>
                          <a:cs typeface="Arial" pitchFamily="34" charset="0"/>
                        </a:rPr>
                        <a:t>on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 = 'Customer', </a:t>
                      </a:r>
                      <a:r>
                        <a:rPr lang="en-US" sz="1800" b="1">
                          <a:latin typeface="Arial" pitchFamily="34" charset="0"/>
                          <a:cs typeface="Arial" pitchFamily="34" charset="0"/>
                        </a:rPr>
                        <a:t>how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 = 'inner')</a:t>
                      </a: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2" marR="91422" marT="45618" marB="456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360" name="Title 1">
            <a:extLst>
              <a:ext uri="{FF2B5EF4-FFF2-40B4-BE49-F238E27FC236}">
                <a16:creationId xmlns:a16="http://schemas.microsoft.com/office/drawing/2014/main" id="{1734B41B-E32D-2C2A-CC6B-E7BE3C5DA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800"/>
              <a:t>Merging two Dataframes to look up values</a:t>
            </a:r>
            <a:endParaRPr lang="en-US" altLang="en-US" sz="28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5ED9E8-8380-0244-EDB7-F626B536C510}"/>
              </a:ext>
            </a:extLst>
          </p:cNvPr>
          <p:cNvGrpSpPr/>
          <p:nvPr/>
        </p:nvGrpSpPr>
        <p:grpSpPr>
          <a:xfrm>
            <a:off x="2699486" y="4624926"/>
            <a:ext cx="6793026" cy="1179924"/>
            <a:chOff x="1249392" y="4734463"/>
            <a:chExt cx="6793026" cy="11799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F967132-4D1B-877C-8345-C8B744C70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9392" y="4734463"/>
              <a:ext cx="6645216" cy="10973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40F62D-24AA-EC66-0CE1-81E6AE959579}"/>
                </a:ext>
              </a:extLst>
            </p:cNvPr>
            <p:cNvSpPr/>
            <p:nvPr/>
          </p:nvSpPr>
          <p:spPr bwMode="auto">
            <a:xfrm>
              <a:off x="7362594" y="4734463"/>
              <a:ext cx="679824" cy="11799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AF94E7B-2D9A-A681-CF2C-9A7649F81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564" y="5953126"/>
            <a:ext cx="5967328" cy="7602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0EEB092F-08A4-A6D5-DEA6-C44D7D019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/>
              <a:t>We can </a:t>
            </a:r>
            <a:r>
              <a:rPr lang="hu-HU" altLang="en-US" sz="2000"/>
              <a:t>store</a:t>
            </a:r>
            <a:r>
              <a:rPr lang="en-US" altLang="en-US" sz="2000"/>
              <a:t> data in 1-dimensional </a:t>
            </a:r>
            <a:r>
              <a:rPr lang="hu-HU" altLang="en-US" sz="2000"/>
              <a:t>L</a:t>
            </a:r>
            <a:r>
              <a:rPr lang="en-US" altLang="en-US" sz="2000"/>
              <a:t>ists, which</a:t>
            </a:r>
            <a:br>
              <a:rPr lang="hu-HU" altLang="en-US" sz="2000"/>
            </a:br>
            <a:r>
              <a:rPr lang="en-US" altLang="en-US" sz="2000"/>
              <a:t>make</a:t>
            </a:r>
            <a:r>
              <a:rPr lang="hu-HU" altLang="en-US" sz="2000"/>
              <a:t>s it</a:t>
            </a:r>
            <a:r>
              <a:rPr lang="en-US" altLang="en-US" sz="2000"/>
              <a:t> easier to work with</a:t>
            </a:r>
            <a:r>
              <a:rPr lang="hu-HU" altLang="en-US" sz="2000"/>
              <a:t> them</a:t>
            </a:r>
            <a:endParaRPr lang="en-US" altLang="en-US" sz="2000"/>
          </a:p>
          <a:p>
            <a:r>
              <a:rPr lang="en-US" altLang="en-US" sz="2000"/>
              <a:t>List elements</a:t>
            </a:r>
            <a:r>
              <a:rPr lang="hu-HU" altLang="en-US" sz="2000"/>
              <a:t>/items</a:t>
            </a:r>
            <a:r>
              <a:rPr lang="en-US" altLang="en-US" sz="2000"/>
              <a:t>: separated by commas, inside </a:t>
            </a:r>
            <a:br>
              <a:rPr lang="hu-HU" altLang="en-US" sz="2000"/>
            </a:br>
            <a:r>
              <a:rPr lang="en-US" altLang="en-US" sz="2000" b="1" u="sng"/>
              <a:t>square</a:t>
            </a:r>
            <a:r>
              <a:rPr lang="en-US" altLang="en-US" sz="2000"/>
              <a:t> brackets -&gt; […, …, …]</a:t>
            </a:r>
          </a:p>
          <a:p>
            <a:r>
              <a:rPr lang="en-US" altLang="en-US" sz="2000" b="1"/>
              <a:t>len</a:t>
            </a:r>
            <a:r>
              <a:rPr lang="en-US" altLang="en-US" sz="2000"/>
              <a:t>(list): the </a:t>
            </a:r>
            <a:r>
              <a:rPr lang="hu-HU" altLang="en-US" sz="2000"/>
              <a:t>count</a:t>
            </a:r>
            <a:r>
              <a:rPr lang="en-US" altLang="en-US" sz="2000"/>
              <a:t> of elements</a:t>
            </a:r>
            <a:r>
              <a:rPr lang="hu-HU" altLang="en-US" sz="2000"/>
              <a:t>/items</a:t>
            </a:r>
            <a:r>
              <a:rPr lang="en-US" altLang="en-US" sz="2000"/>
              <a:t> in the </a:t>
            </a:r>
            <a:r>
              <a:rPr lang="hu-HU" altLang="en-US" sz="2000"/>
              <a:t>L</a:t>
            </a:r>
            <a:r>
              <a:rPr lang="en-US" altLang="en-US" sz="2000"/>
              <a:t>ist (length)</a:t>
            </a:r>
          </a:p>
          <a:p>
            <a:r>
              <a:rPr lang="en-US" altLang="en-US" sz="2000"/>
              <a:t>Items in a </a:t>
            </a:r>
            <a:r>
              <a:rPr lang="hu-HU" altLang="en-US" sz="2000"/>
              <a:t>L</a:t>
            </a:r>
            <a:r>
              <a:rPr lang="en-US" altLang="en-US" sz="2000"/>
              <a:t>ist can have </a:t>
            </a:r>
            <a:r>
              <a:rPr lang="en-US" altLang="en-US" sz="2000" b="1"/>
              <a:t>duplicates</a:t>
            </a:r>
            <a:r>
              <a:rPr lang="hu-HU" altLang="en-US" sz="2000"/>
              <a:t>, items are </a:t>
            </a:r>
            <a:r>
              <a:rPr lang="hu-HU" altLang="en-US" sz="2000" b="1"/>
              <a:t>changeable</a:t>
            </a:r>
            <a:r>
              <a:rPr lang="hu-HU" altLang="en-US" sz="2000"/>
              <a:t>, and the items are </a:t>
            </a:r>
            <a:r>
              <a:rPr lang="hu-HU" altLang="en-US" sz="2000" b="1"/>
              <a:t>ordered</a:t>
            </a:r>
            <a:r>
              <a:rPr lang="hu-HU" altLang="en-US" sz="2000"/>
              <a:t> (they have position/index)</a:t>
            </a:r>
          </a:p>
          <a:p>
            <a:pPr lvl="1"/>
            <a:r>
              <a:rPr lang="hu-HU" altLang="en-US"/>
              <a:t>The index </a:t>
            </a:r>
            <a:r>
              <a:rPr lang="hu-HU" altLang="en-US" b="1" u="sng"/>
              <a:t>starts from 0</a:t>
            </a:r>
          </a:p>
        </p:txBody>
      </p:sp>
      <p:sp>
        <p:nvSpPr>
          <p:cNvPr id="83970" name="Title 1">
            <a:extLst>
              <a:ext uri="{FF2B5EF4-FFF2-40B4-BE49-F238E27FC236}">
                <a16:creationId xmlns:a16="http://schemas.microsoft.com/office/drawing/2014/main" id="{91330CB2-0773-FB54-9C08-CB0054223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Creating</a:t>
            </a:r>
            <a:r>
              <a:rPr lang="en-US" altLang="en-US"/>
              <a:t> Lis</a:t>
            </a:r>
            <a:r>
              <a:rPr lang="hu-HU" altLang="en-US"/>
              <a:t>ts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B70FC064-E05F-A9E7-AF90-11A758D93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39167"/>
              </p:ext>
            </p:extLst>
          </p:nvPr>
        </p:nvGraphicFramePr>
        <p:xfrm>
          <a:off x="2236788" y="3975100"/>
          <a:ext cx="797401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87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names = ['Jack', 'Jill', 'Robert', 'Susan']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length of list (count of items)</a:t>
                      </a:r>
                      <a:endParaRPr lang="hu-HU" sz="1800" b="1">
                        <a:solidFill>
                          <a:srgbClr val="2BB10B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len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(names)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76" marB="456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1st item of the list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names[0]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76" marB="456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3981" name="Csoportba foglalás 5">
            <a:extLst>
              <a:ext uri="{FF2B5EF4-FFF2-40B4-BE49-F238E27FC236}">
                <a16:creationId xmlns:a16="http://schemas.microsoft.com/office/drawing/2014/main" id="{662AA6C3-B886-D5DC-3DB6-AD8764ADEB1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945188"/>
            <a:ext cx="4851400" cy="714870"/>
            <a:chOff x="1487144" y="5581298"/>
            <a:chExt cx="4851178" cy="715137"/>
          </a:xfrm>
        </p:grpSpPr>
        <p:pic>
          <p:nvPicPr>
            <p:cNvPr id="3" name="Kép 2">
              <a:extLst>
                <a:ext uri="{FF2B5EF4-FFF2-40B4-BE49-F238E27FC236}">
                  <a16:creationId xmlns:a16="http://schemas.microsoft.com/office/drawing/2014/main" id="{98B4B455-C09C-51B9-C2C5-63B05F693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872" y="5581298"/>
              <a:ext cx="3276450" cy="43831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3983" name="Szövegdoboz 4">
              <a:extLst>
                <a:ext uri="{FF2B5EF4-FFF2-40B4-BE49-F238E27FC236}">
                  <a16:creationId xmlns:a16="http://schemas.microsoft.com/office/drawing/2014/main" id="{5CE3DF87-016F-0AA1-6842-DE6817405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7144" y="5988543"/>
              <a:ext cx="4374716" cy="307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hu-HU" altLang="hu-HU" b="1">
                  <a:solidFill>
                    <a:srgbClr val="FF0000"/>
                  </a:solidFill>
                </a:rPr>
                <a:t>INDEX:		0        1	       2	        3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C7582A7-24D3-B19B-F3A1-52666DCEA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821" y="1281953"/>
            <a:ext cx="1798476" cy="4267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084B0173-6417-9F27-4343-274377491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2641" y="1141641"/>
            <a:ext cx="10703241" cy="5527204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/>
              <a:t>Start new notebook</a:t>
            </a:r>
          </a:p>
          <a:p>
            <a:pPr>
              <a:defRPr/>
            </a:pPr>
            <a:r>
              <a:rPr lang="hu-HU" altLang="en-US"/>
              <a:t>Add base data</a:t>
            </a:r>
          </a:p>
          <a:p>
            <a:pPr>
              <a:defRPr/>
            </a:pPr>
            <a:r>
              <a:rPr lang="hu-HU" altLang="en-US" b="1"/>
              <a:t>pd.read_csv</a:t>
            </a:r>
            <a:r>
              <a:rPr lang="hu-HU" altLang="en-US"/>
              <a:t>: </a:t>
            </a:r>
            <a:r>
              <a:rPr lang="en-US" altLang="en-US"/>
              <a:t>Read CSV file</a:t>
            </a:r>
            <a:endParaRPr lang="hu-HU" altLang="en-US" b="1"/>
          </a:p>
          <a:p>
            <a:pPr>
              <a:defRPr/>
            </a:pPr>
            <a:r>
              <a:rPr lang="en-US" altLang="en-US" b="1"/>
              <a:t>Special parameters:</a:t>
            </a:r>
          </a:p>
          <a:p>
            <a:pPr lvl="1">
              <a:defRPr/>
            </a:pPr>
            <a:r>
              <a:rPr lang="en-US" altLang="en-US" b="1"/>
              <a:t>nrows</a:t>
            </a:r>
            <a:r>
              <a:rPr lang="en-US" altLang="en-US"/>
              <a:t>: how many rows to read -&gt; </a:t>
            </a:r>
            <a:r>
              <a:rPr lang="en-US" altLang="en-US" i="1"/>
              <a:t>nrows = 100</a:t>
            </a:r>
          </a:p>
          <a:p>
            <a:pPr lvl="1">
              <a:defRPr/>
            </a:pPr>
            <a:r>
              <a:rPr lang="en-US" altLang="en-US" b="1"/>
              <a:t>usecols</a:t>
            </a:r>
            <a:r>
              <a:rPr lang="en-US" altLang="en-US"/>
              <a:t>: which columns to read, from List -&gt; </a:t>
            </a:r>
            <a:br>
              <a:rPr lang="hu-HU" altLang="en-US"/>
            </a:br>
            <a:r>
              <a:rPr lang="en-US" altLang="en-US" i="1"/>
              <a:t>usecols = columnlist</a:t>
            </a:r>
          </a:p>
          <a:p>
            <a:pPr lvl="1">
              <a:defRPr/>
            </a:pPr>
            <a:r>
              <a:rPr lang="en-US" altLang="en-US" b="1"/>
              <a:t>converters</a:t>
            </a:r>
            <a:r>
              <a:rPr lang="en-US" altLang="en-US"/>
              <a:t>: </a:t>
            </a:r>
            <a:r>
              <a:rPr lang="hu-HU" altLang="en-US"/>
              <a:t>any</a:t>
            </a:r>
            <a:r>
              <a:rPr lang="en-US" altLang="en-US"/>
              <a:t> columns can be </a:t>
            </a:r>
            <a:r>
              <a:rPr lang="hu-HU" altLang="en-US"/>
              <a:t>modified</a:t>
            </a:r>
            <a:r>
              <a:rPr lang="en-US" altLang="en-US"/>
              <a:t>, e.g. </a:t>
            </a:r>
            <a:r>
              <a:rPr lang="hu-HU" altLang="en-US"/>
              <a:t>converting </a:t>
            </a:r>
            <a:r>
              <a:rPr lang="en-US" altLang="en-US"/>
              <a:t>into text if there are numeric codes starting with zero</a:t>
            </a:r>
            <a:r>
              <a:rPr lang="hu-HU" altLang="en-US"/>
              <a:t>, or replacing substrings</a:t>
            </a:r>
            <a:r>
              <a:rPr lang="en-US" altLang="en-US"/>
              <a:t> -&gt; </a:t>
            </a:r>
            <a:br>
              <a:rPr lang="hu-HU" altLang="en-US"/>
            </a:br>
            <a:r>
              <a:rPr lang="en-US" altLang="en-US" i="1"/>
              <a:t>converters = {</a:t>
            </a:r>
            <a:r>
              <a:rPr lang="hu-HU" altLang="en-US" i="1"/>
              <a:t> </a:t>
            </a:r>
            <a:r>
              <a:rPr lang="en-US" altLang="en-US" i="1"/>
              <a:t>'</a:t>
            </a:r>
            <a:r>
              <a:rPr lang="hu-HU" altLang="en-US" i="1"/>
              <a:t>column name</a:t>
            </a:r>
            <a:r>
              <a:rPr lang="en-US" altLang="en-US" i="1"/>
              <a:t>': </a:t>
            </a:r>
            <a:r>
              <a:rPr lang="en-US" altLang="en-US" b="1" i="1"/>
              <a:t>lambda</a:t>
            </a:r>
            <a:r>
              <a:rPr lang="en-US" altLang="en-US" i="1"/>
              <a:t> x: str(x)</a:t>
            </a:r>
            <a:r>
              <a:rPr lang="hu-HU" altLang="en-US" i="1"/>
              <a:t> </a:t>
            </a:r>
            <a:r>
              <a:rPr lang="en-US" altLang="en-US" i="1"/>
              <a:t>}</a:t>
            </a:r>
            <a:br>
              <a:rPr lang="hu-HU" altLang="en-US" i="1"/>
            </a:br>
            <a:r>
              <a:rPr lang="en-US" altLang="en-US" i="1"/>
              <a:t>converters = {</a:t>
            </a:r>
            <a:r>
              <a:rPr lang="hu-HU" altLang="en-US" i="1"/>
              <a:t> </a:t>
            </a:r>
            <a:r>
              <a:rPr lang="en-US" altLang="en-US" i="1"/>
              <a:t>'</a:t>
            </a:r>
            <a:r>
              <a:rPr lang="hu-HU" altLang="en-US" i="1"/>
              <a:t>column name</a:t>
            </a:r>
            <a:r>
              <a:rPr lang="en-US" altLang="en-US" i="1"/>
              <a:t>': </a:t>
            </a:r>
            <a:r>
              <a:rPr lang="en-US" altLang="en-US" b="1" i="1"/>
              <a:t>lambda</a:t>
            </a:r>
            <a:r>
              <a:rPr lang="en-US" altLang="en-US" i="1"/>
              <a:t> x: x</a:t>
            </a:r>
            <a:r>
              <a:rPr lang="hu-HU" altLang="en-US" i="1"/>
              <a:t>.replace(' ', '_'</a:t>
            </a:r>
            <a:r>
              <a:rPr lang="en-US" altLang="en-US" i="1"/>
              <a:t>)</a:t>
            </a:r>
            <a:r>
              <a:rPr lang="hu-HU" altLang="en-US" i="1"/>
              <a:t> </a:t>
            </a:r>
            <a:r>
              <a:rPr lang="en-US" altLang="en-US" i="1"/>
              <a:t>}</a:t>
            </a:r>
          </a:p>
        </p:txBody>
      </p:sp>
      <p:sp>
        <p:nvSpPr>
          <p:cNvPr id="95234" name="Title 1">
            <a:extLst>
              <a:ext uri="{FF2B5EF4-FFF2-40B4-BE49-F238E27FC236}">
                <a16:creationId xmlns:a16="http://schemas.microsoft.com/office/drawing/2014/main" id="{FE8FC933-F9BF-9605-6862-8AC8D923D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Reading CSV files with special parameters </a:t>
            </a:r>
          </a:p>
        </p:txBody>
      </p:sp>
      <p:graphicFrame>
        <p:nvGraphicFramePr>
          <p:cNvPr id="6" name="Táblázat 4">
            <a:extLst>
              <a:ext uri="{FF2B5EF4-FFF2-40B4-BE49-F238E27FC236}">
                <a16:creationId xmlns:a16="http://schemas.microsoft.com/office/drawing/2014/main" id="{E44238A2-2B5D-5498-1F74-DF20C0028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55596"/>
              </p:ext>
            </p:extLst>
          </p:nvPr>
        </p:nvGraphicFramePr>
        <p:xfrm>
          <a:off x="1200150" y="4472249"/>
          <a:ext cx="9305131" cy="2011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5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9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columnlist = ['Product', 'Customer', 'Date', 'Revenue']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rows_to_read =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converter_formula = { 'Date':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lambda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x: x.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replace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('-', '')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read data from csv file into a dataframe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df = pd.read_csv(basepath + '\\' + inputfolder + '\\' + inputfile, sep = ';', encoding = 'utf-8',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usecols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= columnlist,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nrows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= rows_to_read,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converters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= converter_formula 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5" marR="91435" marT="45662" marB="4566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ED4465F-FCC3-FEA0-488F-3D4DF5D65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083" y="1229643"/>
            <a:ext cx="2987299" cy="419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EF59B2-6100-2AD9-1B90-ED29F9DE8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948" y="1839179"/>
            <a:ext cx="3452908" cy="81422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02FA1FDC-16B8-283F-8836-4F19AB374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2641" y="1141641"/>
            <a:ext cx="10703241" cy="5527204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hu-HU" altLang="en-US" sz="1600"/>
              <a:t>Start new notebook</a:t>
            </a:r>
          </a:p>
          <a:p>
            <a:pPr>
              <a:defRPr/>
            </a:pPr>
            <a:r>
              <a:rPr lang="en-US" altLang="en-US" sz="1600"/>
              <a:t>When reading </a:t>
            </a:r>
            <a:r>
              <a:rPr lang="en-US" altLang="en-US" sz="1600" b="1"/>
              <a:t>large CSV</a:t>
            </a:r>
            <a:r>
              <a:rPr lang="hu-HU" altLang="en-US" sz="1600" b="1"/>
              <a:t> </a:t>
            </a:r>
            <a:r>
              <a:rPr lang="en-US" altLang="en-US" sz="1600" b="1"/>
              <a:t>files</a:t>
            </a:r>
            <a:r>
              <a:rPr lang="hu-HU" altLang="en-US" sz="1600" b="1"/>
              <a:t> with many millions of </a:t>
            </a:r>
            <a:br>
              <a:rPr lang="hu-HU" altLang="en-US" sz="1600" b="1"/>
            </a:br>
            <a:r>
              <a:rPr lang="hu-HU" altLang="en-US" sz="1600" b="1"/>
              <a:t>rows</a:t>
            </a:r>
            <a:r>
              <a:rPr lang="en-US" altLang="en-US" sz="1600"/>
              <a:t>, the memory may fill up and the </a:t>
            </a:r>
            <a:r>
              <a:rPr lang="hu-HU" altLang="en-US" sz="1600"/>
              <a:t>computer</a:t>
            </a:r>
            <a:r>
              <a:rPr lang="en-US" altLang="en-US" sz="1600"/>
              <a:t> freezes</a:t>
            </a:r>
          </a:p>
          <a:p>
            <a:pPr>
              <a:defRPr/>
            </a:pPr>
            <a:r>
              <a:rPr lang="en-US" altLang="en-US" sz="1600"/>
              <a:t>Therefore, we </a:t>
            </a:r>
            <a:r>
              <a:rPr lang="hu-HU" altLang="en-US" sz="1600"/>
              <a:t>can </a:t>
            </a:r>
            <a:r>
              <a:rPr lang="en-US" altLang="en-US" sz="1600"/>
              <a:t>read </a:t>
            </a:r>
            <a:r>
              <a:rPr lang="hu-HU" altLang="en-US" sz="1600"/>
              <a:t>the data </a:t>
            </a:r>
            <a:r>
              <a:rPr lang="en-US" altLang="en-US" sz="1600"/>
              <a:t>in smaller "</a:t>
            </a:r>
            <a:r>
              <a:rPr lang="hu-HU" altLang="en-US" sz="1600"/>
              <a:t>chunks</a:t>
            </a:r>
            <a:r>
              <a:rPr lang="en-US" altLang="en-US" sz="1600"/>
              <a:t>"</a:t>
            </a:r>
            <a:r>
              <a:rPr lang="hu-HU" altLang="en-US" sz="1600"/>
              <a:t> </a:t>
            </a:r>
            <a:r>
              <a:rPr lang="hu-HU" altLang="en-US" sz="1600" i="1"/>
              <a:t>(e.g. 5 million rows each)</a:t>
            </a:r>
            <a:endParaRPr lang="en-US" altLang="en-US" sz="1600" i="1"/>
          </a:p>
          <a:p>
            <a:pPr lvl="1">
              <a:defRPr/>
            </a:pPr>
            <a:r>
              <a:rPr lang="hu-HU" altLang="en-US" sz="1400" b="1">
                <a:ea typeface="+mn-ea"/>
                <a:cs typeface="+mn-cs"/>
              </a:rPr>
              <a:t>c</a:t>
            </a:r>
            <a:r>
              <a:rPr lang="en-US" altLang="en-US" sz="1400" b="1">
                <a:ea typeface="+mn-ea"/>
                <a:cs typeface="+mn-cs"/>
              </a:rPr>
              <a:t>hunksize</a:t>
            </a:r>
            <a:r>
              <a:rPr lang="en-US" altLang="en-US" sz="1400">
                <a:ea typeface="+mn-ea"/>
                <a:cs typeface="+mn-cs"/>
              </a:rPr>
              <a:t>: number of </a:t>
            </a:r>
            <a:r>
              <a:rPr lang="hu-HU" altLang="en-US" sz="1400">
                <a:ea typeface="+mn-ea"/>
                <a:cs typeface="+mn-cs"/>
              </a:rPr>
              <a:t>rows per chunk, </a:t>
            </a:r>
            <a:r>
              <a:rPr lang="hu-HU" altLang="en-US" sz="1400" b="1">
                <a:ea typeface="+mn-ea"/>
                <a:cs typeface="+mn-cs"/>
              </a:rPr>
              <a:t>iterator = True</a:t>
            </a:r>
            <a:r>
              <a:rPr lang="hu-HU" altLang="en-US" sz="1400">
                <a:ea typeface="+mn-ea"/>
                <a:cs typeface="+mn-cs"/>
              </a:rPr>
              <a:t>: to loop through the chunks</a:t>
            </a:r>
          </a:p>
          <a:p>
            <a:pPr>
              <a:defRPr/>
            </a:pPr>
            <a:r>
              <a:rPr lang="en-US" altLang="en-US" sz="1600"/>
              <a:t>The portions can </a:t>
            </a:r>
            <a:br>
              <a:rPr lang="hu-HU" altLang="en-US" sz="1600"/>
            </a:br>
            <a:r>
              <a:rPr lang="en-US" altLang="en-US" sz="1600"/>
              <a:t>be pre-filtered, </a:t>
            </a:r>
            <a:br>
              <a:rPr lang="hu-HU" altLang="en-US" sz="1600"/>
            </a:br>
            <a:r>
              <a:rPr lang="en-US" altLang="en-US" sz="1600"/>
              <a:t>then saved in a </a:t>
            </a:r>
            <a:br>
              <a:rPr lang="hu-HU" altLang="en-US" sz="1600"/>
            </a:br>
            <a:r>
              <a:rPr lang="en-US" altLang="en-US" sz="1600"/>
              <a:t>new, smaller </a:t>
            </a:r>
            <a:br>
              <a:rPr lang="hu-HU" altLang="en-US" sz="1600"/>
            </a:br>
            <a:r>
              <a:rPr lang="en-US" altLang="en-US" sz="1600"/>
              <a:t>CSV file</a:t>
            </a:r>
          </a:p>
          <a:p>
            <a:pPr>
              <a:defRPr/>
            </a:pPr>
            <a:endParaRPr lang="hu-HU" altLang="en-US" sz="1600" b="1"/>
          </a:p>
        </p:txBody>
      </p:sp>
      <p:sp>
        <p:nvSpPr>
          <p:cNvPr id="96258" name="Title 1">
            <a:extLst>
              <a:ext uri="{FF2B5EF4-FFF2-40B4-BE49-F238E27FC236}">
                <a16:creationId xmlns:a16="http://schemas.microsoft.com/office/drawing/2014/main" id="{F21F85D6-B3F6-5F51-88CF-53A6F467B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Reading large size CSV files (millions of rows) </a:t>
            </a:r>
          </a:p>
        </p:txBody>
      </p:sp>
      <p:graphicFrame>
        <p:nvGraphicFramePr>
          <p:cNvPr id="6" name="Táblázat 4">
            <a:extLst>
              <a:ext uri="{FF2B5EF4-FFF2-40B4-BE49-F238E27FC236}">
                <a16:creationId xmlns:a16="http://schemas.microsoft.com/office/drawing/2014/main" id="{D1BDA9D3-B118-9A1D-5C61-50DEB366B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27018"/>
              </p:ext>
            </p:extLst>
          </p:nvPr>
        </p:nvGraphicFramePr>
        <p:xfrm>
          <a:off x="2724670" y="2755521"/>
          <a:ext cx="8071658" cy="4023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columnlist = ['Product', 'Customer', 'Date', 'Revenue']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customerlist = ['ABC Travel', 'Artec']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inputfilepath = basepath + '\\' + inputfolder + '\\' + inputfile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newinputfilepath = basepath + '\\' + inputfolder + '\\' + newinputfile</a:t>
                      </a:r>
                    </a:p>
                  </a:txBody>
                  <a:tcPr marT="45663" marB="45663"/>
                </a:tc>
                <a:extLst>
                  <a:ext uri="{0D108BD9-81ED-4DB2-BD59-A6C34878D82A}">
                    <a16:rowId xmlns:a16="http://schemas.microsoft.com/office/drawing/2014/main" val="3762472308"/>
                  </a:ext>
                </a:extLst>
              </a:tr>
              <a:tr h="27881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# read csv in chunks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1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a:t>chunkrows</a:t>
                      </a: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 =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1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chunks</a:t>
                      </a: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 = pd.</a:t>
                      </a:r>
                      <a:r>
                        <a:rPr lang="hu-HU" sz="1200" b="1">
                          <a:latin typeface="Arial" pitchFamily="34" charset="0"/>
                          <a:cs typeface="Arial" pitchFamily="34" charset="0"/>
                        </a:rPr>
                        <a:t>read_csv</a:t>
                      </a: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(inputfilepath, sep = ';', encoding = 'utf-8', usecols = columnlist, </a:t>
                      </a:r>
                      <a:r>
                        <a:rPr lang="hu-HU" sz="1200" b="1">
                          <a:latin typeface="Arial" pitchFamily="34" charset="0"/>
                          <a:cs typeface="Arial" pitchFamily="34" charset="0"/>
                        </a:rPr>
                        <a:t>chunksize</a:t>
                      </a: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 = </a:t>
                      </a:r>
                      <a:r>
                        <a:rPr lang="hu-HU" sz="1200" b="1" kern="1200">
                          <a:solidFill>
                            <a:srgbClr val="C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chunkrows</a:t>
                      </a: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hu-HU" sz="1200" b="1">
                          <a:latin typeface="Arial" pitchFamily="34" charset="0"/>
                          <a:cs typeface="Arial" pitchFamily="34" charset="0"/>
                        </a:rPr>
                        <a:t>iterator</a:t>
                      </a: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200" b="1">
                          <a:latin typeface="Arial" pitchFamily="34" charset="0"/>
                          <a:cs typeface="Arial" pitchFamily="34" charset="0"/>
                        </a:rPr>
                        <a:t>= True</a:t>
                      </a: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2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i =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for </a:t>
                      </a:r>
                      <a:r>
                        <a:rPr lang="hu-HU" sz="1200" b="1"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 in </a:t>
                      </a:r>
                      <a:r>
                        <a:rPr lang="hu-HU" sz="1200" b="1" kern="1200">
                          <a:solidFill>
                            <a:srgbClr val="0070C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chunks</a:t>
                      </a: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    i +=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# filter column to values which are in the list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    df = df[ df['Customer'].isin(customerlist) ]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2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    # export data in a new, smaller CSV file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   </a:t>
                      </a:r>
                      <a:r>
                        <a:rPr lang="hu-HU" sz="1200" b="1">
                          <a:latin typeface="Arial" pitchFamily="34" charset="0"/>
                          <a:cs typeface="Arial" pitchFamily="34" charset="0"/>
                        </a:rPr>
                        <a:t> if i == 1: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        df.to_csv(newinputfilepath, index = False, encoding = 'utf-8', sep = ';')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hu-HU" sz="1200" b="1">
                          <a:latin typeface="Arial" pitchFamily="34" charset="0"/>
                          <a:cs typeface="Arial" pitchFamily="34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        # exporting to csv in </a:t>
                      </a:r>
                      <a:r>
                        <a:rPr lang="hu-HU" sz="1200" b="1">
                          <a:latin typeface="Arial" pitchFamily="34" charset="0"/>
                          <a:cs typeface="Arial" pitchFamily="34" charset="0"/>
                        </a:rPr>
                        <a:t>append mode, withour header row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        df.to_csv(newinputfilepath, </a:t>
                      </a:r>
                      <a:r>
                        <a:rPr lang="hu-HU" sz="1200" b="1">
                          <a:latin typeface="Arial" pitchFamily="34" charset="0"/>
                          <a:cs typeface="Arial" pitchFamily="34" charset="0"/>
                        </a:rPr>
                        <a:t>mode = 'a', header = False</a:t>
                      </a:r>
                      <a:r>
                        <a:rPr lang="hu-HU" sz="1200" b="0">
                          <a:latin typeface="Arial" pitchFamily="34" charset="0"/>
                          <a:cs typeface="Arial" pitchFamily="34" charset="0"/>
                        </a:rPr>
                        <a:t>, index = False, encoding = 'utf-8', sep = ';')</a:t>
                      </a:r>
                      <a:endParaRPr lang="hu-HU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63" marB="4566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57D65DC-7DC5-7E99-C28C-079938EEA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405" y="1281953"/>
            <a:ext cx="2941395" cy="3521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ACAC1E-7A70-F4C5-62BC-D7D72C34E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504" y="1809734"/>
            <a:ext cx="2903221" cy="651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A614CE2F-F7FC-1FDD-2F99-53B378024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2641" y="1141641"/>
            <a:ext cx="10703241" cy="55272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1800" i="1"/>
              <a:t>list</a:t>
            </a:r>
            <a:r>
              <a:rPr lang="hu-HU" altLang="en-US" sz="1800"/>
              <a:t>.</a:t>
            </a:r>
            <a:r>
              <a:rPr lang="hu-HU" altLang="en-US" sz="1800" b="1"/>
              <a:t>append</a:t>
            </a:r>
            <a:r>
              <a:rPr lang="hu-HU" altLang="en-US" sz="1800"/>
              <a:t>(…): </a:t>
            </a:r>
            <a:r>
              <a:rPr lang="en-US" altLang="en-US" sz="1800"/>
              <a:t>add a new element to the end of the </a:t>
            </a:r>
            <a:r>
              <a:rPr lang="hu-HU" altLang="en-US" sz="1800"/>
              <a:t>L</a:t>
            </a:r>
            <a:r>
              <a:rPr lang="en-US" altLang="en-US" sz="1800"/>
              <a:t>ist</a:t>
            </a:r>
            <a:endParaRPr lang="hu-HU" altLang="en-US" sz="1800"/>
          </a:p>
          <a:p>
            <a:r>
              <a:rPr lang="hu-HU" altLang="en-US" sz="1800" i="1"/>
              <a:t>list</a:t>
            </a:r>
            <a:r>
              <a:rPr lang="hu-HU" altLang="en-US" sz="1800"/>
              <a:t>.</a:t>
            </a:r>
            <a:r>
              <a:rPr lang="hu-HU" altLang="en-US" sz="1800" b="1"/>
              <a:t>insert</a:t>
            </a:r>
            <a:r>
              <a:rPr lang="hu-HU" altLang="en-US" sz="1800"/>
              <a:t>(</a:t>
            </a:r>
            <a:r>
              <a:rPr lang="hu-HU" altLang="en-US" sz="1800" i="1"/>
              <a:t>index</a:t>
            </a:r>
            <a:r>
              <a:rPr lang="hu-HU" altLang="en-US" sz="1800"/>
              <a:t>, …): </a:t>
            </a:r>
            <a:r>
              <a:rPr lang="en-US" altLang="en-US" sz="1800"/>
              <a:t>insert a new element at </a:t>
            </a:r>
            <a:r>
              <a:rPr lang="hu-HU" altLang="en-US" sz="1800"/>
              <a:t>the </a:t>
            </a:r>
            <a:r>
              <a:rPr lang="en-US" altLang="en-US" sz="1800"/>
              <a:t>given </a:t>
            </a:r>
            <a:r>
              <a:rPr lang="hu-HU" altLang="en-US" sz="1800"/>
              <a:t>position</a:t>
            </a:r>
          </a:p>
          <a:p>
            <a:r>
              <a:rPr lang="hu-HU" altLang="en-US" sz="1800" i="1"/>
              <a:t>list</a:t>
            </a:r>
            <a:r>
              <a:rPr lang="hu-HU" altLang="en-US" sz="1800"/>
              <a:t>.</a:t>
            </a:r>
            <a:r>
              <a:rPr lang="hu-HU" altLang="en-US" sz="1800" b="1"/>
              <a:t>remove</a:t>
            </a:r>
            <a:r>
              <a:rPr lang="hu-HU" altLang="en-US" sz="1800"/>
              <a:t>(…): </a:t>
            </a:r>
            <a:r>
              <a:rPr lang="en-US" altLang="en-US" sz="1800"/>
              <a:t>delete an element from the </a:t>
            </a:r>
            <a:r>
              <a:rPr lang="hu-HU" altLang="en-US" sz="1800"/>
              <a:t>L</a:t>
            </a:r>
            <a:r>
              <a:rPr lang="en-US" altLang="en-US" sz="1800"/>
              <a:t>ist</a:t>
            </a:r>
            <a:endParaRPr lang="hu-HU" altLang="en-US" sz="1800"/>
          </a:p>
          <a:p>
            <a:r>
              <a:rPr lang="hu-HU" altLang="en-US" sz="1800" i="1"/>
              <a:t>list</a:t>
            </a:r>
            <a:r>
              <a:rPr lang="hu-HU" altLang="en-US" sz="1800"/>
              <a:t>.</a:t>
            </a:r>
            <a:r>
              <a:rPr lang="hu-HU" altLang="en-US" sz="1800" b="1"/>
              <a:t>clear</a:t>
            </a:r>
            <a:r>
              <a:rPr lang="hu-HU" altLang="en-US" sz="1800"/>
              <a:t>(): </a:t>
            </a:r>
            <a:r>
              <a:rPr lang="en-US" altLang="en-US" sz="1800"/>
              <a:t>delete </a:t>
            </a:r>
            <a:r>
              <a:rPr lang="hu-HU" altLang="en-US" sz="1800"/>
              <a:t>ALL</a:t>
            </a:r>
            <a:r>
              <a:rPr lang="en-US" altLang="en-US" sz="1800"/>
              <a:t> element</a:t>
            </a:r>
            <a:r>
              <a:rPr lang="hu-HU" altLang="en-US" sz="1800"/>
              <a:t>s</a:t>
            </a:r>
            <a:r>
              <a:rPr lang="en-US" altLang="en-US" sz="1800"/>
              <a:t> from the </a:t>
            </a:r>
            <a:r>
              <a:rPr lang="hu-HU" altLang="en-US" sz="1800"/>
              <a:t>L</a:t>
            </a:r>
            <a:r>
              <a:rPr lang="en-US" altLang="en-US" sz="1800"/>
              <a:t>ist</a:t>
            </a:r>
            <a:endParaRPr lang="hu-HU" altLang="en-US" sz="2000"/>
          </a:p>
        </p:txBody>
      </p:sp>
      <p:sp>
        <p:nvSpPr>
          <p:cNvPr id="84994" name="Title 1">
            <a:extLst>
              <a:ext uri="{FF2B5EF4-FFF2-40B4-BE49-F238E27FC236}">
                <a16:creationId xmlns:a16="http://schemas.microsoft.com/office/drawing/2014/main" id="{3D64F096-7287-8C80-58C0-633AFFE80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800"/>
              <a:t>A</a:t>
            </a:r>
            <a:r>
              <a:rPr lang="en-US" altLang="en-US" sz="2800"/>
              <a:t>dding, modifying, deleting List items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65FF9791-A6FC-9DC6-1E13-14E6EC28D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629919"/>
              </p:ext>
            </p:extLst>
          </p:nvPr>
        </p:nvGraphicFramePr>
        <p:xfrm>
          <a:off x="2236788" y="2623474"/>
          <a:ext cx="7974012" cy="4114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29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names = ['Jack', 'Jill', 'Robert', 'Susan']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# add a new item to the end of the list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names.</a:t>
                      </a:r>
                      <a:r>
                        <a:rPr lang="hu-HU" sz="1500" b="1">
                          <a:latin typeface="Arial" pitchFamily="34" charset="0"/>
                          <a:cs typeface="Arial" pitchFamily="34" charset="0"/>
                        </a:rPr>
                        <a:t>append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('Peter')</a:t>
                      </a:r>
                      <a:endParaRPr lang="hu-HU" sz="15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9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names = ['Jack', 'Jill', 'Robert', 'Susan']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# insert a new item to a specific position of the list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names.</a:t>
                      </a:r>
                      <a:r>
                        <a:rPr lang="hu-HU" sz="1500" b="1">
                          <a:latin typeface="Arial" pitchFamily="34" charset="0"/>
                          <a:cs typeface="Arial" pitchFamily="34" charset="0"/>
                        </a:rPr>
                        <a:t>insert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(1, 'Peter')</a:t>
                      </a:r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9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names = ['Jack', 'Jill', 'Robert', 'Susan']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# remove item from list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names.</a:t>
                      </a:r>
                      <a:r>
                        <a:rPr lang="hu-HU" sz="1500" b="1">
                          <a:latin typeface="Arial" pitchFamily="34" charset="0"/>
                          <a:cs typeface="Arial" pitchFamily="34" charset="0"/>
                        </a:rPr>
                        <a:t>remove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('Jill')</a:t>
                      </a:r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9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names = ['Jack', 'Jill', 'Robert', 'Susan']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# remove all items from list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names.</a:t>
                      </a:r>
                      <a:r>
                        <a:rPr lang="hu-HU" sz="1500" b="1">
                          <a:latin typeface="Arial" pitchFamily="34" charset="0"/>
                          <a:cs typeface="Arial" pitchFamily="34" charset="0"/>
                        </a:rPr>
                        <a:t>clear</a:t>
                      </a:r>
                      <a:r>
                        <a:rPr lang="hu-HU" sz="1500" b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7196">
                <a:tc>
                  <a:txBody>
                    <a:bodyPr/>
                    <a:lstStyle/>
                    <a:p>
                      <a:pPr rtl="0" fontAlgn="base"/>
                      <a:r>
                        <a:rPr lang="hu-HU" sz="15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names1 = ['Jack', 'Jill', 'Robert', 'Susan']</a:t>
                      </a:r>
                    </a:p>
                    <a:p>
                      <a:pPr rtl="0" fontAlgn="base"/>
                      <a:r>
                        <a:rPr lang="hu-HU" sz="15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names2 = ['Peter', 'Eve']</a:t>
                      </a:r>
                    </a:p>
                    <a:p>
                      <a:pPr rtl="0" fontAlgn="base"/>
                      <a:r>
                        <a:rPr lang="hu-HU" sz="15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 concatenate lists</a:t>
                      </a:r>
                    </a:p>
                    <a:p>
                      <a:pPr rtl="0" fontAlgn="base"/>
                      <a:r>
                        <a:rPr lang="hu-HU" sz="15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names3 = names1 </a:t>
                      </a:r>
                      <a:r>
                        <a:rPr lang="hu-HU" sz="1500" b="1" kern="1200">
                          <a:solidFill>
                            <a:srgbClr val="6666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+</a:t>
                      </a:r>
                      <a:r>
                        <a:rPr lang="hu-HU" sz="15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names2</a:t>
                      </a:r>
                      <a:endParaRPr lang="en-US" sz="1500" b="0" kern="120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E9485805-CDB8-6FF0-D1EF-7994FC877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b="1">
                <a:solidFill>
                  <a:srgbClr val="2BB10B"/>
                </a:solidFill>
              </a:rPr>
              <a:t>for</a:t>
            </a:r>
            <a:r>
              <a:rPr lang="hu-HU" altLang="en-US"/>
              <a:t> </a:t>
            </a:r>
            <a:r>
              <a:rPr lang="hu-HU" altLang="en-US" i="1"/>
              <a:t>…variable…</a:t>
            </a:r>
            <a:r>
              <a:rPr lang="hu-HU" altLang="en-US"/>
              <a:t> </a:t>
            </a:r>
            <a:r>
              <a:rPr lang="hu-HU" altLang="en-US" b="1">
                <a:solidFill>
                  <a:srgbClr val="2BB10B"/>
                </a:solidFill>
              </a:rPr>
              <a:t>in</a:t>
            </a:r>
            <a:r>
              <a:rPr lang="hu-HU" altLang="en-US"/>
              <a:t> </a:t>
            </a:r>
            <a:r>
              <a:rPr lang="hu-HU" altLang="en-US" i="1"/>
              <a:t>list</a:t>
            </a:r>
            <a:r>
              <a:rPr lang="hu-HU" altLang="en-US"/>
              <a:t>: do an action on each element in the List</a:t>
            </a:r>
          </a:p>
          <a:p>
            <a:r>
              <a:rPr lang="hu-HU" altLang="en-US" b="1">
                <a:solidFill>
                  <a:srgbClr val="2BB10B"/>
                </a:solidFill>
              </a:rPr>
              <a:t>for</a:t>
            </a:r>
            <a:r>
              <a:rPr lang="hu-HU" altLang="en-US"/>
              <a:t> i </a:t>
            </a:r>
            <a:r>
              <a:rPr lang="hu-HU" altLang="en-US" b="1">
                <a:solidFill>
                  <a:srgbClr val="2BB10B"/>
                </a:solidFill>
              </a:rPr>
              <a:t>in</a:t>
            </a:r>
            <a:r>
              <a:rPr lang="hu-HU" altLang="en-US"/>
              <a:t> </a:t>
            </a:r>
            <a:r>
              <a:rPr lang="hu-HU" altLang="en-US" b="1"/>
              <a:t>range</a:t>
            </a:r>
            <a:r>
              <a:rPr lang="hu-HU" altLang="en-US"/>
              <a:t>( </a:t>
            </a:r>
            <a:r>
              <a:rPr lang="hu-HU" altLang="en-US" b="1"/>
              <a:t>len</a:t>
            </a:r>
            <a:r>
              <a:rPr lang="hu-HU" altLang="en-US"/>
              <a:t>(</a:t>
            </a:r>
            <a:r>
              <a:rPr lang="hu-HU" altLang="en-US" i="1"/>
              <a:t>list</a:t>
            </a:r>
            <a:r>
              <a:rPr lang="hu-HU" altLang="en-US"/>
              <a:t>) ): the same, but with looping through the index</a:t>
            </a:r>
          </a:p>
        </p:txBody>
      </p:sp>
      <p:sp>
        <p:nvSpPr>
          <p:cNvPr id="86018" name="Title 1">
            <a:extLst>
              <a:ext uri="{FF2B5EF4-FFF2-40B4-BE49-F238E27FC236}">
                <a16:creationId xmlns:a16="http://schemas.microsoft.com/office/drawing/2014/main" id="{A823D9E2-6672-3143-6423-D57809CE0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Looping through List elements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6AFDA1C9-2A01-42C8-B396-A8571916F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23466"/>
              </p:ext>
            </p:extLst>
          </p:nvPr>
        </p:nvGraphicFramePr>
        <p:xfrm>
          <a:off x="2236788" y="2962275"/>
          <a:ext cx="7974012" cy="311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5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names = ['Jack', 'Jill', 'Robert', 'Susan']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loop through list items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for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name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names: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  print(name)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89" marB="456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5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names = ['Jack', 'Jill', 'Robert', 'Susan']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loop through list items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i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range(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len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(names) 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  print(names[i])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89" marB="4568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AF0E4C14-428C-4013-D3D9-CE58958FB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000" i="1"/>
              <a:t>list</a:t>
            </a:r>
            <a:r>
              <a:rPr lang="hu-HU" altLang="en-US" sz="2000" b="1"/>
              <a:t>[</a:t>
            </a:r>
            <a:r>
              <a:rPr lang="hu-HU" altLang="en-US" sz="2000" i="1"/>
              <a:t>index</a:t>
            </a:r>
            <a:r>
              <a:rPr lang="hu-HU" altLang="en-US" sz="2000" b="1"/>
              <a:t>]</a:t>
            </a:r>
            <a:r>
              <a:rPr lang="hu-HU" altLang="en-US" sz="2000"/>
              <a:t>: The element in the List at the given position </a:t>
            </a:r>
            <a:br>
              <a:rPr lang="hu-HU" altLang="en-US" sz="2000"/>
            </a:br>
            <a:r>
              <a:rPr lang="hu-HU" altLang="en-US" sz="2000"/>
              <a:t>(index </a:t>
            </a:r>
            <a:r>
              <a:rPr lang="hu-HU" altLang="en-US" sz="2000" b="1" u="sng"/>
              <a:t>starts from 0</a:t>
            </a:r>
            <a:r>
              <a:rPr lang="hu-HU" altLang="en-US" sz="2000"/>
              <a:t>)</a:t>
            </a:r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endParaRPr lang="hu-HU" altLang="en-US" sz="2000"/>
          </a:p>
          <a:p>
            <a:r>
              <a:rPr lang="en-US" altLang="en-US" sz="2000"/>
              <a:t>with </a:t>
            </a:r>
            <a:r>
              <a:rPr lang="hu-HU" altLang="en-US" sz="2000"/>
              <a:t>IF</a:t>
            </a:r>
            <a:r>
              <a:rPr lang="en-US" altLang="en-US" sz="2000"/>
              <a:t> we can check </a:t>
            </a:r>
            <a:r>
              <a:rPr lang="en-US" altLang="en-US" sz="2000" b="1"/>
              <a:t>if a value is in </a:t>
            </a:r>
            <a:r>
              <a:rPr lang="en-US" altLang="en-US" sz="2000"/>
              <a:t>the </a:t>
            </a:r>
            <a:r>
              <a:rPr lang="hu-HU" altLang="en-US" sz="2000"/>
              <a:t>L</a:t>
            </a:r>
            <a:r>
              <a:rPr lang="en-US" altLang="en-US" sz="2000"/>
              <a:t>ist</a:t>
            </a:r>
          </a:p>
        </p:txBody>
      </p:sp>
      <p:sp>
        <p:nvSpPr>
          <p:cNvPr id="87042" name="Title 1">
            <a:extLst>
              <a:ext uri="{FF2B5EF4-FFF2-40B4-BE49-F238E27FC236}">
                <a16:creationId xmlns:a16="http://schemas.microsoft.com/office/drawing/2014/main" id="{ED88EDBC-F982-EC91-B717-9DBB47450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Specific elements in a List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278FD415-80EE-622E-AE5B-CC0057174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1016"/>
              </p:ext>
            </p:extLst>
          </p:nvPr>
        </p:nvGraphicFramePr>
        <p:xfrm>
          <a:off x="2238375" y="2703346"/>
          <a:ext cx="8053388" cy="1828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names = ['Jack', 'Jill', 'Robert', 'Susan']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first item of list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names</a:t>
                      </a:r>
                      <a:r>
                        <a:rPr lang="hu-HU" sz="18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[0]</a:t>
                      </a:r>
                      <a:endParaRPr lang="hu-HU" sz="18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19" marR="91419" marT="45572" marB="455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names = ['Jack', 'Jill', 'Robert', 'Susan']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last item of list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names</a:t>
                      </a:r>
                      <a:r>
                        <a:rPr lang="hu-HU" sz="18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[-1]</a:t>
                      </a:r>
                    </a:p>
                  </a:txBody>
                  <a:tcPr marL="91419" marR="91419" marT="45572" marB="455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áblázat 4">
            <a:extLst>
              <a:ext uri="{FF2B5EF4-FFF2-40B4-BE49-F238E27FC236}">
                <a16:creationId xmlns:a16="http://schemas.microsoft.com/office/drawing/2014/main" id="{4140EEA8-7E46-0B8B-FAFE-741307B9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01013"/>
              </p:ext>
            </p:extLst>
          </p:nvPr>
        </p:nvGraphicFramePr>
        <p:xfrm>
          <a:off x="2238375" y="5063550"/>
          <a:ext cx="8053388" cy="173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31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names = ['Jack', 'Jill', 'Robert', 'Susan']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= 'Jill'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if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800" b="1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names: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   print('In the list')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   print('Not in the list')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5" marR="91435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7058" name="Csoportba foglalás 1">
            <a:extLst>
              <a:ext uri="{FF2B5EF4-FFF2-40B4-BE49-F238E27FC236}">
                <a16:creationId xmlns:a16="http://schemas.microsoft.com/office/drawing/2014/main" id="{36B01438-2BC2-C390-BF8A-55599D89CA85}"/>
              </a:ext>
            </a:extLst>
          </p:cNvPr>
          <p:cNvGrpSpPr>
            <a:grpSpLocks/>
          </p:cNvGrpSpPr>
          <p:nvPr/>
        </p:nvGrpSpPr>
        <p:grpSpPr bwMode="auto">
          <a:xfrm>
            <a:off x="3463925" y="1839913"/>
            <a:ext cx="4851400" cy="714870"/>
            <a:chOff x="1487144" y="5581298"/>
            <a:chExt cx="4851178" cy="715137"/>
          </a:xfrm>
        </p:grpSpPr>
        <p:pic>
          <p:nvPicPr>
            <p:cNvPr id="3" name="Kép 2">
              <a:extLst>
                <a:ext uri="{FF2B5EF4-FFF2-40B4-BE49-F238E27FC236}">
                  <a16:creationId xmlns:a16="http://schemas.microsoft.com/office/drawing/2014/main" id="{AD2CB82A-BAB3-6031-E175-A5AA61FB5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872" y="5581298"/>
              <a:ext cx="3276450" cy="43831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7060" name="Szövegdoboz 4">
              <a:extLst>
                <a:ext uri="{FF2B5EF4-FFF2-40B4-BE49-F238E27FC236}">
                  <a16:creationId xmlns:a16="http://schemas.microsoft.com/office/drawing/2014/main" id="{86776E73-CB24-1780-FDB1-CEF207752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7144" y="5988543"/>
              <a:ext cx="4374716" cy="307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hu-HU" altLang="hu-HU" b="1">
                  <a:solidFill>
                    <a:srgbClr val="FF0000"/>
                  </a:solidFill>
                </a:rPr>
                <a:t>INDEX:		0        1	       2	        3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6C3B9432-84C3-4F9F-4E3F-FD12863F93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i="1"/>
              <a:t>string</a:t>
            </a:r>
            <a:r>
              <a:rPr lang="hu-HU" altLang="en-US" b="1"/>
              <a:t>.split(</a:t>
            </a:r>
            <a:r>
              <a:rPr lang="hu-HU" altLang="en-US" i="1"/>
              <a:t>separator</a:t>
            </a:r>
            <a:r>
              <a:rPr lang="hu-HU" altLang="en-US" b="1"/>
              <a:t>)</a:t>
            </a:r>
            <a:r>
              <a:rPr lang="hu-HU" altLang="en-US"/>
              <a:t>: </a:t>
            </a:r>
            <a:r>
              <a:rPr lang="en-US" altLang="en-US"/>
              <a:t>splitting</a:t>
            </a:r>
            <a:r>
              <a:rPr lang="hu-HU" altLang="en-US"/>
              <a:t> text</a:t>
            </a:r>
            <a:r>
              <a:rPr lang="en-US" altLang="en-US"/>
              <a:t> along a given separator (</a:t>
            </a:r>
            <a:r>
              <a:rPr lang="hu-HU" altLang="en-US"/>
              <a:t>the </a:t>
            </a:r>
            <a:r>
              <a:rPr lang="en-US" altLang="en-US"/>
              <a:t>result </a:t>
            </a:r>
            <a:r>
              <a:rPr lang="hu-HU" altLang="en-US"/>
              <a:t>is</a:t>
            </a:r>
            <a:r>
              <a:rPr lang="en-US" altLang="en-US"/>
              <a:t> a </a:t>
            </a:r>
            <a:r>
              <a:rPr lang="hu-HU" altLang="en-US"/>
              <a:t>L</a:t>
            </a:r>
            <a:r>
              <a:rPr lang="en-US" altLang="en-US"/>
              <a:t>ist)</a:t>
            </a:r>
          </a:p>
          <a:p>
            <a:pPr lvl="1"/>
            <a:r>
              <a:rPr lang="en-US" altLang="en-US" sz="1800"/>
              <a:t>If there is no separator, it </a:t>
            </a:r>
            <a:r>
              <a:rPr lang="hu-HU" altLang="en-US" sz="1800"/>
              <a:t>will be </a:t>
            </a:r>
            <a:r>
              <a:rPr lang="en-US" altLang="en-US" sz="1800"/>
              <a:t>a </a:t>
            </a:r>
            <a:r>
              <a:rPr lang="hu-HU" altLang="en-US" sz="1800"/>
              <a:t>SPACE</a:t>
            </a:r>
          </a:p>
          <a:p>
            <a:r>
              <a:rPr lang="hu-HU" altLang="en-US"/>
              <a:t>We can refer to any split piece by its </a:t>
            </a:r>
            <a:r>
              <a:rPr lang="hu-HU" altLang="en-US" b="1"/>
              <a:t>index</a:t>
            </a:r>
            <a:r>
              <a:rPr lang="hu-HU" altLang="en-US"/>
              <a:t>, e.g. [0]</a:t>
            </a:r>
            <a:endParaRPr lang="en-US" altLang="en-US"/>
          </a:p>
        </p:txBody>
      </p:sp>
      <p:sp>
        <p:nvSpPr>
          <p:cNvPr id="88066" name="Title 1">
            <a:extLst>
              <a:ext uri="{FF2B5EF4-FFF2-40B4-BE49-F238E27FC236}">
                <a16:creationId xmlns:a16="http://schemas.microsoft.com/office/drawing/2014/main" id="{8CA05157-3BD0-499A-8250-D626FC222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/>
              <a:t>Splitting texts to List</a:t>
            </a:r>
            <a:endParaRPr lang="en-US" altLang="en-US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E359633B-0CAA-4719-C9FA-6EAFEB468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456881"/>
              </p:ext>
            </p:extLst>
          </p:nvPr>
        </p:nvGraphicFramePr>
        <p:xfrm>
          <a:off x="2220913" y="2871788"/>
          <a:ext cx="8064500" cy="3092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86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a = '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0/M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rc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202</a:t>
                      </a: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0'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a.</a:t>
                      </a:r>
                      <a:r>
                        <a:rPr lang="pt-BR" sz="1700" b="1">
                          <a:latin typeface="Arial" pitchFamily="34" charset="0"/>
                          <a:cs typeface="Arial" pitchFamily="34" charset="0"/>
                        </a:rPr>
                        <a:t>split</a:t>
                      </a:r>
                      <a:r>
                        <a:rPr lang="pt-BR" sz="1700" b="0">
                          <a:latin typeface="Arial" pitchFamily="34" charset="0"/>
                          <a:cs typeface="Arial" pitchFamily="34" charset="0"/>
                        </a:rPr>
                        <a:t>('/')</a:t>
                      </a:r>
                      <a:endParaRPr lang="hu-HU" sz="17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7" marR="91427" marT="45674" marB="456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a = '  aa   bb   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a.</a:t>
                      </a:r>
                      <a:r>
                        <a:rPr lang="en-US" sz="1700" b="1">
                          <a:latin typeface="Arial" pitchFamily="34" charset="0"/>
                          <a:cs typeface="Arial" pitchFamily="34" charset="0"/>
                        </a:rPr>
                        <a:t>split</a:t>
                      </a:r>
                      <a:r>
                        <a:rPr lang="en-US" sz="1700" b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    # it will remove the empty items</a:t>
                      </a:r>
                    </a:p>
                  </a:txBody>
                  <a:tcPr marL="91427" marR="91427" marT="45674" marB="4567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a = 'Jill Susan Smith'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first item of split pieces' list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a.split()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[0]</a:t>
                      </a:r>
                    </a:p>
                  </a:txBody>
                  <a:tcPr marL="91427" marR="91427" marT="45674" marB="4567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0911" name="Picture 7">
            <a:extLst>
              <a:ext uri="{FF2B5EF4-FFF2-40B4-BE49-F238E27FC236}">
                <a16:creationId xmlns:a16="http://schemas.microsoft.com/office/drawing/2014/main" id="{4D768074-E09D-A064-73A8-787A39F93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31903" t="60402" r="12484" b="3670"/>
          <a:stretch/>
        </p:blipFill>
        <p:spPr bwMode="auto">
          <a:xfrm>
            <a:off x="8648701" y="4359875"/>
            <a:ext cx="1400175" cy="35718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F3BC6E-1FB3-389B-268F-D42EA9BEB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987" y="3544188"/>
            <a:ext cx="1950889" cy="320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90E8D-1700-BE66-29DB-5DB4934C8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741" y="5485399"/>
            <a:ext cx="640135" cy="281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86451742-79FB-F47E-CB96-73D562080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i="1"/>
              <a:t>separator</a:t>
            </a:r>
            <a:r>
              <a:rPr lang="hu-HU" altLang="en-US"/>
              <a:t>.</a:t>
            </a:r>
            <a:r>
              <a:rPr lang="hu-HU" altLang="en-US" b="1"/>
              <a:t>join(</a:t>
            </a:r>
            <a:r>
              <a:rPr lang="hu-HU" altLang="en-US" i="1"/>
              <a:t>list</a:t>
            </a:r>
            <a:r>
              <a:rPr lang="hu-HU" altLang="en-US" b="1"/>
              <a:t>)</a:t>
            </a:r>
            <a:r>
              <a:rPr lang="hu-HU" altLang="en-US"/>
              <a:t>: concatenates items with a given separator</a:t>
            </a:r>
            <a:endParaRPr lang="hu-HU" altLang="en-US" b="1"/>
          </a:p>
          <a:p>
            <a:r>
              <a:rPr lang="en-US" altLang="en-US"/>
              <a:t>Since </a:t>
            </a:r>
            <a:r>
              <a:rPr lang="hu-HU" altLang="en-US"/>
              <a:t>"join" has</a:t>
            </a:r>
            <a:r>
              <a:rPr lang="en-US" altLang="en-US"/>
              <a:t> only 1 parameter, we use a </a:t>
            </a:r>
            <a:r>
              <a:rPr lang="hu-HU" altLang="en-US"/>
              <a:t>L</a:t>
            </a:r>
            <a:r>
              <a:rPr lang="en-US" altLang="en-US"/>
              <a:t>ist</a:t>
            </a:r>
            <a:endParaRPr lang="hu-HU" altLang="en-US"/>
          </a:p>
          <a:p>
            <a:endParaRPr lang="hu-HU" altLang="en-US"/>
          </a:p>
          <a:p>
            <a:r>
              <a:rPr lang="hu-HU" altLang="en-US"/>
              <a:t>We can </a:t>
            </a:r>
            <a:r>
              <a:rPr lang="hu-HU" altLang="en-US" b="1"/>
              <a:t>trim</a:t>
            </a:r>
            <a:r>
              <a:rPr lang="hu-HU" altLang="en-US"/>
              <a:t> texts by splitting and joining them, it will remove the </a:t>
            </a:r>
            <a:r>
              <a:rPr lang="hu-HU" altLang="en-US" b="1"/>
              <a:t>extra spaces between words </a:t>
            </a:r>
            <a:r>
              <a:rPr lang="hu-HU" altLang="en-US"/>
              <a:t>as well</a:t>
            </a:r>
            <a:endParaRPr lang="en-US" altLang="en-US"/>
          </a:p>
        </p:txBody>
      </p:sp>
      <p:sp>
        <p:nvSpPr>
          <p:cNvPr id="89090" name="Title 1">
            <a:extLst>
              <a:ext uri="{FF2B5EF4-FFF2-40B4-BE49-F238E27FC236}">
                <a16:creationId xmlns:a16="http://schemas.microsoft.com/office/drawing/2014/main" id="{ECEA97C7-C34C-6990-82AE-E9DBB5B65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Concatenating </a:t>
            </a:r>
            <a:r>
              <a:rPr lang="hu-HU" altLang="en-US"/>
              <a:t>texts</a:t>
            </a:r>
            <a:r>
              <a:rPr lang="en-US" altLang="en-US"/>
              <a:t> from a List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5F4812AC-28E9-02CA-C6E6-AE46D8E8D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54480"/>
              </p:ext>
            </p:extLst>
          </p:nvPr>
        </p:nvGraphicFramePr>
        <p:xfrm>
          <a:off x="2306639" y="3648075"/>
          <a:ext cx="8035925" cy="2414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38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names = ['Jack', 'Jill', 'Robert', 'Susan']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'-'.join</a:t>
                      </a:r>
                      <a:r>
                        <a:rPr lang="hu-HU" sz="17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(names)</a:t>
                      </a:r>
                      <a:endParaRPr lang="hu-HU" sz="17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16" marR="91416" marT="45657" marB="4565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7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# full trim: remove all extra spaces from 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a = '  aa   bb   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' '.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join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(a.</a:t>
                      </a:r>
                      <a:r>
                        <a:rPr lang="hu-HU" sz="1700" b="1">
                          <a:latin typeface="Arial" pitchFamily="34" charset="0"/>
                          <a:cs typeface="Arial" pitchFamily="34" charset="0"/>
                        </a:rPr>
                        <a:t>split</a:t>
                      </a:r>
                      <a:r>
                        <a:rPr lang="hu-HU" sz="1700" b="0">
                          <a:latin typeface="Arial" pitchFamily="34" charset="0"/>
                          <a:cs typeface="Arial" pitchFamily="34" charset="0"/>
                        </a:rPr>
                        <a:t>())</a:t>
                      </a:r>
                    </a:p>
                  </a:txBody>
                  <a:tcPr marL="91416" marR="91416" marT="45657" marB="4565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C22DCE4-8BB7-C6A0-3C72-DF06BC769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222" y="4339577"/>
            <a:ext cx="2057578" cy="3124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42E821-C0A9-0E61-705D-DBBE22928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182" y="5607355"/>
            <a:ext cx="670618" cy="281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A0F7AC34-2C99-8D62-0FCA-D09214E5D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pd.to_numeric</a:t>
            </a:r>
            <a:r>
              <a:rPr lang="en-US"/>
              <a:t>(</a:t>
            </a:r>
            <a:r>
              <a:rPr lang="en-US" i="1"/>
              <a:t>list</a:t>
            </a:r>
            <a:r>
              <a:rPr lang="en-US"/>
              <a:t>, errors = 'coerce'): convert list items to numeric</a:t>
            </a:r>
          </a:p>
          <a:p>
            <a:pPr lvl="1"/>
            <a:r>
              <a:rPr lang="en-US" b="1"/>
              <a:t>errors = 'coerce'</a:t>
            </a:r>
            <a:r>
              <a:rPr lang="en-US"/>
              <a:t>: it will not show error at </a:t>
            </a:r>
            <a:br>
              <a:rPr lang="en-US"/>
            </a:br>
            <a:r>
              <a:rPr lang="en-US"/>
              <a:t>non-numeric items, and they will be NaN</a:t>
            </a:r>
          </a:p>
          <a:p>
            <a:r>
              <a:rPr lang="en-US" b="1"/>
              <a:t>Remove NaN items</a:t>
            </a:r>
            <a:r>
              <a:rPr lang="en-US"/>
              <a:t>: Check if the item is equal to </a:t>
            </a:r>
            <a:r>
              <a:rPr lang="en-US" u="sng"/>
              <a:t>itself</a:t>
            </a:r>
            <a:r>
              <a:rPr lang="en-US"/>
              <a:t>. If it is not, then it's a NaN value.</a:t>
            </a:r>
            <a:endParaRPr lang="hu-HU"/>
          </a:p>
          <a:p>
            <a:r>
              <a:rPr lang="hu-HU"/>
              <a:t>Shorthand to do FOR and IF together:</a:t>
            </a:r>
          </a:p>
          <a:p>
            <a:pPr lvl="1"/>
            <a:r>
              <a:rPr lang="en-US" sz="1800"/>
              <a:t>[ x </a:t>
            </a:r>
            <a:r>
              <a:rPr lang="en-US" sz="1800" b="1"/>
              <a:t>for</a:t>
            </a:r>
            <a:r>
              <a:rPr lang="en-US" sz="1800"/>
              <a:t> x </a:t>
            </a:r>
            <a:r>
              <a:rPr lang="en-US" sz="1800" b="1"/>
              <a:t>in</a:t>
            </a:r>
            <a:r>
              <a:rPr lang="en-US" sz="1800"/>
              <a:t> </a:t>
            </a:r>
            <a:r>
              <a:rPr lang="en-US" sz="1800" i="1"/>
              <a:t>list</a:t>
            </a:r>
            <a:r>
              <a:rPr lang="en-US" sz="1800"/>
              <a:t> </a:t>
            </a:r>
            <a:r>
              <a:rPr lang="en-US" sz="1800" b="1"/>
              <a:t>if</a:t>
            </a:r>
            <a:r>
              <a:rPr lang="en-US" sz="1800"/>
              <a:t> x == </a:t>
            </a:r>
            <a:r>
              <a:rPr lang="hu-HU" sz="1800"/>
              <a:t>……</a:t>
            </a:r>
            <a:r>
              <a:rPr lang="en-US" sz="1800"/>
              <a:t> ]</a:t>
            </a:r>
          </a:p>
          <a:p>
            <a:endParaRPr lang="hu-HU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F1370591-3C07-0311-A9BF-E116A3E5B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05600"/>
              </p:ext>
            </p:extLst>
          </p:nvPr>
        </p:nvGraphicFramePr>
        <p:xfrm>
          <a:off x="2236788" y="3429001"/>
          <a:ext cx="7974012" cy="3209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3742">
                <a:tc>
                  <a:txBody>
                    <a:bodyPr/>
                    <a:lstStyle/>
                    <a:p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pandas as pd</a:t>
                      </a:r>
                    </a:p>
                    <a:p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itemlist = [1, 2, 'Jack', 4]</a:t>
                      </a:r>
                    </a:p>
                    <a:p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itemlist = </a:t>
                      </a:r>
                      <a:r>
                        <a:rPr lang="hu-HU" sz="18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 </a:t>
                      </a:r>
                      <a:r>
                        <a:rPr lang="hu-HU" sz="18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pd.to_numeric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(itemlist, errors = 'coerce') )</a:t>
                      </a:r>
                    </a:p>
                    <a:p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itemlist</a:t>
                      </a:r>
                    </a:p>
                  </a:txBody>
                  <a:tcPr marT="45692" marB="456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6865">
                <a:tc>
                  <a:txBody>
                    <a:bodyPr/>
                    <a:lstStyle/>
                    <a:p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if list item is not equal to itself, it's NaN</a:t>
                      </a:r>
                      <a:endParaRPr lang="hu-HU" sz="1800" b="0" kern="120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print(itemlist[1] </a:t>
                      </a:r>
                      <a:r>
                        <a:rPr lang="en-US" sz="1600" b="1" kern="1200">
                          <a:solidFill>
                            <a:srgbClr val="6666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==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itemlist[1])</a:t>
                      </a:r>
                    </a:p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print(itemlist[2] </a:t>
                      </a:r>
                      <a:r>
                        <a:rPr lang="en-US" sz="1600" b="1" kern="1200">
                          <a:solidFill>
                            <a:srgbClr val="6666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==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itemlist[2])</a:t>
                      </a:r>
                      <a:endParaRPr lang="hu-HU" sz="1800" b="0" kern="120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692" marB="456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3742">
                <a:tc>
                  <a:txBody>
                    <a:bodyPr/>
                    <a:lstStyle/>
                    <a:p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 remove NaN items from list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(reduce list to items which are not NaN)</a:t>
                      </a:r>
                      <a:endParaRPr lang="hu-HU" sz="1800" b="0" kern="120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itemlist = [ x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x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itemlist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if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x </a:t>
                      </a:r>
                      <a:r>
                        <a:rPr lang="hu-HU" sz="1600" b="1" kern="1200">
                          <a:solidFill>
                            <a:srgbClr val="6666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==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x ]</a:t>
                      </a:r>
                    </a:p>
                    <a:p>
                      <a:r>
                        <a:rPr lang="hu-HU" sz="18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itemlist</a:t>
                      </a:r>
                    </a:p>
                  </a:txBody>
                  <a:tcPr marT="45692" marB="456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0124" name="Title 1">
            <a:extLst>
              <a:ext uri="{FF2B5EF4-FFF2-40B4-BE49-F238E27FC236}">
                <a16:creationId xmlns:a16="http://schemas.microsoft.com/office/drawing/2014/main" id="{36C15C33-652B-5D28-0C73-660F0160D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Removing </a:t>
            </a:r>
            <a:r>
              <a:rPr lang="hu-HU" altLang="en-US" sz="2800"/>
              <a:t>non-numeric items</a:t>
            </a:r>
            <a:r>
              <a:rPr lang="en-US" altLang="en-US" sz="2800"/>
              <a:t> from List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7A8D631-205F-B614-3E64-E6F04BB9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388" y="4195763"/>
            <a:ext cx="1962150" cy="3540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8DF5772-EF27-F9C6-B256-9806A3475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076" y="4948238"/>
            <a:ext cx="619125" cy="495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17CBF254-5557-5CD0-6DB5-01A9B4429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967153"/>
              </p:ext>
            </p:extLst>
          </p:nvPr>
        </p:nvGraphicFramePr>
        <p:xfrm>
          <a:off x="1916114" y="2841625"/>
          <a:ext cx="8601075" cy="300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2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# define function: 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which elements of the 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n-US" sz="1800" b="0">
                          <a:latin typeface="Arial" pitchFamily="34" charset="0"/>
                          <a:cs typeface="Arial" pitchFamily="34" charset="0"/>
                        </a:rPr>
                        <a:t>ists are missing from the other list</a:t>
                      </a:r>
                      <a:endParaRPr lang="hu-HU" sz="1800" b="1">
                        <a:solidFill>
                          <a:srgbClr val="2BB10B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def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800" b="1">
                          <a:solidFill>
                            <a:srgbClr val="3399FF"/>
                          </a:solidFill>
                          <a:latin typeface="Arial" pitchFamily="34" charset="0"/>
                          <a:cs typeface="Arial" pitchFamily="34" charset="0"/>
                        </a:rPr>
                        <a:t>listdiff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(list1, list2):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   difference = [i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i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list1 + list2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if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i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list1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i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u-HU" sz="1800" b="1" kern="1200">
                          <a:solidFill>
                            <a:srgbClr val="2BB10B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list2]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hu-HU" sz="1800" b="1">
                          <a:solidFill>
                            <a:srgbClr val="2BB10B"/>
                          </a:solidFill>
                          <a:latin typeface="Arial" pitchFamily="34" charset="0"/>
                          <a:cs typeface="Arial" pitchFamily="34" charset="0"/>
                        </a:rPr>
                        <a:t>return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 difference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8" marR="91438" marT="45638" marB="456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names1 = [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'Jack', 'Jill', 'Robert', 'Susan'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names2 = [</a:t>
                      </a:r>
                      <a:r>
                        <a:rPr lang="hu-HU" sz="18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'Jack', 'Joan', 'Peter', 'Susan'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800" b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differencelist = </a:t>
                      </a:r>
                      <a:r>
                        <a:rPr lang="hu-HU" sz="1800" b="1">
                          <a:solidFill>
                            <a:srgbClr val="3399FF"/>
                          </a:solidFill>
                          <a:latin typeface="Arial" pitchFamily="34" charset="0"/>
                          <a:cs typeface="Arial" pitchFamily="34" charset="0"/>
                        </a:rPr>
                        <a:t>listdiff</a:t>
                      </a: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(names1, names2)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>
                          <a:latin typeface="Arial" pitchFamily="34" charset="0"/>
                          <a:cs typeface="Arial" pitchFamily="34" charset="0"/>
                        </a:rPr>
                        <a:t>differencelist</a:t>
                      </a:r>
                      <a:endParaRPr lang="hu-HU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8" marR="91438" marT="45638" marB="456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zöveg helye 2">
            <a:extLst>
              <a:ext uri="{FF2B5EF4-FFF2-40B4-BE49-F238E27FC236}">
                <a16:creationId xmlns:a16="http://schemas.microsoft.com/office/drawing/2014/main" id="{DC99C81A-1586-DF50-2882-272F022FC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want to tell the </a:t>
            </a:r>
            <a:r>
              <a:rPr lang="en-US" b="1"/>
              <a:t>difference between 2 Lists</a:t>
            </a:r>
            <a:r>
              <a:rPr lang="en-US"/>
              <a:t>, i.e. which elements of the two Lists are missing from the other list, </a:t>
            </a:r>
            <a:br>
              <a:rPr lang="hu-HU"/>
            </a:br>
            <a:r>
              <a:rPr lang="en-US"/>
              <a:t>we can create a function for it</a:t>
            </a:r>
          </a:p>
          <a:p>
            <a:endParaRPr lang="hu-HU"/>
          </a:p>
        </p:txBody>
      </p:sp>
      <p:sp>
        <p:nvSpPr>
          <p:cNvPr id="91147" name="Title 1">
            <a:extLst>
              <a:ext uri="{FF2B5EF4-FFF2-40B4-BE49-F238E27FC236}">
                <a16:creationId xmlns:a16="http://schemas.microsoft.com/office/drawing/2014/main" id="{CB4A207F-6ED6-06F8-1F0A-144265B3E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Finding the difference between Lists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36C4AA6-09E3-A4DD-33E0-E3AE09CEC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863" y="5407025"/>
            <a:ext cx="3325812" cy="3238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bix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>
          <a:noFill/>
        </a:ln>
      </a:spPr>
      <a:bodyPr/>
      <a:lstStyle>
        <a:defPPr algn="l">
          <a:defRPr sz="4000" dirty="0" err="1" smtClean="0">
            <a:solidFill>
              <a:srgbClr val="232323"/>
            </a:solidFill>
            <a:latin typeface="Hammersmith One" panose="02010703030501060504" pitchFamily="2" charset="-18"/>
            <a:ea typeface="Inter" panose="020B050203000000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ubix" id="{3E21685D-71D6-4CE3-AA14-494C15557657}" vid="{FD0B64FB-250E-44ED-80BC-D764BFBD6591}"/>
    </a:ext>
  </a:extLst>
</a:theme>
</file>

<file path=ppt/theme/theme2.xml><?xml version="1.0" encoding="utf-8"?>
<a:theme xmlns:a="http://schemas.openxmlformats.org/drawingml/2006/main" name="Cubix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>
          <a:noFill/>
        </a:ln>
      </a:spPr>
      <a:bodyPr/>
      <a:lstStyle>
        <a:defPPr algn="l">
          <a:defRPr sz="4000" dirty="0" err="1" smtClean="0">
            <a:solidFill>
              <a:srgbClr val="232323"/>
            </a:solidFill>
            <a:latin typeface="Hammersmith One" panose="02010703030501060504" pitchFamily="2" charset="-18"/>
            <a:ea typeface="Inter" panose="020B050203000000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ubix2" id="{FEACDB23-8A36-4B28-B0FA-391AEDEAAF00}" vid="{9A3C3F8B-0A52-4AF2-B943-19385BFD0ED0}"/>
    </a:ext>
  </a:ext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Cubix</Template>
  <TotalTime>150574</TotalTime>
  <Words>2839</Words>
  <Application>Microsoft Office PowerPoint</Application>
  <PresentationFormat>Szélesvásznú</PresentationFormat>
  <Paragraphs>301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Hammersmith One</vt:lpstr>
      <vt:lpstr>Inter</vt:lpstr>
      <vt:lpstr>Poppins</vt:lpstr>
      <vt:lpstr>Source Sans Pro</vt:lpstr>
      <vt:lpstr>Cubix</vt:lpstr>
      <vt:lpstr>Cubix2</vt:lpstr>
      <vt:lpstr>I/7. Using lists</vt:lpstr>
      <vt:lpstr>Creating Lists</vt:lpstr>
      <vt:lpstr>Adding, modifying, deleting List items</vt:lpstr>
      <vt:lpstr>Looping through List elements</vt:lpstr>
      <vt:lpstr>Specific elements in a List</vt:lpstr>
      <vt:lpstr>Splitting texts to List</vt:lpstr>
      <vt:lpstr>Concatenating texts from a List</vt:lpstr>
      <vt:lpstr>Removing non-numeric items from List</vt:lpstr>
      <vt:lpstr>Finding the difference between Lists</vt:lpstr>
      <vt:lpstr>Deleting variables, Lists, etc. from memory</vt:lpstr>
      <vt:lpstr>I/8. Data Analysis, Data Transformation AND Data Cleaning with Pandas II.</vt:lpstr>
      <vt:lpstr>Simplifying our code with Lists</vt:lpstr>
      <vt:lpstr>Reading data from Excel files into a Dataframe</vt:lpstr>
      <vt:lpstr>Delete rows or columns with empty values</vt:lpstr>
      <vt:lpstr>Handling columns with the same header</vt:lpstr>
      <vt:lpstr>Filtering Dataframe columns based on text</vt:lpstr>
      <vt:lpstr>Adding column or row values to List</vt:lpstr>
      <vt:lpstr>Filtering Dataframe columns with a List</vt:lpstr>
      <vt:lpstr>Merging two Dataframes to look up values</vt:lpstr>
      <vt:lpstr>Reading CSV files with special parameters </vt:lpstr>
      <vt:lpstr>Reading large size CSV files (millions of rows)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NOTEBOOK</dc:creator>
  <cp:lastModifiedBy>SZABOLCS JOBBAGY</cp:lastModifiedBy>
  <cp:revision>1734</cp:revision>
  <dcterms:created xsi:type="dcterms:W3CDTF">2006-11-01T14:11:05Z</dcterms:created>
  <dcterms:modified xsi:type="dcterms:W3CDTF">2023-11-15T19:42:35Z</dcterms:modified>
</cp:coreProperties>
</file>