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14" r:id="rId1"/>
    <p:sldMasterId id="2147485625" r:id="rId2"/>
  </p:sldMasterIdLst>
  <p:notesMasterIdLst>
    <p:notesMasterId r:id="rId24"/>
  </p:notesMasterIdLst>
  <p:handoutMasterIdLst>
    <p:handoutMasterId r:id="rId25"/>
  </p:handoutMasterIdLst>
  <p:sldIdLst>
    <p:sldId id="609" r:id="rId3"/>
    <p:sldId id="582" r:id="rId4"/>
    <p:sldId id="597" r:id="rId5"/>
    <p:sldId id="583" r:id="rId6"/>
    <p:sldId id="600" r:id="rId7"/>
    <p:sldId id="620" r:id="rId8"/>
    <p:sldId id="581" r:id="rId9"/>
    <p:sldId id="602" r:id="rId10"/>
    <p:sldId id="586" r:id="rId11"/>
    <p:sldId id="588" r:id="rId12"/>
    <p:sldId id="639" r:id="rId13"/>
    <p:sldId id="590" r:id="rId14"/>
    <p:sldId id="640" r:id="rId15"/>
    <p:sldId id="593" r:id="rId16"/>
    <p:sldId id="624" r:id="rId17"/>
    <p:sldId id="625" r:id="rId18"/>
    <p:sldId id="623" r:id="rId19"/>
    <p:sldId id="641" r:id="rId20"/>
    <p:sldId id="645" r:id="rId21"/>
    <p:sldId id="601" r:id="rId22"/>
    <p:sldId id="592" r:id="rId23"/>
  </p:sldIdLst>
  <p:sldSz cx="12192000" cy="6858000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99FF"/>
    <a:srgbClr val="2BB10B"/>
    <a:srgbClr val="D8DC24"/>
    <a:srgbClr val="91F779"/>
    <a:srgbClr val="B4DCEA"/>
    <a:srgbClr val="CC0000"/>
    <a:srgbClr val="B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95322" autoAdjust="0"/>
  </p:normalViewPr>
  <p:slideViewPr>
    <p:cSldViewPr snapToGrid="0">
      <p:cViewPr varScale="1">
        <p:scale>
          <a:sx n="101" d="100"/>
          <a:sy n="101" d="100"/>
        </p:scale>
        <p:origin x="192" y="102"/>
      </p:cViewPr>
      <p:guideLst>
        <p:guide orient="horz" pos="1540"/>
        <p:guide pos="3840"/>
      </p:guideLst>
    </p:cSldViewPr>
  </p:slideViewPr>
  <p:outlineViewPr>
    <p:cViewPr>
      <p:scale>
        <a:sx n="33" d="100"/>
        <a:sy n="33" d="100"/>
      </p:scale>
      <p:origin x="0" y="-103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796" y="-114"/>
      </p:cViewPr>
      <p:guideLst>
        <p:guide orient="horz" pos="312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94E7FD-1C77-F324-9203-84D154D24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57227A-D918-8A39-5C84-AD3FB1C7DB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53DB368-7936-9BDE-2DE5-D60583D72B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47BEC5F-8C42-73E7-FF4C-FE7994A677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6E26D-E190-412C-933B-1B5C7DDC555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FE0FCAF-A64F-BBE4-3BD4-8DF2B255C4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B7EC119-1AF2-183C-3A32-A9D408627C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E51CAD9-4B57-2F28-C494-A431C51C65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128BE34-B0AF-A681-3EBD-96715AF885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082EF34-E8DB-B696-4525-5B7B80C264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BDFC373-BEC7-8946-505A-9C8569736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4467B-50B1-49D0-8705-6917EF75A6F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3085080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none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25930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348343"/>
            <a:ext cx="11454675" cy="6531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097280"/>
            <a:ext cx="5384800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097280"/>
            <a:ext cx="5866675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242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323883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2873995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all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18974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281953"/>
            <a:ext cx="10703241" cy="538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6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3F6A8508-5A50-6E15-B27E-25EBFC5EFBE5}"/>
              </a:ext>
            </a:extLst>
          </p:cNvPr>
          <p:cNvSpPr/>
          <p:nvPr/>
        </p:nvSpPr>
        <p:spPr>
          <a:xfrm>
            <a:off x="574361" y="1105780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2733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90655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7204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0979666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6438834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723661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2519082"/>
            <a:ext cx="10363200" cy="324989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9825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8502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250707" cy="6836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28165"/>
            <a:ext cx="11250706" cy="5591736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sz="2000"/>
            </a:lvl1pPr>
            <a:lvl2pPr marL="285750" indent="-285750">
              <a:buFont typeface="Arial" panose="020B0604020202020204" pitchFamily="34" charset="0"/>
              <a:buChar char="•"/>
              <a:defRPr sz="1800"/>
            </a:lvl2pPr>
            <a:lvl3pPr>
              <a:defRPr sz="1400"/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  <a:lvl6pPr marL="285750" indent="-285750">
              <a:buFont typeface="Arial" panose="020B0604020202020204" pitchFamily="34" charset="0"/>
              <a:buChar char="•"/>
              <a:defRPr sz="1800"/>
            </a:lvl6pPr>
            <a:lvl7pPr marL="285750" indent="-285750">
              <a:buFont typeface="Courier New" panose="02070309020205020404" pitchFamily="49" charset="0"/>
              <a:buChar char="o"/>
              <a:defRPr sz="1800"/>
            </a:lvl7pPr>
            <a:lvl8pPr marL="720000" indent="-285750">
              <a:buFont typeface="Courier New" panose="02070309020205020404" pitchFamily="49" charset="0"/>
              <a:buChar char="o"/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80475EE-C350-4665-4B9B-58A47298C516}"/>
              </a:ext>
            </a:extLst>
          </p:cNvPr>
          <p:cNvSpPr/>
          <p:nvPr/>
        </p:nvSpPr>
        <p:spPr>
          <a:xfrm>
            <a:off x="609599" y="1029658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30A564D-FDD5-F694-8A40-C602EDEC14E0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25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2886242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69014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179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9356091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4876692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588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444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107919" cy="61165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63192"/>
            <a:ext cx="11107918" cy="5556709"/>
          </a:xfrm>
          <a:prstGeom prst="rect">
            <a:avLst/>
          </a:prstGeom>
        </p:spPr>
        <p:txBody>
          <a:bodyPr lIns="72000"/>
          <a:lstStyle>
            <a:lvl1pPr marL="285750" marR="0" indent="-285750" algn="l" rtl="0" eaLnBrk="1" hangingPunct="1">
              <a:lnSpc>
                <a:spcPct val="90000"/>
              </a:lnSpc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8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1pPr>
            <a:lvl2pPr marL="285750" marR="0" indent="-28575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6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2pPr>
            <a:lvl3pPr marL="285750" indent="-285750">
              <a:buFont typeface="Arial" panose="020B0604020202020204" pitchFamily="34" charset="0"/>
              <a:buChar char="•"/>
              <a:defRPr sz="1350">
                <a:latin typeface="Inter" panose="020B0502030000000004" pitchFamily="34" charset="0"/>
                <a:ea typeface="Inter" panose="020B0502030000000004" pitchFamily="34" charset="0"/>
              </a:defRPr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 marL="2857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marL="28575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D1"/>
              </a:buClr>
              <a:buFont typeface="Inter" panose="020B0502030000000004" pitchFamily="34" charset="0"/>
              <a:buChar char="›"/>
            </a:pPr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71645A7-0688-D76F-38BF-AE8C9A9A8383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5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E7BC478-81D7-BE0F-06B5-FDCC9A070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54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15" r:id="rId1"/>
    <p:sldLayoutId id="2147485616" r:id="rId2"/>
    <p:sldLayoutId id="2147485617" r:id="rId3"/>
    <p:sldLayoutId id="2147485618" r:id="rId4"/>
    <p:sldLayoutId id="2147485619" r:id="rId5"/>
    <p:sldLayoutId id="2147485620" r:id="rId6"/>
    <p:sldLayoutId id="2147485621" r:id="rId7"/>
    <p:sldLayoutId id="2147485622" r:id="rId8"/>
    <p:sldLayoutId id="2147485623" r:id="rId9"/>
    <p:sldLayoutId id="2147485624" r:id="rId10"/>
    <p:sldLayoutId id="214748561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67EFE32-C963-1510-6FC4-F5109FBD789C}"/>
              </a:ext>
            </a:extLst>
          </p:cNvPr>
          <p:cNvSpPr txBox="1"/>
          <p:nvPr/>
        </p:nvSpPr>
        <p:spPr>
          <a:xfrm>
            <a:off x="188259" y="6338047"/>
            <a:ext cx="412376" cy="2308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l"/>
            <a:fld id="{E207AB73-21F6-46DF-BDE6-7FCEED60B354}" type="slidenum">
              <a:rPr lang="hu-HU" sz="900" b="0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‹#›</a:t>
            </a:fld>
            <a:endParaRPr lang="hu-HU" sz="900" b="0" dirty="0" err="1">
              <a:solidFill>
                <a:srgbClr val="232323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A22CA8-55D2-F997-4407-8D897761F8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362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26" r:id="rId1"/>
    <p:sldLayoutId id="2147485627" r:id="rId2"/>
    <p:sldLayoutId id="2147485628" r:id="rId3"/>
    <p:sldLayoutId id="2147485629" r:id="rId4"/>
    <p:sldLayoutId id="2147485630" r:id="rId5"/>
    <p:sldLayoutId id="2147485631" r:id="rId6"/>
    <p:sldLayoutId id="2147485632" r:id="rId7"/>
    <p:sldLayoutId id="2147485633" r:id="rId8"/>
    <p:sldLayoutId id="2147485634" r:id="rId9"/>
    <p:sldLayoutId id="214748563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B71B30A0-7C5E-7CE4-0C14-E3464505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371" y="2742777"/>
            <a:ext cx="7318995" cy="886397"/>
          </a:xfrm>
        </p:spPr>
        <p:txBody>
          <a:bodyPr/>
          <a:lstStyle/>
          <a:p>
            <a:pPr algn="ctr">
              <a:defRPr/>
            </a:pPr>
            <a:r>
              <a:rPr lang="hu-HU"/>
              <a:t>I/9.</a:t>
            </a:r>
            <a:br>
              <a:rPr lang="hu-HU"/>
            </a:br>
            <a:r>
              <a:rPr lang="hu-HU"/>
              <a:t>Using Dictionaries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956810EF-23D9-E621-9CC2-4ABF5BC3D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74F4A4-517F-3587-2354-693CEE4C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5A720F-35D2-C04B-A705-8A35F55F8F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0FA1A219-5A30-F264-18F4-A40014CA5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Continue "Conditionals_and_loops"</a:t>
            </a:r>
          </a:p>
          <a:p>
            <a:r>
              <a:rPr lang="en-US" b="1"/>
              <a:t>for filename in os.listdir</a:t>
            </a:r>
            <a:r>
              <a:rPr lang="en-US"/>
              <a:t>(</a:t>
            </a:r>
            <a:r>
              <a:rPr lang="en-US" i="1"/>
              <a:t>folder</a:t>
            </a:r>
            <a:r>
              <a:rPr lang="en-US"/>
              <a:t>): looping through files of a folder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F933DC7D-0C9B-610F-32D6-A922D2237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52396"/>
              </p:ext>
            </p:extLst>
          </p:nvPr>
        </p:nvGraphicFramePr>
        <p:xfrm>
          <a:off x="1981201" y="2114550"/>
          <a:ext cx="8601075" cy="4287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inputfolderpath = r'D:\Trainings\Cubix\Python_DA\Output\All periods'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loop through files of a folder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filename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 os.listdir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(inputfolderpath):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print(filename)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67" marB="45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filename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os.listdir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(inputfolderpath):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# if file name contains substring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filename.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('.csv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r>
                        <a:rPr lang="hu-HU" sz="18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&gt;=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0: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    print(filename)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67" marB="45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filename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os.listdir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inputfolderpath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#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if file name contains multiple substrings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filename.</a:t>
                      </a:r>
                      <a:r>
                        <a:rPr lang="hu-HU" sz="18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('.csv') </a:t>
                      </a:r>
                      <a:r>
                        <a:rPr lang="hu-HU" sz="18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&gt;= 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and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filename.</a:t>
                      </a:r>
                      <a:r>
                        <a:rPr lang="hu-HU" sz="18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lower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().</a:t>
                      </a:r>
                      <a:r>
                        <a:rPr lang="hu-HU" sz="18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('rev') </a:t>
                      </a:r>
                      <a:r>
                        <a:rPr lang="hu-HU" sz="18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&gt;= 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print(filename)</a:t>
                      </a:r>
                      <a:endParaRPr lang="hu-HU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67" marB="45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629" name="Title 1">
            <a:extLst>
              <a:ext uri="{FF2B5EF4-FFF2-40B4-BE49-F238E27FC236}">
                <a16:creationId xmlns:a16="http://schemas.microsoft.com/office/drawing/2014/main" id="{51227CC1-92A8-5316-1230-2B84DAD00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</a:t>
            </a:r>
            <a:r>
              <a:rPr lang="en-US" altLang="en-US"/>
              <a:t>ooping through </a:t>
            </a:r>
            <a:r>
              <a:rPr lang="hu-HU" altLang="en-US"/>
              <a:t>certain </a:t>
            </a:r>
            <a:r>
              <a:rPr lang="en-US" altLang="en-US"/>
              <a:t>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E36B6-2C30-4123-6B3E-FEB020FB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849" y="1251216"/>
            <a:ext cx="3156239" cy="368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533EC-0B78-470F-2F30-526E6109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25" y="2734485"/>
            <a:ext cx="2102688" cy="1230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E75BB5-87EA-5765-504D-D1D99267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669" y="4162113"/>
            <a:ext cx="2819644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A1939F-52CC-22F5-816C-D60DE0541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65" y="5304407"/>
            <a:ext cx="2857748" cy="411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EB5AEE15-8AFE-BB4B-1428-92DB9AECD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1800"/>
              <a:t>Copy "Filter_multiple_files_by_parameters":</a:t>
            </a:r>
            <a:br>
              <a:rPr lang="hu-HU" altLang="en-US" sz="1800"/>
            </a:br>
            <a:r>
              <a:rPr lang="hu-HU" altLang="en-US" sz="1800"/>
              <a:t>"Template"</a:t>
            </a:r>
          </a:p>
          <a:p>
            <a:r>
              <a:rPr lang="hu-HU" altLang="en-US" sz="1800"/>
              <a:t>Delete the specific middle part of the code,</a:t>
            </a:r>
            <a:br>
              <a:rPr lang="hu-HU" altLang="en-US" sz="1800"/>
            </a:br>
            <a:r>
              <a:rPr lang="hu-HU" altLang="en-US" sz="1800"/>
              <a:t>leave only the beginning and the end, to have a </a:t>
            </a:r>
            <a:r>
              <a:rPr lang="hu-HU" altLang="en-US" sz="1800" b="1"/>
              <a:t>Template program</a:t>
            </a:r>
            <a:r>
              <a:rPr lang="hu-HU" altLang="en-US" sz="1800"/>
              <a:t> for many of our projects</a:t>
            </a:r>
          </a:p>
          <a:p>
            <a:r>
              <a:rPr lang="hu-HU" altLang="en-US" sz="1800"/>
              <a:t>This program can be developed, extended in the future </a:t>
            </a:r>
            <a:endParaRPr lang="en-US" altLang="en-US" sz="1600"/>
          </a:p>
          <a:p>
            <a:r>
              <a:rPr lang="hu-HU" altLang="en-US" sz="1800"/>
              <a:t>We can create Templates for </a:t>
            </a:r>
            <a:r>
              <a:rPr lang="hu-HU" altLang="en-US" sz="1800" b="1"/>
              <a:t>different types of projects, tasks</a:t>
            </a:r>
          </a:p>
        </p:txBody>
      </p:sp>
      <p:sp>
        <p:nvSpPr>
          <p:cNvPr id="112642" name="Title 1">
            <a:extLst>
              <a:ext uri="{FF2B5EF4-FFF2-40B4-BE49-F238E27FC236}">
                <a16:creationId xmlns:a16="http://schemas.microsoft.com/office/drawing/2014/main" id="{FB18738E-5A4D-93AC-855E-16D4FF1BE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Creating template programs</a:t>
            </a: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84071-D37D-C577-3C2B-1DDA8EC3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16" y="1281953"/>
            <a:ext cx="2194750" cy="396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4C714-647E-3C13-5657-6150B298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81" y="3318707"/>
            <a:ext cx="3512754" cy="349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A71BA3-4B57-BBFB-C819-8AC3FEE77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71"/>
          <a:stretch/>
        </p:blipFill>
        <p:spPr>
          <a:xfrm>
            <a:off x="8158850" y="3318708"/>
            <a:ext cx="2398309" cy="2971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F0FE34-9368-6D9C-2603-B3FD69ABE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929" y="3318707"/>
            <a:ext cx="2154127" cy="13281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037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EB5AEE15-8AFE-BB4B-1428-92DB9AECD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7163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hu-HU" altLang="en-US" sz="1800"/>
              <a:t>Copy "Template": </a:t>
            </a:r>
            <a:br>
              <a:rPr lang="hu-HU" altLang="en-US" sz="1800"/>
            </a:br>
            <a:r>
              <a:rPr lang="hu-HU" altLang="en-US" sz="1800"/>
              <a:t>"Calculations_aggregations"</a:t>
            </a:r>
          </a:p>
          <a:p>
            <a:r>
              <a:rPr lang="hu-HU" altLang="en-US" sz="1800"/>
              <a:t>Read the parameter table from file</a:t>
            </a:r>
            <a:br>
              <a:rPr lang="hu-HU" altLang="en-US" sz="1800"/>
            </a:br>
            <a:r>
              <a:rPr lang="hu-HU" altLang="en-US" sz="1800"/>
              <a:t>"</a:t>
            </a:r>
            <a:r>
              <a:rPr lang="hu-HU" altLang="en-US" sz="1800" b="1"/>
              <a:t>Product unit prices.xlsx</a:t>
            </a:r>
            <a:r>
              <a:rPr lang="hu-HU" altLang="en-US" sz="1800"/>
              <a:t>", </a:t>
            </a:r>
            <a:br>
              <a:rPr lang="hu-HU" altLang="en-US" sz="1800"/>
            </a:br>
            <a:r>
              <a:rPr lang="hu-HU" altLang="en-US" sz="1800"/>
              <a:t>and read </a:t>
            </a:r>
            <a:r>
              <a:rPr lang="hu-HU" altLang="en-US" sz="1800" b="1"/>
              <a:t>main input file </a:t>
            </a:r>
            <a:r>
              <a:rPr lang="hu-HU" altLang="en-US" sz="1800"/>
              <a:t>data</a:t>
            </a:r>
            <a:endParaRPr lang="en-US" altLang="en-US" sz="1800"/>
          </a:p>
          <a:p>
            <a:r>
              <a:rPr lang="hu-HU" altLang="en-US" sz="1800"/>
              <a:t>Look up </a:t>
            </a:r>
            <a:r>
              <a:rPr lang="en-US" altLang="en-US" sz="1800"/>
              <a:t>the unit prices of the Products</a:t>
            </a:r>
            <a:br>
              <a:rPr lang="hu-HU" altLang="en-US" sz="1800"/>
            </a:br>
            <a:r>
              <a:rPr lang="en-US" altLang="en-US" sz="1800"/>
              <a:t>in</a:t>
            </a:r>
            <a:r>
              <a:rPr lang="hu-HU" altLang="en-US" sz="1800"/>
              <a:t>to</a:t>
            </a:r>
            <a:r>
              <a:rPr lang="en-US" altLang="en-US" sz="1800"/>
              <a:t> a separate column ("</a:t>
            </a:r>
            <a:r>
              <a:rPr lang="en-US" altLang="en-US" sz="1800" b="1"/>
              <a:t>Unit price</a:t>
            </a:r>
            <a:r>
              <a:rPr lang="en-US" altLang="en-US" sz="1800"/>
              <a:t>")</a:t>
            </a:r>
            <a:br>
              <a:rPr lang="hu-HU" altLang="en-US" sz="1800"/>
            </a:br>
            <a:r>
              <a:rPr lang="hu-HU" altLang="en-US" sz="1600" i="1"/>
              <a:t>LEFT join (data may be missing in param file) </a:t>
            </a:r>
          </a:p>
          <a:p>
            <a:endParaRPr lang="hu-HU" altLang="en-US" sz="1600" i="1"/>
          </a:p>
          <a:p>
            <a:endParaRPr lang="hu-HU" altLang="en-US" sz="1600" i="1"/>
          </a:p>
          <a:p>
            <a:endParaRPr lang="en-US" altLang="en-US" sz="1800"/>
          </a:p>
          <a:p>
            <a:endParaRPr lang="hu-HU" altLang="en-US" sz="1800"/>
          </a:p>
          <a:p>
            <a:r>
              <a:rPr lang="hu-HU" altLang="en-US" sz="1800"/>
              <a:t>C</a:t>
            </a:r>
            <a:r>
              <a:rPr lang="en-US" altLang="en-US" sz="1800"/>
              <a:t>alculate the number of units sold ("</a:t>
            </a:r>
            <a:r>
              <a:rPr lang="en-US" altLang="en-US" sz="1800" b="1"/>
              <a:t>Sold quantity</a:t>
            </a:r>
            <a:r>
              <a:rPr lang="en-US" altLang="en-US" sz="1800"/>
              <a:t>")</a:t>
            </a:r>
            <a:r>
              <a:rPr lang="hu-HU" altLang="en-US" sz="1800"/>
              <a:t> by </a:t>
            </a:r>
            <a:br>
              <a:rPr lang="hu-HU" altLang="en-US" sz="1800"/>
            </a:br>
            <a:r>
              <a:rPr lang="hu-HU" altLang="en-US" sz="1800"/>
              <a:t>dividing Revenue with the Unit price</a:t>
            </a:r>
          </a:p>
          <a:p>
            <a:endParaRPr lang="hu-HU" altLang="en-US" sz="1800"/>
          </a:p>
          <a:p>
            <a:endParaRPr lang="hu-HU" altLang="en-US" sz="1800"/>
          </a:p>
          <a:p>
            <a:r>
              <a:rPr lang="hu-HU" altLang="en-US" sz="1800"/>
              <a:t>It can show an </a:t>
            </a:r>
            <a:r>
              <a:rPr lang="hu-HU" altLang="en-US" sz="1800" b="1"/>
              <a:t>error</a:t>
            </a:r>
            <a:r>
              <a:rPr lang="hu-HU" altLang="en-US" sz="1800"/>
              <a:t> message if there are </a:t>
            </a:r>
            <a:r>
              <a:rPr lang="hu-HU" altLang="en-US" sz="1800" b="1"/>
              <a:t>missing values </a:t>
            </a:r>
            <a:r>
              <a:rPr lang="hu-HU" altLang="en-US" sz="1800"/>
              <a:t>(NaN) in the columns, </a:t>
            </a:r>
            <a:br>
              <a:rPr lang="hu-HU" altLang="en-US" sz="1800"/>
            </a:br>
            <a:r>
              <a:rPr lang="hu-HU" altLang="en-US" sz="1800"/>
              <a:t>and the result can also be NaN</a:t>
            </a:r>
            <a:endParaRPr lang="en-US" altLang="en-US" sz="1800"/>
          </a:p>
        </p:txBody>
      </p:sp>
      <p:sp>
        <p:nvSpPr>
          <p:cNvPr id="112642" name="Title 1">
            <a:extLst>
              <a:ext uri="{FF2B5EF4-FFF2-40B4-BE49-F238E27FC236}">
                <a16:creationId xmlns:a16="http://schemas.microsoft.com/office/drawing/2014/main" id="{FB18738E-5A4D-93AC-855E-16D4FF1BE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Calculating with column values</a:t>
            </a:r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526C8-F629-A3F4-95AD-532E7BEC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245" y="1204754"/>
            <a:ext cx="3696020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281F50-D329-4933-9295-C8817D8F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74" y="1593107"/>
            <a:ext cx="3200263" cy="9506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9023EA-CCD7-8071-4370-CE03DD202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60771"/>
              </p:ext>
            </p:extLst>
          </p:nvPr>
        </p:nvGraphicFramePr>
        <p:xfrm>
          <a:off x="1974934" y="5411142"/>
          <a:ext cx="8601075" cy="639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1075">
                  <a:extLst>
                    <a:ext uri="{9D8B030D-6E8A-4147-A177-3AD203B41FA5}">
                      <a16:colId xmlns:a16="http://schemas.microsoft.com/office/drawing/2014/main" val="1306076863"/>
                    </a:ext>
                  </a:extLst>
                </a:gridCol>
              </a:tblGrid>
              <a:tr h="409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calculate sold quantity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df['Sold quantity'] =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df['Revenue'] / df['Unit price']</a:t>
                      </a:r>
                      <a:endParaRPr lang="hu-HU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67" marB="45667"/>
                </a:tc>
                <a:extLst>
                  <a:ext uri="{0D108BD9-81ED-4DB2-BD59-A6C34878D82A}">
                    <a16:rowId xmlns:a16="http://schemas.microsoft.com/office/drawing/2014/main" val="42479079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E1A532-DA58-B8D1-763C-E42740024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24870"/>
              </p:ext>
            </p:extLst>
          </p:nvPr>
        </p:nvGraphicFramePr>
        <p:xfrm>
          <a:off x="1974933" y="3604884"/>
          <a:ext cx="8601075" cy="914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1075">
                  <a:extLst>
                    <a:ext uri="{9D8B030D-6E8A-4147-A177-3AD203B41FA5}">
                      <a16:colId xmlns:a16="http://schemas.microsoft.com/office/drawing/2014/main" val="1306076863"/>
                    </a:ext>
                  </a:extLst>
                </a:gridCol>
              </a:tblGrid>
              <a:tr h="756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merge 2 dataframes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- left join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df =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pd.merge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(df, paramlist[0],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left_on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= 'Product',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right_on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= 'Product name', 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how = '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left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')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67" marB="45667"/>
                </a:tc>
                <a:extLst>
                  <a:ext uri="{0D108BD9-81ED-4DB2-BD59-A6C34878D82A}">
                    <a16:rowId xmlns:a16="http://schemas.microsoft.com/office/drawing/2014/main" val="267646382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A262ADC-9121-A2EB-F31F-AF96ACE383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607"/>
          <a:stretch/>
        </p:blipFill>
        <p:spPr>
          <a:xfrm>
            <a:off x="7388976" y="2606852"/>
            <a:ext cx="3187034" cy="950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E9DDC-633B-5940-15B0-C763AB6D0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048" y="2355301"/>
            <a:ext cx="1426471" cy="186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A0E778-A9E8-FBC9-676D-9E4F2C1E4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819" r="44963" b="-2610"/>
          <a:stretch/>
        </p:blipFill>
        <p:spPr>
          <a:xfrm>
            <a:off x="5404220" y="2032370"/>
            <a:ext cx="1754025" cy="248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ECD156-4D28-A4D5-41EA-AB3A9E46C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255" y="4293768"/>
            <a:ext cx="1504755" cy="1605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EB5AEE15-8AFE-BB4B-1428-92DB9AECD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1800" i="1"/>
              <a:t>column</a:t>
            </a:r>
            <a:r>
              <a:rPr lang="hu-HU" altLang="en-US" sz="1800"/>
              <a:t>.</a:t>
            </a:r>
            <a:r>
              <a:rPr lang="hu-HU" altLang="en-US" sz="1800" b="1"/>
              <a:t>isnull()</a:t>
            </a:r>
            <a:r>
              <a:rPr lang="hu-HU" altLang="en-US" sz="1800"/>
              <a:t>: the rows where there is missing (blank) column value</a:t>
            </a:r>
          </a:p>
          <a:p>
            <a:r>
              <a:rPr lang="hu-HU" altLang="en-US" sz="1800"/>
              <a:t>We can </a:t>
            </a:r>
            <a:r>
              <a:rPr lang="hu-HU" altLang="en-US" sz="1800" b="1"/>
              <a:t>slice</a:t>
            </a:r>
            <a:r>
              <a:rPr lang="hu-HU" altLang="en-US" sz="1800"/>
              <a:t> the dataframe to any column's values whose rows is blank at another column, and then we can add them to a List</a:t>
            </a:r>
          </a:p>
          <a:p>
            <a:r>
              <a:rPr lang="hu-HU" altLang="en-US" sz="1800"/>
              <a:t>As the List can have duplicates, we remove duplicates</a:t>
            </a:r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r>
              <a:rPr lang="hu-HU" altLang="en-US" sz="1800"/>
              <a:t>In the "</a:t>
            </a:r>
            <a:r>
              <a:rPr lang="hu-HU" altLang="en-US" sz="1800" b="1"/>
              <a:t>Product unit prices.xlsx</a:t>
            </a:r>
            <a:r>
              <a:rPr lang="hu-HU" altLang="en-US" sz="1800"/>
              <a:t>", add unit price to "HP Scanner": 220, and add new product "MW Copier" with 220 unit price</a:t>
            </a:r>
          </a:p>
          <a:p>
            <a:r>
              <a:rPr lang="hu-HU" altLang="en-US" sz="1800"/>
              <a:t>Now the division does not get an error</a:t>
            </a:r>
            <a:endParaRPr lang="en-US" altLang="en-US" sz="1800"/>
          </a:p>
        </p:txBody>
      </p:sp>
      <p:sp>
        <p:nvSpPr>
          <p:cNvPr id="112642" name="Title 1">
            <a:extLst>
              <a:ext uri="{FF2B5EF4-FFF2-40B4-BE49-F238E27FC236}">
                <a16:creationId xmlns:a16="http://schemas.microsoft.com/office/drawing/2014/main" id="{FB18738E-5A4D-93AC-855E-16D4FF1BE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Missing (blank) values in columns</a:t>
            </a:r>
            <a:endParaRPr lang="en-US" alt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D3410A-3384-9CB8-7205-90AE6DB5E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16404"/>
              </p:ext>
            </p:extLst>
          </p:nvPr>
        </p:nvGraphicFramePr>
        <p:xfrm>
          <a:off x="1871194" y="2644766"/>
          <a:ext cx="8449611" cy="2377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611">
                  <a:extLst>
                    <a:ext uri="{9D8B030D-6E8A-4147-A177-3AD203B41FA5}">
                      <a16:colId xmlns:a16="http://schemas.microsoft.com/office/drawing/2014/main" val="1306076863"/>
                    </a:ext>
                  </a:extLst>
                </a:gridCol>
              </a:tblGrid>
              <a:tr h="931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missing values in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missingproducts = list(df.loc[ df['Product name'].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isnull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(), 'Product' 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missingproducts =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dict.fromkeys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(missingproducts)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print('Missing products:', missingproducts)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67" marB="45667"/>
                </a:tc>
                <a:extLst>
                  <a:ext uri="{0D108BD9-81ED-4DB2-BD59-A6C34878D82A}">
                    <a16:rowId xmlns:a16="http://schemas.microsoft.com/office/drawing/2014/main" val="4247907983"/>
                  </a:ext>
                </a:extLst>
              </a:tr>
              <a:tr h="960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missing values in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missingprices = list(df.loc[ df['Unit price'].isnull(), 'Product' 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missingprices =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dict.fromkeys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(missingprices)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print('Missing unit prices:', missingprices)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67" marB="45667"/>
                </a:tc>
                <a:extLst>
                  <a:ext uri="{0D108BD9-81ED-4DB2-BD59-A6C34878D82A}">
                    <a16:rowId xmlns:a16="http://schemas.microsoft.com/office/drawing/2014/main" val="2942374732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5CAB637-4C68-5370-C301-B1606350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66" y="3543839"/>
            <a:ext cx="2507337" cy="221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D9803C-2E89-D47F-FFD9-5B603C7A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26" y="4745863"/>
            <a:ext cx="3513176" cy="222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37530-7C17-FD61-146C-60AB03662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747" y="6138196"/>
            <a:ext cx="4458086" cy="472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88629-50F9-30FB-B4ED-6EF7A3590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717" y="5789031"/>
            <a:ext cx="1760373" cy="320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0C39C-9BFC-5612-8749-AD0831860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703" y="6191482"/>
            <a:ext cx="1950889" cy="274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DA40A8-22F5-15BB-FCFD-86DA5FAEF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1972" y="5571844"/>
            <a:ext cx="891617" cy="1074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470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9EF575B9-C60F-B74A-726F-ADB9B1E25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We can do </a:t>
            </a:r>
            <a:r>
              <a:rPr lang="hu-HU" altLang="en-US" b="1"/>
              <a:t>aggregations</a:t>
            </a:r>
            <a:r>
              <a:rPr lang="hu-HU" altLang="en-US"/>
              <a:t> on the Dataframe </a:t>
            </a:r>
            <a:r>
              <a:rPr lang="hu-HU" altLang="en-US" u="sng"/>
              <a:t>columns</a:t>
            </a:r>
            <a:r>
              <a:rPr lang="hu-HU" altLang="en-US"/>
              <a:t> (sum, average, count, min, max …)</a:t>
            </a:r>
          </a:p>
          <a:p>
            <a:endParaRPr lang="hu-HU" altLang="en-US"/>
          </a:p>
        </p:txBody>
      </p:sp>
      <p:sp>
        <p:nvSpPr>
          <p:cNvPr id="113666" name="Title 1">
            <a:extLst>
              <a:ext uri="{FF2B5EF4-FFF2-40B4-BE49-F238E27FC236}">
                <a16:creationId xmlns:a16="http://schemas.microsoft.com/office/drawing/2014/main" id="{9E8BCD3A-1131-7728-D9AB-83CC6384C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400"/>
              <a:t>Aggregating</a:t>
            </a:r>
            <a:r>
              <a:rPr lang="en-US" altLang="en-US" sz="2400"/>
              <a:t> column values (sum,</a:t>
            </a:r>
            <a:r>
              <a:rPr lang="hu-HU" altLang="en-US" sz="2400"/>
              <a:t> </a:t>
            </a:r>
            <a:r>
              <a:rPr lang="en-US" altLang="en-US" sz="2400"/>
              <a:t>average</a:t>
            </a:r>
            <a:r>
              <a:rPr lang="hu-HU" altLang="en-US" sz="2400"/>
              <a:t> etc</a:t>
            </a:r>
            <a:r>
              <a:rPr lang="en-US" altLang="en-US" sz="2400"/>
              <a:t>.)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A5991076-7553-0CCE-A128-789860132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34893"/>
              </p:ext>
            </p:extLst>
          </p:nvPr>
        </p:nvGraphicFramePr>
        <p:xfrm>
          <a:off x="2301876" y="1973263"/>
          <a:ext cx="7974013" cy="4571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1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aggregate a column's values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average_qty = df['Sold quantity'].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mean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min_qty = df['Sold quantity'].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max_qty = df['Sold quantity'].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count_qty = df['Sold quantity'].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sum_qty = df['Sold quantity'].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sum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average_qty, min_qty, max_qty, count_qty, sum_qty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32" marB="456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aggregate a column's values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average_rev = df['Revenue'].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mean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min_rev = df['Revenue'].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max_rev = df['Revenue'].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count_rev = df['Revenue'].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sum_rev = df['Revenue'].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sum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average_rev, min_rev, max_rev, count_rev, sum_rev</a:t>
                      </a:r>
                    </a:p>
                  </a:txBody>
                  <a:tcPr marT="45632" marB="45632"/>
                </a:tc>
                <a:extLst>
                  <a:ext uri="{0D108BD9-81ED-4DB2-BD59-A6C34878D82A}">
                    <a16:rowId xmlns:a16="http://schemas.microsoft.com/office/drawing/2014/main" val="123502714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F28CAE0-E8C9-F5DE-313A-25E1DED0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142" y="3375406"/>
            <a:ext cx="3047659" cy="548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F144-1925-DA5A-96AB-84476352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42" y="5480367"/>
            <a:ext cx="3047659" cy="544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FE8ADC95-1161-C57D-C5BE-D5FA7F253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We can do </a:t>
            </a:r>
            <a:r>
              <a:rPr lang="hu-HU" altLang="en-US" b="1"/>
              <a:t>aggregations</a:t>
            </a:r>
            <a:r>
              <a:rPr lang="hu-HU" altLang="en-US"/>
              <a:t> (sum, average …) on the </a:t>
            </a:r>
            <a:r>
              <a:rPr lang="hu-HU" altLang="en-US" u="sng"/>
              <a:t>rows</a:t>
            </a:r>
            <a:r>
              <a:rPr lang="hu-HU" altLang="en-US"/>
              <a:t> as well</a:t>
            </a:r>
          </a:p>
          <a:p>
            <a:endParaRPr lang="hu-HU" altLang="en-US"/>
          </a:p>
        </p:txBody>
      </p:sp>
      <p:sp>
        <p:nvSpPr>
          <p:cNvPr id="114690" name="Title 1">
            <a:extLst>
              <a:ext uri="{FF2B5EF4-FFF2-40B4-BE49-F238E27FC236}">
                <a16:creationId xmlns:a16="http://schemas.microsoft.com/office/drawing/2014/main" id="{D6A75BEE-A8D3-226E-0BC1-721EA0FA8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Aggregating</a:t>
            </a:r>
            <a:r>
              <a:rPr lang="en-US" altLang="en-US"/>
              <a:t> </a:t>
            </a:r>
            <a:r>
              <a:rPr lang="hu-HU" altLang="en-US"/>
              <a:t>row</a:t>
            </a:r>
            <a:r>
              <a:rPr lang="en-US" altLang="en-US"/>
              <a:t> values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750F30BC-F1EF-D12B-194A-A644EAFC0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8241"/>
              </p:ext>
            </p:extLst>
          </p:nvPr>
        </p:nvGraphicFramePr>
        <p:xfrm>
          <a:off x="2337594" y="2019907"/>
          <a:ext cx="7974013" cy="2526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columnlist = ['Revenue', 'Unit price', 'Sold quantity']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sum of multiple columns' values into new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df['Dummy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total'] = df[columnlist].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sum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axis = 1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columnlist = ['Revenue', 'Unit price', 'Sold quantity']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average of multiple columns' values into new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df['Dummy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average'] = df[columnlist].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mean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axis = 1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sz="1800" b="0" dirty="0">
                        <a:highlight>
                          <a:srgbClr val="FFFF00"/>
                        </a:highligh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3917792261"/>
                  </a:ext>
                </a:extLst>
              </a:tr>
              <a:tr h="698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delete multiple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 = df.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drop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(['Dummy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total', 'Dummy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average'],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axis = 1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26157069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617E065-A145-7D8F-7567-07DEB78E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54" y="4749568"/>
            <a:ext cx="1884292" cy="1833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BD40C22B-CB14-4029-D665-70E83B0DD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In a separate column („</a:t>
            </a:r>
            <a:r>
              <a:rPr lang="hu-HU" altLang="en-US" b="1"/>
              <a:t>Sold quantity range</a:t>
            </a:r>
            <a:r>
              <a:rPr lang="hu-HU" altLang="en-US"/>
              <a:t>”) </a:t>
            </a:r>
            <a:br>
              <a:rPr lang="hu-HU" altLang="en-US"/>
            </a:br>
            <a:r>
              <a:rPr lang="hu-HU" altLang="en-US"/>
              <a:t>add </a:t>
            </a:r>
            <a:r>
              <a:rPr lang="hu-HU" altLang="en-US" b="1"/>
              <a:t>ranges</a:t>
            </a:r>
            <a:r>
              <a:rPr lang="hu-HU" altLang="en-US"/>
              <a:t> for sold quantities </a:t>
            </a:r>
            <a:br>
              <a:rPr lang="hu-HU" altLang="en-US"/>
            </a:br>
            <a:r>
              <a:rPr lang="hu-HU" altLang="en-US" i="1"/>
              <a:t>(like "VLOOKUP" formula in Excel with range lookup)</a:t>
            </a:r>
          </a:p>
          <a:p>
            <a:endParaRPr lang="hu-HU" altLang="en-US"/>
          </a:p>
        </p:txBody>
      </p:sp>
      <p:sp>
        <p:nvSpPr>
          <p:cNvPr id="115714" name="Title 1">
            <a:extLst>
              <a:ext uri="{FF2B5EF4-FFF2-40B4-BE49-F238E27FC236}">
                <a16:creationId xmlns:a16="http://schemas.microsoft.com/office/drawing/2014/main" id="{72BEF16E-EBE5-7256-583E-E55C08A4F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Add ranges for values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008A86B0-A7D3-46C5-4F00-77DD6258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07997"/>
              </p:ext>
            </p:extLst>
          </p:nvPr>
        </p:nvGraphicFramePr>
        <p:xfrm>
          <a:off x="1238310" y="2449051"/>
          <a:ext cx="8809040" cy="1734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06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insert new column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df[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'Sold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 range'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] = df['Sold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']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6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change values of a column based on another column's values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[ df['Sold quantity'] </a:t>
                      </a:r>
                      <a:r>
                        <a:rPr lang="hu-HU" sz="18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average_qty,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'Sold quantity range'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] = 'Above average'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[ df['Sold quantity'] </a:t>
                      </a:r>
                      <a:r>
                        <a:rPr lang="hu-HU" sz="18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average_qty,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'Sold quantity range'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] = 'Below average' 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79557B-2197-AEAE-3206-4F876B0A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08" y="4334450"/>
            <a:ext cx="1503648" cy="23350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artalom helye 2">
            <a:extLst>
              <a:ext uri="{FF2B5EF4-FFF2-40B4-BE49-F238E27FC236}">
                <a16:creationId xmlns:a16="http://schemas.microsoft.com/office/drawing/2014/main" id="{67A1896B-1102-5B3B-F06A-B57B81C57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z="2000"/>
              <a:t>We can create Pivot tables in Pandas, with the help of the "</a:t>
            </a:r>
            <a:r>
              <a:rPr lang="hu-HU" altLang="hu-HU" sz="2000" b="1"/>
              <a:t>NumPy</a:t>
            </a:r>
            <a:r>
              <a:rPr lang="hu-HU" altLang="hu-HU" sz="2000"/>
              <a:t>" library (</a:t>
            </a:r>
            <a:r>
              <a:rPr lang="en-US" altLang="hu-HU" sz="2000"/>
              <a:t>which is used for </a:t>
            </a:r>
            <a:r>
              <a:rPr lang="hu-HU" altLang="hu-HU" sz="2000"/>
              <a:t>faster calculat</a:t>
            </a:r>
            <a:r>
              <a:rPr lang="en-US" altLang="hu-HU" sz="2000"/>
              <a:t>ing with arrays, matrices etc.</a:t>
            </a:r>
            <a:r>
              <a:rPr lang="hu-HU" altLang="hu-HU" sz="2000"/>
              <a:t>)</a:t>
            </a:r>
            <a:endParaRPr lang="en-US" altLang="hu-HU" sz="2000"/>
          </a:p>
          <a:p>
            <a:r>
              <a:rPr lang="hu-HU" altLang="hu-HU" sz="2000" b="1"/>
              <a:t>pd.pivot_table</a:t>
            </a:r>
            <a:r>
              <a:rPr lang="hu-HU" altLang="hu-HU" sz="2000"/>
              <a:t>(</a:t>
            </a:r>
            <a:r>
              <a:rPr lang="hu-HU" altLang="hu-HU" sz="2000" i="1"/>
              <a:t>df</a:t>
            </a:r>
            <a:r>
              <a:rPr lang="hu-HU" altLang="hu-HU" sz="2000"/>
              <a:t>): creating a pivot table</a:t>
            </a:r>
          </a:p>
          <a:p>
            <a:pPr lvl="1"/>
            <a:r>
              <a:rPr lang="hu-HU" altLang="hu-HU" sz="1800" b="1"/>
              <a:t>index</a:t>
            </a:r>
            <a:r>
              <a:rPr lang="hu-HU" altLang="hu-HU" sz="1800"/>
              <a:t>: fields in the "row" area (left edge)</a:t>
            </a:r>
          </a:p>
          <a:p>
            <a:pPr lvl="1"/>
            <a:r>
              <a:rPr lang="hu-HU" altLang="hu-HU" sz="1800" b="1"/>
              <a:t>columns</a:t>
            </a:r>
            <a:r>
              <a:rPr lang="hu-HU" altLang="hu-HU" sz="1800"/>
              <a:t>: fields in the "column" area (top edge)</a:t>
            </a:r>
          </a:p>
          <a:p>
            <a:pPr lvl="1"/>
            <a:r>
              <a:rPr lang="hu-HU" altLang="hu-HU" sz="1800" b="1"/>
              <a:t>values</a:t>
            </a:r>
            <a:r>
              <a:rPr lang="hu-HU" altLang="hu-HU" sz="1800"/>
              <a:t>: fields in the "values" area (in the middle)</a:t>
            </a:r>
          </a:p>
          <a:p>
            <a:pPr lvl="1"/>
            <a:r>
              <a:rPr lang="hu-HU" altLang="hu-HU" sz="1800" b="1"/>
              <a:t>aggfunc</a:t>
            </a:r>
            <a:r>
              <a:rPr lang="hu-HU" altLang="hu-HU" sz="1800"/>
              <a:t>: aggregating function (</a:t>
            </a:r>
            <a:r>
              <a:rPr lang="hu-HU" altLang="hu-HU" sz="1800" b="1"/>
              <a:t>np</a:t>
            </a:r>
            <a:r>
              <a:rPr lang="hu-HU" altLang="hu-HU" sz="1800"/>
              <a:t>.sum …)</a:t>
            </a:r>
          </a:p>
          <a:p>
            <a:pPr lvl="1"/>
            <a:r>
              <a:rPr lang="hu-HU" altLang="hu-HU" sz="1800" b="1"/>
              <a:t>fill_value</a:t>
            </a:r>
            <a:r>
              <a:rPr lang="hu-HU" altLang="hu-HU" sz="1800"/>
              <a:t>: v</a:t>
            </a:r>
            <a:r>
              <a:rPr lang="en-US" altLang="hu-HU" sz="1800"/>
              <a:t>alue to replace missing values with</a:t>
            </a:r>
            <a:r>
              <a:rPr lang="hu-HU" altLang="hu-HU" sz="1800"/>
              <a:t> (after aggregation)</a:t>
            </a:r>
          </a:p>
        </p:txBody>
      </p:sp>
      <p:sp>
        <p:nvSpPr>
          <p:cNvPr id="116738" name="Cím 1">
            <a:extLst>
              <a:ext uri="{FF2B5EF4-FFF2-40B4-BE49-F238E27FC236}">
                <a16:creationId xmlns:a16="http://schemas.microsoft.com/office/drawing/2014/main" id="{DEF7E1C0-6B91-A134-E9A0-CDA239BBD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/>
              <a:t>Aggregation by groups – Pivot table</a:t>
            </a:r>
          </a:p>
        </p:txBody>
      </p:sp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1C0DCEF2-B7BC-E2E1-7EB0-C99A27F6C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32106"/>
              </p:ext>
            </p:extLst>
          </p:nvPr>
        </p:nvGraphicFramePr>
        <p:xfrm>
          <a:off x="2337594" y="4172991"/>
          <a:ext cx="7974013" cy="2385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31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import numpy library, which is used for working with arrays, matrices etc.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hu-HU" sz="16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numpy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as </a:t>
                      </a:r>
                      <a:r>
                        <a:rPr lang="hu-HU" sz="16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np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create a pivot table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pivot_sum_rev =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pd.pivot_table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(df,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values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'Revenue',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['Customer'],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columns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['Product'],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aggfunc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6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np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.sum)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pivot_sum_rev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pivot_sum_rev =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pd.pivot_table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(df, values = 'Revenue', index = ['Customer'], columns = ['Product'], aggfunc = np.sum,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fill_value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= 0)</a:t>
                      </a: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0B32-3A7D-437B-9681-82CEB81D7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i="1"/>
              <a:t>df</a:t>
            </a:r>
            <a:r>
              <a:rPr lang="hu-HU" sz="2000" b="1"/>
              <a:t>.plot</a:t>
            </a:r>
            <a:r>
              <a:rPr lang="hu-HU" sz="2000"/>
              <a:t>(): create chart/plot with Pandas</a:t>
            </a:r>
          </a:p>
          <a:p>
            <a:pPr lvl="1"/>
            <a:r>
              <a:rPr lang="hu-HU" sz="1800" b="1"/>
              <a:t>kind</a:t>
            </a:r>
            <a:r>
              <a:rPr lang="hu-HU" sz="1800"/>
              <a:t>: chart type ('</a:t>
            </a:r>
            <a:r>
              <a:rPr lang="hu-HU" sz="1800" b="1"/>
              <a:t>bar</a:t>
            </a:r>
            <a:r>
              <a:rPr lang="hu-HU" sz="1800"/>
              <a:t>': column or vertical bar, '</a:t>
            </a:r>
            <a:r>
              <a:rPr lang="hu-HU" sz="1800" b="1"/>
              <a:t>barh</a:t>
            </a:r>
            <a:r>
              <a:rPr lang="hu-HU" sz="1800"/>
              <a:t>': horizontal bar, '</a:t>
            </a:r>
            <a:r>
              <a:rPr lang="hu-HU" sz="1800" b="1"/>
              <a:t>line</a:t>
            </a:r>
            <a:r>
              <a:rPr lang="hu-HU" sz="1800"/>
              <a:t>', '</a:t>
            </a:r>
            <a:r>
              <a:rPr lang="hu-HU" sz="1800" b="1"/>
              <a:t>pie</a:t>
            </a:r>
            <a:r>
              <a:rPr lang="hu-HU" sz="1800"/>
              <a:t>', '</a:t>
            </a:r>
            <a:r>
              <a:rPr lang="hu-HU" sz="1800" b="1"/>
              <a:t>scatter</a:t>
            </a:r>
            <a:r>
              <a:rPr lang="hu-HU" sz="1800"/>
              <a:t>', '</a:t>
            </a:r>
            <a:r>
              <a:rPr lang="hu-HU" sz="1800" b="1"/>
              <a:t>area</a:t>
            </a:r>
            <a:r>
              <a:rPr lang="hu-HU" sz="1800"/>
              <a:t>', '</a:t>
            </a:r>
            <a:r>
              <a:rPr lang="hu-HU" sz="1800" b="1"/>
              <a:t>hist</a:t>
            </a:r>
            <a:r>
              <a:rPr lang="hu-HU" sz="1800"/>
              <a:t>', '</a:t>
            </a:r>
            <a:r>
              <a:rPr lang="hu-HU" sz="1800" b="1"/>
              <a:t>box</a:t>
            </a:r>
            <a:r>
              <a:rPr lang="hu-HU" sz="1800"/>
              <a:t>' …)</a:t>
            </a:r>
          </a:p>
          <a:p>
            <a:pPr lvl="1"/>
            <a:r>
              <a:rPr lang="hu-HU" sz="1800" b="1"/>
              <a:t>stacked = True</a:t>
            </a:r>
            <a:r>
              <a:rPr lang="hu-HU" sz="1800"/>
              <a:t>: stacked chart type</a:t>
            </a:r>
          </a:p>
          <a:p>
            <a:pPr lvl="1"/>
            <a:r>
              <a:rPr lang="hu-HU" sz="1800" b="1"/>
              <a:t>figsize</a:t>
            </a:r>
            <a:r>
              <a:rPr lang="hu-HU" sz="1800"/>
              <a:t> = (</a:t>
            </a:r>
            <a:r>
              <a:rPr lang="hu-HU" sz="1800" i="1"/>
              <a:t>width</a:t>
            </a:r>
            <a:r>
              <a:rPr lang="hu-HU" sz="1800"/>
              <a:t>, </a:t>
            </a:r>
            <a:r>
              <a:rPr lang="hu-HU" sz="1800" i="1"/>
              <a:t>height</a:t>
            </a:r>
            <a:r>
              <a:rPr lang="hu-HU" sz="1800"/>
              <a:t>): size of the chart in inches</a:t>
            </a: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ED741-A34A-497B-C239-B2A4F6FC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Creating charts</a:t>
            </a:r>
            <a:endParaRPr 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16D2DFF2-43FB-3B39-79BE-AFFF0C73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94415"/>
              </p:ext>
            </p:extLst>
          </p:nvPr>
        </p:nvGraphicFramePr>
        <p:xfrm>
          <a:off x="2236788" y="2959333"/>
          <a:ext cx="7974013" cy="337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0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create a stacked column chart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pivot_sum_rev.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plot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kind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= 'bar',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stacked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= True)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create a stacked bar chart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pivot_sum_rev.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plot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kind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= 'barh',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stacked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= True)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create a pivot table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pivot_sum_rev2 =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pd.pivot_table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(df, values = 'Revenue', index = ['Product'], aggfunc = np.sum)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create a line chart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pivot_sum_rev2.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plot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kind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'line',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figsize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(15, 5))</a:t>
                      </a: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40348288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6344820-DE40-92A8-2467-EB3A0321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42" y="3016177"/>
            <a:ext cx="2008044" cy="19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3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802ABD4E-F0DC-F59D-A740-B96C78037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Copy "Calculations_aggregations": </a:t>
            </a:r>
            <a:br>
              <a:rPr lang="hu-HU" altLang="en-US" sz="2000"/>
            </a:br>
            <a:r>
              <a:rPr lang="hu-HU" altLang="en-US" sz="2000"/>
              <a:t>"Check_differences"</a:t>
            </a:r>
          </a:p>
          <a:p>
            <a:r>
              <a:rPr lang="hu-HU" altLang="en-US" sz="2000"/>
              <a:t>Copy the</a:t>
            </a:r>
            <a:r>
              <a:rPr lang="hu-HU" altLang="en-US" sz="2000" b="1"/>
              <a:t> Revenues_all_periods.csv </a:t>
            </a:r>
            <a:r>
              <a:rPr lang="hu-HU" altLang="en-US" sz="2000"/>
              <a:t>file </a:t>
            </a:r>
            <a:br>
              <a:rPr lang="hu-HU" altLang="en-US" sz="2000"/>
            </a:br>
            <a:r>
              <a:rPr lang="hu-HU" altLang="en-US" sz="2000"/>
              <a:t>in </a:t>
            </a:r>
            <a:r>
              <a:rPr lang="hu-HU" altLang="en-US" sz="2000" b="1"/>
              <a:t>……Output\All periods </a:t>
            </a:r>
            <a:r>
              <a:rPr lang="hu-HU" altLang="en-US" sz="2000"/>
              <a:t>folder -&gt; </a:t>
            </a:r>
            <a:r>
              <a:rPr lang="hu-HU" altLang="en-US" sz="2000" b="1"/>
              <a:t>Revenues_all_periods2.csv</a:t>
            </a:r>
          </a:p>
          <a:p>
            <a:r>
              <a:rPr lang="hu-HU" altLang="en-US" sz="2000"/>
              <a:t>Open it in Notepad/Wordpad (NOT in Excel), and </a:t>
            </a:r>
            <a:r>
              <a:rPr lang="hu-HU" altLang="en-US" sz="2000" b="1"/>
              <a:t>change the name of 2 products </a:t>
            </a:r>
            <a:r>
              <a:rPr lang="hu-HU" altLang="en-US" sz="2000"/>
              <a:t>to non-existing, new names </a:t>
            </a:r>
            <a:br>
              <a:rPr lang="hu-HU" altLang="en-US" sz="2000"/>
            </a:br>
            <a:r>
              <a:rPr lang="hu-HU" altLang="en-US" sz="2000" i="1"/>
              <a:t>(e.g. 800 Fax Machine, 400 Fax Machine)</a:t>
            </a:r>
          </a:p>
          <a:p>
            <a:r>
              <a:rPr lang="hu-HU" altLang="en-US" sz="2000"/>
              <a:t>Change the inputfile name in base data</a:t>
            </a:r>
          </a:p>
          <a:p>
            <a:r>
              <a:rPr lang="hu-HU" altLang="en-US" sz="2000"/>
              <a:t>Run the program until showing </a:t>
            </a:r>
            <a:r>
              <a:rPr lang="hu-HU" altLang="en-US" sz="2000" b="1"/>
              <a:t>missing products and missing unit prices</a:t>
            </a:r>
            <a:r>
              <a:rPr lang="hu-HU" altLang="en-US" sz="2000"/>
              <a:t>, these will show the differences between the two tables</a:t>
            </a:r>
          </a:p>
          <a:p>
            <a:endParaRPr lang="hu-HU" altLang="en-US" sz="2000"/>
          </a:p>
          <a:p>
            <a:r>
              <a:rPr lang="hu-HU" altLang="en-US" sz="2000"/>
              <a:t>Delete all program cells for calculation/aggregation, </a:t>
            </a:r>
            <a:br>
              <a:rPr lang="hu-HU" altLang="en-US" sz="2000"/>
            </a:br>
            <a:r>
              <a:rPr lang="hu-HU" altLang="en-US" sz="2000"/>
              <a:t>pivot table and chart</a:t>
            </a:r>
          </a:p>
          <a:p>
            <a:r>
              <a:rPr lang="hu-HU" altLang="en-US" sz="2000"/>
              <a:t>To replace NaN values to any value: </a:t>
            </a:r>
            <a:r>
              <a:rPr lang="hu-HU" altLang="en-US" sz="2000" i="1"/>
              <a:t>column</a:t>
            </a:r>
            <a:r>
              <a:rPr lang="hu-HU" altLang="en-US" sz="2000"/>
              <a:t>.</a:t>
            </a:r>
            <a:r>
              <a:rPr lang="hu-HU" altLang="en-US" sz="2000" b="1"/>
              <a:t>fillna</a:t>
            </a:r>
            <a:r>
              <a:rPr lang="hu-HU" altLang="en-US" sz="2000"/>
              <a:t>(</a:t>
            </a:r>
            <a:r>
              <a:rPr lang="hu-HU" altLang="en-US" sz="2000" i="1"/>
              <a:t>newvalue</a:t>
            </a:r>
            <a:r>
              <a:rPr lang="hu-HU" altLang="en-US" sz="2000"/>
              <a:t>)</a:t>
            </a:r>
            <a:endParaRPr lang="en-US" altLang="en-US" sz="2200"/>
          </a:p>
        </p:txBody>
      </p:sp>
      <p:sp>
        <p:nvSpPr>
          <p:cNvPr id="117762" name="Title 1">
            <a:extLst>
              <a:ext uri="{FF2B5EF4-FFF2-40B4-BE49-F238E27FC236}">
                <a16:creationId xmlns:a16="http://schemas.microsoft.com/office/drawing/2014/main" id="{EE9CCE4E-DEBB-2015-71DA-EAE15F4B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Finding</a:t>
            </a:r>
            <a:r>
              <a:rPr lang="en-US" altLang="en-US"/>
              <a:t> differences between </a:t>
            </a:r>
            <a:r>
              <a:rPr lang="hu-HU" altLang="en-US"/>
              <a:t>tables</a:t>
            </a:r>
            <a:endParaRPr lang="en-US" alt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5CAB662-C15D-9DA3-8FBB-D6FDE794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60" y="1298685"/>
            <a:ext cx="2890960" cy="391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FB1A8B-922F-1DB2-DBAF-C96B0E78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510648"/>
            <a:ext cx="3610186" cy="242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B8380-EB48-4A54-A63A-53E95F72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577"/>
          <a:stretch/>
        </p:blipFill>
        <p:spPr>
          <a:xfrm>
            <a:off x="7172131" y="4466858"/>
            <a:ext cx="3515130" cy="712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4897286E-F17F-9D9B-9981-CAC0F971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6206"/>
              </p:ext>
            </p:extLst>
          </p:nvPr>
        </p:nvGraphicFramePr>
        <p:xfrm>
          <a:off x="2108993" y="6098395"/>
          <a:ext cx="7974013" cy="587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replace NaN values to any value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in column</a:t>
                      </a:r>
                      <a:endParaRPr lang="en-US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df['Unit price'] = df['Unit price'].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fillna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(0)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1FA75E6E-0811-C0C4-3045-55E51188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641" y="1141641"/>
            <a:ext cx="10703241" cy="5527204"/>
          </a:xfrm>
        </p:spPr>
        <p:txBody>
          <a:bodyPr/>
          <a:lstStyle/>
          <a:p>
            <a:r>
              <a:rPr lang="en-US"/>
              <a:t>Start a new notebook</a:t>
            </a:r>
          </a:p>
          <a:p>
            <a:r>
              <a:rPr lang="en-US"/>
              <a:t>We can create </a:t>
            </a:r>
            <a:r>
              <a:rPr lang="en-US" b="1"/>
              <a:t>Dictionaries</a:t>
            </a:r>
            <a:r>
              <a:rPr lang="en-US"/>
              <a:t>, to store </a:t>
            </a:r>
            <a:r>
              <a:rPr lang="en-US" u="sng"/>
              <a:t>related pairs of data</a:t>
            </a:r>
          </a:p>
          <a:p>
            <a:pPr lvl="1"/>
            <a:r>
              <a:rPr lang="en-US" sz="1800"/>
              <a:t>The Dictionary is within </a:t>
            </a:r>
            <a:r>
              <a:rPr lang="en-US" sz="1800" b="1"/>
              <a:t>curly brackets { }</a:t>
            </a:r>
            <a:r>
              <a:rPr lang="en-US" sz="1800"/>
              <a:t>, </a:t>
            </a:r>
          </a:p>
          <a:p>
            <a:pPr lvl="1"/>
            <a:r>
              <a:rPr lang="en-US" sz="1800"/>
              <a:t>the </a:t>
            </a:r>
            <a:r>
              <a:rPr lang="en-US" sz="1800" b="1"/>
              <a:t>items</a:t>
            </a:r>
            <a:r>
              <a:rPr lang="en-US" sz="1800"/>
              <a:t> (key-value pairs) are separated by </a:t>
            </a:r>
            <a:r>
              <a:rPr lang="en-US" sz="1800" u="sng"/>
              <a:t>comma</a:t>
            </a:r>
            <a:r>
              <a:rPr lang="en-US" sz="1800"/>
              <a:t>, and</a:t>
            </a:r>
          </a:p>
          <a:p>
            <a:pPr lvl="1"/>
            <a:r>
              <a:rPr lang="en-US" sz="1800"/>
              <a:t>within the item the </a:t>
            </a:r>
            <a:r>
              <a:rPr lang="en-US" sz="1800" b="1"/>
              <a:t>key</a:t>
            </a:r>
            <a:r>
              <a:rPr lang="en-US" sz="1800"/>
              <a:t> and </a:t>
            </a:r>
            <a:r>
              <a:rPr lang="en-US" sz="1800" b="1"/>
              <a:t>value</a:t>
            </a:r>
            <a:r>
              <a:rPr lang="en-US" sz="1800"/>
              <a:t> is separated by a </a:t>
            </a:r>
            <a:r>
              <a:rPr lang="en-US" sz="1800" u="sng"/>
              <a:t>colon</a:t>
            </a:r>
            <a:r>
              <a:rPr lang="en-US" sz="1800"/>
              <a:t> :</a:t>
            </a:r>
          </a:p>
          <a:p>
            <a:endParaRPr lang="en-US"/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C426B375-BE1A-44C1-97E5-393C0CFF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08451"/>
              </p:ext>
            </p:extLst>
          </p:nvPr>
        </p:nvGraphicFramePr>
        <p:xfrm>
          <a:off x="2336801" y="2978002"/>
          <a:ext cx="7974013" cy="3839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create a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english_to_german = {'Year': 'Jahr', 'Month': 'Monat', 'Date': 'Datum'}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3850933141"/>
                  </a:ext>
                </a:extLst>
              </a:tr>
              <a:tr h="419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create a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personal_data = {'Name': 'Peter', 'Age': 36, 'Country': 'UK'}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value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for the key in the dictionary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personal_data['Age']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keys of the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personal_data.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keys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values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of the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personal_data.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values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key-value pairs (items) of the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personal_data.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items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418" name="Title 1">
            <a:extLst>
              <a:ext uri="{FF2B5EF4-FFF2-40B4-BE49-F238E27FC236}">
                <a16:creationId xmlns:a16="http://schemas.microsoft.com/office/drawing/2014/main" id="{54F4401C-BDEB-0C89-0577-C720BD154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Creating a Dictionary</a:t>
            </a:r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E496-1E85-E83F-6969-C5C364BD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271" y="1258678"/>
            <a:ext cx="2415749" cy="396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8A56A-7236-7066-3666-C3C23C3C5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86" y="5132578"/>
            <a:ext cx="3132091" cy="3124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3C399-9C4F-4826-6B9C-C5AEC887A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42" y="5820599"/>
            <a:ext cx="2705334" cy="2514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41C8EB-3C6E-73EC-E1BB-C561F2559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33" y="6538462"/>
            <a:ext cx="4006615" cy="23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id="{CEF053A9-86CB-50A1-7E47-35E105200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As we can show the </a:t>
            </a:r>
            <a:r>
              <a:rPr lang="hu-HU" altLang="en-US" sz="2000" b="1"/>
              <a:t>last row index of a dataframe </a:t>
            </a:r>
            <a:r>
              <a:rPr lang="hu-HU" altLang="en-US" sz="2000"/>
              <a:t>by the </a:t>
            </a:r>
            <a:r>
              <a:rPr lang="hu-HU" altLang="en-US" sz="2000" b="1"/>
              <a:t>shape[0]</a:t>
            </a:r>
            <a:r>
              <a:rPr lang="hu-HU" altLang="en-US" sz="2000"/>
              <a:t>, we can calculate the </a:t>
            </a:r>
            <a:r>
              <a:rPr lang="hu-HU" altLang="en-US" sz="2000" b="1"/>
              <a:t>last row of the table in Excel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hu-HU" altLang="en-US" sz="2000"/>
              <a:t>As the shape[0] does not include column header row,</a:t>
            </a:r>
            <a:br>
              <a:rPr lang="hu-HU" altLang="en-US" sz="2000"/>
            </a:br>
            <a:r>
              <a:rPr lang="hu-HU" altLang="en-US" sz="2000" b="1"/>
              <a:t>shape[0] + 1 </a:t>
            </a:r>
            <a:r>
              <a:rPr lang="hu-HU" altLang="en-US" sz="2000"/>
              <a:t>results the last table row in </a:t>
            </a:r>
            <a:br>
              <a:rPr lang="hu-HU" altLang="en-US" sz="2000"/>
            </a:br>
            <a:r>
              <a:rPr lang="hu-HU" altLang="en-US" sz="2000"/>
              <a:t>Excel</a:t>
            </a:r>
          </a:p>
          <a:p>
            <a:endParaRPr lang="hu-HU" altLang="en-US" sz="2000"/>
          </a:p>
          <a:p>
            <a:r>
              <a:rPr lang="en-US" altLang="en-US" sz="2000"/>
              <a:t>If </a:t>
            </a:r>
            <a:r>
              <a:rPr lang="hu-HU" altLang="en-US" sz="2000"/>
              <a:t>we want to add data </a:t>
            </a:r>
            <a:r>
              <a:rPr lang="en-US" altLang="en-US" sz="2000"/>
              <a:t>in</a:t>
            </a:r>
            <a:r>
              <a:rPr lang="hu-HU" altLang="en-US" sz="2000"/>
              <a:t>to</a:t>
            </a:r>
            <a:r>
              <a:rPr lang="en-US" altLang="en-US" sz="2000"/>
              <a:t> </a:t>
            </a:r>
            <a:br>
              <a:rPr lang="hu-HU" altLang="en-US" sz="2000"/>
            </a:br>
            <a:r>
              <a:rPr lang="hu-HU" altLang="en-US" sz="2000"/>
              <a:t>"</a:t>
            </a:r>
            <a:r>
              <a:rPr lang="en-US" altLang="en-US" sz="2000" b="1"/>
              <a:t>Product unit prices.xlsx</a:t>
            </a:r>
            <a:r>
              <a:rPr lang="hu-HU" altLang="en-US" sz="2000"/>
              <a:t>"</a:t>
            </a:r>
            <a:r>
              <a:rPr lang="en-US" altLang="en-US" sz="2000"/>
              <a:t> file</a:t>
            </a:r>
            <a:r>
              <a:rPr lang="hu-HU" altLang="en-US" sz="2000"/>
              <a:t> below the </a:t>
            </a:r>
            <a:br>
              <a:rPr lang="hu-HU" altLang="en-US" sz="2000"/>
            </a:br>
            <a:r>
              <a:rPr lang="hu-HU" altLang="en-US" sz="2000"/>
              <a:t>table, it's important to know its last row</a:t>
            </a:r>
            <a:endParaRPr lang="en-US" altLang="en-US" sz="2000"/>
          </a:p>
        </p:txBody>
      </p:sp>
      <p:sp>
        <p:nvSpPr>
          <p:cNvPr id="118786" name="Title 1">
            <a:extLst>
              <a:ext uri="{FF2B5EF4-FFF2-40B4-BE49-F238E27FC236}">
                <a16:creationId xmlns:a16="http://schemas.microsoft.com/office/drawing/2014/main" id="{2850C9ED-615F-303B-A691-9C0365F66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last row index in an Excel table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EF05F779-D757-BB5E-DAD2-EE055988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9002"/>
              </p:ext>
            </p:extLst>
          </p:nvPr>
        </p:nvGraphicFramePr>
        <p:xfrm>
          <a:off x="1685925" y="2118946"/>
          <a:ext cx="8524875" cy="1723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1647">
                <a:tc>
                  <a:txBody>
                    <a:bodyPr/>
                    <a:lstStyle/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paramlist[0]</a:t>
                      </a:r>
                    </a:p>
                  </a:txBody>
                  <a:tcPr marT="45598" marB="45598"/>
                </a:tc>
                <a:extLst>
                  <a:ext uri="{0D108BD9-81ED-4DB2-BD59-A6C34878D82A}">
                    <a16:rowId xmlns:a16="http://schemas.microsoft.com/office/drawing/2014/main" val="1049850938"/>
                  </a:ext>
                </a:extLst>
              </a:tr>
              <a:tr h="861647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 last row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table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 Excel</a:t>
                      </a:r>
                    </a:p>
                    <a:p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lastrow_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xcel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paramlist[0].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shape[0] + 1</a:t>
                      </a:r>
                      <a:endParaRPr lang="hu-HU" sz="1800" b="1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598" marB="455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0C34BCC-0089-3370-7EC3-922298BE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39" y="1788325"/>
            <a:ext cx="1617174" cy="2160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82FCB-4E1B-10ED-4961-35507476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993" y="3336669"/>
            <a:ext cx="468936" cy="41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D07634-D177-F93B-BEBB-2ED4A0D7B3CB}"/>
              </a:ext>
            </a:extLst>
          </p:cNvPr>
          <p:cNvGrpSpPr/>
          <p:nvPr/>
        </p:nvGrpSpPr>
        <p:grpSpPr>
          <a:xfrm>
            <a:off x="8030308" y="4378885"/>
            <a:ext cx="2180493" cy="2301439"/>
            <a:chOff x="6506307" y="4378884"/>
            <a:chExt cx="2180493" cy="23014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18965C-3A8C-7303-2B9A-ED712C7D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636" y="4378884"/>
              <a:ext cx="2126164" cy="230143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FA908-EE5F-DB81-702C-6171AC7B1819}"/>
                </a:ext>
              </a:extLst>
            </p:cNvPr>
            <p:cNvSpPr/>
            <p:nvPr/>
          </p:nvSpPr>
          <p:spPr bwMode="auto">
            <a:xfrm>
              <a:off x="6506307" y="6242537"/>
              <a:ext cx="405128" cy="261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97D1EFBA-82FE-60BE-1C4B-2062B160F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Send</a:t>
            </a:r>
            <a:r>
              <a:rPr lang="en-US" altLang="en-US" sz="2000"/>
              <a:t> the new Products </a:t>
            </a:r>
            <a:r>
              <a:rPr lang="en-US" altLang="en-US" sz="2000" b="1"/>
              <a:t>without</a:t>
            </a:r>
            <a:r>
              <a:rPr lang="en-US" altLang="en-US" sz="2000"/>
              <a:t> unit prices in</a:t>
            </a:r>
            <a:r>
              <a:rPr lang="hu-HU" altLang="en-US" sz="2000"/>
              <a:t>to</a:t>
            </a:r>
            <a:r>
              <a:rPr lang="en-US" altLang="en-US" sz="2000"/>
              <a:t> the </a:t>
            </a:r>
            <a:br>
              <a:rPr lang="hu-HU" altLang="en-US" sz="2000"/>
            </a:br>
            <a:r>
              <a:rPr lang="hu-HU" altLang="en-US" sz="2000"/>
              <a:t>"</a:t>
            </a:r>
            <a:r>
              <a:rPr lang="en-US" altLang="en-US" sz="2000" b="1"/>
              <a:t>Product unit prices.xlsx</a:t>
            </a:r>
            <a:r>
              <a:rPr lang="hu-HU" altLang="en-US" sz="2000"/>
              <a:t>"</a:t>
            </a:r>
            <a:r>
              <a:rPr lang="en-US" altLang="en-US" sz="2000"/>
              <a:t> file (with the </a:t>
            </a:r>
            <a:r>
              <a:rPr lang="hu-HU" altLang="en-US" sz="2000" b="1"/>
              <a:t>OPENPYXL</a:t>
            </a:r>
            <a:r>
              <a:rPr lang="en-US" altLang="en-US" sz="2000"/>
              <a:t> library)</a:t>
            </a:r>
            <a:endParaRPr lang="hu-HU" altLang="en-US"/>
          </a:p>
        </p:txBody>
      </p:sp>
      <p:sp>
        <p:nvSpPr>
          <p:cNvPr id="119810" name="Title 1">
            <a:extLst>
              <a:ext uri="{FF2B5EF4-FFF2-40B4-BE49-F238E27FC236}">
                <a16:creationId xmlns:a16="http://schemas.microsoft.com/office/drawing/2014/main" id="{3B62564A-594F-141C-80B7-C8279A8A2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Writing to Excel files' specific cells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4328F96D-E9D2-2E52-33FF-5CF6E140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14020"/>
              </p:ext>
            </p:extLst>
          </p:nvPr>
        </p:nvGraphicFramePr>
        <p:xfrm>
          <a:off x="2330451" y="2039938"/>
          <a:ext cx="7974013" cy="4571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library for writing into XLSX, XLSM files</a:t>
                      </a:r>
                      <a:endParaRPr lang="hu-HU" sz="1600" b="1">
                        <a:solidFill>
                          <a:srgbClr val="2BB10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openpyxl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load Excel workbook (wb)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wb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openpyxl.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load_workbook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(paramfolderpath + '\\' + paramfile)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define worksheet (ws)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ws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= wb[paramfile_sheet]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i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for all items in missing products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product </a:t>
                      </a:r>
                      <a:r>
                        <a:rPr lang="hu-HU" sz="16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missingproducts: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i +=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# write data into specific cell of Excel sheet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ws.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cell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row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hu-H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lastrow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_</a:t>
                      </a:r>
                      <a:r>
                        <a:rPr lang="hu-H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xcel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+ i,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column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= 1).value = product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save Excel file (it will also close it)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wb.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save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(paramfolderpath + '\\' + paramfile)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AC2DECC-20AA-B2AF-F7D5-1208833518F6}"/>
              </a:ext>
            </a:extLst>
          </p:cNvPr>
          <p:cNvGrpSpPr/>
          <p:nvPr/>
        </p:nvGrpSpPr>
        <p:grpSpPr>
          <a:xfrm>
            <a:off x="7959970" y="5901472"/>
            <a:ext cx="2315919" cy="848091"/>
            <a:chOff x="6492875" y="4700588"/>
            <a:chExt cx="2509838" cy="990600"/>
          </a:xfrm>
        </p:grpSpPr>
        <p:pic>
          <p:nvPicPr>
            <p:cNvPr id="119820" name="Picture 6">
              <a:extLst>
                <a:ext uri="{FF2B5EF4-FFF2-40B4-BE49-F238E27FC236}">
                  <a16:creationId xmlns:a16="http://schemas.microsoft.com/office/drawing/2014/main" id="{181B2674-775E-06B6-C72E-DDD5DC620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625" y="4700588"/>
              <a:ext cx="2478088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D6D54A-68E2-2A7E-E63A-11661EFA6063}"/>
                </a:ext>
              </a:extLst>
            </p:cNvPr>
            <p:cNvSpPr/>
            <p:nvPr/>
          </p:nvSpPr>
          <p:spPr bwMode="auto">
            <a:xfrm>
              <a:off x="6492875" y="5195888"/>
              <a:ext cx="2492375" cy="495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0C6E7583-3459-1CA8-2D96-59BB916B6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use </a:t>
            </a:r>
            <a:r>
              <a:rPr lang="en-US" b="1"/>
              <a:t>loops</a:t>
            </a:r>
            <a:r>
              <a:rPr lang="en-US"/>
              <a:t> to iterate through a Dictionary</a:t>
            </a:r>
          </a:p>
          <a:p>
            <a:r>
              <a:rPr lang="en-US"/>
              <a:t>We can modify/add value by just </a:t>
            </a:r>
            <a:r>
              <a:rPr lang="en-US" b="1"/>
              <a:t>assigning</a:t>
            </a:r>
            <a:r>
              <a:rPr lang="en-US"/>
              <a:t> to the key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3975225-E9B6-7689-B951-E3AA210ED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46043"/>
              </p:ext>
            </p:extLst>
          </p:nvPr>
        </p:nvGraphicFramePr>
        <p:xfrm>
          <a:off x="2400300" y="2571749"/>
          <a:ext cx="7974013" cy="3932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modify value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for a key in dictionary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personal_data['Age'] = 30</a:t>
                      </a:r>
                    </a:p>
                  </a:txBody>
                  <a:tcPr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loop through the items of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i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personal_data: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print(i, "-", personal_data[i])</a:t>
                      </a:r>
                    </a:p>
                  </a:txBody>
                  <a:tcPr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loop through the items of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key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personal_data.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items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print(key, "-", value)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add a new item (key-value pair) to the dictionary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personal_data['Height'] = 180</a:t>
                      </a:r>
                    </a:p>
                  </a:txBody>
                  <a:tcPr marT="45652" marB="456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439" name="Title 1">
            <a:extLst>
              <a:ext uri="{FF2B5EF4-FFF2-40B4-BE49-F238E27FC236}">
                <a16:creationId xmlns:a16="http://schemas.microsoft.com/office/drawing/2014/main" id="{660CB5BB-7870-DFF8-9D1D-99A08C768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Looping through a Dictionary</a:t>
            </a:r>
            <a:endParaRPr lang="en-US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FB6520-B5ED-B963-BCE3-5FB7A8FE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4" y="1109664"/>
            <a:ext cx="8866187" cy="57102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alt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ADEE316B-03D9-276B-684C-E694EBEE9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 b="1"/>
              <a:t>zip</a:t>
            </a:r>
            <a:r>
              <a:rPr lang="en-US"/>
              <a:t>(</a:t>
            </a:r>
            <a:r>
              <a:rPr lang="en-US" i="1"/>
              <a:t>list1</a:t>
            </a:r>
            <a:r>
              <a:rPr lang="en-US"/>
              <a:t>, </a:t>
            </a:r>
            <a:r>
              <a:rPr lang="en-US" i="1"/>
              <a:t>list2</a:t>
            </a:r>
            <a:r>
              <a:rPr lang="en-US"/>
              <a:t>): the items of given lists can be "</a:t>
            </a:r>
            <a:r>
              <a:rPr lang="en-US" b="1"/>
              <a:t>paired</a:t>
            </a:r>
            <a:r>
              <a:rPr lang="en-US"/>
              <a:t>" into pairs ("tuples")</a:t>
            </a:r>
          </a:p>
          <a:p>
            <a:r>
              <a:rPr lang="en-US"/>
              <a:t>Then we can create a dictionary from these pairs:</a:t>
            </a:r>
          </a:p>
          <a:p>
            <a:pPr lvl="1"/>
            <a:r>
              <a:rPr lang="en-US" sz="1800" b="1"/>
              <a:t>dict</a:t>
            </a:r>
            <a:r>
              <a:rPr lang="en-US" sz="1800"/>
              <a:t>( </a:t>
            </a:r>
            <a:r>
              <a:rPr lang="en-US" sz="1800" b="1"/>
              <a:t>zip</a:t>
            </a:r>
            <a:r>
              <a:rPr lang="en-US" sz="1800"/>
              <a:t>(</a:t>
            </a:r>
            <a:r>
              <a:rPr lang="en-US" sz="1800" i="1"/>
              <a:t>list1</a:t>
            </a:r>
            <a:r>
              <a:rPr lang="en-US" sz="1800"/>
              <a:t>, </a:t>
            </a:r>
            <a:r>
              <a:rPr lang="en-US" sz="1800" i="1"/>
              <a:t>list2</a:t>
            </a:r>
            <a:r>
              <a:rPr lang="en-US" sz="1800"/>
              <a:t>) )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BD6F9BB3-68C3-A973-2366-75817173E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74812"/>
              </p:ext>
            </p:extLst>
          </p:nvPr>
        </p:nvGraphicFramePr>
        <p:xfrm>
          <a:off x="2236788" y="3538481"/>
          <a:ext cx="7974012" cy="146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namelist =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['Jack', 'Jill', 'Susan']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agelist = [34, 25, 28]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create dictionary from the lists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names_ages =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dict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zip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(namelist, agelist) )</a:t>
                      </a:r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56" name="Title 1">
            <a:extLst>
              <a:ext uri="{FF2B5EF4-FFF2-40B4-BE49-F238E27FC236}">
                <a16:creationId xmlns:a16="http://schemas.microsoft.com/office/drawing/2014/main" id="{E057FE9F-50B6-D089-4797-266D050F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Pairing Lists into 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D4DAB-F7AE-9CC5-8E06-AF14D13B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27" y="4601428"/>
            <a:ext cx="3116850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8C15C0AF-440E-69BA-7491-FF42C1FDD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Items in a Dictionary </a:t>
            </a:r>
            <a:r>
              <a:rPr lang="en-US" b="1"/>
              <a:t>CANNOT have duplicates</a:t>
            </a:r>
            <a:r>
              <a:rPr lang="en-US"/>
              <a:t>, items are </a:t>
            </a:r>
            <a:r>
              <a:rPr lang="en-US" b="1"/>
              <a:t>changeable</a:t>
            </a:r>
            <a:r>
              <a:rPr lang="en-US"/>
              <a:t>, and the items are </a:t>
            </a:r>
            <a:r>
              <a:rPr lang="en-US" b="1"/>
              <a:t>ordered</a:t>
            </a:r>
            <a:r>
              <a:rPr lang="en-US"/>
              <a:t> </a:t>
            </a:r>
            <a:r>
              <a:rPr lang="en-US" i="1"/>
              <a:t>(from Python 3.7, </a:t>
            </a:r>
            <a:br>
              <a:rPr lang="en-US" i="1"/>
            </a:br>
            <a:r>
              <a:rPr lang="en-US" i="1"/>
              <a:t>in earlier versions they are unordered)</a:t>
            </a:r>
          </a:p>
          <a:p>
            <a:r>
              <a:rPr lang="en-US"/>
              <a:t>Thus, if we convert a List into a Dictionary, and then back into a List, the </a:t>
            </a:r>
            <a:r>
              <a:rPr lang="en-US" b="1"/>
              <a:t>repetitive/duplicate items disappear</a:t>
            </a:r>
          </a:p>
          <a:p>
            <a:r>
              <a:rPr lang="en-US" b="1"/>
              <a:t>dict.fromkeys</a:t>
            </a:r>
            <a:r>
              <a:rPr lang="en-US"/>
              <a:t>(</a:t>
            </a:r>
            <a:r>
              <a:rPr lang="en-US" i="1"/>
              <a:t>list</a:t>
            </a:r>
            <a:r>
              <a:rPr lang="en-US"/>
              <a:t>): convert a List into a Dictionary</a:t>
            </a:r>
          </a:p>
          <a:p>
            <a:r>
              <a:rPr lang="en-US" i="1"/>
              <a:t>To check Python version, import the „python_version” method from the „PLATFORM” module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5849FD3-4A3B-80A3-2320-60A05700A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7354"/>
              </p:ext>
            </p:extLst>
          </p:nvPr>
        </p:nvGraphicFramePr>
        <p:xfrm>
          <a:off x="2236788" y="3804025"/>
          <a:ext cx="7974012" cy="2743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namelist = ['Jack', 'Jill', 'Susan', 'Jill', 'Jack']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dict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fromkeys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(namelist)</a:t>
                      </a:r>
                    </a:p>
                  </a:txBody>
                  <a:tcPr marT="45693" marB="45693"/>
                </a:tc>
                <a:extLst>
                  <a:ext uri="{0D108BD9-81ED-4DB2-BD59-A6C34878D82A}">
                    <a16:rowId xmlns:a16="http://schemas.microsoft.com/office/drawing/2014/main" val="2300591456"/>
                  </a:ext>
                </a:extLst>
              </a:tr>
              <a:tr h="930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namelist =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['Jack', 'Jill', 'Susan', 'Jill', 'Jack']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remove duplicates from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namelist_unique =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dict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fromkeys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(namelist)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namelist_unique</a:t>
                      </a:r>
                    </a:p>
                  </a:txBody>
                  <a:tcPr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from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platform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import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python_version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print(python_version())</a:t>
                      </a:r>
                    </a:p>
                  </a:txBody>
                  <a:tcPr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482" name="Title 1">
            <a:extLst>
              <a:ext uri="{FF2B5EF4-FFF2-40B4-BE49-F238E27FC236}">
                <a16:creationId xmlns:a16="http://schemas.microsoft.com/office/drawing/2014/main" id="{502B6CCF-186E-6030-88B9-C9443719C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Removing duplicates from Lists with Dictionary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775EC0-EA5A-24A8-6EFD-A0E68806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905" y="6082891"/>
            <a:ext cx="629150" cy="339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4825E-CB81-1868-E569-CE359297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67" y="4079185"/>
            <a:ext cx="3397288" cy="256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67E5C-02B6-D800-8262-DF0963EB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649" y="5319324"/>
            <a:ext cx="2141406" cy="2438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6C420F1-581F-01A3-BF20-DE778F8E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6" y="3078527"/>
            <a:ext cx="7318995" cy="1329595"/>
          </a:xfrm>
        </p:spPr>
        <p:txBody>
          <a:bodyPr/>
          <a:lstStyle/>
          <a:p>
            <a:pPr algn="ctr">
              <a:defRPr/>
            </a:pPr>
            <a:r>
              <a:rPr lang="hu-HU"/>
              <a:t>I/10.</a:t>
            </a:r>
            <a:br>
              <a:rPr lang="hu-HU"/>
            </a:br>
            <a:r>
              <a:rPr lang="en-US"/>
              <a:t>Data Analysis, Data Transformation </a:t>
            </a:r>
            <a:r>
              <a:rPr lang="hu-HU"/>
              <a:t>AND</a:t>
            </a:r>
            <a:r>
              <a:rPr lang="en-US"/>
              <a:t> Data Cleaning with Pandas I</a:t>
            </a:r>
            <a:r>
              <a:rPr lang="hu-HU"/>
              <a:t>II</a:t>
            </a:r>
            <a:r>
              <a:rPr lang="en-US"/>
              <a:t>.</a:t>
            </a:r>
            <a:endParaRPr lang="hu-HU"/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4166D04D-5736-BC93-62A3-E34F6B0A5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5E9168-AF30-182F-D25E-A46FCE3E2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659C473-253C-5570-4A61-1FE970D671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06B8AD3E-A34C-C63C-E041-00B4899E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641" y="1141641"/>
            <a:ext cx="10703241" cy="5527204"/>
          </a:xfrm>
        </p:spPr>
        <p:txBody>
          <a:bodyPr/>
          <a:lstStyle/>
          <a:p>
            <a:r>
              <a:rPr lang="en-US"/>
              <a:t>Continue "</a:t>
            </a:r>
            <a:r>
              <a:rPr lang="en-US" b="1"/>
              <a:t>Filter_file_by_parameters</a:t>
            </a:r>
            <a:r>
              <a:rPr lang="en-US"/>
              <a:t>"</a:t>
            </a:r>
          </a:p>
          <a:p>
            <a:r>
              <a:rPr lang="en-US"/>
              <a:t>Create a dictionary of the headers and </a:t>
            </a:r>
            <a:r>
              <a:rPr lang="en-US" b="1"/>
              <a:t>translate headers</a:t>
            </a:r>
          </a:p>
          <a:p>
            <a:r>
              <a:rPr lang="en-US" i="1"/>
              <a:t>column/series</a:t>
            </a:r>
            <a:r>
              <a:rPr lang="en-US"/>
              <a:t>.</a:t>
            </a:r>
            <a:r>
              <a:rPr lang="en-US" b="1"/>
              <a:t>replace</a:t>
            </a:r>
            <a:r>
              <a:rPr lang="en-US"/>
              <a:t>(</a:t>
            </a:r>
            <a:r>
              <a:rPr lang="en-US" i="1"/>
              <a:t>dictionary</a:t>
            </a:r>
            <a:r>
              <a:rPr lang="en-US"/>
              <a:t>): rename, translate column/series values based on the dictionary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Check the finally exported file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FFEC789-B84B-5C67-1C5F-00944618D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73459"/>
              </p:ext>
            </p:extLst>
          </p:nvPr>
        </p:nvGraphicFramePr>
        <p:xfrm>
          <a:off x="1906588" y="2530041"/>
          <a:ext cx="8686800" cy="3382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dfp_headers = paramlist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_filt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[3]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56" marB="456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add column values to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oldheader_list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= dfp_headers['Old header'].tolist()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newheader_list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= dfp_headers['New header'].tolist()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56" marB="456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create dictionary from the lists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header_dict =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dict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zip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oldheader_list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newheader_list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translate headers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based on dictionary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df.columns = 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pd.Series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(df.columns).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(header_dict)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56" marB="456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translate column values 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based on dictionary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header_dict2 =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dict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zip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(['North', 'East', 'South', 'West'], ['Nord', 'Ost', 'Süd', 'West'])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df['Region'] = df['Region'].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(header_dict2)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56" marB="456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535" name="Title 1">
            <a:extLst>
              <a:ext uri="{FF2B5EF4-FFF2-40B4-BE49-F238E27FC236}">
                <a16:creationId xmlns:a16="http://schemas.microsoft.com/office/drawing/2014/main" id="{26AA4FA5-8BCC-2741-830B-AFC3152DE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Renaming </a:t>
            </a:r>
            <a:r>
              <a:rPr lang="hu-HU" altLang="en-US" sz="2400"/>
              <a:t>Dataframe </a:t>
            </a:r>
            <a:r>
              <a:rPr lang="en-US" altLang="en-US" sz="2400"/>
              <a:t>columns</a:t>
            </a:r>
            <a:r>
              <a:rPr lang="hu-HU" altLang="en-US" sz="2400"/>
              <a:t> or data</a:t>
            </a:r>
            <a:r>
              <a:rPr lang="en-US" altLang="en-US" sz="2400"/>
              <a:t> with Dictionary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E4E569B-1FCA-132F-BCB8-CE8B57B9F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5"/>
          <a:stretch/>
        </p:blipFill>
        <p:spPr>
          <a:xfrm>
            <a:off x="8371376" y="5756000"/>
            <a:ext cx="458847" cy="850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A22E56-1C3F-62B2-2150-81FFE958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901" y="5743300"/>
            <a:ext cx="455943" cy="850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64C98C4E-65EA-729B-80F3-C191972A861C}"/>
              </a:ext>
            </a:extLst>
          </p:cNvPr>
          <p:cNvSpPr/>
          <p:nvPr/>
        </p:nvSpPr>
        <p:spPr>
          <a:xfrm>
            <a:off x="9095276" y="5960786"/>
            <a:ext cx="555361" cy="48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7F91E-0AFB-C3F9-D399-48479FE0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043" y="1289633"/>
            <a:ext cx="2995376" cy="300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67150-367F-E4C4-34E9-9A31EF220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375" y="2579479"/>
            <a:ext cx="1024224" cy="1533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7E040-E2A0-E713-6911-68D14B12C9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8" r="34272" b="-1"/>
          <a:stretch/>
        </p:blipFill>
        <p:spPr>
          <a:xfrm>
            <a:off x="7924800" y="4360674"/>
            <a:ext cx="2576800" cy="483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403FC8B1-7DE3-C833-652F-F17E5DB5A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/>
              <a:t>Cop</a:t>
            </a:r>
            <a:r>
              <a:rPr lang="hu-HU" altLang="en-US" sz="1800"/>
              <a:t>y "Filter_file_by_parameters":</a:t>
            </a:r>
            <a:br>
              <a:rPr lang="hu-HU" altLang="en-US" sz="1800"/>
            </a:br>
            <a:r>
              <a:rPr lang="hu-HU" altLang="en-US" sz="1800"/>
              <a:t>"</a:t>
            </a:r>
            <a:r>
              <a:rPr lang="en-US" altLang="en-US" sz="1800"/>
              <a:t>Filter_multiple_files_by_parameters</a:t>
            </a:r>
            <a:r>
              <a:rPr lang="hu-HU" altLang="en-US" sz="1800"/>
              <a:t>"</a:t>
            </a:r>
          </a:p>
          <a:p>
            <a:r>
              <a:rPr lang="hu-HU" altLang="en-US" sz="1800"/>
              <a:t>Change base data</a:t>
            </a:r>
          </a:p>
          <a:p>
            <a:r>
              <a:rPr lang="hu-HU" altLang="en-US" sz="1800"/>
              <a:t>We want to </a:t>
            </a:r>
            <a:r>
              <a:rPr lang="hu-HU" altLang="en-US" sz="1800" b="1"/>
              <a:t>clean and filter ALL the </a:t>
            </a:r>
            <a:br>
              <a:rPr lang="hu-HU" altLang="en-US" sz="1800" b="1"/>
            </a:br>
            <a:r>
              <a:rPr lang="hu-HU" altLang="en-US" sz="1800" b="1"/>
              <a:t>input files</a:t>
            </a:r>
            <a:r>
              <a:rPr lang="hu-HU" altLang="en-US" sz="1800"/>
              <a:t> in the 1st parameter table, looping through them</a:t>
            </a:r>
          </a:p>
          <a:p>
            <a:r>
              <a:rPr lang="hu-HU" altLang="en-US" sz="1800"/>
              <a:t>Delete lines where we </a:t>
            </a:r>
            <a:r>
              <a:rPr lang="hu-HU" altLang="en-US" sz="1800" b="1"/>
              <a:t>wrote out data </a:t>
            </a:r>
            <a:r>
              <a:rPr lang="hu-HU" altLang="en-US" sz="1800"/>
              <a:t>to cell output</a:t>
            </a:r>
          </a:p>
          <a:p>
            <a:r>
              <a:rPr lang="en-US" altLang="en-US" sz="1800"/>
              <a:t>Convert region translating part to comment</a:t>
            </a:r>
            <a:endParaRPr lang="hu-HU" altLang="en-US" sz="1800"/>
          </a:p>
          <a:p>
            <a:endParaRPr lang="en-US" altLang="en-US" sz="1800" b="1">
              <a:solidFill>
                <a:srgbClr val="2BB10B"/>
              </a:solidFill>
            </a:endParaRPr>
          </a:p>
          <a:p>
            <a:r>
              <a:rPr lang="hu-HU" altLang="en-US" sz="1700">
                <a:solidFill>
                  <a:srgbClr val="FF0000"/>
                </a:solidFill>
              </a:rPr>
              <a:t>for column_name, data in </a:t>
            </a:r>
            <a:r>
              <a:rPr lang="hu-HU" altLang="en-US" sz="1700" i="1">
                <a:solidFill>
                  <a:srgbClr val="FF0000"/>
                </a:solidFill>
              </a:rPr>
              <a:t>df</a:t>
            </a:r>
            <a:r>
              <a:rPr lang="hu-HU" altLang="en-US" sz="1700">
                <a:solidFill>
                  <a:srgbClr val="FF0000"/>
                </a:solidFill>
              </a:rPr>
              <a:t>.iteritems(): </a:t>
            </a:r>
            <a:r>
              <a:rPr lang="hu-HU" altLang="en-US" sz="1600" i="1">
                <a:solidFill>
                  <a:srgbClr val="FF0000"/>
                </a:solidFill>
              </a:rPr>
              <a:t>(it is deprecated!)</a:t>
            </a:r>
            <a:br>
              <a:rPr lang="hu-HU" altLang="en-US" sz="1800">
                <a:solidFill>
                  <a:srgbClr val="FF0000"/>
                </a:solidFill>
              </a:rPr>
            </a:br>
            <a:r>
              <a:rPr lang="hu-HU" altLang="en-US" sz="1800" b="1">
                <a:solidFill>
                  <a:srgbClr val="2BB10B"/>
                </a:solidFill>
              </a:rPr>
              <a:t>for</a:t>
            </a:r>
            <a:r>
              <a:rPr lang="hu-HU" altLang="en-US" sz="1800"/>
              <a:t> </a:t>
            </a:r>
            <a:r>
              <a:rPr lang="hu-HU" altLang="en-US" sz="1800" b="1"/>
              <a:t>column_name, data</a:t>
            </a:r>
            <a:r>
              <a:rPr lang="hu-HU" altLang="en-US" sz="1800"/>
              <a:t> </a:t>
            </a:r>
            <a:r>
              <a:rPr lang="hu-HU" altLang="en-US" sz="1800" b="1">
                <a:solidFill>
                  <a:srgbClr val="2BB10B"/>
                </a:solidFill>
              </a:rPr>
              <a:t>in</a:t>
            </a:r>
            <a:r>
              <a:rPr lang="hu-HU" altLang="en-US" sz="1800"/>
              <a:t> </a:t>
            </a:r>
            <a:r>
              <a:rPr lang="hu-HU" altLang="en-US" sz="1800" i="1"/>
              <a:t>df</a:t>
            </a:r>
            <a:r>
              <a:rPr lang="hu-HU" altLang="en-US" sz="1800"/>
              <a:t>.</a:t>
            </a:r>
            <a:r>
              <a:rPr lang="hu-HU" altLang="en-US" sz="1800" b="1"/>
              <a:t>items</a:t>
            </a:r>
            <a:r>
              <a:rPr lang="hu-HU" altLang="en-US" sz="1800"/>
              <a:t>(): </a:t>
            </a:r>
            <a:br>
              <a:rPr lang="hu-HU" altLang="en-US" sz="1800"/>
            </a:br>
            <a:r>
              <a:rPr lang="hu-HU" altLang="en-US" sz="1800"/>
              <a:t>looping through a dataframe's COLUMNS</a:t>
            </a:r>
          </a:p>
          <a:p>
            <a:pPr lvl="1"/>
            <a:r>
              <a:rPr lang="hu-HU" altLang="en-US" sz="1800" b="1">
                <a:latin typeface="Arial" pitchFamily="34" charset="0"/>
              </a:rPr>
              <a:t>data</a:t>
            </a:r>
            <a:r>
              <a:rPr lang="hu-HU" altLang="en-US" sz="1800">
                <a:latin typeface="Arial" pitchFamily="34" charset="0"/>
              </a:rPr>
              <a:t>[</a:t>
            </a:r>
            <a:r>
              <a:rPr lang="hu-HU" altLang="en-US" sz="1800" i="1">
                <a:latin typeface="Arial" pitchFamily="34" charset="0"/>
              </a:rPr>
              <a:t>rowindex</a:t>
            </a:r>
            <a:r>
              <a:rPr lang="hu-HU" altLang="en-US" sz="1800">
                <a:latin typeface="Arial" pitchFamily="34" charset="0"/>
              </a:rPr>
              <a:t>]: column's value in the given row</a:t>
            </a:r>
          </a:p>
          <a:p>
            <a:pPr lvl="1"/>
            <a:endParaRPr lang="hu-HU" altLang="en-US" sz="1800"/>
          </a:p>
          <a:p>
            <a:endParaRPr lang="hu-HU" altLang="en-US" sz="1800"/>
          </a:p>
        </p:txBody>
      </p:sp>
      <p:sp>
        <p:nvSpPr>
          <p:cNvPr id="108546" name="Title 1">
            <a:extLst>
              <a:ext uri="{FF2B5EF4-FFF2-40B4-BE49-F238E27FC236}">
                <a16:creationId xmlns:a16="http://schemas.microsoft.com/office/drawing/2014/main" id="{17893BC0-8637-DDBF-CEDA-58331A0C2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</a:t>
            </a:r>
            <a:r>
              <a:rPr lang="en-US" altLang="en-US"/>
              <a:t>ooping through</a:t>
            </a:r>
            <a:r>
              <a:rPr lang="hu-HU" altLang="en-US"/>
              <a:t> columns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B8E2306-C2F6-64EC-0D15-84714BC1A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59456"/>
              </p:ext>
            </p:extLst>
          </p:nvPr>
        </p:nvGraphicFramePr>
        <p:xfrm>
          <a:off x="1743076" y="5176261"/>
          <a:ext cx="8467725" cy="155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182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df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p_headers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paramlist[3]    # headers</a:t>
                      </a:r>
                      <a:endParaRPr lang="hu-HU" sz="1800" b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6" marR="91436" marT="45652" marB="45652"/>
                </a:tc>
                <a:extLst>
                  <a:ext uri="{0D108BD9-81ED-4DB2-BD59-A6C34878D82A}">
                    <a16:rowId xmlns:a16="http://schemas.microsoft.com/office/drawing/2014/main" val="576686802"/>
                  </a:ext>
                </a:extLst>
              </a:tr>
              <a:tr h="73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loop through the dataframe columns</a:t>
                      </a:r>
                    </a:p>
                    <a:p>
                      <a:r>
                        <a:rPr lang="hu-HU" sz="1800" b="1">
                          <a:solidFill>
                            <a:srgbClr val="2BB10B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column_name, data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dfp_headers.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 print data in the first 3 rows</a:t>
                      </a:r>
                    </a:p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print(column_name, ":", 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[0], 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[1], 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[2])</a:t>
                      </a:r>
                      <a:endParaRPr lang="hu-HU" sz="1800" b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6" marR="91436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1E50F9-4655-30CC-C2FA-8BD85CBF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990" y="1220328"/>
            <a:ext cx="3700944" cy="328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967B9C-FB99-ECB9-49BF-F570CDBF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90" y="1623343"/>
            <a:ext cx="3276994" cy="569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13915-316B-79BC-887F-31681B19D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11" y="6150819"/>
            <a:ext cx="2937514" cy="443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A27300-5FC3-D916-62DD-3114B1D272B5}"/>
              </a:ext>
            </a:extLst>
          </p:cNvPr>
          <p:cNvGrpSpPr/>
          <p:nvPr/>
        </p:nvGrpSpPr>
        <p:grpSpPr>
          <a:xfrm>
            <a:off x="9567540" y="2290927"/>
            <a:ext cx="975445" cy="330440"/>
            <a:chOff x="5328331" y="3216387"/>
            <a:chExt cx="975445" cy="330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7D1FE3-2F30-276C-0B0A-A14CBB87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8331" y="3270822"/>
              <a:ext cx="975445" cy="22862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EFC13E-5C1E-134F-A9C3-053CCCFC0C51}"/>
                </a:ext>
              </a:extLst>
            </p:cNvPr>
            <p:cNvCxnSpPr>
              <a:cxnSpLocks/>
            </p:cNvCxnSpPr>
            <p:nvPr/>
          </p:nvCxnSpPr>
          <p:spPr>
            <a:xfrm>
              <a:off x="5403272" y="3216387"/>
              <a:ext cx="900504" cy="3304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8E3B3-33FE-D166-1AC9-9E92EA7AF5AF}"/>
              </a:ext>
            </a:extLst>
          </p:cNvPr>
          <p:cNvGrpSpPr/>
          <p:nvPr/>
        </p:nvGrpSpPr>
        <p:grpSpPr>
          <a:xfrm>
            <a:off x="8639958" y="2669185"/>
            <a:ext cx="1903026" cy="418181"/>
            <a:chOff x="2569222" y="3176042"/>
            <a:chExt cx="1903026" cy="4181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9A91A4-9B69-34D5-06B4-15F6253B8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9222" y="3176042"/>
              <a:ext cx="1903026" cy="418181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A43D1C-A9E2-A656-6797-546CBBE8733A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3216387"/>
              <a:ext cx="900504" cy="3304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C894786-AE77-C456-11D6-42D23B114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350" y="3295143"/>
            <a:ext cx="4313634" cy="3449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>
            <a:extLst>
              <a:ext uri="{FF2B5EF4-FFF2-40B4-BE49-F238E27FC236}">
                <a16:creationId xmlns:a16="http://schemas.microsoft.com/office/drawing/2014/main" id="{328D6A89-C072-2B59-7D34-F8D1E2DB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641" y="1141641"/>
            <a:ext cx="10703241" cy="552720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BB10B"/>
                </a:solidFill>
              </a:rPr>
              <a:t>for</a:t>
            </a:r>
            <a:r>
              <a:rPr lang="en-US" b="1"/>
              <a:t> row_index, data </a:t>
            </a:r>
            <a:r>
              <a:rPr lang="en-US" b="1">
                <a:solidFill>
                  <a:srgbClr val="2BB10B"/>
                </a:solidFill>
              </a:rPr>
              <a:t>in</a:t>
            </a:r>
            <a:r>
              <a:rPr lang="en-US" b="1"/>
              <a:t> </a:t>
            </a:r>
            <a:r>
              <a:rPr lang="en-US" i="1"/>
              <a:t>df</a:t>
            </a:r>
            <a:r>
              <a:rPr lang="en-US" b="1"/>
              <a:t>.iterrows</a:t>
            </a:r>
            <a:r>
              <a:rPr lang="en-US"/>
              <a:t>(): looping through a dataframe's ROWS</a:t>
            </a:r>
          </a:p>
          <a:p>
            <a:r>
              <a:rPr lang="en-US" b="1"/>
              <a:t>data</a:t>
            </a:r>
            <a:r>
              <a:rPr lang="en-US"/>
              <a:t>[</a:t>
            </a:r>
            <a:r>
              <a:rPr lang="en-US" i="1"/>
              <a:t>columnname</a:t>
            </a:r>
            <a:r>
              <a:rPr lang="en-US"/>
              <a:t>]: row's value in the given column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 the notebook, select the cells for the main source files by </a:t>
            </a:r>
            <a:r>
              <a:rPr lang="en-US" b="1" i="1"/>
              <a:t>Shift+Down Arrow</a:t>
            </a:r>
            <a:r>
              <a:rPr lang="en-US"/>
              <a:t>, and merge them: </a:t>
            </a:r>
            <a:r>
              <a:rPr lang="en-US" b="1" i="1"/>
              <a:t>Shift+M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remaining lines in the cell should be </a:t>
            </a:r>
            <a:br>
              <a:rPr lang="en-US"/>
            </a:br>
            <a:r>
              <a:rPr lang="en-US"/>
              <a:t>selected and indented by TAB (due to the FOR loop)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8F7AE8D-3916-C3F1-0CB6-69BECB478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09733"/>
              </p:ext>
            </p:extLst>
          </p:nvPr>
        </p:nvGraphicFramePr>
        <p:xfrm>
          <a:off x="1981201" y="4280071"/>
          <a:ext cx="8467725" cy="173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df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p_folders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paramlist[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    #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folders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loop through the dataframe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 row_index, data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dfp_folders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.iterrows():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inputfolderpath =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['Input folder path']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inputfile =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['Input file']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5" marB="456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577" name="Title 1">
            <a:extLst>
              <a:ext uri="{FF2B5EF4-FFF2-40B4-BE49-F238E27FC236}">
                <a16:creationId xmlns:a16="http://schemas.microsoft.com/office/drawing/2014/main" id="{4EFC8525-8079-6C08-0491-2C952488B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Looping through rows</a:t>
            </a:r>
            <a:endParaRPr lang="en-US" altLang="en-US"/>
          </a:p>
        </p:txBody>
      </p:sp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0AEC257E-BEB0-6523-93BE-B37A2152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48353"/>
              </p:ext>
            </p:extLst>
          </p:nvPr>
        </p:nvGraphicFramePr>
        <p:xfrm>
          <a:off x="1981201" y="1912110"/>
          <a:ext cx="8467725" cy="173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dfp_folders = paramlist[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    #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folders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loop through the dataframe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 row_index, data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dfp_folders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.iterrows():</a:t>
                      </a:r>
                    </a:p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 print data in the first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columns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print(row_index, ":", 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'Input file'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], 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'Input folder path'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])</a:t>
                      </a:r>
                      <a:endParaRPr lang="hu-HU" sz="1800" b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6" marR="91436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6FC914-6A57-1BA0-00E8-FC722869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15" y="2909839"/>
            <a:ext cx="3297209" cy="352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133BA3-A5FF-C45F-C409-F55D8319D444}"/>
              </a:ext>
            </a:extLst>
          </p:cNvPr>
          <p:cNvGrpSpPr/>
          <p:nvPr/>
        </p:nvGrpSpPr>
        <p:grpSpPr>
          <a:xfrm>
            <a:off x="7410450" y="4818185"/>
            <a:ext cx="3114762" cy="1737224"/>
            <a:chOff x="6104332" y="4818185"/>
            <a:chExt cx="2896880" cy="15459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247EB2-B123-978E-C75B-D40CB8D10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332" y="4818185"/>
              <a:ext cx="2896880" cy="154594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AB1223-9F40-8D4E-4CCD-F64BAC520A58}"/>
                </a:ext>
              </a:extLst>
            </p:cNvPr>
            <p:cNvCxnSpPr/>
            <p:nvPr/>
          </p:nvCxnSpPr>
          <p:spPr>
            <a:xfrm>
              <a:off x="6113124" y="5653455"/>
              <a:ext cx="1670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35C35D-1CBC-E64E-A02A-4586F016A147}"/>
                </a:ext>
              </a:extLst>
            </p:cNvPr>
            <p:cNvCxnSpPr/>
            <p:nvPr/>
          </p:nvCxnSpPr>
          <p:spPr>
            <a:xfrm>
              <a:off x="6309487" y="6119380"/>
              <a:ext cx="1670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DEC9F8-0BC2-2144-BCD0-E3F21D690325}"/>
                </a:ext>
              </a:extLst>
            </p:cNvPr>
            <p:cNvCxnSpPr/>
            <p:nvPr/>
          </p:nvCxnSpPr>
          <p:spPr>
            <a:xfrm>
              <a:off x="6479471" y="6315740"/>
              <a:ext cx="1670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Cubix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" id="{3E21685D-71D6-4CE3-AA14-494C15557657}" vid="{FD0B64FB-250E-44ED-80BC-D764BFBD6591}"/>
    </a:ext>
  </a:extLst>
</a:theme>
</file>

<file path=ppt/theme/theme2.xml><?xml version="1.0" encoding="utf-8"?>
<a:theme xmlns:a="http://schemas.openxmlformats.org/drawingml/2006/main" name="Cubix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2" id="{FEACDB23-8A36-4B28-B0FA-391AEDEAAF00}" vid="{9A3C3F8B-0A52-4AF2-B943-19385BFD0ED0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</Template>
  <TotalTime>150555</TotalTime>
  <Words>2870</Words>
  <Application>Microsoft Office PowerPoint</Application>
  <PresentationFormat>Szélesvásznú</PresentationFormat>
  <Paragraphs>299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Hammersmith One</vt:lpstr>
      <vt:lpstr>Inter</vt:lpstr>
      <vt:lpstr>Poppins</vt:lpstr>
      <vt:lpstr>Source Sans Pro</vt:lpstr>
      <vt:lpstr>Cubix</vt:lpstr>
      <vt:lpstr>Cubix2</vt:lpstr>
      <vt:lpstr>I/9. Using Dictionaries</vt:lpstr>
      <vt:lpstr>Creating a Dictionary</vt:lpstr>
      <vt:lpstr>Looping through a Dictionary</vt:lpstr>
      <vt:lpstr>Pairing Lists into a Dictionary</vt:lpstr>
      <vt:lpstr>Removing duplicates from Lists with Dictionary</vt:lpstr>
      <vt:lpstr>I/10. Data Analysis, Data Transformation AND Data Cleaning with Pandas III.</vt:lpstr>
      <vt:lpstr>Renaming Dataframe columns or data with Dictionary</vt:lpstr>
      <vt:lpstr>Looping through columns</vt:lpstr>
      <vt:lpstr>Looping through rows</vt:lpstr>
      <vt:lpstr>Looping through certain files</vt:lpstr>
      <vt:lpstr>Creating template programs</vt:lpstr>
      <vt:lpstr>Calculating with column values</vt:lpstr>
      <vt:lpstr>Missing (blank) values in columns</vt:lpstr>
      <vt:lpstr>Aggregating column values (sum, average etc.)</vt:lpstr>
      <vt:lpstr>Aggregating row values</vt:lpstr>
      <vt:lpstr>Add ranges for values</vt:lpstr>
      <vt:lpstr>Aggregation by groups – Pivot table</vt:lpstr>
      <vt:lpstr>Creating charts</vt:lpstr>
      <vt:lpstr>Finding differences between tables</vt:lpstr>
      <vt:lpstr>The last row index in an Excel table</vt:lpstr>
      <vt:lpstr>Writing to Excel files' specific cells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NOTEBOOK</dc:creator>
  <cp:lastModifiedBy>SZABOLCS JOBBAGY</cp:lastModifiedBy>
  <cp:revision>1730</cp:revision>
  <dcterms:created xsi:type="dcterms:W3CDTF">2006-11-01T14:11:05Z</dcterms:created>
  <dcterms:modified xsi:type="dcterms:W3CDTF">2023-09-26T15:33:14Z</dcterms:modified>
</cp:coreProperties>
</file>