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652986" rtl="0" eaLnBrk="1" latinLnBrk="0" hangingPunct="1">
      <a:defRPr sz="1286" kern="1200">
        <a:solidFill>
          <a:schemeClr val="tx1"/>
        </a:solidFill>
        <a:latin typeface="+mn-lt"/>
        <a:ea typeface="+mn-ea"/>
        <a:cs typeface="+mn-cs"/>
      </a:defRPr>
    </a:lvl1pPr>
    <a:lvl2pPr marL="326493" algn="l" defTabSz="652986" rtl="0" eaLnBrk="1" latinLnBrk="0" hangingPunct="1">
      <a:defRPr sz="1286" kern="1200">
        <a:solidFill>
          <a:schemeClr val="tx1"/>
        </a:solidFill>
        <a:latin typeface="+mn-lt"/>
        <a:ea typeface="+mn-ea"/>
        <a:cs typeface="+mn-cs"/>
      </a:defRPr>
    </a:lvl2pPr>
    <a:lvl3pPr marL="652986" algn="l" defTabSz="652986" rtl="0" eaLnBrk="1" latinLnBrk="0" hangingPunct="1">
      <a:defRPr sz="1286" kern="1200">
        <a:solidFill>
          <a:schemeClr val="tx1"/>
        </a:solidFill>
        <a:latin typeface="+mn-lt"/>
        <a:ea typeface="+mn-ea"/>
        <a:cs typeface="+mn-cs"/>
      </a:defRPr>
    </a:lvl3pPr>
    <a:lvl4pPr marL="979480" algn="l" defTabSz="652986" rtl="0" eaLnBrk="1" latinLnBrk="0" hangingPunct="1">
      <a:defRPr sz="1286" kern="1200">
        <a:solidFill>
          <a:schemeClr val="tx1"/>
        </a:solidFill>
        <a:latin typeface="+mn-lt"/>
        <a:ea typeface="+mn-ea"/>
        <a:cs typeface="+mn-cs"/>
      </a:defRPr>
    </a:lvl4pPr>
    <a:lvl5pPr marL="1305973" algn="l" defTabSz="652986" rtl="0" eaLnBrk="1" latinLnBrk="0" hangingPunct="1">
      <a:defRPr sz="1286" kern="1200">
        <a:solidFill>
          <a:schemeClr val="tx1"/>
        </a:solidFill>
        <a:latin typeface="+mn-lt"/>
        <a:ea typeface="+mn-ea"/>
        <a:cs typeface="+mn-cs"/>
      </a:defRPr>
    </a:lvl5pPr>
    <a:lvl6pPr marL="1632465" algn="l" defTabSz="652986" rtl="0" eaLnBrk="1" latinLnBrk="0" hangingPunct="1">
      <a:defRPr sz="1286" kern="1200">
        <a:solidFill>
          <a:schemeClr val="tx1"/>
        </a:solidFill>
        <a:latin typeface="+mn-lt"/>
        <a:ea typeface="+mn-ea"/>
        <a:cs typeface="+mn-cs"/>
      </a:defRPr>
    </a:lvl6pPr>
    <a:lvl7pPr marL="1958958" algn="l" defTabSz="652986" rtl="0" eaLnBrk="1" latinLnBrk="0" hangingPunct="1">
      <a:defRPr sz="1286" kern="1200">
        <a:solidFill>
          <a:schemeClr val="tx1"/>
        </a:solidFill>
        <a:latin typeface="+mn-lt"/>
        <a:ea typeface="+mn-ea"/>
        <a:cs typeface="+mn-cs"/>
      </a:defRPr>
    </a:lvl7pPr>
    <a:lvl8pPr marL="2285451" algn="l" defTabSz="652986" rtl="0" eaLnBrk="1" latinLnBrk="0" hangingPunct="1">
      <a:defRPr sz="1286" kern="1200">
        <a:solidFill>
          <a:schemeClr val="tx1"/>
        </a:solidFill>
        <a:latin typeface="+mn-lt"/>
        <a:ea typeface="+mn-ea"/>
        <a:cs typeface="+mn-cs"/>
      </a:defRPr>
    </a:lvl8pPr>
    <a:lvl9pPr marL="2611944" algn="l" defTabSz="652986" rtl="0" eaLnBrk="1" latinLnBrk="0" hangingPunct="1">
      <a:defRPr sz="128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9D7"/>
    <a:srgbClr val="1B7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510"/>
    <p:restoredTop sz="97374"/>
  </p:normalViewPr>
  <p:slideViewPr>
    <p:cSldViewPr snapToGrid="0" snapToObjects="1">
      <p:cViewPr varScale="1">
        <p:scale>
          <a:sx n="34" d="100"/>
          <a:sy n="34" d="100"/>
        </p:scale>
        <p:origin x="1640" y="208"/>
      </p:cViewPr>
      <p:guideLst/>
    </p:cSldViewPr>
  </p:slideViewPr>
  <p:notesTextViewPr>
    <p:cViewPr>
      <p:scale>
        <a:sx n="80" d="100"/>
        <a:sy n="8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652986" rtl="0" eaLnBrk="1" latinLnBrk="0" hangingPunct="1">
      <a:defRPr sz="857" kern="1200">
        <a:solidFill>
          <a:schemeClr val="tx1"/>
        </a:solidFill>
        <a:latin typeface="+mn-lt"/>
        <a:ea typeface="+mn-ea"/>
        <a:cs typeface="+mn-cs"/>
      </a:defRPr>
    </a:lvl1pPr>
    <a:lvl2pPr marL="326493" algn="l" defTabSz="652986" rtl="0" eaLnBrk="1" latinLnBrk="0" hangingPunct="1">
      <a:defRPr sz="857" kern="1200">
        <a:solidFill>
          <a:schemeClr val="tx1"/>
        </a:solidFill>
        <a:latin typeface="+mn-lt"/>
        <a:ea typeface="+mn-ea"/>
        <a:cs typeface="+mn-cs"/>
      </a:defRPr>
    </a:lvl2pPr>
    <a:lvl3pPr marL="652986" algn="l" defTabSz="652986" rtl="0" eaLnBrk="1" latinLnBrk="0" hangingPunct="1">
      <a:defRPr sz="857" kern="1200">
        <a:solidFill>
          <a:schemeClr val="tx1"/>
        </a:solidFill>
        <a:latin typeface="+mn-lt"/>
        <a:ea typeface="+mn-ea"/>
        <a:cs typeface="+mn-cs"/>
      </a:defRPr>
    </a:lvl3pPr>
    <a:lvl4pPr marL="979480" algn="l" defTabSz="652986" rtl="0" eaLnBrk="1" latinLnBrk="0" hangingPunct="1">
      <a:defRPr sz="857" kern="1200">
        <a:solidFill>
          <a:schemeClr val="tx1"/>
        </a:solidFill>
        <a:latin typeface="+mn-lt"/>
        <a:ea typeface="+mn-ea"/>
        <a:cs typeface="+mn-cs"/>
      </a:defRPr>
    </a:lvl4pPr>
    <a:lvl5pPr marL="1305973" algn="l" defTabSz="652986" rtl="0" eaLnBrk="1" latinLnBrk="0" hangingPunct="1">
      <a:defRPr sz="857" kern="1200">
        <a:solidFill>
          <a:schemeClr val="tx1"/>
        </a:solidFill>
        <a:latin typeface="+mn-lt"/>
        <a:ea typeface="+mn-ea"/>
        <a:cs typeface="+mn-cs"/>
      </a:defRPr>
    </a:lvl5pPr>
    <a:lvl6pPr marL="1632465" algn="l" defTabSz="652986" rtl="0" eaLnBrk="1" latinLnBrk="0" hangingPunct="1">
      <a:defRPr sz="857" kern="1200">
        <a:solidFill>
          <a:schemeClr val="tx1"/>
        </a:solidFill>
        <a:latin typeface="+mn-lt"/>
        <a:ea typeface="+mn-ea"/>
        <a:cs typeface="+mn-cs"/>
      </a:defRPr>
    </a:lvl6pPr>
    <a:lvl7pPr marL="1958958" algn="l" defTabSz="652986" rtl="0" eaLnBrk="1" latinLnBrk="0" hangingPunct="1">
      <a:defRPr sz="857" kern="1200">
        <a:solidFill>
          <a:schemeClr val="tx1"/>
        </a:solidFill>
        <a:latin typeface="+mn-lt"/>
        <a:ea typeface="+mn-ea"/>
        <a:cs typeface="+mn-cs"/>
      </a:defRPr>
    </a:lvl7pPr>
    <a:lvl8pPr marL="2285451" algn="l" defTabSz="652986" rtl="0" eaLnBrk="1" latinLnBrk="0" hangingPunct="1">
      <a:defRPr sz="857" kern="1200">
        <a:solidFill>
          <a:schemeClr val="tx1"/>
        </a:solidFill>
        <a:latin typeface="+mn-lt"/>
        <a:ea typeface="+mn-ea"/>
        <a:cs typeface="+mn-cs"/>
      </a:defRPr>
    </a:lvl8pPr>
    <a:lvl9pPr marL="2611944" algn="l" defTabSz="652986"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25" name="PlaceHolder 2"/>
          <p:cNvSpPr>
            <a:spLocks noGrp="1"/>
          </p:cNvSpPr>
          <p:nvPr>
            <p:ph type="body"/>
          </p:nvPr>
        </p:nvSpPr>
        <p:spPr>
          <a:xfrm>
            <a:off x="1645920" y="5135040"/>
            <a:ext cx="29626290" cy="6071280"/>
          </a:xfrm>
          <a:prstGeom prst="rect">
            <a:avLst/>
          </a:prstGeom>
        </p:spPr>
        <p:txBody>
          <a:bodyPr lIns="0" tIns="0" rIns="0" bIns="0"/>
          <a:lstStyle/>
          <a:p>
            <a:endParaRPr/>
          </a:p>
        </p:txBody>
      </p:sp>
      <p:sp>
        <p:nvSpPr>
          <p:cNvPr id="26" name="PlaceHolder 3"/>
          <p:cNvSpPr>
            <a:spLocks noGrp="1"/>
          </p:cNvSpPr>
          <p:nvPr>
            <p:ph type="body"/>
          </p:nvPr>
        </p:nvSpPr>
        <p:spPr>
          <a:xfrm>
            <a:off x="1645920" y="11783280"/>
            <a:ext cx="29626290" cy="60712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28" name="PlaceHolder 2"/>
          <p:cNvSpPr>
            <a:spLocks noGrp="1"/>
          </p:cNvSpPr>
          <p:nvPr>
            <p:ph type="body"/>
          </p:nvPr>
        </p:nvSpPr>
        <p:spPr>
          <a:xfrm>
            <a:off x="1645920" y="5135040"/>
            <a:ext cx="14457420" cy="6071280"/>
          </a:xfrm>
          <a:prstGeom prst="rect">
            <a:avLst/>
          </a:prstGeom>
        </p:spPr>
        <p:txBody>
          <a:bodyPr lIns="0" tIns="0" rIns="0" bIns="0"/>
          <a:lstStyle/>
          <a:p>
            <a:endParaRPr/>
          </a:p>
        </p:txBody>
      </p:sp>
      <p:sp>
        <p:nvSpPr>
          <p:cNvPr id="29" name="PlaceHolder 3"/>
          <p:cNvSpPr>
            <a:spLocks noGrp="1"/>
          </p:cNvSpPr>
          <p:nvPr>
            <p:ph type="body"/>
          </p:nvPr>
        </p:nvSpPr>
        <p:spPr>
          <a:xfrm>
            <a:off x="16826400" y="5135040"/>
            <a:ext cx="14457420" cy="6071280"/>
          </a:xfrm>
          <a:prstGeom prst="rect">
            <a:avLst/>
          </a:prstGeom>
        </p:spPr>
        <p:txBody>
          <a:bodyPr lIns="0" tIns="0" rIns="0" bIns="0"/>
          <a:lstStyle/>
          <a:p>
            <a:endParaRPr/>
          </a:p>
        </p:txBody>
      </p:sp>
      <p:sp>
        <p:nvSpPr>
          <p:cNvPr id="30" name="PlaceHolder 4"/>
          <p:cNvSpPr>
            <a:spLocks noGrp="1"/>
          </p:cNvSpPr>
          <p:nvPr>
            <p:ph type="body"/>
          </p:nvPr>
        </p:nvSpPr>
        <p:spPr>
          <a:xfrm>
            <a:off x="16826400" y="11783280"/>
            <a:ext cx="14457420" cy="6071280"/>
          </a:xfrm>
          <a:prstGeom prst="rect">
            <a:avLst/>
          </a:prstGeom>
        </p:spPr>
        <p:txBody>
          <a:bodyPr lIns="0" tIns="0" rIns="0" bIns="0"/>
          <a:lstStyle/>
          <a:p>
            <a:endParaRPr/>
          </a:p>
        </p:txBody>
      </p:sp>
      <p:sp>
        <p:nvSpPr>
          <p:cNvPr id="31" name="PlaceHolder 5"/>
          <p:cNvSpPr>
            <a:spLocks noGrp="1"/>
          </p:cNvSpPr>
          <p:nvPr>
            <p:ph type="body"/>
          </p:nvPr>
        </p:nvSpPr>
        <p:spPr>
          <a:xfrm>
            <a:off x="1645920" y="11783280"/>
            <a:ext cx="14457420" cy="60712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33" name="PlaceHolder 2"/>
          <p:cNvSpPr>
            <a:spLocks noGrp="1"/>
          </p:cNvSpPr>
          <p:nvPr>
            <p:ph type="body"/>
          </p:nvPr>
        </p:nvSpPr>
        <p:spPr>
          <a:xfrm>
            <a:off x="1645920" y="5135040"/>
            <a:ext cx="29626290" cy="12728160"/>
          </a:xfrm>
          <a:prstGeom prst="rect">
            <a:avLst/>
          </a:prstGeom>
        </p:spPr>
        <p:txBody>
          <a:bodyPr lIns="0" tIns="0" rIns="0" bIns="0"/>
          <a:lstStyle/>
          <a:p>
            <a:endParaRPr/>
          </a:p>
        </p:txBody>
      </p:sp>
      <p:sp>
        <p:nvSpPr>
          <p:cNvPr id="34" name="PlaceHolder 3"/>
          <p:cNvSpPr>
            <a:spLocks noGrp="1"/>
          </p:cNvSpPr>
          <p:nvPr>
            <p:ph type="body"/>
          </p:nvPr>
        </p:nvSpPr>
        <p:spPr>
          <a:xfrm>
            <a:off x="1645920" y="5135040"/>
            <a:ext cx="29626290" cy="12728160"/>
          </a:xfrm>
          <a:prstGeom prst="rect">
            <a:avLst/>
          </a:prstGeom>
        </p:spPr>
        <p:txBody>
          <a:bodyPr lIns="0" tIns="0" rIns="0" bIns="0"/>
          <a:lstStyle/>
          <a:p>
            <a:endParaRPr/>
          </a:p>
        </p:txBody>
      </p:sp>
      <p:pic>
        <p:nvPicPr>
          <p:cNvPr id="35" name="Picture 34"/>
          <p:cNvPicPr/>
          <p:nvPr/>
        </p:nvPicPr>
        <p:blipFill>
          <a:blip r:embed="rId2"/>
          <a:stretch>
            <a:fillRect/>
          </a:stretch>
        </p:blipFill>
        <p:spPr>
          <a:xfrm>
            <a:off x="7485480" y="5135040"/>
            <a:ext cx="17946630" cy="12728160"/>
          </a:xfrm>
          <a:prstGeom prst="rect">
            <a:avLst/>
          </a:prstGeom>
          <a:ln>
            <a:noFill/>
          </a:ln>
        </p:spPr>
      </p:pic>
      <p:pic>
        <p:nvPicPr>
          <p:cNvPr id="36" name="Picture 35"/>
          <p:cNvPicPr/>
          <p:nvPr/>
        </p:nvPicPr>
        <p:blipFill>
          <a:blip r:embed="rId2"/>
          <a:stretch>
            <a:fillRect/>
          </a:stretch>
        </p:blipFill>
        <p:spPr>
          <a:xfrm>
            <a:off x="7485480" y="5135040"/>
            <a:ext cx="17946630" cy="127281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4" name="PlaceHolder 2"/>
          <p:cNvSpPr>
            <a:spLocks noGrp="1"/>
          </p:cNvSpPr>
          <p:nvPr>
            <p:ph type="subTitle"/>
          </p:nvPr>
        </p:nvSpPr>
        <p:spPr>
          <a:xfrm>
            <a:off x="1645920" y="5135040"/>
            <a:ext cx="29626290" cy="127284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6" name="PlaceHolder 2"/>
          <p:cNvSpPr>
            <a:spLocks noGrp="1"/>
          </p:cNvSpPr>
          <p:nvPr>
            <p:ph type="body"/>
          </p:nvPr>
        </p:nvSpPr>
        <p:spPr>
          <a:xfrm>
            <a:off x="1645920" y="5135040"/>
            <a:ext cx="29626290" cy="127281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8" name="PlaceHolder 2"/>
          <p:cNvSpPr>
            <a:spLocks noGrp="1"/>
          </p:cNvSpPr>
          <p:nvPr>
            <p:ph type="body"/>
          </p:nvPr>
        </p:nvSpPr>
        <p:spPr>
          <a:xfrm>
            <a:off x="1645920" y="5135040"/>
            <a:ext cx="14457420" cy="12728160"/>
          </a:xfrm>
          <a:prstGeom prst="rect">
            <a:avLst/>
          </a:prstGeom>
        </p:spPr>
        <p:txBody>
          <a:bodyPr lIns="0" tIns="0" rIns="0" bIns="0"/>
          <a:lstStyle/>
          <a:p>
            <a:endParaRPr/>
          </a:p>
        </p:txBody>
      </p:sp>
      <p:sp>
        <p:nvSpPr>
          <p:cNvPr id="9" name="PlaceHolder 3"/>
          <p:cNvSpPr>
            <a:spLocks noGrp="1"/>
          </p:cNvSpPr>
          <p:nvPr>
            <p:ph type="body"/>
          </p:nvPr>
        </p:nvSpPr>
        <p:spPr>
          <a:xfrm>
            <a:off x="16826400" y="5135040"/>
            <a:ext cx="14457420" cy="127281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122120" y="3176880"/>
            <a:ext cx="30673890" cy="40596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13" name="PlaceHolder 2"/>
          <p:cNvSpPr>
            <a:spLocks noGrp="1"/>
          </p:cNvSpPr>
          <p:nvPr>
            <p:ph type="body"/>
          </p:nvPr>
        </p:nvSpPr>
        <p:spPr>
          <a:xfrm>
            <a:off x="1645920" y="5135040"/>
            <a:ext cx="14457420" cy="6071280"/>
          </a:xfrm>
          <a:prstGeom prst="rect">
            <a:avLst/>
          </a:prstGeom>
        </p:spPr>
        <p:txBody>
          <a:bodyPr lIns="0" tIns="0" rIns="0" bIns="0"/>
          <a:lstStyle/>
          <a:p>
            <a:endParaRPr/>
          </a:p>
        </p:txBody>
      </p:sp>
      <p:sp>
        <p:nvSpPr>
          <p:cNvPr id="14" name="PlaceHolder 3"/>
          <p:cNvSpPr>
            <a:spLocks noGrp="1"/>
          </p:cNvSpPr>
          <p:nvPr>
            <p:ph type="body"/>
          </p:nvPr>
        </p:nvSpPr>
        <p:spPr>
          <a:xfrm>
            <a:off x="1645920" y="11783280"/>
            <a:ext cx="14457420" cy="6071280"/>
          </a:xfrm>
          <a:prstGeom prst="rect">
            <a:avLst/>
          </a:prstGeom>
        </p:spPr>
        <p:txBody>
          <a:bodyPr lIns="0" tIns="0" rIns="0" bIns="0"/>
          <a:lstStyle/>
          <a:p>
            <a:endParaRPr/>
          </a:p>
        </p:txBody>
      </p:sp>
      <p:sp>
        <p:nvSpPr>
          <p:cNvPr id="15" name="PlaceHolder 4"/>
          <p:cNvSpPr>
            <a:spLocks noGrp="1"/>
          </p:cNvSpPr>
          <p:nvPr>
            <p:ph type="body"/>
          </p:nvPr>
        </p:nvSpPr>
        <p:spPr>
          <a:xfrm>
            <a:off x="16826400" y="5135040"/>
            <a:ext cx="14457420" cy="127281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17" name="PlaceHolder 2"/>
          <p:cNvSpPr>
            <a:spLocks noGrp="1"/>
          </p:cNvSpPr>
          <p:nvPr>
            <p:ph type="body"/>
          </p:nvPr>
        </p:nvSpPr>
        <p:spPr>
          <a:xfrm>
            <a:off x="1645920" y="5135040"/>
            <a:ext cx="14457420" cy="12728160"/>
          </a:xfrm>
          <a:prstGeom prst="rect">
            <a:avLst/>
          </a:prstGeom>
        </p:spPr>
        <p:txBody>
          <a:bodyPr lIns="0" tIns="0" rIns="0" bIns="0"/>
          <a:lstStyle/>
          <a:p>
            <a:endParaRPr/>
          </a:p>
        </p:txBody>
      </p:sp>
      <p:sp>
        <p:nvSpPr>
          <p:cNvPr id="18" name="PlaceHolder 3"/>
          <p:cNvSpPr>
            <a:spLocks noGrp="1"/>
          </p:cNvSpPr>
          <p:nvPr>
            <p:ph type="body"/>
          </p:nvPr>
        </p:nvSpPr>
        <p:spPr>
          <a:xfrm>
            <a:off x="16826400" y="5135040"/>
            <a:ext cx="14457420" cy="6071280"/>
          </a:xfrm>
          <a:prstGeom prst="rect">
            <a:avLst/>
          </a:prstGeom>
        </p:spPr>
        <p:txBody>
          <a:bodyPr lIns="0" tIns="0" rIns="0" bIns="0"/>
          <a:lstStyle/>
          <a:p>
            <a:endParaRPr/>
          </a:p>
        </p:txBody>
      </p:sp>
      <p:sp>
        <p:nvSpPr>
          <p:cNvPr id="19" name="PlaceHolder 4"/>
          <p:cNvSpPr>
            <a:spLocks noGrp="1"/>
          </p:cNvSpPr>
          <p:nvPr>
            <p:ph type="body"/>
          </p:nvPr>
        </p:nvSpPr>
        <p:spPr>
          <a:xfrm>
            <a:off x="16826400" y="11783280"/>
            <a:ext cx="14457420" cy="60712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22120" y="3176880"/>
            <a:ext cx="30673890" cy="8757840"/>
          </a:xfrm>
          <a:prstGeom prst="rect">
            <a:avLst/>
          </a:prstGeom>
        </p:spPr>
        <p:txBody>
          <a:bodyPr lIns="0" tIns="0" rIns="0" bIns="0" anchor="ctr"/>
          <a:lstStyle/>
          <a:p>
            <a:endParaRPr/>
          </a:p>
        </p:txBody>
      </p:sp>
      <p:sp>
        <p:nvSpPr>
          <p:cNvPr id="21" name="PlaceHolder 2"/>
          <p:cNvSpPr>
            <a:spLocks noGrp="1"/>
          </p:cNvSpPr>
          <p:nvPr>
            <p:ph type="body"/>
          </p:nvPr>
        </p:nvSpPr>
        <p:spPr>
          <a:xfrm>
            <a:off x="1645920" y="5135040"/>
            <a:ext cx="14457420" cy="6071280"/>
          </a:xfrm>
          <a:prstGeom prst="rect">
            <a:avLst/>
          </a:prstGeom>
        </p:spPr>
        <p:txBody>
          <a:bodyPr lIns="0" tIns="0" rIns="0" bIns="0"/>
          <a:lstStyle/>
          <a:p>
            <a:endParaRPr/>
          </a:p>
        </p:txBody>
      </p:sp>
      <p:sp>
        <p:nvSpPr>
          <p:cNvPr id="22" name="PlaceHolder 3"/>
          <p:cNvSpPr>
            <a:spLocks noGrp="1"/>
          </p:cNvSpPr>
          <p:nvPr>
            <p:ph type="body"/>
          </p:nvPr>
        </p:nvSpPr>
        <p:spPr>
          <a:xfrm>
            <a:off x="16826400" y="5135040"/>
            <a:ext cx="14457420" cy="6071280"/>
          </a:xfrm>
          <a:prstGeom prst="rect">
            <a:avLst/>
          </a:prstGeom>
        </p:spPr>
        <p:txBody>
          <a:bodyPr lIns="0" tIns="0" rIns="0" bIns="0"/>
          <a:lstStyle/>
          <a:p>
            <a:endParaRPr/>
          </a:p>
        </p:txBody>
      </p:sp>
      <p:sp>
        <p:nvSpPr>
          <p:cNvPr id="23" name="PlaceHolder 4"/>
          <p:cNvSpPr>
            <a:spLocks noGrp="1"/>
          </p:cNvSpPr>
          <p:nvPr>
            <p:ph type="body"/>
          </p:nvPr>
        </p:nvSpPr>
        <p:spPr>
          <a:xfrm>
            <a:off x="1645920" y="11783280"/>
            <a:ext cx="29626290" cy="60712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122120" y="3176880"/>
            <a:ext cx="30673890" cy="8757600"/>
          </a:xfrm>
          <a:prstGeom prst="rect">
            <a:avLst/>
          </a:prstGeom>
        </p:spPr>
        <p:txBody>
          <a:bodyPr lIns="487440" tIns="487440" rIns="487440" bIns="487440" anchor="b"/>
          <a:lstStyle/>
          <a:p>
            <a:r>
              <a:rPr lang="en-IN" sz="18468">
                <a:latin typeface="Arial"/>
              </a:rPr>
              <a:t>Click to edit the title text format</a:t>
            </a:r>
            <a:endParaRPr/>
          </a:p>
        </p:txBody>
      </p:sp>
      <p:sp>
        <p:nvSpPr>
          <p:cNvPr id="4" name="PlaceHolder 2"/>
          <p:cNvSpPr>
            <a:spLocks noGrp="1"/>
          </p:cNvSpPr>
          <p:nvPr>
            <p:ph type="sldNum"/>
          </p:nvPr>
        </p:nvSpPr>
        <p:spPr>
          <a:xfrm>
            <a:off x="30500820" y="19896480"/>
            <a:ext cx="1975050" cy="1679040"/>
          </a:xfrm>
          <a:prstGeom prst="rect">
            <a:avLst/>
          </a:prstGeom>
        </p:spPr>
        <p:txBody>
          <a:bodyPr lIns="487440" tIns="487440" rIns="487440" bIns="487440" anchor="ctr"/>
          <a:lstStyle/>
          <a:p>
            <a:pPr>
              <a:lnSpc>
                <a:spcPct val="100000"/>
              </a:lnSpc>
            </a:pPr>
            <a:fld id="{D947A323-11F2-46F4-9240-370675176F29}" type="slidenum">
              <a:rPr lang="en-IN" sz="933">
                <a:solidFill>
                  <a:srgbClr val="000000"/>
                </a:solidFill>
                <a:latin typeface="Arial"/>
                <a:ea typeface="Arial"/>
              </a:rPr>
              <a:t>‹#›</a:t>
            </a:fld>
            <a:endParaRPr/>
          </a:p>
        </p:txBody>
      </p:sp>
      <p:sp>
        <p:nvSpPr>
          <p:cNvPr id="2" name="PlaceHolder 3"/>
          <p:cNvSpPr>
            <a:spLocks noGrp="1"/>
          </p:cNvSpPr>
          <p:nvPr>
            <p:ph type="body"/>
          </p:nvPr>
        </p:nvSpPr>
        <p:spPr>
          <a:xfrm>
            <a:off x="1645920" y="5135040"/>
            <a:ext cx="29626290" cy="12728160"/>
          </a:xfrm>
          <a:prstGeom prst="rect">
            <a:avLst/>
          </a:prstGeom>
        </p:spPr>
        <p:txBody>
          <a:bodyPr lIns="0" tIns="0" rIns="0" bIns="0"/>
          <a:lstStyle/>
          <a:p>
            <a:pPr>
              <a:buSzPct val="45000"/>
              <a:buFont typeface="StarSymbol"/>
              <a:buChar char=""/>
            </a:pPr>
            <a:r>
              <a:rPr lang="en-IN" sz="933">
                <a:latin typeface="Arial"/>
              </a:rPr>
              <a:t>Click to edit the outline text format</a:t>
            </a:r>
            <a:endParaRPr/>
          </a:p>
          <a:p>
            <a:pPr lvl="1">
              <a:buSzPct val="75000"/>
              <a:buFont typeface="StarSymbol"/>
              <a:buChar char=""/>
            </a:pPr>
            <a:r>
              <a:rPr lang="en-IN" sz="933">
                <a:latin typeface="Arial"/>
              </a:rPr>
              <a:t>Second Outline Level</a:t>
            </a:r>
            <a:endParaRPr/>
          </a:p>
          <a:p>
            <a:pPr lvl="2">
              <a:buSzPct val="45000"/>
              <a:buFont typeface="StarSymbol"/>
              <a:buChar char=""/>
            </a:pPr>
            <a:r>
              <a:rPr lang="en-IN" sz="933">
                <a:latin typeface="Arial"/>
              </a:rPr>
              <a:t>Third Outline Level</a:t>
            </a:r>
            <a:endParaRPr/>
          </a:p>
          <a:p>
            <a:pPr lvl="3">
              <a:buSzPct val="75000"/>
              <a:buFont typeface="StarSymbol"/>
              <a:buChar char=""/>
            </a:pPr>
            <a:r>
              <a:rPr lang="en-IN" sz="933">
                <a:latin typeface="Arial"/>
              </a:rPr>
              <a:t>Fourth Outline Level</a:t>
            </a:r>
            <a:endParaRPr/>
          </a:p>
          <a:p>
            <a:pPr lvl="4">
              <a:buSzPct val="45000"/>
              <a:buFont typeface="StarSymbol"/>
              <a:buChar char=""/>
            </a:pPr>
            <a:r>
              <a:rPr lang="en-IN" sz="1333">
                <a:latin typeface="Arial"/>
              </a:rPr>
              <a:t>Fifth Outline Level</a:t>
            </a:r>
            <a:endParaRPr/>
          </a:p>
          <a:p>
            <a:pPr lvl="5">
              <a:buSzPct val="45000"/>
              <a:buFont typeface="StarSymbol"/>
              <a:buChar char=""/>
            </a:pPr>
            <a:r>
              <a:rPr lang="en-IN" sz="1333">
                <a:latin typeface="Arial"/>
              </a:rPr>
              <a:t>Sixth Outline Level</a:t>
            </a:r>
            <a:endParaRPr/>
          </a:p>
          <a:p>
            <a:pPr lvl="6">
              <a:buSzPct val="45000"/>
              <a:buFont typeface="StarSymbol"/>
              <a:buChar char=""/>
            </a:pPr>
            <a:r>
              <a:rPr lang="en-IN" sz="1333">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2" name="CustomShape 1"/>
          <p:cNvSpPr/>
          <p:nvPr/>
        </p:nvSpPr>
        <p:spPr>
          <a:xfrm>
            <a:off x="6551280" y="608160"/>
            <a:ext cx="25786080" cy="2873280"/>
          </a:xfrm>
          <a:prstGeom prst="rect">
            <a:avLst/>
          </a:prstGeom>
          <a:solidFill>
            <a:srgbClr val="1B76FF"/>
          </a:solidFill>
          <a:ln>
            <a:noFill/>
          </a:ln>
        </p:spPr>
        <p:txBody>
          <a:bodyPr/>
          <a:lstStyle/>
          <a:p>
            <a:endParaRPr lang="en-US" sz="857" dirty="0"/>
          </a:p>
        </p:txBody>
      </p:sp>
      <p:sp>
        <p:nvSpPr>
          <p:cNvPr id="43" name="CustomShape 2"/>
          <p:cNvSpPr/>
          <p:nvPr/>
        </p:nvSpPr>
        <p:spPr>
          <a:xfrm>
            <a:off x="3108960" y="607920"/>
            <a:ext cx="3200400" cy="3261360"/>
          </a:xfrm>
          <a:prstGeom prst="rect">
            <a:avLst/>
          </a:prstGeom>
          <a:solidFill>
            <a:srgbClr val="FFFFFF"/>
          </a:solidFill>
          <a:ln>
            <a:noFill/>
          </a:ln>
        </p:spPr>
      </p:sp>
      <p:sp>
        <p:nvSpPr>
          <p:cNvPr id="44" name="CustomShape 3"/>
          <p:cNvSpPr/>
          <p:nvPr/>
        </p:nvSpPr>
        <p:spPr>
          <a:xfrm>
            <a:off x="11242709" y="3749040"/>
            <a:ext cx="10424160" cy="17673360"/>
          </a:xfrm>
          <a:prstGeom prst="rect">
            <a:avLst/>
          </a:prstGeom>
          <a:solidFill>
            <a:srgbClr val="FFFFFF"/>
          </a:solidFill>
          <a:ln>
            <a:noFill/>
          </a:ln>
        </p:spPr>
        <p:txBody>
          <a:bodyPr/>
          <a:lstStyle/>
          <a:p>
            <a:endParaRPr lang="en-US" dirty="0"/>
          </a:p>
        </p:txBody>
      </p:sp>
      <p:sp>
        <p:nvSpPr>
          <p:cNvPr id="45" name="CustomShape 4"/>
          <p:cNvSpPr/>
          <p:nvPr/>
        </p:nvSpPr>
        <p:spPr>
          <a:xfrm>
            <a:off x="548640" y="3749040"/>
            <a:ext cx="10424160" cy="17675352"/>
          </a:xfrm>
          <a:prstGeom prst="rect">
            <a:avLst/>
          </a:prstGeom>
          <a:solidFill>
            <a:srgbClr val="FFFFFF"/>
          </a:solidFill>
          <a:ln>
            <a:noFill/>
          </a:ln>
        </p:spPr>
        <p:txBody>
          <a:bodyPr/>
          <a:lstStyle/>
          <a:p>
            <a:endParaRPr lang="en-US" dirty="0"/>
          </a:p>
        </p:txBody>
      </p:sp>
      <p:sp>
        <p:nvSpPr>
          <p:cNvPr id="46" name="CustomShape 5"/>
          <p:cNvSpPr/>
          <p:nvPr/>
        </p:nvSpPr>
        <p:spPr>
          <a:xfrm>
            <a:off x="21945600" y="3750862"/>
            <a:ext cx="10424160" cy="17673360"/>
          </a:xfrm>
          <a:prstGeom prst="rect">
            <a:avLst/>
          </a:prstGeom>
          <a:solidFill>
            <a:srgbClr val="FFFFFF"/>
          </a:solidFill>
          <a:ln>
            <a:noFill/>
          </a:ln>
        </p:spPr>
        <p:txBody>
          <a:bodyPr/>
          <a:lstStyle/>
          <a:p>
            <a:endParaRPr lang="en-US" dirty="0"/>
          </a:p>
        </p:txBody>
      </p:sp>
      <p:sp>
        <p:nvSpPr>
          <p:cNvPr id="49" name="CustomShape 8"/>
          <p:cNvSpPr/>
          <p:nvPr/>
        </p:nvSpPr>
        <p:spPr>
          <a:xfrm>
            <a:off x="18431520" y="2205600"/>
            <a:ext cx="8087280" cy="820560"/>
          </a:xfrm>
          <a:prstGeom prst="rect">
            <a:avLst/>
          </a:prstGeom>
          <a:noFill/>
          <a:ln>
            <a:noFill/>
          </a:ln>
        </p:spPr>
        <p:txBody>
          <a:bodyPr tIns="60960" bIns="60960"/>
          <a:lstStyle/>
          <a:p>
            <a:pPr>
              <a:lnSpc>
                <a:spcPct val="115000"/>
              </a:lnSpc>
            </a:pPr>
            <a:endParaRPr sz="857"/>
          </a:p>
          <a:p>
            <a:pPr>
              <a:lnSpc>
                <a:spcPct val="115000"/>
              </a:lnSpc>
            </a:pPr>
            <a:endParaRPr sz="857"/>
          </a:p>
          <a:p>
            <a:pPr>
              <a:lnSpc>
                <a:spcPct val="115000"/>
              </a:lnSpc>
            </a:pPr>
            <a:endParaRPr sz="857"/>
          </a:p>
          <a:p>
            <a:pPr>
              <a:lnSpc>
                <a:spcPct val="115000"/>
              </a:lnSpc>
            </a:pPr>
            <a:endParaRPr sz="857"/>
          </a:p>
          <a:p>
            <a:pPr>
              <a:lnSpc>
                <a:spcPct val="100000"/>
              </a:lnSpc>
            </a:pPr>
            <a:endParaRPr sz="857"/>
          </a:p>
          <a:p>
            <a:pPr>
              <a:lnSpc>
                <a:spcPct val="115000"/>
              </a:lnSpc>
            </a:pPr>
            <a:endParaRPr sz="857"/>
          </a:p>
          <a:p>
            <a:pPr>
              <a:lnSpc>
                <a:spcPct val="100000"/>
              </a:lnSpc>
            </a:pPr>
            <a:endParaRPr sz="857"/>
          </a:p>
        </p:txBody>
      </p:sp>
      <p:sp>
        <p:nvSpPr>
          <p:cNvPr id="51" name="CustomShape 10"/>
          <p:cNvSpPr/>
          <p:nvPr/>
        </p:nvSpPr>
        <p:spPr>
          <a:xfrm>
            <a:off x="548640" y="21214080"/>
            <a:ext cx="10424160" cy="260640"/>
          </a:xfrm>
          <a:prstGeom prst="rect">
            <a:avLst/>
          </a:prstGeom>
          <a:solidFill>
            <a:srgbClr val="1B76FF"/>
          </a:solidFill>
          <a:ln>
            <a:noFill/>
          </a:ln>
        </p:spPr>
        <p:txBody>
          <a:bodyPr/>
          <a:lstStyle/>
          <a:p>
            <a:r>
              <a:rPr lang="en-US" dirty="0"/>
              <a:t> </a:t>
            </a:r>
          </a:p>
        </p:txBody>
      </p:sp>
      <p:sp>
        <p:nvSpPr>
          <p:cNvPr id="70" name="CustomShape 29"/>
          <p:cNvSpPr/>
          <p:nvPr/>
        </p:nvSpPr>
        <p:spPr>
          <a:xfrm>
            <a:off x="548640" y="608160"/>
            <a:ext cx="2286000" cy="2873280"/>
          </a:xfrm>
          <a:prstGeom prst="rect">
            <a:avLst/>
          </a:prstGeom>
          <a:solidFill>
            <a:srgbClr val="1B76FF"/>
          </a:solidFill>
          <a:ln>
            <a:noFill/>
          </a:ln>
        </p:spPr>
        <p:txBody>
          <a:bodyPr/>
          <a:lstStyle/>
          <a:p>
            <a:endParaRPr lang="en-US" sz="857" dirty="0"/>
          </a:p>
        </p:txBody>
      </p:sp>
      <p:sp>
        <p:nvSpPr>
          <p:cNvPr id="75" name="CustomShape 32"/>
          <p:cNvSpPr/>
          <p:nvPr/>
        </p:nvSpPr>
        <p:spPr>
          <a:xfrm>
            <a:off x="3495600" y="958800"/>
            <a:ext cx="2423040" cy="2191920"/>
          </a:xfrm>
          <a:prstGeom prst="rect">
            <a:avLst/>
          </a:prstGeom>
          <a:noFill/>
          <a:ln>
            <a:noFill/>
          </a:ln>
        </p:spPr>
        <p:txBody>
          <a:bodyPr tIns="60960" bIns="60960"/>
          <a:lstStyle/>
          <a:p>
            <a:pPr algn="ctr">
              <a:lnSpc>
                <a:spcPct val="100000"/>
              </a:lnSpc>
            </a:pPr>
            <a:endParaRPr sz="857" dirty="0"/>
          </a:p>
        </p:txBody>
      </p:sp>
      <p:sp>
        <p:nvSpPr>
          <p:cNvPr id="37" name="CustomShape 10">
            <a:extLst>
              <a:ext uri="{FF2B5EF4-FFF2-40B4-BE49-F238E27FC236}">
                <a16:creationId xmlns:a16="http://schemas.microsoft.com/office/drawing/2014/main" id="{DEC73A9D-9EA1-C241-B5F0-C2DB666A7C37}"/>
              </a:ext>
            </a:extLst>
          </p:cNvPr>
          <p:cNvSpPr/>
          <p:nvPr/>
        </p:nvSpPr>
        <p:spPr>
          <a:xfrm>
            <a:off x="11242709" y="21214080"/>
            <a:ext cx="10424160" cy="260640"/>
          </a:xfrm>
          <a:prstGeom prst="rect">
            <a:avLst/>
          </a:prstGeom>
          <a:solidFill>
            <a:srgbClr val="1B76FF"/>
          </a:solidFill>
          <a:ln>
            <a:noFill/>
          </a:ln>
        </p:spPr>
      </p:sp>
      <p:sp>
        <p:nvSpPr>
          <p:cNvPr id="38" name="CustomShape 10">
            <a:extLst>
              <a:ext uri="{FF2B5EF4-FFF2-40B4-BE49-F238E27FC236}">
                <a16:creationId xmlns:a16="http://schemas.microsoft.com/office/drawing/2014/main" id="{11D9DEE9-CA58-284A-BF41-F7256D61564C}"/>
              </a:ext>
            </a:extLst>
          </p:cNvPr>
          <p:cNvSpPr/>
          <p:nvPr/>
        </p:nvSpPr>
        <p:spPr>
          <a:xfrm>
            <a:off x="21945600" y="21214080"/>
            <a:ext cx="10424160" cy="260640"/>
          </a:xfrm>
          <a:prstGeom prst="rect">
            <a:avLst/>
          </a:prstGeom>
          <a:solidFill>
            <a:srgbClr val="1B76FF"/>
          </a:solidFill>
          <a:ln>
            <a:noFill/>
          </a:ln>
        </p:spPr>
      </p:sp>
      <p:pic>
        <p:nvPicPr>
          <p:cNvPr id="5" name="Picture 4">
            <a:extLst>
              <a:ext uri="{FF2B5EF4-FFF2-40B4-BE49-F238E27FC236}">
                <a16:creationId xmlns:a16="http://schemas.microsoft.com/office/drawing/2014/main" id="{4DA83BB3-DA0D-B14E-B97C-A12A965ED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0" y="548640"/>
            <a:ext cx="3200400" cy="3200400"/>
          </a:xfrm>
          <a:prstGeom prst="rect">
            <a:avLst/>
          </a:prstGeom>
        </p:spPr>
      </p:pic>
      <p:sp>
        <p:nvSpPr>
          <p:cNvPr id="41" name="CustomShape 9">
            <a:extLst>
              <a:ext uri="{FF2B5EF4-FFF2-40B4-BE49-F238E27FC236}">
                <a16:creationId xmlns:a16="http://schemas.microsoft.com/office/drawing/2014/main" id="{E1AF2189-FE4B-BC42-9CF7-5C02F0E6CF69}"/>
              </a:ext>
            </a:extLst>
          </p:cNvPr>
          <p:cNvSpPr/>
          <p:nvPr/>
        </p:nvSpPr>
        <p:spPr>
          <a:xfrm>
            <a:off x="914400" y="3931920"/>
            <a:ext cx="9601200" cy="644235"/>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Introduction:</a:t>
            </a:r>
            <a:endParaRPr sz="3600" dirty="0">
              <a:latin typeface="+mj-lt"/>
              <a:cs typeface="Calibri" panose="020F0502020204030204" pitchFamily="34" charset="0"/>
            </a:endParaRPr>
          </a:p>
          <a:p>
            <a:pPr>
              <a:lnSpc>
                <a:spcPct val="100000"/>
              </a:lnSpc>
            </a:pPr>
            <a:endParaRPr sz="1286" dirty="0"/>
          </a:p>
        </p:txBody>
      </p:sp>
      <p:sp>
        <p:nvSpPr>
          <p:cNvPr id="60" name="CustomShape 14">
            <a:extLst>
              <a:ext uri="{FF2B5EF4-FFF2-40B4-BE49-F238E27FC236}">
                <a16:creationId xmlns:a16="http://schemas.microsoft.com/office/drawing/2014/main" id="{2353ADD5-DC80-6D4F-BCEF-C30E9861383D}"/>
              </a:ext>
            </a:extLst>
          </p:cNvPr>
          <p:cNvSpPr/>
          <p:nvPr/>
        </p:nvSpPr>
        <p:spPr>
          <a:xfrm>
            <a:off x="914400" y="4572000"/>
            <a:ext cx="9601200" cy="3514576"/>
          </a:xfrm>
          <a:prstGeom prst="rect">
            <a:avLst/>
          </a:prstGeom>
          <a:noFill/>
          <a:ln>
            <a:noFill/>
          </a:ln>
        </p:spPr>
        <p:txBody>
          <a:bodyPr tIns="91440" bIns="91440"/>
          <a:lstStyle/>
          <a:p>
            <a:pPr>
              <a:lnSpc>
                <a:spcPct val="115000"/>
              </a:lnSpc>
            </a:pPr>
            <a:r>
              <a:rPr lang="en-US" sz="2400" dirty="0">
                <a:cs typeface="Calibri" panose="020F0502020204030204" pitchFamily="34" charset="0"/>
              </a:rPr>
              <a:t>As an intern on the </a:t>
            </a:r>
            <a:r>
              <a:rPr lang="en-US" sz="2400" b="1" dirty="0">
                <a:cs typeface="Calibri" panose="020F0502020204030204" pitchFamily="34" charset="0"/>
              </a:rPr>
              <a:t>Ad Technology Operations </a:t>
            </a:r>
            <a:r>
              <a:rPr lang="en-US" sz="2400" dirty="0">
                <a:cs typeface="Calibri" panose="020F0502020204030204" pitchFamily="34" charset="0"/>
              </a:rPr>
              <a:t>team, my project for this summer was to redesign and rebuild the existing Ad Tech Ops tools platform. This platform consists of a set of tools that are used internally at Pandora across multiple teams to complete day-to-day tasks. Some of these tools include a help desk page that is used to submit JIRA tickets related to ad issues, as well as other tools such as a translator for third party pixels, a generator for survey code, and other tools used to help the end users’ efficiency.</a:t>
            </a:r>
            <a:endParaRPr sz="2400" dirty="0">
              <a:cs typeface="Calibri" panose="020F0502020204030204" pitchFamily="34" charset="0"/>
            </a:endParaRPr>
          </a:p>
        </p:txBody>
      </p:sp>
      <p:sp>
        <p:nvSpPr>
          <p:cNvPr id="77" name="CustomShape 9">
            <a:extLst>
              <a:ext uri="{FF2B5EF4-FFF2-40B4-BE49-F238E27FC236}">
                <a16:creationId xmlns:a16="http://schemas.microsoft.com/office/drawing/2014/main" id="{24DC4147-E599-0F44-9921-740FF900FCE4}"/>
              </a:ext>
            </a:extLst>
          </p:cNvPr>
          <p:cNvSpPr/>
          <p:nvPr/>
        </p:nvSpPr>
        <p:spPr>
          <a:xfrm>
            <a:off x="914400" y="7955280"/>
            <a:ext cx="9601200" cy="640080"/>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Issue Requiring Attention:</a:t>
            </a:r>
            <a:endParaRPr sz="3600" dirty="0">
              <a:latin typeface="+mj-lt"/>
              <a:cs typeface="Calibri" panose="020F0502020204030204" pitchFamily="34" charset="0"/>
            </a:endParaRPr>
          </a:p>
          <a:p>
            <a:pPr>
              <a:lnSpc>
                <a:spcPct val="100000"/>
              </a:lnSpc>
            </a:pPr>
            <a:endParaRPr sz="1286" dirty="0"/>
          </a:p>
        </p:txBody>
      </p:sp>
      <p:pic>
        <p:nvPicPr>
          <p:cNvPr id="7" name="Picture 6">
            <a:extLst>
              <a:ext uri="{FF2B5EF4-FFF2-40B4-BE49-F238E27FC236}">
                <a16:creationId xmlns:a16="http://schemas.microsoft.com/office/drawing/2014/main" id="{D5F3835B-9ED4-564A-9269-FA9C1E3BA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8778240"/>
            <a:ext cx="8007350" cy="4914900"/>
          </a:xfrm>
          <a:prstGeom prst="rect">
            <a:avLst/>
          </a:prstGeom>
          <a:effectLst>
            <a:outerShdw blurRad="63500" sx="102000" sy="102000" algn="ctr" rotWithShape="0">
              <a:prstClr val="black">
                <a:alpha val="40000"/>
              </a:prstClr>
            </a:outerShdw>
          </a:effectLst>
        </p:spPr>
      </p:pic>
      <p:sp>
        <p:nvSpPr>
          <p:cNvPr id="78" name="CustomShape 14">
            <a:extLst>
              <a:ext uri="{FF2B5EF4-FFF2-40B4-BE49-F238E27FC236}">
                <a16:creationId xmlns:a16="http://schemas.microsoft.com/office/drawing/2014/main" id="{D1052F46-2B55-F943-A3E1-11F408823E86}"/>
              </a:ext>
            </a:extLst>
          </p:cNvPr>
          <p:cNvSpPr/>
          <p:nvPr/>
        </p:nvSpPr>
        <p:spPr>
          <a:xfrm>
            <a:off x="914400" y="13716000"/>
            <a:ext cx="8960039" cy="2155428"/>
          </a:xfrm>
          <a:prstGeom prst="rect">
            <a:avLst/>
          </a:prstGeom>
          <a:noFill/>
          <a:ln>
            <a:noFill/>
          </a:ln>
        </p:spPr>
        <p:txBody>
          <a:bodyPr tIns="91440" bIns="91440"/>
          <a:lstStyle/>
          <a:p>
            <a:pPr>
              <a:lnSpc>
                <a:spcPct val="115000"/>
              </a:lnSpc>
            </a:pPr>
            <a:r>
              <a:rPr lang="en-US" sz="2400" dirty="0">
                <a:cs typeface="Calibri" panose="020F0502020204030204" pitchFamily="34" charset="0"/>
              </a:rPr>
              <a:t>The existing platform was out of date and showing its age, with certain functionalities across each individual tool not working. Additionally, the software was deployed and maintained through a platform that is rarely used anymore which made updates to the tool much more difficult to complete.</a:t>
            </a:r>
            <a:endParaRPr sz="2400" dirty="0">
              <a:cs typeface="Calibri" panose="020F0502020204030204" pitchFamily="34" charset="0"/>
            </a:endParaRPr>
          </a:p>
        </p:txBody>
      </p:sp>
      <p:sp>
        <p:nvSpPr>
          <p:cNvPr id="79" name="CustomShape 9">
            <a:extLst>
              <a:ext uri="{FF2B5EF4-FFF2-40B4-BE49-F238E27FC236}">
                <a16:creationId xmlns:a16="http://schemas.microsoft.com/office/drawing/2014/main" id="{10862408-D8A3-3644-AED9-3C939FC68EBF}"/>
              </a:ext>
            </a:extLst>
          </p:cNvPr>
          <p:cNvSpPr/>
          <p:nvPr/>
        </p:nvSpPr>
        <p:spPr>
          <a:xfrm>
            <a:off x="914400" y="15904693"/>
            <a:ext cx="9601200" cy="644235"/>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Plan of Action:</a:t>
            </a:r>
            <a:endParaRPr sz="3600" dirty="0">
              <a:latin typeface="+mj-lt"/>
              <a:cs typeface="Calibri" panose="020F0502020204030204" pitchFamily="34" charset="0"/>
            </a:endParaRPr>
          </a:p>
          <a:p>
            <a:pPr>
              <a:lnSpc>
                <a:spcPct val="100000"/>
              </a:lnSpc>
            </a:pPr>
            <a:endParaRPr sz="1286" dirty="0"/>
          </a:p>
        </p:txBody>
      </p:sp>
      <p:sp>
        <p:nvSpPr>
          <p:cNvPr id="81" name="CustomShape 9">
            <a:extLst>
              <a:ext uri="{FF2B5EF4-FFF2-40B4-BE49-F238E27FC236}">
                <a16:creationId xmlns:a16="http://schemas.microsoft.com/office/drawing/2014/main" id="{464E41DE-0509-6C4A-B4A1-DA2F422580FB}"/>
              </a:ext>
            </a:extLst>
          </p:cNvPr>
          <p:cNvSpPr/>
          <p:nvPr/>
        </p:nvSpPr>
        <p:spPr>
          <a:xfrm>
            <a:off x="11612880" y="3931920"/>
            <a:ext cx="9601200" cy="644235"/>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Primary Technologies Used:</a:t>
            </a:r>
            <a:endParaRPr sz="3600" dirty="0">
              <a:latin typeface="+mj-lt"/>
              <a:cs typeface="Calibri" panose="020F0502020204030204" pitchFamily="34" charset="0"/>
            </a:endParaRPr>
          </a:p>
          <a:p>
            <a:pPr>
              <a:lnSpc>
                <a:spcPct val="100000"/>
              </a:lnSpc>
            </a:pPr>
            <a:endParaRPr sz="1286" dirty="0"/>
          </a:p>
        </p:txBody>
      </p:sp>
      <p:sp>
        <p:nvSpPr>
          <p:cNvPr id="82" name="CustomShape 14">
            <a:extLst>
              <a:ext uri="{FF2B5EF4-FFF2-40B4-BE49-F238E27FC236}">
                <a16:creationId xmlns:a16="http://schemas.microsoft.com/office/drawing/2014/main" id="{3596E631-06FB-DC4C-9EBD-168178577ADF}"/>
              </a:ext>
            </a:extLst>
          </p:cNvPr>
          <p:cNvSpPr/>
          <p:nvPr/>
        </p:nvSpPr>
        <p:spPr>
          <a:xfrm>
            <a:off x="13873815" y="4757750"/>
            <a:ext cx="7355604" cy="9048404"/>
          </a:xfrm>
          <a:prstGeom prst="rect">
            <a:avLst/>
          </a:prstGeom>
          <a:noFill/>
          <a:ln>
            <a:noFill/>
          </a:ln>
        </p:spPr>
        <p:txBody>
          <a:bodyPr tIns="91440" bIns="91440"/>
          <a:lstStyle/>
          <a:p>
            <a:pPr marL="571529" indent="-571529">
              <a:lnSpc>
                <a:spcPct val="115000"/>
              </a:lnSpc>
              <a:buFont typeface="Wingdings" pitchFamily="2" charset="2"/>
              <a:buChar char="§"/>
            </a:pPr>
            <a:r>
              <a:rPr lang="en-US" sz="2400" b="1" dirty="0">
                <a:cs typeface="Calibri" panose="020F0502020204030204" pitchFamily="34" charset="0"/>
              </a:rPr>
              <a:t>HTML5 &amp; CSS3 – </a:t>
            </a:r>
            <a:r>
              <a:rPr lang="en-US" sz="2400" dirty="0">
                <a:cs typeface="Calibri" panose="020F0502020204030204" pitchFamily="34" charset="0"/>
              </a:rPr>
              <a:t>Serves as the main skeleton of the new site’s structure and style, experimented with many different design patterns before finding the one that felt best.</a:t>
            </a:r>
          </a:p>
          <a:p>
            <a:pPr marL="571529" indent="-571529">
              <a:lnSpc>
                <a:spcPct val="115000"/>
              </a:lnSpc>
              <a:buFont typeface="Wingdings" pitchFamily="2" charset="2"/>
              <a:buChar char="§"/>
            </a:pPr>
            <a:r>
              <a:rPr lang="en-US" sz="2400" b="1" dirty="0">
                <a:cs typeface="Calibri" panose="020F0502020204030204" pitchFamily="34" charset="0"/>
              </a:rPr>
              <a:t>Bootstrap – </a:t>
            </a:r>
            <a:r>
              <a:rPr lang="en-US" sz="2400" dirty="0">
                <a:cs typeface="Calibri" panose="020F0502020204030204" pitchFamily="34" charset="0"/>
              </a:rPr>
              <a:t>Followed the grid model, allowing site’s display to be future proof and friendly with any size screen.</a:t>
            </a:r>
          </a:p>
          <a:p>
            <a:pPr marL="571529" indent="-571529">
              <a:lnSpc>
                <a:spcPct val="115000"/>
              </a:lnSpc>
              <a:buFont typeface="Wingdings" pitchFamily="2" charset="2"/>
              <a:buChar char="§"/>
            </a:pPr>
            <a:r>
              <a:rPr lang="en-US" sz="2400" b="1" dirty="0">
                <a:cs typeface="Calibri" panose="020F0502020204030204" pitchFamily="34" charset="0"/>
              </a:rPr>
              <a:t>JavaScript – </a:t>
            </a:r>
            <a:r>
              <a:rPr lang="en-US" sz="2400" dirty="0">
                <a:cs typeface="Calibri" panose="020F0502020204030204" pitchFamily="34" charset="0"/>
              </a:rPr>
              <a:t>Used jQuery and vanilla JS to redesign and rebuild client side site functionality code. Got rid of long chains of conditional code in favor of more efficient algorithms to solve the same problems.</a:t>
            </a:r>
          </a:p>
          <a:p>
            <a:pPr marL="571529" indent="-571529">
              <a:lnSpc>
                <a:spcPct val="115000"/>
              </a:lnSpc>
              <a:buFont typeface="Wingdings" pitchFamily="2" charset="2"/>
              <a:buChar char="§"/>
            </a:pPr>
            <a:r>
              <a:rPr lang="en-US" sz="2400" b="1" dirty="0">
                <a:cs typeface="Calibri" panose="020F0502020204030204" pitchFamily="34" charset="0"/>
              </a:rPr>
              <a:t>AngularJS – </a:t>
            </a:r>
            <a:r>
              <a:rPr lang="en-US" sz="2400" dirty="0">
                <a:cs typeface="Calibri" panose="020F0502020204030204" pitchFamily="34" charset="0"/>
              </a:rPr>
              <a:t>Implemented certain aspects of Angular such as directives in order to componentize each element of each page so that updating and maintaining the site is much easier in the future.</a:t>
            </a:r>
          </a:p>
          <a:p>
            <a:pPr marL="571529" indent="-571529">
              <a:lnSpc>
                <a:spcPct val="115000"/>
              </a:lnSpc>
              <a:buFont typeface="Wingdings" pitchFamily="2" charset="2"/>
              <a:buChar char="§"/>
            </a:pPr>
            <a:r>
              <a:rPr lang="en-US" sz="2400" b="1" dirty="0">
                <a:cs typeface="Calibri" panose="020F0502020204030204" pitchFamily="34" charset="0"/>
              </a:rPr>
              <a:t>Git – </a:t>
            </a:r>
            <a:r>
              <a:rPr lang="en-US" sz="2400" dirty="0">
                <a:cs typeface="Calibri" panose="020F0502020204030204" pitchFamily="34" charset="0"/>
              </a:rPr>
              <a:t>Committed almost every change made and learned the importance of version control, especially when breaking code and not being able to trace the error.</a:t>
            </a:r>
          </a:p>
        </p:txBody>
      </p:sp>
      <p:pic>
        <p:nvPicPr>
          <p:cNvPr id="9" name="Graphic 8">
            <a:extLst>
              <a:ext uri="{FF2B5EF4-FFF2-40B4-BE49-F238E27FC236}">
                <a16:creationId xmlns:a16="http://schemas.microsoft.com/office/drawing/2014/main" id="{188362FC-9508-A744-9218-D7FF6434E2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10675" y="4504821"/>
            <a:ext cx="2263140" cy="1748790"/>
          </a:xfrm>
          <a:prstGeom prst="rect">
            <a:avLst/>
          </a:prstGeom>
        </p:spPr>
      </p:pic>
      <p:pic>
        <p:nvPicPr>
          <p:cNvPr id="11" name="Graphic 10">
            <a:extLst>
              <a:ext uri="{FF2B5EF4-FFF2-40B4-BE49-F238E27FC236}">
                <a16:creationId xmlns:a16="http://schemas.microsoft.com/office/drawing/2014/main" id="{BA139596-2AAB-F844-AB87-B6CCF0D06A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026767" y="6253611"/>
            <a:ext cx="1428750" cy="1428750"/>
          </a:xfrm>
          <a:prstGeom prst="rect">
            <a:avLst/>
          </a:prstGeom>
        </p:spPr>
      </p:pic>
      <p:pic>
        <p:nvPicPr>
          <p:cNvPr id="13" name="Picture 12">
            <a:extLst>
              <a:ext uri="{FF2B5EF4-FFF2-40B4-BE49-F238E27FC236}">
                <a16:creationId xmlns:a16="http://schemas.microsoft.com/office/drawing/2014/main" id="{C31EA5C9-7452-B84B-BBAB-61F48B1148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35352" y="8029999"/>
            <a:ext cx="1211580" cy="1714500"/>
          </a:xfrm>
          <a:prstGeom prst="rect">
            <a:avLst/>
          </a:prstGeom>
        </p:spPr>
      </p:pic>
      <p:pic>
        <p:nvPicPr>
          <p:cNvPr id="17" name="Picture 16">
            <a:extLst>
              <a:ext uri="{FF2B5EF4-FFF2-40B4-BE49-F238E27FC236}">
                <a16:creationId xmlns:a16="http://schemas.microsoft.com/office/drawing/2014/main" id="{1F76E375-74D9-6640-B380-EDA968281A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92147" y="11921770"/>
            <a:ext cx="1697990" cy="1697990"/>
          </a:xfrm>
          <a:prstGeom prst="rect">
            <a:avLst/>
          </a:prstGeom>
        </p:spPr>
      </p:pic>
      <p:pic>
        <p:nvPicPr>
          <p:cNvPr id="84" name="Graphic 83">
            <a:extLst>
              <a:ext uri="{FF2B5EF4-FFF2-40B4-BE49-F238E27FC236}">
                <a16:creationId xmlns:a16="http://schemas.microsoft.com/office/drawing/2014/main" id="{E6AC203B-BB97-A740-AE7E-CA92239D19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941042" y="10018206"/>
            <a:ext cx="1600200" cy="1695450"/>
          </a:xfrm>
          <a:prstGeom prst="rect">
            <a:avLst/>
          </a:prstGeom>
        </p:spPr>
      </p:pic>
      <p:sp>
        <p:nvSpPr>
          <p:cNvPr id="85" name="CustomShape 6">
            <a:extLst>
              <a:ext uri="{FF2B5EF4-FFF2-40B4-BE49-F238E27FC236}">
                <a16:creationId xmlns:a16="http://schemas.microsoft.com/office/drawing/2014/main" id="{85E95BD3-F3D0-9749-9B4F-A560DBF995FA}"/>
              </a:ext>
            </a:extLst>
          </p:cNvPr>
          <p:cNvSpPr/>
          <p:nvPr/>
        </p:nvSpPr>
        <p:spPr>
          <a:xfrm>
            <a:off x="6583680" y="1501398"/>
            <a:ext cx="25380360" cy="1471788"/>
          </a:xfrm>
          <a:prstGeom prst="rect">
            <a:avLst/>
          </a:prstGeom>
          <a:noFill/>
          <a:ln>
            <a:noFill/>
          </a:ln>
        </p:spPr>
        <p:txBody>
          <a:bodyPr tIns="91440" bIns="91440"/>
          <a:lstStyle/>
          <a:p>
            <a:pPr algn="ctr">
              <a:lnSpc>
                <a:spcPct val="115000"/>
              </a:lnSpc>
            </a:pPr>
            <a:r>
              <a:rPr lang="en-US" sz="6000" b="1" dirty="0">
                <a:solidFill>
                  <a:srgbClr val="FFFFFF"/>
                </a:solidFill>
                <a:latin typeface="+mj-lt"/>
                <a:ea typeface="Oswald"/>
              </a:rPr>
              <a:t>AD TECHNOLOGY OPERATIONS TOOLS PLATFORM OVERHAUL </a:t>
            </a:r>
            <a:endParaRPr lang="en-US" sz="6000" b="1" dirty="0">
              <a:latin typeface="+mj-lt"/>
            </a:endParaRPr>
          </a:p>
          <a:p>
            <a:pPr>
              <a:lnSpc>
                <a:spcPct val="100000"/>
              </a:lnSpc>
            </a:pPr>
            <a:endParaRPr sz="1286" dirty="0"/>
          </a:p>
        </p:txBody>
      </p:sp>
      <p:sp>
        <p:nvSpPr>
          <p:cNvPr id="88" name="CustomShape 9">
            <a:extLst>
              <a:ext uri="{FF2B5EF4-FFF2-40B4-BE49-F238E27FC236}">
                <a16:creationId xmlns:a16="http://schemas.microsoft.com/office/drawing/2014/main" id="{3B4FB974-2315-E04B-BA6A-6CA5FA5B8853}"/>
              </a:ext>
            </a:extLst>
          </p:cNvPr>
          <p:cNvSpPr/>
          <p:nvPr/>
        </p:nvSpPr>
        <p:spPr>
          <a:xfrm>
            <a:off x="22311360" y="17655950"/>
            <a:ext cx="9601200" cy="644235"/>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About Me:</a:t>
            </a:r>
            <a:endParaRPr sz="3600" dirty="0">
              <a:latin typeface="+mj-lt"/>
              <a:cs typeface="Calibri" panose="020F0502020204030204" pitchFamily="34" charset="0"/>
            </a:endParaRPr>
          </a:p>
          <a:p>
            <a:pPr>
              <a:lnSpc>
                <a:spcPct val="100000"/>
              </a:lnSpc>
            </a:pPr>
            <a:endParaRPr sz="1286" dirty="0"/>
          </a:p>
        </p:txBody>
      </p:sp>
      <p:pic>
        <p:nvPicPr>
          <p:cNvPr id="21" name="Picture 20">
            <a:extLst>
              <a:ext uri="{FF2B5EF4-FFF2-40B4-BE49-F238E27FC236}">
                <a16:creationId xmlns:a16="http://schemas.microsoft.com/office/drawing/2014/main" id="{210A405A-E2AD-1648-B271-593E3DC7F4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11360" y="18317210"/>
            <a:ext cx="2165350" cy="2165350"/>
          </a:xfrm>
          <a:prstGeom prst="rect">
            <a:avLst/>
          </a:prstGeom>
        </p:spPr>
      </p:pic>
      <p:sp>
        <p:nvSpPr>
          <p:cNvPr id="90" name="CustomShape 9">
            <a:extLst>
              <a:ext uri="{FF2B5EF4-FFF2-40B4-BE49-F238E27FC236}">
                <a16:creationId xmlns:a16="http://schemas.microsoft.com/office/drawing/2014/main" id="{172841C4-4A95-6242-AED8-BD953327C43B}"/>
              </a:ext>
            </a:extLst>
          </p:cNvPr>
          <p:cNvSpPr/>
          <p:nvPr/>
        </p:nvSpPr>
        <p:spPr>
          <a:xfrm>
            <a:off x="22311360" y="3931920"/>
            <a:ext cx="9601200" cy="644235"/>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Results:</a:t>
            </a:r>
            <a:endParaRPr sz="3600" dirty="0">
              <a:latin typeface="+mj-lt"/>
              <a:cs typeface="Calibri" panose="020F0502020204030204" pitchFamily="34" charset="0"/>
            </a:endParaRPr>
          </a:p>
          <a:p>
            <a:pPr>
              <a:lnSpc>
                <a:spcPct val="100000"/>
              </a:lnSpc>
            </a:pPr>
            <a:endParaRPr sz="1286" dirty="0"/>
          </a:p>
        </p:txBody>
      </p:sp>
      <p:sp>
        <p:nvSpPr>
          <p:cNvPr id="91" name="CustomShape 14">
            <a:extLst>
              <a:ext uri="{FF2B5EF4-FFF2-40B4-BE49-F238E27FC236}">
                <a16:creationId xmlns:a16="http://schemas.microsoft.com/office/drawing/2014/main" id="{8ADF0D14-7D9A-9946-9061-AB8B8FE4DA9C}"/>
              </a:ext>
            </a:extLst>
          </p:cNvPr>
          <p:cNvSpPr/>
          <p:nvPr/>
        </p:nvSpPr>
        <p:spPr>
          <a:xfrm>
            <a:off x="24871680" y="18345860"/>
            <a:ext cx="4110476" cy="1058504"/>
          </a:xfrm>
          <a:prstGeom prst="rect">
            <a:avLst/>
          </a:prstGeom>
          <a:noFill/>
          <a:ln>
            <a:noFill/>
          </a:ln>
        </p:spPr>
        <p:txBody>
          <a:bodyPr tIns="91440" bIns="91440"/>
          <a:lstStyle/>
          <a:p>
            <a:pPr>
              <a:lnSpc>
                <a:spcPct val="115000"/>
              </a:lnSpc>
            </a:pPr>
            <a:r>
              <a:rPr lang="en-US" sz="1800" b="1" i="1" dirty="0">
                <a:cs typeface="Calibri" panose="020F0502020204030204" pitchFamily="34" charset="0"/>
              </a:rPr>
              <a:t>College:</a:t>
            </a:r>
            <a:r>
              <a:rPr lang="en-US" sz="1800" i="1" dirty="0">
                <a:cs typeface="Calibri" panose="020F0502020204030204" pitchFamily="34" charset="0"/>
              </a:rPr>
              <a:t>		</a:t>
            </a:r>
            <a:r>
              <a:rPr lang="en-US" sz="1800" dirty="0">
                <a:cs typeface="Calibri" panose="020F0502020204030204" pitchFamily="34" charset="0"/>
              </a:rPr>
              <a:t>UC Santa Cruz</a:t>
            </a:r>
            <a:endParaRPr lang="en-US" sz="1800" i="1" dirty="0">
              <a:cs typeface="Calibri" panose="020F0502020204030204" pitchFamily="34" charset="0"/>
            </a:endParaRPr>
          </a:p>
          <a:p>
            <a:pPr>
              <a:lnSpc>
                <a:spcPct val="115000"/>
              </a:lnSpc>
            </a:pPr>
            <a:r>
              <a:rPr lang="en-US" sz="1800" b="1" i="1" dirty="0">
                <a:cs typeface="Calibri" panose="020F0502020204030204" pitchFamily="34" charset="0"/>
              </a:rPr>
              <a:t>Major:</a:t>
            </a:r>
            <a:r>
              <a:rPr lang="en-US" sz="1800" i="1" dirty="0">
                <a:cs typeface="Calibri" panose="020F0502020204030204" pitchFamily="34" charset="0"/>
              </a:rPr>
              <a:t>		</a:t>
            </a:r>
            <a:r>
              <a:rPr lang="en-US" sz="1800" dirty="0">
                <a:cs typeface="Calibri" panose="020F0502020204030204" pitchFamily="34" charset="0"/>
              </a:rPr>
              <a:t>Computer Science</a:t>
            </a:r>
          </a:p>
          <a:p>
            <a:pPr>
              <a:lnSpc>
                <a:spcPct val="115000"/>
              </a:lnSpc>
            </a:pPr>
            <a:r>
              <a:rPr lang="en-US" sz="1800" b="1" i="1" dirty="0">
                <a:cs typeface="Calibri" panose="020F0502020204030204" pitchFamily="34" charset="0"/>
              </a:rPr>
              <a:t>Hometown:		</a:t>
            </a:r>
            <a:r>
              <a:rPr lang="en-US" sz="1800" dirty="0">
                <a:cs typeface="Calibri" panose="020F0502020204030204" pitchFamily="34" charset="0"/>
              </a:rPr>
              <a:t>Richmond, CA</a:t>
            </a:r>
          </a:p>
          <a:p>
            <a:pPr>
              <a:lnSpc>
                <a:spcPct val="115000"/>
              </a:lnSpc>
            </a:pPr>
            <a:endParaRPr sz="2800" i="1" dirty="0">
              <a:cs typeface="Calibri" panose="020F0502020204030204" pitchFamily="34" charset="0"/>
            </a:endParaRPr>
          </a:p>
        </p:txBody>
      </p:sp>
      <p:sp>
        <p:nvSpPr>
          <p:cNvPr id="93" name="CustomShape 10">
            <a:extLst>
              <a:ext uri="{FF2B5EF4-FFF2-40B4-BE49-F238E27FC236}">
                <a16:creationId xmlns:a16="http://schemas.microsoft.com/office/drawing/2014/main" id="{62E4AD2D-A882-A147-BB08-8685A3837B14}"/>
              </a:ext>
            </a:extLst>
          </p:cNvPr>
          <p:cNvSpPr/>
          <p:nvPr/>
        </p:nvSpPr>
        <p:spPr>
          <a:xfrm>
            <a:off x="22311360" y="20548766"/>
            <a:ext cx="2286000" cy="457200"/>
          </a:xfrm>
          <a:prstGeom prst="rect">
            <a:avLst/>
          </a:prstGeom>
          <a:solidFill>
            <a:schemeClr val="tx1"/>
          </a:solidFill>
          <a:ln>
            <a:noFill/>
          </a:ln>
        </p:spPr>
        <p:txBody>
          <a:bodyPr anchor="ctr" anchorCtr="0"/>
          <a:lstStyle/>
          <a:p>
            <a:pPr algn="ctr"/>
            <a:r>
              <a:rPr lang="en-US" sz="2000" b="1" dirty="0">
                <a:solidFill>
                  <a:schemeClr val="bg1"/>
                </a:solidFill>
              </a:rPr>
              <a:t>Zain Shafique</a:t>
            </a:r>
          </a:p>
        </p:txBody>
      </p:sp>
      <p:sp>
        <p:nvSpPr>
          <p:cNvPr id="94" name="CustomShape 14">
            <a:extLst>
              <a:ext uri="{FF2B5EF4-FFF2-40B4-BE49-F238E27FC236}">
                <a16:creationId xmlns:a16="http://schemas.microsoft.com/office/drawing/2014/main" id="{90DAB657-6A61-2649-AB3C-F721482BDECC}"/>
              </a:ext>
            </a:extLst>
          </p:cNvPr>
          <p:cNvSpPr/>
          <p:nvPr/>
        </p:nvSpPr>
        <p:spPr>
          <a:xfrm>
            <a:off x="24939004" y="19557484"/>
            <a:ext cx="7025036" cy="1503475"/>
          </a:xfrm>
          <a:prstGeom prst="rect">
            <a:avLst/>
          </a:prstGeom>
          <a:noFill/>
          <a:ln>
            <a:noFill/>
          </a:ln>
        </p:spPr>
        <p:txBody>
          <a:bodyPr tIns="91440" bIns="91440"/>
          <a:lstStyle/>
          <a:p>
            <a:pPr>
              <a:lnSpc>
                <a:spcPct val="115000"/>
              </a:lnSpc>
            </a:pPr>
            <a:endParaRPr lang="en-US" sz="1800" dirty="0">
              <a:cs typeface="Calibri" panose="020F0502020204030204" pitchFamily="34" charset="0"/>
            </a:endParaRPr>
          </a:p>
        </p:txBody>
      </p:sp>
      <p:pic>
        <p:nvPicPr>
          <p:cNvPr id="27" name="Graphic 26">
            <a:extLst>
              <a:ext uri="{FF2B5EF4-FFF2-40B4-BE49-F238E27FC236}">
                <a16:creationId xmlns:a16="http://schemas.microsoft.com/office/drawing/2014/main" id="{076D7F90-F587-8745-8DDA-BCEA53A373B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912480" y="18379440"/>
            <a:ext cx="1051560" cy="1051560"/>
          </a:xfrm>
          <a:prstGeom prst="rect">
            <a:avLst/>
          </a:prstGeom>
        </p:spPr>
      </p:pic>
      <p:pic>
        <p:nvPicPr>
          <p:cNvPr id="39" name="Picture 38">
            <a:extLst>
              <a:ext uri="{FF2B5EF4-FFF2-40B4-BE49-F238E27FC236}">
                <a16:creationId xmlns:a16="http://schemas.microsoft.com/office/drawing/2014/main" id="{6DBBDBDE-3BF3-F342-8CA2-2B6D4D404C4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723840" y="6381200"/>
            <a:ext cx="1428750" cy="1857375"/>
          </a:xfrm>
          <a:prstGeom prst="rect">
            <a:avLst/>
          </a:prstGeom>
        </p:spPr>
      </p:pic>
      <p:sp>
        <p:nvSpPr>
          <p:cNvPr id="97" name="CustomShape 14">
            <a:extLst>
              <a:ext uri="{FF2B5EF4-FFF2-40B4-BE49-F238E27FC236}">
                <a16:creationId xmlns:a16="http://schemas.microsoft.com/office/drawing/2014/main" id="{5DCD4F3C-9845-7F4E-830E-7D48A0923711}"/>
              </a:ext>
            </a:extLst>
          </p:cNvPr>
          <p:cNvSpPr/>
          <p:nvPr/>
        </p:nvSpPr>
        <p:spPr>
          <a:xfrm>
            <a:off x="15211781" y="18494819"/>
            <a:ext cx="5262880" cy="3444241"/>
          </a:xfrm>
          <a:prstGeom prst="rect">
            <a:avLst/>
          </a:prstGeom>
          <a:noFill/>
          <a:ln>
            <a:noFill/>
          </a:ln>
        </p:spPr>
        <p:txBody>
          <a:bodyPr tIns="91440" bIns="91440"/>
          <a:lstStyle/>
          <a:p>
            <a:pPr>
              <a:lnSpc>
                <a:spcPct val="115000"/>
              </a:lnSpc>
            </a:pPr>
            <a:endParaRPr sz="2800" dirty="0">
              <a:latin typeface="Arial" panose="020B0604020202020204" pitchFamily="34" charset="0"/>
              <a:cs typeface="Arial" panose="020B0604020202020204" pitchFamily="34" charset="0"/>
            </a:endParaRPr>
          </a:p>
        </p:txBody>
      </p:sp>
      <p:sp>
        <p:nvSpPr>
          <p:cNvPr id="101" name="CustomShape 9">
            <a:extLst>
              <a:ext uri="{FF2B5EF4-FFF2-40B4-BE49-F238E27FC236}">
                <a16:creationId xmlns:a16="http://schemas.microsoft.com/office/drawing/2014/main" id="{FA226404-EDE9-494F-B857-ED059FA45AF9}"/>
              </a:ext>
            </a:extLst>
          </p:cNvPr>
          <p:cNvSpPr/>
          <p:nvPr/>
        </p:nvSpPr>
        <p:spPr>
          <a:xfrm>
            <a:off x="11610675" y="13807440"/>
            <a:ext cx="9601200" cy="644235"/>
          </a:xfrm>
          <a:prstGeom prst="rect">
            <a:avLst/>
          </a:prstGeom>
          <a:noFill/>
          <a:ln>
            <a:noFill/>
          </a:ln>
        </p:spPr>
        <p:txBody>
          <a:bodyPr tIns="91440" bIns="91440"/>
          <a:lstStyle/>
          <a:p>
            <a:pPr>
              <a:lnSpc>
                <a:spcPct val="115000"/>
              </a:lnSpc>
            </a:pPr>
            <a:r>
              <a:rPr lang="en-US" sz="3600" b="1" dirty="0">
                <a:solidFill>
                  <a:srgbClr val="666666"/>
                </a:solidFill>
                <a:latin typeface="+mj-lt"/>
                <a:ea typeface="Oswald"/>
                <a:cs typeface="Calibri" panose="020F0502020204030204" pitchFamily="34" charset="0"/>
              </a:rPr>
              <a:t>Skills Gained:</a:t>
            </a:r>
            <a:endParaRPr sz="3600" dirty="0">
              <a:latin typeface="+mj-lt"/>
              <a:cs typeface="Calibri" panose="020F0502020204030204" pitchFamily="34" charset="0"/>
            </a:endParaRPr>
          </a:p>
          <a:p>
            <a:pPr>
              <a:lnSpc>
                <a:spcPct val="100000"/>
              </a:lnSpc>
            </a:pPr>
            <a:endParaRPr sz="1286" dirty="0"/>
          </a:p>
        </p:txBody>
      </p:sp>
      <p:sp>
        <p:nvSpPr>
          <p:cNvPr id="102" name="CustomShape 14">
            <a:extLst>
              <a:ext uri="{FF2B5EF4-FFF2-40B4-BE49-F238E27FC236}">
                <a16:creationId xmlns:a16="http://schemas.microsoft.com/office/drawing/2014/main" id="{1E1C79BC-A4F7-DA40-A935-6F59CA5F4217}"/>
              </a:ext>
            </a:extLst>
          </p:cNvPr>
          <p:cNvSpPr/>
          <p:nvPr/>
        </p:nvSpPr>
        <p:spPr>
          <a:xfrm>
            <a:off x="11610675" y="14447520"/>
            <a:ext cx="9851145" cy="6597597"/>
          </a:xfrm>
          <a:prstGeom prst="rect">
            <a:avLst/>
          </a:prstGeom>
          <a:noFill/>
          <a:ln>
            <a:noFill/>
          </a:ln>
        </p:spPr>
        <p:txBody>
          <a:bodyPr tIns="91440" bIns="91440"/>
          <a:lstStyle/>
          <a:p>
            <a:pPr>
              <a:lnSpc>
                <a:spcPct val="115000"/>
              </a:lnSpc>
            </a:pPr>
            <a:r>
              <a:rPr lang="en-US" sz="2400" b="1" dirty="0">
                <a:cs typeface="Calibri" panose="020F0502020204030204" pitchFamily="34" charset="0"/>
              </a:rPr>
              <a:t>Ad Tech Operations – </a:t>
            </a:r>
            <a:r>
              <a:rPr lang="en-US" sz="2400" dirty="0">
                <a:cs typeface="Calibri" panose="020F0502020204030204" pitchFamily="34" charset="0"/>
              </a:rPr>
              <a:t>Learned the basics about how digital ad operations work to stay reliable and earn revenue through the usage of tools such as impression trackers and cache busters.</a:t>
            </a:r>
          </a:p>
          <a:p>
            <a:pPr>
              <a:lnSpc>
                <a:spcPct val="115000"/>
              </a:lnSpc>
            </a:pPr>
            <a:r>
              <a:rPr lang="en-US" sz="2400" b="1" dirty="0">
                <a:cs typeface="Calibri" panose="020F0502020204030204" pitchFamily="34" charset="0"/>
              </a:rPr>
              <a:t>Collaborating Across Teams – </a:t>
            </a:r>
            <a:r>
              <a:rPr lang="en-US" sz="2400" dirty="0">
                <a:cs typeface="Calibri" panose="020F0502020204030204" pitchFamily="34" charset="0"/>
              </a:rPr>
              <a:t>Reinforced the importance of being able to collaborate among cross-functional teams that work as a cohesive unit, such as Ad Tech, Engineering, and Client Services.</a:t>
            </a:r>
          </a:p>
          <a:p>
            <a:pPr>
              <a:lnSpc>
                <a:spcPct val="115000"/>
              </a:lnSpc>
            </a:pPr>
            <a:r>
              <a:rPr lang="en-US" sz="2400" b="1" dirty="0">
                <a:cs typeface="Calibri" panose="020F0502020204030204" pitchFamily="34" charset="0"/>
              </a:rPr>
              <a:t>Software Testing – </a:t>
            </a:r>
            <a:r>
              <a:rPr lang="en-US" sz="2400" dirty="0">
                <a:cs typeface="Calibri" panose="020F0502020204030204" pitchFamily="34" charset="0"/>
              </a:rPr>
              <a:t>Tested each bit of code that I wrote for overall robustness as well as edge cases to validate any input behavior. </a:t>
            </a:r>
          </a:p>
          <a:p>
            <a:pPr>
              <a:lnSpc>
                <a:spcPct val="115000"/>
              </a:lnSpc>
            </a:pPr>
            <a:r>
              <a:rPr lang="en-US" sz="2400" b="1" dirty="0">
                <a:cs typeface="Calibri" panose="020F0502020204030204" pitchFamily="34" charset="0"/>
              </a:rPr>
              <a:t>Software Documentation – </a:t>
            </a:r>
            <a:r>
              <a:rPr lang="en-US" sz="2400" dirty="0">
                <a:cs typeface="Calibri" panose="020F0502020204030204" pitchFamily="34" charset="0"/>
              </a:rPr>
              <a:t>Worked on drafting a Product Requirements Document as well as separate documentation for ease of future updates and maintenance of the platform.</a:t>
            </a:r>
          </a:p>
          <a:p>
            <a:pPr>
              <a:lnSpc>
                <a:spcPct val="115000"/>
              </a:lnSpc>
            </a:pPr>
            <a:r>
              <a:rPr lang="en-US" sz="2400" b="1" dirty="0">
                <a:cs typeface="Calibri" panose="020F0502020204030204" pitchFamily="34" charset="0"/>
              </a:rPr>
              <a:t>Working in Production – </a:t>
            </a:r>
            <a:r>
              <a:rPr lang="en-US" sz="2400" dirty="0">
                <a:cs typeface="Calibri" panose="020F0502020204030204" pitchFamily="34" charset="0"/>
              </a:rPr>
              <a:t>[</a:t>
            </a:r>
            <a:r>
              <a:rPr lang="en-US" sz="2400" i="1" dirty="0">
                <a:cs typeface="Calibri" panose="020F0502020204030204" pitchFamily="34" charset="0"/>
              </a:rPr>
              <a:t>Continuously</a:t>
            </a:r>
            <a:r>
              <a:rPr lang="en-US" sz="2400" dirty="0">
                <a:cs typeface="Calibri" panose="020F0502020204030204" pitchFamily="34" charset="0"/>
              </a:rPr>
              <a:t>] learning to work in a professional production environment where software iterates through many different versions within development, and there is an actual deliverable at the end of the pipeline.</a:t>
            </a:r>
          </a:p>
          <a:p>
            <a:pPr>
              <a:lnSpc>
                <a:spcPct val="115000"/>
              </a:lnSpc>
            </a:pPr>
            <a:endParaRPr lang="en-US" sz="2400" dirty="0">
              <a:cs typeface="Calibri" panose="020F0502020204030204" pitchFamily="34" charset="0"/>
            </a:endParaRPr>
          </a:p>
          <a:p>
            <a:pPr>
              <a:lnSpc>
                <a:spcPct val="115000"/>
              </a:lnSpc>
            </a:pPr>
            <a:endParaRPr lang="en-US" sz="2400" dirty="0">
              <a:cs typeface="Calibri" panose="020F0502020204030204" pitchFamily="34" charset="0"/>
            </a:endParaRPr>
          </a:p>
          <a:p>
            <a:pPr>
              <a:lnSpc>
                <a:spcPct val="115000"/>
              </a:lnSpc>
            </a:pPr>
            <a:endParaRPr sz="2800" dirty="0">
              <a:cs typeface="Calibri" panose="020F0502020204030204" pitchFamily="34" charset="0"/>
            </a:endParaRPr>
          </a:p>
        </p:txBody>
      </p:sp>
      <p:sp>
        <p:nvSpPr>
          <p:cNvPr id="103" name="Freeform 378">
            <a:extLst>
              <a:ext uri="{FF2B5EF4-FFF2-40B4-BE49-F238E27FC236}">
                <a16:creationId xmlns:a16="http://schemas.microsoft.com/office/drawing/2014/main" id="{A4ABD2FF-07E6-D348-BD58-B43A4090E801}"/>
              </a:ext>
            </a:extLst>
          </p:cNvPr>
          <p:cNvSpPr>
            <a:spLocks/>
          </p:cNvSpPr>
          <p:nvPr/>
        </p:nvSpPr>
        <p:spPr bwMode="auto">
          <a:xfrm>
            <a:off x="914400" y="1664208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sz="2000" dirty="0">
                <a:solidFill>
                  <a:schemeClr val="bg1"/>
                </a:solidFill>
              </a:rPr>
              <a:t>Meet with end users and understand the platform’s primary usage</a:t>
            </a:r>
          </a:p>
        </p:txBody>
      </p:sp>
      <p:sp>
        <p:nvSpPr>
          <p:cNvPr id="110" name="Freeform 378">
            <a:extLst>
              <a:ext uri="{FF2B5EF4-FFF2-40B4-BE49-F238E27FC236}">
                <a16:creationId xmlns:a16="http://schemas.microsoft.com/office/drawing/2014/main" id="{092F96C2-03D4-F341-B114-FA5070E82C0B}"/>
              </a:ext>
            </a:extLst>
          </p:cNvPr>
          <p:cNvSpPr>
            <a:spLocks/>
          </p:cNvSpPr>
          <p:nvPr/>
        </p:nvSpPr>
        <p:spPr bwMode="auto">
          <a:xfrm>
            <a:off x="914400" y="1728216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rgbClr val="00B0F0"/>
          </a:solidFill>
          <a:ln>
            <a:noFill/>
          </a:ln>
        </p:spPr>
        <p:txBody>
          <a:bodyPr/>
          <a:lstStyle/>
          <a:p>
            <a:r>
              <a:rPr lang="en-US" sz="2000" dirty="0">
                <a:solidFill>
                  <a:schemeClr val="bg1"/>
                </a:solidFill>
              </a:rPr>
              <a:t>Collect initial end user feedback and user stories</a:t>
            </a:r>
          </a:p>
        </p:txBody>
      </p:sp>
      <p:sp>
        <p:nvSpPr>
          <p:cNvPr id="111" name="Freeform 378">
            <a:extLst>
              <a:ext uri="{FF2B5EF4-FFF2-40B4-BE49-F238E27FC236}">
                <a16:creationId xmlns:a16="http://schemas.microsoft.com/office/drawing/2014/main" id="{616EBF6B-446A-754E-8653-0394B138585D}"/>
              </a:ext>
            </a:extLst>
          </p:cNvPr>
          <p:cNvSpPr>
            <a:spLocks/>
          </p:cNvSpPr>
          <p:nvPr/>
        </p:nvSpPr>
        <p:spPr bwMode="auto">
          <a:xfrm>
            <a:off x="914400" y="1792224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rgbClr val="00B050"/>
          </a:solidFill>
          <a:ln>
            <a:noFill/>
          </a:ln>
        </p:spPr>
        <p:txBody>
          <a:bodyPr/>
          <a:lstStyle/>
          <a:p>
            <a:r>
              <a:rPr lang="en-US" sz="2000" dirty="0">
                <a:solidFill>
                  <a:schemeClr val="bg1"/>
                </a:solidFill>
              </a:rPr>
              <a:t>Develop new platform blueprints and mockup</a:t>
            </a:r>
          </a:p>
        </p:txBody>
      </p:sp>
      <p:sp>
        <p:nvSpPr>
          <p:cNvPr id="112" name="Freeform 378">
            <a:extLst>
              <a:ext uri="{FF2B5EF4-FFF2-40B4-BE49-F238E27FC236}">
                <a16:creationId xmlns:a16="http://schemas.microsoft.com/office/drawing/2014/main" id="{27A74514-2403-3F48-8602-6D8FA7F0A919}"/>
              </a:ext>
            </a:extLst>
          </p:cNvPr>
          <p:cNvSpPr>
            <a:spLocks/>
          </p:cNvSpPr>
          <p:nvPr/>
        </p:nvSpPr>
        <p:spPr bwMode="auto">
          <a:xfrm>
            <a:off x="914400" y="1856232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chemeClr val="accent2">
              <a:lumMod val="75000"/>
            </a:schemeClr>
          </a:solidFill>
          <a:ln>
            <a:noFill/>
          </a:ln>
        </p:spPr>
        <p:txBody>
          <a:bodyPr/>
          <a:lstStyle/>
          <a:p>
            <a:r>
              <a:rPr lang="en-US" sz="2000" dirty="0">
                <a:solidFill>
                  <a:schemeClr val="bg1"/>
                </a:solidFill>
              </a:rPr>
              <a:t>Receive ongoing feedback, focusing on iterative development cycle</a:t>
            </a:r>
          </a:p>
        </p:txBody>
      </p:sp>
      <p:sp>
        <p:nvSpPr>
          <p:cNvPr id="113" name="Freeform 378">
            <a:extLst>
              <a:ext uri="{FF2B5EF4-FFF2-40B4-BE49-F238E27FC236}">
                <a16:creationId xmlns:a16="http://schemas.microsoft.com/office/drawing/2014/main" id="{351C135B-EAF7-FC44-83AD-085F5D2CF5BB}"/>
              </a:ext>
            </a:extLst>
          </p:cNvPr>
          <p:cNvSpPr>
            <a:spLocks/>
          </p:cNvSpPr>
          <p:nvPr/>
        </p:nvSpPr>
        <p:spPr bwMode="auto">
          <a:xfrm>
            <a:off x="914400" y="1920240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chemeClr val="accent6">
              <a:lumMod val="75000"/>
            </a:schemeClr>
          </a:solidFill>
          <a:ln>
            <a:noFill/>
          </a:ln>
        </p:spPr>
        <p:txBody>
          <a:bodyPr/>
          <a:lstStyle/>
          <a:p>
            <a:r>
              <a:rPr lang="en-US" sz="2000" dirty="0">
                <a:solidFill>
                  <a:schemeClr val="bg1"/>
                </a:solidFill>
              </a:rPr>
              <a:t>Restore existing features as well as implement new features</a:t>
            </a:r>
          </a:p>
        </p:txBody>
      </p:sp>
      <p:sp>
        <p:nvSpPr>
          <p:cNvPr id="114" name="Freeform 378">
            <a:extLst>
              <a:ext uri="{FF2B5EF4-FFF2-40B4-BE49-F238E27FC236}">
                <a16:creationId xmlns:a16="http://schemas.microsoft.com/office/drawing/2014/main" id="{E1E3F0FB-68C1-7E43-B225-07B42646797E}"/>
              </a:ext>
            </a:extLst>
          </p:cNvPr>
          <p:cNvSpPr>
            <a:spLocks/>
          </p:cNvSpPr>
          <p:nvPr/>
        </p:nvSpPr>
        <p:spPr bwMode="auto">
          <a:xfrm>
            <a:off x="914400" y="1984248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rgbClr val="7030A0"/>
          </a:solidFill>
          <a:ln>
            <a:noFill/>
          </a:ln>
        </p:spPr>
        <p:txBody>
          <a:bodyPr/>
          <a:lstStyle/>
          <a:p>
            <a:r>
              <a:rPr lang="en-US" sz="2000" dirty="0">
                <a:solidFill>
                  <a:schemeClr val="bg1"/>
                </a:solidFill>
              </a:rPr>
              <a:t>Testing to ensure we handle edge cases and get expected output </a:t>
            </a:r>
          </a:p>
        </p:txBody>
      </p:sp>
      <p:sp>
        <p:nvSpPr>
          <p:cNvPr id="115" name="Freeform 378">
            <a:extLst>
              <a:ext uri="{FF2B5EF4-FFF2-40B4-BE49-F238E27FC236}">
                <a16:creationId xmlns:a16="http://schemas.microsoft.com/office/drawing/2014/main" id="{FE9827FF-CA6D-E047-87AB-C091C9BA4A75}"/>
              </a:ext>
            </a:extLst>
          </p:cNvPr>
          <p:cNvSpPr>
            <a:spLocks/>
          </p:cNvSpPr>
          <p:nvPr/>
        </p:nvSpPr>
        <p:spPr bwMode="auto">
          <a:xfrm>
            <a:off x="914400" y="20482560"/>
            <a:ext cx="7981510" cy="481283"/>
          </a:xfrm>
          <a:custGeom>
            <a:avLst/>
            <a:gdLst>
              <a:gd name="T0" fmla="*/ 5208588 w 3480"/>
              <a:gd name="T1" fmla="*/ 787400 h 496"/>
              <a:gd name="T2" fmla="*/ 0 w 3480"/>
              <a:gd name="T3" fmla="*/ 787400 h 496"/>
              <a:gd name="T4" fmla="*/ 0 w 3480"/>
              <a:gd name="T5" fmla="*/ 0 h 496"/>
              <a:gd name="T6" fmla="*/ 5208588 w 3480"/>
              <a:gd name="T7" fmla="*/ 0 h 496"/>
              <a:gd name="T8" fmla="*/ 5524500 w 3480"/>
              <a:gd name="T9" fmla="*/ 395288 h 496"/>
              <a:gd name="T10" fmla="*/ 5208588 w 3480"/>
              <a:gd name="T11" fmla="*/ 7874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chemeClr val="accent5">
              <a:lumMod val="75000"/>
            </a:schemeClr>
          </a:solidFill>
          <a:ln>
            <a:noFill/>
          </a:ln>
        </p:spPr>
        <p:txBody>
          <a:bodyPr/>
          <a:lstStyle/>
          <a:p>
            <a:r>
              <a:rPr lang="en-US" sz="2000" dirty="0">
                <a:solidFill>
                  <a:schemeClr val="bg1"/>
                </a:solidFill>
              </a:rPr>
              <a:t>Deploy platform upon approval &amp; create maintenance documents</a:t>
            </a:r>
          </a:p>
        </p:txBody>
      </p:sp>
      <p:pic>
        <p:nvPicPr>
          <p:cNvPr id="117" name="Picture 116">
            <a:extLst>
              <a:ext uri="{FF2B5EF4-FFF2-40B4-BE49-F238E27FC236}">
                <a16:creationId xmlns:a16="http://schemas.microsoft.com/office/drawing/2014/main" id="{448BDF5E-C9D0-794A-A04F-360DC2747A0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11360" y="4793572"/>
            <a:ext cx="8102600" cy="4921250"/>
          </a:xfrm>
          <a:prstGeom prst="rect">
            <a:avLst/>
          </a:prstGeom>
          <a:effectLst>
            <a:outerShdw blurRad="63500" sx="102000" sy="102000" algn="ctr" rotWithShape="0">
              <a:prstClr val="black">
                <a:alpha val="40000"/>
              </a:prstClr>
            </a:outerShdw>
          </a:effectLst>
        </p:spPr>
      </p:pic>
      <p:pic>
        <p:nvPicPr>
          <p:cNvPr id="120" name="Picture 119">
            <a:extLst>
              <a:ext uri="{FF2B5EF4-FFF2-40B4-BE49-F238E27FC236}">
                <a16:creationId xmlns:a16="http://schemas.microsoft.com/office/drawing/2014/main" id="{D78FA904-1CA6-1544-8402-D40663D35B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11360" y="9930965"/>
            <a:ext cx="1651000" cy="3403600"/>
          </a:xfrm>
          <a:prstGeom prst="rect">
            <a:avLst/>
          </a:prstGeom>
        </p:spPr>
      </p:pic>
      <p:sp>
        <p:nvSpPr>
          <p:cNvPr id="121" name="CustomShape 14">
            <a:extLst>
              <a:ext uri="{FF2B5EF4-FFF2-40B4-BE49-F238E27FC236}">
                <a16:creationId xmlns:a16="http://schemas.microsoft.com/office/drawing/2014/main" id="{E48E14A6-24FB-464A-848D-D21FEBB5B5AA}"/>
              </a:ext>
            </a:extLst>
          </p:cNvPr>
          <p:cNvSpPr/>
          <p:nvPr/>
        </p:nvSpPr>
        <p:spPr>
          <a:xfrm>
            <a:off x="24048720" y="9952181"/>
            <a:ext cx="8275055" cy="3382384"/>
          </a:xfrm>
          <a:prstGeom prst="rect">
            <a:avLst/>
          </a:prstGeom>
          <a:noFill/>
          <a:ln>
            <a:noFill/>
          </a:ln>
        </p:spPr>
        <p:txBody>
          <a:bodyPr tIns="91440" bIns="91440"/>
          <a:lstStyle/>
          <a:p>
            <a:pPr marL="342900" indent="-342900">
              <a:lnSpc>
                <a:spcPct val="115000"/>
              </a:lnSpc>
              <a:buFont typeface="Wingdings" pitchFamily="2" charset="2"/>
              <a:buChar char="§"/>
            </a:pPr>
            <a:r>
              <a:rPr lang="en-US" sz="2200" dirty="0">
                <a:cs typeface="Calibri" panose="020F0502020204030204" pitchFamily="34" charset="0"/>
              </a:rPr>
              <a:t>Developed a new user interface for each existing tool on the Ad Tech Ops platform that brought its overall design up to modern standards. </a:t>
            </a:r>
          </a:p>
          <a:p>
            <a:pPr marL="342900" indent="-342900">
              <a:lnSpc>
                <a:spcPct val="115000"/>
              </a:lnSpc>
              <a:buFont typeface="Wingdings" pitchFamily="2" charset="2"/>
              <a:buChar char="§"/>
            </a:pPr>
            <a:r>
              <a:rPr lang="en-US" sz="2200" dirty="0">
                <a:cs typeface="Calibri" panose="020F0502020204030204" pitchFamily="34" charset="0"/>
              </a:rPr>
              <a:t>Restored all existing functionality and implemented new functionality such as an interactive auto-complete search bar.</a:t>
            </a:r>
          </a:p>
          <a:p>
            <a:pPr marL="342900" indent="-342900">
              <a:lnSpc>
                <a:spcPct val="115000"/>
              </a:lnSpc>
              <a:buFont typeface="Wingdings" pitchFamily="2" charset="2"/>
              <a:buChar char="§"/>
            </a:pPr>
            <a:r>
              <a:rPr lang="en-US" sz="2200" dirty="0">
                <a:cs typeface="Calibri" panose="020F0502020204030204" pitchFamily="34" charset="0"/>
              </a:rPr>
              <a:t>Bootstrap and Flexbox allow for the platform to maintain all functionality on any device, future proofing the platform if usage needs change.</a:t>
            </a:r>
          </a:p>
          <a:p>
            <a:pPr>
              <a:lnSpc>
                <a:spcPct val="115000"/>
              </a:lnSpc>
            </a:pPr>
            <a:endParaRPr sz="2400" dirty="0">
              <a:cs typeface="Calibri" panose="020F0502020204030204" pitchFamily="34" charset="0"/>
            </a:endParaRPr>
          </a:p>
        </p:txBody>
      </p:sp>
      <p:pic>
        <p:nvPicPr>
          <p:cNvPr id="123" name="Picture 122">
            <a:extLst>
              <a:ext uri="{FF2B5EF4-FFF2-40B4-BE49-F238E27FC236}">
                <a16:creationId xmlns:a16="http://schemas.microsoft.com/office/drawing/2014/main" id="{BBE270F5-D1B7-DA42-9E8F-3F0AE4ADC39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6480" y="1063742"/>
            <a:ext cx="2438400" cy="2438400"/>
          </a:xfrm>
          <a:prstGeom prst="rect">
            <a:avLst/>
          </a:prstGeom>
        </p:spPr>
      </p:pic>
      <p:pic>
        <p:nvPicPr>
          <p:cNvPr id="6" name="Graphic 5">
            <a:extLst>
              <a:ext uri="{FF2B5EF4-FFF2-40B4-BE49-F238E27FC236}">
                <a16:creationId xmlns:a16="http://schemas.microsoft.com/office/drawing/2014/main" id="{279745B3-B260-CA45-9609-97AC6862AFA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455200" y="18379440"/>
            <a:ext cx="1051560" cy="1051560"/>
          </a:xfrm>
          <a:prstGeom prst="rect">
            <a:avLst/>
          </a:prstGeom>
        </p:spPr>
      </p:pic>
      <p:pic>
        <p:nvPicPr>
          <p:cNvPr id="64" name="Picture 63">
            <a:extLst>
              <a:ext uri="{FF2B5EF4-FFF2-40B4-BE49-F238E27FC236}">
                <a16:creationId xmlns:a16="http://schemas.microsoft.com/office/drawing/2014/main" id="{F381D794-59EE-A846-8B36-D25996D9CC2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317200" y="13350240"/>
            <a:ext cx="4484075" cy="1861314"/>
          </a:xfrm>
          <a:prstGeom prst="rect">
            <a:avLst/>
          </a:prstGeom>
        </p:spPr>
      </p:pic>
      <p:pic>
        <p:nvPicPr>
          <p:cNvPr id="28" name="Picture 27">
            <a:extLst>
              <a:ext uri="{FF2B5EF4-FFF2-40B4-BE49-F238E27FC236}">
                <a16:creationId xmlns:a16="http://schemas.microsoft.com/office/drawing/2014/main" id="{700A815D-A19B-C041-86DD-991BAA4D1E2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8346400" y="13350240"/>
            <a:ext cx="3093720" cy="1901952"/>
          </a:xfrm>
          <a:prstGeom prst="rect">
            <a:avLst/>
          </a:prstGeom>
        </p:spPr>
      </p:pic>
      <p:sp>
        <p:nvSpPr>
          <p:cNvPr id="74" name="CustomShape 14">
            <a:extLst>
              <a:ext uri="{FF2B5EF4-FFF2-40B4-BE49-F238E27FC236}">
                <a16:creationId xmlns:a16="http://schemas.microsoft.com/office/drawing/2014/main" id="{09ED21F7-7CB9-8344-A88F-B918BA00A814}"/>
              </a:ext>
            </a:extLst>
          </p:cNvPr>
          <p:cNvSpPr/>
          <p:nvPr/>
        </p:nvSpPr>
        <p:spPr>
          <a:xfrm>
            <a:off x="22311360" y="15270480"/>
            <a:ext cx="9681240" cy="2401524"/>
          </a:xfrm>
          <a:prstGeom prst="rect">
            <a:avLst/>
          </a:prstGeom>
          <a:noFill/>
          <a:ln>
            <a:noFill/>
          </a:ln>
        </p:spPr>
        <p:txBody>
          <a:bodyPr tIns="91440" bIns="91440"/>
          <a:lstStyle/>
          <a:p>
            <a:pPr>
              <a:lnSpc>
                <a:spcPct val="115000"/>
              </a:lnSpc>
            </a:pPr>
            <a:r>
              <a:rPr lang="en-US" sz="2200" dirty="0">
                <a:cs typeface="Calibri" panose="020F0502020204030204" pitchFamily="34" charset="0"/>
              </a:rPr>
              <a:t>In addition to developing a new UI, I rewrote certain functions that consisted of long chains of if-else cases in exchange for simpler more efficient algorithms. For instance, I replaced the original method for keeping track of a specific question and its answers on the Survey Code Generator with an array that dynamically updates a corresponding indexed value when the user adds or removes an answer from a question.</a:t>
            </a:r>
            <a:endParaRPr sz="2200" dirty="0">
              <a:cs typeface="Calibri" panose="020F0502020204030204" pitchFamily="34" charset="0"/>
            </a:endParaRPr>
          </a:p>
        </p:txBody>
      </p:sp>
      <p:sp>
        <p:nvSpPr>
          <p:cNvPr id="54" name="CustomShape 14">
            <a:extLst>
              <a:ext uri="{FF2B5EF4-FFF2-40B4-BE49-F238E27FC236}">
                <a16:creationId xmlns:a16="http://schemas.microsoft.com/office/drawing/2014/main" id="{9D91CE20-7166-5546-AC9B-20EE48AB444B}"/>
              </a:ext>
            </a:extLst>
          </p:cNvPr>
          <p:cNvSpPr/>
          <p:nvPr/>
        </p:nvSpPr>
        <p:spPr>
          <a:xfrm>
            <a:off x="24871680" y="19673786"/>
            <a:ext cx="7133564" cy="1424986"/>
          </a:xfrm>
          <a:prstGeom prst="rect">
            <a:avLst/>
          </a:prstGeom>
          <a:noFill/>
          <a:ln>
            <a:noFill/>
          </a:ln>
        </p:spPr>
        <p:txBody>
          <a:bodyPr tIns="91440" bIns="91440"/>
          <a:lstStyle/>
          <a:p>
            <a:pPr>
              <a:lnSpc>
                <a:spcPct val="115000"/>
              </a:lnSpc>
            </a:pPr>
            <a:r>
              <a:rPr lang="en-US" sz="1800" dirty="0">
                <a:cs typeface="Calibri" panose="020F0502020204030204" pitchFamily="34" charset="0"/>
              </a:rPr>
              <a:t>As someone who strives to gain a better understanding of the world around them, I want to be able to develop products that make a difference in people’s day-to-day lives. Outside of this objective, I love music, cars, motorcycles, and exercising.</a:t>
            </a:r>
            <a:endParaRPr sz="1800" dirty="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1791</TotalTime>
  <Words>737</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StarSymbol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73</cp:revision>
  <cp:lastPrinted>2019-08-07T21:53:09Z</cp:lastPrinted>
  <dcterms:modified xsi:type="dcterms:W3CDTF">2019-08-21T20:12:19Z</dcterms:modified>
</cp:coreProperties>
</file>